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13"/>
  </p:notesMasterIdLst>
  <p:handoutMasterIdLst>
    <p:handoutMasterId r:id="rId14"/>
  </p:handoutMasterIdLst>
  <p:sldIdLst>
    <p:sldId id="258" r:id="rId4"/>
    <p:sldId id="297" r:id="rId5"/>
    <p:sldId id="301" r:id="rId6"/>
    <p:sldId id="302" r:id="rId7"/>
    <p:sldId id="264" r:id="rId8"/>
    <p:sldId id="298" r:id="rId9"/>
    <p:sldId id="299" r:id="rId10"/>
    <p:sldId id="300" r:id="rId11"/>
    <p:sldId id="268" r:id="rId1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AC68"/>
    <a:srgbClr val="F207CA"/>
    <a:srgbClr val="E6E6E6"/>
    <a:srgbClr val="0FE6F8"/>
    <a:srgbClr val="253366"/>
    <a:srgbClr val="FEFCDE"/>
    <a:srgbClr val="FBEA1C"/>
    <a:srgbClr val="B30505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90276" autoAdjust="0"/>
  </p:normalViewPr>
  <p:slideViewPr>
    <p:cSldViewPr snapToObjects="1" showGuides="1">
      <p:cViewPr varScale="1">
        <p:scale>
          <a:sx n="117" d="100"/>
          <a:sy n="117" d="100"/>
        </p:scale>
        <p:origin x="600" y="7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11/05/2021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11/05/2021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03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oms.Torims@cern.ch" TargetMode="External"/><Relationship Id="rId2" Type="http://schemas.openxmlformats.org/officeDocument/2006/relationships/hyperlink" Target="mailto:Maurizio.Vretenar@cern.ch" TargetMode="Externa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indico.cern.ch/event/1024993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10646192" cy="553998"/>
          </a:xfrm>
        </p:spPr>
        <p:txBody>
          <a:bodyPr/>
          <a:lstStyle/>
          <a:p>
            <a:pPr marL="1524000" indent="-1524000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IFAST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10.5 meeting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Oleg B. Malyshev (UKRI</a:t>
            </a:r>
            <a:r>
              <a:rPr lang="en-GB" b="1" dirty="0" smtClean="0">
                <a:solidFill>
                  <a:srgbClr val="FFC000"/>
                </a:solidFill>
                <a:latin typeface="+mn-lt"/>
              </a:rPr>
              <a:t>)</a:t>
            </a:r>
            <a:endParaRPr lang="en-GB" b="1" dirty="0" smtClean="0">
              <a:solidFill>
                <a:srgbClr val="FFC000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Task 10.5 leader</a:t>
            </a:r>
            <a:endParaRPr lang="en-GB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Objectives, Milestones and </a:t>
            </a:r>
            <a:r>
              <a:rPr lang="en-GB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GB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Agreeing in schedules</a:t>
            </a:r>
            <a:endPara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87371"/>
            <a:ext cx="10515600" cy="7493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mtClean="0"/>
              <a:t>Agenda</a:t>
            </a:r>
            <a:endParaRPr lang="en-GB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839514"/>
              </p:ext>
            </p:extLst>
          </p:nvPr>
        </p:nvGraphicFramePr>
        <p:xfrm>
          <a:off x="293967" y="836712"/>
          <a:ext cx="11521280" cy="5328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473">
                  <a:extLst>
                    <a:ext uri="{9D8B030D-6E8A-4147-A177-3AD203B41FA5}">
                      <a16:colId xmlns:a16="http://schemas.microsoft.com/office/drawing/2014/main" val="3531104022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214341235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917427192"/>
                    </a:ext>
                  </a:extLst>
                </a:gridCol>
                <a:gridCol w="1110735">
                  <a:extLst>
                    <a:ext uri="{9D8B030D-6E8A-4147-A177-3AD203B41FA5}">
                      <a16:colId xmlns:a16="http://schemas.microsoft.com/office/drawing/2014/main" val="654601087"/>
                    </a:ext>
                  </a:extLst>
                </a:gridCol>
              </a:tblGrid>
              <a:tr h="38562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Speaker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Duration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693530"/>
                  </a:ext>
                </a:extLst>
              </a:tr>
              <a:tr h="3856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Introduction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Oleg Malyshev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68384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DLS</a:t>
                      </a:r>
                      <a:r>
                        <a:rPr lang="en-GB" sz="1600" dirty="0" smtClean="0"/>
                        <a:t>:</a:t>
                      </a:r>
                      <a:r>
                        <a:rPr lang="en-GB" sz="1600" b="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Matthew Cox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95856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Soleil: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="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Christian </a:t>
                      </a:r>
                      <a:r>
                        <a:rPr lang="en-GB" sz="1600" dirty="0" err="1" smtClean="0"/>
                        <a:t>Herbeaux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50310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DESY: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Lutz Lilje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89549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UKRI/SRFC/ASTeC</a:t>
                      </a:r>
                      <a:r>
                        <a:rPr lang="en-GB" sz="1600" dirty="0" smtClean="0"/>
                        <a:t> update on status of pumping property testing facility, SR beamline and capabilities in thin film characterisation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Reza Valizadeh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18195"/>
                  </a:ext>
                </a:extLst>
              </a:tr>
              <a:tr h="150743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Discussion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of PSD sample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sample exchange for pumping properties (substrate manufacturing, deposition, measurements, schedule, action list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Scheduling first 12 months activities</a:t>
                      </a:r>
                      <a:r>
                        <a:rPr lang="en-GB" sz="1600" b="0" dirty="0" smtClean="0"/>
                        <a:t>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 Borrows, Nicolas </a:t>
                      </a:r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Bechu</a:t>
                      </a:r>
                      <a:endParaRPr lang="en-GB" sz="16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Nicolas </a:t>
                      </a:r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Bechu</a:t>
                      </a:r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All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952950"/>
                  </a:ext>
                </a:extLst>
              </a:tr>
              <a:tr h="3856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b="0" dirty="0" smtClean="0"/>
                        <a:t>Closing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750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720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IFAST started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55688" y="1340768"/>
            <a:ext cx="9360792" cy="43204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dirty="0" smtClean="0"/>
              <a:t>IFAST duration 1/05/2021 – 30/04/2025</a:t>
            </a:r>
          </a:p>
          <a:p>
            <a:pPr lvl="1"/>
            <a:r>
              <a:rPr lang="en-GB" sz="2000" dirty="0" smtClean="0"/>
              <a:t>IFAST coordinator is Dr. Maurizio </a:t>
            </a:r>
            <a:r>
              <a:rPr lang="en-GB" sz="2000" dirty="0" err="1" smtClean="0"/>
              <a:t>Vretenar</a:t>
            </a:r>
            <a:r>
              <a:rPr lang="en-GB" sz="2000" dirty="0" smtClean="0"/>
              <a:t> (CERN) (</a:t>
            </a:r>
            <a:r>
              <a:rPr lang="en-GB" sz="2000" dirty="0" smtClean="0">
                <a:hlinkClick r:id="rId2"/>
              </a:rPr>
              <a:t>Maurizio.Vretenar@cern.ch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/>
              <a:t>WP10 coordinator is Prof. Toms TORIMS (RTU) (</a:t>
            </a:r>
            <a:r>
              <a:rPr lang="en-GB" sz="2000" dirty="0">
                <a:hlinkClick r:id="rId3"/>
              </a:rPr>
              <a:t>Toms.Torims@cern.ch</a:t>
            </a:r>
            <a:r>
              <a:rPr lang="en-GB" sz="2000" dirty="0"/>
              <a:t>).</a:t>
            </a:r>
          </a:p>
          <a:p>
            <a:r>
              <a:rPr lang="en-GB" sz="2400" dirty="0" smtClean="0"/>
              <a:t>IFAST kick-off meeting tool place on 04/05/2021 by zoom</a:t>
            </a:r>
          </a:p>
          <a:p>
            <a:pPr lvl="1"/>
            <a:r>
              <a:rPr lang="en-GB" sz="2000" dirty="0" smtClean="0"/>
              <a:t>All talks </a:t>
            </a:r>
            <a:r>
              <a:rPr lang="en-GB" sz="2000" dirty="0"/>
              <a:t>are available at </a:t>
            </a:r>
            <a:r>
              <a:rPr lang="en-GB" sz="2000" dirty="0">
                <a:hlinkClick r:id="rId4"/>
              </a:rPr>
              <a:t>https://indico.cern.ch/event/1024993</a:t>
            </a:r>
            <a:r>
              <a:rPr lang="en-GB" sz="2000" dirty="0" smtClean="0">
                <a:hlinkClick r:id="rId4"/>
              </a:rPr>
              <a:t>/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See a few talks from the IFAST coordinator team on administration and finance </a:t>
            </a:r>
          </a:p>
          <a:p>
            <a:pPr lvl="1"/>
            <a:r>
              <a:rPr lang="en-GB" sz="2000" dirty="0" smtClean="0"/>
              <a:t>There were talks from each WP:</a:t>
            </a:r>
          </a:p>
          <a:p>
            <a:pPr lvl="2"/>
            <a:r>
              <a:rPr lang="en-GB" sz="1600" dirty="0" smtClean="0"/>
              <a:t>Toms </a:t>
            </a:r>
            <a:r>
              <a:rPr lang="en-GB" sz="1600" dirty="0"/>
              <a:t>TORIMS</a:t>
            </a:r>
            <a:r>
              <a:rPr lang="en-GB" sz="1600" dirty="0" smtClean="0"/>
              <a:t> gave a WP10 overview talk</a:t>
            </a:r>
          </a:p>
          <a:p>
            <a:pPr lvl="3"/>
            <a:r>
              <a:rPr lang="en-GB" sz="1400" dirty="0" smtClean="0"/>
              <a:t>I gave a talk for Task 10.5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80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Task </a:t>
            </a:r>
            <a:r>
              <a:rPr lang="en-GB" b="1" dirty="0" smtClean="0">
                <a:solidFill>
                  <a:srgbClr val="0070C0"/>
                </a:solidFill>
              </a:rPr>
              <a:t>10.5 Collaboration Workspace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86" y="764704"/>
            <a:ext cx="9914384" cy="541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6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Task </a:t>
            </a:r>
            <a:r>
              <a:rPr lang="en-GB" b="1" dirty="0" smtClean="0">
                <a:solidFill>
                  <a:srgbClr val="0070C0"/>
                </a:solidFill>
              </a:rPr>
              <a:t>10.5 </a:t>
            </a:r>
            <a:r>
              <a:rPr lang="en-GB" b="1" dirty="0">
                <a:solidFill>
                  <a:srgbClr val="0070C0"/>
                </a:solidFill>
              </a:rPr>
              <a:t>Objectives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7572" y="1340768"/>
            <a:ext cx="10983044" cy="20940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dirty="0"/>
              <a:t>Building facilities for photon stimulated desorption (PSD) yield measurement on beamlines  at DLS (UK) and Soleil (France) employing an experience from STFC (UK) </a:t>
            </a:r>
          </a:p>
          <a:p>
            <a:r>
              <a:rPr lang="en-GB" sz="2400" dirty="0"/>
              <a:t>Obtaining and analysing the PSD experimental data from NEG coated prototypes under the conditions similar to future light sources such as Diamond-2 and Soleil-2</a:t>
            </a:r>
            <a:endParaRPr lang="en-GB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964395"/>
              </p:ext>
            </p:extLst>
          </p:nvPr>
        </p:nvGraphicFramePr>
        <p:xfrm>
          <a:off x="551384" y="3611589"/>
          <a:ext cx="10873208" cy="166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280586967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917112629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46962376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377369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Milestone/Deliverable name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(in months)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Content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6544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Milestone 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NEG coated sample are installed on SR beamline at DLS and Soleil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2267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Deliverable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First PSD data from NEG coating 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36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5547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82" y="50043"/>
            <a:ext cx="10515600" cy="42662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 for PSD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857373"/>
              </p:ext>
            </p:extLst>
          </p:nvPr>
        </p:nvGraphicFramePr>
        <p:xfrm>
          <a:off x="335360" y="476672"/>
          <a:ext cx="11521274" cy="60407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864540">
                  <a:extLst>
                    <a:ext uri="{9D8B030D-6E8A-4147-A177-3AD203B41FA5}">
                      <a16:colId xmlns:a16="http://schemas.microsoft.com/office/drawing/2014/main" val="3324784029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631430539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694987063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4167639624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3645942755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529083825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903679131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883987180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89166439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3101640091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028037216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600033360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006870988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582718978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667242042"/>
                    </a:ext>
                  </a:extLst>
                </a:gridCol>
              </a:tblGrid>
              <a:tr h="665607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Aug21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Nov21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90440"/>
                  </a:ext>
                </a:extLst>
              </a:tr>
              <a:tr h="385629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</a:t>
                      </a:r>
                      <a:endParaRPr lang="en-GB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988"/>
                  </a:ext>
                </a:extLst>
              </a:tr>
              <a:tr h="3856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S1a and S2a design (d), manufacturing (m) and delivered to UKRI (u)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720376"/>
                  </a:ext>
                </a:extLst>
              </a:tr>
              <a:tr h="371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S1a and S2a coating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 at UKRI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60691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 beam line design (D),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03781"/>
                  </a:ext>
                </a:extLst>
              </a:tr>
              <a:tr h="665607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installed (SI), SR testing (SR), data analysis (DA) 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2EAC6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589038"/>
                  </a:ext>
                </a:extLst>
              </a:tr>
              <a:tr h="414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</a:t>
                      </a:r>
                      <a:endParaRPr lang="en-GB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2391"/>
                  </a:ext>
                </a:extLst>
              </a:tr>
              <a:tr h="414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S1b and S2b design (d), manufacturing (m) and delivered to UKRI (u)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018048"/>
                  </a:ext>
                </a:extLst>
              </a:tr>
              <a:tr h="4145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S1a and S2a coating with NEG at UKRI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428276"/>
                  </a:ext>
                </a:extLst>
              </a:tr>
              <a:tr h="385629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 beam line design (D),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594743"/>
                  </a:ext>
                </a:extLst>
              </a:tr>
              <a:tr h="3856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installed (SI), SR testing (SR),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2EAC6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  <a:endParaRPr lang="en-GB" b="1" dirty="0">
                        <a:solidFill>
                          <a:srgbClr val="2EAC6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30380"/>
                  </a:ext>
                </a:extLst>
              </a:tr>
              <a:tr h="385629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Milestone report writing</a:t>
                      </a:r>
                      <a:endParaRPr lang="en-GB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908058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7688" y="6511656"/>
            <a:ext cx="5760000" cy="365125"/>
          </a:xfrm>
        </p:spPr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768408" y="6480746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01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82" y="50043"/>
            <a:ext cx="10515600" cy="498637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 for pumping properties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7055"/>
              </p:ext>
            </p:extLst>
          </p:nvPr>
        </p:nvGraphicFramePr>
        <p:xfrm>
          <a:off x="52466" y="764704"/>
          <a:ext cx="11809308" cy="504056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86156">
                  <a:extLst>
                    <a:ext uri="{9D8B030D-6E8A-4147-A177-3AD203B41FA5}">
                      <a16:colId xmlns:a16="http://schemas.microsoft.com/office/drawing/2014/main" val="332478402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314305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94987063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4167639624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64594275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52908382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90367913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88398718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891664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10164009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028037216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0003336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00687098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58271897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67242042"/>
                    </a:ext>
                  </a:extLst>
                </a:gridCol>
              </a:tblGrid>
              <a:tr h="95580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Aug21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Nov21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90440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Samples for pumping properties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(Sp1 – Sp12)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40021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18842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39199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862401"/>
                  </a:ext>
                </a:extLst>
              </a:tr>
              <a:tr h="816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UKRI: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Sp1 – Sp12 coating with </a:t>
                      </a: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 (C), delivering to DLS, Soleil and DESY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988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72037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Soleil: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DA)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606918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0378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63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82" y="50043"/>
            <a:ext cx="10515600" cy="498637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 for ESD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1690278"/>
              </p:ext>
            </p:extLst>
          </p:nvPr>
        </p:nvGraphicFramePr>
        <p:xfrm>
          <a:off x="47328" y="836712"/>
          <a:ext cx="11809308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86156">
                  <a:extLst>
                    <a:ext uri="{9D8B030D-6E8A-4147-A177-3AD203B41FA5}">
                      <a16:colId xmlns:a16="http://schemas.microsoft.com/office/drawing/2014/main" val="332478402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314305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94987063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4167639624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64594275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52908382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90367913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88398718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891664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10164009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028037216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0003336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00687098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58271897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6724204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Aug21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Nov21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9044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Samples for ESD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(Se1 – Se8)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4002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18842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8624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UKRI: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Se1 – Se8 coating with </a:t>
                      </a: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 (C), delivering to DLS and DESY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98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(I), tested (T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0378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(I), tested (T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589038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1st IFAST Task 10.5 meeting | 12-05-2021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49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2303</TotalTime>
  <Words>856</Words>
  <Application>Microsoft Office PowerPoint</Application>
  <PresentationFormat>Widescreen</PresentationFormat>
  <Paragraphs>203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Times New Roman</vt:lpstr>
      <vt:lpstr>I.FAST Custom Slides</vt:lpstr>
      <vt:lpstr>Generic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Schedule for PSD</vt:lpstr>
      <vt:lpstr>Schedule for pumping properties</vt:lpstr>
      <vt:lpstr>Schedule for ESD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438</cp:revision>
  <dcterms:created xsi:type="dcterms:W3CDTF">2017-04-26T09:15:49Z</dcterms:created>
  <dcterms:modified xsi:type="dcterms:W3CDTF">2021-05-11T10:08:44Z</dcterms:modified>
</cp:coreProperties>
</file>