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4"/>
    <p:sldMasterId id="2147483691" r:id="rId5"/>
    <p:sldMasterId id="2147483754" r:id="rId6"/>
  </p:sldMasterIdLst>
  <p:notesMasterIdLst>
    <p:notesMasterId r:id="rId15"/>
  </p:notesMasterIdLst>
  <p:handoutMasterIdLst>
    <p:handoutMasterId r:id="rId16"/>
  </p:handoutMasterIdLst>
  <p:sldIdLst>
    <p:sldId id="365" r:id="rId7"/>
    <p:sldId id="300" r:id="rId8"/>
    <p:sldId id="256" r:id="rId9"/>
    <p:sldId id="366" r:id="rId10"/>
    <p:sldId id="359" r:id="rId11"/>
    <p:sldId id="304" r:id="rId12"/>
    <p:sldId id="334" r:id="rId13"/>
    <p:sldId id="287" r:id="rId14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ROUX Vincent" initials="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2F2F2"/>
    <a:srgbClr val="FFFFCC"/>
    <a:srgbClr val="FFCC66"/>
    <a:srgbClr val="FFC000"/>
    <a:srgbClr val="CCFF99"/>
    <a:srgbClr val="CCFF33"/>
    <a:srgbClr val="CCFF66"/>
    <a:srgbClr val="D9D9D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CB4E5A-8276-4E32-9053-F4F114B4B190}" v="2" dt="2021-05-11T08:23:01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3" autoAdjust="0"/>
    <p:restoredTop sz="99637" autoAdjust="0"/>
  </p:normalViewPr>
  <p:slideViewPr>
    <p:cSldViewPr snapToGrid="0">
      <p:cViewPr varScale="1">
        <p:scale>
          <a:sx n="114" d="100"/>
          <a:sy n="114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71D80E2D-8B6A-4287-BBAD-E1385AE2B806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C5BC31CD-7A08-4113-B1DF-0C66EE30B61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254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4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64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12/05/2021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6347" cy="49649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599"/>
            <a:ext cx="2946347" cy="49649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1388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6859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415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6" name="Connecteur droit 5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67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903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93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846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519D09-8843-41F5-9B92-458EDCC64F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905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1388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49298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394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90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635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500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38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147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785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133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742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2589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559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6545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40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519D09-8843-41F5-9B92-458EDCC64F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47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11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4492806"/>
            <a:ext cx="7452320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1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5696" y="4689711"/>
            <a:ext cx="72108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1135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11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5" name="Connecteur droit 4"/>
          <p:cNvCxnSpPr/>
          <p:nvPr userDrawn="1"/>
        </p:nvCxnSpPr>
        <p:spPr>
          <a:xfrm flipH="1">
            <a:off x="1691681" y="743602"/>
            <a:ext cx="7452327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29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6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" y="613186"/>
            <a:ext cx="6737131" cy="6248144"/>
          </a:xfrm>
          <a:prstGeom prst="rect">
            <a:avLst/>
          </a:prstGeom>
        </p:spPr>
      </p:pic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1748011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89037" y="6381329"/>
            <a:ext cx="665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9" cy="1309236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r="19851"/>
          <a:stretch/>
        </p:blipFill>
        <p:spPr bwMode="auto">
          <a:xfrm>
            <a:off x="168053" y="128216"/>
            <a:ext cx="1307604" cy="11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32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80" r:id="rId2"/>
    <p:sldLayoutId id="2147483781" r:id="rId3"/>
    <p:sldLayoutId id="2147483782" r:id="rId4"/>
    <p:sldLayoutId id="2147483786" r:id="rId5"/>
  </p:sldLayoutIdLst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1680" y="194400"/>
            <a:ext cx="724712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1425" y="1259999"/>
            <a:ext cx="8244488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9" cy="1309236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r="19851"/>
          <a:stretch/>
        </p:blipFill>
        <p:spPr bwMode="auto">
          <a:xfrm>
            <a:off x="168053" y="128216"/>
            <a:ext cx="1307604" cy="11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83569" y="6356351"/>
            <a:ext cx="82523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4" r:id="rId2"/>
    <p:sldLayoutId id="2147483693" r:id="rId3"/>
    <p:sldLayoutId id="2147483705" r:id="rId4"/>
    <p:sldLayoutId id="2147483694" r:id="rId5"/>
    <p:sldLayoutId id="2147483706" r:id="rId6"/>
    <p:sldLayoutId id="2147483695" r:id="rId7"/>
    <p:sldLayoutId id="2147483707" r:id="rId8"/>
    <p:sldLayoutId id="2147483734" r:id="rId9"/>
    <p:sldLayoutId id="2147483753" r:id="rId10"/>
    <p:sldLayoutId id="2147483779" r:id="rId11"/>
    <p:sldLayoutId id="2147483783" r:id="rId12"/>
    <p:sldLayoutId id="2147483785" r:id="rId13"/>
  </p:sldLayoutIdLst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043DD-98DB-4E6A-B60B-0F1DA7B9BB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52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5" r:id="rId10"/>
    <p:sldLayoutId id="214748378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1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1655168" y="0"/>
            <a:ext cx="7488832" cy="193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discussion on first sample exchange for pumping properties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102100" y="2377617"/>
            <a:ext cx="474503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Nicolas </a:t>
            </a:r>
            <a:r>
              <a:rPr lang="en-US" sz="2000" dirty="0" err="1"/>
              <a:t>Béchu</a:t>
            </a:r>
            <a:endParaRPr lang="en-US" sz="2000" dirty="0"/>
          </a:p>
          <a:p>
            <a:pPr algn="ctr"/>
            <a:endParaRPr lang="en-US" dirty="0"/>
          </a:p>
          <a:p>
            <a:pPr algn="ctr"/>
            <a:r>
              <a:rPr lang="en-US" dirty="0"/>
              <a:t>On behalf of Vacuum Group and Transmission Bench Task Force</a:t>
            </a:r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29125" y="53346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12th Mai 2021</a:t>
            </a:r>
            <a:br>
              <a:rPr lang="fr-FR" dirty="0"/>
            </a:br>
            <a:r>
              <a:rPr lang="en-US" dirty="0"/>
              <a:t>IFAST Task 10.5 Kick-off Meeting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57B64A4-B62C-47B4-A8BE-47BB78160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542" y="5981017"/>
            <a:ext cx="1162050" cy="71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5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088619" y="166712"/>
            <a:ext cx="685873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>NEG coating characterization by transmission method</a:t>
            </a:r>
          </a:p>
        </p:txBody>
      </p:sp>
      <p:sp>
        <p:nvSpPr>
          <p:cNvPr id="6" name="Rectangle 5"/>
          <p:cNvSpPr/>
          <p:nvPr/>
        </p:nvSpPr>
        <p:spPr>
          <a:xfrm>
            <a:off x="4149650" y="1106399"/>
            <a:ext cx="4772818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i="1" dirty="0">
                <a:solidFill>
                  <a:srgbClr val="C00000"/>
                </a:solidFill>
              </a:rPr>
              <a:t>2 Transmission Method Test Benches for NEG coating characterization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4179991" y="2152026"/>
            <a:ext cx="4800535" cy="3600400"/>
            <a:chOff x="1619671" y="1628800"/>
            <a:chExt cx="4800535" cy="36004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619671" y="1628800"/>
              <a:ext cx="4800535" cy="36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1979712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347864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788024" y="2708920"/>
              <a:ext cx="3674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 err="1">
                  <a:solidFill>
                    <a:srgbClr val="FF0000"/>
                  </a:solidFill>
                </a:rPr>
                <a:t>inj</a:t>
              </a:r>
              <a:endParaRPr lang="fr-FR" sz="1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502194" y="1860064"/>
              <a:ext cx="823302" cy="307777"/>
            </a:xfrm>
            <a:prstGeom prst="rect">
              <a:avLst/>
            </a:prstGeom>
            <a:solidFill>
              <a:srgbClr val="FFFFFF">
                <a:alpha val="6196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>
                  <a:solidFill>
                    <a:srgbClr val="00B050"/>
                  </a:solidFill>
                </a:rPr>
                <a:t>Gas</a:t>
              </a:r>
              <a:r>
                <a:rPr lang="fr-FR" sz="1400" dirty="0">
                  <a:solidFill>
                    <a:srgbClr val="00B050"/>
                  </a:solidFill>
                </a:rPr>
                <a:t> </a:t>
              </a:r>
              <a:r>
                <a:rPr lang="fr-FR" sz="1400" dirty="0" err="1">
                  <a:solidFill>
                    <a:srgbClr val="00B050"/>
                  </a:solidFill>
                </a:rPr>
                <a:t>inlet</a:t>
              </a:r>
              <a:endParaRPr lang="fr-FR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3995936" y="2420888"/>
              <a:ext cx="2880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3881264" y="2948940"/>
              <a:ext cx="455574" cy="276999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C &lt;&lt;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671964" y="3025140"/>
              <a:ext cx="558294" cy="276999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Turbo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24" y="1117304"/>
            <a:ext cx="2930260" cy="483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19526" y="2325230"/>
                <a:ext cx="2298554" cy="97776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Sticking factor </a:t>
                </a:r>
                <a14:m>
                  <m:oMath xmlns:m="http://schemas.openxmlformats.org/officeDocument/2006/math">
                    <m:r>
                      <a:rPr lang="el-GR" sz="2000" b="1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</a:t>
                </a:r>
                <a:endParaRPr lang="en-US" sz="1400" b="1" dirty="0">
                  <a:solidFill>
                    <a:srgbClr val="0070C0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Sorption capacity</a:t>
                </a: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Activation optimization 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26" y="2325230"/>
                <a:ext cx="2298554" cy="977768"/>
              </a:xfrm>
              <a:prstGeom prst="rect">
                <a:avLst/>
              </a:prstGeom>
              <a:blipFill>
                <a:blip r:embed="rId4"/>
                <a:stretch>
                  <a:fillRect l="-531" r="-265" b="-5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cteur droit 17"/>
          <p:cNvCxnSpPr/>
          <p:nvPr/>
        </p:nvCxnSpPr>
        <p:spPr>
          <a:xfrm>
            <a:off x="119852" y="2329197"/>
            <a:ext cx="0" cy="9792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-27041" y="1214121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</a:rPr>
              <a:t>@ Vacuum LAB</a:t>
            </a:r>
            <a:endParaRPr lang="en-US" sz="2400" i="1" dirty="0">
              <a:solidFill>
                <a:srgbClr val="00B05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522466" y="5925392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>
                <a:solidFill>
                  <a:schemeClr val="accent1"/>
                </a:solidFill>
              </a:rPr>
              <a:t>Transmission Method</a:t>
            </a:r>
            <a:endParaRPr lang="en-US" b="1" i="1" u="sng" dirty="0">
              <a:solidFill>
                <a:schemeClr val="accent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9920" y="62944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</a:rPr>
              <a:t>P. Costa Pinto, P. </a:t>
            </a:r>
            <a:r>
              <a:rPr lang="en-US" sz="1000" i="1" dirty="0" err="1">
                <a:solidFill>
                  <a:srgbClr val="00B050"/>
                </a:solidFill>
              </a:rPr>
              <a:t>Chiggiato</a:t>
            </a:r>
            <a:r>
              <a:rPr lang="en-US" sz="1000" i="1" dirty="0">
                <a:solidFill>
                  <a:srgbClr val="00B050"/>
                </a:solidFill>
              </a:rPr>
              <a:t>, A. </a:t>
            </a:r>
            <a:r>
              <a:rPr lang="en-US" sz="1000" i="1" dirty="0" err="1">
                <a:solidFill>
                  <a:srgbClr val="00B050"/>
                </a:solidFill>
              </a:rPr>
              <a:t>Sapountzis</a:t>
            </a:r>
            <a:r>
              <a:rPr lang="en-US" sz="1000" i="1" dirty="0">
                <a:solidFill>
                  <a:srgbClr val="00B050"/>
                </a:solidFill>
              </a:rPr>
              <a:t>, T. Sinkovits, M. </a:t>
            </a:r>
            <a:r>
              <a:rPr lang="en-US" sz="1000" i="1" dirty="0" err="1">
                <a:solidFill>
                  <a:srgbClr val="00B050"/>
                </a:solidFill>
              </a:rPr>
              <a:t>Taborelli</a:t>
            </a:r>
            <a:r>
              <a:rPr lang="en-US" sz="1000" i="1" dirty="0">
                <a:solidFill>
                  <a:srgbClr val="00B050"/>
                </a:solidFill>
              </a:rPr>
              <a:t>, </a:t>
            </a:r>
          </a:p>
          <a:p>
            <a:r>
              <a:rPr lang="en-US" sz="1000" b="1" i="1" dirty="0">
                <a:solidFill>
                  <a:schemeClr val="accent1"/>
                </a:solidFill>
              </a:rPr>
              <a:t>CERN</a:t>
            </a:r>
            <a:r>
              <a:rPr lang="en-US" sz="1000" i="1" dirty="0">
                <a:solidFill>
                  <a:schemeClr val="accent1"/>
                </a:solidFill>
              </a:rPr>
              <a:t> </a:t>
            </a:r>
            <a:br>
              <a:rPr lang="en-US" sz="1000" dirty="0">
                <a:solidFill>
                  <a:schemeClr val="accent1"/>
                </a:solidFill>
              </a:rPr>
            </a:br>
            <a:r>
              <a:rPr lang="en-US" sz="1000" dirty="0">
                <a:solidFill>
                  <a:schemeClr val="accent1"/>
                </a:solidFill>
              </a:rPr>
              <a:t>80th IUVSTA Workshop, NSRRC, Hsinchu, Taiwan (2016)</a:t>
            </a:r>
            <a:br>
              <a:rPr lang="en-US" sz="1000" dirty="0"/>
            </a:b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4794560" y="6150629"/>
                <a:ext cx="664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fr-FR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fr-FR" b="1" dirty="0">
                    <a:solidFill>
                      <a:srgbClr val="C0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560" y="6150629"/>
                <a:ext cx="664234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5000" t="-114754" r="-68519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5418730" y="6182551"/>
                <a:ext cx="45177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>
                    <a:solidFill>
                      <a:srgbClr val="C00000"/>
                    </a:solidFill>
                  </a:rPr>
                  <a:t>is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calibrated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b="1" dirty="0">
                    <a:solidFill>
                      <a:srgbClr val="C00000"/>
                    </a:solidFill>
                  </a:rPr>
                  <a:t>MOLFLOW+ </a:t>
                </a:r>
                <a:r>
                  <a:rPr lang="fr-FR" sz="1600" dirty="0">
                    <a:solidFill>
                      <a:srgbClr val="C00000"/>
                    </a:solidFill>
                  </a:rPr>
                  <a:t>to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find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16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8730" y="6182551"/>
                <a:ext cx="4517750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81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34"/>
          <p:cNvCxnSpPr/>
          <p:nvPr/>
        </p:nvCxnSpPr>
        <p:spPr>
          <a:xfrm>
            <a:off x="4796287" y="6021238"/>
            <a:ext cx="0" cy="7073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617" y="5210356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28D9D53E-6ECA-4C51-9737-D66E8EE5E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34" y="1682495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50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74428" y="89069"/>
            <a:ext cx="5875281" cy="5587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just">
              <a:lnSpc>
                <a:spcPct val="115000"/>
              </a:lnSpc>
              <a:spcAft>
                <a:spcPts val="0"/>
              </a:spcAft>
              <a:defRPr sz="3600" b="1">
                <a:solidFill>
                  <a:schemeClr val="accent1"/>
                </a:solidFill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US" sz="2800" b="0" dirty="0"/>
              <a:t>Two transmission method test benches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6" r="-1" b="12895"/>
          <a:stretch/>
        </p:blipFill>
        <p:spPr bwMode="auto">
          <a:xfrm>
            <a:off x="526138" y="3717117"/>
            <a:ext cx="4175660" cy="24841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3353ED8-A13E-4E86-943B-7905D4FD3B8F}"/>
              </a:ext>
            </a:extLst>
          </p:cNvPr>
          <p:cNvSpPr txBox="1"/>
          <p:nvPr/>
        </p:nvSpPr>
        <p:spPr>
          <a:xfrm>
            <a:off x="487159" y="3073909"/>
            <a:ext cx="4348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TESTS Chambre CVQS-AL-02 /</a:t>
            </a:r>
            <a:r>
              <a:rPr lang="fr-FR" sz="1600" b="1" dirty="0">
                <a:solidFill>
                  <a:schemeClr val="bg2">
                    <a:lumMod val="50000"/>
                  </a:schemeClr>
                </a:solidFill>
              </a:rPr>
              <a:t> Ti-Zr-V-Hf</a:t>
            </a:r>
          </a:p>
          <a:p>
            <a:r>
              <a:rPr lang="fr-FR" sz="1100" dirty="0"/>
              <a:t>[</a:t>
            </a:r>
            <a:r>
              <a:rPr lang="fr-FR" sz="1100" dirty="0" err="1"/>
              <a:t>Ref</a:t>
            </a:r>
            <a:r>
              <a:rPr lang="fr-FR" sz="1100" dirty="0"/>
              <a:t>.  TEST B1 du 17 avril 2019 – BANC 4]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091FE6B-063A-42E7-94D8-837C5249B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391" y="3676392"/>
            <a:ext cx="4175660" cy="313434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BF89A80-E805-44AB-9D2D-2787C7722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2801" y="2375562"/>
            <a:ext cx="3832536" cy="123210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7EEB2199-FF59-41A4-92EA-FAC060EE65CA}"/>
              </a:ext>
            </a:extLst>
          </p:cNvPr>
          <p:cNvSpPr txBox="1"/>
          <p:nvPr/>
        </p:nvSpPr>
        <p:spPr>
          <a:xfrm>
            <a:off x="1103587" y="1151246"/>
            <a:ext cx="2596054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b="1" i="1" dirty="0">
                <a:solidFill>
                  <a:srgbClr val="FF0000"/>
                </a:solidFill>
              </a:rPr>
              <a:t>Bench #4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Maybe dedicated to Ne venting for a while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032DA35-CCC0-4DC6-87E1-BE9675583961}"/>
              </a:ext>
            </a:extLst>
          </p:cNvPr>
          <p:cNvSpPr txBox="1"/>
          <p:nvPr/>
        </p:nvSpPr>
        <p:spPr>
          <a:xfrm>
            <a:off x="5444361" y="1151246"/>
            <a:ext cx="2774731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b="1" i="1" dirty="0">
                <a:solidFill>
                  <a:srgbClr val="00B050"/>
                </a:solidFill>
              </a:rPr>
              <a:t>Bench #3</a:t>
            </a:r>
          </a:p>
          <a:p>
            <a:r>
              <a:rPr lang="en-US" b="1" i="1" dirty="0">
                <a:solidFill>
                  <a:srgbClr val="00B050"/>
                </a:solidFill>
              </a:rPr>
              <a:t>Could be used for  quick measurements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0AB0CCE-691A-4CBA-AC52-B9165AFE614F}"/>
              </a:ext>
            </a:extLst>
          </p:cNvPr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07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224C8D2-E23A-4332-99B0-7DDA439FA2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83993" y="199699"/>
            <a:ext cx="6844697" cy="466416"/>
          </a:xfrm>
        </p:spPr>
        <p:txBody>
          <a:bodyPr/>
          <a:lstStyle/>
          <a:p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US" sz="2800" dirty="0">
                <a:solidFill>
                  <a:srgbClr val="33CC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NEG by transmission…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D3B5D3A-F01D-40EB-A862-A1436228B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280" y="1158398"/>
            <a:ext cx="7026555" cy="5392881"/>
          </a:xfrm>
          <a:prstGeom prst="rect">
            <a:avLst/>
          </a:prstGeom>
          <a:noFill/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B18AF1-D22A-4174-BB9D-045B09E9660B}"/>
              </a:ext>
            </a:extLst>
          </p:cNvPr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17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2B9765B-D3F6-4F94-8153-0F4B359F51A6}"/>
              </a:ext>
            </a:extLst>
          </p:cNvPr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7BBFF73-9E9A-446A-9D01-E82F32D50ACB}"/>
              </a:ext>
            </a:extLst>
          </p:cNvPr>
          <p:cNvSpPr/>
          <p:nvPr/>
        </p:nvSpPr>
        <p:spPr>
          <a:xfrm>
            <a:off x="4550980" y="108233"/>
            <a:ext cx="4568745" cy="558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>... </a:t>
            </a:r>
            <a:r>
              <a:rPr lang="en-US" sz="2800" dirty="0">
                <a:solidFill>
                  <a:srgbClr val="33CC33"/>
                </a:solidFill>
                <a:latin typeface="Calibri"/>
                <a:ea typeface="Calibri"/>
                <a:cs typeface="Times New Roman"/>
              </a:rPr>
              <a:t>good</a:t>
            </a:r>
            <a:r>
              <a:rPr lang="en-US" sz="28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> or </a:t>
            </a:r>
            <a:r>
              <a:rPr lang="en-US" sz="28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bad</a:t>
            </a:r>
            <a:r>
              <a:rPr lang="en-US" sz="28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> NEG with PSD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DBC2636-FF03-4E57-B47C-ED1787035FB5}"/>
              </a:ext>
            </a:extLst>
          </p:cNvPr>
          <p:cNvSpPr txBox="1"/>
          <p:nvPr/>
        </p:nvSpPr>
        <p:spPr>
          <a:xfrm>
            <a:off x="129398" y="6488668"/>
            <a:ext cx="38343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/>
              <a:t>18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FDC4784-AA8D-49CD-8CC7-84EE74E9C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975" y="1170099"/>
            <a:ext cx="6964050" cy="531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340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>
            <a:off x="1595887" y="655608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406872" y="144462"/>
            <a:ext cx="6642533" cy="558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>Quite easy fist NEG coating characterization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90A9D61-15FA-4824-8C1E-BE7526A3FC59}"/>
              </a:ext>
            </a:extLst>
          </p:cNvPr>
          <p:cNvGrpSpPr/>
          <p:nvPr/>
        </p:nvGrpSpPr>
        <p:grpSpPr>
          <a:xfrm>
            <a:off x="86870" y="1185434"/>
            <a:ext cx="5827033" cy="5612184"/>
            <a:chOff x="86870" y="1185434"/>
            <a:chExt cx="5827033" cy="561218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70" y="1713629"/>
              <a:ext cx="5827033" cy="5083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BF95887-FB8F-4838-AC06-F8FF69CC13AD}"/>
                </a:ext>
              </a:extLst>
            </p:cNvPr>
            <p:cNvGrpSpPr/>
            <p:nvPr/>
          </p:nvGrpSpPr>
          <p:grpSpPr>
            <a:xfrm>
              <a:off x="199124" y="1185434"/>
              <a:ext cx="3647662" cy="1324800"/>
              <a:chOff x="208892" y="1135425"/>
              <a:chExt cx="3647662" cy="1324800"/>
            </a:xfrm>
          </p:grpSpPr>
          <p:sp>
            <p:nvSpPr>
              <p:cNvPr id="30" name="ZoneTexte 29"/>
              <p:cNvSpPr txBox="1"/>
              <p:nvPr/>
            </p:nvSpPr>
            <p:spPr>
              <a:xfrm>
                <a:off x="208892" y="1314091"/>
                <a:ext cx="3647662" cy="923273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/>
                  <a:t>Typical sorption capacity curves</a:t>
                </a:r>
                <a:br>
                  <a:rPr lang="en-US"/>
                </a:br>
                <a:r>
                  <a:rPr lang="en-US"/>
                  <a:t>of NEG coating </a:t>
                </a:r>
              </a:p>
              <a:p>
                <a:pPr algn="ctr"/>
                <a:r>
                  <a:rPr lang="en-US"/>
                  <a:t>for increasing activation T° </a:t>
                </a:r>
              </a:p>
            </p:txBody>
          </p:sp>
          <p:cxnSp>
            <p:nvCxnSpPr>
              <p:cNvPr id="15" name="Connecteur droit 14"/>
              <p:cNvCxnSpPr>
                <a:cxnSpLocks/>
              </p:cNvCxnSpPr>
              <p:nvPr/>
            </p:nvCxnSpPr>
            <p:spPr>
              <a:xfrm>
                <a:off x="208894" y="1135425"/>
                <a:ext cx="0" cy="132480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87CAB-1378-4A60-B5F8-2BB5E462914F}"/>
                  </a:ext>
                </a:extLst>
              </p:cNvPr>
              <p:cNvSpPr/>
              <p:nvPr/>
            </p:nvSpPr>
            <p:spPr>
              <a:xfrm>
                <a:off x="5749810" y="1780037"/>
                <a:ext cx="3394190" cy="4431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>
                    <a:solidFill>
                      <a:schemeClr val="accent1"/>
                    </a:solidFill>
                  </a:rPr>
                  <a:t>Evolution of the ratio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1600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1600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600" i="1" dirty="0">
                    <a:solidFill>
                      <a:schemeClr val="accent1"/>
                    </a:solidFill>
                  </a:rPr>
                  <a:t> </a:t>
                </a:r>
              </a:p>
              <a:p>
                <a:pPr algn="ctr"/>
                <a:r>
                  <a:rPr lang="en-US" sz="1600" i="1" dirty="0">
                    <a:solidFill>
                      <a:schemeClr val="accent1"/>
                    </a:solidFill>
                  </a:rPr>
                  <a:t>(</a:t>
                </a:r>
                <a:r>
                  <a:rPr lang="en-US" sz="1600" i="1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600" i="1" dirty="0">
                    <a:solidFill>
                      <a:schemeClr val="accent1"/>
                    </a:solidFill>
                  </a:rPr>
                  <a:t>‘pumping speed ’)</a:t>
                </a:r>
              </a:p>
              <a:p>
                <a:pPr algn="ctr"/>
                <a:r>
                  <a:rPr lang="en-US" sz="1600" i="1" dirty="0">
                    <a:solidFill>
                      <a:schemeClr val="accent1"/>
                    </a:solidFill>
                  </a:rPr>
                  <a:t> is a function of the number of injected molecules</a:t>
                </a:r>
              </a:p>
              <a:p>
                <a:pPr algn="ctr"/>
                <a:endParaRPr lang="en-US" sz="1600" i="1" dirty="0">
                  <a:solidFill>
                    <a:schemeClr val="accent1"/>
                  </a:solidFill>
                </a:endParaRPr>
              </a:p>
              <a:p>
                <a:pPr algn="ctr"/>
                <a:r>
                  <a:rPr lang="en-US" sz="1600" i="1" dirty="0">
                    <a:solidFill>
                      <a:schemeClr val="accent1"/>
                    </a:solidFill>
                  </a:rPr>
                  <a:t>When the NEG starts to saturate the ratio start to decrease</a:t>
                </a:r>
              </a:p>
              <a:p>
                <a:pPr algn="ctr"/>
                <a:endParaRPr lang="en-US" dirty="0">
                  <a:solidFill>
                    <a:schemeClr val="accent1"/>
                  </a:solidFill>
                </a:endParaRPr>
              </a:p>
              <a:p>
                <a:pPr algn="ctr"/>
                <a:r>
                  <a:rPr lang="en-US" sz="2000" b="1" dirty="0">
                    <a:solidFill>
                      <a:srgbClr val="00B050"/>
                    </a:solidFill>
                  </a:rPr>
                  <a:t>Possible to make multiple measurements in different conditions</a:t>
                </a:r>
              </a:p>
              <a:p>
                <a:pPr algn="ctr"/>
                <a:endParaRPr lang="en-US" sz="2000" b="1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dirty="0">
                    <a:solidFill>
                      <a:srgbClr val="FFC000"/>
                    </a:solidFill>
                  </a:rPr>
                  <a:t>(example here activation temperature)</a:t>
                </a:r>
              </a:p>
              <a:p>
                <a:pPr algn="ctr"/>
                <a:endParaRPr lang="en-US" dirty="0">
                  <a:solidFill>
                    <a:srgbClr val="FFC000"/>
                  </a:solidFill>
                </a:endParaRP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Should it be compulsory ?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87CAB-1378-4A60-B5F8-2BB5E46291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810" y="1780037"/>
                <a:ext cx="3394190" cy="4431983"/>
              </a:xfrm>
              <a:prstGeom prst="rect">
                <a:avLst/>
              </a:prstGeom>
              <a:blipFill>
                <a:blip r:embed="rId3"/>
                <a:stretch>
                  <a:fillRect l="-1436" t="-7703" r="-3232" b="-12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85BEFDCD-B3B0-4DA9-8EF6-7DF4FA992760}"/>
              </a:ext>
            </a:extLst>
          </p:cNvPr>
          <p:cNvSpPr txBox="1"/>
          <p:nvPr/>
        </p:nvSpPr>
        <p:spPr>
          <a:xfrm>
            <a:off x="6263023" y="902435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/>
              <a:t>@ Vacuum LAB</a:t>
            </a:r>
            <a:endParaRPr lang="en-US" sz="2400" i="1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CE3A1028-FFDC-4771-B1D4-51E6E657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11" y="5496560"/>
            <a:ext cx="932233" cy="5742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8FB8D24-5568-49FD-9A4B-670050513E63}"/>
              </a:ext>
            </a:extLst>
          </p:cNvPr>
          <p:cNvSpPr txBox="1"/>
          <p:nvPr/>
        </p:nvSpPr>
        <p:spPr>
          <a:xfrm>
            <a:off x="129398" y="6488668"/>
            <a:ext cx="2840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71796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823" y="2530718"/>
            <a:ext cx="1835540" cy="144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DEAC7D3-F9DD-4979-B4EE-2AAFDD44FB9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D9482C-3B95-41A0-BEAF-FD73A28B2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06" y="4311608"/>
            <a:ext cx="1162050" cy="71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30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1595887" y="705942"/>
            <a:ext cx="7237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436730" y="4379242"/>
            <a:ext cx="3476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SAES Getter S.p.A</a:t>
            </a:r>
          </a:p>
          <a:p>
            <a:r>
              <a:rPr lang="en-US" sz="2400" b="1" i="1" dirty="0">
                <a:solidFill>
                  <a:srgbClr val="C00000"/>
                </a:solidFill>
              </a:rPr>
              <a:t>Tested samples</a:t>
            </a:r>
          </a:p>
        </p:txBody>
      </p:sp>
      <p:sp>
        <p:nvSpPr>
          <p:cNvPr id="1024" name="Rectangle 4"/>
          <p:cNvSpPr>
            <a:spLocks noChangeArrowheads="1"/>
          </p:cNvSpPr>
          <p:nvPr/>
        </p:nvSpPr>
        <p:spPr bwMode="auto">
          <a:xfrm>
            <a:off x="3919538" y="3506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/>
          <a:stretch/>
        </p:blipFill>
        <p:spPr bwMode="auto">
          <a:xfrm>
            <a:off x="5093902" y="3638238"/>
            <a:ext cx="3476858" cy="304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Saes Getters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Saes Getters — Wikipéd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Saes Getters — Wikipédi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Saes Getters — Wikipédia"/>
          <p:cNvSpPr>
            <a:spLocks noChangeAspect="1" noChangeArrowheads="1"/>
          </p:cNvSpPr>
          <p:nvPr/>
        </p:nvSpPr>
        <p:spPr bwMode="auto">
          <a:xfrm>
            <a:off x="612775" y="36307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78" y="4501309"/>
            <a:ext cx="586865" cy="58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2FAA96F-12F2-43C4-9047-F2EFC9E02D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1" r="10825" b="20129"/>
          <a:stretch/>
        </p:blipFill>
        <p:spPr>
          <a:xfrm>
            <a:off x="3830981" y="898394"/>
            <a:ext cx="4739779" cy="242536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F3ABDD-3B26-4E8A-A9F0-F9BC9D39BE74}"/>
              </a:ext>
            </a:extLst>
          </p:cNvPr>
          <p:cNvSpPr/>
          <p:nvPr/>
        </p:nvSpPr>
        <p:spPr>
          <a:xfrm>
            <a:off x="222688" y="1560477"/>
            <a:ext cx="3292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SOLEIL DN10 samples</a:t>
            </a:r>
          </a:p>
          <a:p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NEG coated soon…</a:t>
            </a:r>
          </a:p>
        </p:txBody>
      </p:sp>
    </p:spTree>
    <p:extLst>
      <p:ext uri="{BB962C8B-B14F-4D97-AF65-F5344CB8AC3E}">
        <p14:creationId xmlns:p14="http://schemas.microsoft.com/office/powerpoint/2010/main" val="1942018578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F297D3F294BD4FA415634F5454F7B7" ma:contentTypeVersion="11" ma:contentTypeDescription="Crée un document." ma:contentTypeScope="" ma:versionID="17a281cf85ccc95ea281bac3d6682907">
  <xsd:schema xmlns:xsd="http://www.w3.org/2001/XMLSchema" xmlns:xs="http://www.w3.org/2001/XMLSchema" xmlns:p="http://schemas.microsoft.com/office/2006/metadata/properties" xmlns:ns3="3114091e-e68a-4827-a234-fa8c4bc58040" xmlns:ns4="7ba55e36-b9bd-4839-a1b9-17c47e93f8fa" targetNamespace="http://schemas.microsoft.com/office/2006/metadata/properties" ma:root="true" ma:fieldsID="e4c72f79cad4cb5638ab09ae909238fe" ns3:_="" ns4:_="">
    <xsd:import namespace="3114091e-e68a-4827-a234-fa8c4bc58040"/>
    <xsd:import namespace="7ba55e36-b9bd-4839-a1b9-17c47e93f8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14091e-e68a-4827-a234-fa8c4bc580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a55e36-b9bd-4839-a1b9-17c47e93f8f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B8E4C6-904D-4F8A-96DF-F0509A1424B9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3114091e-e68a-4827-a234-fa8c4bc58040"/>
    <ds:schemaRef ds:uri="http://schemas.openxmlformats.org/package/2006/metadata/core-properties"/>
    <ds:schemaRef ds:uri="7ba55e36-b9bd-4839-a1b9-17c47e93f8fa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CF7243F-5ACA-461E-BFB9-B5B3834DE5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7FFE7D-62F6-498F-87C8-CC74ED43CC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14091e-e68a-4827-a234-fa8c4bc58040"/>
    <ds:schemaRef ds:uri="7ba55e36-b9bd-4839-a1b9-17c47e93f8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37961</TotalTime>
  <Words>261</Words>
  <Application>Microsoft Office PowerPoint</Application>
  <PresentationFormat>Affichage à l'écran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Conception personnalisée</vt:lpstr>
      <vt:lpstr>SOLEIL - fond blanc</vt:lpstr>
      <vt:lpstr>1_Conception personnalisée</vt:lpstr>
      <vt:lpstr>Présentation PowerPoint</vt:lpstr>
      <vt:lpstr>Présentation PowerPoint</vt:lpstr>
      <vt:lpstr>Présentation PowerPoint</vt:lpstr>
      <vt:lpstr>Good or bad NEG by transmission…</vt:lpstr>
      <vt:lpstr>Présentation PowerPoint</vt:lpstr>
      <vt:lpstr>Présentation PowerPoint</vt:lpstr>
      <vt:lpstr>Présentation PowerPoint</vt:lpstr>
      <vt:lpstr>Présentation PowerPoint</vt:lpstr>
    </vt:vector>
  </TitlesOfParts>
  <Company>Synchrotron SOLEIL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nicolas.bechu@synchrotron-soleil.fr</dc:creator>
  <cp:lastModifiedBy>BECHU Nicolas</cp:lastModifiedBy>
  <cp:revision>919</cp:revision>
  <cp:lastPrinted>2020-06-09T17:19:16Z</cp:lastPrinted>
  <dcterms:created xsi:type="dcterms:W3CDTF">2016-11-25T17:34:53Z</dcterms:created>
  <dcterms:modified xsi:type="dcterms:W3CDTF">2021-05-12T07:15:29Z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0x01010021F297D3F294BD4FA415634F5454F7B7</vt:lpwstr>
  </property>
</Properties>
</file>