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>
        <p:scale>
          <a:sx n="75" d="100"/>
          <a:sy n="75" d="100"/>
        </p:scale>
        <p:origin x="902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C1395-EC67-42C6-B361-78E423D53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6FA90A-54AE-4FDF-BF0C-C5426CA54C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7D62F-D84D-40C6-9BCA-6E3D5CADB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76EE0-1ECB-40E5-B663-5D2D7AAE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15CF4-9232-4AC8-AF34-0A893F4F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D9A05-215C-4166-9884-61B694A0A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4BCF8D-C692-452F-A3FD-EE89748F71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2D698-6921-4FA8-8E5C-D9B49F4A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C140E-16E2-46FA-8EA1-A013E40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5260F-254E-4CBB-9DA6-ED77713DF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5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064A05-3FED-4CB3-805B-7DEDE2D9C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6DF307-C7F2-46B1-B73F-384815A72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E2D6F-DBDF-4CF2-9877-2914DCFB3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49335-1230-42EB-B519-5A0AF2E7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443EE-546D-43A8-B58B-CEA29D417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3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4AC1-4A9C-41E0-A7A1-FB317565B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C8EEA-2EF1-4127-8D1D-75E5F35BE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D1EEE-9648-42FD-B681-D2432D5F4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33C0B-1E62-4F58-AD23-EE8799B18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94A2A-ADC2-484D-9FA0-E48087AB5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1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2C4E2-2536-465D-9AB3-D46CD7A86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462EC-99BC-474B-99FA-719839294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CFB3C-369F-4F10-8242-0889601B3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56F4C-CCC3-44AE-BF9E-5AB21D58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64DEF-9F15-4299-8971-91DD4DAB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30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B0B73-3969-4FC0-8238-639C46816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A799A-5903-44DF-B34A-EFB4D37390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10A34-159B-40D6-AE06-45AD86A15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484BA-3600-48E4-8031-AF318F655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991C10-1906-4CB5-9B1F-43EE85B9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E0C3E-B719-4DE2-B11E-7C75F4D21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18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4A7AC-1241-44AC-91B7-39DF376EB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F3CB1-CFA1-43F8-AD30-B6D3B4C48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E632F-94A4-4B41-BA91-D48147649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C9FA99-18C2-4094-B007-6BADA11D92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967A9F-6742-4C63-90FC-4ED7D0EBFD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A4785-FBD6-49A7-ABCC-064A69904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658D6C-8E47-473A-9BA6-A1363564B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915C34-45D4-4B94-9A1B-DAA8963D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2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66958-2C9B-4225-B411-A4E070E11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A23905-4FB5-4A3F-AD7D-A49BF63B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B4722-3F3E-485D-86E1-8DD4619CB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D3DA8-E1E8-4719-A91E-7C81ECA71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27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B6CC68-77A8-489A-B2B7-378CC48D6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E9E168-9D91-4ED9-9472-5659B177A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8C31C-CE71-4DD4-87E9-117123B43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9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60C8-B1DC-43F6-A6E9-5AB0AF48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1E62A-6E35-4335-AB5A-0299C675D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E4911-77FB-4F7E-B26B-3DDC4755B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93256-12E6-4170-A8BC-53E2032D3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59BF3-94DF-45EC-88EF-3D0D01213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B7445-BEFE-4324-83B4-E1DD02BF4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2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48B1-7FC0-43BE-BD52-40568F2D2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7D28EC-A22F-40A5-ADF5-360AF3DCC4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6BF849-5ABA-45C0-AE95-BB8E8C4CD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BD107-3A49-4F96-995A-040ECB6B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8F8C8-018B-401A-B723-3410702EB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847797-4F45-4ABA-9476-DDB802AAD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8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CC98B5-13F6-47B2-8468-37E44B5FF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079D8-8A22-466A-810E-C2FA371F6A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6BF0-C3C0-405F-A0D5-8F5D33E817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339A-77A4-4179-88E1-0910243BC170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52892-8DD3-4106-B291-94197B1DD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484B6-97B7-4E0B-A8E4-EF5EE93E6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A72CA-D36D-457C-A71D-41D928294D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65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DCFB6-7D14-470B-8B14-E52CD92DA9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Polymeric Fabrication</a:t>
            </a:r>
          </a:p>
        </p:txBody>
      </p:sp>
    </p:spTree>
    <p:extLst>
      <p:ext uri="{BB962C8B-B14F-4D97-AF65-F5344CB8AC3E}">
        <p14:creationId xmlns:p14="http://schemas.microsoft.com/office/powerpoint/2010/main" val="279915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9E402-1FA3-418F-A47D-7C0ABCB08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different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6FB32-7999-4603-A736-B0396284E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1) Create a channel and fill it with scintillating material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B70D2E-E1DB-4697-9AB8-87AAF52C3AAC}"/>
              </a:ext>
            </a:extLst>
          </p:cNvPr>
          <p:cNvSpPr txBox="1">
            <a:spLocks/>
          </p:cNvSpPr>
          <p:nvPr/>
        </p:nvSpPr>
        <p:spPr>
          <a:xfrm>
            <a:off x="6168000" y="1823910"/>
            <a:ext cx="5257800" cy="4331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1) Create self standing channel made of scintillating resin</a:t>
            </a: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0D763514-AFA2-42C7-8917-0C8BD74A02CB}"/>
              </a:ext>
            </a:extLst>
          </p:cNvPr>
          <p:cNvGrpSpPr/>
          <p:nvPr/>
        </p:nvGrpSpPr>
        <p:grpSpPr>
          <a:xfrm>
            <a:off x="1992001" y="3118484"/>
            <a:ext cx="3384000" cy="1224000"/>
            <a:chOff x="1992001" y="3118484"/>
            <a:chExt cx="3384000" cy="1224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A37775-0DF8-4B93-BC0C-78ABA39A96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3310" y="3118484"/>
              <a:ext cx="1152000" cy="86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7F253BD-65A1-4AF6-A357-3FA5C24FFB4E}"/>
                </a:ext>
              </a:extLst>
            </p:cNvPr>
            <p:cNvCxnSpPr/>
            <p:nvPr/>
          </p:nvCxnSpPr>
          <p:spPr>
            <a:xfrm>
              <a:off x="1992001" y="3982484"/>
              <a:ext cx="223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C17C11A-93A3-4CCF-91FA-D24BB361D7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4001" y="3118484"/>
              <a:ext cx="1152000" cy="86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7C57CDE-9D0C-46E4-BB7B-F24D64BD39DE}"/>
                </a:ext>
              </a:extLst>
            </p:cNvPr>
            <p:cNvCxnSpPr>
              <a:cxnSpLocks/>
            </p:cNvCxnSpPr>
            <p:nvPr/>
          </p:nvCxnSpPr>
          <p:spPr>
            <a:xfrm>
              <a:off x="3144001" y="3118484"/>
              <a:ext cx="223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8FB9A10-8456-4B27-9A7A-8C71D4A2AC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92001" y="3478484"/>
              <a:ext cx="1152000" cy="86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A80A7E-DE8D-42A6-9E32-BFEF5F67CA1C}"/>
                </a:ext>
              </a:extLst>
            </p:cNvPr>
            <p:cNvCxnSpPr/>
            <p:nvPr/>
          </p:nvCxnSpPr>
          <p:spPr>
            <a:xfrm>
              <a:off x="1992001" y="4342484"/>
              <a:ext cx="223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3AA169A-9376-43EF-9C16-5DC99CE332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17575" y="3478484"/>
              <a:ext cx="1152000" cy="864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9983C4D-BB29-4EEE-BA3B-E427DA55BCD2}"/>
                </a:ext>
              </a:extLst>
            </p:cNvPr>
            <p:cNvCxnSpPr>
              <a:cxnSpLocks/>
            </p:cNvCxnSpPr>
            <p:nvPr/>
          </p:nvCxnSpPr>
          <p:spPr>
            <a:xfrm>
              <a:off x="3144001" y="3478484"/>
              <a:ext cx="2232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DA81052-AF38-4ED0-8B3F-8FF108118D41}"/>
                </a:ext>
              </a:extLst>
            </p:cNvPr>
            <p:cNvCxnSpPr/>
            <p:nvPr/>
          </p:nvCxnSpPr>
          <p:spPr>
            <a:xfrm>
              <a:off x="1992001" y="3982484"/>
              <a:ext cx="0" cy="36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3C7A754-BA92-49DB-8F82-4B8E44658EB9}"/>
                </a:ext>
              </a:extLst>
            </p:cNvPr>
            <p:cNvCxnSpPr/>
            <p:nvPr/>
          </p:nvCxnSpPr>
          <p:spPr>
            <a:xfrm>
              <a:off x="4224001" y="3982484"/>
              <a:ext cx="0" cy="36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986CF13-AEA6-46B5-A3C8-3EAEE6F7682C}"/>
                </a:ext>
              </a:extLst>
            </p:cNvPr>
            <p:cNvCxnSpPr/>
            <p:nvPr/>
          </p:nvCxnSpPr>
          <p:spPr>
            <a:xfrm>
              <a:off x="3148336" y="3118484"/>
              <a:ext cx="0" cy="360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E7F1CF7-80FF-4C48-B457-588798E16626}"/>
                </a:ext>
              </a:extLst>
            </p:cNvPr>
            <p:cNvCxnSpPr>
              <a:cxnSpLocks/>
            </p:cNvCxnSpPr>
            <p:nvPr/>
          </p:nvCxnSpPr>
          <p:spPr>
            <a:xfrm>
              <a:off x="5369575" y="3118484"/>
              <a:ext cx="0" cy="360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DEDEEA5-2488-40FA-AB8E-C1929B66AF21}"/>
              </a:ext>
            </a:extLst>
          </p:cNvPr>
          <p:cNvGrpSpPr/>
          <p:nvPr/>
        </p:nvGrpSpPr>
        <p:grpSpPr>
          <a:xfrm>
            <a:off x="2423996" y="4707804"/>
            <a:ext cx="2520007" cy="1168329"/>
            <a:chOff x="1703994" y="4819473"/>
            <a:chExt cx="2520007" cy="116832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4D8DE82-42CC-4E6D-9E32-2FBDFDCF93AC}"/>
                </a:ext>
              </a:extLst>
            </p:cNvPr>
            <p:cNvSpPr/>
            <p:nvPr/>
          </p:nvSpPr>
          <p:spPr>
            <a:xfrm rot="10800000">
              <a:off x="1704000" y="4819473"/>
              <a:ext cx="2520000" cy="45368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9C3F771-A29F-459B-8136-37DC6AF789C8}"/>
                </a:ext>
              </a:extLst>
            </p:cNvPr>
            <p:cNvGrpSpPr/>
            <p:nvPr/>
          </p:nvGrpSpPr>
          <p:grpSpPr>
            <a:xfrm rot="10800000">
              <a:off x="2064000" y="5267943"/>
              <a:ext cx="1800000" cy="360280"/>
              <a:chOff x="2136000" y="4508720"/>
              <a:chExt cx="1800000" cy="360280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AB40EE7-48CE-429B-863A-C0C3F37B451D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BE79063-4EE4-42C2-941A-F70F12EB140F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7F55FC0-DA49-4F4D-85F0-59BD89EDCB94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3EB863A-116F-43E5-9394-A87B5FDE29A8}"/>
                </a:ext>
              </a:extLst>
            </p:cNvPr>
            <p:cNvGrpSpPr/>
            <p:nvPr/>
          </p:nvGrpSpPr>
          <p:grpSpPr>
            <a:xfrm rot="10800000">
              <a:off x="1704001" y="5267943"/>
              <a:ext cx="2520000" cy="719859"/>
              <a:chOff x="1776000" y="3573000"/>
              <a:chExt cx="2520000" cy="719859"/>
            </a:xfrm>
          </p:grpSpPr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5DC2BD7-4053-4BA7-8EC3-440B91840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139"/>
                <a:ext cx="0" cy="71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68C6BAC-EC8C-4292-B6A9-71C8A03DBF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000"/>
                <a:ext cx="2520000" cy="13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87A5D909-C57E-4774-BEE3-F1FA5BA85726}"/>
                  </a:ext>
                </a:extLst>
              </p:cNvPr>
              <p:cNvCxnSpPr/>
              <p:nvPr/>
            </p:nvCxnSpPr>
            <p:spPr>
              <a:xfrm flipV="1">
                <a:off x="4296000" y="3573140"/>
                <a:ext cx="0" cy="71971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ECFAC66B-B738-43CE-AB6E-5F84E9D63B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6000" y="429257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D46E1A7-353D-4C59-B23D-5414703B1D8E}"/>
                  </a:ext>
                </a:extLst>
              </p:cNvPr>
              <p:cNvCxnSpPr/>
              <p:nvPr/>
            </p:nvCxnSpPr>
            <p:spPr>
              <a:xfrm flipV="1">
                <a:off x="213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D6642ABC-E853-40F5-BE1C-EE368A868E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6000" y="393285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D86D443-FBBF-42BC-BD93-C997D66BD5C4}"/>
                  </a:ext>
                </a:extLst>
              </p:cNvPr>
              <p:cNvCxnSpPr/>
              <p:nvPr/>
            </p:nvCxnSpPr>
            <p:spPr>
              <a:xfrm flipV="1">
                <a:off x="249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EB7C5472-A535-4E41-B1AB-183676D8B3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13FC3723-AA93-4E98-A0A4-24F813C5C0FD}"/>
                  </a:ext>
                </a:extLst>
              </p:cNvPr>
              <p:cNvCxnSpPr/>
              <p:nvPr/>
            </p:nvCxnSpPr>
            <p:spPr>
              <a:xfrm flipV="1">
                <a:off x="285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4B56F1D-14AB-4EB3-8C14-535DFB977B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01711F41-90EA-4FA3-B914-2D304B2103B4}"/>
                  </a:ext>
                </a:extLst>
              </p:cNvPr>
              <p:cNvCxnSpPr/>
              <p:nvPr/>
            </p:nvCxnSpPr>
            <p:spPr>
              <a:xfrm flipV="1">
                <a:off x="321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461DAF4B-891E-4391-851D-60E988DB75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4AF0FADD-5AA4-4C3A-9A66-B5C8E475571B}"/>
                  </a:ext>
                </a:extLst>
              </p:cNvPr>
              <p:cNvCxnSpPr/>
              <p:nvPr/>
            </p:nvCxnSpPr>
            <p:spPr>
              <a:xfrm flipV="1">
                <a:off x="357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003D038D-6A62-4982-A124-C7D62844CF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D8265A9-66A3-4A6D-8163-F1E4AD0BC61D}"/>
                  </a:ext>
                </a:extLst>
              </p:cNvPr>
              <p:cNvCxnSpPr/>
              <p:nvPr/>
            </p:nvCxnSpPr>
            <p:spPr>
              <a:xfrm flipV="1">
                <a:off x="393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1B60271D-058D-418F-9B03-20EE47C86FD3}"/>
                  </a:ext>
                </a:extLst>
              </p:cNvPr>
              <p:cNvCxnSpPr/>
              <p:nvPr/>
            </p:nvCxnSpPr>
            <p:spPr>
              <a:xfrm flipV="1">
                <a:off x="3936000" y="4286139"/>
                <a:ext cx="360000" cy="64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C8BD2A1-2E94-4500-9358-64C8561DC38F}"/>
                </a:ext>
              </a:extLst>
            </p:cNvPr>
            <p:cNvSpPr/>
            <p:nvPr/>
          </p:nvSpPr>
          <p:spPr>
            <a:xfrm>
              <a:off x="1703994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8E65A33-24CC-42B6-BCF8-0D5013F1496B}"/>
                </a:ext>
              </a:extLst>
            </p:cNvPr>
            <p:cNvSpPr/>
            <p:nvPr/>
          </p:nvSpPr>
          <p:spPr>
            <a:xfrm>
              <a:off x="2423997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93BCD83-2BD5-46FA-9C79-A04EE57B413E}"/>
                </a:ext>
              </a:extLst>
            </p:cNvPr>
            <p:cNvSpPr/>
            <p:nvPr/>
          </p:nvSpPr>
          <p:spPr>
            <a:xfrm>
              <a:off x="3143998" y="508500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C453380-FF71-4159-A77C-90D724A569EF}"/>
                </a:ext>
              </a:extLst>
            </p:cNvPr>
            <p:cNvSpPr/>
            <p:nvPr/>
          </p:nvSpPr>
          <p:spPr>
            <a:xfrm>
              <a:off x="3863995" y="509023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2FC668E-EAAC-4F0D-B47A-3EC79BDA64D0}"/>
                </a:ext>
              </a:extLst>
            </p:cNvPr>
            <p:cNvCxnSpPr>
              <a:cxnSpLocks/>
            </p:cNvCxnSpPr>
            <p:nvPr/>
          </p:nvCxnSpPr>
          <p:spPr>
            <a:xfrm>
              <a:off x="1703994" y="4819473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8C3A7F50-514D-476D-8899-2DB06D682935}"/>
                </a:ext>
              </a:extLst>
            </p:cNvPr>
            <p:cNvCxnSpPr>
              <a:cxnSpLocks/>
            </p:cNvCxnSpPr>
            <p:nvPr/>
          </p:nvCxnSpPr>
          <p:spPr>
            <a:xfrm>
              <a:off x="4223995" y="4950508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B8987B4C-8CE1-4C32-A4E3-E612D8895C89}"/>
              </a:ext>
            </a:extLst>
          </p:cNvPr>
          <p:cNvSpPr txBox="1"/>
          <p:nvPr/>
        </p:nvSpPr>
        <p:spPr>
          <a:xfrm>
            <a:off x="480000" y="3200207"/>
            <a:ext cx="2190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51137BD2-13C6-4E21-97EC-03FD347F1B89}"/>
              </a:ext>
            </a:extLst>
          </p:cNvPr>
          <p:cNvGrpSpPr/>
          <p:nvPr/>
        </p:nvGrpSpPr>
        <p:grpSpPr>
          <a:xfrm>
            <a:off x="7535994" y="4957253"/>
            <a:ext cx="2520000" cy="815049"/>
            <a:chOff x="8182484" y="3213000"/>
            <a:chExt cx="2520000" cy="815049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146E269-F1A8-4D01-823E-0B41C8DCBF60}"/>
                </a:ext>
              </a:extLst>
            </p:cNvPr>
            <p:cNvGrpSpPr/>
            <p:nvPr/>
          </p:nvGrpSpPr>
          <p:grpSpPr>
            <a:xfrm rot="10800000">
              <a:off x="8542484" y="3213000"/>
              <a:ext cx="1800000" cy="360280"/>
              <a:chOff x="2136000" y="4508720"/>
              <a:chExt cx="1800000" cy="360280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053A288-94CC-47E8-B4A8-BBECEF9EABA7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AA93B10-137B-4C46-9A7B-8EA431DA4E2A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69BE5A5D-89E1-45F9-A52C-2FDA1B6B12CD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BA75506-203D-4755-9869-093A44D42557}"/>
                </a:ext>
              </a:extLst>
            </p:cNvPr>
            <p:cNvSpPr/>
            <p:nvPr/>
          </p:nvSpPr>
          <p:spPr>
            <a:xfrm rot="10800000">
              <a:off x="8182484" y="3579439"/>
              <a:ext cx="2520000" cy="4486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A61AE70E-3B15-411C-8A1D-2EE7616B8ED0}"/>
              </a:ext>
            </a:extLst>
          </p:cNvPr>
          <p:cNvCxnSpPr>
            <a:cxnSpLocks/>
          </p:cNvCxnSpPr>
          <p:nvPr/>
        </p:nvCxnSpPr>
        <p:spPr>
          <a:xfrm flipV="1">
            <a:off x="7115303" y="3200207"/>
            <a:ext cx="1152000" cy="86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FD93E097-6A18-4496-9ADE-1081B07D1CDA}"/>
              </a:ext>
            </a:extLst>
          </p:cNvPr>
          <p:cNvCxnSpPr/>
          <p:nvPr/>
        </p:nvCxnSpPr>
        <p:spPr>
          <a:xfrm>
            <a:off x="7103994" y="4064207"/>
            <a:ext cx="22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4E294BE6-9B0C-4B1C-B3C7-9CD030C6E158}"/>
              </a:ext>
            </a:extLst>
          </p:cNvPr>
          <p:cNvCxnSpPr>
            <a:cxnSpLocks/>
          </p:cNvCxnSpPr>
          <p:nvPr/>
        </p:nvCxnSpPr>
        <p:spPr>
          <a:xfrm flipV="1">
            <a:off x="9335994" y="3200207"/>
            <a:ext cx="1152000" cy="86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61C92D4-E7D3-41BD-809B-E6856C5C9B8F}"/>
              </a:ext>
            </a:extLst>
          </p:cNvPr>
          <p:cNvCxnSpPr>
            <a:cxnSpLocks/>
          </p:cNvCxnSpPr>
          <p:nvPr/>
        </p:nvCxnSpPr>
        <p:spPr>
          <a:xfrm>
            <a:off x="8255994" y="3200207"/>
            <a:ext cx="22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4B5F1D4A-53A2-487E-A57C-5BBFA6797E2C}"/>
              </a:ext>
            </a:extLst>
          </p:cNvPr>
          <p:cNvCxnSpPr>
            <a:cxnSpLocks/>
          </p:cNvCxnSpPr>
          <p:nvPr/>
        </p:nvCxnSpPr>
        <p:spPr>
          <a:xfrm flipV="1">
            <a:off x="7103994" y="3560207"/>
            <a:ext cx="1152000" cy="8640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F69D70C7-30BC-408D-9D5A-1BFFD5CB4428}"/>
              </a:ext>
            </a:extLst>
          </p:cNvPr>
          <p:cNvCxnSpPr/>
          <p:nvPr/>
        </p:nvCxnSpPr>
        <p:spPr>
          <a:xfrm>
            <a:off x="7103994" y="4424207"/>
            <a:ext cx="223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71DDA97-54ED-4358-8C5A-D220A679CF04}"/>
              </a:ext>
            </a:extLst>
          </p:cNvPr>
          <p:cNvCxnSpPr>
            <a:cxnSpLocks/>
          </p:cNvCxnSpPr>
          <p:nvPr/>
        </p:nvCxnSpPr>
        <p:spPr>
          <a:xfrm flipV="1">
            <a:off x="9329568" y="3560207"/>
            <a:ext cx="1152000" cy="864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0C249A9-B12C-4949-A368-DC9A44B7EA2B}"/>
              </a:ext>
            </a:extLst>
          </p:cNvPr>
          <p:cNvCxnSpPr>
            <a:cxnSpLocks/>
          </p:cNvCxnSpPr>
          <p:nvPr/>
        </p:nvCxnSpPr>
        <p:spPr>
          <a:xfrm>
            <a:off x="8255994" y="3560207"/>
            <a:ext cx="2232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4BD83B45-F203-4E53-806A-FE861210EB1C}"/>
              </a:ext>
            </a:extLst>
          </p:cNvPr>
          <p:cNvCxnSpPr/>
          <p:nvPr/>
        </p:nvCxnSpPr>
        <p:spPr>
          <a:xfrm>
            <a:off x="7103994" y="4064207"/>
            <a:ext cx="0" cy="36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C9BCC60-E203-4D27-92BB-2A5BD7A18868}"/>
              </a:ext>
            </a:extLst>
          </p:cNvPr>
          <p:cNvCxnSpPr/>
          <p:nvPr/>
        </p:nvCxnSpPr>
        <p:spPr>
          <a:xfrm>
            <a:off x="9335994" y="4064207"/>
            <a:ext cx="0" cy="36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D0937D07-9C25-42EC-BEA2-E65B37DF9249}"/>
              </a:ext>
            </a:extLst>
          </p:cNvPr>
          <p:cNvCxnSpPr/>
          <p:nvPr/>
        </p:nvCxnSpPr>
        <p:spPr>
          <a:xfrm>
            <a:off x="8260329" y="3200207"/>
            <a:ext cx="0" cy="3600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35308392-E6A6-4874-B4C0-CC91A3B81615}"/>
              </a:ext>
            </a:extLst>
          </p:cNvPr>
          <p:cNvCxnSpPr>
            <a:cxnSpLocks/>
          </p:cNvCxnSpPr>
          <p:nvPr/>
        </p:nvCxnSpPr>
        <p:spPr>
          <a:xfrm>
            <a:off x="10481568" y="3200207"/>
            <a:ext cx="0" cy="360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95DD872-ED1B-47E5-A922-64786DF64227}"/>
              </a:ext>
            </a:extLst>
          </p:cNvPr>
          <p:cNvGrpSpPr/>
          <p:nvPr/>
        </p:nvGrpSpPr>
        <p:grpSpPr>
          <a:xfrm>
            <a:off x="8880411" y="3141000"/>
            <a:ext cx="1175589" cy="839534"/>
            <a:chOff x="8880411" y="3141000"/>
            <a:chExt cx="1175589" cy="839534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F0A8BE43-85C2-4170-907C-2793911228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6837" y="3141002"/>
              <a:ext cx="809162" cy="638112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22ADA541-A28C-4B80-93AA-245C60A955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0453" y="3141001"/>
              <a:ext cx="815546" cy="61859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8570B2F-D76D-4A20-9EC8-BB87EF931DCF}"/>
                </a:ext>
              </a:extLst>
            </p:cNvPr>
            <p:cNvCxnSpPr/>
            <p:nvPr/>
          </p:nvCxnSpPr>
          <p:spPr>
            <a:xfrm>
              <a:off x="8886837" y="3764535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12D9EB5-EA2C-4392-8E7A-1B1613E24CA8}"/>
                </a:ext>
              </a:extLst>
            </p:cNvPr>
            <p:cNvCxnSpPr/>
            <p:nvPr/>
          </p:nvCxnSpPr>
          <p:spPr>
            <a:xfrm>
              <a:off x="9695999" y="3141001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9EFC92A-D733-4BEA-9CBE-B8171D088105}"/>
                </a:ext>
              </a:extLst>
            </p:cNvPr>
            <p:cNvCxnSpPr>
              <a:cxnSpLocks/>
            </p:cNvCxnSpPr>
            <p:nvPr/>
          </p:nvCxnSpPr>
          <p:spPr>
            <a:xfrm>
              <a:off x="8887932" y="3759591"/>
              <a:ext cx="0" cy="22094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5E9E3D2-5DF6-4F7A-B911-5ACFEC2505A5}"/>
                </a:ext>
              </a:extLst>
            </p:cNvPr>
            <p:cNvCxnSpPr>
              <a:cxnSpLocks/>
            </p:cNvCxnSpPr>
            <p:nvPr/>
          </p:nvCxnSpPr>
          <p:spPr>
            <a:xfrm>
              <a:off x="9695999" y="3141001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6C4FE9A-DBDD-4D46-A332-A088B4FC111F}"/>
                </a:ext>
              </a:extLst>
            </p:cNvPr>
            <p:cNvCxnSpPr>
              <a:cxnSpLocks/>
            </p:cNvCxnSpPr>
            <p:nvPr/>
          </p:nvCxnSpPr>
          <p:spPr>
            <a:xfrm>
              <a:off x="9245127" y="3764535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DE5675AE-1CDC-4FE0-BBD9-E3398D9892BC}"/>
                </a:ext>
              </a:extLst>
            </p:cNvPr>
            <p:cNvCxnSpPr>
              <a:cxnSpLocks/>
            </p:cNvCxnSpPr>
            <p:nvPr/>
          </p:nvCxnSpPr>
          <p:spPr>
            <a:xfrm>
              <a:off x="10052383" y="3141000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D100D2AA-F012-40DE-8987-66037F92A8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0411" y="3357000"/>
              <a:ext cx="815588" cy="613648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6C0300D9-E83D-4C8E-BDFE-F2C6489166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6001" y="3357000"/>
              <a:ext cx="809998" cy="62353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529614F8-3D06-43B0-A0C9-8124AD99121D}"/>
                </a:ext>
              </a:extLst>
            </p:cNvPr>
            <p:cNvCxnSpPr/>
            <p:nvPr/>
          </p:nvCxnSpPr>
          <p:spPr>
            <a:xfrm>
              <a:off x="8886837" y="3980534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EB3A15C8-BDFC-40BE-B376-A9ECB67CDA77}"/>
                </a:ext>
              </a:extLst>
            </p:cNvPr>
            <p:cNvCxnSpPr/>
            <p:nvPr/>
          </p:nvCxnSpPr>
          <p:spPr>
            <a:xfrm>
              <a:off x="9695999" y="3357000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31BD3FD-47F8-4964-B69B-207E5EEDDDBD}"/>
              </a:ext>
            </a:extLst>
          </p:cNvPr>
          <p:cNvGrpSpPr/>
          <p:nvPr/>
        </p:nvGrpSpPr>
        <p:grpSpPr>
          <a:xfrm>
            <a:off x="2315589" y="3205584"/>
            <a:ext cx="1471828" cy="1044001"/>
            <a:chOff x="2271860" y="3248999"/>
            <a:chExt cx="1471828" cy="104400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F54D0C9-B95A-4562-A44B-9BEA6229BC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7478" y="3255287"/>
              <a:ext cx="1102998" cy="82020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D283FD3-F32F-4F70-BC3C-E1B9CDD32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6386" y="3253422"/>
              <a:ext cx="1100614" cy="82851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9F78CC-EDE7-4611-BA64-EBD65FAC61B3}"/>
                </a:ext>
              </a:extLst>
            </p:cNvPr>
            <p:cNvCxnSpPr/>
            <p:nvPr/>
          </p:nvCxnSpPr>
          <p:spPr>
            <a:xfrm>
              <a:off x="2280000" y="4077001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8F0D2BB-9828-4558-AC57-9E26BAC77A71}"/>
                </a:ext>
              </a:extLst>
            </p:cNvPr>
            <p:cNvCxnSpPr>
              <a:cxnSpLocks/>
            </p:cNvCxnSpPr>
            <p:nvPr/>
          </p:nvCxnSpPr>
          <p:spPr>
            <a:xfrm>
              <a:off x="2281095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0C24380-DD10-4F88-954D-AA219A04D1FB}"/>
                </a:ext>
              </a:extLst>
            </p:cNvPr>
            <p:cNvCxnSpPr>
              <a:cxnSpLocks/>
            </p:cNvCxnSpPr>
            <p:nvPr/>
          </p:nvCxnSpPr>
          <p:spPr>
            <a:xfrm>
              <a:off x="2638290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551D203-CDAD-40C1-BA22-05F2DC27EC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8285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44CF2C8-769D-4470-BA7B-BBE9C50CE3AA}"/>
                </a:ext>
              </a:extLst>
            </p:cNvPr>
            <p:cNvCxnSpPr/>
            <p:nvPr/>
          </p:nvCxnSpPr>
          <p:spPr>
            <a:xfrm>
              <a:off x="2280000" y="4293000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7C791A1-7B1C-4598-B086-B1AABC290A81}"/>
                </a:ext>
              </a:extLst>
            </p:cNvPr>
            <p:cNvCxnSpPr/>
            <p:nvPr/>
          </p:nvCxnSpPr>
          <p:spPr>
            <a:xfrm>
              <a:off x="3380476" y="3248999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2712787-C59A-40B0-9170-2E629D660592}"/>
                </a:ext>
              </a:extLst>
            </p:cNvPr>
            <p:cNvCxnSpPr>
              <a:cxnSpLocks/>
            </p:cNvCxnSpPr>
            <p:nvPr/>
          </p:nvCxnSpPr>
          <p:spPr>
            <a:xfrm>
              <a:off x="3740477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EEB25BC8-2AB3-4674-B282-BF3C53CB00E1}"/>
                </a:ext>
              </a:extLst>
            </p:cNvPr>
            <p:cNvCxnSpPr>
              <a:cxnSpLocks/>
            </p:cNvCxnSpPr>
            <p:nvPr/>
          </p:nvCxnSpPr>
          <p:spPr>
            <a:xfrm>
              <a:off x="3380476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0DC4E4A7-97D3-40AC-A169-A9F8F224C057}"/>
                </a:ext>
              </a:extLst>
            </p:cNvPr>
            <p:cNvCxnSpPr/>
            <p:nvPr/>
          </p:nvCxnSpPr>
          <p:spPr>
            <a:xfrm>
              <a:off x="3383687" y="3463492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F0509494-241F-4103-890F-FBDEECD942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860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2213E460-0C8A-4548-BE63-34593B49FA7E}"/>
              </a:ext>
            </a:extLst>
          </p:cNvPr>
          <p:cNvGrpSpPr/>
          <p:nvPr/>
        </p:nvGrpSpPr>
        <p:grpSpPr>
          <a:xfrm>
            <a:off x="2957142" y="3207894"/>
            <a:ext cx="1471828" cy="1044001"/>
            <a:chOff x="2271860" y="3248999"/>
            <a:chExt cx="1471828" cy="1044001"/>
          </a:xfrm>
        </p:grpSpPr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ED7F14EB-A454-493D-AFB8-85C840D327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7478" y="3255287"/>
              <a:ext cx="1102998" cy="82020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394282D4-2C52-446C-B447-B3703D6C6B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6386" y="3253422"/>
              <a:ext cx="1100614" cy="82851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49855BBC-C584-4D81-A346-36BA4DC8C926}"/>
                </a:ext>
              </a:extLst>
            </p:cNvPr>
            <p:cNvCxnSpPr/>
            <p:nvPr/>
          </p:nvCxnSpPr>
          <p:spPr>
            <a:xfrm>
              <a:off x="2280000" y="4077001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EC5404DF-0D64-47CC-A9C8-0951D242C67D}"/>
                </a:ext>
              </a:extLst>
            </p:cNvPr>
            <p:cNvCxnSpPr>
              <a:cxnSpLocks/>
            </p:cNvCxnSpPr>
            <p:nvPr/>
          </p:nvCxnSpPr>
          <p:spPr>
            <a:xfrm>
              <a:off x="2281095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B7520454-57FC-4691-9E0B-267E3C7533F3}"/>
                </a:ext>
              </a:extLst>
            </p:cNvPr>
            <p:cNvCxnSpPr>
              <a:cxnSpLocks/>
            </p:cNvCxnSpPr>
            <p:nvPr/>
          </p:nvCxnSpPr>
          <p:spPr>
            <a:xfrm>
              <a:off x="2638290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A876F8B9-166D-469A-8260-A0CA3A4E5D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8285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426A057-4CD9-4FC2-AB85-B7CF91DCBFC6}"/>
                </a:ext>
              </a:extLst>
            </p:cNvPr>
            <p:cNvCxnSpPr/>
            <p:nvPr/>
          </p:nvCxnSpPr>
          <p:spPr>
            <a:xfrm>
              <a:off x="2280000" y="4293000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E462D06F-C348-4ED7-AFF3-BA6926E1D7DC}"/>
                </a:ext>
              </a:extLst>
            </p:cNvPr>
            <p:cNvCxnSpPr/>
            <p:nvPr/>
          </p:nvCxnSpPr>
          <p:spPr>
            <a:xfrm>
              <a:off x="3380476" y="3248999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CFB04236-44B2-4578-AA97-8A85C72079EF}"/>
                </a:ext>
              </a:extLst>
            </p:cNvPr>
            <p:cNvCxnSpPr>
              <a:cxnSpLocks/>
            </p:cNvCxnSpPr>
            <p:nvPr/>
          </p:nvCxnSpPr>
          <p:spPr>
            <a:xfrm>
              <a:off x="3740477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7C1A3453-7E00-4D7E-AF18-DAB7F70D5702}"/>
                </a:ext>
              </a:extLst>
            </p:cNvPr>
            <p:cNvCxnSpPr>
              <a:cxnSpLocks/>
            </p:cNvCxnSpPr>
            <p:nvPr/>
          </p:nvCxnSpPr>
          <p:spPr>
            <a:xfrm>
              <a:off x="3380476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5219232B-34C0-4188-95E3-A6ED63AB6871}"/>
                </a:ext>
              </a:extLst>
            </p:cNvPr>
            <p:cNvCxnSpPr/>
            <p:nvPr/>
          </p:nvCxnSpPr>
          <p:spPr>
            <a:xfrm>
              <a:off x="3383687" y="3463492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A3F105C2-5B73-493C-AFFF-F9BE273B60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860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4FAEB4FF-F1E2-4822-89C4-AA07C0A5720C}"/>
              </a:ext>
            </a:extLst>
          </p:cNvPr>
          <p:cNvGrpSpPr/>
          <p:nvPr/>
        </p:nvGrpSpPr>
        <p:grpSpPr>
          <a:xfrm>
            <a:off x="3577370" y="3229973"/>
            <a:ext cx="1471828" cy="1044001"/>
            <a:chOff x="2271860" y="3248999"/>
            <a:chExt cx="1471828" cy="1044001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78BDDADF-1BE0-4E8B-949F-555755E74E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7478" y="3255287"/>
              <a:ext cx="1102998" cy="82020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191506C-D82B-4A62-910E-696825D67B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6386" y="3253422"/>
              <a:ext cx="1100614" cy="82851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36BBFCE4-A76B-426F-BCDA-735C2B75D414}"/>
                </a:ext>
              </a:extLst>
            </p:cNvPr>
            <p:cNvCxnSpPr/>
            <p:nvPr/>
          </p:nvCxnSpPr>
          <p:spPr>
            <a:xfrm>
              <a:off x="2280000" y="4077001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314DF99B-0A75-4BD1-A2A7-7E72E50E7F2A}"/>
                </a:ext>
              </a:extLst>
            </p:cNvPr>
            <p:cNvCxnSpPr>
              <a:cxnSpLocks/>
            </p:cNvCxnSpPr>
            <p:nvPr/>
          </p:nvCxnSpPr>
          <p:spPr>
            <a:xfrm>
              <a:off x="2281095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D29B4778-91B8-4C49-853A-20922FF8C034}"/>
                </a:ext>
              </a:extLst>
            </p:cNvPr>
            <p:cNvCxnSpPr>
              <a:cxnSpLocks/>
            </p:cNvCxnSpPr>
            <p:nvPr/>
          </p:nvCxnSpPr>
          <p:spPr>
            <a:xfrm>
              <a:off x="2638290" y="4077001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B81F28C0-F03C-4B74-94B2-AB925533A0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8285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7B2DD9F8-D538-4CCF-A7E0-B06893DFEE26}"/>
                </a:ext>
              </a:extLst>
            </p:cNvPr>
            <p:cNvCxnSpPr/>
            <p:nvPr/>
          </p:nvCxnSpPr>
          <p:spPr>
            <a:xfrm>
              <a:off x="2280000" y="4293000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CBD067F-48CD-4ED5-BD0C-D523DC9B80FA}"/>
                </a:ext>
              </a:extLst>
            </p:cNvPr>
            <p:cNvCxnSpPr/>
            <p:nvPr/>
          </p:nvCxnSpPr>
          <p:spPr>
            <a:xfrm>
              <a:off x="3380476" y="3248999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98A8B39-3AEE-4992-A5E4-4E7F860E7921}"/>
                </a:ext>
              </a:extLst>
            </p:cNvPr>
            <p:cNvCxnSpPr>
              <a:cxnSpLocks/>
            </p:cNvCxnSpPr>
            <p:nvPr/>
          </p:nvCxnSpPr>
          <p:spPr>
            <a:xfrm>
              <a:off x="3740477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1BCBC98F-0488-4065-8DFB-250507B50DF7}"/>
                </a:ext>
              </a:extLst>
            </p:cNvPr>
            <p:cNvCxnSpPr>
              <a:cxnSpLocks/>
            </p:cNvCxnSpPr>
            <p:nvPr/>
          </p:nvCxnSpPr>
          <p:spPr>
            <a:xfrm>
              <a:off x="3380476" y="3248999"/>
              <a:ext cx="0" cy="21599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FB08DBB2-CD7A-4B19-9D97-38983E1A2B90}"/>
                </a:ext>
              </a:extLst>
            </p:cNvPr>
            <p:cNvCxnSpPr/>
            <p:nvPr/>
          </p:nvCxnSpPr>
          <p:spPr>
            <a:xfrm>
              <a:off x="3383687" y="3463492"/>
              <a:ext cx="360001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3E4618A4-43FA-498D-8DAD-FFF836C014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71860" y="3463492"/>
              <a:ext cx="1105403" cy="82950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86B695D-37CE-476D-A8DA-EDC6D467D9F0}"/>
              </a:ext>
            </a:extLst>
          </p:cNvPr>
          <p:cNvGrpSpPr/>
          <p:nvPr/>
        </p:nvGrpSpPr>
        <p:grpSpPr>
          <a:xfrm>
            <a:off x="8227089" y="3160694"/>
            <a:ext cx="1175589" cy="839534"/>
            <a:chOff x="8880411" y="3141000"/>
            <a:chExt cx="1175589" cy="839534"/>
          </a:xfrm>
        </p:grpSpPr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2A12AB59-31D3-4597-99C7-27802D54D3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6837" y="3141002"/>
              <a:ext cx="809162" cy="638112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2557F877-D09C-4354-9FF1-EF46E1E1CB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0453" y="3141001"/>
              <a:ext cx="815546" cy="61859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18F2F340-4EB9-4BC3-B5A8-9FE8AAB2D491}"/>
                </a:ext>
              </a:extLst>
            </p:cNvPr>
            <p:cNvCxnSpPr/>
            <p:nvPr/>
          </p:nvCxnSpPr>
          <p:spPr>
            <a:xfrm>
              <a:off x="8886837" y="3764535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16059B69-A6C3-4775-8E28-28EC37EB643F}"/>
                </a:ext>
              </a:extLst>
            </p:cNvPr>
            <p:cNvCxnSpPr/>
            <p:nvPr/>
          </p:nvCxnSpPr>
          <p:spPr>
            <a:xfrm>
              <a:off x="9695999" y="3141001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09426A58-4EFF-4BD9-B7A5-FA84FF349FB7}"/>
                </a:ext>
              </a:extLst>
            </p:cNvPr>
            <p:cNvCxnSpPr>
              <a:cxnSpLocks/>
            </p:cNvCxnSpPr>
            <p:nvPr/>
          </p:nvCxnSpPr>
          <p:spPr>
            <a:xfrm>
              <a:off x="8887932" y="3759591"/>
              <a:ext cx="0" cy="22094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D691E133-C786-4EBB-97E1-FB02C95FBD62}"/>
                </a:ext>
              </a:extLst>
            </p:cNvPr>
            <p:cNvCxnSpPr>
              <a:cxnSpLocks/>
            </p:cNvCxnSpPr>
            <p:nvPr/>
          </p:nvCxnSpPr>
          <p:spPr>
            <a:xfrm>
              <a:off x="9695999" y="3141001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BD0FE1D9-800D-4ECD-8339-D2E459BF25A4}"/>
                </a:ext>
              </a:extLst>
            </p:cNvPr>
            <p:cNvCxnSpPr>
              <a:cxnSpLocks/>
            </p:cNvCxnSpPr>
            <p:nvPr/>
          </p:nvCxnSpPr>
          <p:spPr>
            <a:xfrm>
              <a:off x="9245127" y="3764535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A54148FA-5DE7-4A3C-BB3E-88BC3F5B6D94}"/>
                </a:ext>
              </a:extLst>
            </p:cNvPr>
            <p:cNvCxnSpPr>
              <a:cxnSpLocks/>
            </p:cNvCxnSpPr>
            <p:nvPr/>
          </p:nvCxnSpPr>
          <p:spPr>
            <a:xfrm>
              <a:off x="10052383" y="3141000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FB13D4D1-8463-477F-BE16-1D6AF24908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0411" y="3357000"/>
              <a:ext cx="815588" cy="613648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5A3918A6-7451-42DD-99ED-2AEF335110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6001" y="3357000"/>
              <a:ext cx="809998" cy="62353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A6B3B1CC-8789-4429-B6D2-4CF50B5E44D2}"/>
                </a:ext>
              </a:extLst>
            </p:cNvPr>
            <p:cNvCxnSpPr/>
            <p:nvPr/>
          </p:nvCxnSpPr>
          <p:spPr>
            <a:xfrm>
              <a:off x="8886837" y="3980534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6BEFFF40-0027-4741-8797-980A778C1918}"/>
                </a:ext>
              </a:extLst>
            </p:cNvPr>
            <p:cNvCxnSpPr/>
            <p:nvPr/>
          </p:nvCxnSpPr>
          <p:spPr>
            <a:xfrm>
              <a:off x="9695999" y="3357000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37339828-4448-4E25-A9C6-23003E86ADC4}"/>
              </a:ext>
            </a:extLst>
          </p:cNvPr>
          <p:cNvGrpSpPr/>
          <p:nvPr/>
        </p:nvGrpSpPr>
        <p:grpSpPr>
          <a:xfrm>
            <a:off x="7635241" y="3143474"/>
            <a:ext cx="1175589" cy="839534"/>
            <a:chOff x="8880411" y="3141000"/>
            <a:chExt cx="1175589" cy="839534"/>
          </a:xfrm>
        </p:grpSpPr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F166F73D-5766-4ECE-9A7E-779031C5CC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6837" y="3141002"/>
              <a:ext cx="809162" cy="638112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84A30AF8-069C-4325-9466-72518A0C3F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0453" y="3141001"/>
              <a:ext cx="815546" cy="61859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6697E67D-2777-4F88-BBA9-E476BE29447A}"/>
                </a:ext>
              </a:extLst>
            </p:cNvPr>
            <p:cNvCxnSpPr/>
            <p:nvPr/>
          </p:nvCxnSpPr>
          <p:spPr>
            <a:xfrm>
              <a:off x="8886837" y="3764535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CAF593A4-C8AB-4F07-AEF2-FB6B68D389DC}"/>
                </a:ext>
              </a:extLst>
            </p:cNvPr>
            <p:cNvCxnSpPr/>
            <p:nvPr/>
          </p:nvCxnSpPr>
          <p:spPr>
            <a:xfrm>
              <a:off x="9695999" y="3141001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74FA57A-9762-4A0C-A4F6-D7865341854A}"/>
                </a:ext>
              </a:extLst>
            </p:cNvPr>
            <p:cNvCxnSpPr>
              <a:cxnSpLocks/>
            </p:cNvCxnSpPr>
            <p:nvPr/>
          </p:nvCxnSpPr>
          <p:spPr>
            <a:xfrm>
              <a:off x="8887932" y="3759591"/>
              <a:ext cx="0" cy="22094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4E10755B-7F0C-44A3-A4AA-24BF7F5AEC89}"/>
                </a:ext>
              </a:extLst>
            </p:cNvPr>
            <p:cNvCxnSpPr>
              <a:cxnSpLocks/>
            </p:cNvCxnSpPr>
            <p:nvPr/>
          </p:nvCxnSpPr>
          <p:spPr>
            <a:xfrm>
              <a:off x="9695999" y="3141001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F5401982-CF88-4914-98A9-DE5E6B6702E5}"/>
                </a:ext>
              </a:extLst>
            </p:cNvPr>
            <p:cNvCxnSpPr>
              <a:cxnSpLocks/>
            </p:cNvCxnSpPr>
            <p:nvPr/>
          </p:nvCxnSpPr>
          <p:spPr>
            <a:xfrm>
              <a:off x="9245127" y="3764535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5EB2DFF-F8BE-4762-A541-7648CB0158FA}"/>
                </a:ext>
              </a:extLst>
            </p:cNvPr>
            <p:cNvCxnSpPr>
              <a:cxnSpLocks/>
            </p:cNvCxnSpPr>
            <p:nvPr/>
          </p:nvCxnSpPr>
          <p:spPr>
            <a:xfrm>
              <a:off x="10052383" y="3141000"/>
              <a:ext cx="0" cy="215999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9A2FD05A-168C-41FA-B308-B619487E9B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80411" y="3357000"/>
              <a:ext cx="815588" cy="613648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B2DAA46B-F2CC-4CE2-B8C9-B935796E11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46001" y="3357000"/>
              <a:ext cx="809998" cy="623533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C5CDFAD9-6A33-4453-9FD7-AD3C7486F36F}"/>
                </a:ext>
              </a:extLst>
            </p:cNvPr>
            <p:cNvCxnSpPr/>
            <p:nvPr/>
          </p:nvCxnSpPr>
          <p:spPr>
            <a:xfrm>
              <a:off x="8886837" y="3980534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212238A4-69B2-4B86-B183-B04C800B7DFD}"/>
                </a:ext>
              </a:extLst>
            </p:cNvPr>
            <p:cNvCxnSpPr/>
            <p:nvPr/>
          </p:nvCxnSpPr>
          <p:spPr>
            <a:xfrm>
              <a:off x="9695999" y="3357000"/>
              <a:ext cx="360001" cy="0"/>
            </a:xfrm>
            <a:prstGeom prst="line">
              <a:avLst/>
            </a:prstGeom>
            <a:ln w="28575">
              <a:solidFill>
                <a:srgbClr val="4472C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191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6FF42C2-EA15-4154-B242-E98E88CED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79DE9F7-28C4-4856-BA57-D696E124C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2C9771-ACD6-47E5-BA2E-A2AD28063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78408"/>
            <a:ext cx="4056530" cy="1106424"/>
          </a:xfrm>
        </p:spPr>
        <p:txBody>
          <a:bodyPr>
            <a:normAutofit/>
          </a:bodyPr>
          <a:lstStyle/>
          <a:p>
            <a:r>
              <a:rPr lang="en-US" sz="2800" b="1" dirty="0"/>
              <a:t>First Approach – several alternatives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F9ED9C-121B-44C6-A308-5824769C4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4A5F8185-F27B-4E99-A06C-007336FE3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95865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88448-9C10-484A-802A-BE8C5049C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59152"/>
            <a:ext cx="4056530" cy="3429000"/>
          </a:xfrm>
        </p:spPr>
        <p:txBody>
          <a:bodyPr>
            <a:normAutofit/>
          </a:bodyPr>
          <a:lstStyle/>
          <a:p>
            <a:r>
              <a:rPr lang="en-GB" sz="1800" b="1" i="1" u="sng" dirty="0"/>
              <a:t>SLA</a:t>
            </a:r>
            <a:r>
              <a:rPr lang="en-GB" sz="1800" b="1" dirty="0"/>
              <a:t> </a:t>
            </a:r>
            <a:r>
              <a:rPr lang="en-GB" sz="1800" dirty="0"/>
              <a:t>with</a:t>
            </a:r>
            <a:r>
              <a:rPr lang="en-GB" sz="1800" b="1" dirty="0"/>
              <a:t> thermosetting resin </a:t>
            </a:r>
            <a:r>
              <a:rPr lang="en-GB" sz="1800" dirty="0"/>
              <a:t>+</a:t>
            </a:r>
            <a:r>
              <a:rPr lang="en-GB" sz="1800" b="1" dirty="0"/>
              <a:t> scintillating liquid</a:t>
            </a:r>
            <a:endParaRPr lang="en-GB" sz="1400" b="1" dirty="0"/>
          </a:p>
          <a:p>
            <a:pPr lvl="1">
              <a:buFont typeface="Calibri" panose="020F0502020204030204" pitchFamily="34" charset="0"/>
              <a:buChar char="→"/>
            </a:pPr>
            <a:endParaRPr lang="en-GB" sz="1800" b="1" dirty="0"/>
          </a:p>
          <a:p>
            <a:endParaRPr lang="en-GB" sz="1800" b="1" dirty="0"/>
          </a:p>
          <a:p>
            <a:r>
              <a:rPr lang="en-GB" sz="1800" b="1" i="1" u="sng" dirty="0"/>
              <a:t>Hot embossing </a:t>
            </a:r>
            <a:r>
              <a:rPr lang="en-GB" sz="1800" dirty="0"/>
              <a:t>with</a:t>
            </a:r>
            <a:r>
              <a:rPr lang="en-GB" sz="1800" b="1" dirty="0"/>
              <a:t> thermoplastic </a:t>
            </a:r>
            <a:r>
              <a:rPr lang="en-GB" sz="1800" dirty="0"/>
              <a:t>+</a:t>
            </a:r>
            <a:r>
              <a:rPr lang="en-GB" sz="1800" b="1" dirty="0"/>
              <a:t> scintillating resin</a:t>
            </a:r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GB" sz="1800" b="1" i="1" u="sng" dirty="0"/>
              <a:t>FDM</a:t>
            </a:r>
            <a:r>
              <a:rPr lang="en-GB" sz="1800" b="1" dirty="0"/>
              <a:t> </a:t>
            </a:r>
            <a:r>
              <a:rPr lang="en-GB" sz="1800" dirty="0"/>
              <a:t>with</a:t>
            </a:r>
            <a:r>
              <a:rPr lang="en-GB" sz="1800" b="1" dirty="0"/>
              <a:t> thermoplastic </a:t>
            </a:r>
            <a:r>
              <a:rPr lang="en-GB" sz="1800" dirty="0"/>
              <a:t>+</a:t>
            </a:r>
            <a:r>
              <a:rPr lang="en-GB" sz="1800" b="1" dirty="0"/>
              <a:t> scintillating resin</a:t>
            </a:r>
            <a:endParaRPr lang="en-US" sz="1800" dirty="0"/>
          </a:p>
        </p:txBody>
      </p:sp>
      <p:pic>
        <p:nvPicPr>
          <p:cNvPr id="4" name="Google Shape;180;p16">
            <a:extLst>
              <a:ext uri="{FF2B5EF4-FFF2-40B4-BE49-F238E27FC236}">
                <a16:creationId xmlns:a16="http://schemas.microsoft.com/office/drawing/2014/main" id="{156A502D-D87B-4102-985C-40384E68FE01}"/>
              </a:ext>
            </a:extLst>
          </p:cNvPr>
          <p:cNvPicPr preferRelativeResize="0"/>
          <p:nvPr/>
        </p:nvPicPr>
        <p:blipFill rotWithShape="1">
          <a:blip r:embed="rId2"/>
          <a:stretch/>
        </p:blipFill>
        <p:spPr>
          <a:xfrm>
            <a:off x="5893849" y="587374"/>
            <a:ext cx="1643086" cy="2338913"/>
          </a:xfrm>
          <a:prstGeom prst="rect">
            <a:avLst/>
          </a:prstGeom>
          <a:noFill/>
        </p:spPr>
      </p:pic>
      <p:pic>
        <p:nvPicPr>
          <p:cNvPr id="5" name="Google Shape;181;p16">
            <a:extLst>
              <a:ext uri="{FF2B5EF4-FFF2-40B4-BE49-F238E27FC236}">
                <a16:creationId xmlns:a16="http://schemas.microsoft.com/office/drawing/2014/main" id="{9B2367CB-B0E0-41DA-8134-354C64BB865C}"/>
              </a:ext>
            </a:extLst>
          </p:cNvPr>
          <p:cNvPicPr preferRelativeResize="0"/>
          <p:nvPr/>
        </p:nvPicPr>
        <p:blipFill rotWithShape="1">
          <a:blip r:embed="rId3"/>
          <a:stretch/>
        </p:blipFill>
        <p:spPr>
          <a:xfrm>
            <a:off x="9054332" y="3442966"/>
            <a:ext cx="2873668" cy="2112145"/>
          </a:xfrm>
          <a:prstGeom prst="rect">
            <a:avLst/>
          </a:prstGeom>
          <a:noFill/>
        </p:spPr>
      </p:pic>
      <p:pic>
        <p:nvPicPr>
          <p:cNvPr id="6" name="Google Shape;212;p19">
            <a:extLst>
              <a:ext uri="{FF2B5EF4-FFF2-40B4-BE49-F238E27FC236}">
                <a16:creationId xmlns:a16="http://schemas.microsoft.com/office/drawing/2014/main" id="{265A129E-D87D-42F9-9F1C-F994089025C7}"/>
              </a:ext>
            </a:extLst>
          </p:cNvPr>
          <p:cNvPicPr preferRelativeResize="0"/>
          <p:nvPr/>
        </p:nvPicPr>
        <p:blipFill rotWithShape="1">
          <a:blip r:embed="rId4"/>
          <a:srcRect l="72786" t="64773"/>
          <a:stretch/>
        </p:blipFill>
        <p:spPr>
          <a:xfrm>
            <a:off x="5883783" y="3381581"/>
            <a:ext cx="2356261" cy="233891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533B97-91D1-455E-80EA-CD5810C3B45D}"/>
              </a:ext>
            </a:extLst>
          </p:cNvPr>
          <p:cNvSpPr txBox="1"/>
          <p:nvPr/>
        </p:nvSpPr>
        <p:spPr>
          <a:xfrm>
            <a:off x="9351186" y="1278304"/>
            <a:ext cx="216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accent1"/>
                </a:solidFill>
              </a:rPr>
              <a:t>Liquid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8EA1FAAC-728D-48A1-9712-502636F64AAE}"/>
              </a:ext>
            </a:extLst>
          </p:cNvPr>
          <p:cNvSpPr/>
          <p:nvPr/>
        </p:nvSpPr>
        <p:spPr>
          <a:xfrm flipV="1">
            <a:off x="8112000" y="1250891"/>
            <a:ext cx="862864" cy="895795"/>
          </a:xfrm>
          <a:prstGeom prst="mathPlus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22B6D80-5E03-41DE-A23F-CF459F54ABA8}"/>
              </a:ext>
            </a:extLst>
          </p:cNvPr>
          <p:cNvGrpSpPr/>
          <p:nvPr/>
        </p:nvGrpSpPr>
        <p:grpSpPr>
          <a:xfrm>
            <a:off x="9984000" y="45000"/>
            <a:ext cx="2160000" cy="758318"/>
            <a:chOff x="1703994" y="4819473"/>
            <a:chExt cx="2520007" cy="116832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5B9E0FE-94DA-418F-B57A-774431729FF6}"/>
                </a:ext>
              </a:extLst>
            </p:cNvPr>
            <p:cNvSpPr/>
            <p:nvPr/>
          </p:nvSpPr>
          <p:spPr>
            <a:xfrm rot="10800000">
              <a:off x="1704000" y="4819473"/>
              <a:ext cx="2520000" cy="45368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1E3D802-23A1-43D1-8EA5-D4B3E0FCADDC}"/>
                </a:ext>
              </a:extLst>
            </p:cNvPr>
            <p:cNvGrpSpPr/>
            <p:nvPr/>
          </p:nvGrpSpPr>
          <p:grpSpPr>
            <a:xfrm rot="10800000">
              <a:off x="2064000" y="5267943"/>
              <a:ext cx="1800000" cy="360280"/>
              <a:chOff x="2136000" y="4508720"/>
              <a:chExt cx="1800000" cy="36028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B6E9DD2-28D6-450E-A9E4-052831E6901A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5DE661D-8560-40DC-8D0A-B82BCF211677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CACC2D8-B406-4F89-A872-1F396E8EA85E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621DD7-6FAF-4807-AF3B-1AA44E1A1FC4}"/>
                </a:ext>
              </a:extLst>
            </p:cNvPr>
            <p:cNvGrpSpPr/>
            <p:nvPr/>
          </p:nvGrpSpPr>
          <p:grpSpPr>
            <a:xfrm rot="10800000">
              <a:off x="1704001" y="5267943"/>
              <a:ext cx="2520000" cy="719859"/>
              <a:chOff x="1776000" y="3573000"/>
              <a:chExt cx="2520000" cy="719859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BFFD80E-EE85-41DE-ACBD-006EDCD833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139"/>
                <a:ext cx="0" cy="71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F005ADD-774D-4DCF-9C25-CAABB7E1A1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76000" y="3573000"/>
                <a:ext cx="2520000" cy="13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8EC9C07F-9AC5-4102-8EBA-9B8D62335B59}"/>
                  </a:ext>
                </a:extLst>
              </p:cNvPr>
              <p:cNvCxnSpPr/>
              <p:nvPr/>
            </p:nvCxnSpPr>
            <p:spPr>
              <a:xfrm flipV="1">
                <a:off x="4296000" y="3573140"/>
                <a:ext cx="0" cy="719719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2287CB4-851F-4BC1-9669-83F00ADEF8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6000" y="429257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B46B779-F2C0-4EC1-A2B4-A020D0208C74}"/>
                  </a:ext>
                </a:extLst>
              </p:cNvPr>
              <p:cNvCxnSpPr/>
              <p:nvPr/>
            </p:nvCxnSpPr>
            <p:spPr>
              <a:xfrm flipV="1">
                <a:off x="213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19DAC97A-BA20-4310-8E89-8AB8BA667B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6000" y="393285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0854E0C-B733-435A-A553-012F27C0C8D1}"/>
                  </a:ext>
                </a:extLst>
              </p:cNvPr>
              <p:cNvCxnSpPr/>
              <p:nvPr/>
            </p:nvCxnSpPr>
            <p:spPr>
              <a:xfrm flipV="1">
                <a:off x="2496000" y="393285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50E6BC2-BC16-4752-82EF-CDCE39A1C9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8BD4C23-FA1F-4C61-AF0B-046BEE01D6B5}"/>
                  </a:ext>
                </a:extLst>
              </p:cNvPr>
              <p:cNvCxnSpPr/>
              <p:nvPr/>
            </p:nvCxnSpPr>
            <p:spPr>
              <a:xfrm flipV="1">
                <a:off x="285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599569FB-AF5C-4BE5-8EB9-8163F8A600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C42C7F6-B087-40E4-B363-B236322FD3DC}"/>
                  </a:ext>
                </a:extLst>
              </p:cNvPr>
              <p:cNvCxnSpPr/>
              <p:nvPr/>
            </p:nvCxnSpPr>
            <p:spPr>
              <a:xfrm flipV="1">
                <a:off x="321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1D82F3DC-915F-4BEE-AFE0-D59D2531FC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000" y="428613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88CB8BC4-B04C-475B-A9B4-1D2C95682886}"/>
                  </a:ext>
                </a:extLst>
              </p:cNvPr>
              <p:cNvCxnSpPr/>
              <p:nvPr/>
            </p:nvCxnSpPr>
            <p:spPr>
              <a:xfrm flipV="1">
                <a:off x="357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2B206FB4-B86F-4949-AEEE-476CDD78A6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76000" y="3926419"/>
                <a:ext cx="360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BC29B77-1536-4A70-9F1D-FD7E44E9D3E4}"/>
                  </a:ext>
                </a:extLst>
              </p:cNvPr>
              <p:cNvCxnSpPr/>
              <p:nvPr/>
            </p:nvCxnSpPr>
            <p:spPr>
              <a:xfrm flipV="1">
                <a:off x="3936000" y="3926419"/>
                <a:ext cx="0" cy="35972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5C13DB3-3E20-42B9-9AB9-01177ED1BBAA}"/>
                  </a:ext>
                </a:extLst>
              </p:cNvPr>
              <p:cNvCxnSpPr/>
              <p:nvPr/>
            </p:nvCxnSpPr>
            <p:spPr>
              <a:xfrm flipV="1">
                <a:off x="3936000" y="4286139"/>
                <a:ext cx="360000" cy="644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30B3A54-52E6-4E6B-975E-17FC7EBF0D23}"/>
                </a:ext>
              </a:extLst>
            </p:cNvPr>
            <p:cNvSpPr/>
            <p:nvPr/>
          </p:nvSpPr>
          <p:spPr>
            <a:xfrm>
              <a:off x="1703994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E364932-702C-4943-9480-AEEDEC662C8E}"/>
                </a:ext>
              </a:extLst>
            </p:cNvPr>
            <p:cNvSpPr/>
            <p:nvPr/>
          </p:nvSpPr>
          <p:spPr>
            <a:xfrm>
              <a:off x="2423997" y="5087719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5B79000-7DB2-4B8C-ACC6-8D7D2197D036}"/>
                </a:ext>
              </a:extLst>
            </p:cNvPr>
            <p:cNvSpPr/>
            <p:nvPr/>
          </p:nvSpPr>
          <p:spPr>
            <a:xfrm>
              <a:off x="3143998" y="508500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E09EE8C-8557-4A85-AFC8-D7DAA8A9F861}"/>
                </a:ext>
              </a:extLst>
            </p:cNvPr>
            <p:cNvSpPr/>
            <p:nvPr/>
          </p:nvSpPr>
          <p:spPr>
            <a:xfrm>
              <a:off x="3863995" y="5090230"/>
              <a:ext cx="360000" cy="5549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277E7F4-AEC4-4492-890F-5E9FBF0BA9D4}"/>
                </a:ext>
              </a:extLst>
            </p:cNvPr>
            <p:cNvCxnSpPr>
              <a:cxnSpLocks/>
            </p:cNvCxnSpPr>
            <p:nvPr/>
          </p:nvCxnSpPr>
          <p:spPr>
            <a:xfrm>
              <a:off x="1703994" y="4819473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96E652C-D3B9-4B62-9BA2-4C4ACA646349}"/>
                </a:ext>
              </a:extLst>
            </p:cNvPr>
            <p:cNvCxnSpPr>
              <a:cxnSpLocks/>
            </p:cNvCxnSpPr>
            <p:nvPr/>
          </p:nvCxnSpPr>
          <p:spPr>
            <a:xfrm>
              <a:off x="4223995" y="4950508"/>
              <a:ext cx="0" cy="9948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8" name="Plus Sign 57">
            <a:extLst>
              <a:ext uri="{FF2B5EF4-FFF2-40B4-BE49-F238E27FC236}">
                <a16:creationId xmlns:a16="http://schemas.microsoft.com/office/drawing/2014/main" id="{978CC7FD-0853-4776-905F-447398DBC39E}"/>
              </a:ext>
            </a:extLst>
          </p:cNvPr>
          <p:cNvSpPr/>
          <p:nvPr/>
        </p:nvSpPr>
        <p:spPr>
          <a:xfrm flipV="1">
            <a:off x="7901630" y="4899834"/>
            <a:ext cx="862864" cy="895795"/>
          </a:xfrm>
          <a:prstGeom prst="mathPlus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636806-CA65-4721-BFD6-3E395227F7F9}"/>
              </a:ext>
            </a:extLst>
          </p:cNvPr>
          <p:cNvSpPr txBox="1"/>
          <p:nvPr/>
        </p:nvSpPr>
        <p:spPr>
          <a:xfrm>
            <a:off x="7536935" y="5744901"/>
            <a:ext cx="216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accent1"/>
                </a:solidFill>
              </a:rPr>
              <a:t>Resin</a:t>
            </a:r>
          </a:p>
        </p:txBody>
      </p:sp>
    </p:spTree>
    <p:extLst>
      <p:ext uri="{BB962C8B-B14F-4D97-AF65-F5344CB8AC3E}">
        <p14:creationId xmlns:p14="http://schemas.microsoft.com/office/powerpoint/2010/main" val="4248476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6FF42C2-EA15-4154-B242-E98E88CED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79DE9F7-28C4-4856-BA57-D696E124C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2C9771-ACD6-47E5-BA2E-A2AD28063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78408"/>
            <a:ext cx="4056530" cy="1106424"/>
          </a:xfrm>
        </p:spPr>
        <p:txBody>
          <a:bodyPr>
            <a:normAutofit/>
          </a:bodyPr>
          <a:lstStyle/>
          <a:p>
            <a:r>
              <a:rPr lang="en-US" sz="2800" b="1" dirty="0"/>
              <a:t>Second Approach – several alternatives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F9ED9C-121B-44C6-A308-5824769C4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4A5F8185-F27B-4E99-A06C-007336FE3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95865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88448-9C10-484A-802A-BE8C5049C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359152"/>
            <a:ext cx="4056530" cy="3429000"/>
          </a:xfrm>
        </p:spPr>
        <p:txBody>
          <a:bodyPr>
            <a:normAutofit/>
          </a:bodyPr>
          <a:lstStyle/>
          <a:p>
            <a:r>
              <a:rPr lang="en-GB" sz="1800" b="1" i="1" u="sng" dirty="0"/>
              <a:t>FDM </a:t>
            </a:r>
            <a:r>
              <a:rPr lang="en-GB" sz="1800" dirty="0"/>
              <a:t>with</a:t>
            </a:r>
            <a:r>
              <a:rPr lang="en-GB" sz="1800" b="1" dirty="0"/>
              <a:t> thermoplastic engineered polymer </a:t>
            </a:r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GB" sz="1800" b="1" i="1" u="sng" dirty="0"/>
              <a:t>PDMS Casting</a:t>
            </a:r>
            <a:r>
              <a:rPr lang="en-GB" sz="1800" b="1" dirty="0"/>
              <a:t>  </a:t>
            </a:r>
            <a:r>
              <a:rPr lang="en-GB" sz="1800" dirty="0"/>
              <a:t>with</a:t>
            </a:r>
            <a:r>
              <a:rPr lang="en-GB" sz="1800" b="1" dirty="0"/>
              <a:t> scintillating resin</a:t>
            </a:r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GB" sz="1800" b="1" i="1" u="sng" dirty="0"/>
              <a:t>Direct Ink Writer</a:t>
            </a:r>
            <a:r>
              <a:rPr lang="en-GB" sz="1800" b="1" dirty="0"/>
              <a:t> </a:t>
            </a:r>
            <a:r>
              <a:rPr lang="en-GB" sz="1800" dirty="0"/>
              <a:t>with</a:t>
            </a:r>
            <a:r>
              <a:rPr lang="en-GB" sz="1800" b="1" dirty="0"/>
              <a:t> scintillating resin</a:t>
            </a:r>
            <a:endParaRPr lang="en-US" sz="1800" dirty="0"/>
          </a:p>
        </p:txBody>
      </p:sp>
      <p:pic>
        <p:nvPicPr>
          <p:cNvPr id="5" name="Google Shape;181;p16">
            <a:extLst>
              <a:ext uri="{FF2B5EF4-FFF2-40B4-BE49-F238E27FC236}">
                <a16:creationId xmlns:a16="http://schemas.microsoft.com/office/drawing/2014/main" id="{9B2367CB-B0E0-41DA-8134-354C64BB865C}"/>
              </a:ext>
            </a:extLst>
          </p:cNvPr>
          <p:cNvPicPr preferRelativeResize="0"/>
          <p:nvPr/>
        </p:nvPicPr>
        <p:blipFill rotWithShape="1">
          <a:blip r:embed="rId2"/>
          <a:stretch/>
        </p:blipFill>
        <p:spPr>
          <a:xfrm>
            <a:off x="5342693" y="633619"/>
            <a:ext cx="2873668" cy="211214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533B97-91D1-455E-80EA-CD5810C3B45D}"/>
              </a:ext>
            </a:extLst>
          </p:cNvPr>
          <p:cNvSpPr txBox="1"/>
          <p:nvPr/>
        </p:nvSpPr>
        <p:spPr>
          <a:xfrm>
            <a:off x="8760000" y="1293301"/>
            <a:ext cx="33086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accent1"/>
                </a:solidFill>
              </a:rPr>
              <a:t>PS filament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636806-CA65-4721-BFD6-3E395227F7F9}"/>
              </a:ext>
            </a:extLst>
          </p:cNvPr>
          <p:cNvSpPr txBox="1"/>
          <p:nvPr/>
        </p:nvSpPr>
        <p:spPr>
          <a:xfrm>
            <a:off x="8328000" y="5549501"/>
            <a:ext cx="2160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chemeClr val="accent1"/>
                </a:solidFill>
              </a:rPr>
              <a:t>Resin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377CEF3-6F7C-4129-B480-AF66485B95D1}"/>
              </a:ext>
            </a:extLst>
          </p:cNvPr>
          <p:cNvGrpSpPr/>
          <p:nvPr/>
        </p:nvGrpSpPr>
        <p:grpSpPr>
          <a:xfrm>
            <a:off x="9624000" y="45000"/>
            <a:ext cx="2520000" cy="815049"/>
            <a:chOff x="8182484" y="3213000"/>
            <a:chExt cx="2520000" cy="81504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0AF6496-7215-4AB5-B094-AE73597B0DCA}"/>
                </a:ext>
              </a:extLst>
            </p:cNvPr>
            <p:cNvGrpSpPr/>
            <p:nvPr/>
          </p:nvGrpSpPr>
          <p:grpSpPr>
            <a:xfrm rot="10800000">
              <a:off x="8542484" y="3213000"/>
              <a:ext cx="1800000" cy="360280"/>
              <a:chOff x="2136000" y="4508720"/>
              <a:chExt cx="1800000" cy="360280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4AA7FC7A-2204-4388-9CB0-B8BFE93E5558}"/>
                  </a:ext>
                </a:extLst>
              </p:cNvPr>
              <p:cNvSpPr/>
              <p:nvPr/>
            </p:nvSpPr>
            <p:spPr>
              <a:xfrm>
                <a:off x="213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33C490D-8DA4-4C4F-AEE0-C3810B10BC20}"/>
                  </a:ext>
                </a:extLst>
              </p:cNvPr>
              <p:cNvSpPr/>
              <p:nvPr/>
            </p:nvSpPr>
            <p:spPr>
              <a:xfrm>
                <a:off x="2856000" y="450900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50BD5D9-970C-415C-8BB6-82FD54FDF454}"/>
                  </a:ext>
                </a:extLst>
              </p:cNvPr>
              <p:cNvSpPr/>
              <p:nvPr/>
            </p:nvSpPr>
            <p:spPr>
              <a:xfrm>
                <a:off x="3576000" y="4508720"/>
                <a:ext cx="360000" cy="360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97D3914-7B42-43D2-8015-AFB3F49CD537}"/>
                </a:ext>
              </a:extLst>
            </p:cNvPr>
            <p:cNvSpPr/>
            <p:nvPr/>
          </p:nvSpPr>
          <p:spPr>
            <a:xfrm rot="10800000">
              <a:off x="8182484" y="3579439"/>
              <a:ext cx="2520000" cy="4486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6" name="Picture 2" descr="Different extrusion-based approaches for bioprinting cellularized... |  Download Scientific Diagram">
            <a:extLst>
              <a:ext uri="{FF2B5EF4-FFF2-40B4-BE49-F238E27FC236}">
                <a16:creationId xmlns:a16="http://schemas.microsoft.com/office/drawing/2014/main" id="{F6EC4ED7-4A3F-4588-9301-4714DDB91B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0520" r="22432"/>
          <a:stretch/>
        </p:blipFill>
        <p:spPr bwMode="auto">
          <a:xfrm>
            <a:off x="9550424" y="2903791"/>
            <a:ext cx="2232001" cy="288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s of PDMS microfluidic structures cast from the corresponding... |  Download Scientific Diagram">
            <a:extLst>
              <a:ext uri="{FF2B5EF4-FFF2-40B4-BE49-F238E27FC236}">
                <a16:creationId xmlns:a16="http://schemas.microsoft.com/office/drawing/2014/main" id="{5A133D54-CB0B-4F22-BA37-AA374E61D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31" r="52668"/>
          <a:stretch/>
        </p:blipFill>
        <p:spPr bwMode="auto">
          <a:xfrm>
            <a:off x="5570187" y="3256190"/>
            <a:ext cx="2360455" cy="211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AA9961-041A-492C-B1AB-64F5F6ACF887}"/>
              </a:ext>
            </a:extLst>
          </p:cNvPr>
          <p:cNvSpPr txBox="1"/>
          <p:nvPr/>
        </p:nvSpPr>
        <p:spPr>
          <a:xfrm>
            <a:off x="5941923" y="5364835"/>
            <a:ext cx="1893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PDMS </a:t>
            </a:r>
            <a:r>
              <a:rPr lang="en-US" dirty="0" err="1"/>
              <a:t>mould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86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B743-AB77-4167-B77B-264EF7915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6475"/>
            <a:ext cx="10515600" cy="1325563"/>
          </a:xfrm>
        </p:spPr>
        <p:txBody>
          <a:bodyPr/>
          <a:lstStyle/>
          <a:p>
            <a:r>
              <a:rPr lang="en-US" b="1" dirty="0"/>
              <a:t>Wrap up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FFF39D17-EA9A-456F-9CDA-9BA195111B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964945"/>
              </p:ext>
            </p:extLst>
          </p:nvPr>
        </p:nvGraphicFramePr>
        <p:xfrm>
          <a:off x="1229932" y="1485000"/>
          <a:ext cx="9690068" cy="3570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9721">
                  <a:extLst>
                    <a:ext uri="{9D8B030D-6E8A-4147-A177-3AD203B41FA5}">
                      <a16:colId xmlns:a16="http://schemas.microsoft.com/office/drawing/2014/main" val="511536838"/>
                    </a:ext>
                  </a:extLst>
                </a:gridCol>
                <a:gridCol w="1596072">
                  <a:extLst>
                    <a:ext uri="{9D8B030D-6E8A-4147-A177-3AD203B41FA5}">
                      <a16:colId xmlns:a16="http://schemas.microsoft.com/office/drawing/2014/main" val="2011275066"/>
                    </a:ext>
                  </a:extLst>
                </a:gridCol>
                <a:gridCol w="1774126">
                  <a:extLst>
                    <a:ext uri="{9D8B030D-6E8A-4147-A177-3AD203B41FA5}">
                      <a16:colId xmlns:a16="http://schemas.microsoft.com/office/drawing/2014/main" val="2590977854"/>
                    </a:ext>
                  </a:extLst>
                </a:gridCol>
                <a:gridCol w="1165542">
                  <a:extLst>
                    <a:ext uri="{9D8B030D-6E8A-4147-A177-3AD203B41FA5}">
                      <a16:colId xmlns:a16="http://schemas.microsoft.com/office/drawing/2014/main" val="1522123189"/>
                    </a:ext>
                  </a:extLst>
                </a:gridCol>
                <a:gridCol w="798830">
                  <a:extLst>
                    <a:ext uri="{9D8B030D-6E8A-4147-A177-3AD203B41FA5}">
                      <a16:colId xmlns:a16="http://schemas.microsoft.com/office/drawing/2014/main" val="2904271244"/>
                    </a:ext>
                  </a:extLst>
                </a:gridCol>
                <a:gridCol w="731330">
                  <a:extLst>
                    <a:ext uri="{9D8B030D-6E8A-4147-A177-3AD203B41FA5}">
                      <a16:colId xmlns:a16="http://schemas.microsoft.com/office/drawing/2014/main" val="229266374"/>
                    </a:ext>
                  </a:extLst>
                </a:gridCol>
                <a:gridCol w="1284447">
                  <a:extLst>
                    <a:ext uri="{9D8B030D-6E8A-4147-A177-3AD203B41FA5}">
                      <a16:colId xmlns:a16="http://schemas.microsoft.com/office/drawing/2014/main" val="3594536417"/>
                    </a:ext>
                  </a:extLst>
                </a:gridCol>
              </a:tblGrid>
              <a:tr h="4038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Filled Channels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Polymer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Scintillating material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103931"/>
                  </a:ext>
                </a:extLst>
              </a:tr>
              <a:tr h="40380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Thermosetting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Thermoplastic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Elastomer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Liquid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 filament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23349908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SLA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Resin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02210266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Hot Embossing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PMMA and PTFE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16818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FDM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PMMA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420080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Self-standing Channels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8302493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Casting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PDMS</a:t>
                      </a: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24816258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FDM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889040"/>
                  </a:ext>
                </a:extLst>
              </a:tr>
              <a:tr h="394718">
                <a:tc>
                  <a:txBody>
                    <a:bodyPr/>
                    <a:lstStyle/>
                    <a:p>
                      <a:r>
                        <a:rPr lang="en-US" dirty="0"/>
                        <a:t>Direct Ink Writer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92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464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638D2-5B08-4BBE-A1C3-B5554872E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First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FA887-0F7D-4FCA-B668-C4D3EABC1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400" y="1503048"/>
            <a:ext cx="3600000" cy="4752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i="1" u="sng" dirty="0"/>
              <a:t>SLA</a:t>
            </a:r>
          </a:p>
          <a:p>
            <a:pPr marL="0" indent="0"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Thermosetting better resistance to radiation</a:t>
            </a:r>
          </a:p>
          <a:p>
            <a:r>
              <a:rPr lang="en-GB" dirty="0"/>
              <a:t>Available at CERN and EPFL</a:t>
            </a:r>
          </a:p>
          <a:p>
            <a:pPr fontAlgn="base"/>
            <a:r>
              <a:rPr lang="en-GB" dirty="0"/>
              <a:t>1:1 comparison with Silicon devices</a:t>
            </a:r>
          </a:p>
          <a:p>
            <a:pPr marL="0" indent="0">
              <a:buNone/>
            </a:pPr>
            <a:r>
              <a:rPr lang="en-GB" dirty="0"/>
              <a:t> </a:t>
            </a:r>
            <a:r>
              <a:rPr lang="en-GB" i="1" dirty="0"/>
              <a:t>Limitation: </a:t>
            </a:r>
            <a:endParaRPr lang="en-GB" b="0" i="1" dirty="0">
              <a:effectLst/>
            </a:endParaRPr>
          </a:p>
          <a:p>
            <a:pPr fontAlgn="base"/>
            <a:r>
              <a:rPr lang="en-GB" dirty="0"/>
              <a:t>Resolution 50 um </a:t>
            </a:r>
          </a:p>
          <a:p>
            <a:pPr marL="0" indent="0" fontAlgn="base">
              <a:buNone/>
            </a:pPr>
            <a:r>
              <a:rPr lang="en-GB" i="1" dirty="0"/>
              <a:t>To do:</a:t>
            </a:r>
          </a:p>
          <a:p>
            <a:pPr fontAlgn="base"/>
            <a:r>
              <a:rPr lang="en-GB" dirty="0"/>
              <a:t>Find appropriate resin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33DE05-AB42-46C2-AF99-61C0867507A1}"/>
              </a:ext>
            </a:extLst>
          </p:cNvPr>
          <p:cNvSpPr txBox="1">
            <a:spLocks/>
          </p:cNvSpPr>
          <p:nvPr/>
        </p:nvSpPr>
        <p:spPr>
          <a:xfrm>
            <a:off x="4438200" y="1413000"/>
            <a:ext cx="36000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i="1" u="sng" dirty="0"/>
              <a:t>Hot Embossing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Higher resolution achievable</a:t>
            </a:r>
          </a:p>
          <a:p>
            <a:r>
              <a:rPr lang="en-GB" dirty="0" err="1"/>
              <a:t>NanoImprint</a:t>
            </a:r>
            <a:r>
              <a:rPr lang="en-GB" dirty="0"/>
              <a:t> at </a:t>
            </a:r>
            <a:r>
              <a:rPr lang="en-GB" dirty="0" err="1"/>
              <a:t>CMi</a:t>
            </a: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 </a:t>
            </a:r>
            <a:r>
              <a:rPr lang="en-GB" i="1" dirty="0"/>
              <a:t>Limitation: </a:t>
            </a:r>
          </a:p>
          <a:p>
            <a:pPr fontAlgn="base"/>
            <a:r>
              <a:rPr lang="en-GB" dirty="0"/>
              <a:t>Linked to mould</a:t>
            </a:r>
          </a:p>
          <a:p>
            <a:pPr marL="0" indent="0" fontAlgn="base">
              <a:buFont typeface="Arial" panose="020B0604020202020204" pitchFamily="34" charset="0"/>
              <a:buNone/>
            </a:pPr>
            <a:r>
              <a:rPr lang="en-GB" i="1" dirty="0"/>
              <a:t>To do:</a:t>
            </a:r>
          </a:p>
          <a:p>
            <a:pPr fontAlgn="base"/>
            <a:r>
              <a:rPr lang="en-US" dirty="0"/>
              <a:t>Fabricate Si </a:t>
            </a:r>
            <a:r>
              <a:rPr lang="en-US" dirty="0" err="1"/>
              <a:t>mould</a:t>
            </a:r>
            <a:r>
              <a:rPr lang="en-US" dirty="0"/>
              <a:t> and understand processes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FB62FDD-18F2-4FE6-A4C4-BD407DC1FED7}"/>
              </a:ext>
            </a:extLst>
          </p:cNvPr>
          <p:cNvSpPr txBox="1">
            <a:spLocks/>
          </p:cNvSpPr>
          <p:nvPr/>
        </p:nvSpPr>
        <p:spPr>
          <a:xfrm>
            <a:off x="8184000" y="1341000"/>
            <a:ext cx="36000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i="1" u="sng" dirty="0"/>
              <a:t>FDM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PMMA filament at LPAC</a:t>
            </a:r>
          </a:p>
          <a:p>
            <a:r>
              <a:rPr lang="en-GB" dirty="0"/>
              <a:t>Plan B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 </a:t>
            </a:r>
            <a:r>
              <a:rPr lang="en-GB" i="1" dirty="0"/>
              <a:t>Limitation: </a:t>
            </a:r>
          </a:p>
          <a:p>
            <a:pPr fontAlgn="base"/>
            <a:r>
              <a:rPr lang="en-GB" dirty="0"/>
              <a:t>Resolution limited by </a:t>
            </a:r>
            <a:r>
              <a:rPr lang="en-GB" dirty="0" err="1"/>
              <a:t>noozle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29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638D2-5B08-4BBE-A1C3-B5554872E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Second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FA887-0F7D-4FCA-B668-C4D3EABC1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400" y="1503048"/>
            <a:ext cx="3600000" cy="475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i="1" u="sng" dirty="0"/>
              <a:t>PDMS Casting</a:t>
            </a:r>
          </a:p>
          <a:p>
            <a:pPr marL="0" indent="0"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Useful proof of concept</a:t>
            </a:r>
          </a:p>
          <a:p>
            <a:r>
              <a:rPr lang="en-GB" dirty="0"/>
              <a:t>Facilities at </a:t>
            </a:r>
            <a:r>
              <a:rPr lang="en-GB" dirty="0" err="1"/>
              <a:t>CMi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  <a:r>
              <a:rPr lang="en-GB" i="1" dirty="0"/>
              <a:t>Limitation: </a:t>
            </a:r>
          </a:p>
          <a:p>
            <a:pPr fontAlgn="base"/>
            <a:r>
              <a:rPr lang="en-GB" dirty="0"/>
              <a:t>Cross-talking </a:t>
            </a:r>
          </a:p>
          <a:p>
            <a:pPr marL="0" indent="0" fontAlgn="base">
              <a:buNone/>
            </a:pPr>
            <a:r>
              <a:rPr lang="en-GB" i="1" dirty="0"/>
              <a:t>To do:</a:t>
            </a:r>
          </a:p>
          <a:p>
            <a:pPr fontAlgn="base"/>
            <a:r>
              <a:rPr lang="en-US" dirty="0"/>
              <a:t>Fabricate PDMS cast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33DE05-AB42-46C2-AF99-61C0867507A1}"/>
              </a:ext>
            </a:extLst>
          </p:cNvPr>
          <p:cNvSpPr txBox="1">
            <a:spLocks/>
          </p:cNvSpPr>
          <p:nvPr/>
        </p:nvSpPr>
        <p:spPr>
          <a:xfrm>
            <a:off x="4438200" y="1413000"/>
            <a:ext cx="36000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i="1" u="sng" dirty="0"/>
              <a:t>FDM</a:t>
            </a:r>
          </a:p>
          <a:p>
            <a:pPr marL="0" indent="0"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PS filament at CERN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Limitation: </a:t>
            </a:r>
          </a:p>
          <a:p>
            <a:pPr fontAlgn="base"/>
            <a:r>
              <a:rPr lang="en-GB" dirty="0"/>
              <a:t>Resolution limited by </a:t>
            </a:r>
            <a:r>
              <a:rPr lang="en-GB" dirty="0" err="1"/>
              <a:t>noozle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FB62FDD-18F2-4FE6-A4C4-BD407DC1FED7}"/>
              </a:ext>
            </a:extLst>
          </p:cNvPr>
          <p:cNvSpPr txBox="1">
            <a:spLocks/>
          </p:cNvSpPr>
          <p:nvPr/>
        </p:nvSpPr>
        <p:spPr>
          <a:xfrm>
            <a:off x="8184000" y="1341000"/>
            <a:ext cx="36000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i="1" u="sng" dirty="0"/>
              <a:t>Direct Ink Writer</a:t>
            </a:r>
          </a:p>
          <a:p>
            <a:pPr marL="0" indent="0">
              <a:buNone/>
            </a:pPr>
            <a:r>
              <a:rPr lang="en-GB" i="1" dirty="0"/>
              <a:t>Pros: </a:t>
            </a:r>
          </a:p>
          <a:p>
            <a:r>
              <a:rPr lang="en-GB" dirty="0"/>
              <a:t>Available at EMPA with Luca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/>
              <a:t>Limitation: </a:t>
            </a:r>
          </a:p>
          <a:p>
            <a:pPr fontAlgn="base"/>
            <a:r>
              <a:rPr lang="en-GB" dirty="0"/>
              <a:t>Resolution limited by </a:t>
            </a:r>
            <a:r>
              <a:rPr lang="en-GB" dirty="0" err="1"/>
              <a:t>noozle</a:t>
            </a:r>
            <a:endParaRPr lang="en-GB" dirty="0"/>
          </a:p>
          <a:p>
            <a:pPr fontAlgn="base"/>
            <a:r>
              <a:rPr lang="en-GB" dirty="0"/>
              <a:t>Lots of time to define resin rheological properties </a:t>
            </a:r>
          </a:p>
        </p:txBody>
      </p:sp>
    </p:spTree>
    <p:extLst>
      <p:ext uri="{BB962C8B-B14F-4D97-AF65-F5344CB8AC3E}">
        <p14:creationId xmlns:p14="http://schemas.microsoft.com/office/powerpoint/2010/main" val="3161256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D3A34-0925-4CA6-A54A-435F62FF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To scale down dimension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3D281-301A-4DC4-9F94-0111F505D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Two-photons stereolithography</a:t>
            </a:r>
          </a:p>
          <a:p>
            <a:pPr marL="457200" lvl="1" indent="0">
              <a:buNone/>
            </a:pPr>
            <a:r>
              <a:rPr lang="en-GB" dirty="0"/>
              <a:t>Once SLA process is established, scaling down is possible with this technique.</a:t>
            </a:r>
          </a:p>
          <a:p>
            <a:pPr marL="914400" lvl="2" indent="0">
              <a:buNone/>
            </a:pPr>
            <a:r>
              <a:rPr lang="en-GB" sz="2400" i="1" dirty="0"/>
              <a:t>Pros: 	</a:t>
            </a:r>
          </a:p>
          <a:p>
            <a:pPr lvl="2"/>
            <a:r>
              <a:rPr lang="en-GB" sz="2400" dirty="0"/>
              <a:t>nm resolution achievable </a:t>
            </a:r>
          </a:p>
          <a:p>
            <a:pPr lvl="2"/>
            <a:r>
              <a:rPr lang="en-GB" sz="2400" dirty="0"/>
              <a:t>Available at EMPA </a:t>
            </a:r>
          </a:p>
          <a:p>
            <a:r>
              <a:rPr lang="en-GB" sz="3200" b="1" dirty="0"/>
              <a:t>Hot Embossing</a:t>
            </a:r>
          </a:p>
          <a:p>
            <a:pPr marL="457200" lvl="1" indent="0">
              <a:buNone/>
            </a:pPr>
            <a:r>
              <a:rPr lang="en-GB" dirty="0"/>
              <a:t>Once process is established, scaling down by reducing dimensions’ mould.</a:t>
            </a:r>
          </a:p>
          <a:p>
            <a:pPr marL="914400" lvl="2" indent="0">
              <a:buNone/>
            </a:pPr>
            <a:r>
              <a:rPr lang="en-GB" sz="2400" i="1" dirty="0"/>
              <a:t>Pros:</a:t>
            </a:r>
          </a:p>
          <a:p>
            <a:pPr lvl="2"/>
            <a:r>
              <a:rPr lang="en-GB" sz="2400" dirty="0"/>
              <a:t>Feasible at </a:t>
            </a:r>
            <a:r>
              <a:rPr lang="en-GB" sz="2400" dirty="0" err="1"/>
              <a:t>CMi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18821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9BBD0-E7A3-4B8F-9965-70899F20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steps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7E056-18D7-4CFF-A6ED-1F8AB4E62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Considering the first approach of fabrication and for the reasons already mentioned, we can investigate </a:t>
            </a:r>
            <a:r>
              <a:rPr lang="en-US" i="1" u="sng" dirty="0"/>
              <a:t>SLA</a:t>
            </a:r>
            <a:r>
              <a:rPr lang="en-US" dirty="0"/>
              <a:t> and </a:t>
            </a:r>
            <a:r>
              <a:rPr lang="en-US" i="1" u="sng" dirty="0"/>
              <a:t>Hot Embossing</a:t>
            </a:r>
            <a:r>
              <a:rPr lang="en-US" dirty="0"/>
              <a:t> approaches</a:t>
            </a:r>
          </a:p>
          <a:p>
            <a:pPr lvl="1"/>
            <a:r>
              <a:rPr lang="en-US" sz="2800" dirty="0"/>
              <a:t>To validate the new fabrication process</a:t>
            </a:r>
          </a:p>
          <a:p>
            <a:pPr lvl="1"/>
            <a:r>
              <a:rPr lang="en-US" sz="2800" dirty="0"/>
              <a:t>To have a 1:1 comparison with the Silicon device</a:t>
            </a:r>
          </a:p>
          <a:p>
            <a:pPr lvl="1"/>
            <a:endParaRPr lang="en-US" sz="2800" dirty="0"/>
          </a:p>
          <a:p>
            <a:pPr marL="0" indent="0">
              <a:buNone/>
            </a:pPr>
            <a:r>
              <a:rPr lang="en-US" dirty="0"/>
              <a:t>Considering the second approach, we can create a </a:t>
            </a:r>
            <a:r>
              <a:rPr lang="en-US" i="1" dirty="0"/>
              <a:t>proof of concept </a:t>
            </a:r>
            <a:r>
              <a:rPr lang="en-US" dirty="0"/>
              <a:t>using the </a:t>
            </a:r>
            <a:r>
              <a:rPr lang="en-US" i="1" u="sng" dirty="0"/>
              <a:t>PDMS casting method</a:t>
            </a:r>
          </a:p>
          <a:p>
            <a:pPr lvl="1"/>
            <a:r>
              <a:rPr lang="en-US" sz="2800" dirty="0"/>
              <a:t>To explore new self-standing concept</a:t>
            </a:r>
          </a:p>
        </p:txBody>
      </p:sp>
    </p:spTree>
    <p:extLst>
      <p:ext uri="{BB962C8B-B14F-4D97-AF65-F5344CB8AC3E}">
        <p14:creationId xmlns:p14="http://schemas.microsoft.com/office/powerpoint/2010/main" val="2225257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Office PowerPoint</Application>
  <PresentationFormat>Widescreen</PresentationFormat>
  <Paragraphs>110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Polymeric Fabrication</vt:lpstr>
      <vt:lpstr>Two different approaches</vt:lpstr>
      <vt:lpstr>First Approach – several alternatives</vt:lpstr>
      <vt:lpstr>Second Approach – several alternatives</vt:lpstr>
      <vt:lpstr>Wrap up</vt:lpstr>
      <vt:lpstr>First Approach</vt:lpstr>
      <vt:lpstr>Second Approach</vt:lpstr>
      <vt:lpstr>To scale down dimension</vt:lpstr>
      <vt:lpstr>Next steps investigation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Polymeric Fabrication</dc:title>
  <dc:creator>marce</dc:creator>
  <cp:lastModifiedBy>marce</cp:lastModifiedBy>
  <cp:revision>22</cp:revision>
  <dcterms:created xsi:type="dcterms:W3CDTF">2021-04-16T09:47:36Z</dcterms:created>
  <dcterms:modified xsi:type="dcterms:W3CDTF">2021-04-16T13:31:56Z</dcterms:modified>
</cp:coreProperties>
</file>