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97" autoAdjust="0"/>
  </p:normalViewPr>
  <p:slideViewPr>
    <p:cSldViewPr>
      <p:cViewPr varScale="1">
        <p:scale>
          <a:sx n="79" d="100"/>
          <a:sy n="79" d="100"/>
        </p:scale>
        <p:origin x="77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827FA-8513-4558-9F38-AFE362092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D5CDE0-698F-4882-A498-2F0285CDD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90750-DBE2-4E06-9AF2-19060CDB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590B-4E0D-4E26-8CF3-75A5FBEA6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435D-8A98-4A88-BE99-EEC269162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6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F71F5-733F-4755-8974-A1EB6FE58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2057E6-4DE3-4E48-85C7-2B2F0AEDA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522FC-00C0-4679-9F41-BB4A5CBD8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B2DB1-DAD3-45AC-94C5-E62E71E4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2556A-3EA0-4272-997F-8E562A1E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5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C76FAA-0140-4591-AA38-9F0CC01966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20212-86BE-4FE4-91A8-8A3216ADC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5247D-1A92-4CAA-ACE2-4C1074BF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62E05-BB41-40AE-8282-B71B3EC7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3DFBE-EC0E-474A-BAB4-36FA86735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01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9481-86CB-4413-AC04-E345C1CC4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ECCF8-BF3F-4C47-8843-5B731E3FE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15DF2-607E-44D8-A854-3BEB591BA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3A226-CEC4-4918-B6CB-BA07A9898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29BCE-3FA0-4A0D-B355-C8AADC5A5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7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DE6DD-D8E0-4C8E-BFBD-E728F9F47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68BA3-5668-47FC-B920-14DD76199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9876A-3B3E-4A4A-9DE6-F090A19C4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B40B9-1E93-402F-BC46-30D3AFF3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3566A-EFA9-47F5-B0FB-B3B55FC2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5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8816-AD1A-4010-A9AB-CEFE58CCA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629CF-D742-4406-A625-84F580D2B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76245-3821-41F6-B4D3-A88D3CD75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570FE-F04B-42C5-8D01-94FDAB6CA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D0B5F-7DC4-47D5-9629-0915E36F2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A452C-8359-4059-BBC9-63AB117A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9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76859-A351-4196-B60C-6C847357C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F12F5-00B0-4E21-A7E1-6E2506870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0BA0E-C130-4975-8ADF-B6DC2A6B9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F0F146-356E-47C2-843B-4589A37A1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7AEF30-F1C1-4045-961D-73351CA530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E2E896-8524-457E-831D-3B40C786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36CE38-C18A-4A1B-82B7-D9B13A78A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2B451F-A37A-468E-BAA9-6C52397B8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6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6DADA-EC3D-40D0-9505-D74092EE2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535532-CC01-4D08-97F9-14AC8B0A8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3C68FF-EEC3-4988-AA1E-20BA647B1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15E2C-820E-4F5D-9401-41FA2A7EA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3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FED44-54EA-418E-8306-376EC6AE9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0F37C3-CB75-424B-826C-930FAE34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E14AA-FFAB-4711-B546-7C150B64E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3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D6DC1-2DED-411B-B879-29F5DC06D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B6DAF-D334-4BA4-B348-4E35FB0F1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E8BA4-46C2-41A8-A545-1B09540A7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F85C8-9A73-4F93-A0DD-5C7333604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6367A-DD5D-45C9-90E8-B30B52FA0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28835-B703-4542-BBDE-1287E4A82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6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877BC-0D43-4B8A-91F9-9E99A9A3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0BE59-3B95-4B77-B5E7-1B4B237010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F6BD0D-9AF5-4E28-B425-A319A7ADF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7A4BF-3BDE-4BB7-8293-09E2C5C54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B6F3C-7073-4E02-A752-F1636DB95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EBA95-65C8-4C25-AFF4-0ABE09B44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3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DFF94-1B0B-4BD5-AC5D-10D4E22AD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2A488-D403-4A87-9FC5-5BB7DC4F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0F925-8F4E-4AC5-82C5-2ADA617CD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F2C9B-4899-4E48-B728-ECCF609CFB74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C1929-5E8B-445C-AF9B-94CE3726DA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0D9AA-9696-4E16-AC00-D5BE4A75CA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153A1-78D4-442D-9417-AA606FBD9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5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9F85-58BD-492F-A7D0-065E0670F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WORK PLAN</a:t>
            </a:r>
          </a:p>
        </p:txBody>
      </p:sp>
    </p:spTree>
    <p:extLst>
      <p:ext uri="{BB962C8B-B14F-4D97-AF65-F5344CB8AC3E}">
        <p14:creationId xmlns:p14="http://schemas.microsoft.com/office/powerpoint/2010/main" val="23498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592B-34B0-4AD2-87C6-8EB29D130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roads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F3FED83-31FF-4C9D-AD45-6C40E25D4B41}"/>
              </a:ext>
            </a:extLst>
          </p:cNvPr>
          <p:cNvSpPr/>
          <p:nvPr/>
        </p:nvSpPr>
        <p:spPr>
          <a:xfrm>
            <a:off x="2280000" y="1982232"/>
            <a:ext cx="2016000" cy="100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Filled Channels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Scintillating </a:t>
            </a:r>
            <a:r>
              <a:rPr lang="en-US" b="1" u="sng" dirty="0">
                <a:solidFill>
                  <a:schemeClr val="tx1"/>
                </a:solidFill>
              </a:rPr>
              <a:t>Liquid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E2FC439-405D-4708-BE33-7A15432FFEF9}"/>
              </a:ext>
            </a:extLst>
          </p:cNvPr>
          <p:cNvSpPr/>
          <p:nvPr/>
        </p:nvSpPr>
        <p:spPr>
          <a:xfrm>
            <a:off x="7824000" y="1982232"/>
            <a:ext cx="2016000" cy="100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Self-Standing Channels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Scintillating </a:t>
            </a:r>
            <a:r>
              <a:rPr lang="en-US" b="1" u="sng" dirty="0">
                <a:solidFill>
                  <a:schemeClr val="tx1"/>
                </a:solidFill>
              </a:rPr>
              <a:t>Resin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AFC095-1AEB-4F3C-90D8-E318F85402DA}"/>
              </a:ext>
            </a:extLst>
          </p:cNvPr>
          <p:cNvCxnSpPr>
            <a:cxnSpLocks/>
          </p:cNvCxnSpPr>
          <p:nvPr/>
        </p:nvCxnSpPr>
        <p:spPr>
          <a:xfrm>
            <a:off x="6096000" y="1485000"/>
            <a:ext cx="0" cy="500787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71BE31-19A6-4421-AE53-32E7A75065E1}"/>
              </a:ext>
            </a:extLst>
          </p:cNvPr>
          <p:cNvCxnSpPr>
            <a:cxnSpLocks/>
          </p:cNvCxnSpPr>
          <p:nvPr/>
        </p:nvCxnSpPr>
        <p:spPr>
          <a:xfrm flipH="1">
            <a:off x="2280000" y="3141000"/>
            <a:ext cx="576000" cy="847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14B78C3-6F61-4ED6-B033-21E40C250EAD}"/>
              </a:ext>
            </a:extLst>
          </p:cNvPr>
          <p:cNvCxnSpPr>
            <a:cxnSpLocks/>
          </p:cNvCxnSpPr>
          <p:nvPr/>
        </p:nvCxnSpPr>
        <p:spPr>
          <a:xfrm>
            <a:off x="3648000" y="3141000"/>
            <a:ext cx="576000" cy="847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13B9AC-84C1-4616-8673-3ED9DA54BCF2}"/>
              </a:ext>
            </a:extLst>
          </p:cNvPr>
          <p:cNvCxnSpPr>
            <a:cxnSpLocks/>
          </p:cNvCxnSpPr>
          <p:nvPr/>
        </p:nvCxnSpPr>
        <p:spPr>
          <a:xfrm>
            <a:off x="8980820" y="3067441"/>
            <a:ext cx="0" cy="80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B466A5D-6BB7-4172-9109-30F952A1532F}"/>
              </a:ext>
            </a:extLst>
          </p:cNvPr>
          <p:cNvSpPr/>
          <p:nvPr/>
        </p:nvSpPr>
        <p:spPr>
          <a:xfrm>
            <a:off x="584800" y="4139705"/>
            <a:ext cx="2016000" cy="100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Silicon Device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4D8A818-ABC2-48CA-A2DD-4326FCD3AAC1}"/>
              </a:ext>
            </a:extLst>
          </p:cNvPr>
          <p:cNvSpPr/>
          <p:nvPr/>
        </p:nvSpPr>
        <p:spPr>
          <a:xfrm>
            <a:off x="3648000" y="4139705"/>
            <a:ext cx="2016000" cy="100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Thermosetting polymer (SLA)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1404B3B-DA00-4679-B0C1-BDBCE905353D}"/>
              </a:ext>
            </a:extLst>
          </p:cNvPr>
          <p:cNvSpPr/>
          <p:nvPr/>
        </p:nvSpPr>
        <p:spPr>
          <a:xfrm>
            <a:off x="7946401" y="4139705"/>
            <a:ext cx="2016000" cy="100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Scintillating Resin Grid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323791-596D-493B-8700-052073B0EF4D}"/>
              </a:ext>
            </a:extLst>
          </p:cNvPr>
          <p:cNvGrpSpPr/>
          <p:nvPr/>
        </p:nvGrpSpPr>
        <p:grpSpPr>
          <a:xfrm>
            <a:off x="2278720" y="5590017"/>
            <a:ext cx="2232004" cy="847937"/>
            <a:chOff x="1703994" y="4819473"/>
            <a:chExt cx="2520007" cy="116832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639D168-65F6-4F03-B9A0-CD98F99170E0}"/>
                </a:ext>
              </a:extLst>
            </p:cNvPr>
            <p:cNvSpPr/>
            <p:nvPr/>
          </p:nvSpPr>
          <p:spPr>
            <a:xfrm rot="10800000">
              <a:off x="1704000" y="4819473"/>
              <a:ext cx="2520000" cy="45368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E9B4DCE-8DEC-45BE-A167-68AA74CEC867}"/>
                </a:ext>
              </a:extLst>
            </p:cNvPr>
            <p:cNvGrpSpPr/>
            <p:nvPr/>
          </p:nvGrpSpPr>
          <p:grpSpPr>
            <a:xfrm rot="10800000">
              <a:off x="2064000" y="5267943"/>
              <a:ext cx="1800000" cy="360280"/>
              <a:chOff x="2136000" y="4508720"/>
              <a:chExt cx="1800000" cy="36028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99395E0D-EF6A-4DA2-8FED-2B0D689E4C32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736F0C9-59BB-427E-8D78-33D7F5B4685C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7A088D1-26E0-4DD4-B22D-FAC428A27195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4999704-E0D6-45DA-BBFA-13D89B62EB13}"/>
                </a:ext>
              </a:extLst>
            </p:cNvPr>
            <p:cNvGrpSpPr/>
            <p:nvPr/>
          </p:nvGrpSpPr>
          <p:grpSpPr>
            <a:xfrm rot="10800000">
              <a:off x="1704001" y="5267943"/>
              <a:ext cx="2520000" cy="719859"/>
              <a:chOff x="1776000" y="3573000"/>
              <a:chExt cx="2520000" cy="719859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F51934B-46F2-4CC4-BEA7-EF18C6BB59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139"/>
                <a:ext cx="0" cy="71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A7AD7667-7E2D-486E-9B5F-B4F8111954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000"/>
                <a:ext cx="2520000" cy="13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B001783-C9DB-4433-BED7-84BF702B686B}"/>
                  </a:ext>
                </a:extLst>
              </p:cNvPr>
              <p:cNvCxnSpPr/>
              <p:nvPr/>
            </p:nvCxnSpPr>
            <p:spPr>
              <a:xfrm flipV="1">
                <a:off x="4296000" y="3573140"/>
                <a:ext cx="0" cy="71971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1C5D0E8-2890-4820-B45D-1384F6FBB8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6000" y="429257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81B2706-4C33-441A-824C-2F787F34ECFF}"/>
                  </a:ext>
                </a:extLst>
              </p:cNvPr>
              <p:cNvCxnSpPr/>
              <p:nvPr/>
            </p:nvCxnSpPr>
            <p:spPr>
              <a:xfrm flipV="1">
                <a:off x="213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3A4CA93-3258-4859-8D67-506C8005D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6000" y="393285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123F4F12-5825-46C8-AC75-E663ACA016A3}"/>
                  </a:ext>
                </a:extLst>
              </p:cNvPr>
              <p:cNvCxnSpPr/>
              <p:nvPr/>
            </p:nvCxnSpPr>
            <p:spPr>
              <a:xfrm flipV="1">
                <a:off x="249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19DFDC8-E91F-4F22-8243-93843D57D7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30CB874-CFEE-45F0-B631-682AEC2204AF}"/>
                  </a:ext>
                </a:extLst>
              </p:cNvPr>
              <p:cNvCxnSpPr/>
              <p:nvPr/>
            </p:nvCxnSpPr>
            <p:spPr>
              <a:xfrm flipV="1">
                <a:off x="285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70908AA1-ABCE-496D-B3AE-75876B8349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1BEBB6D-7603-4524-870C-B7959B466C4E}"/>
                  </a:ext>
                </a:extLst>
              </p:cNvPr>
              <p:cNvCxnSpPr/>
              <p:nvPr/>
            </p:nvCxnSpPr>
            <p:spPr>
              <a:xfrm flipV="1">
                <a:off x="321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DC4F514-C887-4A3E-9CBF-0272CB53F8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6D5C456-C737-4094-A5D4-E94D2A40ABE8}"/>
                  </a:ext>
                </a:extLst>
              </p:cNvPr>
              <p:cNvCxnSpPr/>
              <p:nvPr/>
            </p:nvCxnSpPr>
            <p:spPr>
              <a:xfrm flipV="1">
                <a:off x="357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26CF84BF-D07E-4200-A3D4-A20303AC6C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A0CE67B-5055-402D-A6FF-BF70FB68285E}"/>
                  </a:ext>
                </a:extLst>
              </p:cNvPr>
              <p:cNvCxnSpPr/>
              <p:nvPr/>
            </p:nvCxnSpPr>
            <p:spPr>
              <a:xfrm flipV="1">
                <a:off x="393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954967D-2260-402A-9F56-FDEC7E696737}"/>
                  </a:ext>
                </a:extLst>
              </p:cNvPr>
              <p:cNvCxnSpPr/>
              <p:nvPr/>
            </p:nvCxnSpPr>
            <p:spPr>
              <a:xfrm flipV="1">
                <a:off x="3936000" y="4286139"/>
                <a:ext cx="360000" cy="64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CAF61BF-8067-43F7-A257-FEF2853AC594}"/>
                </a:ext>
              </a:extLst>
            </p:cNvPr>
            <p:cNvSpPr/>
            <p:nvPr/>
          </p:nvSpPr>
          <p:spPr>
            <a:xfrm>
              <a:off x="1703994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2FBE0E1-F83D-4986-A91F-B6808D9BEBBF}"/>
                </a:ext>
              </a:extLst>
            </p:cNvPr>
            <p:cNvSpPr/>
            <p:nvPr/>
          </p:nvSpPr>
          <p:spPr>
            <a:xfrm>
              <a:off x="2423997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19199F2-882B-428E-89AD-08770DECEC81}"/>
                </a:ext>
              </a:extLst>
            </p:cNvPr>
            <p:cNvSpPr/>
            <p:nvPr/>
          </p:nvSpPr>
          <p:spPr>
            <a:xfrm>
              <a:off x="3143998" y="508500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875B245-DC58-4C2E-8A4B-385F13C81F66}"/>
                </a:ext>
              </a:extLst>
            </p:cNvPr>
            <p:cNvSpPr/>
            <p:nvPr/>
          </p:nvSpPr>
          <p:spPr>
            <a:xfrm>
              <a:off x="3863995" y="509023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68CB879-AAFF-4C4E-AA92-79646C6DE378}"/>
                </a:ext>
              </a:extLst>
            </p:cNvPr>
            <p:cNvCxnSpPr>
              <a:cxnSpLocks/>
            </p:cNvCxnSpPr>
            <p:nvPr/>
          </p:nvCxnSpPr>
          <p:spPr>
            <a:xfrm>
              <a:off x="1703994" y="4819473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930D2B4-922E-4070-B168-90CC8C945C92}"/>
                </a:ext>
              </a:extLst>
            </p:cNvPr>
            <p:cNvCxnSpPr>
              <a:cxnSpLocks/>
            </p:cNvCxnSpPr>
            <p:nvPr/>
          </p:nvCxnSpPr>
          <p:spPr>
            <a:xfrm>
              <a:off x="4223995" y="4950508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668EDE4-707F-4C99-BD3F-9B447D31B7F5}"/>
              </a:ext>
            </a:extLst>
          </p:cNvPr>
          <p:cNvGrpSpPr/>
          <p:nvPr/>
        </p:nvGrpSpPr>
        <p:grpSpPr>
          <a:xfrm>
            <a:off x="7855377" y="5733000"/>
            <a:ext cx="2231998" cy="591537"/>
            <a:chOff x="8182484" y="3213000"/>
            <a:chExt cx="2520000" cy="815049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E6504CC-BAD0-4774-A73B-78D652831291}"/>
                </a:ext>
              </a:extLst>
            </p:cNvPr>
            <p:cNvGrpSpPr/>
            <p:nvPr/>
          </p:nvGrpSpPr>
          <p:grpSpPr>
            <a:xfrm rot="10800000">
              <a:off x="8542484" y="3213000"/>
              <a:ext cx="1800000" cy="360280"/>
              <a:chOff x="2136000" y="4508720"/>
              <a:chExt cx="1800000" cy="360280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33D59A2-FF10-4553-AE62-6E8AC000393A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2FC4B4B1-43EE-41BA-A209-B7EE75FBABA4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E0BE818-68AA-4AD0-8B30-27ECFF503B2D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B92FA09-29DA-4834-9E30-9DF9776221F4}"/>
                </a:ext>
              </a:extLst>
            </p:cNvPr>
            <p:cNvSpPr/>
            <p:nvPr/>
          </p:nvSpPr>
          <p:spPr>
            <a:xfrm rot="10800000">
              <a:off x="8182484" y="3579439"/>
              <a:ext cx="2520000" cy="4486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21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3D729-FF45-4066-BEFC-13DF634A0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Silicon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1A033-8C29-4BBD-B36F-62875B6B8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658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Mechanical concept of holder system to properly align with PD array and to clamp </a:t>
            </a:r>
            <a:r>
              <a:rPr lang="en-US" dirty="0" err="1"/>
              <a:t>NanoPort</a:t>
            </a:r>
            <a:r>
              <a:rPr lang="en-US" dirty="0"/>
              <a:t> to prevent microfluidics issues.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CAD of new holder and (eventually) of normal size prototypes.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Cleanroom fabrication following well established process flow.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0466A3-8742-456A-AA65-71991FDED97C}"/>
              </a:ext>
            </a:extLst>
          </p:cNvPr>
          <p:cNvCxnSpPr>
            <a:cxnSpLocks/>
          </p:cNvCxnSpPr>
          <p:nvPr/>
        </p:nvCxnSpPr>
        <p:spPr>
          <a:xfrm>
            <a:off x="10544627" y="2560669"/>
            <a:ext cx="0" cy="57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E079055-B4EB-4B8A-819C-B248F69BFD3B}"/>
              </a:ext>
            </a:extLst>
          </p:cNvPr>
          <p:cNvSpPr/>
          <p:nvPr/>
        </p:nvSpPr>
        <p:spPr>
          <a:xfrm>
            <a:off x="9696005" y="1401147"/>
            <a:ext cx="1727995" cy="1080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 Mechanical Study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2419D21-85DE-4BDB-BD4E-ECB10A30040F}"/>
              </a:ext>
            </a:extLst>
          </p:cNvPr>
          <p:cNvSpPr/>
          <p:nvPr/>
        </p:nvSpPr>
        <p:spPr>
          <a:xfrm>
            <a:off x="9689909" y="3136669"/>
            <a:ext cx="1727995" cy="1080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2. CAD Design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75B65FD-D5D6-4E2E-8CEF-CA05BF923705}"/>
              </a:ext>
            </a:extLst>
          </p:cNvPr>
          <p:cNvSpPr/>
          <p:nvPr/>
        </p:nvSpPr>
        <p:spPr>
          <a:xfrm>
            <a:off x="9689909" y="4829254"/>
            <a:ext cx="1727995" cy="10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 Cleanroom Fabrication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B74BD0F-5104-4FE9-9EE6-74B3FE94D379}"/>
              </a:ext>
            </a:extLst>
          </p:cNvPr>
          <p:cNvCxnSpPr>
            <a:cxnSpLocks/>
          </p:cNvCxnSpPr>
          <p:nvPr/>
        </p:nvCxnSpPr>
        <p:spPr>
          <a:xfrm>
            <a:off x="10544627" y="4253254"/>
            <a:ext cx="0" cy="57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54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C35C-DD46-4DF4-9299-0F97D700C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Thermosetting polymer (SLA)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F727D-0663-4419-A731-234F8445D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9"/>
            <a:ext cx="9145800" cy="425831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Study technical performances of available 3D printers, compare them and categorize.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Find a commercial resin compatible with the printers and with the needed physical characteristics (refractive index, transparency).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Based on previous points choose dimensions for the new prototype and appropriate mechanical holder. Design of the device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Prototyping of the device.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E50AD2C-E4F3-4BA8-85F3-62B9B14E09F0}"/>
              </a:ext>
            </a:extLst>
          </p:cNvPr>
          <p:cNvCxnSpPr>
            <a:cxnSpLocks/>
          </p:cNvCxnSpPr>
          <p:nvPr/>
        </p:nvCxnSpPr>
        <p:spPr>
          <a:xfrm>
            <a:off x="10966367" y="2925000"/>
            <a:ext cx="0" cy="57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FE88D7F-247D-4335-9CA5-46FFE96951FE}"/>
              </a:ext>
            </a:extLst>
          </p:cNvPr>
          <p:cNvCxnSpPr>
            <a:cxnSpLocks/>
          </p:cNvCxnSpPr>
          <p:nvPr/>
        </p:nvCxnSpPr>
        <p:spPr>
          <a:xfrm>
            <a:off x="10988070" y="4653000"/>
            <a:ext cx="0" cy="57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886EFFD-8877-4D79-98BC-6769E614C0F0}"/>
              </a:ext>
            </a:extLst>
          </p:cNvPr>
          <p:cNvSpPr/>
          <p:nvPr/>
        </p:nvSpPr>
        <p:spPr>
          <a:xfrm>
            <a:off x="10124073" y="3526285"/>
            <a:ext cx="1727995" cy="1080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 CAD Design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286E94C-9E2B-4303-92BB-716995CBEBBD}"/>
              </a:ext>
            </a:extLst>
          </p:cNvPr>
          <p:cNvSpPr/>
          <p:nvPr/>
        </p:nvSpPr>
        <p:spPr>
          <a:xfrm>
            <a:off x="10124073" y="5275715"/>
            <a:ext cx="1727995" cy="1080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4. Prototyping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BA9D54-E117-46F4-9E05-A65F4DDF9378}"/>
              </a:ext>
            </a:extLst>
          </p:cNvPr>
          <p:cNvSpPr/>
          <p:nvPr/>
        </p:nvSpPr>
        <p:spPr>
          <a:xfrm>
            <a:off x="10128005" y="1773000"/>
            <a:ext cx="1727995" cy="1080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1-2. Feasibility Study</a:t>
            </a:r>
          </a:p>
        </p:txBody>
      </p:sp>
    </p:spTree>
    <p:extLst>
      <p:ext uri="{BB962C8B-B14F-4D97-AF65-F5344CB8AC3E}">
        <p14:creationId xmlns:p14="http://schemas.microsoft.com/office/powerpoint/2010/main" val="148953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98DDD-31D4-4C46-A1FF-268906AA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UV Test and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FDDC8-F36E-4B44-8442-C359C6380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At the end of the previous fabrication processes I would like to test the prototype to validate the new “polymeric road” and to compare the performances.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A918BC-0B16-48B2-8A9E-9981CCFE3A5F}"/>
              </a:ext>
            </a:extLst>
          </p:cNvPr>
          <p:cNvSpPr/>
          <p:nvPr/>
        </p:nvSpPr>
        <p:spPr>
          <a:xfrm>
            <a:off x="5232002" y="4869000"/>
            <a:ext cx="1871998" cy="1080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Characterization</a:t>
            </a:r>
          </a:p>
        </p:txBody>
      </p:sp>
    </p:spTree>
    <p:extLst>
      <p:ext uri="{BB962C8B-B14F-4D97-AF65-F5344CB8AC3E}">
        <p14:creationId xmlns:p14="http://schemas.microsoft.com/office/powerpoint/2010/main" val="229941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A0C0-DB74-48B0-8F22-DEFB18BD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Scintillating Resin Grid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9D5D2-7021-4A4B-A49A-9B706E94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7138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Well understand resin curing process and physical properties. Buy the resin.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Define dimensions and the CAD for the Silicon wafer.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Cleanroom fabrication of Si stamp.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Cleanroom fabrication of PDMS </a:t>
            </a:r>
            <a:r>
              <a:rPr lang="en-US" dirty="0" err="1"/>
              <a:t>mould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Prototyping of scintillating grid.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46C038A-3B1F-4435-AB93-D44C1D09A7BD}"/>
              </a:ext>
            </a:extLst>
          </p:cNvPr>
          <p:cNvSpPr/>
          <p:nvPr/>
        </p:nvSpPr>
        <p:spPr>
          <a:xfrm>
            <a:off x="9676853" y="826688"/>
            <a:ext cx="1727995" cy="1080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 Preliminary Study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9B1E2D9-E24F-4A5D-9E4F-1C8C0D786E5C}"/>
              </a:ext>
            </a:extLst>
          </p:cNvPr>
          <p:cNvCxnSpPr>
            <a:cxnSpLocks/>
          </p:cNvCxnSpPr>
          <p:nvPr/>
        </p:nvCxnSpPr>
        <p:spPr>
          <a:xfrm>
            <a:off x="10485652" y="1917000"/>
            <a:ext cx="0" cy="50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0300CD-2264-4C42-AAF9-B15E787E5870}"/>
              </a:ext>
            </a:extLst>
          </p:cNvPr>
          <p:cNvCxnSpPr>
            <a:cxnSpLocks/>
          </p:cNvCxnSpPr>
          <p:nvPr/>
        </p:nvCxnSpPr>
        <p:spPr>
          <a:xfrm>
            <a:off x="10485652" y="3501000"/>
            <a:ext cx="0" cy="50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BB968A-75E9-4CB3-BE37-B56694FA0942}"/>
              </a:ext>
            </a:extLst>
          </p:cNvPr>
          <p:cNvCxnSpPr>
            <a:cxnSpLocks/>
          </p:cNvCxnSpPr>
          <p:nvPr/>
        </p:nvCxnSpPr>
        <p:spPr>
          <a:xfrm>
            <a:off x="10485652" y="5079972"/>
            <a:ext cx="4640" cy="509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C73C929-1E48-43A0-BB97-8E6AB9CE340E}"/>
              </a:ext>
            </a:extLst>
          </p:cNvPr>
          <p:cNvSpPr/>
          <p:nvPr/>
        </p:nvSpPr>
        <p:spPr>
          <a:xfrm>
            <a:off x="9693653" y="2421000"/>
            <a:ext cx="1727995" cy="1080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2. CAD Design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E018AE-D0C1-4065-AB99-04946D77F70A}"/>
              </a:ext>
            </a:extLst>
          </p:cNvPr>
          <p:cNvSpPr/>
          <p:nvPr/>
        </p:nvSpPr>
        <p:spPr>
          <a:xfrm>
            <a:off x="9696005" y="4002486"/>
            <a:ext cx="1727995" cy="10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3-4. Cleanroom Fabrication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F803F05-4F2A-458A-A124-82DE97DFBC82}"/>
              </a:ext>
            </a:extLst>
          </p:cNvPr>
          <p:cNvSpPr/>
          <p:nvPr/>
        </p:nvSpPr>
        <p:spPr>
          <a:xfrm>
            <a:off x="9621655" y="5589953"/>
            <a:ext cx="1727995" cy="1080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5. Prototyping</a:t>
            </a:r>
          </a:p>
        </p:txBody>
      </p:sp>
    </p:spTree>
    <p:extLst>
      <p:ext uri="{BB962C8B-B14F-4D97-AF65-F5344CB8AC3E}">
        <p14:creationId xmlns:p14="http://schemas.microsoft.com/office/powerpoint/2010/main" val="368223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WORK PLAN</vt:lpstr>
      <vt:lpstr>Two roads</vt:lpstr>
      <vt:lpstr>Silicon Device</vt:lpstr>
      <vt:lpstr>Thermosetting polymer (SLA)</vt:lpstr>
      <vt:lpstr>UV Test and Characterization</vt:lpstr>
      <vt:lpstr>Scintillating Resin Grid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PLAN</dc:title>
  <dc:creator>marce</dc:creator>
  <cp:lastModifiedBy>marce</cp:lastModifiedBy>
  <cp:revision>10</cp:revision>
  <dcterms:created xsi:type="dcterms:W3CDTF">2021-04-22T11:41:47Z</dcterms:created>
  <dcterms:modified xsi:type="dcterms:W3CDTF">2021-04-23T13:16:27Z</dcterms:modified>
</cp:coreProperties>
</file>