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notesMasterIdLst>
    <p:notesMasterId r:id="rId23"/>
  </p:notesMasterIdLst>
  <p:handoutMasterIdLst>
    <p:handoutMasterId r:id="rId24"/>
  </p:handoutMasterIdLst>
  <p:sldIdLst>
    <p:sldId id="257" r:id="rId3"/>
    <p:sldId id="311" r:id="rId4"/>
    <p:sldId id="313" r:id="rId5"/>
    <p:sldId id="314" r:id="rId6"/>
    <p:sldId id="312" r:id="rId7"/>
    <p:sldId id="310" r:id="rId8"/>
    <p:sldId id="317" r:id="rId9"/>
    <p:sldId id="306" r:id="rId10"/>
    <p:sldId id="300" r:id="rId11"/>
    <p:sldId id="301" r:id="rId12"/>
    <p:sldId id="302" r:id="rId13"/>
    <p:sldId id="303" r:id="rId14"/>
    <p:sldId id="304" r:id="rId15"/>
    <p:sldId id="305" r:id="rId16"/>
    <p:sldId id="309" r:id="rId17"/>
    <p:sldId id="315" r:id="rId18"/>
    <p:sldId id="307" r:id="rId19"/>
    <p:sldId id="308" r:id="rId20"/>
    <p:sldId id="266" r:id="rId21"/>
    <p:sldId id="316" r:id="rId2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8580" autoAdjust="0"/>
    <p:restoredTop sz="93410" autoAdjust="0"/>
  </p:normalViewPr>
  <p:slideViewPr>
    <p:cSldViewPr snapToObjects="1" showGuides="1">
      <p:cViewPr>
        <p:scale>
          <a:sx n="114" d="100"/>
          <a:sy n="114" d="100"/>
        </p:scale>
        <p:origin x="216" y="6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89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942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64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149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56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44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917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3939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97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4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772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681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82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00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609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2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891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55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16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9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E. Métral, 1st Muon Community Meeting, zoom, 21/05/2021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8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07654"/>
            <a:ext cx="2976189" cy="2089885"/>
          </a:xfrm>
          <a:prstGeom prst="rect">
            <a:avLst/>
          </a:prstGeom>
        </p:spPr>
      </p:pic>
      <p:pic>
        <p:nvPicPr>
          <p:cNvPr id="28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29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30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3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BD-WG: Summary of R&amp;D list</a:t>
            </a:r>
            <a:endParaRPr lang="en-GB" sz="3200" dirty="0">
              <a:latin typeface="+mj-lt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475656" y="483518"/>
            <a:ext cx="6336704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300"/>
              </a:spcBef>
              <a:buSzPct val="75000"/>
              <a:buNone/>
            </a:pPr>
            <a:r>
              <a:rPr lang="en-US" sz="2000" b="1" dirty="0" smtClean="0">
                <a:latin typeface="+mj-lt"/>
              </a:rPr>
              <a:t>Conveners</a:t>
            </a:r>
            <a:r>
              <a:rPr lang="en-US" sz="2000" dirty="0" smtClean="0">
                <a:latin typeface="+mj-lt"/>
              </a:rPr>
              <a:t>: R. Ryne, T. </a:t>
            </a:r>
            <a:r>
              <a:rPr lang="en-US" sz="2000" dirty="0" err="1" smtClean="0">
                <a:latin typeface="+mj-lt"/>
              </a:rPr>
              <a:t>Raubenheimer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E</a:t>
            </a:r>
            <a:r>
              <a:rPr lang="en-US" sz="2000" dirty="0">
                <a:latin typeface="+mj-lt"/>
              </a:rPr>
              <a:t>. </a:t>
            </a:r>
            <a:r>
              <a:rPr lang="en-US" sz="2000" dirty="0" err="1" smtClean="0">
                <a:latin typeface="+mj-lt"/>
              </a:rPr>
              <a:t>Métral</a:t>
            </a:r>
            <a:endParaRPr lang="en-US" sz="2000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1907704" y="1520655"/>
            <a:ext cx="4896544" cy="249125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re 81"/>
          <p:cNvSpPr txBox="1">
            <a:spLocks/>
          </p:cNvSpPr>
          <p:nvPr/>
        </p:nvSpPr>
        <p:spPr>
          <a:xfrm rot="18542469">
            <a:off x="-1028540" y="2433450"/>
            <a:ext cx="4873352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Many thanks to the 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participants of the BD-WG!</a:t>
            </a:r>
            <a:endParaRPr lang="en-GB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#4: </a:t>
            </a:r>
            <a:br>
              <a:rPr lang="en-US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New beam dynamics regime during acceleration</a:t>
            </a:r>
            <a:endParaRPr lang="en-GB" sz="22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Espace réservé du contenu 8"/>
              <p:cNvSpPr txBox="1">
                <a:spLocks/>
              </p:cNvSpPr>
              <p:nvPr/>
            </p:nvSpPr>
            <p:spPr>
              <a:xfrm>
                <a:off x="179512" y="1131590"/>
                <a:ext cx="8784976" cy="3600399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Why is it important</a:t>
                </a:r>
                <a:r>
                  <a:rPr lang="en-US" sz="2000" b="1" dirty="0">
                    <a:latin typeface="+mj-lt"/>
                  </a:rPr>
                  <a:t>? </a:t>
                </a:r>
                <a:r>
                  <a:rPr lang="en-US" sz="2000" b="1" dirty="0">
                    <a:solidFill>
                      <a:srgbClr val="FF0000"/>
                    </a:solidFill>
                    <a:latin typeface="+mj-lt"/>
                  </a:rPr>
                  <a:t>Criticality: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+mj-lt"/>
                  </a:rPr>
                  <a:t>1</a:t>
                </a:r>
                <a:endParaRPr lang="en-US" sz="2000" b="1" dirty="0" smtClean="0">
                  <a:solidFill>
                    <a:srgbClr val="FF0000"/>
                  </a:solidFill>
                  <a:latin typeface="+mj-lt"/>
                </a:endParaRP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500" dirty="0" smtClean="0">
                    <a:latin typeface="+mj-lt"/>
                  </a:rPr>
                  <a:t>Longitudinal and transverse emittances preservation (for luminosity) and orbit control</a:t>
                </a: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What are the key issues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500" dirty="0" smtClean="0">
                    <a:latin typeface="+mj-lt"/>
                  </a:rPr>
                  <a:t>2 high-charge bunches (1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 dirty="0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50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500" dirty="0" smtClean="0">
                    <a:latin typeface="+mj-lt"/>
                  </a:rPr>
                  <a:t> and 1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5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500" dirty="0" smtClean="0">
                    <a:latin typeface="+mj-lt"/>
                  </a:rPr>
                  <a:t>) with a lot of RF (strong focusing and impedance) and </a:t>
                </a:r>
                <a:r>
                  <a:rPr lang="en-US" sz="1500" dirty="0">
                    <a:latin typeface="+mj-lt"/>
                  </a:rPr>
                  <a:t>we need to be fast: this is a unique regime for collective dynamics, and the consequences for beam stability and operation (e.g., phase shifting to compensate potential well distortion) need to be </a:t>
                </a:r>
                <a:r>
                  <a:rPr lang="en-US" sz="1500" dirty="0" smtClean="0">
                    <a:latin typeface="+mj-lt"/>
                  </a:rPr>
                  <a:t>understood</a:t>
                </a: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What do we need before next ESPPU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600" dirty="0" smtClean="0">
                    <a:latin typeface="+mj-lt"/>
                  </a:rPr>
                  <a:t>Perform all the detailed </a:t>
                </a:r>
                <a:r>
                  <a:rPr lang="en-US" sz="1600" dirty="0">
                    <a:latin typeface="+mj-lt"/>
                  </a:rPr>
                  <a:t>simulations </a:t>
                </a:r>
                <a:r>
                  <a:rPr lang="en-US" sz="1600" dirty="0" smtClean="0">
                    <a:latin typeface="+mj-lt"/>
                  </a:rPr>
                  <a:t>of beam </a:t>
                </a:r>
                <a:r>
                  <a:rPr lang="en-US" sz="1600" dirty="0">
                    <a:latin typeface="+mj-lt"/>
                  </a:rPr>
                  <a:t>dynamics with a large fractional beam loading per pass and a significant </a:t>
                </a:r>
                <a:r>
                  <a:rPr lang="en-US" sz="1600" dirty="0" smtClean="0">
                    <a:latin typeface="+mj-lt"/>
                  </a:rPr>
                  <a:t>wake =&gt; Longitudinal (highest priority) but also transverse!</a:t>
                </a:r>
                <a:endParaRPr lang="en-US" sz="1600" b="1" dirty="0" smtClean="0">
                  <a:latin typeface="+mj-lt"/>
                </a:endParaRP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>
                    <a:latin typeface="+mj-lt"/>
                  </a:rPr>
                  <a:t>Which resources are required / who is willing to do it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500" dirty="0">
                    <a:latin typeface="+mj-lt"/>
                  </a:rPr>
                  <a:t>Ongoing </a:t>
                </a:r>
                <a:r>
                  <a:rPr lang="en-US" sz="1500" dirty="0" smtClean="0">
                    <a:latin typeface="+mj-lt"/>
                  </a:rPr>
                  <a:t>discussions =&gt; Ivan </a:t>
                </a:r>
                <a:r>
                  <a:rPr lang="en-US" sz="1500" dirty="0" err="1" smtClean="0">
                    <a:latin typeface="+mj-lt"/>
                  </a:rPr>
                  <a:t>Karpov</a:t>
                </a:r>
                <a:r>
                  <a:rPr lang="en-US" sz="1500" dirty="0" smtClean="0">
                    <a:latin typeface="+mj-lt"/>
                  </a:rPr>
                  <a:t> (CERN) with some students</a:t>
                </a:r>
                <a:endParaRPr lang="en-US" sz="1500" dirty="0">
                  <a:latin typeface="+mj-lt"/>
                </a:endParaRPr>
              </a:p>
            </p:txBody>
          </p:sp>
        </mc:Choice>
        <mc:Fallback>
          <p:sp>
            <p:nvSpPr>
              <p:cNvPr id="10" name="Espace réservé du conten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31590"/>
                <a:ext cx="8784976" cy="3600399"/>
              </a:xfrm>
              <a:prstGeom prst="rect">
                <a:avLst/>
              </a:prstGeom>
              <a:blipFill rotWithShape="0">
                <a:blip r:embed="rId3"/>
                <a:stretch>
                  <a:fillRect l="-208" t="-847" r="-347" b="-4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1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</a:t>
            </a:r>
            <a:r>
              <a:rPr lang="en-US" dirty="0">
                <a:latin typeface="+mj-lt"/>
              </a:rPr>
              <a:t>5</a:t>
            </a:r>
            <a:r>
              <a:rPr lang="en-US" dirty="0" smtClean="0">
                <a:latin typeface="+mj-lt"/>
              </a:rPr>
              <a:t>: </a:t>
            </a:r>
            <a:br>
              <a:rPr lang="en-US" dirty="0" smtClean="0">
                <a:latin typeface="+mj-lt"/>
              </a:rPr>
            </a:br>
            <a:r>
              <a:rPr lang="en-US" sz="2200" dirty="0">
                <a:latin typeface="+mj-lt"/>
              </a:rPr>
              <a:t> Are </a:t>
            </a:r>
            <a:r>
              <a:rPr lang="en-US" sz="2200" dirty="0" err="1">
                <a:latin typeface="+mj-lt"/>
              </a:rPr>
              <a:t>sextupoles</a:t>
            </a:r>
            <a:r>
              <a:rPr lang="en-US" sz="2200" dirty="0">
                <a:latin typeface="+mj-lt"/>
              </a:rPr>
              <a:t> needed in pulsed </a:t>
            </a:r>
            <a:r>
              <a:rPr lang="en-US" sz="2200" dirty="0" smtClean="0">
                <a:latin typeface="+mj-lt"/>
              </a:rPr>
              <a:t>synchrotrons?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Criticality: 3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In an ordinary synchrotron, it would be important to correct chromaticity to mitigate head-tail instabilities. Is that needed in our operating regime? </a:t>
            </a:r>
            <a:endParaRPr lang="en-US" sz="15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It would be preferable to avoid </a:t>
            </a:r>
            <a:r>
              <a:rPr lang="en-US" sz="1500" dirty="0" err="1">
                <a:latin typeface="+mj-lt"/>
              </a:rPr>
              <a:t>sextupoles</a:t>
            </a:r>
            <a:r>
              <a:rPr lang="en-US" sz="1500" dirty="0">
                <a:latin typeface="+mj-lt"/>
              </a:rPr>
              <a:t> to maintain a high dipole packing fraction and avoid feed-down since the beam will likely have to move in the </a:t>
            </a:r>
            <a:r>
              <a:rPr lang="en-US" sz="1500" dirty="0" err="1">
                <a:latin typeface="+mj-lt"/>
              </a:rPr>
              <a:t>sextupoles</a:t>
            </a:r>
            <a:r>
              <a:rPr lang="en-US" sz="1500" dirty="0">
                <a:latin typeface="+mj-lt"/>
              </a:rPr>
              <a:t> during the ramp</a:t>
            </a:r>
            <a:endParaRPr lang="en-US" sz="15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Perform detailed simulation studies to decide on the mitigation measure: None (as we are fast enough)? </a:t>
            </a:r>
            <a:r>
              <a:rPr lang="en-US" sz="1600" dirty="0">
                <a:latin typeface="+mj-lt"/>
              </a:rPr>
              <a:t>C</a:t>
            </a:r>
            <a:r>
              <a:rPr lang="en-US" sz="1600" dirty="0" smtClean="0">
                <a:latin typeface="+mj-lt"/>
              </a:rPr>
              <a:t>hromaticity? Transverse damper? Landau damping too slow </a:t>
            </a:r>
            <a:endParaRPr lang="en-US" sz="1600" b="1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2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#6: 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Opposite sign bunches – beam crossing and wakes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Criticality: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1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Both signs of muons are accelerated simultaneously in our </a:t>
            </a:r>
            <a:r>
              <a:rPr lang="en-US" sz="1500" dirty="0" smtClean="0">
                <a:latin typeface="+mj-lt"/>
              </a:rPr>
              <a:t>rings</a:t>
            </a:r>
            <a:r>
              <a:rPr lang="en-US" sz="1500" dirty="0">
                <a:latin typeface="+mj-lt"/>
              </a:rPr>
              <a:t>. There will be 2 beam-beam collision points with wakes in the cavities, which will vary depending on where the cavities are in the ring (cavities must be distributed in several uniformly-spaced stations in the ring)</a:t>
            </a:r>
            <a:endParaRPr lang="en-US" sz="15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The impact of these collective effects should be </a:t>
            </a:r>
            <a:r>
              <a:rPr lang="en-US" sz="1500" dirty="0" smtClean="0">
                <a:latin typeface="+mj-lt"/>
              </a:rPr>
              <a:t>understood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Perform detailed simulation studies, studying one by one all the different aspects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42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</a:t>
            </a:r>
            <a:r>
              <a:rPr lang="en-US" dirty="0">
                <a:latin typeface="+mj-lt"/>
              </a:rPr>
              <a:t>7</a:t>
            </a:r>
            <a:r>
              <a:rPr lang="en-US" dirty="0" smtClean="0">
                <a:latin typeface="+mj-lt"/>
              </a:rPr>
              <a:t>: 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FFAs as an alternative to pulsed synchrotrons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Criticality: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2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Particularly at lower energies, driving the magnets requires very rapid ramp </a:t>
            </a:r>
            <a:r>
              <a:rPr lang="en-US" sz="1500" dirty="0" smtClean="0">
                <a:latin typeface="+mj-lt"/>
              </a:rPr>
              <a:t>rates</a:t>
            </a:r>
            <a:r>
              <a:rPr lang="en-US" sz="1500" dirty="0">
                <a:latin typeface="+mj-lt"/>
              </a:rPr>
              <a:t>. The challenges associated with this may drive us towards alternatives, in particular </a:t>
            </a:r>
            <a:r>
              <a:rPr lang="en-US" sz="1500" dirty="0" smtClean="0">
                <a:latin typeface="+mj-lt"/>
              </a:rPr>
              <a:t>FFAs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E.g. </a:t>
            </a:r>
            <a:r>
              <a:rPr lang="en-US" sz="1500" dirty="0" err="1" smtClean="0">
                <a:latin typeface="+mj-lt"/>
              </a:rPr>
              <a:t>v</a:t>
            </a:r>
            <a:r>
              <a:rPr lang="en-US" sz="1500" dirty="0" err="1" smtClean="0">
                <a:latin typeface="+mj-lt"/>
              </a:rPr>
              <a:t>FFA</a:t>
            </a:r>
            <a:r>
              <a:rPr lang="en-US" sz="1500" dirty="0" smtClean="0">
                <a:latin typeface="+mj-lt"/>
              </a:rPr>
              <a:t> </a:t>
            </a:r>
            <a:r>
              <a:rPr lang="en-US" sz="1500" dirty="0">
                <a:latin typeface="+mj-lt"/>
              </a:rPr>
              <a:t>relatively new concept </a:t>
            </a:r>
            <a:r>
              <a:rPr lang="en-US" sz="1500" dirty="0" smtClean="0">
                <a:latin typeface="+mj-lt"/>
              </a:rPr>
              <a:t>(unique </a:t>
            </a:r>
            <a:r>
              <a:rPr lang="en-US" sz="1500" dirty="0">
                <a:latin typeface="+mj-lt"/>
              </a:rPr>
              <a:t>coupled </a:t>
            </a:r>
            <a:r>
              <a:rPr lang="en-US" sz="1500" dirty="0" smtClean="0">
                <a:latin typeface="+mj-lt"/>
              </a:rPr>
              <a:t>optics, importance of </a:t>
            </a:r>
            <a:r>
              <a:rPr lang="en-US" sz="1500" dirty="0">
                <a:latin typeface="+mj-lt"/>
              </a:rPr>
              <a:t>fringe </a:t>
            </a:r>
            <a:r>
              <a:rPr lang="en-US" sz="1500" dirty="0" smtClean="0">
                <a:latin typeface="+mj-lt"/>
              </a:rPr>
              <a:t>fields), </a:t>
            </a:r>
            <a:r>
              <a:rPr lang="en-US" sz="1500" dirty="0">
                <a:latin typeface="+mj-lt"/>
              </a:rPr>
              <a:t>no machine constructed </a:t>
            </a:r>
            <a:r>
              <a:rPr lang="en-US" sz="1500" dirty="0" smtClean="0">
                <a:latin typeface="+mj-lt"/>
              </a:rPr>
              <a:t>yet, no dedicated tools to study collective effects</a:t>
            </a:r>
            <a:endParaRPr lang="en-US" sz="15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E.g.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vFFA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is a </a:t>
            </a:r>
            <a:r>
              <a:rPr lang="en-US" sz="1600" dirty="0" err="1">
                <a:latin typeface="+mj-lt"/>
              </a:rPr>
              <a:t>linac</a:t>
            </a:r>
            <a:r>
              <a:rPr lang="en-US" sz="1600" dirty="0">
                <a:latin typeface="+mj-lt"/>
              </a:rPr>
              <a:t> from the BD point of </a:t>
            </a:r>
            <a:r>
              <a:rPr lang="en-US" sz="1600" dirty="0" smtClean="0">
                <a:latin typeface="+mj-lt"/>
              </a:rPr>
              <a:t>view, so </a:t>
            </a:r>
            <a:r>
              <a:rPr lang="en-US" sz="1600" dirty="0" err="1" smtClean="0">
                <a:latin typeface="+mj-lt"/>
              </a:rPr>
              <a:t>Linac</a:t>
            </a:r>
            <a:r>
              <a:rPr lang="en-US" sz="1600" dirty="0" smtClean="0">
                <a:latin typeface="+mj-lt"/>
              </a:rPr>
              <a:t> tools should be able to be used but there is a need </a:t>
            </a:r>
            <a:r>
              <a:rPr lang="en-US" sz="1600" dirty="0">
                <a:latin typeface="+mj-lt"/>
              </a:rPr>
              <a:t>to develop </a:t>
            </a:r>
            <a:r>
              <a:rPr lang="en-US" sz="1600" dirty="0" smtClean="0">
                <a:latin typeface="+mj-lt"/>
              </a:rPr>
              <a:t>dedicated tools </a:t>
            </a:r>
            <a:r>
              <a:rPr lang="en-US" sz="1600" dirty="0">
                <a:latin typeface="+mj-lt"/>
              </a:rPr>
              <a:t>for </a:t>
            </a:r>
            <a:r>
              <a:rPr lang="en-US" sz="1600" dirty="0" smtClean="0">
                <a:latin typeface="+mj-lt"/>
              </a:rPr>
              <a:t>collective effects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4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#8: 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Design of </a:t>
            </a:r>
            <a:r>
              <a:rPr lang="en-US" sz="2200" dirty="0" smtClean="0">
                <a:latin typeface="+mj-lt"/>
              </a:rPr>
              <a:t>the </a:t>
            </a:r>
            <a:r>
              <a:rPr lang="en-US" sz="2200" dirty="0">
                <a:latin typeface="+mj-lt"/>
              </a:rPr>
              <a:t>full </a:t>
            </a:r>
            <a:r>
              <a:rPr lang="en-US" sz="2200" dirty="0" smtClean="0">
                <a:latin typeface="+mj-lt"/>
              </a:rPr>
              <a:t>chain (acceleration in particular)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059582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 smtClean="0">
                <a:latin typeface="+mj-lt"/>
              </a:rPr>
              <a:t>Why is it important</a:t>
            </a:r>
            <a:r>
              <a:rPr lang="en-US" sz="1800" b="1" dirty="0">
                <a:latin typeface="+mj-lt"/>
              </a:rPr>
              <a:t>?</a:t>
            </a:r>
            <a:r>
              <a:rPr lang="en-US" sz="1800" b="1" dirty="0">
                <a:solidFill>
                  <a:srgbClr val="FF0000"/>
                </a:solidFill>
                <a:latin typeface="+mj-lt"/>
              </a:rPr>
              <a:t> Criticality: </a:t>
            </a:r>
            <a:r>
              <a:rPr lang="en-US" sz="1800" b="1" dirty="0" smtClean="0">
                <a:solidFill>
                  <a:srgbClr val="FF0000"/>
                </a:solidFill>
                <a:latin typeface="+mj-lt"/>
              </a:rPr>
              <a:t>1</a:t>
            </a:r>
            <a:endParaRPr lang="en-US" sz="18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>
                <a:latin typeface="+mj-lt"/>
              </a:rPr>
              <a:t>Right now most of the acceleration designs are conceptual, with few details available. We should start to put together detailed </a:t>
            </a:r>
            <a:r>
              <a:rPr lang="en-US" sz="1400" dirty="0" smtClean="0">
                <a:latin typeface="+mj-lt"/>
              </a:rPr>
              <a:t>designs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Agreed </a:t>
            </a:r>
            <a:r>
              <a:rPr lang="en-US" sz="1400" dirty="0">
                <a:latin typeface="+mj-lt"/>
              </a:rPr>
              <a:t>set of baseline accelerator </a:t>
            </a:r>
            <a:r>
              <a:rPr lang="en-US" sz="1400" dirty="0" smtClean="0">
                <a:latin typeface="+mj-lt"/>
              </a:rPr>
              <a:t>parameters is </a:t>
            </a:r>
            <a:r>
              <a:rPr lang="en-US" sz="1400" dirty="0">
                <a:latin typeface="+mj-lt"/>
              </a:rPr>
              <a:t>essential for refined </a:t>
            </a:r>
            <a:r>
              <a:rPr lang="en-US" sz="1400" dirty="0" smtClean="0">
                <a:latin typeface="+mj-lt"/>
              </a:rPr>
              <a:t>studies (</a:t>
            </a:r>
            <a:r>
              <a:rPr lang="en-US" sz="1400" dirty="0" smtClean="0">
                <a:latin typeface="+mj-lt"/>
              </a:rPr>
              <a:t>lattices </a:t>
            </a:r>
            <a:r>
              <a:rPr lang="en-US" sz="1400" dirty="0">
                <a:latin typeface="+mj-lt"/>
              </a:rPr>
              <a:t>for all </a:t>
            </a:r>
            <a:r>
              <a:rPr lang="en-US" sz="1400" dirty="0" smtClean="0">
                <a:latin typeface="+mj-lt"/>
              </a:rPr>
              <a:t>stages, from </a:t>
            </a:r>
            <a:r>
              <a:rPr lang="en-US" sz="1400" dirty="0">
                <a:latin typeface="+mj-lt"/>
              </a:rPr>
              <a:t>past studies or to be </a:t>
            </a:r>
            <a:r>
              <a:rPr lang="en-US" sz="1400" dirty="0" smtClean="0">
                <a:latin typeface="+mj-lt"/>
              </a:rPr>
              <a:t>developed/optimized </a:t>
            </a:r>
            <a:r>
              <a:rPr lang="en-US" sz="1400" dirty="0">
                <a:latin typeface="+mj-lt"/>
              </a:rPr>
              <a:t>=&gt; CERN </a:t>
            </a:r>
            <a:r>
              <a:rPr lang="en-US" sz="1400" dirty="0" smtClean="0">
                <a:latin typeface="+mj-lt"/>
              </a:rPr>
              <a:t>repository; RF frequencies; etc.)</a:t>
            </a:r>
            <a:endParaRPr lang="en-US" sz="14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 smtClean="0">
                <a:latin typeface="+mj-lt"/>
              </a:rPr>
              <a:t>What </a:t>
            </a:r>
            <a:r>
              <a:rPr lang="en-US" sz="1800" b="1" dirty="0" smtClean="0">
                <a:latin typeface="+mj-lt"/>
              </a:rPr>
              <a:t>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>
                <a:latin typeface="+mj-lt"/>
              </a:rPr>
              <a:t>Particular emphasis should be placed on the longitudinal dynamics since preservation of longitudinal emittance is </a:t>
            </a:r>
            <a:r>
              <a:rPr lang="en-US" sz="1400" dirty="0" smtClean="0">
                <a:latin typeface="+mj-lt"/>
              </a:rPr>
              <a:t>critical (but let’s not overlook the transverse plane)</a:t>
            </a:r>
            <a:endParaRPr lang="en-US" sz="14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>
                <a:latin typeface="+mj-lt"/>
              </a:rPr>
              <a:t>Consistent </a:t>
            </a:r>
            <a:r>
              <a:rPr lang="en-US" sz="1400" dirty="0" smtClean="0">
                <a:latin typeface="+mj-lt"/>
              </a:rPr>
              <a:t>simulation studies from the start of acceleration till </a:t>
            </a:r>
            <a:r>
              <a:rPr lang="en-US" sz="1400" dirty="0">
                <a:latin typeface="+mj-lt"/>
              </a:rPr>
              <a:t>the end and also the transport between the different </a:t>
            </a:r>
            <a:r>
              <a:rPr lang="en-US" sz="1400" dirty="0" smtClean="0">
                <a:latin typeface="+mj-lt"/>
              </a:rPr>
              <a:t>machines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Would be important </a:t>
            </a:r>
            <a:r>
              <a:rPr lang="en-US" sz="1400" dirty="0">
                <a:latin typeface="+mj-lt"/>
              </a:rPr>
              <a:t>to decide whether we stick to the MAP setup (mostly in terms of energies and size of the RLAs and </a:t>
            </a:r>
            <a:r>
              <a:rPr lang="en-US" sz="1400" dirty="0" smtClean="0">
                <a:latin typeface="+mj-lt"/>
              </a:rPr>
              <a:t>RCSs, based on other constraints) </a:t>
            </a:r>
            <a:r>
              <a:rPr lang="en-US" sz="1400" dirty="0">
                <a:latin typeface="+mj-lt"/>
              </a:rPr>
              <a:t>to study the feasibility, or whether we already review this before making the corresponding models and </a:t>
            </a:r>
            <a:r>
              <a:rPr lang="en-US" sz="1400" dirty="0" smtClean="0">
                <a:latin typeface="+mj-lt"/>
              </a:rPr>
              <a:t>estimates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>
                <a:latin typeface="+mj-lt"/>
              </a:rPr>
              <a:t>Which resources are required / who is willing to do </a:t>
            </a:r>
            <a:r>
              <a:rPr lang="en-US" sz="1800" b="1" dirty="0" smtClean="0">
                <a:latin typeface="+mj-lt"/>
              </a:rPr>
              <a:t>it </a:t>
            </a:r>
            <a:r>
              <a:rPr lang="en-US" sz="1800" dirty="0" smtClean="0">
                <a:latin typeface="+mj-lt"/>
              </a:rPr>
              <a:t>=&gt; </a:t>
            </a:r>
            <a:r>
              <a:rPr lang="en-US" sz="1400" dirty="0" smtClean="0">
                <a:latin typeface="+mj-lt"/>
              </a:rPr>
              <a:t>Ongoing </a:t>
            </a:r>
            <a:r>
              <a:rPr lang="en-US" sz="1400" dirty="0" smtClean="0">
                <a:latin typeface="+mj-lt"/>
              </a:rPr>
              <a:t>discussions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6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#9: </a:t>
            </a:r>
            <a:r>
              <a:rPr lang="en-US" sz="2200" dirty="0" smtClean="0">
                <a:latin typeface="+mj-lt"/>
              </a:rPr>
              <a:t>Longitudinal and transverse 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beam dynamics studies in the collider</a:t>
            </a:r>
            <a:endParaRPr lang="en-GB" sz="22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Espace réservé du contenu 8"/>
              <p:cNvSpPr txBox="1">
                <a:spLocks/>
              </p:cNvSpPr>
              <p:nvPr/>
            </p:nvSpPr>
            <p:spPr>
              <a:xfrm>
                <a:off x="179512" y="1131590"/>
                <a:ext cx="8784976" cy="3600399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Why is it important</a:t>
                </a:r>
                <a:r>
                  <a:rPr lang="en-US" sz="2000" b="1" dirty="0">
                    <a:latin typeface="+mj-lt"/>
                  </a:rPr>
                  <a:t>?</a:t>
                </a:r>
                <a:r>
                  <a:rPr lang="en-US" sz="2000" b="1" dirty="0">
                    <a:solidFill>
                      <a:srgbClr val="FF0000"/>
                    </a:solidFill>
                    <a:latin typeface="+mj-lt"/>
                  </a:rPr>
                  <a:t> Criticality: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+mj-lt"/>
                  </a:rPr>
                  <a:t>2</a:t>
                </a:r>
                <a:endParaRPr lang="en-US" sz="2000" b="1" dirty="0" smtClean="0">
                  <a:solidFill>
                    <a:srgbClr val="FF0000"/>
                  </a:solidFill>
                  <a:latin typeface="+mj-lt"/>
                </a:endParaRP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 smtClean="0">
                    <a:latin typeface="+mj-lt"/>
                  </a:rPr>
                  <a:t>Need to operate ~ isochronous for a reasonable RF voltage</a:t>
                </a: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What are the key issues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 smtClean="0">
                    <a:latin typeface="+mj-lt"/>
                  </a:rPr>
                  <a:t>Significance of single-particle effects (resonances, working point,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</m:oMath>
                </a14:m>
                <a:r>
                  <a:rPr lang="en-US" sz="1400" dirty="0" smtClean="0">
                    <a:latin typeface="+mj-lt"/>
                  </a:rPr>
                  <a:t>-beating, </a:t>
                </a:r>
                <a:r>
                  <a:rPr lang="mr-IN" sz="1400" dirty="0" smtClean="0">
                    <a:latin typeface="+mj-lt"/>
                  </a:rPr>
                  <a:t>…</a:t>
                </a:r>
                <a:r>
                  <a:rPr lang="en-US" sz="1400" dirty="0" smtClean="0">
                    <a:latin typeface="+mj-lt"/>
                  </a:rPr>
                  <a:t>) vs. short muon lifetime?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 smtClean="0">
                    <a:latin typeface="+mj-lt"/>
                  </a:rPr>
                  <a:t>No </a:t>
                </a:r>
                <a:r>
                  <a:rPr lang="en-US" sz="1400" dirty="0">
                    <a:latin typeface="+mj-lt"/>
                  </a:rPr>
                  <a:t>help from high synchrotron tune for beam </a:t>
                </a:r>
                <a:r>
                  <a:rPr lang="en-US" sz="1400" dirty="0" smtClean="0">
                    <a:latin typeface="+mj-lt"/>
                  </a:rPr>
                  <a:t>instabilities </a:t>
                </a:r>
                <a:r>
                  <a:rPr lang="en-US" sz="1400" dirty="0" smtClean="0">
                    <a:latin typeface="+mj-lt"/>
                  </a:rPr>
                  <a:t>(both longitudinal and transverse)</a:t>
                </a:r>
                <a:endParaRPr lang="en-US" sz="1400" dirty="0">
                  <a:latin typeface="+mj-lt"/>
                </a:endParaRP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 smtClean="0">
                    <a:latin typeface="+mj-lt"/>
                  </a:rPr>
                  <a:t>What do we need before next ESPPU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>
                    <a:latin typeface="+mj-lt"/>
                  </a:rPr>
                  <a:t>Beam-beam </a:t>
                </a:r>
                <a:r>
                  <a:rPr lang="en-US" sz="1400" dirty="0" smtClean="0">
                    <a:latin typeface="+mj-lt"/>
                  </a:rPr>
                  <a:t>and BBU do not appear as real showstoppers at the moment but they both need </a:t>
                </a:r>
                <a:r>
                  <a:rPr lang="en-US" sz="1400" dirty="0">
                    <a:latin typeface="+mj-lt"/>
                  </a:rPr>
                  <a:t>to </a:t>
                </a:r>
                <a:r>
                  <a:rPr lang="en-US" sz="1400" dirty="0" smtClean="0">
                    <a:latin typeface="+mj-lt"/>
                  </a:rPr>
                  <a:t>be studied carefully </a:t>
                </a:r>
                <a:r>
                  <a:rPr lang="en-US" sz="1400" dirty="0">
                    <a:latin typeface="+mj-lt"/>
                  </a:rPr>
                  <a:t>to understand the performance </a:t>
                </a:r>
                <a:r>
                  <a:rPr lang="en-US" sz="1400" dirty="0" smtClean="0">
                    <a:latin typeface="+mj-lt"/>
                  </a:rPr>
                  <a:t>margin and possible mitigations needed</a:t>
                </a:r>
                <a:endParaRPr lang="en-US" sz="1400" dirty="0">
                  <a:latin typeface="+mj-lt"/>
                </a:endParaRP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 smtClean="0">
                    <a:latin typeface="+mj-lt"/>
                  </a:rPr>
                  <a:t>Beam </a:t>
                </a:r>
                <a:r>
                  <a:rPr lang="en-US" sz="1400" dirty="0">
                    <a:latin typeface="+mj-lt"/>
                  </a:rPr>
                  <a:t>dynamics </a:t>
                </a:r>
                <a:r>
                  <a:rPr lang="en-US" sz="1400" dirty="0" smtClean="0">
                    <a:latin typeface="+mj-lt"/>
                  </a:rPr>
                  <a:t>close to transition to be carefully looked at: lowest momentum compaction factor? Effect of nonlinear terms?...</a:t>
                </a:r>
              </a:p>
              <a:p>
                <a:pPr marL="342900" lvl="1" indent="-342900" algn="just">
                  <a:spcBef>
                    <a:spcPts val="300"/>
                  </a:spcBef>
                  <a:buSzPct val="75000"/>
                  <a:buFont typeface="Wingdings" charset="2"/>
                  <a:buChar char="u"/>
                </a:pPr>
                <a:r>
                  <a:rPr lang="en-US" sz="2000" b="1" dirty="0">
                    <a:latin typeface="+mj-lt"/>
                  </a:rPr>
                  <a:t>Which resources are required / who is willing to do it</a:t>
                </a:r>
              </a:p>
              <a:p>
                <a:pPr marL="742950" lvl="2" indent="-342900" algn="just">
                  <a:spcBef>
                    <a:spcPts val="300"/>
                  </a:spcBef>
                  <a:buSzPct val="120000"/>
                </a:pPr>
                <a:r>
                  <a:rPr lang="en-US" sz="1400" dirty="0">
                    <a:latin typeface="+mj-lt"/>
                  </a:rPr>
                  <a:t>Ongoing </a:t>
                </a:r>
                <a:r>
                  <a:rPr lang="en-US" sz="1400" dirty="0" smtClean="0">
                    <a:latin typeface="+mj-lt"/>
                  </a:rPr>
                  <a:t>discussions =&gt; With HEC, Kyriacos </a:t>
                </a:r>
                <a:r>
                  <a:rPr lang="en-US" sz="1400" dirty="0" err="1" smtClean="0">
                    <a:latin typeface="+mj-lt"/>
                  </a:rPr>
                  <a:t>Skoufaris</a:t>
                </a:r>
                <a:r>
                  <a:rPr lang="en-US" sz="1400" dirty="0" smtClean="0">
                    <a:latin typeface="+mj-lt"/>
                  </a:rPr>
                  <a:t> (CERN), Christian Carli (CERN) et al.</a:t>
                </a:r>
                <a:endParaRPr lang="en-US" sz="1400" dirty="0">
                  <a:latin typeface="+mj-lt"/>
                </a:endParaRPr>
              </a:p>
            </p:txBody>
          </p:sp>
        </mc:Choice>
        <mc:Fallback>
          <p:sp>
            <p:nvSpPr>
              <p:cNvPr id="10" name="Espace réservé du conten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31590"/>
                <a:ext cx="8784976" cy="3600399"/>
              </a:xfrm>
              <a:prstGeom prst="rect">
                <a:avLst/>
              </a:prstGeom>
              <a:blipFill rotWithShape="0">
                <a:blip r:embed="rId3"/>
                <a:stretch>
                  <a:fillRect l="-208" t="-847" r="-139" b="-1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59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#10: </a:t>
            </a:r>
            <a:r>
              <a:rPr lang="en-US" sz="2200" dirty="0" smtClean="0">
                <a:latin typeface="+mj-lt"/>
              </a:rPr>
              <a:t>Impedance models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Criticality: 3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>
                <a:latin typeface="+mj-lt"/>
              </a:rPr>
              <a:t>Building a realistic impedance model of a machine is </a:t>
            </a:r>
            <a:r>
              <a:rPr lang="en-US" sz="1400" dirty="0" smtClean="0">
                <a:latin typeface="+mj-lt"/>
              </a:rPr>
              <a:t>a </a:t>
            </a:r>
            <a:r>
              <a:rPr lang="en-US" sz="1400" dirty="0">
                <a:latin typeface="+mj-lt"/>
              </a:rPr>
              <a:t>necessary step to be able to evaluate the machine performance limitations, identify </a:t>
            </a:r>
            <a:r>
              <a:rPr lang="en-US" sz="1400" dirty="0" smtClean="0">
                <a:latin typeface="+mj-lt"/>
              </a:rPr>
              <a:t>the main </a:t>
            </a:r>
            <a:r>
              <a:rPr lang="en-US" sz="1400" dirty="0">
                <a:latin typeface="+mj-lt"/>
              </a:rPr>
              <a:t>contributors in case an impedance reduction is required, and study the interaction with other </a:t>
            </a:r>
            <a:r>
              <a:rPr lang="en-US" sz="1400" dirty="0" smtClean="0">
                <a:latin typeface="+mj-lt"/>
              </a:rPr>
              <a:t>mechanisms such </a:t>
            </a:r>
            <a:r>
              <a:rPr lang="en-US" sz="1400" dirty="0">
                <a:latin typeface="+mj-lt"/>
              </a:rPr>
              <a:t>as optics nonlinearities, transverse damper, noise</a:t>
            </a:r>
            <a:r>
              <a:rPr lang="en-US" sz="1400" dirty="0" smtClean="0">
                <a:latin typeface="+mj-lt"/>
              </a:rPr>
              <a:t>, space </a:t>
            </a:r>
            <a:r>
              <a:rPr lang="en-US" sz="1400" dirty="0">
                <a:latin typeface="+mj-lt"/>
              </a:rPr>
              <a:t>charge, electron cloud, beam-beam (in a collider</a:t>
            </a:r>
            <a:r>
              <a:rPr lang="en-US" sz="1400" dirty="0" smtClean="0">
                <a:latin typeface="+mj-lt"/>
              </a:rPr>
              <a:t>)</a:t>
            </a:r>
            <a:r>
              <a:rPr lang="mr-IN" sz="1400" dirty="0" smtClean="0">
                <a:latin typeface="+mj-lt"/>
              </a:rPr>
              <a:t>…</a:t>
            </a:r>
            <a:endParaRPr lang="en-US" sz="14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Requires time and resources (and many interactions with equipment group</a:t>
            </a:r>
            <a:r>
              <a:rPr lang="en-US" sz="1400" dirty="0" smtClean="0">
                <a:latin typeface="+mj-lt"/>
              </a:rPr>
              <a:t>) + Many machines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However: RF and Resistive-Wall dominate cooling and acceleration =&gt; Could be done quickly</a:t>
            </a:r>
            <a:endParaRPr lang="en-US" sz="14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Build reasonable impedance models for all the machines =&gt; CERN repository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Define impedance budgets for all the machines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400" dirty="0" smtClean="0">
                <a:latin typeface="+mj-lt"/>
              </a:rPr>
              <a:t>Ongoing discussions</a:t>
            </a:r>
            <a:endParaRPr lang="en-US" sz="1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5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#11: </a:t>
            </a:r>
            <a:r>
              <a:rPr lang="en-US" sz="2200" dirty="0" smtClean="0">
                <a:latin typeface="+mj-lt"/>
              </a:rPr>
              <a:t>Radiation </a:t>
            </a:r>
            <a:r>
              <a:rPr lang="en-US" sz="2200" dirty="0">
                <a:latin typeface="+mj-lt"/>
              </a:rPr>
              <a:t>mitigation </a:t>
            </a:r>
            <a:r>
              <a:rPr lang="en-US" sz="2200" dirty="0" smtClean="0">
                <a:latin typeface="+mj-lt"/>
              </a:rPr>
              <a:t/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by </a:t>
            </a:r>
            <a:r>
              <a:rPr lang="en-US" sz="2200" dirty="0">
                <a:latin typeface="+mj-lt"/>
              </a:rPr>
              <a:t>moving the </a:t>
            </a:r>
            <a:r>
              <a:rPr lang="en-US" sz="2200" dirty="0" smtClean="0">
                <a:latin typeface="+mj-lt"/>
              </a:rPr>
              <a:t>beam / magnets in the collider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Criticality: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1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This </a:t>
            </a:r>
            <a:r>
              <a:rPr lang="en-US" sz="1500" dirty="0">
                <a:latin typeface="+mj-lt"/>
              </a:rPr>
              <a:t>might be needed to reach acceptable level of </a:t>
            </a:r>
            <a:r>
              <a:rPr lang="en-US" sz="1500" dirty="0" smtClean="0">
                <a:latin typeface="+mj-lt"/>
              </a:rPr>
              <a:t>radiation =&gt; Fundamental aspect of the study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All the </a:t>
            </a:r>
            <a:r>
              <a:rPr lang="en-US" sz="1500" dirty="0">
                <a:latin typeface="+mj-lt"/>
              </a:rPr>
              <a:t>consequences for the beam </a:t>
            </a:r>
            <a:r>
              <a:rPr lang="en-US" sz="1500" dirty="0" smtClean="0">
                <a:latin typeface="+mj-lt"/>
              </a:rPr>
              <a:t>dynamics need to be carefully </a:t>
            </a:r>
            <a:r>
              <a:rPr lang="en-US" sz="1500" dirty="0" err="1" smtClean="0">
                <a:latin typeface="+mj-lt"/>
              </a:rPr>
              <a:t>analysed</a:t>
            </a:r>
            <a:endParaRPr lang="en-US" sz="15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Check what is needed, time scale, etc. and evaluate the impact on the collider performance 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29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#12: </a:t>
            </a:r>
            <a:br>
              <a:rPr lang="en-US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Development of </a:t>
            </a:r>
            <a:r>
              <a:rPr lang="en-US" sz="2200" dirty="0">
                <a:latin typeface="+mj-lt"/>
              </a:rPr>
              <a:t>s</a:t>
            </a:r>
            <a:r>
              <a:rPr lang="en-US" sz="2200" dirty="0" smtClean="0">
                <a:latin typeface="+mj-lt"/>
              </a:rPr>
              <a:t>imulation tools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1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</a:t>
            </a:r>
            <a:r>
              <a:rPr lang="en-US" sz="2000" b="1" dirty="0">
                <a:latin typeface="+mj-lt"/>
              </a:rPr>
              <a:t>important?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Criticality: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2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Need to have a detailed understanding of many challenging mechanisms / new regimes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Collective beam-matter </a:t>
            </a:r>
            <a:r>
              <a:rPr lang="en-US" sz="1500" dirty="0" smtClean="0">
                <a:latin typeface="+mj-lt"/>
              </a:rPr>
              <a:t>interaction to be studied (new wake field; impact on beam dynamics)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Non-standard acceleration schemes to be developed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Tools to study collective effects for </a:t>
            </a:r>
            <a:r>
              <a:rPr lang="en-US" sz="1500" dirty="0" err="1" smtClean="0">
                <a:latin typeface="+mj-lt"/>
              </a:rPr>
              <a:t>vFFA</a:t>
            </a:r>
            <a:endParaRPr lang="en-US" sz="1500" dirty="0" smtClean="0"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What about the study of the muon </a:t>
            </a:r>
            <a:r>
              <a:rPr lang="en-US" sz="1500" dirty="0">
                <a:latin typeface="+mj-lt"/>
              </a:rPr>
              <a:t>losses </a:t>
            </a:r>
            <a:r>
              <a:rPr lang="en-US" sz="1500" dirty="0" smtClean="0">
                <a:latin typeface="+mj-lt"/>
              </a:rPr>
              <a:t>(we </a:t>
            </a:r>
            <a:r>
              <a:rPr lang="en-US" sz="1500" dirty="0">
                <a:latin typeface="+mj-lt"/>
              </a:rPr>
              <a:t>cannot collimate because muons go through everything and the issue is the decay </a:t>
            </a:r>
            <a:r>
              <a:rPr lang="en-US" sz="1500" dirty="0" smtClean="0">
                <a:latin typeface="+mj-lt"/>
              </a:rPr>
              <a:t>products</a:t>
            </a:r>
            <a:r>
              <a:rPr lang="mr-IN" sz="1500" dirty="0" smtClean="0">
                <a:latin typeface="+mj-lt"/>
              </a:rPr>
              <a:t>…</a:t>
            </a:r>
            <a:r>
              <a:rPr lang="en-US" sz="1500" dirty="0" smtClean="0">
                <a:latin typeface="+mj-lt"/>
              </a:rPr>
              <a:t>)?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</a:t>
            </a:r>
            <a:r>
              <a:rPr lang="en-US" sz="2000" b="1" dirty="0" smtClean="0">
                <a:latin typeface="+mj-lt"/>
              </a:rPr>
              <a:t>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Develop </a:t>
            </a:r>
            <a:r>
              <a:rPr lang="en-US" sz="1600" dirty="0" smtClean="0">
                <a:latin typeface="+mj-lt"/>
              </a:rPr>
              <a:t>necessary </a:t>
            </a:r>
            <a:r>
              <a:rPr lang="en-US" sz="1600" dirty="0" smtClean="0">
                <a:latin typeface="+mj-lt"/>
              </a:rPr>
              <a:t>simulation </a:t>
            </a:r>
            <a:r>
              <a:rPr lang="en-US" sz="1600" dirty="0" smtClean="0">
                <a:latin typeface="+mj-lt"/>
              </a:rPr>
              <a:t>tools after review of what already exists (e.g. FCC)</a:t>
            </a:r>
            <a:endParaRPr lang="en-US" sz="16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 =&gt; Elena </a:t>
            </a:r>
            <a:r>
              <a:rPr lang="en-US" sz="1500" dirty="0" err="1" smtClean="0">
                <a:latin typeface="+mj-lt"/>
              </a:rPr>
              <a:t>Fol</a:t>
            </a:r>
            <a:r>
              <a:rPr lang="en-US" sz="1500" dirty="0" smtClean="0">
                <a:latin typeface="+mj-lt"/>
              </a:rPr>
              <a:t> (CERN)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9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79712" y="1851670"/>
            <a:ext cx="50053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b="1" i="1" dirty="0" err="1" smtClean="0">
                <a:latin typeface="Arial Narrow"/>
                <a:cs typeface="Arial Narrow"/>
              </a:rPr>
              <a:t>Thank</a:t>
            </a:r>
            <a:r>
              <a:rPr lang="fr-FR" sz="5000" b="1" i="1" dirty="0" smtClean="0">
                <a:latin typeface="Arial Narrow"/>
                <a:cs typeface="Arial Narrow"/>
              </a:rPr>
              <a:t> </a:t>
            </a:r>
            <a:r>
              <a:rPr lang="fr-FR" sz="5000" b="1" i="1" dirty="0" err="1" smtClean="0">
                <a:latin typeface="Arial Narrow"/>
                <a:cs typeface="Arial Narrow"/>
              </a:rPr>
              <a:t>you</a:t>
            </a:r>
            <a:endParaRPr lang="fr-FR" sz="50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5000" b="1" i="1" dirty="0" smtClean="0">
                <a:latin typeface="Arial Narrow"/>
                <a:cs typeface="Arial Narrow"/>
              </a:rPr>
              <a:t>for </a:t>
            </a:r>
            <a:r>
              <a:rPr lang="fr-FR" sz="5000" b="1" i="1" dirty="0" err="1" smtClean="0">
                <a:latin typeface="Arial Narrow"/>
                <a:cs typeface="Arial Narrow"/>
              </a:rPr>
              <a:t>your</a:t>
            </a:r>
            <a:r>
              <a:rPr lang="fr-FR" sz="5000" b="1" i="1" dirty="0" smtClean="0">
                <a:latin typeface="Arial Narrow"/>
                <a:cs typeface="Arial Narrow"/>
              </a:rPr>
              <a:t> attention</a:t>
            </a:r>
            <a:endParaRPr lang="en-GB" sz="5000" b="1" i="1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15</a:t>
            </a:r>
            <a:endParaRPr lang="en-GB" dirty="0"/>
          </a:p>
        </p:txBody>
      </p:sp>
      <p:sp>
        <p:nvSpPr>
          <p:cNvPr id="8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2600" dirty="0" smtClean="0">
                <a:latin typeface="+mj-lt"/>
              </a:rPr>
              <a:t>Quite some challenging and interesting </a:t>
            </a:r>
          </a:p>
          <a:p>
            <a:r>
              <a:rPr lang="en-US" sz="2600" dirty="0" smtClean="0">
                <a:latin typeface="+mj-lt"/>
              </a:rPr>
              <a:t>work ahead of us: let’s do it together!</a:t>
            </a:r>
            <a:endParaRPr lang="en-GB" sz="2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07654"/>
            <a:ext cx="2976189" cy="2089885"/>
          </a:xfrm>
          <a:prstGeom prst="rect">
            <a:avLst/>
          </a:prstGeom>
        </p:spPr>
      </p:pic>
      <p:pic>
        <p:nvPicPr>
          <p:cNvPr id="28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29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30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3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BD-WG: Summary of R&amp;D list</a:t>
            </a:r>
            <a:endParaRPr lang="en-GB" sz="3200" dirty="0">
              <a:latin typeface="+mj-lt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475656" y="483518"/>
            <a:ext cx="6336704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300"/>
              </a:spcBef>
              <a:buSzPct val="75000"/>
              <a:buNone/>
            </a:pPr>
            <a:r>
              <a:rPr lang="en-US" sz="2000" b="1" dirty="0" smtClean="0">
                <a:latin typeface="+mj-lt"/>
              </a:rPr>
              <a:t>Conveners</a:t>
            </a:r>
            <a:r>
              <a:rPr lang="en-US" sz="2000" dirty="0" smtClean="0">
                <a:latin typeface="+mj-lt"/>
              </a:rPr>
              <a:t>: R. Ryne, T. </a:t>
            </a:r>
            <a:r>
              <a:rPr lang="en-US" sz="2000" dirty="0" err="1" smtClean="0">
                <a:latin typeface="+mj-lt"/>
              </a:rPr>
              <a:t>Raubenheimer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E</a:t>
            </a:r>
            <a:r>
              <a:rPr lang="en-US" sz="2000" dirty="0">
                <a:latin typeface="+mj-lt"/>
              </a:rPr>
              <a:t>. </a:t>
            </a:r>
            <a:r>
              <a:rPr lang="en-US" sz="2000" dirty="0" err="1" smtClean="0">
                <a:latin typeface="+mj-lt"/>
              </a:rPr>
              <a:t>Métral</a:t>
            </a:r>
            <a:endParaRPr lang="en-US" sz="2000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4" name="Titre 81"/>
          <p:cNvSpPr txBox="1">
            <a:spLocks/>
          </p:cNvSpPr>
          <p:nvPr/>
        </p:nvSpPr>
        <p:spPr>
          <a:xfrm rot="18542469">
            <a:off x="-1028540" y="2433450"/>
            <a:ext cx="4873352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Many thanks to the 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participants of the BD-WG!</a:t>
            </a:r>
            <a:endParaRPr lang="en-GB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447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295400" y="51470"/>
            <a:ext cx="723704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Another recent example in the LHC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few years ago: “16L2” instability!</a:t>
            </a:r>
            <a:endParaRPr lang="en-GB" sz="22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16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059582"/>
            <a:ext cx="3760770" cy="1557784"/>
          </a:xfrm>
          <a:prstGeom prst="rect">
            <a:avLst/>
          </a:prstGeom>
        </p:spPr>
      </p:pic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2715766"/>
            <a:ext cx="8784976" cy="21602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>
                <a:latin typeface="+mj-lt"/>
              </a:rPr>
              <a:t>16L2: </a:t>
            </a:r>
            <a:r>
              <a:rPr lang="en-US" sz="1800" dirty="0">
                <a:latin typeface="+mj-lt"/>
              </a:rPr>
              <a:t>cryogenic beam vacuum at half-cell 16 left of </a:t>
            </a:r>
            <a:r>
              <a:rPr lang="en-US" sz="1800" dirty="0" smtClean="0">
                <a:latin typeface="+mj-lt"/>
              </a:rPr>
              <a:t>LHC-IP2</a:t>
            </a:r>
            <a:endParaRPr lang="en-US" sz="18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>
                <a:latin typeface="+mj-lt"/>
              </a:rPr>
              <a:t>67 beam dumps in 2017</a:t>
            </a:r>
            <a:r>
              <a:rPr lang="en-US" sz="1800" dirty="0">
                <a:latin typeface="+mj-lt"/>
              </a:rPr>
              <a:t> due to fast beam losses in 16L2, which led to </a:t>
            </a:r>
            <a:r>
              <a:rPr lang="en-US" sz="1800" b="1" dirty="0">
                <a:latin typeface="+mj-lt"/>
              </a:rPr>
              <a:t>transverse coherent instabilities with rise-times of few 10s of turns </a:t>
            </a:r>
            <a:r>
              <a:rPr lang="en-US" sz="1800" dirty="0">
                <a:latin typeface="+mj-lt"/>
              </a:rPr>
              <a:t>(i.e. 1-2 orders of magnitude faster than instabilities from e-cloud or impedance) 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1800" b="1" dirty="0">
                <a:latin typeface="+mj-lt"/>
              </a:rPr>
              <a:t>C</a:t>
            </a:r>
            <a:r>
              <a:rPr lang="en-US" sz="1800" b="1" dirty="0" smtClean="0">
                <a:latin typeface="+mj-lt"/>
              </a:rPr>
              <a:t>ause</a:t>
            </a:r>
            <a:r>
              <a:rPr lang="en-US" sz="1800" dirty="0">
                <a:latin typeface="+mj-lt"/>
              </a:rPr>
              <a:t>: accidental air inlet into LHC beam vacuum with beam screen at 20 K at end of Technical Stop =&gt; </a:t>
            </a:r>
            <a:r>
              <a:rPr lang="en-US" sz="1800" b="1" dirty="0">
                <a:latin typeface="+mj-lt"/>
              </a:rPr>
              <a:t>Condensation and solidification of gases on beam screen surface in and around beam plug-in-module</a:t>
            </a:r>
          </a:p>
        </p:txBody>
      </p:sp>
    </p:spTree>
    <p:extLst>
      <p:ext uri="{BB962C8B-B14F-4D97-AF65-F5344CB8AC3E}">
        <p14:creationId xmlns:p14="http://schemas.microsoft.com/office/powerpoint/2010/main" val="19604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07654"/>
            <a:ext cx="2976189" cy="2089885"/>
          </a:xfrm>
          <a:prstGeom prst="rect">
            <a:avLst/>
          </a:prstGeom>
        </p:spPr>
      </p:pic>
      <p:pic>
        <p:nvPicPr>
          <p:cNvPr id="28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29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30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3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BD-WG: Summary of R&amp;D list</a:t>
            </a:r>
            <a:endParaRPr lang="en-GB" sz="3200" dirty="0">
              <a:latin typeface="+mj-lt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475656" y="483518"/>
            <a:ext cx="6336704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300"/>
              </a:spcBef>
              <a:buSzPct val="75000"/>
              <a:buNone/>
            </a:pPr>
            <a:r>
              <a:rPr lang="en-US" sz="2000" b="1" dirty="0" smtClean="0">
                <a:latin typeface="+mj-lt"/>
              </a:rPr>
              <a:t>Conveners</a:t>
            </a:r>
            <a:r>
              <a:rPr lang="en-US" sz="2000" dirty="0" smtClean="0">
                <a:latin typeface="+mj-lt"/>
              </a:rPr>
              <a:t>: R. Ryne, T. </a:t>
            </a:r>
            <a:r>
              <a:rPr lang="en-US" sz="2000" dirty="0" err="1" smtClean="0">
                <a:latin typeface="+mj-lt"/>
              </a:rPr>
              <a:t>Raubenheimer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E</a:t>
            </a:r>
            <a:r>
              <a:rPr lang="en-US" sz="2000" dirty="0">
                <a:latin typeface="+mj-lt"/>
              </a:rPr>
              <a:t>. </a:t>
            </a:r>
            <a:r>
              <a:rPr lang="en-US" sz="2000" dirty="0" err="1" smtClean="0">
                <a:latin typeface="+mj-lt"/>
              </a:rPr>
              <a:t>Métral</a:t>
            </a:r>
            <a:endParaRPr lang="en-US" sz="2000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4" name="Titre 81"/>
          <p:cNvSpPr txBox="1">
            <a:spLocks/>
          </p:cNvSpPr>
          <p:nvPr/>
        </p:nvSpPr>
        <p:spPr>
          <a:xfrm rot="18542469">
            <a:off x="-1028540" y="2433450"/>
            <a:ext cx="4873352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Many thanks to the 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participants of the BD-WG!</a:t>
            </a:r>
            <a:endParaRPr lang="en-GB" sz="3200" dirty="0"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05848" y="3524229"/>
            <a:ext cx="634304" cy="3022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07654"/>
            <a:ext cx="2976189" cy="2089885"/>
          </a:xfrm>
          <a:prstGeom prst="rect">
            <a:avLst/>
          </a:prstGeom>
        </p:spPr>
      </p:pic>
      <p:pic>
        <p:nvPicPr>
          <p:cNvPr id="28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29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30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3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BD-WG: Summary of R&amp;D list</a:t>
            </a:r>
            <a:endParaRPr lang="en-GB" sz="3200" dirty="0">
              <a:latin typeface="+mj-lt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475656" y="483518"/>
            <a:ext cx="6336704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300"/>
              </a:spcBef>
              <a:buSzPct val="75000"/>
              <a:buNone/>
            </a:pPr>
            <a:r>
              <a:rPr lang="en-US" sz="2000" b="1" dirty="0" smtClean="0">
                <a:latin typeface="+mj-lt"/>
              </a:rPr>
              <a:t>Conveners</a:t>
            </a:r>
            <a:r>
              <a:rPr lang="en-US" sz="2000" dirty="0" smtClean="0">
                <a:latin typeface="+mj-lt"/>
              </a:rPr>
              <a:t>: R. Ryne, T. </a:t>
            </a:r>
            <a:r>
              <a:rPr lang="en-US" sz="2000" dirty="0" err="1" smtClean="0">
                <a:latin typeface="+mj-lt"/>
              </a:rPr>
              <a:t>Raubenheimer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E</a:t>
            </a:r>
            <a:r>
              <a:rPr lang="en-US" sz="2000" dirty="0">
                <a:latin typeface="+mj-lt"/>
              </a:rPr>
              <a:t>. </a:t>
            </a:r>
            <a:r>
              <a:rPr lang="en-US" sz="2000" dirty="0" err="1" smtClean="0">
                <a:latin typeface="+mj-lt"/>
              </a:rPr>
              <a:t>Métral</a:t>
            </a:r>
            <a:endParaRPr lang="en-US" sz="2000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4" name="Titre 81"/>
          <p:cNvSpPr txBox="1">
            <a:spLocks/>
          </p:cNvSpPr>
          <p:nvPr/>
        </p:nvSpPr>
        <p:spPr>
          <a:xfrm rot="18542469">
            <a:off x="-1028540" y="2433450"/>
            <a:ext cx="4873352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Many thanks to the 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participants of the BD-WG!</a:t>
            </a:r>
            <a:endParaRPr lang="en-GB" sz="3200" dirty="0">
              <a:latin typeface="+mj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3303392" y="1693466"/>
            <a:ext cx="260496" cy="3022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305848" y="3524229"/>
            <a:ext cx="634304" cy="3022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4948014"/>
            <a:ext cx="6324600" cy="273844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07654"/>
            <a:ext cx="2976189" cy="2089885"/>
          </a:xfrm>
          <a:prstGeom prst="rect">
            <a:avLst/>
          </a:prstGeom>
        </p:spPr>
      </p:pic>
      <p:pic>
        <p:nvPicPr>
          <p:cNvPr id="28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29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30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33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smtClean="0">
                <a:latin typeface="+mj-lt"/>
              </a:rPr>
              <a:t>BD-WG: Summary of R&amp;D list</a:t>
            </a:r>
            <a:endParaRPr lang="en-GB" sz="3200" dirty="0">
              <a:latin typeface="+mj-lt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475656" y="483518"/>
            <a:ext cx="6336704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300"/>
              </a:spcBef>
              <a:buSzPct val="75000"/>
              <a:buNone/>
            </a:pPr>
            <a:r>
              <a:rPr lang="en-US" sz="2000" b="1" dirty="0" smtClean="0">
                <a:latin typeface="+mj-lt"/>
              </a:rPr>
              <a:t>Conveners</a:t>
            </a:r>
            <a:r>
              <a:rPr lang="en-US" sz="2000" dirty="0" smtClean="0">
                <a:latin typeface="+mj-lt"/>
              </a:rPr>
              <a:t>: R. Ryne, T. </a:t>
            </a:r>
            <a:r>
              <a:rPr lang="en-US" sz="2000" dirty="0" err="1" smtClean="0">
                <a:latin typeface="+mj-lt"/>
              </a:rPr>
              <a:t>Raubenheimer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E</a:t>
            </a:r>
            <a:r>
              <a:rPr lang="en-US" sz="2000" dirty="0">
                <a:latin typeface="+mj-lt"/>
              </a:rPr>
              <a:t>. </a:t>
            </a:r>
            <a:r>
              <a:rPr lang="en-US" sz="2000" dirty="0" err="1" smtClean="0">
                <a:latin typeface="+mj-lt"/>
              </a:rPr>
              <a:t>Métral</a:t>
            </a:r>
            <a:endParaRPr lang="en-US" sz="2000" dirty="0" smtClean="0">
              <a:latin typeface="+mj-lt"/>
            </a:endParaRPr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 rot="18542469">
            <a:off x="-1028540" y="2433450"/>
            <a:ext cx="4873352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 smtClean="0">
                <a:latin typeface="+mj-lt"/>
              </a:rPr>
              <a:t>Many thanks to the 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participants of the BD-WG!</a:t>
            </a:r>
            <a:endParaRPr lang="en-GB" sz="3200" dirty="0">
              <a:latin typeface="+mj-lt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5508104" y="1707654"/>
            <a:ext cx="3746283" cy="2160240"/>
          </a:xfrm>
          <a:prstGeom prst="wedgeEllipseCallout">
            <a:avLst>
              <a:gd name="adj1" fmla="val -95122"/>
              <a:gd name="adj2" fmla="val -12640"/>
            </a:avLst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2000" b="1">
                <a:solidFill>
                  <a:schemeClr val="hlink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hlink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CC"/>
              </a:buClr>
              <a:buSzPct val="75000"/>
              <a:buFont typeface="Monotype Sorts" charset="2"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smtClean="0">
              <a:ln>
                <a:noFill/>
              </a:ln>
              <a:solidFill>
                <a:srgbClr val="2A004E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652120" y="1980004"/>
            <a:ext cx="352839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2000" b="1">
                <a:solidFill>
                  <a:schemeClr val="hlink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hlink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CC"/>
              </a:buClr>
              <a:buSzPct val="75000"/>
              <a:buFont typeface="Monotype Sorts" charset="2"/>
              <a:buNone/>
              <a:tabLst/>
              <a:defRPr/>
            </a:pPr>
            <a:r>
              <a:rPr lang="en-US" altLang="en-US" sz="1600" kern="0" dirty="0" smtClean="0">
                <a:solidFill>
                  <a:srgbClr val="D60093"/>
                </a:solidFill>
              </a:rPr>
              <a:t>Even if everything needs to </a:t>
            </a:r>
            <a:br>
              <a:rPr lang="en-US" altLang="en-US" sz="1600" kern="0" dirty="0" smtClean="0">
                <a:solidFill>
                  <a:srgbClr val="D60093"/>
                </a:solidFill>
              </a:rPr>
            </a:br>
            <a:r>
              <a:rPr lang="en-US" altLang="en-US" sz="1600" kern="0" dirty="0" smtClean="0">
                <a:solidFill>
                  <a:srgbClr val="D60093"/>
                </a:solidFill>
              </a:rPr>
              <a:t>be done quickly with muons (due to short lifetime), many issues can happen with high bunch charges and high impedances (which is the case) =&gt; Need to be </a:t>
            </a:r>
            <a:br>
              <a:rPr lang="en-US" altLang="en-US" sz="1600" kern="0" dirty="0" smtClean="0">
                <a:solidFill>
                  <a:srgbClr val="D60093"/>
                </a:solidFill>
              </a:rPr>
            </a:br>
            <a:r>
              <a:rPr lang="en-US" altLang="en-US" sz="1600" kern="0" dirty="0" smtClean="0">
                <a:solidFill>
                  <a:srgbClr val="D60093"/>
                </a:solidFill>
              </a:rPr>
              <a:t>carefully studied!</a:t>
            </a:r>
            <a:endParaRPr kumimoji="0" lang="en-US" alt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303392" y="1693466"/>
            <a:ext cx="260496" cy="3022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05848" y="3524229"/>
            <a:ext cx="634304" cy="3022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8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Challenges at all stages!</a:t>
            </a:r>
            <a:endParaRPr lang="en-GB" sz="22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9144000" cy="259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</a:t>
            </a:r>
            <a:r>
              <a:rPr lang="en-US" dirty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: </a:t>
            </a:r>
            <a:br>
              <a:rPr lang="en-US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Halo formation and beam losses in the Proton Driver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 smtClean="0">
                <a:latin typeface="+mj-lt"/>
              </a:rPr>
              <a:t>?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Criticality: 3           [</a:t>
            </a:r>
            <a:r>
              <a:rPr lang="en-US" sz="2000" b="1" dirty="0" smtClean="0">
                <a:solidFill>
                  <a:srgbClr val="FF0000"/>
                </a:solidFill>
              </a:rPr>
              <a:t>1 = high </a:t>
            </a:r>
            <a:r>
              <a:rPr lang="en-US" sz="2000" b="1" dirty="0">
                <a:solidFill>
                  <a:srgbClr val="FF0000"/>
                </a:solidFill>
              </a:rPr>
              <a:t>/ 2 = medium / 3 = low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]</a:t>
            </a:r>
            <a:endParaRPr lang="en-US" sz="16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800" dirty="0" smtClean="0">
                <a:latin typeface="+mj-lt"/>
              </a:rPr>
              <a:t>The more protons (and therefore the more muons we create), the “easier” it is afterwards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800" dirty="0" smtClean="0">
                <a:latin typeface="+mj-lt"/>
              </a:rPr>
              <a:t>High (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few 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MW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800" dirty="0" smtClean="0">
                <a:latin typeface="+mj-lt"/>
              </a:rPr>
              <a:t>beam power</a:t>
            </a:r>
            <a:r>
              <a:rPr lang="en-US" sz="1800" dirty="0">
                <a:latin typeface="+mj-lt"/>
              </a:rPr>
              <a:t>, </a:t>
            </a:r>
            <a:r>
              <a:rPr lang="en-US" sz="1800" dirty="0" smtClean="0">
                <a:latin typeface="+mj-lt"/>
              </a:rPr>
              <a:t>short </a:t>
            </a:r>
            <a:r>
              <a:rPr lang="en-US" sz="1800" dirty="0" smtClean="0">
                <a:latin typeface="+mj-lt"/>
              </a:rPr>
              <a:t>(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1-2 ns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800" dirty="0">
                <a:latin typeface="+mj-lt"/>
              </a:rPr>
              <a:t>bunch length, </a:t>
            </a:r>
            <a:r>
              <a:rPr lang="en-US" sz="1800" dirty="0" smtClean="0">
                <a:latin typeface="+mj-lt"/>
              </a:rPr>
              <a:t>low (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5 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Hz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800" dirty="0" err="1" smtClean="0">
                <a:latin typeface="+mj-lt"/>
              </a:rPr>
              <a:t>RepRate</a:t>
            </a:r>
            <a:endParaRPr lang="en-US" sz="18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800" dirty="0">
                <a:latin typeface="+mj-lt"/>
              </a:rPr>
              <a:t>Detailed simulation studies to check that there are no major beam quality degradations and study in detail the halo formation and beam losses (mainly space charge effects</a:t>
            </a:r>
            <a:r>
              <a:rPr lang="en-US" sz="1800" dirty="0" smtClean="0">
                <a:latin typeface="+mj-lt"/>
              </a:rPr>
              <a:t>)</a:t>
            </a:r>
            <a:endParaRPr lang="en-US" sz="1800" b="1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</a:t>
            </a:r>
            <a:r>
              <a:rPr lang="en-US" sz="2000" b="1" dirty="0" smtClean="0">
                <a:latin typeface="+mj-lt"/>
              </a:rPr>
              <a:t>required / who is willing to do it</a:t>
            </a:r>
            <a:endParaRPr lang="en-US" sz="2000" b="1" dirty="0"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800" dirty="0">
                <a:latin typeface="+mj-lt"/>
              </a:rPr>
              <a:t>Ongoing </a:t>
            </a:r>
            <a:r>
              <a:rPr lang="en-US" sz="1800" dirty="0" smtClean="0">
                <a:latin typeface="+mj-lt"/>
              </a:rPr>
              <a:t>discussions</a:t>
            </a:r>
            <a:endParaRPr lang="en-US" sz="18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9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#2: </a:t>
            </a:r>
            <a:br>
              <a:rPr lang="en-US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Check all cooling studies with a 2</a:t>
            </a:r>
            <a:r>
              <a:rPr lang="en-US" sz="2200" baseline="30000" dirty="0" smtClean="0">
                <a:latin typeface="+mj-lt"/>
              </a:rPr>
              <a:t>nd</a:t>
            </a:r>
            <a:r>
              <a:rPr lang="en-US" sz="2200" dirty="0" smtClean="0">
                <a:latin typeface="+mj-lt"/>
              </a:rPr>
              <a:t> code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Criticality: 3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Cooling it the key ingredient for a muon collider, so it has to be fully understood and </a:t>
            </a:r>
            <a:r>
              <a:rPr lang="en-US" sz="1500" dirty="0" smtClean="0">
                <a:latin typeface="+mj-lt"/>
              </a:rPr>
              <a:t>optimized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Should </a:t>
            </a:r>
            <a:r>
              <a:rPr lang="en-US" sz="1500" dirty="0">
                <a:latin typeface="+mj-lt"/>
              </a:rPr>
              <a:t>not rely on only 1 code (ICOOL, for which the most complete simulation studies were made) </a:t>
            </a:r>
            <a:r>
              <a:rPr lang="en-US" sz="1500" dirty="0" smtClean="0">
                <a:latin typeface="+mj-lt"/>
              </a:rPr>
              <a:t>=&gt; G4BL </a:t>
            </a:r>
            <a:r>
              <a:rPr lang="en-US" sz="1500" dirty="0">
                <a:latin typeface="+mj-lt"/>
              </a:rPr>
              <a:t>and </a:t>
            </a:r>
            <a:r>
              <a:rPr lang="en-US" sz="1500" dirty="0" smtClean="0">
                <a:latin typeface="+mj-lt"/>
              </a:rPr>
              <a:t>G4MICE</a:t>
            </a:r>
            <a:r>
              <a:rPr lang="en-US" sz="1500" dirty="0">
                <a:latin typeface="+mj-lt"/>
              </a:rPr>
              <a:t> </a:t>
            </a:r>
            <a:r>
              <a:rPr lang="en-US" sz="1500" dirty="0" smtClean="0">
                <a:latin typeface="+mj-lt"/>
              </a:rPr>
              <a:t>(e.g. ICOOL does not do hadronic interactions)</a:t>
            </a:r>
            <a:endParaRPr lang="en-US" sz="15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 smtClean="0">
                <a:latin typeface="+mj-lt"/>
              </a:rPr>
              <a:t>Get all the lattices used in the past with ICOOL and redo all past cooling simulations with another code. Improve / optimize (some past constraints could be relaxed)</a:t>
            </a:r>
            <a:endParaRPr lang="en-US" sz="1600" b="1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Which resources </a:t>
            </a:r>
            <a:r>
              <a:rPr lang="en-US" sz="2000" b="1" dirty="0">
                <a:latin typeface="+mj-lt"/>
              </a:rPr>
              <a:t>are required / who is willing to do it</a:t>
            </a:r>
            <a:endParaRPr lang="en-US" sz="2000" b="1" dirty="0" smtClean="0"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54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4876006"/>
            <a:ext cx="3563888" cy="149226"/>
          </a:xfrm>
        </p:spPr>
        <p:txBody>
          <a:bodyPr/>
          <a:lstStyle/>
          <a:p>
            <a:pPr algn="ctr"/>
            <a:r>
              <a:rPr lang="en-US" noProof="0" smtClean="0"/>
              <a:t>E. Métral, 1st Muon Community Meeting, zoom, 21/05/2021</a:t>
            </a:r>
            <a:endParaRPr lang="en-GB" noProof="0" dirty="0"/>
          </a:p>
        </p:txBody>
      </p:sp>
      <p:sp>
        <p:nvSpPr>
          <p:cNvPr id="9" name="Titre 81"/>
          <p:cNvSpPr txBox="1">
            <a:spLocks/>
          </p:cNvSpPr>
          <p:nvPr/>
        </p:nvSpPr>
        <p:spPr>
          <a:xfrm>
            <a:off x="1367408" y="51470"/>
            <a:ext cx="738105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 &amp; D item #</a:t>
            </a:r>
            <a:r>
              <a:rPr lang="en-US" dirty="0">
                <a:latin typeface="+mj-lt"/>
              </a:rPr>
              <a:t>3</a:t>
            </a:r>
            <a:r>
              <a:rPr lang="en-US" dirty="0" smtClean="0">
                <a:latin typeface="+mj-lt"/>
              </a:rPr>
              <a:t>: </a:t>
            </a:r>
            <a:br>
              <a:rPr lang="en-US" dirty="0" smtClean="0">
                <a:latin typeface="+mj-lt"/>
              </a:rPr>
            </a:br>
            <a:r>
              <a:rPr lang="en-US" sz="2200" dirty="0">
                <a:latin typeface="+mj-lt"/>
              </a:rPr>
              <a:t>Collective instabilities during </a:t>
            </a:r>
            <a:r>
              <a:rPr lang="en-US" sz="2200" dirty="0" smtClean="0">
                <a:latin typeface="+mj-lt"/>
              </a:rPr>
              <a:t>ionization </a:t>
            </a:r>
            <a:r>
              <a:rPr lang="en-US" sz="2200" dirty="0">
                <a:latin typeface="+mj-lt"/>
              </a:rPr>
              <a:t>cooling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131590"/>
            <a:ext cx="8784976" cy="36003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Why is it important</a:t>
            </a:r>
            <a:r>
              <a:rPr lang="en-US" sz="2000" b="1" dirty="0">
                <a:latin typeface="+mj-lt"/>
              </a:rPr>
              <a:t>?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Criticality: 3</a:t>
            </a:r>
            <a:endParaRPr lang="en-US" sz="2000" b="1" dirty="0" smtClean="0">
              <a:solidFill>
                <a:srgbClr val="FF0000"/>
              </a:solidFill>
              <a:latin typeface="+mj-lt"/>
            </a:endParaRP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Such mechanism could jeopardize the generation of high brightness muon beams through ionization </a:t>
            </a:r>
            <a:r>
              <a:rPr lang="en-US" sz="1500" dirty="0" smtClean="0">
                <a:latin typeface="+mj-lt"/>
              </a:rPr>
              <a:t>cooling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are the key issues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 smtClean="0">
                <a:latin typeface="+mj-lt"/>
              </a:rPr>
              <a:t>Knowledge </a:t>
            </a:r>
            <a:r>
              <a:rPr lang="en-US" sz="1500" dirty="0">
                <a:latin typeface="+mj-lt"/>
              </a:rPr>
              <a:t>of collective instabilities that could arise from the interaction of the beam with electromagnetic wake fields propagating in matter (absorbers, gas-filled RF cavities, etc.) as well as with the pair of charges generated by ionization is practically </a:t>
            </a:r>
            <a:r>
              <a:rPr lang="en-US" sz="1500" dirty="0" smtClean="0">
                <a:latin typeface="+mj-lt"/>
              </a:rPr>
              <a:t>non-existing</a:t>
            </a: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 smtClean="0">
                <a:latin typeface="+mj-lt"/>
              </a:rPr>
              <a:t>What do we need before next ESPPU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600" dirty="0">
                <a:latin typeface="+mj-lt"/>
              </a:rPr>
              <a:t>Elaborate models that describe the electromagnetic wake fields generated by the beams passing through matter, as well as the dynamics of the charges generated by </a:t>
            </a:r>
            <a:r>
              <a:rPr lang="en-US" sz="1600" dirty="0" smtClean="0">
                <a:latin typeface="+mj-lt"/>
              </a:rPr>
              <a:t>ionization </a:t>
            </a:r>
            <a:r>
              <a:rPr lang="en-US" sz="1600" dirty="0">
                <a:latin typeface="+mj-lt"/>
              </a:rPr>
              <a:t>including their generation, interaction with the beam and </a:t>
            </a:r>
            <a:r>
              <a:rPr lang="en-US" sz="1600" dirty="0" smtClean="0">
                <a:latin typeface="+mj-lt"/>
              </a:rPr>
              <a:t>recombination</a:t>
            </a:r>
            <a:endParaRPr lang="en-US" sz="1600" b="1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SzPct val="75000"/>
              <a:buFont typeface="Wingdings" charset="2"/>
              <a:buChar char="u"/>
            </a:pPr>
            <a:r>
              <a:rPr lang="en-US" sz="2000" b="1" dirty="0">
                <a:latin typeface="+mj-lt"/>
              </a:rPr>
              <a:t>Which resources are required / who is willing to do it</a:t>
            </a:r>
          </a:p>
          <a:p>
            <a:pPr marL="742950" lvl="2" indent="-342900" algn="just">
              <a:spcBef>
                <a:spcPts val="300"/>
              </a:spcBef>
              <a:buSzPct val="120000"/>
            </a:pPr>
            <a:r>
              <a:rPr lang="en-US" sz="1500" dirty="0">
                <a:latin typeface="+mj-lt"/>
              </a:rPr>
              <a:t>Ongoing </a:t>
            </a:r>
            <a:r>
              <a:rPr lang="en-US" sz="1500" dirty="0" smtClean="0">
                <a:latin typeface="+mj-lt"/>
              </a:rPr>
              <a:t>discussions =&gt; Xavier </a:t>
            </a:r>
            <a:r>
              <a:rPr lang="en-US" sz="1500" dirty="0" err="1" smtClean="0">
                <a:latin typeface="+mj-lt"/>
              </a:rPr>
              <a:t>Buffat</a:t>
            </a:r>
            <a:r>
              <a:rPr lang="en-US" sz="1500" dirty="0" smtClean="0">
                <a:latin typeface="+mj-lt"/>
              </a:rPr>
              <a:t> (CERN) with some students?</a:t>
            </a:r>
            <a:endParaRPr lang="en-US" sz="15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2149</Words>
  <Application>Microsoft Macintosh PowerPoint</Application>
  <PresentationFormat>On-screen Show (16:9)</PresentationFormat>
  <Paragraphs>201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 Narrow</vt:lpstr>
      <vt:lpstr>Calibri</vt:lpstr>
      <vt:lpstr>Cambria Math</vt:lpstr>
      <vt:lpstr>Monotype Sorts</vt:lpstr>
      <vt:lpstr>ＭＳ Ｐゴシック</vt:lpstr>
      <vt:lpstr>Wingdings</vt:lpstr>
      <vt:lpstr>Arial</vt:lpstr>
      <vt:lpstr>IMCC - 1</vt:lpstr>
      <vt:lpstr>1_IMCC - 1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eliasmetral</cp:lastModifiedBy>
  <cp:revision>238</cp:revision>
  <dcterms:created xsi:type="dcterms:W3CDTF">2021-05-17T12:13:58Z</dcterms:created>
  <dcterms:modified xsi:type="dcterms:W3CDTF">2021-05-21T12:16:43Z</dcterms:modified>
</cp:coreProperties>
</file>