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9"/>
  </p:notesMasterIdLst>
  <p:sldIdLst>
    <p:sldId id="256" r:id="rId2"/>
    <p:sldId id="257" r:id="rId3"/>
    <p:sldId id="259" r:id="rId4"/>
    <p:sldId id="258" r:id="rId5"/>
    <p:sldId id="261" r:id="rId6"/>
    <p:sldId id="260"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92"/>
    <p:restoredTop sz="94694"/>
  </p:normalViewPr>
  <p:slideViewPr>
    <p:cSldViewPr snapToGrid="0" snapToObjects="1">
      <p:cViewPr varScale="1">
        <p:scale>
          <a:sx n="115" d="100"/>
          <a:sy n="115" d="100"/>
        </p:scale>
        <p:origin x="240" y="3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B15A97-A85F-714E-9F58-1EB5F054C88F}" type="datetimeFigureOut">
              <a:rPr lang="en-US" smtClean="0"/>
              <a:t>5/19/21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AE77D3-842B-9D44-A681-56EFF19EBBC8}" type="slidenum">
              <a:rPr lang="en-US" smtClean="0"/>
              <a:t>‹#›</a:t>
            </a:fld>
            <a:endParaRPr lang="en-US"/>
          </a:p>
        </p:txBody>
      </p:sp>
    </p:spTree>
    <p:extLst>
      <p:ext uri="{BB962C8B-B14F-4D97-AF65-F5344CB8AC3E}">
        <p14:creationId xmlns:p14="http://schemas.microsoft.com/office/powerpoint/2010/main" val="3243675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3827" y="987611"/>
            <a:ext cx="11118573" cy="2387600"/>
          </a:xfrm>
        </p:spPr>
        <p:txBody>
          <a:bodyPr anchor="b">
            <a:normAutofit/>
          </a:bodyPr>
          <a:lstStyle>
            <a:lvl1pPr algn="l">
              <a:defRPr sz="4800" b="1" i="0">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463827" y="3467286"/>
            <a:ext cx="11118573" cy="1655762"/>
          </a:xfrm>
        </p:spPr>
        <p:txBody>
          <a:bodyPr/>
          <a:lstStyle>
            <a:lvl1pPr marL="0" indent="0" algn="l">
              <a:buNone/>
              <a:defRPr sz="2400" b="0"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1845504"/>
            <a:ext cx="10972800" cy="39206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857500" cy="52849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09601" y="365125"/>
            <a:ext cx="7962900" cy="528490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2pPr>
              <a:defRPr>
                <a:solidFill>
                  <a:schemeClr val="accent1">
                    <a:lumMod val="75000"/>
                  </a:schemeClr>
                </a:solidFill>
              </a:defRPr>
            </a:lvl2pPr>
            <a:lvl3pPr>
              <a:defRPr>
                <a:solidFill>
                  <a:schemeClr val="accent6">
                    <a:lumMod val="75000"/>
                  </a:schemeClr>
                </a:solidFill>
              </a:defRPr>
            </a:lvl3pPr>
            <a:lvl4pPr>
              <a:defRPr>
                <a:solidFill>
                  <a:schemeClr val="accent2">
                    <a:lumMod val="75000"/>
                  </a:schemeClr>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sp>
        <p:nvSpPr>
          <p:cNvPr id="4" name="Title 3">
            <a:extLst>
              <a:ext uri="{FF2B5EF4-FFF2-40B4-BE49-F238E27FC236}">
                <a16:creationId xmlns:a16="http://schemas.microsoft.com/office/drawing/2014/main" id="{467EC6E9-23AA-B94F-9930-69B6EDD061E2}"/>
              </a:ext>
            </a:extLst>
          </p:cNvPr>
          <p:cNvSpPr>
            <a:spLocks noGrp="1"/>
          </p:cNvSpPr>
          <p:nvPr>
            <p:ph type="title"/>
          </p:nvPr>
        </p:nvSpPr>
        <p:spPr/>
        <p:txBody>
          <a:bodyPr/>
          <a:lstStyle/>
          <a:p>
            <a:r>
              <a:rPr lang="en-US"/>
              <a:t>Click to edit Master title style</a:t>
            </a:r>
          </a:p>
        </p:txBody>
      </p:sp>
      <p:sp>
        <p:nvSpPr>
          <p:cNvPr id="5" name="Footer Placeholder 4">
            <a:extLst>
              <a:ext uri="{FF2B5EF4-FFF2-40B4-BE49-F238E27FC236}">
                <a16:creationId xmlns:a16="http://schemas.microsoft.com/office/drawing/2014/main" id="{047B4F86-4C4B-6346-819D-328A0408F761}"/>
              </a:ext>
            </a:extLst>
          </p:cNvPr>
          <p:cNvSpPr>
            <a:spLocks noGrp="1"/>
          </p:cNvSpPr>
          <p:nvPr>
            <p:ph type="ftr" sz="quarter" idx="13"/>
          </p:nvPr>
        </p:nvSpPr>
        <p:spPr>
          <a:xfrm>
            <a:off x="3904488" y="6206037"/>
            <a:ext cx="4389120" cy="365125"/>
          </a:xfrm>
        </p:spPr>
        <p:txBody>
          <a:bodyPr/>
          <a:lstStyle/>
          <a:p>
            <a:r>
              <a:rPr lang="en-US"/>
              <a:t>Muon Collider - Preparatory Meeting, CERN, April 10-11, 2019</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0573" y="1709740"/>
            <a:ext cx="11131827"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450573" y="4589465"/>
            <a:ext cx="11131827" cy="1234866"/>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sp>
        <p:nvSpPr>
          <p:cNvPr id="4" name="Footer Placeholder 3">
            <a:extLst>
              <a:ext uri="{FF2B5EF4-FFF2-40B4-BE49-F238E27FC236}">
                <a16:creationId xmlns:a16="http://schemas.microsoft.com/office/drawing/2014/main" id="{06D8C7F0-C519-9F49-B6C9-10B31FED5E5A}"/>
              </a:ext>
            </a:extLst>
          </p:cNvPr>
          <p:cNvSpPr>
            <a:spLocks noGrp="1"/>
          </p:cNvSpPr>
          <p:nvPr>
            <p:ph type="ftr" sz="quarter" idx="13"/>
          </p:nvPr>
        </p:nvSpPr>
        <p:spPr/>
        <p:txBody>
          <a:bodyPr/>
          <a:lstStyle/>
          <a:p>
            <a:r>
              <a:rPr lang="en-US"/>
              <a:t>Muon Collider - Preparatory Meeting, CERN, April 10-11, 2019</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7079" y="1725417"/>
            <a:ext cx="54864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96000" y="1725417"/>
            <a:ext cx="54864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716D9922-87B3-6043-9531-5184EA303DC1}" type="slidenum">
              <a:rPr lang="en-US" smtClean="0"/>
              <a:t>‹#›</a:t>
            </a:fld>
            <a:endParaRPr lang="en-US"/>
          </a:p>
        </p:txBody>
      </p:sp>
      <p:sp>
        <p:nvSpPr>
          <p:cNvPr id="5" name="Footer Placeholder 4">
            <a:extLst>
              <a:ext uri="{FF2B5EF4-FFF2-40B4-BE49-F238E27FC236}">
                <a16:creationId xmlns:a16="http://schemas.microsoft.com/office/drawing/2014/main" id="{E0E01509-1FC4-6E42-9DD6-BC8C4E4D5BB1}"/>
              </a:ext>
            </a:extLst>
          </p:cNvPr>
          <p:cNvSpPr>
            <a:spLocks noGrp="1"/>
          </p:cNvSpPr>
          <p:nvPr>
            <p:ph type="ftr" sz="quarter" idx="13"/>
          </p:nvPr>
        </p:nvSpPr>
        <p:spPr/>
        <p:txBody>
          <a:bodyPr/>
          <a:lstStyle/>
          <a:p>
            <a:r>
              <a:rPr lang="en-US"/>
              <a:t>Muon Collider - Preparatory Meeting, CERN, April 10-11, 2019</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7079" y="365127"/>
            <a:ext cx="10878309"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7079" y="1681163"/>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77079" y="2505075"/>
            <a:ext cx="548640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0" y="1681163"/>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96000" y="2505075"/>
            <a:ext cx="548640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716D9922-87B3-6043-9531-5184EA303DC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716D9922-87B3-6043-9531-5184EA303DC1}" type="slidenum">
              <a:rPr lang="en-US" smtClean="0"/>
              <a:t>‹#›</a:t>
            </a:fld>
            <a:endParaRPr lang="en-US"/>
          </a:p>
        </p:txBody>
      </p:sp>
      <p:sp>
        <p:nvSpPr>
          <p:cNvPr id="3" name="Footer Placeholder 2">
            <a:extLst>
              <a:ext uri="{FF2B5EF4-FFF2-40B4-BE49-F238E27FC236}">
                <a16:creationId xmlns:a16="http://schemas.microsoft.com/office/drawing/2014/main" id="{CFF602B9-1256-8049-A239-7D69396E4F8B}"/>
              </a:ext>
            </a:extLst>
          </p:cNvPr>
          <p:cNvSpPr>
            <a:spLocks noGrp="1"/>
          </p:cNvSpPr>
          <p:nvPr>
            <p:ph type="ftr" sz="quarter" idx="13"/>
          </p:nvPr>
        </p:nvSpPr>
        <p:spPr/>
        <p:txBody>
          <a:bodyPr/>
          <a:lstStyle/>
          <a:p>
            <a:r>
              <a:rPr lang="en-US"/>
              <a:t>Muon Collider - Preparatory Meeting, CERN, April 10-11, 2019</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16D9922-87B3-6043-9531-5184EA303D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3827" y="457200"/>
            <a:ext cx="4308199"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7" y="987427"/>
            <a:ext cx="639921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63827" y="2057400"/>
            <a:ext cx="430819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716D9922-87B3-6043-9531-5184EA303DC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83187" y="987427"/>
            <a:ext cx="6399212"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7" name="Slide Number Placeholder 6"/>
          <p:cNvSpPr>
            <a:spLocks noGrp="1"/>
          </p:cNvSpPr>
          <p:nvPr>
            <p:ph type="sldNum" sz="quarter" idx="12"/>
          </p:nvPr>
        </p:nvSpPr>
        <p:spPr/>
        <p:txBody>
          <a:bodyPr/>
          <a:lstStyle/>
          <a:p>
            <a:fld id="{716D9922-87B3-6043-9531-5184EA303DC1}" type="slidenum">
              <a:rPr lang="en-US" smtClean="0"/>
              <a:t>‹#›</a:t>
            </a:fld>
            <a:endParaRPr lang="en-US"/>
          </a:p>
        </p:txBody>
      </p:sp>
      <p:sp>
        <p:nvSpPr>
          <p:cNvPr id="8" name="Title 1"/>
          <p:cNvSpPr>
            <a:spLocks noGrp="1"/>
          </p:cNvSpPr>
          <p:nvPr>
            <p:ph type="title"/>
          </p:nvPr>
        </p:nvSpPr>
        <p:spPr>
          <a:xfrm>
            <a:off x="463827" y="457200"/>
            <a:ext cx="4308199" cy="1600200"/>
          </a:xfrm>
        </p:spPr>
        <p:txBody>
          <a:bodyPr anchor="b"/>
          <a:lstStyle>
            <a:lvl1pPr>
              <a:defRPr sz="3200"/>
            </a:lvl1pPr>
          </a:lstStyle>
          <a:p>
            <a:r>
              <a:rPr lang="en-US"/>
              <a:t>Click to edit Master title style</a:t>
            </a:r>
            <a:endParaRPr lang="en-US" dirty="0"/>
          </a:p>
        </p:txBody>
      </p:sp>
      <p:sp>
        <p:nvSpPr>
          <p:cNvPr id="9" name="Text Placeholder 3"/>
          <p:cNvSpPr>
            <a:spLocks noGrp="1"/>
          </p:cNvSpPr>
          <p:nvPr>
            <p:ph type="body" sz="half" idx="2"/>
          </p:nvPr>
        </p:nvSpPr>
        <p:spPr>
          <a:xfrm>
            <a:off x="463827" y="2057400"/>
            <a:ext cx="430819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7080" y="365127"/>
            <a:ext cx="11105321" cy="1325563"/>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477080" y="1825625"/>
            <a:ext cx="11105321" cy="392913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4711874" y="6492875"/>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716D9922-87B3-6043-9531-5184EA303DC1}" type="slidenum">
              <a:rPr lang="en-US" smtClean="0"/>
              <a:pPr/>
              <a:t>‹#›</a:t>
            </a:fld>
            <a:endParaRPr lang="en-US"/>
          </a:p>
        </p:txBody>
      </p:sp>
      <p:sp>
        <p:nvSpPr>
          <p:cNvPr id="7" name="Footer Placeholder 6">
            <a:extLst>
              <a:ext uri="{FF2B5EF4-FFF2-40B4-BE49-F238E27FC236}">
                <a16:creationId xmlns:a16="http://schemas.microsoft.com/office/drawing/2014/main" id="{09AB4555-1C14-9240-B9B2-2CF399B4071A}"/>
              </a:ext>
            </a:extLst>
          </p:cNvPr>
          <p:cNvSpPr>
            <a:spLocks noGrp="1"/>
          </p:cNvSpPr>
          <p:nvPr>
            <p:ph type="ftr" sz="quarter" idx="3"/>
          </p:nvPr>
        </p:nvSpPr>
        <p:spPr>
          <a:xfrm>
            <a:off x="3904488" y="6093303"/>
            <a:ext cx="438912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Muon Collider - Preparatory Meeting, CERN, April 10-11, 2019</a:t>
            </a:r>
          </a:p>
        </p:txBody>
      </p:sp>
    </p:spTree>
    <p:extLst>
      <p:ext uri="{BB962C8B-B14F-4D97-AF65-F5344CB8AC3E}">
        <p14:creationId xmlns:p14="http://schemas.microsoft.com/office/powerpoint/2010/main" val="7531503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384" userDrawn="1">
          <p15:clr>
            <a:srgbClr val="F26B43"/>
          </p15:clr>
        </p15:guide>
        <p15:guide id="4" pos="7296" userDrawn="1">
          <p15:clr>
            <a:srgbClr val="F26B43"/>
          </p15:clr>
        </p15:guide>
        <p15:guide id="5"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snowmass21.org/accelerator/start" TargetMode="External"/><Relationship Id="rId2" Type="http://schemas.openxmlformats.org/officeDocument/2006/relationships/hyperlink" Target="https://snowmass21.org/start" TargetMode="External"/><Relationship Id="rId1" Type="http://schemas.openxmlformats.org/officeDocument/2006/relationships/slideLayout" Target="../slideLayouts/slideLayout2.xml"/><Relationship Id="rId5" Type="http://schemas.openxmlformats.org/officeDocument/2006/relationships/hyperlink" Target="https://snowmass21.org/energy/start" TargetMode="External"/><Relationship Id="rId4" Type="http://schemas.openxmlformats.org/officeDocument/2006/relationships/hyperlink" Target="https://snowmass21.org/accelerator/energy_frontier/start"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mailto:pastrone@to.infn.it" TargetMode="External"/><Relationship Id="rId7" Type="http://schemas.openxmlformats.org/officeDocument/2006/relationships/image" Target="../media/image4.jpeg"/><Relationship Id="rId2" Type="http://schemas.openxmlformats.org/officeDocument/2006/relationships/hyperlink" Target="mailto:mpalmer@bnl.gov" TargetMode="External"/><Relationship Id="rId1" Type="http://schemas.openxmlformats.org/officeDocument/2006/relationships/slideLayout" Target="../slideLayouts/slideLayout2.xml"/><Relationship Id="rId6" Type="http://schemas.openxmlformats.org/officeDocument/2006/relationships/hyperlink" Target="mailto:valishev@fnal.gov" TargetMode="External"/><Relationship Id="rId11" Type="http://schemas.openxmlformats.org/officeDocument/2006/relationships/image" Target="../media/image8.jpeg"/><Relationship Id="rId5" Type="http://schemas.openxmlformats.org/officeDocument/2006/relationships/hyperlink" Target="mailto:marleneturner@lbl.gov" TargetMode="External"/><Relationship Id="rId10" Type="http://schemas.openxmlformats.org/officeDocument/2006/relationships/image" Target="../media/image7.png"/><Relationship Id="rId4" Type="http://schemas.openxmlformats.org/officeDocument/2006/relationships/hyperlink" Target="mailto:tangjy@ihep.ac.cn" TargetMode="External"/><Relationship Id="rId9"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3827" y="987611"/>
            <a:ext cx="11636315" cy="2387600"/>
          </a:xfrm>
        </p:spPr>
        <p:txBody>
          <a:bodyPr>
            <a:normAutofit/>
          </a:bodyPr>
          <a:lstStyle/>
          <a:p>
            <a:r>
              <a:rPr lang="en-US" sz="4400" dirty="0"/>
              <a:t>Update on the US Snowmass Process</a:t>
            </a:r>
          </a:p>
        </p:txBody>
      </p:sp>
      <p:sp>
        <p:nvSpPr>
          <p:cNvPr id="3" name="Subtitle 2"/>
          <p:cNvSpPr>
            <a:spLocks noGrp="1"/>
          </p:cNvSpPr>
          <p:nvPr>
            <p:ph type="subTitle" idx="1"/>
          </p:nvPr>
        </p:nvSpPr>
        <p:spPr/>
        <p:txBody>
          <a:bodyPr>
            <a:normAutofit lnSpcReduction="10000"/>
          </a:bodyPr>
          <a:lstStyle/>
          <a:p>
            <a:r>
              <a:rPr lang="en-US" dirty="0"/>
              <a:t>Mark Palmer</a:t>
            </a:r>
          </a:p>
          <a:p>
            <a:r>
              <a:rPr lang="en-US" dirty="0"/>
              <a:t>Co-convener, Accelerator Frontier Topical Group 4 (AF4) – </a:t>
            </a:r>
            <a:r>
              <a:rPr lang="en-US" b="1" dirty="0"/>
              <a:t>Multi-</a:t>
            </a:r>
            <a:r>
              <a:rPr lang="en-US" b="1" dirty="0" err="1"/>
              <a:t>TeV</a:t>
            </a:r>
            <a:r>
              <a:rPr lang="en-US" b="1" dirty="0"/>
              <a:t> Colliders</a:t>
            </a:r>
          </a:p>
          <a:p>
            <a:endParaRPr lang="en-US" b="1" dirty="0"/>
          </a:p>
          <a:p>
            <a:r>
              <a:rPr lang="en-US" dirty="0"/>
              <a:t>1</a:t>
            </a:r>
            <a:r>
              <a:rPr lang="en-US" baseline="30000" dirty="0"/>
              <a:t>st</a:t>
            </a:r>
            <a:r>
              <a:rPr lang="en-US" dirty="0"/>
              <a:t> Muon Collider Community Meeting – May 20, 2021</a:t>
            </a:r>
          </a:p>
        </p:txBody>
      </p:sp>
    </p:spTree>
    <p:extLst>
      <p:ext uri="{BB962C8B-B14F-4D97-AF65-F5344CB8AC3E}">
        <p14:creationId xmlns:p14="http://schemas.microsoft.com/office/powerpoint/2010/main" val="76914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B7820CD7-96E2-4549-907E-F73D3A7681C9}"/>
              </a:ext>
            </a:extLst>
          </p:cNvPr>
          <p:cNvSpPr>
            <a:spLocks noGrp="1"/>
          </p:cNvSpPr>
          <p:nvPr>
            <p:ph idx="1"/>
          </p:nvPr>
        </p:nvSpPr>
        <p:spPr>
          <a:xfrm>
            <a:off x="477080" y="1013254"/>
            <a:ext cx="11484261" cy="4741503"/>
          </a:xfrm>
        </p:spPr>
        <p:txBody>
          <a:bodyPr>
            <a:normAutofit fontScale="85000" lnSpcReduction="20000"/>
          </a:bodyPr>
          <a:lstStyle/>
          <a:p>
            <a:r>
              <a:rPr lang="en-US" dirty="0"/>
              <a:t>Impacts of COVID-19:</a:t>
            </a:r>
          </a:p>
          <a:p>
            <a:pPr lvl="1"/>
            <a:r>
              <a:rPr lang="en-US" b="1" dirty="0"/>
              <a:t>Both the Snowmass Report and the Community Summer Study meeting (CSS) will be delayed by one year </a:t>
            </a:r>
            <a:r>
              <a:rPr lang="en-US" b="1" dirty="0">
                <a:latin typeface="Wingdings 3" pitchFamily="2" charset="2"/>
              </a:rPr>
              <a:t>a</a:t>
            </a:r>
            <a:r>
              <a:rPr lang="en-US" b="1" dirty="0"/>
              <a:t> </a:t>
            </a:r>
            <a:r>
              <a:rPr lang="en-US" b="1" i="1" u="sng" dirty="0"/>
              <a:t>2022</a:t>
            </a:r>
            <a:r>
              <a:rPr lang="en-US" b="1" dirty="0"/>
              <a:t>. </a:t>
            </a:r>
          </a:p>
          <a:p>
            <a:r>
              <a:rPr lang="en-US" dirty="0"/>
              <a:t>Overall schedule for Snowmass process to be adjusted accordingly. </a:t>
            </a:r>
          </a:p>
          <a:p>
            <a:pPr lvl="1"/>
            <a:r>
              <a:rPr lang="en-US" b="1" u="sng" dirty="0"/>
              <a:t>High-level activities will be on hold until the end of June 2021.</a:t>
            </a:r>
          </a:p>
          <a:p>
            <a:pPr lvl="1"/>
            <a:r>
              <a:rPr lang="en-US" dirty="0"/>
              <a:t>These activities include: </a:t>
            </a:r>
          </a:p>
          <a:p>
            <a:pPr lvl="2"/>
            <a:r>
              <a:rPr lang="en-US" dirty="0"/>
              <a:t>Frontier-level and Topical Group-level workshops,</a:t>
            </a:r>
          </a:p>
          <a:p>
            <a:pPr lvl="2"/>
            <a:r>
              <a:rPr lang="en-US" dirty="0"/>
              <a:t>All-conveners meetings, Advisory Group meetings and Newsletters. </a:t>
            </a:r>
          </a:p>
          <a:p>
            <a:pPr lvl="1"/>
            <a:r>
              <a:rPr lang="en-US" dirty="0"/>
              <a:t>Other Topical Group and cross-frontier activities should be either paused or reduced to a significantly lower level, proceeding only as necessary to ensure scientific continuity, meet essential programmatic needs, or maintain collaborative work with other units and communities.</a:t>
            </a:r>
          </a:p>
          <a:p>
            <a:pPr lvl="2"/>
            <a:r>
              <a:rPr lang="en-US" dirty="0"/>
              <a:t>No critical decisions will be made during the hiatus.</a:t>
            </a:r>
          </a:p>
          <a:p>
            <a:pPr lvl="2"/>
            <a:r>
              <a:rPr lang="en-US" dirty="0"/>
              <a:t>No individuals should feel obligated to participate in these activities.</a:t>
            </a:r>
          </a:p>
          <a:p>
            <a:pPr lvl="2"/>
            <a:r>
              <a:rPr lang="en-US" b="1" dirty="0"/>
              <a:t>Individual, collaborative and self-organized work can continue at the discretion of the individuals involved. </a:t>
            </a:r>
          </a:p>
          <a:p>
            <a:r>
              <a:rPr lang="en-US" dirty="0"/>
              <a:t>All paused individual or group activities will continue to receive full consideration once the Snowmass process formally resumes.           </a:t>
            </a:r>
          </a:p>
        </p:txBody>
      </p:sp>
      <p:sp>
        <p:nvSpPr>
          <p:cNvPr id="4" name="Slide Number Placeholder 3">
            <a:extLst>
              <a:ext uri="{FF2B5EF4-FFF2-40B4-BE49-F238E27FC236}">
                <a16:creationId xmlns:a16="http://schemas.microsoft.com/office/drawing/2014/main" id="{958BDD41-1305-3F4C-AE30-A9FCBC080CC9}"/>
              </a:ext>
            </a:extLst>
          </p:cNvPr>
          <p:cNvSpPr>
            <a:spLocks noGrp="1"/>
          </p:cNvSpPr>
          <p:nvPr>
            <p:ph type="sldNum" sz="quarter" idx="12"/>
          </p:nvPr>
        </p:nvSpPr>
        <p:spPr/>
        <p:txBody>
          <a:bodyPr/>
          <a:lstStyle/>
          <a:p>
            <a:fld id="{716D9922-87B3-6043-9531-5184EA303DC1}" type="slidenum">
              <a:rPr lang="en-US" smtClean="0"/>
              <a:t>2</a:t>
            </a:fld>
            <a:endParaRPr lang="en-US"/>
          </a:p>
        </p:txBody>
      </p:sp>
      <p:sp>
        <p:nvSpPr>
          <p:cNvPr id="7" name="Title 6">
            <a:extLst>
              <a:ext uri="{FF2B5EF4-FFF2-40B4-BE49-F238E27FC236}">
                <a16:creationId xmlns:a16="http://schemas.microsoft.com/office/drawing/2014/main" id="{38D66F4B-E01A-5D44-B170-E17A1C51C5D1}"/>
              </a:ext>
            </a:extLst>
          </p:cNvPr>
          <p:cNvSpPr>
            <a:spLocks noGrp="1"/>
          </p:cNvSpPr>
          <p:nvPr>
            <p:ph type="title"/>
          </p:nvPr>
        </p:nvSpPr>
        <p:spPr>
          <a:xfrm>
            <a:off x="477080" y="365128"/>
            <a:ext cx="11105321" cy="697554"/>
          </a:xfrm>
        </p:spPr>
        <p:txBody>
          <a:bodyPr/>
          <a:lstStyle/>
          <a:p>
            <a:r>
              <a:rPr lang="en-US" dirty="0"/>
              <a:t>Snowmass </a:t>
            </a:r>
            <a:r>
              <a:rPr lang="en-US" strike="sngStrike" dirty="0"/>
              <a:t>2021</a:t>
            </a:r>
            <a:r>
              <a:rPr lang="en-US" dirty="0"/>
              <a:t> </a:t>
            </a:r>
            <a:r>
              <a:rPr lang="en-US" dirty="0">
                <a:latin typeface="Wingdings 3" pitchFamily="2" charset="2"/>
              </a:rPr>
              <a:t>a</a:t>
            </a:r>
            <a:r>
              <a:rPr lang="en-US" dirty="0">
                <a:latin typeface="+mn-lt"/>
              </a:rPr>
              <a:t> </a:t>
            </a:r>
            <a:r>
              <a:rPr lang="en-US" u="sng" dirty="0">
                <a:latin typeface="+mn-lt"/>
              </a:rPr>
              <a:t>2022</a:t>
            </a:r>
            <a:endParaRPr lang="en-US" u="sng" dirty="0"/>
          </a:p>
        </p:txBody>
      </p:sp>
      <p:sp>
        <p:nvSpPr>
          <p:cNvPr id="9" name="Footer Placeholder 8">
            <a:extLst>
              <a:ext uri="{FF2B5EF4-FFF2-40B4-BE49-F238E27FC236}">
                <a16:creationId xmlns:a16="http://schemas.microsoft.com/office/drawing/2014/main" id="{50AA1CFB-1880-C844-8967-73BEFD3DF58E}"/>
              </a:ext>
            </a:extLst>
          </p:cNvPr>
          <p:cNvSpPr>
            <a:spLocks noGrp="1"/>
          </p:cNvSpPr>
          <p:nvPr>
            <p:ph type="ftr" sz="quarter" idx="13"/>
          </p:nvPr>
        </p:nvSpPr>
        <p:spPr/>
        <p:txBody>
          <a:bodyPr/>
          <a:lstStyle/>
          <a:p>
            <a:r>
              <a:rPr lang="en-US"/>
              <a:t>Muon Collider - Preparatory Meeting, CERN, April 10-11, 2019</a:t>
            </a:r>
          </a:p>
        </p:txBody>
      </p:sp>
    </p:spTree>
    <p:extLst>
      <p:ext uri="{BB962C8B-B14F-4D97-AF65-F5344CB8AC3E}">
        <p14:creationId xmlns:p14="http://schemas.microsoft.com/office/powerpoint/2010/main" val="3662409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5D3400E-0DE8-9D44-A9C7-DE5081995053}"/>
              </a:ext>
            </a:extLst>
          </p:cNvPr>
          <p:cNvSpPr>
            <a:spLocks noGrp="1"/>
          </p:cNvSpPr>
          <p:nvPr>
            <p:ph idx="1"/>
          </p:nvPr>
        </p:nvSpPr>
        <p:spPr/>
        <p:txBody>
          <a:bodyPr>
            <a:normAutofit lnSpcReduction="10000"/>
          </a:bodyPr>
          <a:lstStyle/>
          <a:p>
            <a:pPr marL="0" indent="0">
              <a:buNone/>
            </a:pPr>
            <a:r>
              <a:rPr lang="en-US" i="1" dirty="0">
                <a:solidFill>
                  <a:schemeClr val="accent1">
                    <a:lumMod val="75000"/>
                  </a:schemeClr>
                </a:solidFill>
              </a:rPr>
              <a:t>The Accelerator Frontier plans to slow down most of the topical group activities. Still, we anticipate to continue joint discussions with EF, TF and IF on issues related to future colliders (from major machine parameters to physics signatures, from Higgs factories to energy frontier pp, </a:t>
            </a:r>
            <a:r>
              <a:rPr lang="en-US" i="1" dirty="0" err="1">
                <a:solidFill>
                  <a:schemeClr val="accent1">
                    <a:lumMod val="75000"/>
                  </a:schemeClr>
                </a:solidFill>
              </a:rPr>
              <a:t>mumu</a:t>
            </a:r>
            <a:r>
              <a:rPr lang="en-US" i="1" dirty="0">
                <a:solidFill>
                  <a:schemeClr val="accent1">
                    <a:lumMod val="75000"/>
                  </a:schemeClr>
                </a:solidFill>
              </a:rPr>
              <a:t> and </a:t>
            </a:r>
            <a:r>
              <a:rPr lang="en-US" i="1" dirty="0" err="1">
                <a:solidFill>
                  <a:schemeClr val="accent1">
                    <a:lumMod val="75000"/>
                  </a:schemeClr>
                </a:solidFill>
              </a:rPr>
              <a:t>ee</a:t>
            </a:r>
            <a:r>
              <a:rPr lang="en-US" i="1" dirty="0">
                <a:solidFill>
                  <a:schemeClr val="accent1">
                    <a:lumMod val="75000"/>
                  </a:schemeClr>
                </a:solidFill>
              </a:rPr>
              <a:t> colliders, including plasma-based), to take part in organization and initial activities of the Muon Collider Forum, to hold the third in series Workshop on Physics Limits of Ultimate Beams (AF1, et al, Jan 22, 2021) and to proceed (at reduced rate) future collider parameter collection as part of the Implementation Task Force work. </a:t>
            </a:r>
          </a:p>
          <a:p>
            <a:pPr marL="0" indent="0">
              <a:buNone/>
            </a:pPr>
            <a:endParaRPr lang="en-US" dirty="0"/>
          </a:p>
        </p:txBody>
      </p:sp>
      <p:sp>
        <p:nvSpPr>
          <p:cNvPr id="3" name="Slide Number Placeholder 2">
            <a:extLst>
              <a:ext uri="{FF2B5EF4-FFF2-40B4-BE49-F238E27FC236}">
                <a16:creationId xmlns:a16="http://schemas.microsoft.com/office/drawing/2014/main" id="{6F0B0836-3C5C-A149-8CCF-908E5C663487}"/>
              </a:ext>
            </a:extLst>
          </p:cNvPr>
          <p:cNvSpPr>
            <a:spLocks noGrp="1"/>
          </p:cNvSpPr>
          <p:nvPr>
            <p:ph type="sldNum" sz="quarter" idx="12"/>
          </p:nvPr>
        </p:nvSpPr>
        <p:spPr/>
        <p:txBody>
          <a:bodyPr/>
          <a:lstStyle/>
          <a:p>
            <a:fld id="{716D9922-87B3-6043-9531-5184EA303DC1}" type="slidenum">
              <a:rPr lang="en-US" smtClean="0"/>
              <a:t>3</a:t>
            </a:fld>
            <a:endParaRPr lang="en-US"/>
          </a:p>
        </p:txBody>
      </p:sp>
      <p:sp>
        <p:nvSpPr>
          <p:cNvPr id="4" name="Title 3">
            <a:extLst>
              <a:ext uri="{FF2B5EF4-FFF2-40B4-BE49-F238E27FC236}">
                <a16:creationId xmlns:a16="http://schemas.microsoft.com/office/drawing/2014/main" id="{50875929-C844-B544-BC06-03593B47F5E6}"/>
              </a:ext>
            </a:extLst>
          </p:cNvPr>
          <p:cNvSpPr>
            <a:spLocks noGrp="1"/>
          </p:cNvSpPr>
          <p:nvPr>
            <p:ph type="title"/>
          </p:nvPr>
        </p:nvSpPr>
        <p:spPr/>
        <p:txBody>
          <a:bodyPr/>
          <a:lstStyle/>
          <a:p>
            <a:r>
              <a:rPr lang="en-US" dirty="0"/>
              <a:t>Statement from the Accelerator Frontier Conveners (January `21)</a:t>
            </a:r>
          </a:p>
        </p:txBody>
      </p:sp>
      <p:sp>
        <p:nvSpPr>
          <p:cNvPr id="5" name="Footer Placeholder 4">
            <a:extLst>
              <a:ext uri="{FF2B5EF4-FFF2-40B4-BE49-F238E27FC236}">
                <a16:creationId xmlns:a16="http://schemas.microsoft.com/office/drawing/2014/main" id="{00DDA33C-EA5E-E24D-A024-7F0F6ECDD043}"/>
              </a:ext>
            </a:extLst>
          </p:cNvPr>
          <p:cNvSpPr>
            <a:spLocks noGrp="1"/>
          </p:cNvSpPr>
          <p:nvPr>
            <p:ph type="ftr" sz="quarter" idx="13"/>
          </p:nvPr>
        </p:nvSpPr>
        <p:spPr/>
        <p:txBody>
          <a:bodyPr/>
          <a:lstStyle/>
          <a:p>
            <a:r>
              <a:rPr lang="en-US"/>
              <a:t>Muon Collider - Preparatory Meeting, CERN, April 10-11, 2019</a:t>
            </a:r>
          </a:p>
        </p:txBody>
      </p:sp>
    </p:spTree>
    <p:extLst>
      <p:ext uri="{BB962C8B-B14F-4D97-AF65-F5344CB8AC3E}">
        <p14:creationId xmlns:p14="http://schemas.microsoft.com/office/powerpoint/2010/main" val="2015594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112BA3-00F7-F34F-9F1C-08AD639DE1B3}"/>
              </a:ext>
            </a:extLst>
          </p:cNvPr>
          <p:cNvSpPr>
            <a:spLocks noGrp="1"/>
          </p:cNvSpPr>
          <p:nvPr>
            <p:ph idx="1"/>
          </p:nvPr>
        </p:nvSpPr>
        <p:spPr>
          <a:xfrm>
            <a:off x="477080" y="1297459"/>
            <a:ext cx="11105321" cy="4457298"/>
          </a:xfrm>
        </p:spPr>
        <p:txBody>
          <a:bodyPr>
            <a:normAutofit fontScale="92500"/>
          </a:bodyPr>
          <a:lstStyle/>
          <a:p>
            <a:r>
              <a:rPr lang="en-US" b="1" dirty="0"/>
              <a:t>White Paper submission to </a:t>
            </a:r>
            <a:r>
              <a:rPr lang="en-US" b="1" dirty="0" err="1"/>
              <a:t>arXiv</a:t>
            </a:r>
            <a:r>
              <a:rPr lang="en-US" b="1" dirty="0"/>
              <a:t>: no later than </a:t>
            </a:r>
            <a:r>
              <a:rPr lang="en-US" b="1" dirty="0">
                <a:solidFill>
                  <a:srgbClr val="C00000"/>
                </a:solidFill>
              </a:rPr>
              <a:t>March 15, 2022</a:t>
            </a:r>
            <a:r>
              <a:rPr lang="en-US" b="1" dirty="0"/>
              <a:t>.</a:t>
            </a:r>
          </a:p>
          <a:p>
            <a:r>
              <a:rPr lang="en-US" dirty="0"/>
              <a:t>Late submissions and updates are likely not to be incorporated in the working group reports, but will be included in the Snowmass on-line archive documents. </a:t>
            </a:r>
          </a:p>
          <a:p>
            <a:pPr lvl="1"/>
            <a:r>
              <a:rPr lang="en-US" b="1" dirty="0"/>
              <a:t>Preliminary reports by the Topical Groups due: no later than May 31, 2022.</a:t>
            </a:r>
          </a:p>
          <a:p>
            <a:pPr lvl="1"/>
            <a:r>
              <a:rPr lang="en-US" b="1" dirty="0"/>
              <a:t>Preliminary reports by the Frontiers due: no later than June 30, 2022.</a:t>
            </a:r>
          </a:p>
          <a:p>
            <a:pPr lvl="1"/>
            <a:r>
              <a:rPr lang="en-US" b="1" dirty="0">
                <a:solidFill>
                  <a:srgbClr val="C00000"/>
                </a:solidFill>
              </a:rPr>
              <a:t>Snowmass Community Summer Study (CSS): July 2022 at UW-Seattle. </a:t>
            </a:r>
          </a:p>
          <a:p>
            <a:pPr lvl="1"/>
            <a:r>
              <a:rPr lang="en-US" b="1" dirty="0"/>
              <a:t>All final reports by TGs and Frontiers due: no later than September 30, 2022.</a:t>
            </a:r>
          </a:p>
          <a:p>
            <a:pPr lvl="1"/>
            <a:r>
              <a:rPr lang="en-US" b="1" dirty="0"/>
              <a:t>Snowmass Book and the on-line archive documents due: October 31, 2022.</a:t>
            </a:r>
          </a:p>
        </p:txBody>
      </p:sp>
      <p:sp>
        <p:nvSpPr>
          <p:cNvPr id="3" name="Slide Number Placeholder 2">
            <a:extLst>
              <a:ext uri="{FF2B5EF4-FFF2-40B4-BE49-F238E27FC236}">
                <a16:creationId xmlns:a16="http://schemas.microsoft.com/office/drawing/2014/main" id="{2212E7A8-8D89-7F41-B162-DE35A5AD5A73}"/>
              </a:ext>
            </a:extLst>
          </p:cNvPr>
          <p:cNvSpPr>
            <a:spLocks noGrp="1"/>
          </p:cNvSpPr>
          <p:nvPr>
            <p:ph type="sldNum" sz="quarter" idx="12"/>
          </p:nvPr>
        </p:nvSpPr>
        <p:spPr/>
        <p:txBody>
          <a:bodyPr/>
          <a:lstStyle/>
          <a:p>
            <a:fld id="{716D9922-87B3-6043-9531-5184EA303DC1}" type="slidenum">
              <a:rPr lang="en-US" smtClean="0"/>
              <a:t>4</a:t>
            </a:fld>
            <a:endParaRPr lang="en-US"/>
          </a:p>
        </p:txBody>
      </p:sp>
      <p:sp>
        <p:nvSpPr>
          <p:cNvPr id="4" name="Title 3">
            <a:extLst>
              <a:ext uri="{FF2B5EF4-FFF2-40B4-BE49-F238E27FC236}">
                <a16:creationId xmlns:a16="http://schemas.microsoft.com/office/drawing/2014/main" id="{C8875377-2057-D440-9672-719A16DB9E35}"/>
              </a:ext>
            </a:extLst>
          </p:cNvPr>
          <p:cNvSpPr>
            <a:spLocks noGrp="1"/>
          </p:cNvSpPr>
          <p:nvPr>
            <p:ph type="title"/>
          </p:nvPr>
        </p:nvSpPr>
        <p:spPr>
          <a:xfrm>
            <a:off x="477080" y="365128"/>
            <a:ext cx="11105321" cy="759338"/>
          </a:xfrm>
        </p:spPr>
        <p:txBody>
          <a:bodyPr/>
          <a:lstStyle/>
          <a:p>
            <a:r>
              <a:rPr lang="en-US" dirty="0"/>
              <a:t>Key Dates</a:t>
            </a:r>
          </a:p>
        </p:txBody>
      </p:sp>
      <p:sp>
        <p:nvSpPr>
          <p:cNvPr id="5" name="Footer Placeholder 4">
            <a:extLst>
              <a:ext uri="{FF2B5EF4-FFF2-40B4-BE49-F238E27FC236}">
                <a16:creationId xmlns:a16="http://schemas.microsoft.com/office/drawing/2014/main" id="{21B92876-D4C7-8640-91F6-2C518CD29241}"/>
              </a:ext>
            </a:extLst>
          </p:cNvPr>
          <p:cNvSpPr>
            <a:spLocks noGrp="1"/>
          </p:cNvSpPr>
          <p:nvPr>
            <p:ph type="ftr" sz="quarter" idx="13"/>
          </p:nvPr>
        </p:nvSpPr>
        <p:spPr/>
        <p:txBody>
          <a:bodyPr/>
          <a:lstStyle/>
          <a:p>
            <a:r>
              <a:rPr lang="en-US"/>
              <a:t>Muon Collider - Preparatory Meeting, CERN, April 10-11, 2019</a:t>
            </a:r>
          </a:p>
        </p:txBody>
      </p:sp>
    </p:spTree>
    <p:extLst>
      <p:ext uri="{BB962C8B-B14F-4D97-AF65-F5344CB8AC3E}">
        <p14:creationId xmlns:p14="http://schemas.microsoft.com/office/powerpoint/2010/main" val="2690556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4CDA132-FAA1-B542-8C3C-7CB3E05554AD}"/>
              </a:ext>
            </a:extLst>
          </p:cNvPr>
          <p:cNvSpPr>
            <a:spLocks noGrp="1"/>
          </p:cNvSpPr>
          <p:nvPr>
            <p:ph idx="1"/>
          </p:nvPr>
        </p:nvSpPr>
        <p:spPr/>
        <p:txBody>
          <a:bodyPr/>
          <a:lstStyle/>
          <a:p>
            <a:r>
              <a:rPr lang="en-US" dirty="0"/>
              <a:t>Multi-</a:t>
            </a:r>
            <a:r>
              <a:rPr lang="en-US" dirty="0" err="1"/>
              <a:t>TeV</a:t>
            </a:r>
            <a:r>
              <a:rPr lang="en-US" dirty="0"/>
              <a:t> Collider (AF4) group</a:t>
            </a:r>
          </a:p>
          <a:p>
            <a:pPr lvl="1"/>
            <a:r>
              <a:rPr lang="en-US" dirty="0"/>
              <a:t>Interface point for the International Muon Collider Collaboration</a:t>
            </a:r>
          </a:p>
          <a:p>
            <a:pPr lvl="2"/>
            <a:r>
              <a:rPr lang="en-US" dirty="0"/>
              <a:t>Coordinate MC-related inputs and papers for the Snowmass Process</a:t>
            </a:r>
          </a:p>
          <a:p>
            <a:pPr lvl="2"/>
            <a:r>
              <a:rPr lang="en-US" dirty="0"/>
              <a:t>Facilitate interfaces with the other frontiers</a:t>
            </a:r>
          </a:p>
          <a:p>
            <a:pPr lvl="1"/>
            <a:r>
              <a:rPr lang="en-US" dirty="0"/>
              <a:t>Will re-launch regular meetings in the July time frame</a:t>
            </a:r>
          </a:p>
          <a:p>
            <a:pPr lvl="2"/>
            <a:r>
              <a:rPr lang="en-US" dirty="0"/>
              <a:t>Planning for a joint meeting with EF and TF when activities resume</a:t>
            </a:r>
          </a:p>
          <a:p>
            <a:pPr lvl="2"/>
            <a:r>
              <a:rPr lang="en-US" dirty="0"/>
              <a:t>Coordination Meeting for the Multi-</a:t>
            </a:r>
            <a:r>
              <a:rPr lang="en-US" dirty="0" err="1"/>
              <a:t>TeV</a:t>
            </a:r>
            <a:r>
              <a:rPr lang="en-US" dirty="0"/>
              <a:t> Collider Report sections</a:t>
            </a:r>
          </a:p>
        </p:txBody>
      </p:sp>
      <p:sp>
        <p:nvSpPr>
          <p:cNvPr id="3" name="Slide Number Placeholder 2">
            <a:extLst>
              <a:ext uri="{FF2B5EF4-FFF2-40B4-BE49-F238E27FC236}">
                <a16:creationId xmlns:a16="http://schemas.microsoft.com/office/drawing/2014/main" id="{E606060E-99F2-D448-B17B-5BEE537F99E0}"/>
              </a:ext>
            </a:extLst>
          </p:cNvPr>
          <p:cNvSpPr>
            <a:spLocks noGrp="1"/>
          </p:cNvSpPr>
          <p:nvPr>
            <p:ph type="sldNum" sz="quarter" idx="12"/>
          </p:nvPr>
        </p:nvSpPr>
        <p:spPr/>
        <p:txBody>
          <a:bodyPr/>
          <a:lstStyle/>
          <a:p>
            <a:fld id="{716D9922-87B3-6043-9531-5184EA303DC1}" type="slidenum">
              <a:rPr lang="en-US" smtClean="0"/>
              <a:t>5</a:t>
            </a:fld>
            <a:endParaRPr lang="en-US"/>
          </a:p>
        </p:txBody>
      </p:sp>
      <p:sp>
        <p:nvSpPr>
          <p:cNvPr id="4" name="Title 3">
            <a:extLst>
              <a:ext uri="{FF2B5EF4-FFF2-40B4-BE49-F238E27FC236}">
                <a16:creationId xmlns:a16="http://schemas.microsoft.com/office/drawing/2014/main" id="{3E9B8AC1-B984-504E-9606-4BCCCE3B95A5}"/>
              </a:ext>
            </a:extLst>
          </p:cNvPr>
          <p:cNvSpPr>
            <a:spLocks noGrp="1"/>
          </p:cNvSpPr>
          <p:nvPr>
            <p:ph type="title"/>
          </p:nvPr>
        </p:nvSpPr>
        <p:spPr/>
        <p:txBody>
          <a:bodyPr/>
          <a:lstStyle/>
          <a:p>
            <a:r>
              <a:rPr lang="en-US" dirty="0"/>
              <a:t>Looking Ahead</a:t>
            </a:r>
          </a:p>
        </p:txBody>
      </p:sp>
      <p:sp>
        <p:nvSpPr>
          <p:cNvPr id="5" name="Footer Placeholder 4">
            <a:extLst>
              <a:ext uri="{FF2B5EF4-FFF2-40B4-BE49-F238E27FC236}">
                <a16:creationId xmlns:a16="http://schemas.microsoft.com/office/drawing/2014/main" id="{D55B486C-9922-2F48-98E4-F55C6053004E}"/>
              </a:ext>
            </a:extLst>
          </p:cNvPr>
          <p:cNvSpPr>
            <a:spLocks noGrp="1"/>
          </p:cNvSpPr>
          <p:nvPr>
            <p:ph type="ftr" sz="quarter" idx="13"/>
          </p:nvPr>
        </p:nvSpPr>
        <p:spPr/>
        <p:txBody>
          <a:bodyPr/>
          <a:lstStyle/>
          <a:p>
            <a:r>
              <a:rPr lang="en-US"/>
              <a:t>Muon Collider - Preparatory Meeting, CERN, April 10-11, 2019</a:t>
            </a:r>
          </a:p>
        </p:txBody>
      </p:sp>
    </p:spTree>
    <p:extLst>
      <p:ext uri="{BB962C8B-B14F-4D97-AF65-F5344CB8AC3E}">
        <p14:creationId xmlns:p14="http://schemas.microsoft.com/office/powerpoint/2010/main" val="2280896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B6F66E-BE01-B94E-ABA1-EF3494D40872}"/>
              </a:ext>
            </a:extLst>
          </p:cNvPr>
          <p:cNvSpPr>
            <a:spLocks noGrp="1"/>
          </p:cNvSpPr>
          <p:nvPr>
            <p:ph idx="1"/>
          </p:nvPr>
        </p:nvSpPr>
        <p:spPr>
          <a:xfrm>
            <a:off x="477080" y="1483112"/>
            <a:ext cx="11105321" cy="4271645"/>
          </a:xfrm>
        </p:spPr>
        <p:txBody>
          <a:bodyPr>
            <a:normAutofit fontScale="92500" lnSpcReduction="10000"/>
          </a:bodyPr>
          <a:lstStyle/>
          <a:p>
            <a:r>
              <a:rPr lang="en-US" dirty="0"/>
              <a:t>Snowmass Site:  </a:t>
            </a:r>
          </a:p>
          <a:p>
            <a:pPr lvl="1"/>
            <a:r>
              <a:rPr lang="en-US" dirty="0"/>
              <a:t>Main page:  </a:t>
            </a:r>
            <a:r>
              <a:rPr lang="en-US" dirty="0">
                <a:hlinkClick r:id="rId2"/>
              </a:rPr>
              <a:t>https://snowmass21.org/start</a:t>
            </a:r>
            <a:endParaRPr lang="en-US" dirty="0"/>
          </a:p>
          <a:p>
            <a:pPr lvl="1"/>
            <a:r>
              <a:rPr lang="en-US" dirty="0"/>
              <a:t>Accelerator Frontier:  </a:t>
            </a:r>
            <a:r>
              <a:rPr lang="en-US" dirty="0">
                <a:hlinkClick r:id="rId3"/>
              </a:rPr>
              <a:t>https://snowmass21.org/accelerator/start</a:t>
            </a:r>
            <a:endParaRPr lang="en-US" dirty="0"/>
          </a:p>
          <a:p>
            <a:pPr lvl="1"/>
            <a:r>
              <a:rPr lang="en-US" dirty="0"/>
              <a:t>AF4 – Multi-</a:t>
            </a:r>
            <a:r>
              <a:rPr lang="en-US" dirty="0" err="1"/>
              <a:t>TeV</a:t>
            </a:r>
            <a:r>
              <a:rPr lang="en-US" dirty="0"/>
              <a:t> Colliders:  </a:t>
            </a:r>
            <a:r>
              <a:rPr lang="en-US" dirty="0">
                <a:hlinkClick r:id="rId4"/>
              </a:rPr>
              <a:t>https://snowmass21.org/accelerator/energy_frontier/start</a:t>
            </a:r>
            <a:endParaRPr lang="en-US" dirty="0"/>
          </a:p>
          <a:p>
            <a:pPr lvl="1"/>
            <a:r>
              <a:rPr lang="en-US" dirty="0"/>
              <a:t>Energy Frontier:  </a:t>
            </a:r>
            <a:r>
              <a:rPr lang="en-US" dirty="0">
                <a:hlinkClick r:id="rId5"/>
              </a:rPr>
              <a:t>https://snowmass21.org/energy/start</a:t>
            </a:r>
            <a:endParaRPr lang="en-US" dirty="0"/>
          </a:p>
          <a:p>
            <a:pPr lvl="1"/>
            <a:endParaRPr lang="en-US" dirty="0"/>
          </a:p>
          <a:p>
            <a:r>
              <a:rPr lang="en-US" dirty="0"/>
              <a:t>Muon Collider Forum:</a:t>
            </a:r>
          </a:p>
          <a:p>
            <a:pPr lvl="1"/>
            <a:r>
              <a:rPr lang="en-US" dirty="0"/>
              <a:t>Muon Collider Forum mailing list:  </a:t>
            </a:r>
            <a:br>
              <a:rPr lang="en-US" dirty="0"/>
            </a:br>
            <a:r>
              <a:rPr lang="en-US" dirty="0"/>
              <a:t>SNOWMASS-MUON-COLLIDER-FORUM@FNAL.GOV. </a:t>
            </a:r>
          </a:p>
          <a:p>
            <a:pPr lvl="2"/>
            <a:r>
              <a:rPr lang="en-US" dirty="0"/>
              <a:t>Please join the list in order to receive announcements. For instructions on how to join an email list refer to https://snowmass21.org/energy/</a:t>
            </a:r>
            <a:r>
              <a:rPr lang="en-US" dirty="0" err="1"/>
              <a:t>start#communications</a:t>
            </a:r>
            <a:r>
              <a:rPr lang="en-US" dirty="0"/>
              <a:t>.</a:t>
            </a:r>
          </a:p>
          <a:p>
            <a:pPr lvl="1"/>
            <a:r>
              <a:rPr lang="en-US" dirty="0"/>
              <a:t>Slack channel: “muon-collider-forum” for related discussions.</a:t>
            </a:r>
          </a:p>
        </p:txBody>
      </p:sp>
      <p:sp>
        <p:nvSpPr>
          <p:cNvPr id="3" name="Slide Number Placeholder 2">
            <a:extLst>
              <a:ext uri="{FF2B5EF4-FFF2-40B4-BE49-F238E27FC236}">
                <a16:creationId xmlns:a16="http://schemas.microsoft.com/office/drawing/2014/main" id="{59615F16-9A75-334C-B6F5-45CF4A805555}"/>
              </a:ext>
            </a:extLst>
          </p:cNvPr>
          <p:cNvSpPr>
            <a:spLocks noGrp="1"/>
          </p:cNvSpPr>
          <p:nvPr>
            <p:ph type="sldNum" sz="quarter" idx="12"/>
          </p:nvPr>
        </p:nvSpPr>
        <p:spPr/>
        <p:txBody>
          <a:bodyPr/>
          <a:lstStyle/>
          <a:p>
            <a:fld id="{716D9922-87B3-6043-9531-5184EA303DC1}" type="slidenum">
              <a:rPr lang="en-US" smtClean="0"/>
              <a:t>6</a:t>
            </a:fld>
            <a:endParaRPr lang="en-US"/>
          </a:p>
        </p:txBody>
      </p:sp>
      <p:sp>
        <p:nvSpPr>
          <p:cNvPr id="4" name="Title 3">
            <a:extLst>
              <a:ext uri="{FF2B5EF4-FFF2-40B4-BE49-F238E27FC236}">
                <a16:creationId xmlns:a16="http://schemas.microsoft.com/office/drawing/2014/main" id="{086867C2-0B54-E24A-B451-866A649F1450}"/>
              </a:ext>
            </a:extLst>
          </p:cNvPr>
          <p:cNvSpPr>
            <a:spLocks noGrp="1"/>
          </p:cNvSpPr>
          <p:nvPr>
            <p:ph type="title"/>
          </p:nvPr>
        </p:nvSpPr>
        <p:spPr/>
        <p:txBody>
          <a:bodyPr/>
          <a:lstStyle/>
          <a:p>
            <a:r>
              <a:rPr lang="en-US" dirty="0"/>
              <a:t>Useful Links</a:t>
            </a:r>
          </a:p>
        </p:txBody>
      </p:sp>
      <p:sp>
        <p:nvSpPr>
          <p:cNvPr id="5" name="Footer Placeholder 4">
            <a:extLst>
              <a:ext uri="{FF2B5EF4-FFF2-40B4-BE49-F238E27FC236}">
                <a16:creationId xmlns:a16="http://schemas.microsoft.com/office/drawing/2014/main" id="{DFB488B9-9531-714E-8CB8-3BDC3182689E}"/>
              </a:ext>
            </a:extLst>
          </p:cNvPr>
          <p:cNvSpPr>
            <a:spLocks noGrp="1"/>
          </p:cNvSpPr>
          <p:nvPr>
            <p:ph type="ftr" sz="quarter" idx="13"/>
          </p:nvPr>
        </p:nvSpPr>
        <p:spPr/>
        <p:txBody>
          <a:bodyPr/>
          <a:lstStyle/>
          <a:p>
            <a:r>
              <a:rPr lang="en-US"/>
              <a:t>Muon Collider - Preparatory Meeting, CERN, April 10-11, 2019</a:t>
            </a:r>
          </a:p>
        </p:txBody>
      </p:sp>
    </p:spTree>
    <p:extLst>
      <p:ext uri="{BB962C8B-B14F-4D97-AF65-F5344CB8AC3E}">
        <p14:creationId xmlns:p14="http://schemas.microsoft.com/office/powerpoint/2010/main" val="3427829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8CEB276-26DF-104A-955C-AA3383D46013}"/>
              </a:ext>
            </a:extLst>
          </p:cNvPr>
          <p:cNvSpPr>
            <a:spLocks noGrp="1"/>
          </p:cNvSpPr>
          <p:nvPr>
            <p:ph idx="1"/>
          </p:nvPr>
        </p:nvSpPr>
        <p:spPr/>
        <p:txBody>
          <a:bodyPr>
            <a:normAutofit/>
          </a:bodyPr>
          <a:lstStyle/>
          <a:p>
            <a:pPr>
              <a:tabLst>
                <a:tab pos="4106863" algn="l"/>
              </a:tabLst>
            </a:pPr>
            <a:r>
              <a:rPr lang="en-US" dirty="0"/>
              <a:t>Mark Palmer 	</a:t>
            </a:r>
            <a:r>
              <a:rPr lang="en-US" dirty="0">
                <a:hlinkClick r:id="rId2"/>
              </a:rPr>
              <a:t>mpalmer@bnl.gov</a:t>
            </a:r>
            <a:r>
              <a:rPr lang="en-US" dirty="0"/>
              <a:t>	</a:t>
            </a:r>
          </a:p>
          <a:p>
            <a:pPr>
              <a:tabLst>
                <a:tab pos="4106863" algn="l"/>
              </a:tabLst>
            </a:pPr>
            <a:r>
              <a:rPr lang="en-US" dirty="0"/>
              <a:t>Nadia </a:t>
            </a:r>
            <a:r>
              <a:rPr lang="en-US" dirty="0" err="1"/>
              <a:t>Pastrone</a:t>
            </a:r>
            <a:r>
              <a:rPr lang="en-US" dirty="0"/>
              <a:t> 	</a:t>
            </a:r>
            <a:r>
              <a:rPr lang="en-US" dirty="0">
                <a:hlinkClick r:id="rId3"/>
              </a:rPr>
              <a:t>pastrone@to.infn.it</a:t>
            </a:r>
            <a:endParaRPr lang="en-US" dirty="0"/>
          </a:p>
          <a:p>
            <a:pPr>
              <a:tabLst>
                <a:tab pos="4106863" algn="l"/>
              </a:tabLst>
            </a:pPr>
            <a:r>
              <a:rPr lang="en-US" dirty="0" err="1"/>
              <a:t>Jingyu</a:t>
            </a:r>
            <a:r>
              <a:rPr lang="en-US" dirty="0"/>
              <a:t> Tang 	</a:t>
            </a:r>
            <a:r>
              <a:rPr lang="en-US" dirty="0">
                <a:hlinkClick r:id="rId4"/>
              </a:rPr>
              <a:t>tangjy@ihep.ac.cn</a:t>
            </a:r>
            <a:r>
              <a:rPr lang="en-US" dirty="0"/>
              <a:t>  </a:t>
            </a:r>
          </a:p>
          <a:p>
            <a:pPr>
              <a:tabLst>
                <a:tab pos="4106863" algn="l"/>
              </a:tabLst>
            </a:pPr>
            <a:r>
              <a:rPr lang="en-US" dirty="0"/>
              <a:t>Marlene Turner	</a:t>
            </a:r>
            <a:r>
              <a:rPr lang="en-US" dirty="0">
                <a:hlinkClick r:id="rId5"/>
              </a:rPr>
              <a:t>marleneturner@lbl.gov</a:t>
            </a:r>
            <a:endParaRPr lang="en-US" dirty="0"/>
          </a:p>
          <a:p>
            <a:pPr lvl="1">
              <a:tabLst>
                <a:tab pos="4106863" algn="l"/>
              </a:tabLst>
            </a:pPr>
            <a:r>
              <a:rPr lang="en-US" dirty="0"/>
              <a:t>Snowmass Young Accelerator Frontier Liaison</a:t>
            </a:r>
          </a:p>
          <a:p>
            <a:pPr>
              <a:tabLst>
                <a:tab pos="4106863" algn="l"/>
              </a:tabLst>
            </a:pPr>
            <a:r>
              <a:rPr lang="en-US" dirty="0"/>
              <a:t>Alexander </a:t>
            </a:r>
            <a:r>
              <a:rPr lang="en-US" dirty="0" err="1"/>
              <a:t>Valishev</a:t>
            </a:r>
            <a:r>
              <a:rPr lang="en-US" dirty="0"/>
              <a:t> 	</a:t>
            </a:r>
            <a:r>
              <a:rPr lang="en-US" dirty="0">
                <a:hlinkClick r:id="rId6"/>
              </a:rPr>
              <a:t>valishev@fnal.gov</a:t>
            </a:r>
            <a:endParaRPr lang="en-US" dirty="0"/>
          </a:p>
          <a:p>
            <a:endParaRPr lang="en-US" dirty="0"/>
          </a:p>
        </p:txBody>
      </p:sp>
      <p:sp>
        <p:nvSpPr>
          <p:cNvPr id="3" name="Slide Number Placeholder 2">
            <a:extLst>
              <a:ext uri="{FF2B5EF4-FFF2-40B4-BE49-F238E27FC236}">
                <a16:creationId xmlns:a16="http://schemas.microsoft.com/office/drawing/2014/main" id="{665E7EB6-D6DB-264A-98B3-433E75A571F2}"/>
              </a:ext>
            </a:extLst>
          </p:cNvPr>
          <p:cNvSpPr>
            <a:spLocks noGrp="1"/>
          </p:cNvSpPr>
          <p:nvPr>
            <p:ph type="sldNum" sz="quarter" idx="12"/>
          </p:nvPr>
        </p:nvSpPr>
        <p:spPr/>
        <p:txBody>
          <a:bodyPr/>
          <a:lstStyle/>
          <a:p>
            <a:fld id="{716D9922-87B3-6043-9531-5184EA303DC1}" type="slidenum">
              <a:rPr lang="en-US" smtClean="0"/>
              <a:t>7</a:t>
            </a:fld>
            <a:endParaRPr lang="en-US"/>
          </a:p>
        </p:txBody>
      </p:sp>
      <p:sp>
        <p:nvSpPr>
          <p:cNvPr id="4" name="Title 3">
            <a:extLst>
              <a:ext uri="{FF2B5EF4-FFF2-40B4-BE49-F238E27FC236}">
                <a16:creationId xmlns:a16="http://schemas.microsoft.com/office/drawing/2014/main" id="{43AD5A9B-9735-EE47-8071-742876864FE4}"/>
              </a:ext>
            </a:extLst>
          </p:cNvPr>
          <p:cNvSpPr>
            <a:spLocks noGrp="1"/>
          </p:cNvSpPr>
          <p:nvPr>
            <p:ph type="title"/>
          </p:nvPr>
        </p:nvSpPr>
        <p:spPr/>
        <p:txBody>
          <a:bodyPr/>
          <a:lstStyle/>
          <a:p>
            <a:r>
              <a:rPr lang="en-US" dirty="0"/>
              <a:t>AF4 Contacts</a:t>
            </a:r>
          </a:p>
        </p:txBody>
      </p:sp>
      <p:sp>
        <p:nvSpPr>
          <p:cNvPr id="5" name="Footer Placeholder 4">
            <a:extLst>
              <a:ext uri="{FF2B5EF4-FFF2-40B4-BE49-F238E27FC236}">
                <a16:creationId xmlns:a16="http://schemas.microsoft.com/office/drawing/2014/main" id="{668223DC-6688-294E-8195-5686B40CDBC5}"/>
              </a:ext>
            </a:extLst>
          </p:cNvPr>
          <p:cNvSpPr>
            <a:spLocks noGrp="1"/>
          </p:cNvSpPr>
          <p:nvPr>
            <p:ph type="ftr" sz="quarter" idx="13"/>
          </p:nvPr>
        </p:nvSpPr>
        <p:spPr/>
        <p:txBody>
          <a:bodyPr/>
          <a:lstStyle/>
          <a:p>
            <a:r>
              <a:rPr lang="en-US"/>
              <a:t>Muon Collider - Preparatory Meeting, CERN, April 10-11, 2019</a:t>
            </a:r>
          </a:p>
        </p:txBody>
      </p:sp>
      <p:pic>
        <p:nvPicPr>
          <p:cNvPr id="7" name="Picture 6" descr="A person wearing a suit and tie&#10;&#10;Description automatically generated">
            <a:extLst>
              <a:ext uri="{FF2B5EF4-FFF2-40B4-BE49-F238E27FC236}">
                <a16:creationId xmlns:a16="http://schemas.microsoft.com/office/drawing/2014/main" id="{6A7B816C-7DC2-4C4E-925D-0AB6647F637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0820400" y="33453"/>
            <a:ext cx="1371600" cy="1763786"/>
          </a:xfrm>
          <a:prstGeom prst="rect">
            <a:avLst/>
          </a:prstGeom>
        </p:spPr>
      </p:pic>
      <p:pic>
        <p:nvPicPr>
          <p:cNvPr id="8" name="Picture 7">
            <a:extLst>
              <a:ext uri="{FF2B5EF4-FFF2-40B4-BE49-F238E27FC236}">
                <a16:creationId xmlns:a16="http://schemas.microsoft.com/office/drawing/2014/main" id="{E3C2D978-7C26-874D-9876-2BA5ACF9960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820400" y="2117814"/>
            <a:ext cx="1371600" cy="1721673"/>
          </a:xfrm>
          <a:prstGeom prst="rect">
            <a:avLst/>
          </a:prstGeom>
        </p:spPr>
      </p:pic>
      <p:pic>
        <p:nvPicPr>
          <p:cNvPr id="9" name="Content Placeholder 9" descr="A person wearing glasses and smiling at the camera&#10;&#10;Description automatically generated">
            <a:extLst>
              <a:ext uri="{FF2B5EF4-FFF2-40B4-BE49-F238E27FC236}">
                <a16:creationId xmlns:a16="http://schemas.microsoft.com/office/drawing/2014/main" id="{1731F5F7-1F50-634B-91AF-97FC46BB6549}"/>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9441949" y="757587"/>
            <a:ext cx="1371600" cy="1763486"/>
          </a:xfrm>
          <a:prstGeom prst="rect">
            <a:avLst/>
          </a:prstGeom>
        </p:spPr>
      </p:pic>
      <p:pic>
        <p:nvPicPr>
          <p:cNvPr id="10" name="Picture 9" descr="A person posing for the camera&#10;&#10;Description automatically generated">
            <a:extLst>
              <a:ext uri="{FF2B5EF4-FFF2-40B4-BE49-F238E27FC236}">
                <a16:creationId xmlns:a16="http://schemas.microsoft.com/office/drawing/2014/main" id="{5A2314F0-81E2-934D-B244-25DC878FB5D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10820400" y="4163333"/>
            <a:ext cx="1371600" cy="1763785"/>
          </a:xfrm>
          <a:prstGeom prst="rect">
            <a:avLst/>
          </a:prstGeom>
        </p:spPr>
      </p:pic>
      <p:pic>
        <p:nvPicPr>
          <p:cNvPr id="11" name="Picture 2" descr="rofile photo of Marlene Turner">
            <a:extLst>
              <a:ext uri="{FF2B5EF4-FFF2-40B4-BE49-F238E27FC236}">
                <a16:creationId xmlns:a16="http://schemas.microsoft.com/office/drawing/2014/main" id="{69414A3C-C3A1-4440-8936-A86775B76788}"/>
              </a:ext>
            </a:extLst>
          </p:cNvPr>
          <p:cNvPicPr>
            <a:picLocks noChangeAspect="1" noChangeArrowheads="1"/>
          </p:cNvPicPr>
          <p:nvPr/>
        </p:nvPicPr>
        <p:blipFill rotWithShape="1">
          <a:blip r:embed="rId11">
            <a:extLst>
              <a:ext uri="{28A0092B-C50C-407E-A947-70E740481C1C}">
                <a14:useLocalDpi xmlns:a14="http://schemas.microsoft.com/office/drawing/2010/main"/>
              </a:ext>
            </a:extLst>
          </a:blip>
          <a:srcRect l="20544" r="-1418"/>
          <a:stretch/>
        </p:blipFill>
        <p:spPr bwMode="auto">
          <a:xfrm>
            <a:off x="9471102" y="2851053"/>
            <a:ext cx="1371600" cy="1711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39601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4E1BB24E-4D3B-F84A-844F-EE6CFC13CA5F}" vid="{C590E17E-6C30-4349-BA78-BBF11B4077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1237</TotalTime>
  <Words>754</Words>
  <Application>Microsoft Macintosh PowerPoint</Application>
  <PresentationFormat>Widescreen</PresentationFormat>
  <Paragraphs>66</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Wingdings 3</vt:lpstr>
      <vt:lpstr>Office Theme</vt:lpstr>
      <vt:lpstr>Update on the US Snowmass Process</vt:lpstr>
      <vt:lpstr>Snowmass 2021 a 2022</vt:lpstr>
      <vt:lpstr>Statement from the Accelerator Frontier Conveners (January `21)</vt:lpstr>
      <vt:lpstr>Key Dates</vt:lpstr>
      <vt:lpstr>Looking Ahead</vt:lpstr>
      <vt:lpstr>Useful Links</vt:lpstr>
      <vt:lpstr>AF4 Contacts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on the US Snowmass Process</dc:title>
  <dc:subject/>
  <dc:creator>Palmer, Mark</dc:creator>
  <cp:keywords/>
  <dc:description/>
  <cp:lastModifiedBy>Palmer, Mark</cp:lastModifiedBy>
  <cp:revision>6</cp:revision>
  <dcterms:created xsi:type="dcterms:W3CDTF">2021-02-21T19:59:21Z</dcterms:created>
  <dcterms:modified xsi:type="dcterms:W3CDTF">2021-05-20T04:17:31Z</dcterms:modified>
  <cp:category/>
</cp:coreProperties>
</file>