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2" r:id="rId2"/>
  </p:sldMasterIdLst>
  <p:notesMasterIdLst>
    <p:notesMasterId r:id="rId30"/>
  </p:notesMasterIdLst>
  <p:handoutMasterIdLst>
    <p:handoutMasterId r:id="rId31"/>
  </p:handoutMasterIdLst>
  <p:sldIdLst>
    <p:sldId id="264" r:id="rId3"/>
    <p:sldId id="261" r:id="rId4"/>
    <p:sldId id="283" r:id="rId5"/>
    <p:sldId id="293" r:id="rId6"/>
    <p:sldId id="295" r:id="rId7"/>
    <p:sldId id="296" r:id="rId8"/>
    <p:sldId id="307" r:id="rId9"/>
    <p:sldId id="258" r:id="rId10"/>
    <p:sldId id="281" r:id="rId11"/>
    <p:sldId id="282" r:id="rId12"/>
    <p:sldId id="284" r:id="rId13"/>
    <p:sldId id="288" r:id="rId14"/>
    <p:sldId id="289" r:id="rId15"/>
    <p:sldId id="290" r:id="rId16"/>
    <p:sldId id="291" r:id="rId17"/>
    <p:sldId id="292" r:id="rId18"/>
    <p:sldId id="302" r:id="rId19"/>
    <p:sldId id="303" r:id="rId20"/>
    <p:sldId id="304" r:id="rId21"/>
    <p:sldId id="305" r:id="rId22"/>
    <p:sldId id="306" r:id="rId23"/>
    <p:sldId id="298" r:id="rId24"/>
    <p:sldId id="299" r:id="rId25"/>
    <p:sldId id="300" r:id="rId26"/>
    <p:sldId id="308" r:id="rId27"/>
    <p:sldId id="301" r:id="rId28"/>
    <p:sldId id="267" r:id="rId29"/>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73" autoAdjust="0"/>
    <p:restoredTop sz="94579" autoAdjust="0"/>
  </p:normalViewPr>
  <p:slideViewPr>
    <p:cSldViewPr snapToObjects="1" showGuides="1">
      <p:cViewPr varScale="1">
        <p:scale>
          <a:sx n="83" d="100"/>
          <a:sy n="83" d="100"/>
        </p:scale>
        <p:origin x="1020" y="4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D03EEF-9089-C744-8C93-EE73F8B15776}" type="datetimeFigureOut">
              <a:rPr lang="fr-FR" smtClean="0"/>
              <a:pPr/>
              <a:t>20/05/2021</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7F9A8-E4A4-1C40-93CC-37CDF0C3283E}" type="datetimeFigureOut">
              <a:rPr lang="fr-FR" smtClean="0"/>
              <a:pPr/>
              <a:t>20/05/2021</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userDrawn="1">
  <p:cSld name="Content  ">
    <p:bg>
      <p:bgRef idx="1003">
        <a:schemeClr val="bg2"/>
      </p:bgRef>
    </p:bg>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243000" indent="-243000">
              <a:buFont typeface="Arial"/>
              <a:buChar char="•"/>
              <a:defRPr sz="1350">
                <a:solidFill>
                  <a:schemeClr val="tx2"/>
                </a:solidFill>
              </a:defRPr>
            </a:lvl2pPr>
            <a:lvl3pPr marL="486000" indent="-243000">
              <a:buSzPct val="100000"/>
              <a:buFont typeface="Arial"/>
              <a:buChar char="•"/>
              <a:defRPr>
                <a:solidFill>
                  <a:schemeClr val="tx2"/>
                </a:solidFill>
              </a:defRPr>
            </a:lvl3pPr>
            <a:lvl4pPr marL="729000" indent="-243000">
              <a:buSzPct val="100000"/>
              <a:buFont typeface="Arial"/>
              <a:buChar char="•"/>
              <a:defRPr>
                <a:solidFill>
                  <a:schemeClr val="tx2"/>
                </a:solidFill>
              </a:defRPr>
            </a:lvl4pPr>
            <a:lvl5pPr marL="1543050" indent="-17145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23793A62-AA7E-5A4D-A43E-DF1B3593C4E5}" type="datetime1">
              <a:rPr lang="en-US"/>
              <a:t>5/20/2021</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10223393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type="blank" userDrawn="1">
  <p:cSld name="Last slide">
    <p:bg>
      <p:bgRef idx="1003">
        <a:schemeClr val="bg2"/>
      </p:bgRef>
    </p:bg>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305991" y="4647304"/>
            <a:ext cx="8532019" cy="300082"/>
          </a:xfrm>
          <a:prstGeom prst="rect">
            <a:avLst/>
          </a:prstGeom>
          <a:noFill/>
        </p:spPr>
        <p:txBody>
          <a:bodyPr wrap="square" rtlCol="0">
            <a:spAutoFit/>
          </a:bodyPr>
          <a:lstStyle/>
          <a:p>
            <a:pPr algn="ctr">
              <a:defRPr/>
            </a:pPr>
            <a:r>
              <a:rPr lang="fr-CH" sz="1350"/>
              <a:t>home.cern</a:t>
            </a:r>
            <a:endParaRPr lang="en-US" sz="1350"/>
          </a:p>
        </p:txBody>
      </p:sp>
      <p:pic>
        <p:nvPicPr>
          <p:cNvPr id="5" name="Picture 4"/>
          <p:cNvPicPr>
            <a:picLocks noChangeAspect="1"/>
          </p:cNvPicPr>
          <p:nvPr userDrawn="1"/>
        </p:nvPicPr>
        <p:blipFill>
          <a:blip r:embed="rId2"/>
          <a:stretch/>
        </p:blipFill>
        <p:spPr bwMode="auto">
          <a:xfrm>
            <a:off x="3923928" y="1683648"/>
            <a:ext cx="1296144" cy="1296144"/>
          </a:xfrm>
          <a:prstGeom prst="rect">
            <a:avLst/>
          </a:prstGeom>
        </p:spPr>
      </p:pic>
    </p:spTree>
    <p:extLst>
      <p:ext uri="{BB962C8B-B14F-4D97-AF65-F5344CB8AC3E}">
        <p14:creationId xmlns:p14="http://schemas.microsoft.com/office/powerpoint/2010/main" val="403420774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5"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7"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016794"/>
            <a:ext cx="8305800" cy="3795712"/>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10"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4"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8"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userDrawn="1">
  <p:cSld name="Title Slide with logo">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3829598" y="532588"/>
            <a:ext cx="1492818" cy="1477815"/>
          </a:xfrm>
          <a:prstGeom prst="rect">
            <a:avLst/>
          </a:prstGeom>
        </p:spPr>
      </p:pic>
      <p:sp>
        <p:nvSpPr>
          <p:cNvPr id="5" name="Title 1"/>
          <p:cNvSpPr>
            <a:spLocks noGrp="1"/>
          </p:cNvSpPr>
          <p:nvPr>
            <p:ph type="ctrTitle" hasCustomPrompt="1"/>
          </p:nvPr>
        </p:nvSpPr>
        <p:spPr bwMode="auto">
          <a:xfrm>
            <a:off x="305991" y="2571750"/>
            <a:ext cx="8532019" cy="1614949"/>
          </a:xfrm>
        </p:spPr>
        <p:txBody>
          <a:bodyPr anchor="t" anchorCtr="0"/>
          <a:lstStyle>
            <a:lvl1pPr algn="l">
              <a:defRPr sz="375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305991" y="4275189"/>
            <a:ext cx="8532020" cy="602840"/>
          </a:xfrm>
        </p:spPr>
        <p:txBody>
          <a:bodyPr>
            <a:noAutofit/>
          </a:bodyPr>
          <a:lstStyle>
            <a:lvl1pPr marL="0" indent="0" algn="l">
              <a:buNone/>
              <a:defRPr sz="15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defRPr/>
            </a:pPr>
            <a:r>
              <a:rPr lang="en-US"/>
              <a:t>Click to edit Master subtitle style</a:t>
            </a:r>
          </a:p>
        </p:txBody>
      </p:sp>
    </p:spTree>
    <p:extLst>
      <p:ext uri="{BB962C8B-B14F-4D97-AF65-F5344CB8AC3E}">
        <p14:creationId xmlns:p14="http://schemas.microsoft.com/office/powerpoint/2010/main" val="23620810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image" Target="../media/image3.jpeg"/><Relationship Id="rId5" Type="http://schemas.openxmlformats.org/officeDocument/2006/relationships/slideLayout" Target="../slideLayouts/slideLayout9.xml"/><Relationship Id="rId10" Type="http://schemas.openxmlformats.org/officeDocument/2006/relationships/image" Target="../media/image2.png"/><Relationship Id="rId4" Type="http://schemas.openxmlformats.org/officeDocument/2006/relationships/slideLayout" Target="../slideLayouts/slideLayout8.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7"/>
          <a:stretch>
            <a:fillRect/>
          </a:stretch>
        </p:blipFill>
        <p:spPr>
          <a:xfrm>
            <a:off x="129201" y="133350"/>
            <a:ext cx="1013799" cy="10137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0" r:id="rId4"/>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9"/>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10"/>
          <a:stretch>
            <a:fillRect/>
          </a:stretch>
        </p:blipFill>
        <p:spPr>
          <a:xfrm>
            <a:off x="129201" y="133350"/>
            <a:ext cx="1013799" cy="1013799"/>
          </a:xfrm>
          <a:prstGeom prst="rect">
            <a:avLst/>
          </a:prstGeom>
        </p:spPr>
      </p:pic>
      <p:pic>
        <p:nvPicPr>
          <p:cNvPr id="5" name="Image 4" descr="MCC-LogoCERN.jpg"/>
          <p:cNvPicPr>
            <a:picLocks noChangeAspect="1"/>
          </p:cNvPicPr>
          <p:nvPr userDrawn="1"/>
        </p:nvPicPr>
        <p:blipFill>
          <a:blip r:embed="rId11"/>
          <a:stretch>
            <a:fillRect/>
          </a:stretch>
        </p:blipFill>
        <p:spPr>
          <a:xfrm>
            <a:off x="8305800" y="209550"/>
            <a:ext cx="609600" cy="609600"/>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1" r:id="rId4"/>
    <p:sldLayoutId id="2147483674" r:id="rId5"/>
    <p:sldLayoutId id="2147483675" r:id="rId6"/>
    <p:sldLayoutId id="2147483676" r:id="rId7"/>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indico.cern.ch/event/1016248" TargetMode="External"/><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hyperlink" Target="https://indico.cern.ch/event/1016248"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hyperlink" Target="https://indico.cern.ch/event/1016248"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hyperlink" Target="https://indico.cern.ch/event/1016248" TargetMode="Externa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0" y="0"/>
            <a:ext cx="9144000" cy="5140960"/>
          </a:xfrm>
          <a:prstGeom prst="rect">
            <a:avLst/>
          </a:prstGeom>
        </p:spPr>
      </p:pic>
      <p:sp>
        <p:nvSpPr>
          <p:cNvPr id="82" name="Titre 81"/>
          <p:cNvSpPr>
            <a:spLocks noGrp="1"/>
          </p:cNvSpPr>
          <p:nvPr>
            <p:ph type="title"/>
          </p:nvPr>
        </p:nvSpPr>
        <p:spPr/>
        <p:txBody>
          <a:bodyPr/>
          <a:lstStyle/>
          <a:p>
            <a:endParaRPr lang="en-GB" dirty="0"/>
          </a:p>
        </p:txBody>
      </p:sp>
      <p:pic>
        <p:nvPicPr>
          <p:cNvPr id="85" name="Image 84" descr="MCC-LogoCERN.jpg"/>
          <p:cNvPicPr>
            <a:picLocks noChangeAspect="1"/>
          </p:cNvPicPr>
          <p:nvPr/>
        </p:nvPicPr>
        <p:blipFill>
          <a:blip r:embed="rId4"/>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5"/>
          <a:stretch>
            <a:fillRect/>
          </a:stretch>
        </p:blipFill>
        <p:spPr>
          <a:xfrm>
            <a:off x="132503" y="57150"/>
            <a:ext cx="1391497" cy="1391497"/>
          </a:xfrm>
          <a:prstGeom prst="rect">
            <a:avLst/>
          </a:prstGeom>
        </p:spPr>
      </p:pic>
      <p:sp>
        <p:nvSpPr>
          <p:cNvPr id="87" name="ZoneTexte 86"/>
          <p:cNvSpPr txBox="1"/>
          <p:nvPr/>
        </p:nvSpPr>
        <p:spPr>
          <a:xfrm>
            <a:off x="5562600" y="4019550"/>
            <a:ext cx="2971800" cy="1041824"/>
          </a:xfrm>
          <a:prstGeom prst="rect">
            <a:avLst/>
          </a:prstGeom>
          <a:noFill/>
        </p:spPr>
        <p:txBody>
          <a:bodyPr wrap="square" rtlCol="0">
            <a:spAutoFit/>
          </a:bodyPr>
          <a:lstStyle/>
          <a:p>
            <a:pPr algn="r"/>
            <a:r>
              <a:rPr lang="en-US" sz="1600" dirty="0">
                <a:solidFill>
                  <a:schemeClr val="bg1"/>
                </a:solidFill>
                <a:latin typeface="Arial Narrow"/>
                <a:cs typeface="Arial Narrow"/>
              </a:rPr>
              <a:t>Roberto Losito</a:t>
            </a:r>
          </a:p>
          <a:p>
            <a:pPr algn="r"/>
            <a:r>
              <a:rPr lang="en-US" sz="1600" dirty="0">
                <a:solidFill>
                  <a:schemeClr val="bg1"/>
                </a:solidFill>
                <a:latin typeface="Arial Narrow"/>
              </a:rPr>
              <a:t>CERN-ATS-DO</a:t>
            </a:r>
          </a:p>
          <a:p>
            <a:pPr lvl="0">
              <a:spcBef>
                <a:spcPct val="20000"/>
              </a:spcBef>
              <a:buClr>
                <a:srgbClr val="FF3645"/>
              </a:buClr>
              <a:defRPr/>
            </a:pPr>
            <a:r>
              <a:rPr lang="en-GB" sz="1350" dirty="0">
                <a:solidFill>
                  <a:prstClr val="white"/>
                </a:solidFill>
                <a:latin typeface="Arial Narrow"/>
              </a:rPr>
              <a:t>1</a:t>
            </a:r>
            <a:r>
              <a:rPr lang="en-GB" sz="1350" baseline="30000" dirty="0">
                <a:solidFill>
                  <a:prstClr val="white"/>
                </a:solidFill>
                <a:latin typeface="Arial Narrow"/>
              </a:rPr>
              <a:t>st</a:t>
            </a:r>
            <a:r>
              <a:rPr lang="en-GB" sz="1350" dirty="0">
                <a:solidFill>
                  <a:prstClr val="white"/>
                </a:solidFill>
                <a:latin typeface="Arial Narrow"/>
              </a:rPr>
              <a:t> Community meeting of the International Muon Colliders Design Study - 20 May 2021</a:t>
            </a:r>
            <a:endParaRPr lang="en-GB" sz="1500" dirty="0">
              <a:solidFill>
                <a:prstClr val="white"/>
              </a:solidFill>
              <a:latin typeface="Arial Narrow"/>
            </a:endParaRPr>
          </a:p>
        </p:txBody>
      </p:sp>
      <p:sp>
        <p:nvSpPr>
          <p:cNvPr id="11" name="ZoneTexte 10"/>
          <p:cNvSpPr txBox="1"/>
          <p:nvPr/>
        </p:nvSpPr>
        <p:spPr>
          <a:xfrm>
            <a:off x="2535766" y="2038350"/>
            <a:ext cx="4377267" cy="1077218"/>
          </a:xfrm>
          <a:prstGeom prst="rect">
            <a:avLst/>
          </a:prstGeom>
          <a:noFill/>
        </p:spPr>
        <p:txBody>
          <a:bodyPr wrap="square" rtlCol="0">
            <a:spAutoFit/>
          </a:bodyPr>
          <a:lstStyle/>
          <a:p>
            <a:pPr algn="ctr"/>
            <a:r>
              <a:rPr lang="en-US" sz="3200" b="1" i="1" dirty="0">
                <a:latin typeface="Arial Narrow"/>
                <a:cs typeface="Arial Narrow"/>
              </a:rPr>
              <a:t>Test Facility </a:t>
            </a:r>
          </a:p>
          <a:p>
            <a:pPr algn="ctr"/>
            <a:r>
              <a:rPr lang="en-US" sz="3200" b="1" i="1" dirty="0">
                <a:latin typeface="Arial Narrow"/>
              </a:rPr>
              <a:t>(Demonstrator)</a:t>
            </a:r>
            <a:endParaRPr lang="en-GB" sz="3200" b="1"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contenu 12"/>
          <p:cNvSpPr>
            <a:spLocks noGrp="1"/>
          </p:cNvSpPr>
          <p:nvPr>
            <p:ph sz="quarter" idx="12"/>
          </p:nvPr>
        </p:nvSpPr>
        <p:spPr/>
        <p:txBody>
          <a:bodyPr>
            <a:normAutofit fontScale="62500" lnSpcReduction="20000"/>
          </a:bodyPr>
          <a:lstStyle/>
          <a:p>
            <a:pPr>
              <a:buFont typeface="Arial" panose="020B0604020202020204" pitchFamily="34" charset="0"/>
              <a:buChar char="•"/>
            </a:pPr>
            <a:r>
              <a:rPr lang="en-US" b="1" dirty="0">
                <a:solidFill>
                  <a:schemeClr val="bg2">
                    <a:lumMod val="10000"/>
                  </a:schemeClr>
                </a:solidFill>
                <a:latin typeface="+mj-lt"/>
              </a:rPr>
              <a:t>The design of the facility will depend critically on the desired beam power on target for the final complex. </a:t>
            </a:r>
          </a:p>
          <a:p>
            <a:pPr>
              <a:buFont typeface="Arial" panose="020B0604020202020204" pitchFamily="34" charset="0"/>
              <a:buChar char="•"/>
            </a:pPr>
            <a:endParaRPr lang="en-US" dirty="0">
              <a:solidFill>
                <a:schemeClr val="bg2">
                  <a:lumMod val="10000"/>
                </a:schemeClr>
              </a:solidFill>
              <a:latin typeface="+mj-lt"/>
            </a:endParaRPr>
          </a:p>
          <a:p>
            <a:pPr marL="666900" lvl="1" indent="-342900">
              <a:buFont typeface="Arial" panose="020B0604020202020204" pitchFamily="34" charset="0"/>
              <a:buChar char="•"/>
            </a:pPr>
            <a:r>
              <a:rPr lang="en-US" dirty="0">
                <a:solidFill>
                  <a:schemeClr val="bg2">
                    <a:lumMod val="10000"/>
                  </a:schemeClr>
                </a:solidFill>
                <a:latin typeface="+mj-lt"/>
              </a:rPr>
              <a:t>The design of the final test facility will heavily rely in both cases on extensive remote handling/telemanipulation and environmental confinement. However, 4 MW imposes even more constraints, and solutions might have to be implemented in the test facilities to prove we can do it.  </a:t>
            </a:r>
          </a:p>
          <a:p>
            <a:pPr marL="666900" lvl="1" indent="-342900">
              <a:buFont typeface="Arial" panose="020B0604020202020204" pitchFamily="34" charset="0"/>
              <a:buChar char="•"/>
            </a:pPr>
            <a:endParaRPr lang="en-US" dirty="0">
              <a:solidFill>
                <a:schemeClr val="bg2">
                  <a:lumMod val="10000"/>
                </a:schemeClr>
              </a:solidFill>
              <a:latin typeface="+mj-lt"/>
            </a:endParaRPr>
          </a:p>
          <a:p>
            <a:pPr marL="666900" lvl="1" indent="-342900">
              <a:buFont typeface="Arial" panose="020B0604020202020204" pitchFamily="34" charset="0"/>
              <a:buChar char="•"/>
            </a:pPr>
            <a:r>
              <a:rPr lang="en-US" dirty="0">
                <a:solidFill>
                  <a:schemeClr val="bg2">
                    <a:lumMod val="10000"/>
                  </a:schemeClr>
                </a:solidFill>
                <a:latin typeface="+mj-lt"/>
              </a:rPr>
              <a:t>The exchange rate of the target station/solenoid in the final complex might be a showstopper </a:t>
            </a:r>
            <a:r>
              <a:rPr lang="en-US" b="1" dirty="0">
                <a:solidFill>
                  <a:schemeClr val="bg2">
                    <a:lumMod val="10000"/>
                  </a:schemeClr>
                </a:solidFill>
                <a:latin typeface="+mj-lt"/>
              </a:rPr>
              <a:t>for both</a:t>
            </a:r>
            <a:r>
              <a:rPr lang="en-US" dirty="0">
                <a:solidFill>
                  <a:schemeClr val="bg2">
                    <a:lumMod val="10000"/>
                  </a:schemeClr>
                </a:solidFill>
                <a:latin typeface="+mj-lt"/>
              </a:rPr>
              <a:t> options ( but for 4 MW is worse of course). </a:t>
            </a:r>
          </a:p>
          <a:p>
            <a:pPr marL="666900" lvl="1" indent="-342900">
              <a:buFont typeface="Arial" panose="020B0604020202020204" pitchFamily="34" charset="0"/>
              <a:buChar char="•"/>
            </a:pPr>
            <a:endParaRPr lang="en-US" dirty="0">
              <a:solidFill>
                <a:schemeClr val="bg2">
                  <a:lumMod val="10000"/>
                </a:schemeClr>
              </a:solidFill>
              <a:latin typeface="+mj-lt"/>
            </a:endParaRPr>
          </a:p>
          <a:p>
            <a:pPr marL="666900" lvl="1" indent="-342900">
              <a:buFont typeface="Arial" panose="020B0604020202020204" pitchFamily="34" charset="0"/>
              <a:buChar char="•"/>
            </a:pPr>
            <a:r>
              <a:rPr lang="en-US" dirty="0">
                <a:solidFill>
                  <a:schemeClr val="bg2">
                    <a:lumMod val="10000"/>
                  </a:schemeClr>
                </a:solidFill>
                <a:latin typeface="+mj-lt"/>
              </a:rPr>
              <a:t>The above implies also to start thinking at the </a:t>
            </a:r>
            <a:r>
              <a:rPr lang="en-US" b="1" i="1" dirty="0">
                <a:solidFill>
                  <a:schemeClr val="bg2">
                    <a:lumMod val="10000"/>
                  </a:schemeClr>
                </a:solidFill>
                <a:latin typeface="+mj-lt"/>
              </a:rPr>
              <a:t>disposal path </a:t>
            </a:r>
            <a:r>
              <a:rPr lang="en-US" dirty="0">
                <a:solidFill>
                  <a:schemeClr val="bg2">
                    <a:lumMod val="10000"/>
                  </a:schemeClr>
                </a:solidFill>
                <a:latin typeface="+mj-lt"/>
              </a:rPr>
              <a:t>of the target material, </a:t>
            </a:r>
            <a:r>
              <a:rPr lang="en-US" b="1" i="1" dirty="0">
                <a:solidFill>
                  <a:schemeClr val="bg2">
                    <a:lumMod val="10000"/>
                  </a:schemeClr>
                </a:solidFill>
                <a:latin typeface="+mj-lt"/>
              </a:rPr>
              <a:t>short, medium and long term storage of special radioactive waste</a:t>
            </a:r>
            <a:r>
              <a:rPr lang="en-US" dirty="0">
                <a:solidFill>
                  <a:schemeClr val="bg2">
                    <a:lumMod val="10000"/>
                  </a:schemeClr>
                </a:solidFill>
                <a:latin typeface="+mj-lt"/>
              </a:rPr>
              <a:t>. Local and National authorities will request very early in the CDR phase a clear strategy for radioactive waste minimization and disposal. What studies should we launch to prepare to that request? Will we need to demonstrate anything in this respect in the Facility?   </a:t>
            </a:r>
            <a:endParaRPr lang="en-GB" dirty="0">
              <a:solidFill>
                <a:schemeClr val="bg2">
                  <a:lumMod val="10000"/>
                </a:schemeClr>
              </a:solidFill>
              <a:latin typeface="+mj-lt"/>
            </a:endParaRPr>
          </a:p>
        </p:txBody>
      </p:sp>
      <p:sp>
        <p:nvSpPr>
          <p:cNvPr id="4" name="Espace réservé du numéro de diapositive 3"/>
          <p:cNvSpPr>
            <a:spLocks noGrp="1"/>
          </p:cNvSpPr>
          <p:nvPr>
            <p:ph type="sldNum" sz="quarter" idx="4"/>
          </p:nvPr>
        </p:nvSpPr>
        <p:spPr/>
        <p:txBody>
          <a:bodyPr/>
          <a:lstStyle/>
          <a:p>
            <a:fld id="{974172A1-1CBF-0B40-9234-7D4D80EC19EA}" type="slidenum">
              <a:rPr lang="en-GB" smtClean="0"/>
              <a:pPr/>
              <a:t>10</a:t>
            </a:fld>
            <a:endParaRPr lang="en-GB" dirty="0"/>
          </a:p>
        </p:txBody>
      </p:sp>
      <p:sp>
        <p:nvSpPr>
          <p:cNvPr id="12" name="Titre 11"/>
          <p:cNvSpPr>
            <a:spLocks noGrp="1"/>
          </p:cNvSpPr>
          <p:nvPr>
            <p:ph type="title"/>
          </p:nvPr>
        </p:nvSpPr>
        <p:spPr/>
        <p:txBody>
          <a:bodyPr/>
          <a:lstStyle/>
          <a:p>
            <a:r>
              <a:rPr lang="en-US" dirty="0"/>
              <a:t>Beam Power</a:t>
            </a:r>
            <a:endParaRPr lang="en-GB" dirty="0"/>
          </a:p>
        </p:txBody>
      </p:sp>
    </p:spTree>
    <p:extLst>
      <p:ext uri="{BB962C8B-B14F-4D97-AF65-F5344CB8AC3E}">
        <p14:creationId xmlns:p14="http://schemas.microsoft.com/office/powerpoint/2010/main" val="16345341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Cooling</a:t>
            </a:r>
            <a:endParaRPr lang="en-GB" dirty="0"/>
          </a:p>
        </p:txBody>
      </p:sp>
      <p:pic>
        <p:nvPicPr>
          <p:cNvPr id="9" name="Picture 8"/>
          <p:cNvPicPr>
            <a:picLocks noChangeAspect="1"/>
          </p:cNvPicPr>
          <p:nvPr/>
        </p:nvPicPr>
        <p:blipFill>
          <a:blip r:embed="rId2"/>
          <a:stretch>
            <a:fillRect/>
          </a:stretch>
        </p:blipFill>
        <p:spPr>
          <a:xfrm>
            <a:off x="3884723" y="1275606"/>
            <a:ext cx="5259277" cy="3942566"/>
          </a:xfrm>
          <a:prstGeom prst="rect">
            <a:avLst/>
          </a:prstGeom>
        </p:spPr>
      </p:pic>
      <p:sp>
        <p:nvSpPr>
          <p:cNvPr id="4" name="Text Placeholder 3"/>
          <p:cNvSpPr>
            <a:spLocks noGrp="1"/>
          </p:cNvSpPr>
          <p:nvPr>
            <p:ph type="body" sz="quarter" idx="11"/>
          </p:nvPr>
        </p:nvSpPr>
        <p:spPr>
          <a:xfrm>
            <a:off x="107504" y="1347614"/>
            <a:ext cx="3672408" cy="3276600"/>
          </a:xfrm>
        </p:spPr>
        <p:txBody>
          <a:bodyPr/>
          <a:lstStyle/>
          <a:p>
            <a:r>
              <a:rPr lang="en-US" dirty="0"/>
              <a:t>Courtesy D. Stratakis </a:t>
            </a:r>
            <a:r>
              <a:rPr lang="en-US" sz="1800" dirty="0"/>
              <a:t>(Workshop on Muon Collider Testing Opportunities: </a:t>
            </a:r>
            <a:r>
              <a:rPr lang="en-US" sz="1800" dirty="0">
                <a:hlinkClick r:id="rId3"/>
              </a:rPr>
              <a:t>https://indico.cern.ch/event/1016248</a:t>
            </a:r>
            <a:r>
              <a:rPr lang="en-US" sz="1800" dirty="0"/>
              <a:t> )</a:t>
            </a:r>
          </a:p>
        </p:txBody>
      </p:sp>
      <p:sp>
        <p:nvSpPr>
          <p:cNvPr id="5" name="Slide Number Placeholder 4"/>
          <p:cNvSpPr>
            <a:spLocks noGrp="1"/>
          </p:cNvSpPr>
          <p:nvPr>
            <p:ph type="sldNum" sz="quarter" idx="4"/>
          </p:nvPr>
        </p:nvSpPr>
        <p:spPr/>
        <p:txBody>
          <a:bodyPr/>
          <a:lstStyle/>
          <a:p>
            <a:fld id="{974172A1-1CBF-0B40-9234-7D4D80EC19EA}" type="slidenum">
              <a:rPr lang="en-GB" smtClean="0"/>
              <a:pPr/>
              <a:t>11</a:t>
            </a:fld>
            <a:endParaRPr lang="en-GB" dirty="0"/>
          </a:p>
        </p:txBody>
      </p:sp>
    </p:spTree>
    <p:extLst>
      <p:ext uri="{BB962C8B-B14F-4D97-AF65-F5344CB8AC3E}">
        <p14:creationId xmlns:p14="http://schemas.microsoft.com/office/powerpoint/2010/main" val="12472514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Cooling</a:t>
            </a:r>
            <a:endParaRPr lang="en-GB" dirty="0"/>
          </a:p>
        </p:txBody>
      </p:sp>
      <p:sp>
        <p:nvSpPr>
          <p:cNvPr id="4" name="Text Placeholder 3"/>
          <p:cNvSpPr>
            <a:spLocks noGrp="1"/>
          </p:cNvSpPr>
          <p:nvPr>
            <p:ph type="body" sz="quarter" idx="11"/>
          </p:nvPr>
        </p:nvSpPr>
        <p:spPr>
          <a:xfrm>
            <a:off x="107504" y="1347614"/>
            <a:ext cx="3672408" cy="3276600"/>
          </a:xfrm>
        </p:spPr>
        <p:txBody>
          <a:bodyPr/>
          <a:lstStyle/>
          <a:p>
            <a:r>
              <a:rPr lang="en-US" dirty="0"/>
              <a:t>Courtesy D. Stratakis </a:t>
            </a:r>
            <a:r>
              <a:rPr lang="en-US" sz="1800" dirty="0"/>
              <a:t>(Workshop on Muon Collider Testing Opportunities: </a:t>
            </a:r>
            <a:r>
              <a:rPr lang="en-US" sz="1800" dirty="0">
                <a:hlinkClick r:id="rId2"/>
              </a:rPr>
              <a:t>https://indico.cern.ch/event/1016248</a:t>
            </a:r>
            <a:r>
              <a:rPr lang="en-US" sz="1800" dirty="0"/>
              <a:t> )</a:t>
            </a:r>
          </a:p>
        </p:txBody>
      </p:sp>
      <p:sp>
        <p:nvSpPr>
          <p:cNvPr id="5" name="Slide Number Placeholder 4"/>
          <p:cNvSpPr>
            <a:spLocks noGrp="1"/>
          </p:cNvSpPr>
          <p:nvPr>
            <p:ph type="sldNum" sz="quarter" idx="4"/>
          </p:nvPr>
        </p:nvSpPr>
        <p:spPr/>
        <p:txBody>
          <a:bodyPr/>
          <a:lstStyle/>
          <a:p>
            <a:fld id="{974172A1-1CBF-0B40-9234-7D4D80EC19EA}" type="slidenum">
              <a:rPr lang="en-GB" smtClean="0"/>
              <a:pPr/>
              <a:t>12</a:t>
            </a:fld>
            <a:endParaRPr lang="en-GB" dirty="0"/>
          </a:p>
        </p:txBody>
      </p:sp>
      <p:pic>
        <p:nvPicPr>
          <p:cNvPr id="6" name="Content Placeholder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4400" y="1275606"/>
            <a:ext cx="5259600" cy="3944701"/>
          </a:xfrm>
          <a:prstGeom prst="rect">
            <a:avLst/>
          </a:prstGeom>
        </p:spPr>
      </p:pic>
    </p:spTree>
    <p:extLst>
      <p:ext uri="{BB962C8B-B14F-4D97-AF65-F5344CB8AC3E}">
        <p14:creationId xmlns:p14="http://schemas.microsoft.com/office/powerpoint/2010/main" val="1551391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Cooling</a:t>
            </a:r>
            <a:endParaRPr lang="en-GB" dirty="0"/>
          </a:p>
        </p:txBody>
      </p:sp>
      <p:sp>
        <p:nvSpPr>
          <p:cNvPr id="4" name="Text Placeholder 3"/>
          <p:cNvSpPr>
            <a:spLocks noGrp="1"/>
          </p:cNvSpPr>
          <p:nvPr>
            <p:ph type="body" sz="quarter" idx="11"/>
          </p:nvPr>
        </p:nvSpPr>
        <p:spPr>
          <a:xfrm>
            <a:off x="107504" y="1347614"/>
            <a:ext cx="3672408" cy="3276600"/>
          </a:xfrm>
        </p:spPr>
        <p:txBody>
          <a:bodyPr/>
          <a:lstStyle/>
          <a:p>
            <a:r>
              <a:rPr lang="en-US" dirty="0"/>
              <a:t>Courtesy D. Stratakis </a:t>
            </a:r>
            <a:r>
              <a:rPr lang="en-US" sz="1800" dirty="0"/>
              <a:t>(Workshop on Muon Collider Testing Opportunities: </a:t>
            </a:r>
            <a:r>
              <a:rPr lang="en-US" sz="1800" dirty="0">
                <a:hlinkClick r:id="rId2"/>
              </a:rPr>
              <a:t>https://indico.cern.ch/event/1016248</a:t>
            </a:r>
            <a:r>
              <a:rPr lang="en-US" sz="1800" dirty="0"/>
              <a:t> )</a:t>
            </a:r>
          </a:p>
          <a:p>
            <a:endParaRPr lang="en-US" sz="1800" dirty="0"/>
          </a:p>
        </p:txBody>
      </p:sp>
      <p:sp>
        <p:nvSpPr>
          <p:cNvPr id="5" name="Slide Number Placeholder 4"/>
          <p:cNvSpPr>
            <a:spLocks noGrp="1"/>
          </p:cNvSpPr>
          <p:nvPr>
            <p:ph type="sldNum" sz="quarter" idx="4"/>
          </p:nvPr>
        </p:nvSpPr>
        <p:spPr/>
        <p:txBody>
          <a:bodyPr/>
          <a:lstStyle/>
          <a:p>
            <a:fld id="{974172A1-1CBF-0B40-9234-7D4D80EC19EA}" type="slidenum">
              <a:rPr lang="en-GB" smtClean="0"/>
              <a:pPr/>
              <a:t>13</a:t>
            </a:fld>
            <a:endParaRPr lang="en-GB" dirty="0"/>
          </a:p>
        </p:txBody>
      </p:sp>
      <p:pic>
        <p:nvPicPr>
          <p:cNvPr id="6" name="Content Placeholder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4400" y="1275606"/>
            <a:ext cx="5259600" cy="3944700"/>
          </a:xfrm>
          <a:prstGeom prst="rect">
            <a:avLst/>
          </a:prstGeom>
        </p:spPr>
      </p:pic>
    </p:spTree>
    <p:extLst>
      <p:ext uri="{BB962C8B-B14F-4D97-AF65-F5344CB8AC3E}">
        <p14:creationId xmlns:p14="http://schemas.microsoft.com/office/powerpoint/2010/main" val="31972823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Cooling</a:t>
            </a:r>
            <a:endParaRPr lang="en-GB" dirty="0"/>
          </a:p>
        </p:txBody>
      </p:sp>
      <p:sp>
        <p:nvSpPr>
          <p:cNvPr id="4" name="Text Placeholder 3"/>
          <p:cNvSpPr>
            <a:spLocks noGrp="1"/>
          </p:cNvSpPr>
          <p:nvPr>
            <p:ph type="body" sz="quarter" idx="11"/>
          </p:nvPr>
        </p:nvSpPr>
        <p:spPr>
          <a:xfrm>
            <a:off x="107504" y="1347614"/>
            <a:ext cx="3672408" cy="3276600"/>
          </a:xfrm>
        </p:spPr>
        <p:txBody>
          <a:bodyPr/>
          <a:lstStyle/>
          <a:p>
            <a:r>
              <a:rPr lang="en-US" dirty="0"/>
              <a:t>Courtesy D. Stratakis </a:t>
            </a:r>
            <a:r>
              <a:rPr lang="en-US" sz="1800" dirty="0"/>
              <a:t>(Workshop on Muon Collider Testing Opportunities: </a:t>
            </a:r>
            <a:r>
              <a:rPr lang="en-US" sz="1800" dirty="0">
                <a:hlinkClick r:id="rId2"/>
              </a:rPr>
              <a:t>https://indico.cern.ch/event/1016248</a:t>
            </a:r>
            <a:r>
              <a:rPr lang="en-US" sz="1800" dirty="0"/>
              <a:t> )</a:t>
            </a:r>
          </a:p>
        </p:txBody>
      </p:sp>
      <p:sp>
        <p:nvSpPr>
          <p:cNvPr id="5" name="Slide Number Placeholder 4"/>
          <p:cNvSpPr>
            <a:spLocks noGrp="1"/>
          </p:cNvSpPr>
          <p:nvPr>
            <p:ph type="sldNum" sz="quarter" idx="4"/>
          </p:nvPr>
        </p:nvSpPr>
        <p:spPr/>
        <p:txBody>
          <a:bodyPr/>
          <a:lstStyle/>
          <a:p>
            <a:fld id="{974172A1-1CBF-0B40-9234-7D4D80EC19EA}" type="slidenum">
              <a:rPr lang="en-GB" smtClean="0"/>
              <a:pPr/>
              <a:t>14</a:t>
            </a:fld>
            <a:endParaRPr lang="en-GB" dirty="0"/>
          </a:p>
        </p:txBody>
      </p:sp>
      <p:pic>
        <p:nvPicPr>
          <p:cNvPr id="6" name="Content Placeholder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4400" y="1275606"/>
            <a:ext cx="5259600" cy="3944700"/>
          </a:xfrm>
          <a:prstGeom prst="rect">
            <a:avLst/>
          </a:prstGeom>
        </p:spPr>
      </p:pic>
    </p:spTree>
    <p:extLst>
      <p:ext uri="{BB962C8B-B14F-4D97-AF65-F5344CB8AC3E}">
        <p14:creationId xmlns:p14="http://schemas.microsoft.com/office/powerpoint/2010/main" val="6355683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Cooling</a:t>
            </a:r>
            <a:endParaRPr lang="en-GB" dirty="0"/>
          </a:p>
        </p:txBody>
      </p:sp>
      <p:sp>
        <p:nvSpPr>
          <p:cNvPr id="4" name="Text Placeholder 3"/>
          <p:cNvSpPr>
            <a:spLocks noGrp="1"/>
          </p:cNvSpPr>
          <p:nvPr>
            <p:ph type="body" sz="quarter" idx="11"/>
          </p:nvPr>
        </p:nvSpPr>
        <p:spPr>
          <a:xfrm>
            <a:off x="107504" y="1347614"/>
            <a:ext cx="8352928" cy="3276600"/>
          </a:xfrm>
        </p:spPr>
        <p:txBody>
          <a:bodyPr/>
          <a:lstStyle/>
          <a:p>
            <a:pPr>
              <a:buFont typeface="Arial" panose="020B0604020202020204" pitchFamily="34" charset="0"/>
              <a:buChar char="•"/>
            </a:pPr>
            <a:r>
              <a:rPr lang="en-US" dirty="0">
                <a:latin typeface="+mj-lt"/>
              </a:rPr>
              <a:t>Further questions:</a:t>
            </a:r>
          </a:p>
          <a:p>
            <a:pPr marL="666900" lvl="1" indent="-342900">
              <a:buFont typeface="Arial" panose="020B0604020202020204" pitchFamily="34" charset="0"/>
              <a:buChar char="•"/>
            </a:pPr>
            <a:r>
              <a:rPr lang="en-US" dirty="0">
                <a:latin typeface="+mj-lt"/>
              </a:rPr>
              <a:t>We believe simulations are ok (?). Is there any specific development/benchmark needed? </a:t>
            </a:r>
          </a:p>
          <a:p>
            <a:pPr marL="666900" lvl="1" indent="-342900">
              <a:buFont typeface="Arial" panose="020B0604020202020204" pitchFamily="34" charset="0"/>
              <a:buChar char="•"/>
            </a:pPr>
            <a:endParaRPr lang="en-US" dirty="0">
              <a:latin typeface="+mj-lt"/>
            </a:endParaRPr>
          </a:p>
          <a:p>
            <a:pPr marL="666900" lvl="1" indent="-342900">
              <a:buFont typeface="Arial" panose="020B0604020202020204" pitchFamily="34" charset="0"/>
              <a:buChar char="•"/>
            </a:pPr>
            <a:r>
              <a:rPr lang="en-US" dirty="0">
                <a:latin typeface="+mj-lt"/>
              </a:rPr>
              <a:t>How many schemes can we test? One or more?</a:t>
            </a:r>
          </a:p>
          <a:p>
            <a:pPr marL="666900" lvl="1" indent="-342900">
              <a:buFont typeface="Arial" panose="020B0604020202020204" pitchFamily="34" charset="0"/>
              <a:buChar char="•"/>
            </a:pPr>
            <a:endParaRPr lang="en-US" dirty="0">
              <a:latin typeface="+mj-lt"/>
            </a:endParaRPr>
          </a:p>
          <a:p>
            <a:pPr marL="666900" lvl="1" indent="-342900">
              <a:buFont typeface="Arial" panose="020B0604020202020204" pitchFamily="34" charset="0"/>
              <a:buChar char="•"/>
            </a:pPr>
            <a:r>
              <a:rPr lang="en-US" dirty="0">
                <a:latin typeface="+mj-lt"/>
              </a:rPr>
              <a:t>…</a:t>
            </a:r>
          </a:p>
        </p:txBody>
      </p:sp>
      <p:sp>
        <p:nvSpPr>
          <p:cNvPr id="5" name="Slide Number Placeholder 4"/>
          <p:cNvSpPr>
            <a:spLocks noGrp="1"/>
          </p:cNvSpPr>
          <p:nvPr>
            <p:ph type="sldNum" sz="quarter" idx="4"/>
          </p:nvPr>
        </p:nvSpPr>
        <p:spPr/>
        <p:txBody>
          <a:bodyPr/>
          <a:lstStyle/>
          <a:p>
            <a:fld id="{974172A1-1CBF-0B40-9234-7D4D80EC19EA}" type="slidenum">
              <a:rPr lang="en-GB" smtClean="0"/>
              <a:pPr/>
              <a:t>15</a:t>
            </a:fld>
            <a:endParaRPr lang="en-GB" dirty="0"/>
          </a:p>
        </p:txBody>
      </p:sp>
    </p:spTree>
    <p:extLst>
      <p:ext uri="{BB962C8B-B14F-4D97-AF65-F5344CB8AC3E}">
        <p14:creationId xmlns:p14="http://schemas.microsoft.com/office/powerpoint/2010/main" val="36916129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2"/>
          </p:nvPr>
        </p:nvSpPr>
        <p:spPr/>
        <p:txBody>
          <a:bodyPr>
            <a:normAutofit fontScale="92500" lnSpcReduction="10000"/>
          </a:bodyPr>
          <a:lstStyle/>
          <a:p>
            <a:r>
              <a:rPr lang="en-US" dirty="0">
                <a:latin typeface="+mj-lt"/>
              </a:rPr>
              <a:t>1.5 MW:</a:t>
            </a:r>
          </a:p>
          <a:p>
            <a:pPr lvl="1"/>
            <a:r>
              <a:rPr lang="en-US" dirty="0">
                <a:latin typeface="+mj-lt"/>
              </a:rPr>
              <a:t>Less to demonstrate for the target, still integration with the Solenoid has to be studied and tested</a:t>
            </a:r>
          </a:p>
          <a:p>
            <a:r>
              <a:rPr lang="en-US" dirty="0">
                <a:latin typeface="+mj-lt"/>
              </a:rPr>
              <a:t>4 MW:</a:t>
            </a:r>
          </a:p>
          <a:p>
            <a:pPr lvl="1"/>
            <a:r>
              <a:rPr lang="en-US" dirty="0">
                <a:latin typeface="+mj-lt"/>
              </a:rPr>
              <a:t>Target concept to be decided and demonstrated</a:t>
            </a:r>
          </a:p>
          <a:p>
            <a:r>
              <a:rPr lang="en-US" dirty="0">
                <a:latin typeface="+mj-lt"/>
              </a:rPr>
              <a:t>For both: </a:t>
            </a:r>
          </a:p>
          <a:p>
            <a:pPr lvl="1"/>
            <a:r>
              <a:rPr lang="en-US" dirty="0">
                <a:latin typeface="+mj-lt"/>
              </a:rPr>
              <a:t>can the solenoid and downstream magnets survive instantaneous power (quench limit) and integrated dose (what shielding needed) </a:t>
            </a:r>
          </a:p>
          <a:p>
            <a:pPr lvl="1"/>
            <a:endParaRPr lang="en-GB" dirty="0">
              <a:latin typeface="+mj-lt"/>
            </a:endParaRPr>
          </a:p>
        </p:txBody>
      </p:sp>
      <p:sp>
        <p:nvSpPr>
          <p:cNvPr id="5" name="Slide Number Placeholder 4"/>
          <p:cNvSpPr>
            <a:spLocks noGrp="1"/>
          </p:cNvSpPr>
          <p:nvPr>
            <p:ph type="sldNum" sz="quarter" idx="4"/>
          </p:nvPr>
        </p:nvSpPr>
        <p:spPr/>
        <p:txBody>
          <a:bodyPr/>
          <a:lstStyle/>
          <a:p>
            <a:fld id="{974172A1-1CBF-0B40-9234-7D4D80EC19EA}" type="slidenum">
              <a:rPr lang="en-GB" smtClean="0"/>
              <a:pPr/>
              <a:t>16</a:t>
            </a:fld>
            <a:endParaRPr lang="en-GB" dirty="0"/>
          </a:p>
        </p:txBody>
      </p:sp>
      <p:sp>
        <p:nvSpPr>
          <p:cNvPr id="2" name="Title 1"/>
          <p:cNvSpPr>
            <a:spLocks noGrp="1"/>
          </p:cNvSpPr>
          <p:nvPr>
            <p:ph type="title"/>
          </p:nvPr>
        </p:nvSpPr>
        <p:spPr/>
        <p:txBody>
          <a:bodyPr/>
          <a:lstStyle/>
          <a:p>
            <a:r>
              <a:rPr lang="en-US" dirty="0" err="1"/>
              <a:t>Targetry</a:t>
            </a:r>
            <a:r>
              <a:rPr lang="en-US" dirty="0"/>
              <a:t>/Solenoid</a:t>
            </a:r>
            <a:endParaRPr lang="en-GB" dirty="0"/>
          </a:p>
        </p:txBody>
      </p:sp>
    </p:spTree>
    <p:extLst>
      <p:ext uri="{BB962C8B-B14F-4D97-AF65-F5344CB8AC3E}">
        <p14:creationId xmlns:p14="http://schemas.microsoft.com/office/powerpoint/2010/main" val="8613995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endParaRPr lang="en-GB"/>
          </a:p>
        </p:txBody>
      </p:sp>
      <p:sp>
        <p:nvSpPr>
          <p:cNvPr id="3" name="Slide Number Placeholder 2"/>
          <p:cNvSpPr>
            <a:spLocks noGrp="1"/>
          </p:cNvSpPr>
          <p:nvPr>
            <p:ph type="sldNum" sz="quarter" idx="4"/>
          </p:nvPr>
        </p:nvSpPr>
        <p:spPr/>
        <p:txBody>
          <a:bodyPr/>
          <a:lstStyle/>
          <a:p>
            <a:fld id="{974172A1-1CBF-0B40-9234-7D4D80EC19EA}" type="slidenum">
              <a:rPr lang="en-GB" smtClean="0"/>
              <a:pPr/>
              <a:t>17</a:t>
            </a:fld>
            <a:endParaRPr lang="en-GB" dirty="0"/>
          </a:p>
        </p:txBody>
      </p:sp>
      <p:sp>
        <p:nvSpPr>
          <p:cNvPr id="4" name="Title 3"/>
          <p:cNvSpPr>
            <a:spLocks noGrp="1"/>
          </p:cNvSpPr>
          <p:nvPr>
            <p:ph type="title"/>
          </p:nvPr>
        </p:nvSpPr>
        <p:spPr/>
        <p:txBody>
          <a:bodyPr/>
          <a:lstStyle/>
          <a:p>
            <a:endParaRPr lang="en-GB"/>
          </a:p>
        </p:txBody>
      </p:sp>
      <p:pic>
        <p:nvPicPr>
          <p:cNvPr id="5" name="Picture 4"/>
          <p:cNvPicPr>
            <a:picLocks noChangeAspect="1"/>
          </p:cNvPicPr>
          <p:nvPr/>
        </p:nvPicPr>
        <p:blipFill>
          <a:blip r:embed="rId2"/>
          <a:stretch>
            <a:fillRect/>
          </a:stretch>
        </p:blipFill>
        <p:spPr>
          <a:xfrm>
            <a:off x="2070381" y="123478"/>
            <a:ext cx="6692619" cy="5020022"/>
          </a:xfrm>
          <a:prstGeom prst="rect">
            <a:avLst/>
          </a:prstGeom>
        </p:spPr>
      </p:pic>
    </p:spTree>
    <p:extLst>
      <p:ext uri="{BB962C8B-B14F-4D97-AF65-F5344CB8AC3E}">
        <p14:creationId xmlns:p14="http://schemas.microsoft.com/office/powerpoint/2010/main" val="14027004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endParaRPr lang="en-GB"/>
          </a:p>
        </p:txBody>
      </p:sp>
      <p:sp>
        <p:nvSpPr>
          <p:cNvPr id="3" name="Slide Number Placeholder 2"/>
          <p:cNvSpPr>
            <a:spLocks noGrp="1"/>
          </p:cNvSpPr>
          <p:nvPr>
            <p:ph type="sldNum" sz="quarter" idx="4"/>
          </p:nvPr>
        </p:nvSpPr>
        <p:spPr/>
        <p:txBody>
          <a:bodyPr/>
          <a:lstStyle/>
          <a:p>
            <a:fld id="{974172A1-1CBF-0B40-9234-7D4D80EC19EA}" type="slidenum">
              <a:rPr lang="en-GB" smtClean="0"/>
              <a:pPr/>
              <a:t>18</a:t>
            </a:fld>
            <a:endParaRPr lang="en-GB" dirty="0"/>
          </a:p>
        </p:txBody>
      </p:sp>
      <p:sp>
        <p:nvSpPr>
          <p:cNvPr id="4" name="Title 3"/>
          <p:cNvSpPr>
            <a:spLocks noGrp="1"/>
          </p:cNvSpPr>
          <p:nvPr>
            <p:ph type="title"/>
          </p:nvPr>
        </p:nvSpPr>
        <p:spPr/>
        <p:txBody>
          <a:bodyPr/>
          <a:lstStyle/>
          <a:p>
            <a:endParaRPr lang="en-GB"/>
          </a:p>
        </p:txBody>
      </p:sp>
      <p:pic>
        <p:nvPicPr>
          <p:cNvPr id="5" name="Picture 4"/>
          <p:cNvPicPr>
            <a:picLocks noChangeAspect="1"/>
          </p:cNvPicPr>
          <p:nvPr/>
        </p:nvPicPr>
        <p:blipFill>
          <a:blip r:embed="rId2"/>
          <a:stretch>
            <a:fillRect/>
          </a:stretch>
        </p:blipFill>
        <p:spPr>
          <a:xfrm>
            <a:off x="2195737" y="0"/>
            <a:ext cx="6948264" cy="5211776"/>
          </a:xfrm>
          <a:prstGeom prst="rect">
            <a:avLst/>
          </a:prstGeom>
        </p:spPr>
      </p:pic>
      <p:sp>
        <p:nvSpPr>
          <p:cNvPr id="6" name="Rounded Rectangle 5"/>
          <p:cNvSpPr/>
          <p:nvPr/>
        </p:nvSpPr>
        <p:spPr>
          <a:xfrm>
            <a:off x="6372200" y="3044428"/>
            <a:ext cx="2160240" cy="319410"/>
          </a:xfrm>
          <a:prstGeom prst="round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ounded Rectangle 6"/>
          <p:cNvSpPr/>
          <p:nvPr/>
        </p:nvSpPr>
        <p:spPr>
          <a:xfrm>
            <a:off x="6300192" y="4155926"/>
            <a:ext cx="2160240" cy="319410"/>
          </a:xfrm>
          <a:prstGeom prst="round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070979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endParaRPr lang="en-GB" dirty="0"/>
          </a:p>
        </p:txBody>
      </p:sp>
      <p:sp>
        <p:nvSpPr>
          <p:cNvPr id="3" name="Slide Number Placeholder 2"/>
          <p:cNvSpPr>
            <a:spLocks noGrp="1"/>
          </p:cNvSpPr>
          <p:nvPr>
            <p:ph type="sldNum" sz="quarter" idx="4"/>
          </p:nvPr>
        </p:nvSpPr>
        <p:spPr/>
        <p:txBody>
          <a:bodyPr/>
          <a:lstStyle/>
          <a:p>
            <a:fld id="{974172A1-1CBF-0B40-9234-7D4D80EC19EA}" type="slidenum">
              <a:rPr lang="en-GB" smtClean="0"/>
              <a:pPr/>
              <a:t>19</a:t>
            </a:fld>
            <a:endParaRPr lang="en-GB" dirty="0"/>
          </a:p>
        </p:txBody>
      </p:sp>
      <p:sp>
        <p:nvSpPr>
          <p:cNvPr id="4" name="Title 3"/>
          <p:cNvSpPr>
            <a:spLocks noGrp="1"/>
          </p:cNvSpPr>
          <p:nvPr>
            <p:ph type="title"/>
          </p:nvPr>
        </p:nvSpPr>
        <p:spPr/>
        <p:txBody>
          <a:bodyPr/>
          <a:lstStyle/>
          <a:p>
            <a:endParaRPr lang="en-GB"/>
          </a:p>
        </p:txBody>
      </p:sp>
      <p:pic>
        <p:nvPicPr>
          <p:cNvPr id="5" name="Picture 4"/>
          <p:cNvPicPr>
            <a:picLocks noChangeAspect="1"/>
          </p:cNvPicPr>
          <p:nvPr/>
        </p:nvPicPr>
        <p:blipFill>
          <a:blip r:embed="rId2"/>
          <a:stretch>
            <a:fillRect/>
          </a:stretch>
        </p:blipFill>
        <p:spPr>
          <a:xfrm>
            <a:off x="2303240" y="49104"/>
            <a:ext cx="6840760" cy="5131140"/>
          </a:xfrm>
          <a:prstGeom prst="rect">
            <a:avLst/>
          </a:prstGeom>
        </p:spPr>
      </p:pic>
      <p:sp>
        <p:nvSpPr>
          <p:cNvPr id="6" name="Rounded Rectangle 5"/>
          <p:cNvSpPr/>
          <p:nvPr/>
        </p:nvSpPr>
        <p:spPr>
          <a:xfrm>
            <a:off x="6084168" y="4011909"/>
            <a:ext cx="2448272" cy="288033"/>
          </a:xfrm>
          <a:prstGeom prst="round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ounded Rectangle 6"/>
          <p:cNvSpPr/>
          <p:nvPr/>
        </p:nvSpPr>
        <p:spPr>
          <a:xfrm>
            <a:off x="6372200" y="3044428"/>
            <a:ext cx="2160240" cy="319410"/>
          </a:xfrm>
          <a:prstGeom prst="round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896085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2"/>
          </p:nvPr>
        </p:nvSpPr>
        <p:spPr/>
        <p:txBody>
          <a:bodyPr>
            <a:normAutofit fontScale="70000" lnSpcReduction="20000"/>
          </a:bodyPr>
          <a:lstStyle/>
          <a:p>
            <a:pPr marL="100125" indent="-257175">
              <a:buFont typeface="Arial" panose="020B0604020202020204" pitchFamily="34" charset="0"/>
              <a:buChar char="•"/>
            </a:pPr>
            <a:r>
              <a:rPr lang="en-US" dirty="0">
                <a:latin typeface="+mj-lt"/>
              </a:rPr>
              <a:t>What do we have to demonstrate</a:t>
            </a:r>
          </a:p>
          <a:p>
            <a:pPr marL="100125" indent="-257175">
              <a:buFont typeface="Arial" panose="020B0604020202020204" pitchFamily="34" charset="0"/>
              <a:buChar char="•"/>
            </a:pPr>
            <a:endParaRPr lang="en-US" dirty="0">
              <a:latin typeface="+mj-lt"/>
            </a:endParaRPr>
          </a:p>
          <a:p>
            <a:pPr marL="100125" indent="-257175">
              <a:buFont typeface="Arial" panose="020B0604020202020204" pitchFamily="34" charset="0"/>
              <a:buChar char="•"/>
            </a:pPr>
            <a:r>
              <a:rPr lang="en-US" dirty="0">
                <a:latin typeface="+mj-lt"/>
              </a:rPr>
              <a:t>In which timescale</a:t>
            </a:r>
          </a:p>
          <a:p>
            <a:pPr marL="100125" indent="-257175">
              <a:buFont typeface="Arial" panose="020B0604020202020204" pitchFamily="34" charset="0"/>
              <a:buChar char="•"/>
            </a:pPr>
            <a:endParaRPr lang="en-US" dirty="0">
              <a:latin typeface="+mj-lt"/>
            </a:endParaRPr>
          </a:p>
          <a:p>
            <a:pPr marL="100125" indent="-257175">
              <a:buFont typeface="Arial" panose="020B0604020202020204" pitchFamily="34" charset="0"/>
              <a:buChar char="•"/>
            </a:pPr>
            <a:r>
              <a:rPr lang="en-US" dirty="0">
                <a:latin typeface="+mj-lt"/>
              </a:rPr>
              <a:t>With which resources</a:t>
            </a:r>
          </a:p>
          <a:p>
            <a:pPr marL="100125" indent="-257175">
              <a:buFont typeface="Arial" panose="020B0604020202020204" pitchFamily="34" charset="0"/>
              <a:buChar char="•"/>
            </a:pPr>
            <a:endParaRPr lang="en-US" dirty="0">
              <a:latin typeface="+mj-lt"/>
            </a:endParaRPr>
          </a:p>
          <a:p>
            <a:pPr marL="100125" indent="-257175">
              <a:buFont typeface="Arial" panose="020B0604020202020204" pitchFamily="34" charset="0"/>
              <a:buChar char="•"/>
            </a:pPr>
            <a:r>
              <a:rPr lang="en-US" dirty="0">
                <a:latin typeface="+mj-lt"/>
              </a:rPr>
              <a:t>With which beam energy/power/intensity/time structure…</a:t>
            </a:r>
          </a:p>
          <a:p>
            <a:pPr marL="100125" indent="-257175">
              <a:buFont typeface="Arial" panose="020B0604020202020204" pitchFamily="34" charset="0"/>
              <a:buChar char="•"/>
            </a:pPr>
            <a:endParaRPr lang="en-US" dirty="0">
              <a:latin typeface="+mj-lt"/>
            </a:endParaRPr>
          </a:p>
          <a:p>
            <a:pPr marL="100125" indent="-257175">
              <a:buFont typeface="Arial" panose="020B0604020202020204" pitchFamily="34" charset="0"/>
              <a:buChar char="•"/>
            </a:pPr>
            <a:r>
              <a:rPr lang="en-US" dirty="0">
                <a:latin typeface="+mj-lt"/>
              </a:rPr>
              <a:t>In synergy with which facilities</a:t>
            </a:r>
          </a:p>
          <a:p>
            <a:pPr marL="100125" indent="-257175">
              <a:buFont typeface="Arial" panose="020B0604020202020204" pitchFamily="34" charset="0"/>
              <a:buChar char="•"/>
            </a:pPr>
            <a:endParaRPr lang="en-US" dirty="0">
              <a:latin typeface="+mj-lt"/>
            </a:endParaRPr>
          </a:p>
          <a:p>
            <a:pPr marL="257175" indent="-257175">
              <a:buFont typeface="Arial" panose="020B0604020202020204" pitchFamily="34" charset="0"/>
              <a:buChar char="•"/>
            </a:pPr>
            <a:r>
              <a:rPr lang="en-US" dirty="0">
                <a:latin typeface="+mj-lt"/>
              </a:rPr>
              <a:t>Road to Roadmap…</a:t>
            </a:r>
          </a:p>
        </p:txBody>
      </p:sp>
      <p:sp>
        <p:nvSpPr>
          <p:cNvPr id="4" name="Espace réservé du numéro de diapositive 3"/>
          <p:cNvSpPr>
            <a:spLocks noGrp="1"/>
          </p:cNvSpPr>
          <p:nvPr>
            <p:ph type="sldNum" sz="quarter" idx="4"/>
          </p:nvPr>
        </p:nvSpPr>
        <p:spPr/>
        <p:txBody>
          <a:bodyPr/>
          <a:lstStyle/>
          <a:p>
            <a:fld id="{974172A1-1CBF-0B40-9234-7D4D80EC19EA}" type="slidenum">
              <a:rPr lang="en-GB" smtClean="0"/>
              <a:pPr/>
              <a:t>2</a:t>
            </a:fld>
            <a:endParaRPr lang="en-GB" dirty="0"/>
          </a:p>
        </p:txBody>
      </p:sp>
      <p:sp>
        <p:nvSpPr>
          <p:cNvPr id="5" name="Titre 4"/>
          <p:cNvSpPr>
            <a:spLocks noGrp="1"/>
          </p:cNvSpPr>
          <p:nvPr>
            <p:ph type="title"/>
          </p:nvPr>
        </p:nvSpPr>
        <p:spPr/>
        <p:txBody>
          <a:bodyPr/>
          <a:lstStyle/>
          <a:p>
            <a:r>
              <a:rPr lang="en-US" dirty="0"/>
              <a:t>Discussion topics</a:t>
            </a:r>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endParaRPr lang="en-GB" dirty="0"/>
          </a:p>
        </p:txBody>
      </p:sp>
      <p:sp>
        <p:nvSpPr>
          <p:cNvPr id="3" name="Slide Number Placeholder 2"/>
          <p:cNvSpPr>
            <a:spLocks noGrp="1"/>
          </p:cNvSpPr>
          <p:nvPr>
            <p:ph type="sldNum" sz="quarter" idx="4"/>
          </p:nvPr>
        </p:nvSpPr>
        <p:spPr/>
        <p:txBody>
          <a:bodyPr/>
          <a:lstStyle/>
          <a:p>
            <a:fld id="{974172A1-1CBF-0B40-9234-7D4D80EC19EA}" type="slidenum">
              <a:rPr lang="en-GB" smtClean="0"/>
              <a:pPr/>
              <a:t>20</a:t>
            </a:fld>
            <a:endParaRPr lang="en-GB" dirty="0"/>
          </a:p>
        </p:txBody>
      </p:sp>
      <p:sp>
        <p:nvSpPr>
          <p:cNvPr id="4" name="Title 3"/>
          <p:cNvSpPr>
            <a:spLocks noGrp="1"/>
          </p:cNvSpPr>
          <p:nvPr>
            <p:ph type="title"/>
          </p:nvPr>
        </p:nvSpPr>
        <p:spPr/>
        <p:txBody>
          <a:bodyPr/>
          <a:lstStyle/>
          <a:p>
            <a:endParaRPr lang="en-GB"/>
          </a:p>
        </p:txBody>
      </p:sp>
      <p:pic>
        <p:nvPicPr>
          <p:cNvPr id="5" name="Picture 4"/>
          <p:cNvPicPr>
            <a:picLocks noChangeAspect="1"/>
          </p:cNvPicPr>
          <p:nvPr/>
        </p:nvPicPr>
        <p:blipFill>
          <a:blip r:embed="rId2"/>
          <a:stretch>
            <a:fillRect/>
          </a:stretch>
        </p:blipFill>
        <p:spPr>
          <a:xfrm>
            <a:off x="2195736" y="0"/>
            <a:ext cx="6949905" cy="5213008"/>
          </a:xfrm>
          <a:prstGeom prst="rect">
            <a:avLst/>
          </a:prstGeom>
        </p:spPr>
      </p:pic>
      <p:sp>
        <p:nvSpPr>
          <p:cNvPr id="6" name="Rounded Rectangle 5"/>
          <p:cNvSpPr/>
          <p:nvPr/>
        </p:nvSpPr>
        <p:spPr>
          <a:xfrm>
            <a:off x="6372200" y="2499742"/>
            <a:ext cx="2160240" cy="648072"/>
          </a:xfrm>
          <a:prstGeom prst="round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ounded Rectangle 6"/>
          <p:cNvSpPr/>
          <p:nvPr/>
        </p:nvSpPr>
        <p:spPr>
          <a:xfrm>
            <a:off x="6382627" y="3824951"/>
            <a:ext cx="2160240" cy="319410"/>
          </a:xfrm>
          <a:prstGeom prst="round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939260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dirty="0"/>
              <a:t>Is bunch length important for the demonstrator? What is the upper limit? </a:t>
            </a:r>
          </a:p>
          <a:p>
            <a:r>
              <a:rPr lang="en-US" dirty="0"/>
              <a:t>What intensity on the single bunch? What time structure? </a:t>
            </a:r>
          </a:p>
          <a:p>
            <a:endParaRPr lang="en-US" dirty="0"/>
          </a:p>
          <a:p>
            <a:r>
              <a:rPr lang="en-US" dirty="0"/>
              <a:t>Beam power: 10 kW? 80 kW? </a:t>
            </a:r>
          </a:p>
          <a:p>
            <a:r>
              <a:rPr lang="en-US" dirty="0"/>
              <a:t>Should we build directly for a target area/cooling channel cavern compatible with 1/4 MW? ($$$)</a:t>
            </a:r>
            <a:endParaRPr lang="en-GB" dirty="0"/>
          </a:p>
        </p:txBody>
      </p:sp>
      <p:sp>
        <p:nvSpPr>
          <p:cNvPr id="3" name="Slide Number Placeholder 2"/>
          <p:cNvSpPr>
            <a:spLocks noGrp="1"/>
          </p:cNvSpPr>
          <p:nvPr>
            <p:ph type="sldNum" sz="quarter" idx="4"/>
          </p:nvPr>
        </p:nvSpPr>
        <p:spPr/>
        <p:txBody>
          <a:bodyPr/>
          <a:lstStyle/>
          <a:p>
            <a:fld id="{974172A1-1CBF-0B40-9234-7D4D80EC19EA}" type="slidenum">
              <a:rPr lang="en-GB" smtClean="0"/>
              <a:pPr/>
              <a:t>21</a:t>
            </a:fld>
            <a:endParaRPr lang="en-GB" dirty="0"/>
          </a:p>
        </p:txBody>
      </p:sp>
      <p:sp>
        <p:nvSpPr>
          <p:cNvPr id="4" name="Title 3"/>
          <p:cNvSpPr>
            <a:spLocks noGrp="1"/>
          </p:cNvSpPr>
          <p:nvPr>
            <p:ph type="title"/>
          </p:nvPr>
        </p:nvSpPr>
        <p:spPr/>
        <p:txBody>
          <a:bodyPr/>
          <a:lstStyle/>
          <a:p>
            <a:r>
              <a:rPr lang="en-US" dirty="0"/>
              <a:t>Which beams ?</a:t>
            </a:r>
            <a:endParaRPr lang="en-GB" dirty="0"/>
          </a:p>
        </p:txBody>
      </p:sp>
    </p:spTree>
    <p:extLst>
      <p:ext uri="{BB962C8B-B14F-4D97-AF65-F5344CB8AC3E}">
        <p14:creationId xmlns:p14="http://schemas.microsoft.com/office/powerpoint/2010/main" val="11645238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457200" y="1276350"/>
            <a:ext cx="4114800" cy="3536156"/>
          </a:xfrm>
        </p:spPr>
        <p:txBody>
          <a:bodyPr>
            <a:normAutofit fontScale="70000" lnSpcReduction="20000"/>
          </a:bodyPr>
          <a:lstStyle/>
          <a:p>
            <a:r>
              <a:rPr lang="en-US" dirty="0">
                <a:latin typeface="+mj-lt"/>
              </a:rPr>
              <a:t>#1 – inside of ISR</a:t>
            </a:r>
          </a:p>
          <a:p>
            <a:pPr lvl="1"/>
            <a:r>
              <a:rPr lang="en-US" dirty="0">
                <a:latin typeface="+mj-lt"/>
              </a:rPr>
              <a:t>No upgrade possible to future muon complex (&lt;10 kW or RP issue)</a:t>
            </a:r>
          </a:p>
          <a:p>
            <a:r>
              <a:rPr lang="en-US" dirty="0">
                <a:latin typeface="+mj-lt"/>
              </a:rPr>
              <a:t>#2 – on TT10, transfer line to SPS</a:t>
            </a:r>
          </a:p>
          <a:p>
            <a:pPr lvl="1"/>
            <a:r>
              <a:rPr lang="en-US" dirty="0">
                <a:latin typeface="+mj-lt"/>
              </a:rPr>
              <a:t>Compatibility with future upgrades towards a collider and HP-SPL to be studied. </a:t>
            </a:r>
          </a:p>
          <a:p>
            <a:pPr lvl="1"/>
            <a:r>
              <a:rPr lang="en-US" dirty="0">
                <a:latin typeface="+mj-lt"/>
              </a:rPr>
              <a:t>O(80kW) should be easily feasible by going sufficiently underground.</a:t>
            </a:r>
          </a:p>
          <a:p>
            <a:pPr lvl="1"/>
            <a:r>
              <a:rPr lang="en-US" dirty="0">
                <a:latin typeface="+mj-lt"/>
              </a:rPr>
              <a:t>4 MW to be studied, but not impossible a priori.</a:t>
            </a:r>
            <a:endParaRPr lang="en-GB" dirty="0">
              <a:latin typeface="+mj-lt"/>
            </a:endParaRPr>
          </a:p>
        </p:txBody>
      </p:sp>
      <p:sp>
        <p:nvSpPr>
          <p:cNvPr id="3" name="Slide Number Placeholder 2"/>
          <p:cNvSpPr>
            <a:spLocks noGrp="1"/>
          </p:cNvSpPr>
          <p:nvPr>
            <p:ph type="sldNum" sz="quarter" idx="4"/>
          </p:nvPr>
        </p:nvSpPr>
        <p:spPr/>
        <p:txBody>
          <a:bodyPr/>
          <a:lstStyle/>
          <a:p>
            <a:fld id="{974172A1-1CBF-0B40-9234-7D4D80EC19EA}" type="slidenum">
              <a:rPr lang="en-GB" smtClean="0"/>
              <a:pPr/>
              <a:t>22</a:t>
            </a:fld>
            <a:endParaRPr lang="en-GB" dirty="0"/>
          </a:p>
        </p:txBody>
      </p:sp>
      <p:sp>
        <p:nvSpPr>
          <p:cNvPr id="4" name="Title 3"/>
          <p:cNvSpPr>
            <a:spLocks noGrp="1"/>
          </p:cNvSpPr>
          <p:nvPr>
            <p:ph type="title"/>
          </p:nvPr>
        </p:nvSpPr>
        <p:spPr/>
        <p:txBody>
          <a:bodyPr/>
          <a:lstStyle/>
          <a:p>
            <a:r>
              <a:rPr lang="en-US" dirty="0"/>
              <a:t>Working hypothesis</a:t>
            </a:r>
            <a:endParaRPr lang="en-GB" dirty="0"/>
          </a:p>
        </p:txBody>
      </p:sp>
      <p:pic>
        <p:nvPicPr>
          <p:cNvPr id="8" name="Picture 7"/>
          <p:cNvPicPr>
            <a:picLocks noChangeAspect="1"/>
          </p:cNvPicPr>
          <p:nvPr/>
        </p:nvPicPr>
        <p:blipFill>
          <a:blip r:embed="rId2"/>
          <a:stretch>
            <a:fillRect/>
          </a:stretch>
        </p:blipFill>
        <p:spPr>
          <a:xfrm>
            <a:off x="4644008" y="963765"/>
            <a:ext cx="4118992" cy="3765283"/>
          </a:xfrm>
          <a:prstGeom prst="rect">
            <a:avLst/>
          </a:prstGeom>
        </p:spPr>
      </p:pic>
    </p:spTree>
    <p:extLst>
      <p:ext uri="{BB962C8B-B14F-4D97-AF65-F5344CB8AC3E}">
        <p14:creationId xmlns:p14="http://schemas.microsoft.com/office/powerpoint/2010/main" val="33602442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974172A1-1CBF-0B40-9234-7D4D80EC19EA}" type="slidenum">
              <a:rPr lang="en-GB" smtClean="0"/>
              <a:pPr/>
              <a:t>23</a:t>
            </a:fld>
            <a:endParaRPr lang="en-GB" dirty="0"/>
          </a:p>
        </p:txBody>
      </p:sp>
      <p:sp>
        <p:nvSpPr>
          <p:cNvPr id="4" name="Title 3"/>
          <p:cNvSpPr>
            <a:spLocks noGrp="1"/>
          </p:cNvSpPr>
          <p:nvPr>
            <p:ph type="title"/>
          </p:nvPr>
        </p:nvSpPr>
        <p:spPr/>
        <p:txBody>
          <a:bodyPr/>
          <a:lstStyle/>
          <a:p>
            <a:r>
              <a:rPr lang="en-US" dirty="0"/>
              <a:t>Most attractive option</a:t>
            </a:r>
            <a:endParaRPr lang="en-GB" dirty="0"/>
          </a:p>
        </p:txBody>
      </p:sp>
      <p:pic>
        <p:nvPicPr>
          <p:cNvPr id="7" name="Picture 6"/>
          <p:cNvPicPr>
            <a:picLocks noChangeAspect="1"/>
          </p:cNvPicPr>
          <p:nvPr/>
        </p:nvPicPr>
        <p:blipFill>
          <a:blip r:embed="rId2"/>
          <a:stretch>
            <a:fillRect/>
          </a:stretch>
        </p:blipFill>
        <p:spPr>
          <a:xfrm>
            <a:off x="2771800" y="1347614"/>
            <a:ext cx="6321564" cy="3556571"/>
          </a:xfrm>
          <a:prstGeom prst="rect">
            <a:avLst/>
          </a:prstGeom>
        </p:spPr>
      </p:pic>
      <p:sp>
        <p:nvSpPr>
          <p:cNvPr id="8" name="Content Placeholder 7"/>
          <p:cNvSpPr>
            <a:spLocks noGrp="1"/>
          </p:cNvSpPr>
          <p:nvPr>
            <p:ph sz="quarter" idx="12"/>
          </p:nvPr>
        </p:nvSpPr>
        <p:spPr>
          <a:xfrm>
            <a:off x="457200" y="1276350"/>
            <a:ext cx="2602632" cy="3536156"/>
          </a:xfrm>
        </p:spPr>
        <p:txBody>
          <a:bodyPr>
            <a:normAutofit lnSpcReduction="10000"/>
          </a:bodyPr>
          <a:lstStyle/>
          <a:p>
            <a:r>
              <a:rPr lang="en-US" sz="1800" dirty="0">
                <a:latin typeface="+mj-lt"/>
              </a:rPr>
              <a:t>We will discuss what is needed to confirm full compatibility with a 4 MW option.</a:t>
            </a:r>
          </a:p>
          <a:p>
            <a:r>
              <a:rPr lang="en-US" sz="1800" dirty="0">
                <a:latin typeface="+mj-lt"/>
              </a:rPr>
              <a:t>Some information already available from past studies. </a:t>
            </a:r>
          </a:p>
          <a:p>
            <a:r>
              <a:rPr lang="en-US" sz="1800" dirty="0">
                <a:latin typeface="+mj-lt"/>
              </a:rPr>
              <a:t>Some requirements have to be provided to feed Civil engineering integration</a:t>
            </a:r>
            <a:endParaRPr lang="en-GB" sz="1800" dirty="0">
              <a:latin typeface="+mj-lt"/>
            </a:endParaRPr>
          </a:p>
        </p:txBody>
      </p:sp>
    </p:spTree>
    <p:extLst>
      <p:ext uri="{BB962C8B-B14F-4D97-AF65-F5344CB8AC3E}">
        <p14:creationId xmlns:p14="http://schemas.microsoft.com/office/powerpoint/2010/main" val="5659459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dirty="0"/>
              <a:t>ESS</a:t>
            </a:r>
          </a:p>
          <a:p>
            <a:pPr lvl="1"/>
            <a:r>
              <a:rPr lang="en-US" dirty="0"/>
              <a:t>Interested to promote studies for an Initial Cooling Experiment (</a:t>
            </a:r>
            <a:r>
              <a:rPr lang="en-US" dirty="0" err="1"/>
              <a:t>C.Rubbia</a:t>
            </a:r>
            <a:r>
              <a:rPr lang="en-US" dirty="0"/>
              <a:t>) </a:t>
            </a:r>
          </a:p>
          <a:p>
            <a:r>
              <a:rPr lang="en-US" dirty="0"/>
              <a:t>PSI, STFC</a:t>
            </a:r>
          </a:p>
          <a:p>
            <a:pPr lvl="1"/>
            <a:r>
              <a:rPr lang="en-US" dirty="0"/>
              <a:t>Have muon beams available for testing of components</a:t>
            </a:r>
          </a:p>
          <a:p>
            <a:pPr lvl="1"/>
            <a:r>
              <a:rPr lang="en-US" dirty="0"/>
              <a:t>Any plans to host the Demonstrator? </a:t>
            </a:r>
          </a:p>
          <a:p>
            <a:r>
              <a:rPr lang="en-US" dirty="0"/>
              <a:t>US, Asia?</a:t>
            </a:r>
            <a:endParaRPr lang="en-GB" dirty="0"/>
          </a:p>
        </p:txBody>
      </p:sp>
      <p:sp>
        <p:nvSpPr>
          <p:cNvPr id="3" name="Slide Number Placeholder 2"/>
          <p:cNvSpPr>
            <a:spLocks noGrp="1"/>
          </p:cNvSpPr>
          <p:nvPr>
            <p:ph type="sldNum" sz="quarter" idx="4"/>
          </p:nvPr>
        </p:nvSpPr>
        <p:spPr/>
        <p:txBody>
          <a:bodyPr/>
          <a:lstStyle/>
          <a:p>
            <a:fld id="{974172A1-1CBF-0B40-9234-7D4D80EC19EA}" type="slidenum">
              <a:rPr lang="en-GB" smtClean="0"/>
              <a:pPr/>
              <a:t>24</a:t>
            </a:fld>
            <a:endParaRPr lang="en-GB" dirty="0"/>
          </a:p>
        </p:txBody>
      </p:sp>
      <p:sp>
        <p:nvSpPr>
          <p:cNvPr id="4" name="Title 3"/>
          <p:cNvSpPr>
            <a:spLocks noGrp="1"/>
          </p:cNvSpPr>
          <p:nvPr>
            <p:ph type="title"/>
          </p:nvPr>
        </p:nvSpPr>
        <p:spPr/>
        <p:txBody>
          <a:bodyPr/>
          <a:lstStyle/>
          <a:p>
            <a:r>
              <a:rPr lang="en-US" dirty="0"/>
              <a:t>In synergy with which facilities</a:t>
            </a:r>
            <a:br>
              <a:rPr lang="en-US" dirty="0"/>
            </a:br>
            <a:endParaRPr lang="en-GB" dirty="0"/>
          </a:p>
        </p:txBody>
      </p:sp>
    </p:spTree>
    <p:extLst>
      <p:ext uri="{BB962C8B-B14F-4D97-AF65-F5344CB8AC3E}">
        <p14:creationId xmlns:p14="http://schemas.microsoft.com/office/powerpoint/2010/main" val="16804047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A0C578C-A3F7-4E62-885C-946C5146ABF9}"/>
              </a:ext>
            </a:extLst>
          </p:cNvPr>
          <p:cNvSpPr>
            <a:spLocks noGrp="1"/>
          </p:cNvSpPr>
          <p:nvPr>
            <p:ph sz="quarter" idx="12"/>
          </p:nvPr>
        </p:nvSpPr>
        <p:spPr/>
        <p:txBody>
          <a:bodyPr/>
          <a:lstStyle/>
          <a:p>
            <a:r>
              <a:rPr lang="en-US" dirty="0"/>
              <a:t>Need to have a few meetings to discuss for the facility:</a:t>
            </a:r>
          </a:p>
          <a:p>
            <a:pPr lvl="1"/>
            <a:r>
              <a:rPr lang="en-GB" dirty="0"/>
              <a:t>Deliverables (must do and nice to have).</a:t>
            </a:r>
          </a:p>
          <a:p>
            <a:pPr lvl="1"/>
            <a:r>
              <a:rPr lang="en-US" dirty="0"/>
              <a:t>Beam parameters &amp; 1.5 or 4 MW</a:t>
            </a:r>
          </a:p>
          <a:p>
            <a:pPr lvl="1"/>
            <a:r>
              <a:rPr lang="en-US" dirty="0"/>
              <a:t>Cooling strategies to study</a:t>
            </a:r>
          </a:p>
          <a:p>
            <a:pPr lvl="1"/>
            <a:r>
              <a:rPr lang="en-GB" dirty="0"/>
              <a:t>Geometry of the facility (size, depth, shielding, confinement)</a:t>
            </a:r>
          </a:p>
          <a:p>
            <a:pPr lvl="1"/>
            <a:r>
              <a:rPr lang="en-GB" dirty="0"/>
              <a:t>Budget profile and timescale</a:t>
            </a:r>
          </a:p>
          <a:p>
            <a:pPr lvl="1"/>
            <a:endParaRPr lang="en-GB" dirty="0"/>
          </a:p>
        </p:txBody>
      </p:sp>
      <p:sp>
        <p:nvSpPr>
          <p:cNvPr id="3" name="Slide Number Placeholder 2">
            <a:extLst>
              <a:ext uri="{FF2B5EF4-FFF2-40B4-BE49-F238E27FC236}">
                <a16:creationId xmlns:a16="http://schemas.microsoft.com/office/drawing/2014/main" id="{62F99E76-B6AF-4E8C-80A0-749281958097}"/>
              </a:ext>
            </a:extLst>
          </p:cNvPr>
          <p:cNvSpPr>
            <a:spLocks noGrp="1"/>
          </p:cNvSpPr>
          <p:nvPr>
            <p:ph type="sldNum" sz="quarter" idx="4"/>
          </p:nvPr>
        </p:nvSpPr>
        <p:spPr/>
        <p:txBody>
          <a:bodyPr/>
          <a:lstStyle/>
          <a:p>
            <a:fld id="{974172A1-1CBF-0B40-9234-7D4D80EC19EA}" type="slidenum">
              <a:rPr lang="en-GB" smtClean="0"/>
              <a:pPr/>
              <a:t>25</a:t>
            </a:fld>
            <a:endParaRPr lang="en-GB" dirty="0"/>
          </a:p>
        </p:txBody>
      </p:sp>
      <p:sp>
        <p:nvSpPr>
          <p:cNvPr id="4" name="Title 3">
            <a:extLst>
              <a:ext uri="{FF2B5EF4-FFF2-40B4-BE49-F238E27FC236}">
                <a16:creationId xmlns:a16="http://schemas.microsoft.com/office/drawing/2014/main" id="{4F578756-924B-470F-A15A-CC56A6BA4494}"/>
              </a:ext>
            </a:extLst>
          </p:cNvPr>
          <p:cNvSpPr>
            <a:spLocks noGrp="1"/>
          </p:cNvSpPr>
          <p:nvPr>
            <p:ph type="title"/>
          </p:nvPr>
        </p:nvSpPr>
        <p:spPr/>
        <p:txBody>
          <a:bodyPr/>
          <a:lstStyle/>
          <a:p>
            <a:r>
              <a:rPr lang="en-US" dirty="0"/>
              <a:t>Road to roadmap</a:t>
            </a:r>
            <a:endParaRPr lang="en-GB" dirty="0"/>
          </a:p>
        </p:txBody>
      </p:sp>
    </p:spTree>
    <p:extLst>
      <p:ext uri="{BB962C8B-B14F-4D97-AF65-F5344CB8AC3E}">
        <p14:creationId xmlns:p14="http://schemas.microsoft.com/office/powerpoint/2010/main" val="37373459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normAutofit fontScale="47500" lnSpcReduction="20000"/>
          </a:bodyPr>
          <a:lstStyle/>
          <a:p>
            <a:r>
              <a:rPr lang="en-US" dirty="0">
                <a:latin typeface="+mj-lt"/>
              </a:rPr>
              <a:t>There are possible options for building at CERN a Demonstrator after the next upgrade. Budget profiles, in the most optimistic scenarios, allow to start tests with beam around 2032/33, in line with the present roadmap, only if a substantial budget line is added in CERN’s and other institutes MTP before the next update of the European Strategy. If not, the start dates probably shifts towards 2035</a:t>
            </a:r>
          </a:p>
          <a:p>
            <a:endParaRPr lang="en-GB" dirty="0">
              <a:latin typeface="+mj-lt"/>
            </a:endParaRPr>
          </a:p>
          <a:p>
            <a:r>
              <a:rPr lang="en-US" dirty="0">
                <a:latin typeface="+mj-lt"/>
              </a:rPr>
              <a:t>Additional resources are needed as from next year in order to be ready in 2025 with a CDR of </a:t>
            </a:r>
            <a:r>
              <a:rPr lang="en-US">
                <a:latin typeface="+mj-lt"/>
              </a:rPr>
              <a:t>the facility. </a:t>
            </a:r>
            <a:r>
              <a:rPr lang="en-US" dirty="0">
                <a:latin typeface="+mj-lt"/>
              </a:rPr>
              <a:t>(EU Design Study is an option, but no guarantee of success)</a:t>
            </a:r>
          </a:p>
          <a:p>
            <a:endParaRPr lang="en-US" dirty="0">
              <a:latin typeface="+mj-lt"/>
            </a:endParaRPr>
          </a:p>
          <a:p>
            <a:r>
              <a:rPr lang="en-US" dirty="0">
                <a:latin typeface="+mj-lt"/>
              </a:rPr>
              <a:t>Need to define parameters, as time is running fast and there is a lot of work to do.</a:t>
            </a:r>
          </a:p>
          <a:p>
            <a:endParaRPr lang="en-US" dirty="0">
              <a:latin typeface="+mj-lt"/>
            </a:endParaRPr>
          </a:p>
          <a:p>
            <a:r>
              <a:rPr lang="en-US" dirty="0">
                <a:latin typeface="+mj-lt"/>
              </a:rPr>
              <a:t>CERN can profit of existing beams (PS?) to setup quickly (within 3÷5 years) a test facility once a decision is taken.</a:t>
            </a:r>
          </a:p>
          <a:p>
            <a:endParaRPr lang="en-US" dirty="0">
              <a:latin typeface="+mj-lt"/>
            </a:endParaRPr>
          </a:p>
          <a:p>
            <a:r>
              <a:rPr lang="en-US" dirty="0">
                <a:latin typeface="+mj-lt"/>
              </a:rPr>
              <a:t>Support from other Institutes of the collaboration is needed!</a:t>
            </a:r>
          </a:p>
          <a:p>
            <a:endParaRPr lang="en-US" dirty="0">
              <a:latin typeface="+mj-lt"/>
            </a:endParaRPr>
          </a:p>
          <a:p>
            <a:r>
              <a:rPr lang="en-US" dirty="0">
                <a:latin typeface="+mj-lt"/>
              </a:rPr>
              <a:t>Did not discuss facilities for detectors…</a:t>
            </a:r>
          </a:p>
          <a:p>
            <a:endParaRPr lang="en-US" dirty="0">
              <a:latin typeface="+mj-lt"/>
            </a:endParaRPr>
          </a:p>
          <a:p>
            <a:r>
              <a:rPr lang="en-US" dirty="0">
                <a:latin typeface="+mj-lt"/>
              </a:rPr>
              <a:t>Looking forward to discussions tomorrow at 18.25</a:t>
            </a:r>
          </a:p>
        </p:txBody>
      </p:sp>
      <p:sp>
        <p:nvSpPr>
          <p:cNvPr id="3" name="Slide Number Placeholder 2"/>
          <p:cNvSpPr>
            <a:spLocks noGrp="1"/>
          </p:cNvSpPr>
          <p:nvPr>
            <p:ph type="sldNum" sz="quarter" idx="4"/>
          </p:nvPr>
        </p:nvSpPr>
        <p:spPr/>
        <p:txBody>
          <a:bodyPr/>
          <a:lstStyle/>
          <a:p>
            <a:fld id="{974172A1-1CBF-0B40-9234-7D4D80EC19EA}" type="slidenum">
              <a:rPr lang="en-GB" smtClean="0"/>
              <a:pPr/>
              <a:t>26</a:t>
            </a:fld>
            <a:endParaRPr lang="en-GB" dirty="0"/>
          </a:p>
        </p:txBody>
      </p:sp>
      <p:sp>
        <p:nvSpPr>
          <p:cNvPr id="4" name="Title 3"/>
          <p:cNvSpPr>
            <a:spLocks noGrp="1"/>
          </p:cNvSpPr>
          <p:nvPr>
            <p:ph type="title"/>
          </p:nvPr>
        </p:nvSpPr>
        <p:spPr/>
        <p:txBody>
          <a:bodyPr/>
          <a:lstStyle/>
          <a:p>
            <a:r>
              <a:rPr lang="en-US" dirty="0"/>
              <a:t>Conclusion</a:t>
            </a:r>
            <a:endParaRPr lang="en-GB" dirty="0"/>
          </a:p>
        </p:txBody>
      </p:sp>
    </p:spTree>
    <p:extLst>
      <p:ext uri="{BB962C8B-B14F-4D97-AF65-F5344CB8AC3E}">
        <p14:creationId xmlns:p14="http://schemas.microsoft.com/office/powerpoint/2010/main" val="12586662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 name="Image 11" descr="MUON-SlideGraph-gradient.png"/>
          <p:cNvPicPr>
            <a:picLocks noChangeAspect="1"/>
          </p:cNvPicPr>
          <p:nvPr/>
        </p:nvPicPr>
        <p:blipFill>
          <a:blip r:embed="rId2">
            <a:alphaModFix/>
          </a:blip>
          <a:stretch>
            <a:fillRect/>
          </a:stretch>
        </p:blipFill>
        <p:spPr>
          <a:xfrm>
            <a:off x="0" y="1448648"/>
            <a:ext cx="9144000" cy="3764702"/>
          </a:xfrm>
          <a:prstGeom prst="rect">
            <a:avLst/>
          </a:prstGeom>
        </p:spPr>
      </p:pic>
      <p:pic>
        <p:nvPicPr>
          <p:cNvPr id="83" name="Image 82" descr="MUON-SlideGraph-LogoBkgnd2.png"/>
          <p:cNvPicPr>
            <a:picLocks noChangeAspect="1"/>
          </p:cNvPicPr>
          <p:nvPr/>
        </p:nvPicPr>
        <p:blipFill>
          <a:blip r:embed="rId3"/>
          <a:stretch>
            <a:fillRect/>
          </a:stretch>
        </p:blipFill>
        <p:spPr>
          <a:xfrm>
            <a:off x="0" y="57150"/>
            <a:ext cx="9144000" cy="5140960"/>
          </a:xfrm>
          <a:prstGeom prst="rect">
            <a:avLst/>
          </a:prstGeom>
        </p:spPr>
      </p:pic>
      <p:sp>
        <p:nvSpPr>
          <p:cNvPr id="82" name="Titre 81"/>
          <p:cNvSpPr>
            <a:spLocks noGrp="1"/>
          </p:cNvSpPr>
          <p:nvPr>
            <p:ph type="title"/>
          </p:nvPr>
        </p:nvSpPr>
        <p:spPr/>
        <p:txBody>
          <a:bodyPr/>
          <a:lstStyle/>
          <a:p>
            <a:endParaRPr lang="en-GB"/>
          </a:p>
        </p:txBody>
      </p:sp>
      <p:pic>
        <p:nvPicPr>
          <p:cNvPr id="85" name="Image 84" descr="MCC-LogoCERN.jpg"/>
          <p:cNvPicPr>
            <a:picLocks noChangeAspect="1"/>
          </p:cNvPicPr>
          <p:nvPr/>
        </p:nvPicPr>
        <p:blipFill>
          <a:blip r:embed="rId4"/>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5"/>
          <a:stretch>
            <a:fillRect/>
          </a:stretch>
        </p:blipFill>
        <p:spPr>
          <a:xfrm>
            <a:off x="132503" y="57150"/>
            <a:ext cx="1391497" cy="1391497"/>
          </a:xfrm>
          <a:prstGeom prst="rect">
            <a:avLst/>
          </a:prstGeom>
        </p:spPr>
      </p:pic>
      <p:sp>
        <p:nvSpPr>
          <p:cNvPr id="11" name="ZoneTexte 10"/>
          <p:cNvSpPr txBox="1"/>
          <p:nvPr/>
        </p:nvSpPr>
        <p:spPr>
          <a:xfrm>
            <a:off x="2535766" y="2571750"/>
            <a:ext cx="4377267" cy="1077218"/>
          </a:xfrm>
          <a:prstGeom prst="rect">
            <a:avLst/>
          </a:prstGeom>
          <a:noFill/>
        </p:spPr>
        <p:txBody>
          <a:bodyPr wrap="square" rtlCol="0">
            <a:spAutoFit/>
          </a:bodyPr>
          <a:lstStyle/>
          <a:p>
            <a:pPr algn="ctr"/>
            <a:r>
              <a:rPr lang="fr-FR" sz="3200" b="1" i="1" dirty="0" err="1">
                <a:solidFill>
                  <a:schemeClr val="bg1"/>
                </a:solidFill>
                <a:latin typeface="Arial Narrow"/>
                <a:cs typeface="Arial Narrow"/>
              </a:rPr>
              <a:t>Thank</a:t>
            </a:r>
            <a:r>
              <a:rPr lang="fr-FR" sz="3200" b="1" i="1" dirty="0">
                <a:solidFill>
                  <a:schemeClr val="bg1"/>
                </a:solidFill>
                <a:latin typeface="Arial Narrow"/>
                <a:cs typeface="Arial Narrow"/>
              </a:rPr>
              <a:t> </a:t>
            </a:r>
            <a:r>
              <a:rPr lang="fr-FR" sz="3200" b="1" i="1" dirty="0" err="1">
                <a:solidFill>
                  <a:schemeClr val="bg1"/>
                </a:solidFill>
                <a:latin typeface="Arial Narrow"/>
                <a:cs typeface="Arial Narrow"/>
              </a:rPr>
              <a:t>you</a:t>
            </a:r>
            <a:endParaRPr lang="fr-FR" sz="3200" b="1" i="1" dirty="0">
              <a:solidFill>
                <a:schemeClr val="bg1"/>
              </a:solidFill>
              <a:latin typeface="Arial Narrow"/>
              <a:cs typeface="Arial Narrow"/>
            </a:endParaRPr>
          </a:p>
          <a:p>
            <a:pPr algn="ctr"/>
            <a:r>
              <a:rPr lang="fr-FR" sz="3200" b="1" i="1" dirty="0">
                <a:solidFill>
                  <a:schemeClr val="bg1"/>
                </a:solidFill>
                <a:latin typeface="Arial Narrow"/>
                <a:cs typeface="Arial Narrow"/>
              </a:rPr>
              <a:t>for attention</a:t>
            </a:r>
            <a:endParaRPr lang="en-GB" sz="3200" b="1" i="1"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974172A1-1CBF-0B40-9234-7D4D80EC19EA}" type="slidenum">
              <a:rPr lang="en-GB" smtClean="0"/>
              <a:pPr/>
              <a:t>3</a:t>
            </a:fld>
            <a:endParaRPr lang="en-GB" dirty="0"/>
          </a:p>
        </p:txBody>
      </p:sp>
      <p:sp>
        <p:nvSpPr>
          <p:cNvPr id="4" name="Title 3"/>
          <p:cNvSpPr>
            <a:spLocks noGrp="1"/>
          </p:cNvSpPr>
          <p:nvPr>
            <p:ph type="title"/>
          </p:nvPr>
        </p:nvSpPr>
        <p:spPr/>
        <p:txBody>
          <a:bodyPr/>
          <a:lstStyle/>
          <a:p>
            <a:endParaRPr lang="en-GB" dirty="0"/>
          </a:p>
        </p:txBody>
      </p:sp>
      <p:pic>
        <p:nvPicPr>
          <p:cNvPr id="5" name="Content Placeholder 14"/>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2411760" y="9926"/>
            <a:ext cx="6370001" cy="4777501"/>
          </a:xfrm>
        </p:spPr>
      </p:pic>
      <p:sp>
        <p:nvSpPr>
          <p:cNvPr id="6" name="TextBox 5"/>
          <p:cNvSpPr txBox="1"/>
          <p:nvPr/>
        </p:nvSpPr>
        <p:spPr>
          <a:xfrm>
            <a:off x="0" y="3082385"/>
            <a:ext cx="2026695" cy="369332"/>
          </a:xfrm>
          <a:prstGeom prst="rect">
            <a:avLst/>
          </a:prstGeom>
          <a:noFill/>
        </p:spPr>
        <p:txBody>
          <a:bodyPr wrap="square" rtlCol="0">
            <a:spAutoFit/>
          </a:bodyPr>
          <a:lstStyle/>
          <a:p>
            <a:r>
              <a:rPr lang="en-US" dirty="0">
                <a:solidFill>
                  <a:srgbClr val="002060"/>
                </a:solidFill>
              </a:rPr>
              <a:t>O(500 MCHF)</a:t>
            </a:r>
            <a:endParaRPr lang="en-GB" dirty="0">
              <a:solidFill>
                <a:srgbClr val="002060"/>
              </a:solidFill>
            </a:endParaRPr>
          </a:p>
        </p:txBody>
      </p:sp>
      <p:sp>
        <p:nvSpPr>
          <p:cNvPr id="7" name="Rectangle: Rounded Corners 7">
            <a:extLst>
              <a:ext uri="{FF2B5EF4-FFF2-40B4-BE49-F238E27FC236}">
                <a16:creationId xmlns:a16="http://schemas.microsoft.com/office/drawing/2014/main" id="{DD4821F8-8962-4CF6-908D-3B106C74E32E}"/>
              </a:ext>
            </a:extLst>
          </p:cNvPr>
          <p:cNvSpPr/>
          <p:nvPr/>
        </p:nvSpPr>
        <p:spPr>
          <a:xfrm>
            <a:off x="2843808" y="2817744"/>
            <a:ext cx="5832648" cy="31977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Left Brace 7"/>
          <p:cNvSpPr/>
          <p:nvPr/>
        </p:nvSpPr>
        <p:spPr>
          <a:xfrm>
            <a:off x="1763688" y="2830333"/>
            <a:ext cx="1080120" cy="87343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4191560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dirty="0">
                <a:latin typeface="+mj-lt"/>
              </a:rPr>
              <a:t>O(500MCHF)</a:t>
            </a:r>
          </a:p>
          <a:p>
            <a:pPr lvl="1"/>
            <a:r>
              <a:rPr lang="en-US" dirty="0">
                <a:latin typeface="+mj-lt"/>
              </a:rPr>
              <a:t>What’s the share we plan between Test facility and hardware test/prototype</a:t>
            </a:r>
          </a:p>
          <a:p>
            <a:pPr lvl="2"/>
            <a:r>
              <a:rPr lang="en-US" dirty="0">
                <a:latin typeface="+mj-lt"/>
              </a:rPr>
              <a:t>Test Facility: ~150 MCHF + operation (50 MCHF)</a:t>
            </a:r>
          </a:p>
          <a:p>
            <a:pPr lvl="2"/>
            <a:r>
              <a:rPr lang="en-US" dirty="0">
                <a:latin typeface="+mj-lt"/>
              </a:rPr>
              <a:t>Hardware Prototypes &amp; Technology R&amp;D: ~300 MCHF ? </a:t>
            </a:r>
          </a:p>
          <a:p>
            <a:pPr lvl="1"/>
            <a:r>
              <a:rPr lang="en-US" dirty="0">
                <a:latin typeface="+mj-lt"/>
              </a:rPr>
              <a:t>Assuming a baseline of 20 years (see next slides..)</a:t>
            </a:r>
          </a:p>
        </p:txBody>
      </p:sp>
      <p:sp>
        <p:nvSpPr>
          <p:cNvPr id="3" name="Slide Number Placeholder 2"/>
          <p:cNvSpPr>
            <a:spLocks noGrp="1"/>
          </p:cNvSpPr>
          <p:nvPr>
            <p:ph type="sldNum" sz="quarter" idx="4"/>
          </p:nvPr>
        </p:nvSpPr>
        <p:spPr/>
        <p:txBody>
          <a:bodyPr/>
          <a:lstStyle/>
          <a:p>
            <a:fld id="{974172A1-1CBF-0B40-9234-7D4D80EC19EA}" type="slidenum">
              <a:rPr lang="en-GB" smtClean="0"/>
              <a:pPr/>
              <a:t>4</a:t>
            </a:fld>
            <a:endParaRPr lang="en-GB" dirty="0"/>
          </a:p>
        </p:txBody>
      </p:sp>
      <p:sp>
        <p:nvSpPr>
          <p:cNvPr id="4" name="Title 3"/>
          <p:cNvSpPr>
            <a:spLocks noGrp="1"/>
          </p:cNvSpPr>
          <p:nvPr>
            <p:ph type="title"/>
          </p:nvPr>
        </p:nvSpPr>
        <p:spPr/>
        <p:txBody>
          <a:bodyPr/>
          <a:lstStyle/>
          <a:p>
            <a:r>
              <a:rPr lang="en-US" dirty="0"/>
              <a:t>Resources</a:t>
            </a:r>
            <a:endParaRPr lang="en-GB" dirty="0"/>
          </a:p>
        </p:txBody>
      </p:sp>
    </p:spTree>
    <p:extLst>
      <p:ext uri="{BB962C8B-B14F-4D97-AF65-F5344CB8AC3E}">
        <p14:creationId xmlns:p14="http://schemas.microsoft.com/office/powerpoint/2010/main" val="3636028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974172A1-1CBF-0B40-9234-7D4D80EC19EA}" type="slidenum">
              <a:rPr lang="en-GB" smtClean="0"/>
              <a:pPr/>
              <a:t>5</a:t>
            </a:fld>
            <a:endParaRPr lang="en-GB" dirty="0"/>
          </a:p>
        </p:txBody>
      </p:sp>
      <p:sp>
        <p:nvSpPr>
          <p:cNvPr id="4" name="Title 3"/>
          <p:cNvSpPr>
            <a:spLocks noGrp="1"/>
          </p:cNvSpPr>
          <p:nvPr>
            <p:ph type="title"/>
          </p:nvPr>
        </p:nvSpPr>
        <p:spPr/>
        <p:txBody>
          <a:bodyPr/>
          <a:lstStyle/>
          <a:p>
            <a:r>
              <a:rPr lang="en-US" dirty="0"/>
              <a:t>Budget Profiles – 1</a:t>
            </a:r>
            <a:br>
              <a:rPr lang="en-US" dirty="0"/>
            </a:br>
            <a:r>
              <a:rPr lang="en-US" dirty="0"/>
              <a:t>[MCHF]  Shy</a:t>
            </a:r>
            <a:endParaRPr lang="en-GB" dirty="0"/>
          </a:p>
        </p:txBody>
      </p:sp>
      <p:graphicFrame>
        <p:nvGraphicFramePr>
          <p:cNvPr id="8" name="Content Placeholder 7"/>
          <p:cNvGraphicFramePr>
            <a:graphicFrameLocks noGrp="1"/>
          </p:cNvGraphicFramePr>
          <p:nvPr>
            <p:ph sz="quarter" idx="12"/>
            <p:extLst>
              <p:ext uri="{D42A27DB-BD31-4B8C-83A1-F6EECF244321}">
                <p14:modId xmlns:p14="http://schemas.microsoft.com/office/powerpoint/2010/main" val="4054463935"/>
              </p:ext>
            </p:extLst>
          </p:nvPr>
        </p:nvGraphicFramePr>
        <p:xfrm>
          <a:off x="1295400" y="1151213"/>
          <a:ext cx="6934200" cy="365760"/>
        </p:xfrm>
        <a:graphic>
          <a:graphicData uri="http://schemas.openxmlformats.org/drawingml/2006/table">
            <a:tbl>
              <a:tblPr>
                <a:tableStyleId>{5C22544A-7EE6-4342-B048-85BDC9FD1C3A}</a:tableStyleId>
              </a:tblPr>
              <a:tblGrid>
                <a:gridCol w="330200">
                  <a:extLst>
                    <a:ext uri="{9D8B030D-6E8A-4147-A177-3AD203B41FA5}">
                      <a16:colId xmlns:a16="http://schemas.microsoft.com/office/drawing/2014/main" val="1525788336"/>
                    </a:ext>
                  </a:extLst>
                </a:gridCol>
                <a:gridCol w="330200">
                  <a:extLst>
                    <a:ext uri="{9D8B030D-6E8A-4147-A177-3AD203B41FA5}">
                      <a16:colId xmlns:a16="http://schemas.microsoft.com/office/drawing/2014/main" val="183166448"/>
                    </a:ext>
                  </a:extLst>
                </a:gridCol>
                <a:gridCol w="330200">
                  <a:extLst>
                    <a:ext uri="{9D8B030D-6E8A-4147-A177-3AD203B41FA5}">
                      <a16:colId xmlns:a16="http://schemas.microsoft.com/office/drawing/2014/main" val="888035957"/>
                    </a:ext>
                  </a:extLst>
                </a:gridCol>
                <a:gridCol w="330200">
                  <a:extLst>
                    <a:ext uri="{9D8B030D-6E8A-4147-A177-3AD203B41FA5}">
                      <a16:colId xmlns:a16="http://schemas.microsoft.com/office/drawing/2014/main" val="1848888079"/>
                    </a:ext>
                  </a:extLst>
                </a:gridCol>
                <a:gridCol w="330200">
                  <a:extLst>
                    <a:ext uri="{9D8B030D-6E8A-4147-A177-3AD203B41FA5}">
                      <a16:colId xmlns:a16="http://schemas.microsoft.com/office/drawing/2014/main" val="504564563"/>
                    </a:ext>
                  </a:extLst>
                </a:gridCol>
                <a:gridCol w="330200">
                  <a:extLst>
                    <a:ext uri="{9D8B030D-6E8A-4147-A177-3AD203B41FA5}">
                      <a16:colId xmlns:a16="http://schemas.microsoft.com/office/drawing/2014/main" val="1414967124"/>
                    </a:ext>
                  </a:extLst>
                </a:gridCol>
                <a:gridCol w="330200">
                  <a:extLst>
                    <a:ext uri="{9D8B030D-6E8A-4147-A177-3AD203B41FA5}">
                      <a16:colId xmlns:a16="http://schemas.microsoft.com/office/drawing/2014/main" val="73872685"/>
                    </a:ext>
                  </a:extLst>
                </a:gridCol>
                <a:gridCol w="330200">
                  <a:extLst>
                    <a:ext uri="{9D8B030D-6E8A-4147-A177-3AD203B41FA5}">
                      <a16:colId xmlns:a16="http://schemas.microsoft.com/office/drawing/2014/main" val="3468250399"/>
                    </a:ext>
                  </a:extLst>
                </a:gridCol>
                <a:gridCol w="330200">
                  <a:extLst>
                    <a:ext uri="{9D8B030D-6E8A-4147-A177-3AD203B41FA5}">
                      <a16:colId xmlns:a16="http://schemas.microsoft.com/office/drawing/2014/main" val="2285472534"/>
                    </a:ext>
                  </a:extLst>
                </a:gridCol>
                <a:gridCol w="330200">
                  <a:extLst>
                    <a:ext uri="{9D8B030D-6E8A-4147-A177-3AD203B41FA5}">
                      <a16:colId xmlns:a16="http://schemas.microsoft.com/office/drawing/2014/main" val="2408541162"/>
                    </a:ext>
                  </a:extLst>
                </a:gridCol>
                <a:gridCol w="330200">
                  <a:extLst>
                    <a:ext uri="{9D8B030D-6E8A-4147-A177-3AD203B41FA5}">
                      <a16:colId xmlns:a16="http://schemas.microsoft.com/office/drawing/2014/main" val="750634729"/>
                    </a:ext>
                  </a:extLst>
                </a:gridCol>
                <a:gridCol w="330200">
                  <a:extLst>
                    <a:ext uri="{9D8B030D-6E8A-4147-A177-3AD203B41FA5}">
                      <a16:colId xmlns:a16="http://schemas.microsoft.com/office/drawing/2014/main" val="1101318693"/>
                    </a:ext>
                  </a:extLst>
                </a:gridCol>
                <a:gridCol w="330200">
                  <a:extLst>
                    <a:ext uri="{9D8B030D-6E8A-4147-A177-3AD203B41FA5}">
                      <a16:colId xmlns:a16="http://schemas.microsoft.com/office/drawing/2014/main" val="1530974294"/>
                    </a:ext>
                  </a:extLst>
                </a:gridCol>
                <a:gridCol w="330200">
                  <a:extLst>
                    <a:ext uri="{9D8B030D-6E8A-4147-A177-3AD203B41FA5}">
                      <a16:colId xmlns:a16="http://schemas.microsoft.com/office/drawing/2014/main" val="3427692196"/>
                    </a:ext>
                  </a:extLst>
                </a:gridCol>
                <a:gridCol w="330200">
                  <a:extLst>
                    <a:ext uri="{9D8B030D-6E8A-4147-A177-3AD203B41FA5}">
                      <a16:colId xmlns:a16="http://schemas.microsoft.com/office/drawing/2014/main" val="1707924593"/>
                    </a:ext>
                  </a:extLst>
                </a:gridCol>
                <a:gridCol w="330200">
                  <a:extLst>
                    <a:ext uri="{9D8B030D-6E8A-4147-A177-3AD203B41FA5}">
                      <a16:colId xmlns:a16="http://schemas.microsoft.com/office/drawing/2014/main" val="1320522092"/>
                    </a:ext>
                  </a:extLst>
                </a:gridCol>
                <a:gridCol w="330200">
                  <a:extLst>
                    <a:ext uri="{9D8B030D-6E8A-4147-A177-3AD203B41FA5}">
                      <a16:colId xmlns:a16="http://schemas.microsoft.com/office/drawing/2014/main" val="3346496315"/>
                    </a:ext>
                  </a:extLst>
                </a:gridCol>
                <a:gridCol w="330200">
                  <a:extLst>
                    <a:ext uri="{9D8B030D-6E8A-4147-A177-3AD203B41FA5}">
                      <a16:colId xmlns:a16="http://schemas.microsoft.com/office/drawing/2014/main" val="2442364785"/>
                    </a:ext>
                  </a:extLst>
                </a:gridCol>
                <a:gridCol w="330200">
                  <a:extLst>
                    <a:ext uri="{9D8B030D-6E8A-4147-A177-3AD203B41FA5}">
                      <a16:colId xmlns:a16="http://schemas.microsoft.com/office/drawing/2014/main" val="2841677771"/>
                    </a:ext>
                  </a:extLst>
                </a:gridCol>
                <a:gridCol w="330200">
                  <a:extLst>
                    <a:ext uri="{9D8B030D-6E8A-4147-A177-3AD203B41FA5}">
                      <a16:colId xmlns:a16="http://schemas.microsoft.com/office/drawing/2014/main" val="3981503895"/>
                    </a:ext>
                  </a:extLst>
                </a:gridCol>
                <a:gridCol w="330200">
                  <a:extLst>
                    <a:ext uri="{9D8B030D-6E8A-4147-A177-3AD203B41FA5}">
                      <a16:colId xmlns:a16="http://schemas.microsoft.com/office/drawing/2014/main" val="2671444771"/>
                    </a:ext>
                  </a:extLst>
                </a:gridCol>
              </a:tblGrid>
              <a:tr h="182880">
                <a:tc>
                  <a:txBody>
                    <a:bodyPr/>
                    <a:lstStyle/>
                    <a:p>
                      <a:pPr algn="r" fontAlgn="b"/>
                      <a:r>
                        <a:rPr lang="en-GB" sz="1100" u="none" strike="noStrike" dirty="0">
                          <a:solidFill>
                            <a:schemeClr val="bg1"/>
                          </a:solidFill>
                          <a:effectLst/>
                        </a:rPr>
                        <a:t>2021</a:t>
                      </a:r>
                      <a:endParaRPr lang="en-GB" sz="1100" b="0" i="0" u="none" strike="noStrike" dirty="0">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dirty="0">
                          <a:solidFill>
                            <a:schemeClr val="bg1"/>
                          </a:solidFill>
                          <a:effectLst/>
                        </a:rPr>
                        <a:t>2022</a:t>
                      </a:r>
                      <a:endParaRPr lang="en-GB" sz="1100" b="0" i="0" u="none" strike="noStrike" dirty="0">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dirty="0">
                          <a:solidFill>
                            <a:schemeClr val="bg1"/>
                          </a:solidFill>
                          <a:effectLst/>
                        </a:rPr>
                        <a:t>2023</a:t>
                      </a:r>
                      <a:endParaRPr lang="en-GB" sz="1100" b="0" i="0" u="none" strike="noStrike" dirty="0">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dirty="0">
                          <a:solidFill>
                            <a:schemeClr val="bg1"/>
                          </a:solidFill>
                          <a:effectLst/>
                        </a:rPr>
                        <a:t>2024</a:t>
                      </a:r>
                      <a:endParaRPr lang="en-GB" sz="1100" b="0" i="0" u="none" strike="noStrike" dirty="0">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dirty="0">
                          <a:solidFill>
                            <a:schemeClr val="bg1"/>
                          </a:solidFill>
                          <a:effectLst/>
                        </a:rPr>
                        <a:t>2025</a:t>
                      </a:r>
                      <a:endParaRPr lang="en-GB" sz="1100" b="0" i="0" u="none" strike="noStrike" dirty="0">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2026</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2027</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2028</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2029</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2030</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2031</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2032</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2033</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2034</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2035</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2036</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2037</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2038</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2039</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dirty="0">
                          <a:solidFill>
                            <a:schemeClr val="bg1"/>
                          </a:solidFill>
                          <a:effectLst/>
                        </a:rPr>
                        <a:t>2040</a:t>
                      </a:r>
                      <a:endParaRPr lang="en-GB" sz="1100" b="0" i="0" u="none" strike="noStrike" dirty="0">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dirty="0">
                          <a:solidFill>
                            <a:schemeClr val="bg1"/>
                          </a:solidFill>
                          <a:effectLst/>
                        </a:rPr>
                        <a:t>2041</a:t>
                      </a:r>
                      <a:endParaRPr lang="en-GB" sz="1100" b="0" i="0" u="none" strike="noStrike" dirty="0">
                        <a:solidFill>
                          <a:schemeClr val="bg1"/>
                        </a:solidFill>
                        <a:effectLst/>
                        <a:latin typeface="Calibri" panose="020F0502020204030204" pitchFamily="34" charset="0"/>
                      </a:endParaRPr>
                    </a:p>
                  </a:txBody>
                  <a:tcPr marL="7620" marR="7620" marT="7620" marB="0" anchor="b">
                    <a:solidFill>
                      <a:schemeClr val="accent5">
                        <a:lumMod val="75000"/>
                      </a:schemeClr>
                    </a:solidFill>
                  </a:tcPr>
                </a:tc>
                <a:extLst>
                  <a:ext uri="{0D108BD9-81ED-4DB2-BD59-A6C34878D82A}">
                    <a16:rowId xmlns:a16="http://schemas.microsoft.com/office/drawing/2014/main" val="1853489043"/>
                  </a:ext>
                </a:extLst>
              </a:tr>
              <a:tr h="182880">
                <a:tc>
                  <a:txBody>
                    <a:bodyPr/>
                    <a:lstStyle/>
                    <a:p>
                      <a:pPr algn="r" fontAlgn="b"/>
                      <a:r>
                        <a:rPr lang="en-GB" sz="1100" u="none" strike="noStrike" dirty="0">
                          <a:effectLst/>
                        </a:rPr>
                        <a:t>2</a:t>
                      </a:r>
                      <a:endParaRPr lang="en-GB" sz="1100" b="0" i="0" u="none" strike="noStrike" dirty="0">
                        <a:solidFill>
                          <a:srgbClr val="000000"/>
                        </a:solidFill>
                        <a:effectLst/>
                        <a:latin typeface="Calibri" panose="020F0502020204030204" pitchFamily="34" charset="0"/>
                      </a:endParaRPr>
                    </a:p>
                  </a:txBody>
                  <a:tcPr marL="7620" marR="7620" marT="7620" marB="0" anchor="b">
                    <a:solidFill>
                      <a:schemeClr val="bg2"/>
                    </a:solidFill>
                  </a:tcPr>
                </a:tc>
                <a:tc>
                  <a:txBody>
                    <a:bodyPr/>
                    <a:lstStyle/>
                    <a:p>
                      <a:pPr algn="r" fontAlgn="b"/>
                      <a:r>
                        <a:rPr lang="en-GB" sz="1100" u="none" strike="noStrike" dirty="0">
                          <a:effectLst/>
                        </a:rPr>
                        <a:t>2</a:t>
                      </a:r>
                      <a:endParaRPr lang="en-GB" sz="1100" b="0" i="0" u="none" strike="noStrike" dirty="0">
                        <a:solidFill>
                          <a:srgbClr val="000000"/>
                        </a:solidFill>
                        <a:effectLst/>
                        <a:latin typeface="Calibri" panose="020F0502020204030204" pitchFamily="34" charset="0"/>
                      </a:endParaRPr>
                    </a:p>
                  </a:txBody>
                  <a:tcPr marL="7620" marR="7620" marT="7620" marB="0" anchor="b">
                    <a:solidFill>
                      <a:schemeClr val="bg2"/>
                    </a:solidFill>
                  </a:tcPr>
                </a:tc>
                <a:tc>
                  <a:txBody>
                    <a:bodyPr/>
                    <a:lstStyle/>
                    <a:p>
                      <a:pPr algn="r" fontAlgn="b"/>
                      <a:r>
                        <a:rPr lang="en-GB" sz="1100" u="none" strike="noStrike" dirty="0">
                          <a:effectLst/>
                        </a:rPr>
                        <a:t>4</a:t>
                      </a:r>
                      <a:endParaRPr lang="en-GB" sz="1100" b="0" i="0" u="none" strike="noStrike" dirty="0">
                        <a:solidFill>
                          <a:srgbClr val="000000"/>
                        </a:solidFill>
                        <a:effectLst/>
                        <a:latin typeface="Calibri" panose="020F0502020204030204" pitchFamily="34" charset="0"/>
                      </a:endParaRPr>
                    </a:p>
                  </a:txBody>
                  <a:tcPr marL="7620" marR="7620" marT="7620" marB="0" anchor="b">
                    <a:solidFill>
                      <a:schemeClr val="bg2"/>
                    </a:solidFill>
                  </a:tcPr>
                </a:tc>
                <a:tc>
                  <a:txBody>
                    <a:bodyPr/>
                    <a:lstStyle/>
                    <a:p>
                      <a:pPr algn="r" fontAlgn="b"/>
                      <a:r>
                        <a:rPr lang="en-GB" sz="1100" u="none" strike="noStrike" dirty="0">
                          <a:effectLst/>
                        </a:rPr>
                        <a:t>4</a:t>
                      </a:r>
                      <a:endParaRPr lang="en-GB" sz="1100" b="0" i="0" u="none" strike="noStrike" dirty="0">
                        <a:solidFill>
                          <a:srgbClr val="000000"/>
                        </a:solidFill>
                        <a:effectLst/>
                        <a:latin typeface="Calibri" panose="020F0502020204030204" pitchFamily="34" charset="0"/>
                      </a:endParaRPr>
                    </a:p>
                  </a:txBody>
                  <a:tcPr marL="7620" marR="7620" marT="7620" marB="0" anchor="b">
                    <a:solidFill>
                      <a:schemeClr val="bg2"/>
                    </a:solidFill>
                  </a:tcPr>
                </a:tc>
                <a:tc>
                  <a:txBody>
                    <a:bodyPr/>
                    <a:lstStyle/>
                    <a:p>
                      <a:pPr algn="r" fontAlgn="b"/>
                      <a:r>
                        <a:rPr lang="en-GB" sz="1100" u="none" strike="noStrike" dirty="0">
                          <a:effectLst/>
                        </a:rPr>
                        <a:t>4</a:t>
                      </a:r>
                      <a:endParaRPr lang="en-GB" sz="1100" b="0" i="0" u="none" strike="noStrike" dirty="0">
                        <a:solidFill>
                          <a:srgbClr val="000000"/>
                        </a:solidFill>
                        <a:effectLst/>
                        <a:latin typeface="Calibri" panose="020F0502020204030204" pitchFamily="34" charset="0"/>
                      </a:endParaRPr>
                    </a:p>
                  </a:txBody>
                  <a:tcPr marL="7620" marR="7620" marT="7620" marB="0" anchor="b">
                    <a:solidFill>
                      <a:schemeClr val="bg2"/>
                    </a:solidFill>
                  </a:tcPr>
                </a:tc>
                <a:tc>
                  <a:txBody>
                    <a:bodyPr/>
                    <a:lstStyle/>
                    <a:p>
                      <a:pPr algn="r" fontAlgn="b"/>
                      <a:r>
                        <a:rPr lang="en-GB" sz="1100" u="none" strike="noStrike" dirty="0">
                          <a:effectLst/>
                        </a:rPr>
                        <a:t>6</a:t>
                      </a:r>
                      <a:endParaRPr lang="en-GB" sz="1100" b="0" i="0" u="none" strike="noStrike" dirty="0">
                        <a:solidFill>
                          <a:srgbClr val="000000"/>
                        </a:solidFill>
                        <a:effectLst/>
                        <a:latin typeface="Calibri" panose="020F0502020204030204" pitchFamily="34" charset="0"/>
                      </a:endParaRPr>
                    </a:p>
                  </a:txBody>
                  <a:tcPr marL="7620" marR="7620" marT="7620" marB="0" anchor="b">
                    <a:solidFill>
                      <a:schemeClr val="bg2"/>
                    </a:solidFill>
                  </a:tcPr>
                </a:tc>
                <a:tc>
                  <a:txBody>
                    <a:bodyPr/>
                    <a:lstStyle/>
                    <a:p>
                      <a:pPr algn="r" fontAlgn="b"/>
                      <a:r>
                        <a:rPr lang="en-GB" sz="1100" u="none" strike="noStrike" dirty="0">
                          <a:effectLst/>
                        </a:rPr>
                        <a:t>8</a:t>
                      </a:r>
                      <a:endParaRPr lang="en-GB" sz="1100" b="0" i="0" u="none" strike="noStrike" dirty="0">
                        <a:solidFill>
                          <a:srgbClr val="000000"/>
                        </a:solidFill>
                        <a:effectLst/>
                        <a:latin typeface="Calibri" panose="020F0502020204030204" pitchFamily="34" charset="0"/>
                      </a:endParaRPr>
                    </a:p>
                  </a:txBody>
                  <a:tcPr marL="7620" marR="7620" marT="7620" marB="0" anchor="b">
                    <a:solidFill>
                      <a:schemeClr val="bg2"/>
                    </a:solidFill>
                  </a:tcPr>
                </a:tc>
                <a:tc>
                  <a:txBody>
                    <a:bodyPr/>
                    <a:lstStyle/>
                    <a:p>
                      <a:pPr algn="r" fontAlgn="b"/>
                      <a:r>
                        <a:rPr lang="en-GB" sz="1100" u="none" strike="noStrike" dirty="0">
                          <a:effectLst/>
                        </a:rPr>
                        <a:t>10</a:t>
                      </a:r>
                      <a:endParaRPr lang="en-GB" sz="1100" b="0" i="0" u="none" strike="noStrike" dirty="0">
                        <a:solidFill>
                          <a:srgbClr val="000000"/>
                        </a:solidFill>
                        <a:effectLst/>
                        <a:latin typeface="Calibri" panose="020F0502020204030204" pitchFamily="34" charset="0"/>
                      </a:endParaRPr>
                    </a:p>
                  </a:txBody>
                  <a:tcPr marL="7620" marR="7620" marT="7620" marB="0" anchor="b">
                    <a:solidFill>
                      <a:schemeClr val="bg2"/>
                    </a:solidFill>
                  </a:tcPr>
                </a:tc>
                <a:tc>
                  <a:txBody>
                    <a:bodyPr/>
                    <a:lstStyle/>
                    <a:p>
                      <a:pPr algn="r" fontAlgn="b"/>
                      <a:r>
                        <a:rPr lang="en-GB" sz="1100" u="none" strike="noStrike" dirty="0">
                          <a:effectLst/>
                        </a:rPr>
                        <a:t>15</a:t>
                      </a:r>
                      <a:endParaRPr lang="en-GB" sz="1100" b="0" i="0" u="none" strike="noStrike" dirty="0">
                        <a:solidFill>
                          <a:srgbClr val="000000"/>
                        </a:solidFill>
                        <a:effectLst/>
                        <a:latin typeface="Calibri" panose="020F0502020204030204" pitchFamily="34" charset="0"/>
                      </a:endParaRPr>
                    </a:p>
                  </a:txBody>
                  <a:tcPr marL="7620" marR="7620" marT="7620" marB="0" anchor="b">
                    <a:solidFill>
                      <a:schemeClr val="bg2"/>
                    </a:solidFill>
                  </a:tcPr>
                </a:tc>
                <a:tc>
                  <a:txBody>
                    <a:bodyPr/>
                    <a:lstStyle/>
                    <a:p>
                      <a:pPr algn="r" fontAlgn="b"/>
                      <a:r>
                        <a:rPr lang="en-GB" sz="1100" u="none" strike="noStrike" dirty="0">
                          <a:effectLst/>
                        </a:rPr>
                        <a:t>20</a:t>
                      </a:r>
                      <a:endParaRPr lang="en-GB" sz="1100" b="0" i="0" u="none" strike="noStrike" dirty="0">
                        <a:solidFill>
                          <a:srgbClr val="000000"/>
                        </a:solidFill>
                        <a:effectLst/>
                        <a:latin typeface="Calibri" panose="020F0502020204030204" pitchFamily="34" charset="0"/>
                      </a:endParaRPr>
                    </a:p>
                  </a:txBody>
                  <a:tcPr marL="7620" marR="7620" marT="7620" marB="0" anchor="b">
                    <a:solidFill>
                      <a:schemeClr val="bg2"/>
                    </a:solidFill>
                  </a:tcPr>
                </a:tc>
                <a:tc>
                  <a:txBody>
                    <a:bodyPr/>
                    <a:lstStyle/>
                    <a:p>
                      <a:pPr algn="r" fontAlgn="b"/>
                      <a:r>
                        <a:rPr lang="en-GB" sz="1100" u="none" strike="noStrike" dirty="0">
                          <a:effectLst/>
                        </a:rPr>
                        <a:t>30</a:t>
                      </a:r>
                      <a:endParaRPr lang="en-GB" sz="1100" b="0" i="0" u="none" strike="noStrike" dirty="0">
                        <a:solidFill>
                          <a:srgbClr val="000000"/>
                        </a:solidFill>
                        <a:effectLst/>
                        <a:latin typeface="Calibri" panose="020F0502020204030204" pitchFamily="34" charset="0"/>
                      </a:endParaRPr>
                    </a:p>
                  </a:txBody>
                  <a:tcPr marL="7620" marR="7620" marT="7620" marB="0" anchor="b">
                    <a:solidFill>
                      <a:schemeClr val="bg2"/>
                    </a:solidFill>
                  </a:tcPr>
                </a:tc>
                <a:tc>
                  <a:txBody>
                    <a:bodyPr/>
                    <a:lstStyle/>
                    <a:p>
                      <a:pPr algn="r" fontAlgn="b"/>
                      <a:r>
                        <a:rPr lang="en-GB" sz="1100" u="none" strike="noStrike" dirty="0">
                          <a:effectLst/>
                        </a:rPr>
                        <a:t>35</a:t>
                      </a:r>
                      <a:endParaRPr lang="en-GB" sz="1100" b="0" i="0" u="none" strike="noStrike" dirty="0">
                        <a:solidFill>
                          <a:srgbClr val="000000"/>
                        </a:solidFill>
                        <a:effectLst/>
                        <a:latin typeface="Calibri" panose="020F0502020204030204" pitchFamily="34" charset="0"/>
                      </a:endParaRPr>
                    </a:p>
                  </a:txBody>
                  <a:tcPr marL="7620" marR="7620" marT="7620" marB="0" anchor="b">
                    <a:solidFill>
                      <a:schemeClr val="bg2"/>
                    </a:solidFill>
                  </a:tcPr>
                </a:tc>
                <a:tc>
                  <a:txBody>
                    <a:bodyPr/>
                    <a:lstStyle/>
                    <a:p>
                      <a:pPr algn="r" fontAlgn="b"/>
                      <a:r>
                        <a:rPr lang="en-GB" sz="1100" u="none" strike="noStrike" dirty="0">
                          <a:effectLst/>
                        </a:rPr>
                        <a:t>40</a:t>
                      </a:r>
                      <a:endParaRPr lang="en-GB" sz="1100" b="0" i="0" u="none" strike="noStrike" dirty="0">
                        <a:solidFill>
                          <a:srgbClr val="000000"/>
                        </a:solidFill>
                        <a:effectLst/>
                        <a:latin typeface="Calibri" panose="020F0502020204030204" pitchFamily="34" charset="0"/>
                      </a:endParaRPr>
                    </a:p>
                  </a:txBody>
                  <a:tcPr marL="7620" marR="7620" marT="7620" marB="0" anchor="b">
                    <a:solidFill>
                      <a:schemeClr val="bg2"/>
                    </a:solidFill>
                  </a:tcPr>
                </a:tc>
                <a:tc>
                  <a:txBody>
                    <a:bodyPr/>
                    <a:lstStyle/>
                    <a:p>
                      <a:pPr algn="r" fontAlgn="b"/>
                      <a:r>
                        <a:rPr lang="en-GB" sz="1100" u="none" strike="noStrike" dirty="0">
                          <a:effectLst/>
                        </a:rPr>
                        <a:t>40</a:t>
                      </a:r>
                      <a:endParaRPr lang="en-GB" sz="1100" b="0" i="0" u="none" strike="noStrike" dirty="0">
                        <a:solidFill>
                          <a:srgbClr val="000000"/>
                        </a:solidFill>
                        <a:effectLst/>
                        <a:latin typeface="Calibri" panose="020F0502020204030204" pitchFamily="34" charset="0"/>
                      </a:endParaRPr>
                    </a:p>
                  </a:txBody>
                  <a:tcPr marL="7620" marR="7620" marT="7620" marB="0" anchor="b">
                    <a:solidFill>
                      <a:schemeClr val="bg2"/>
                    </a:solidFill>
                  </a:tcPr>
                </a:tc>
                <a:tc>
                  <a:txBody>
                    <a:bodyPr/>
                    <a:lstStyle/>
                    <a:p>
                      <a:pPr algn="r" fontAlgn="b"/>
                      <a:r>
                        <a:rPr lang="en-GB" sz="1100" u="none" strike="noStrike" dirty="0">
                          <a:effectLst/>
                        </a:rPr>
                        <a:t>40</a:t>
                      </a:r>
                      <a:endParaRPr lang="en-GB" sz="1100" b="0" i="0" u="none" strike="noStrike" dirty="0">
                        <a:solidFill>
                          <a:srgbClr val="000000"/>
                        </a:solidFill>
                        <a:effectLst/>
                        <a:latin typeface="Calibri" panose="020F0502020204030204" pitchFamily="34" charset="0"/>
                      </a:endParaRPr>
                    </a:p>
                  </a:txBody>
                  <a:tcPr marL="7620" marR="7620" marT="7620" marB="0" anchor="b">
                    <a:solidFill>
                      <a:schemeClr val="bg2"/>
                    </a:solidFill>
                  </a:tcPr>
                </a:tc>
                <a:tc>
                  <a:txBody>
                    <a:bodyPr/>
                    <a:lstStyle/>
                    <a:p>
                      <a:pPr algn="r" fontAlgn="b"/>
                      <a:r>
                        <a:rPr lang="en-GB" sz="1100" u="none" strike="noStrike" dirty="0">
                          <a:effectLst/>
                        </a:rPr>
                        <a:t>40</a:t>
                      </a:r>
                      <a:endParaRPr lang="en-GB" sz="1100" b="0" i="0" u="none" strike="noStrike" dirty="0">
                        <a:solidFill>
                          <a:srgbClr val="000000"/>
                        </a:solidFill>
                        <a:effectLst/>
                        <a:latin typeface="Calibri" panose="020F0502020204030204" pitchFamily="34" charset="0"/>
                      </a:endParaRPr>
                    </a:p>
                  </a:txBody>
                  <a:tcPr marL="7620" marR="7620" marT="7620" marB="0" anchor="b">
                    <a:solidFill>
                      <a:schemeClr val="bg2"/>
                    </a:solidFill>
                  </a:tcPr>
                </a:tc>
                <a:tc>
                  <a:txBody>
                    <a:bodyPr/>
                    <a:lstStyle/>
                    <a:p>
                      <a:pPr algn="r" fontAlgn="b"/>
                      <a:r>
                        <a:rPr lang="en-GB" sz="1100" u="none" strike="noStrike" dirty="0">
                          <a:effectLst/>
                        </a:rPr>
                        <a:t>40</a:t>
                      </a:r>
                      <a:endParaRPr lang="en-GB" sz="1100" b="0" i="0" u="none" strike="noStrike" dirty="0">
                        <a:solidFill>
                          <a:srgbClr val="000000"/>
                        </a:solidFill>
                        <a:effectLst/>
                        <a:latin typeface="Calibri" panose="020F0502020204030204" pitchFamily="34" charset="0"/>
                      </a:endParaRPr>
                    </a:p>
                  </a:txBody>
                  <a:tcPr marL="7620" marR="7620" marT="7620" marB="0" anchor="b">
                    <a:solidFill>
                      <a:schemeClr val="bg2"/>
                    </a:solidFill>
                  </a:tcPr>
                </a:tc>
                <a:tc>
                  <a:txBody>
                    <a:bodyPr/>
                    <a:lstStyle/>
                    <a:p>
                      <a:pPr algn="r" fontAlgn="b"/>
                      <a:r>
                        <a:rPr lang="en-GB" sz="1100" u="none" strike="noStrike" dirty="0">
                          <a:effectLst/>
                        </a:rPr>
                        <a:t>40</a:t>
                      </a:r>
                      <a:endParaRPr lang="en-GB" sz="1100" b="0" i="0" u="none" strike="noStrike" dirty="0">
                        <a:solidFill>
                          <a:srgbClr val="000000"/>
                        </a:solidFill>
                        <a:effectLst/>
                        <a:latin typeface="Calibri" panose="020F0502020204030204" pitchFamily="34" charset="0"/>
                      </a:endParaRPr>
                    </a:p>
                  </a:txBody>
                  <a:tcPr marL="7620" marR="7620" marT="7620" marB="0" anchor="b">
                    <a:solidFill>
                      <a:schemeClr val="bg2"/>
                    </a:solidFill>
                  </a:tcPr>
                </a:tc>
                <a:tc>
                  <a:txBody>
                    <a:bodyPr/>
                    <a:lstStyle/>
                    <a:p>
                      <a:pPr algn="r" fontAlgn="b"/>
                      <a:r>
                        <a:rPr lang="en-GB" sz="1100" u="none" strike="noStrike" dirty="0">
                          <a:effectLst/>
                        </a:rPr>
                        <a:t>40</a:t>
                      </a:r>
                      <a:endParaRPr lang="en-GB" sz="1100" b="0" i="0" u="none" strike="noStrike" dirty="0">
                        <a:solidFill>
                          <a:srgbClr val="000000"/>
                        </a:solidFill>
                        <a:effectLst/>
                        <a:latin typeface="Calibri" panose="020F0502020204030204" pitchFamily="34" charset="0"/>
                      </a:endParaRPr>
                    </a:p>
                  </a:txBody>
                  <a:tcPr marL="7620" marR="7620" marT="7620" marB="0" anchor="b">
                    <a:solidFill>
                      <a:schemeClr val="bg2"/>
                    </a:solidFill>
                  </a:tcPr>
                </a:tc>
                <a:tc>
                  <a:txBody>
                    <a:bodyPr/>
                    <a:lstStyle/>
                    <a:p>
                      <a:pPr algn="r" fontAlgn="b"/>
                      <a:r>
                        <a:rPr lang="en-GB" sz="1100" u="none" strike="noStrike" dirty="0">
                          <a:effectLst/>
                        </a:rPr>
                        <a:t>40</a:t>
                      </a:r>
                      <a:endParaRPr lang="en-GB" sz="1100" b="0" i="0" u="none" strike="noStrike" dirty="0">
                        <a:solidFill>
                          <a:srgbClr val="000000"/>
                        </a:solidFill>
                        <a:effectLst/>
                        <a:latin typeface="Calibri" panose="020F0502020204030204" pitchFamily="34" charset="0"/>
                      </a:endParaRPr>
                    </a:p>
                  </a:txBody>
                  <a:tcPr marL="7620" marR="7620" marT="7620" marB="0" anchor="b">
                    <a:solidFill>
                      <a:schemeClr val="bg2"/>
                    </a:solidFill>
                  </a:tcPr>
                </a:tc>
                <a:tc>
                  <a:txBody>
                    <a:bodyPr/>
                    <a:lstStyle/>
                    <a:p>
                      <a:pPr algn="r" fontAlgn="b"/>
                      <a:r>
                        <a:rPr lang="en-GB" sz="1100" u="none" strike="noStrike" dirty="0">
                          <a:effectLst/>
                        </a:rPr>
                        <a:t>40</a:t>
                      </a:r>
                      <a:endParaRPr lang="en-GB" sz="1100" b="0" i="0" u="none" strike="noStrike" dirty="0">
                        <a:solidFill>
                          <a:srgbClr val="000000"/>
                        </a:solidFill>
                        <a:effectLst/>
                        <a:latin typeface="Calibri" panose="020F0502020204030204" pitchFamily="34" charset="0"/>
                      </a:endParaRPr>
                    </a:p>
                  </a:txBody>
                  <a:tcPr marL="7620" marR="7620" marT="7620" marB="0" anchor="b">
                    <a:solidFill>
                      <a:schemeClr val="bg2"/>
                    </a:solidFill>
                  </a:tcPr>
                </a:tc>
                <a:extLst>
                  <a:ext uri="{0D108BD9-81ED-4DB2-BD59-A6C34878D82A}">
                    <a16:rowId xmlns:a16="http://schemas.microsoft.com/office/drawing/2014/main" val="1223028147"/>
                  </a:ext>
                </a:extLst>
              </a:tr>
            </a:tbl>
          </a:graphicData>
        </a:graphic>
      </p:graphicFrame>
      <p:pic>
        <p:nvPicPr>
          <p:cNvPr id="2" name="Picture 1">
            <a:extLst>
              <a:ext uri="{FF2B5EF4-FFF2-40B4-BE49-F238E27FC236}">
                <a16:creationId xmlns:a16="http://schemas.microsoft.com/office/drawing/2014/main" id="{66F0D841-39AA-4CAD-88A9-3BD0F248E264}"/>
              </a:ext>
            </a:extLst>
          </p:cNvPr>
          <p:cNvPicPr>
            <a:picLocks noChangeAspect="1"/>
          </p:cNvPicPr>
          <p:nvPr/>
        </p:nvPicPr>
        <p:blipFill>
          <a:blip r:embed="rId2"/>
          <a:stretch>
            <a:fillRect/>
          </a:stretch>
        </p:blipFill>
        <p:spPr>
          <a:xfrm>
            <a:off x="1962145" y="1587120"/>
            <a:ext cx="5448310" cy="3559752"/>
          </a:xfrm>
          <a:prstGeom prst="rect">
            <a:avLst/>
          </a:prstGeom>
        </p:spPr>
      </p:pic>
    </p:spTree>
    <p:extLst>
      <p:ext uri="{BB962C8B-B14F-4D97-AF65-F5344CB8AC3E}">
        <p14:creationId xmlns:p14="http://schemas.microsoft.com/office/powerpoint/2010/main" val="798000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974172A1-1CBF-0B40-9234-7D4D80EC19EA}" type="slidenum">
              <a:rPr lang="en-GB" smtClean="0"/>
              <a:pPr/>
              <a:t>6</a:t>
            </a:fld>
            <a:endParaRPr lang="en-GB" dirty="0"/>
          </a:p>
        </p:txBody>
      </p:sp>
      <p:sp>
        <p:nvSpPr>
          <p:cNvPr id="4" name="Title 3"/>
          <p:cNvSpPr>
            <a:spLocks noGrp="1"/>
          </p:cNvSpPr>
          <p:nvPr>
            <p:ph type="title"/>
          </p:nvPr>
        </p:nvSpPr>
        <p:spPr/>
        <p:txBody>
          <a:bodyPr/>
          <a:lstStyle/>
          <a:p>
            <a:r>
              <a:rPr lang="en-US" dirty="0"/>
              <a:t>Budget Profiles – 2</a:t>
            </a:r>
            <a:br>
              <a:rPr lang="en-US" dirty="0"/>
            </a:br>
            <a:r>
              <a:rPr lang="en-US" dirty="0"/>
              <a:t>[MCHF]  Modest</a:t>
            </a:r>
            <a:endParaRPr lang="en-GB" dirty="0"/>
          </a:p>
        </p:txBody>
      </p:sp>
      <p:graphicFrame>
        <p:nvGraphicFramePr>
          <p:cNvPr id="8" name="Content Placeholder 7"/>
          <p:cNvGraphicFramePr>
            <a:graphicFrameLocks noGrp="1"/>
          </p:cNvGraphicFramePr>
          <p:nvPr>
            <p:ph sz="quarter" idx="12"/>
            <p:extLst>
              <p:ext uri="{D42A27DB-BD31-4B8C-83A1-F6EECF244321}">
                <p14:modId xmlns:p14="http://schemas.microsoft.com/office/powerpoint/2010/main" val="2612664913"/>
              </p:ext>
            </p:extLst>
          </p:nvPr>
        </p:nvGraphicFramePr>
        <p:xfrm>
          <a:off x="1297775" y="1128161"/>
          <a:ext cx="6934200" cy="365760"/>
        </p:xfrm>
        <a:graphic>
          <a:graphicData uri="http://schemas.openxmlformats.org/drawingml/2006/table">
            <a:tbl>
              <a:tblPr>
                <a:tableStyleId>{5C22544A-7EE6-4342-B048-85BDC9FD1C3A}</a:tableStyleId>
              </a:tblPr>
              <a:tblGrid>
                <a:gridCol w="330200">
                  <a:extLst>
                    <a:ext uri="{9D8B030D-6E8A-4147-A177-3AD203B41FA5}">
                      <a16:colId xmlns:a16="http://schemas.microsoft.com/office/drawing/2014/main" val="1525788336"/>
                    </a:ext>
                  </a:extLst>
                </a:gridCol>
                <a:gridCol w="330200">
                  <a:extLst>
                    <a:ext uri="{9D8B030D-6E8A-4147-A177-3AD203B41FA5}">
                      <a16:colId xmlns:a16="http://schemas.microsoft.com/office/drawing/2014/main" val="183166448"/>
                    </a:ext>
                  </a:extLst>
                </a:gridCol>
                <a:gridCol w="330200">
                  <a:extLst>
                    <a:ext uri="{9D8B030D-6E8A-4147-A177-3AD203B41FA5}">
                      <a16:colId xmlns:a16="http://schemas.microsoft.com/office/drawing/2014/main" val="888035957"/>
                    </a:ext>
                  </a:extLst>
                </a:gridCol>
                <a:gridCol w="330200">
                  <a:extLst>
                    <a:ext uri="{9D8B030D-6E8A-4147-A177-3AD203B41FA5}">
                      <a16:colId xmlns:a16="http://schemas.microsoft.com/office/drawing/2014/main" val="1848888079"/>
                    </a:ext>
                  </a:extLst>
                </a:gridCol>
                <a:gridCol w="330200">
                  <a:extLst>
                    <a:ext uri="{9D8B030D-6E8A-4147-A177-3AD203B41FA5}">
                      <a16:colId xmlns:a16="http://schemas.microsoft.com/office/drawing/2014/main" val="504564563"/>
                    </a:ext>
                  </a:extLst>
                </a:gridCol>
                <a:gridCol w="330200">
                  <a:extLst>
                    <a:ext uri="{9D8B030D-6E8A-4147-A177-3AD203B41FA5}">
                      <a16:colId xmlns:a16="http://schemas.microsoft.com/office/drawing/2014/main" val="1414967124"/>
                    </a:ext>
                  </a:extLst>
                </a:gridCol>
                <a:gridCol w="330200">
                  <a:extLst>
                    <a:ext uri="{9D8B030D-6E8A-4147-A177-3AD203B41FA5}">
                      <a16:colId xmlns:a16="http://schemas.microsoft.com/office/drawing/2014/main" val="73872685"/>
                    </a:ext>
                  </a:extLst>
                </a:gridCol>
                <a:gridCol w="330200">
                  <a:extLst>
                    <a:ext uri="{9D8B030D-6E8A-4147-A177-3AD203B41FA5}">
                      <a16:colId xmlns:a16="http://schemas.microsoft.com/office/drawing/2014/main" val="3468250399"/>
                    </a:ext>
                  </a:extLst>
                </a:gridCol>
                <a:gridCol w="330200">
                  <a:extLst>
                    <a:ext uri="{9D8B030D-6E8A-4147-A177-3AD203B41FA5}">
                      <a16:colId xmlns:a16="http://schemas.microsoft.com/office/drawing/2014/main" val="2285472534"/>
                    </a:ext>
                  </a:extLst>
                </a:gridCol>
                <a:gridCol w="330200">
                  <a:extLst>
                    <a:ext uri="{9D8B030D-6E8A-4147-A177-3AD203B41FA5}">
                      <a16:colId xmlns:a16="http://schemas.microsoft.com/office/drawing/2014/main" val="2408541162"/>
                    </a:ext>
                  </a:extLst>
                </a:gridCol>
                <a:gridCol w="330200">
                  <a:extLst>
                    <a:ext uri="{9D8B030D-6E8A-4147-A177-3AD203B41FA5}">
                      <a16:colId xmlns:a16="http://schemas.microsoft.com/office/drawing/2014/main" val="750634729"/>
                    </a:ext>
                  </a:extLst>
                </a:gridCol>
                <a:gridCol w="330200">
                  <a:extLst>
                    <a:ext uri="{9D8B030D-6E8A-4147-A177-3AD203B41FA5}">
                      <a16:colId xmlns:a16="http://schemas.microsoft.com/office/drawing/2014/main" val="1101318693"/>
                    </a:ext>
                  </a:extLst>
                </a:gridCol>
                <a:gridCol w="330200">
                  <a:extLst>
                    <a:ext uri="{9D8B030D-6E8A-4147-A177-3AD203B41FA5}">
                      <a16:colId xmlns:a16="http://schemas.microsoft.com/office/drawing/2014/main" val="1530974294"/>
                    </a:ext>
                  </a:extLst>
                </a:gridCol>
                <a:gridCol w="330200">
                  <a:extLst>
                    <a:ext uri="{9D8B030D-6E8A-4147-A177-3AD203B41FA5}">
                      <a16:colId xmlns:a16="http://schemas.microsoft.com/office/drawing/2014/main" val="3427692196"/>
                    </a:ext>
                  </a:extLst>
                </a:gridCol>
                <a:gridCol w="330200">
                  <a:extLst>
                    <a:ext uri="{9D8B030D-6E8A-4147-A177-3AD203B41FA5}">
                      <a16:colId xmlns:a16="http://schemas.microsoft.com/office/drawing/2014/main" val="1707924593"/>
                    </a:ext>
                  </a:extLst>
                </a:gridCol>
                <a:gridCol w="330200">
                  <a:extLst>
                    <a:ext uri="{9D8B030D-6E8A-4147-A177-3AD203B41FA5}">
                      <a16:colId xmlns:a16="http://schemas.microsoft.com/office/drawing/2014/main" val="1320522092"/>
                    </a:ext>
                  </a:extLst>
                </a:gridCol>
                <a:gridCol w="330200">
                  <a:extLst>
                    <a:ext uri="{9D8B030D-6E8A-4147-A177-3AD203B41FA5}">
                      <a16:colId xmlns:a16="http://schemas.microsoft.com/office/drawing/2014/main" val="3346496315"/>
                    </a:ext>
                  </a:extLst>
                </a:gridCol>
                <a:gridCol w="330200">
                  <a:extLst>
                    <a:ext uri="{9D8B030D-6E8A-4147-A177-3AD203B41FA5}">
                      <a16:colId xmlns:a16="http://schemas.microsoft.com/office/drawing/2014/main" val="2442364785"/>
                    </a:ext>
                  </a:extLst>
                </a:gridCol>
                <a:gridCol w="330200">
                  <a:extLst>
                    <a:ext uri="{9D8B030D-6E8A-4147-A177-3AD203B41FA5}">
                      <a16:colId xmlns:a16="http://schemas.microsoft.com/office/drawing/2014/main" val="2841677771"/>
                    </a:ext>
                  </a:extLst>
                </a:gridCol>
                <a:gridCol w="330200">
                  <a:extLst>
                    <a:ext uri="{9D8B030D-6E8A-4147-A177-3AD203B41FA5}">
                      <a16:colId xmlns:a16="http://schemas.microsoft.com/office/drawing/2014/main" val="3981503895"/>
                    </a:ext>
                  </a:extLst>
                </a:gridCol>
                <a:gridCol w="330200">
                  <a:extLst>
                    <a:ext uri="{9D8B030D-6E8A-4147-A177-3AD203B41FA5}">
                      <a16:colId xmlns:a16="http://schemas.microsoft.com/office/drawing/2014/main" val="2671444771"/>
                    </a:ext>
                  </a:extLst>
                </a:gridCol>
              </a:tblGrid>
              <a:tr h="182880">
                <a:tc>
                  <a:txBody>
                    <a:bodyPr/>
                    <a:lstStyle/>
                    <a:p>
                      <a:pPr algn="r" fontAlgn="b"/>
                      <a:r>
                        <a:rPr lang="en-GB" sz="1100" u="none" strike="noStrike" dirty="0">
                          <a:solidFill>
                            <a:schemeClr val="bg1"/>
                          </a:solidFill>
                          <a:effectLst/>
                        </a:rPr>
                        <a:t>2021</a:t>
                      </a:r>
                      <a:endParaRPr lang="en-GB" sz="1100" b="0" i="0" u="none" strike="noStrike" dirty="0">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dirty="0">
                          <a:solidFill>
                            <a:schemeClr val="bg1"/>
                          </a:solidFill>
                          <a:effectLst/>
                        </a:rPr>
                        <a:t>2022</a:t>
                      </a:r>
                      <a:endParaRPr lang="en-GB" sz="1100" b="0" i="0" u="none" strike="noStrike" dirty="0">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dirty="0">
                          <a:solidFill>
                            <a:schemeClr val="bg1"/>
                          </a:solidFill>
                          <a:effectLst/>
                        </a:rPr>
                        <a:t>2023</a:t>
                      </a:r>
                      <a:endParaRPr lang="en-GB" sz="1100" b="0" i="0" u="none" strike="noStrike" dirty="0">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dirty="0">
                          <a:solidFill>
                            <a:schemeClr val="bg1"/>
                          </a:solidFill>
                          <a:effectLst/>
                        </a:rPr>
                        <a:t>2024</a:t>
                      </a:r>
                      <a:endParaRPr lang="en-GB" sz="1100" b="0" i="0" u="none" strike="noStrike" dirty="0">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dirty="0">
                          <a:solidFill>
                            <a:schemeClr val="bg1"/>
                          </a:solidFill>
                          <a:effectLst/>
                        </a:rPr>
                        <a:t>2025</a:t>
                      </a:r>
                      <a:endParaRPr lang="en-GB" sz="1100" b="0" i="0" u="none" strike="noStrike" dirty="0">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2026</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2027</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2028</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2029</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2030</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2031</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2032</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2033</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2034</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2035</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2036</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2037</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2038</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2039</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dirty="0">
                          <a:solidFill>
                            <a:schemeClr val="bg1"/>
                          </a:solidFill>
                          <a:effectLst/>
                        </a:rPr>
                        <a:t>2040</a:t>
                      </a:r>
                      <a:endParaRPr lang="en-GB" sz="1100" b="0" i="0" u="none" strike="noStrike" dirty="0">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dirty="0">
                          <a:solidFill>
                            <a:schemeClr val="bg1"/>
                          </a:solidFill>
                          <a:effectLst/>
                        </a:rPr>
                        <a:t>2041</a:t>
                      </a:r>
                      <a:endParaRPr lang="en-GB" sz="1100" b="0" i="0" u="none" strike="noStrike" dirty="0">
                        <a:solidFill>
                          <a:schemeClr val="bg1"/>
                        </a:solidFill>
                        <a:effectLst/>
                        <a:latin typeface="Calibri" panose="020F0502020204030204" pitchFamily="34" charset="0"/>
                      </a:endParaRPr>
                    </a:p>
                  </a:txBody>
                  <a:tcPr marL="7620" marR="7620" marT="7620" marB="0" anchor="b">
                    <a:solidFill>
                      <a:schemeClr val="accent5">
                        <a:lumMod val="75000"/>
                      </a:schemeClr>
                    </a:solidFill>
                  </a:tcPr>
                </a:tc>
                <a:extLst>
                  <a:ext uri="{0D108BD9-81ED-4DB2-BD59-A6C34878D82A}">
                    <a16:rowId xmlns:a16="http://schemas.microsoft.com/office/drawing/2014/main" val="1853489043"/>
                  </a:ext>
                </a:extLst>
              </a:tr>
              <a:tr h="182880">
                <a:tc>
                  <a:txBody>
                    <a:bodyPr/>
                    <a:lstStyle/>
                    <a:p>
                      <a:pPr algn="r" fontAlgn="b"/>
                      <a:r>
                        <a:rPr lang="en-GB" sz="1100" b="0" i="0" u="none" strike="noStrike" dirty="0">
                          <a:solidFill>
                            <a:srgbClr val="000000"/>
                          </a:solidFill>
                          <a:effectLst/>
                          <a:latin typeface="Calibri" panose="020F0502020204030204" pitchFamily="34" charset="0"/>
                        </a:rPr>
                        <a:t>2</a:t>
                      </a:r>
                    </a:p>
                  </a:txBody>
                  <a:tcPr marL="7620" marR="7620" marT="7620" marB="0" anchor="b">
                    <a:solidFill>
                      <a:schemeClr val="bg2"/>
                    </a:solidFill>
                  </a:tcPr>
                </a:tc>
                <a:tc>
                  <a:txBody>
                    <a:bodyPr/>
                    <a:lstStyle/>
                    <a:p>
                      <a:pPr algn="r" fontAlgn="b"/>
                      <a:r>
                        <a:rPr lang="en-GB" sz="1100" b="0" i="0" u="none" strike="noStrike">
                          <a:solidFill>
                            <a:srgbClr val="000000"/>
                          </a:solidFill>
                          <a:effectLst/>
                          <a:latin typeface="Calibri" panose="020F0502020204030204" pitchFamily="34" charset="0"/>
                        </a:rPr>
                        <a:t>2</a:t>
                      </a:r>
                    </a:p>
                  </a:txBody>
                  <a:tcPr marL="7620" marR="7620" marT="7620" marB="0" anchor="b">
                    <a:solidFill>
                      <a:schemeClr val="bg2"/>
                    </a:solidFill>
                  </a:tcPr>
                </a:tc>
                <a:tc>
                  <a:txBody>
                    <a:bodyPr/>
                    <a:lstStyle/>
                    <a:p>
                      <a:pPr algn="r" fontAlgn="b"/>
                      <a:r>
                        <a:rPr lang="en-GB" sz="1100" b="0" i="0" u="none" strike="noStrike">
                          <a:solidFill>
                            <a:srgbClr val="000000"/>
                          </a:solidFill>
                          <a:effectLst/>
                          <a:latin typeface="Calibri" panose="020F0502020204030204" pitchFamily="34" charset="0"/>
                        </a:rPr>
                        <a:t>6</a:t>
                      </a:r>
                    </a:p>
                  </a:txBody>
                  <a:tcPr marL="7620" marR="7620" marT="7620" marB="0" anchor="b">
                    <a:solidFill>
                      <a:schemeClr val="bg2"/>
                    </a:solidFill>
                  </a:tcPr>
                </a:tc>
                <a:tc>
                  <a:txBody>
                    <a:bodyPr/>
                    <a:lstStyle/>
                    <a:p>
                      <a:pPr algn="r" fontAlgn="b"/>
                      <a:r>
                        <a:rPr lang="en-GB" sz="1100" b="0" i="0" u="none" strike="noStrike">
                          <a:solidFill>
                            <a:srgbClr val="000000"/>
                          </a:solidFill>
                          <a:effectLst/>
                          <a:latin typeface="Calibri" panose="020F0502020204030204" pitchFamily="34" charset="0"/>
                        </a:rPr>
                        <a:t>6</a:t>
                      </a:r>
                    </a:p>
                  </a:txBody>
                  <a:tcPr marL="7620" marR="7620" marT="7620" marB="0" anchor="b">
                    <a:solidFill>
                      <a:schemeClr val="bg2"/>
                    </a:solidFill>
                  </a:tcPr>
                </a:tc>
                <a:tc>
                  <a:txBody>
                    <a:bodyPr/>
                    <a:lstStyle/>
                    <a:p>
                      <a:pPr algn="r" fontAlgn="b"/>
                      <a:r>
                        <a:rPr lang="en-GB" sz="1100" b="0" i="0" u="none" strike="noStrike">
                          <a:solidFill>
                            <a:srgbClr val="000000"/>
                          </a:solidFill>
                          <a:effectLst/>
                          <a:latin typeface="Calibri" panose="020F0502020204030204" pitchFamily="34" charset="0"/>
                        </a:rPr>
                        <a:t>6</a:t>
                      </a:r>
                    </a:p>
                  </a:txBody>
                  <a:tcPr marL="7620" marR="7620" marT="7620" marB="0" anchor="b">
                    <a:solidFill>
                      <a:schemeClr val="bg2"/>
                    </a:solidFill>
                  </a:tcPr>
                </a:tc>
                <a:tc>
                  <a:txBody>
                    <a:bodyPr/>
                    <a:lstStyle/>
                    <a:p>
                      <a:pPr algn="r" fontAlgn="b"/>
                      <a:r>
                        <a:rPr lang="en-GB" sz="1100" b="0" i="0" u="none" strike="noStrike">
                          <a:solidFill>
                            <a:srgbClr val="000000"/>
                          </a:solidFill>
                          <a:effectLst/>
                          <a:latin typeface="Calibri" panose="020F0502020204030204" pitchFamily="34" charset="0"/>
                        </a:rPr>
                        <a:t>8</a:t>
                      </a:r>
                    </a:p>
                  </a:txBody>
                  <a:tcPr marL="7620" marR="7620" marT="7620" marB="0" anchor="b">
                    <a:solidFill>
                      <a:schemeClr val="bg2"/>
                    </a:solidFill>
                  </a:tcPr>
                </a:tc>
                <a:tc>
                  <a:txBody>
                    <a:bodyPr/>
                    <a:lstStyle/>
                    <a:p>
                      <a:pPr algn="r" fontAlgn="b"/>
                      <a:r>
                        <a:rPr lang="en-GB" sz="1100" b="0" i="0" u="none" strike="noStrike">
                          <a:solidFill>
                            <a:srgbClr val="000000"/>
                          </a:solidFill>
                          <a:effectLst/>
                          <a:latin typeface="Calibri" panose="020F0502020204030204" pitchFamily="34" charset="0"/>
                        </a:rPr>
                        <a:t>10</a:t>
                      </a:r>
                    </a:p>
                  </a:txBody>
                  <a:tcPr marL="7620" marR="7620" marT="7620" marB="0" anchor="b">
                    <a:solidFill>
                      <a:schemeClr val="bg2"/>
                    </a:solidFill>
                  </a:tcPr>
                </a:tc>
                <a:tc>
                  <a:txBody>
                    <a:bodyPr/>
                    <a:lstStyle/>
                    <a:p>
                      <a:pPr algn="r" fontAlgn="b"/>
                      <a:r>
                        <a:rPr lang="en-GB" sz="1100" b="0" i="0" u="none" strike="noStrike">
                          <a:solidFill>
                            <a:srgbClr val="000000"/>
                          </a:solidFill>
                          <a:effectLst/>
                          <a:latin typeface="Calibri" panose="020F0502020204030204" pitchFamily="34" charset="0"/>
                        </a:rPr>
                        <a:t>15</a:t>
                      </a:r>
                    </a:p>
                  </a:txBody>
                  <a:tcPr marL="7620" marR="7620" marT="7620" marB="0" anchor="b">
                    <a:solidFill>
                      <a:schemeClr val="bg2"/>
                    </a:solidFill>
                  </a:tcPr>
                </a:tc>
                <a:tc>
                  <a:txBody>
                    <a:bodyPr/>
                    <a:lstStyle/>
                    <a:p>
                      <a:pPr algn="r" fontAlgn="b"/>
                      <a:r>
                        <a:rPr lang="en-GB" sz="1100" b="0" i="0" u="none" strike="noStrike">
                          <a:solidFill>
                            <a:srgbClr val="000000"/>
                          </a:solidFill>
                          <a:effectLst/>
                          <a:latin typeface="Calibri" panose="020F0502020204030204" pitchFamily="34" charset="0"/>
                        </a:rPr>
                        <a:t>20</a:t>
                      </a:r>
                    </a:p>
                  </a:txBody>
                  <a:tcPr marL="7620" marR="7620" marT="7620" marB="0" anchor="b">
                    <a:solidFill>
                      <a:schemeClr val="bg2"/>
                    </a:solidFill>
                  </a:tcPr>
                </a:tc>
                <a:tc>
                  <a:txBody>
                    <a:bodyPr/>
                    <a:lstStyle/>
                    <a:p>
                      <a:pPr algn="r" fontAlgn="b"/>
                      <a:r>
                        <a:rPr lang="en-GB" sz="1100" b="0" i="0" u="none" strike="noStrike">
                          <a:solidFill>
                            <a:srgbClr val="000000"/>
                          </a:solidFill>
                          <a:effectLst/>
                          <a:latin typeface="Calibri" panose="020F0502020204030204" pitchFamily="34" charset="0"/>
                        </a:rPr>
                        <a:t>30</a:t>
                      </a:r>
                    </a:p>
                  </a:txBody>
                  <a:tcPr marL="7620" marR="7620" marT="7620" marB="0" anchor="b">
                    <a:solidFill>
                      <a:schemeClr val="bg2"/>
                    </a:solidFill>
                  </a:tcPr>
                </a:tc>
                <a:tc>
                  <a:txBody>
                    <a:bodyPr/>
                    <a:lstStyle/>
                    <a:p>
                      <a:pPr algn="r" fontAlgn="b"/>
                      <a:r>
                        <a:rPr lang="en-GB" sz="1100" b="0" i="0" u="none" strike="noStrike">
                          <a:solidFill>
                            <a:srgbClr val="000000"/>
                          </a:solidFill>
                          <a:effectLst/>
                          <a:latin typeface="Calibri" panose="020F0502020204030204" pitchFamily="34" charset="0"/>
                        </a:rPr>
                        <a:t>30</a:t>
                      </a:r>
                    </a:p>
                  </a:txBody>
                  <a:tcPr marL="7620" marR="7620" marT="7620" marB="0" anchor="b">
                    <a:solidFill>
                      <a:schemeClr val="bg2"/>
                    </a:solidFill>
                  </a:tcPr>
                </a:tc>
                <a:tc>
                  <a:txBody>
                    <a:bodyPr/>
                    <a:lstStyle/>
                    <a:p>
                      <a:pPr algn="r" fontAlgn="b"/>
                      <a:r>
                        <a:rPr lang="en-GB" sz="1100" b="0" i="0" u="none" strike="noStrike">
                          <a:solidFill>
                            <a:srgbClr val="000000"/>
                          </a:solidFill>
                          <a:effectLst/>
                          <a:latin typeface="Calibri" panose="020F0502020204030204" pitchFamily="34" charset="0"/>
                        </a:rPr>
                        <a:t>35</a:t>
                      </a:r>
                    </a:p>
                  </a:txBody>
                  <a:tcPr marL="7620" marR="7620" marT="7620" marB="0" anchor="b">
                    <a:solidFill>
                      <a:schemeClr val="bg2"/>
                    </a:solidFill>
                  </a:tcPr>
                </a:tc>
                <a:tc>
                  <a:txBody>
                    <a:bodyPr/>
                    <a:lstStyle/>
                    <a:p>
                      <a:pPr algn="r" fontAlgn="b"/>
                      <a:r>
                        <a:rPr lang="en-GB" sz="1100" b="0" i="0" u="none" strike="noStrike">
                          <a:solidFill>
                            <a:srgbClr val="000000"/>
                          </a:solidFill>
                          <a:effectLst/>
                          <a:latin typeface="Calibri" panose="020F0502020204030204" pitchFamily="34" charset="0"/>
                        </a:rPr>
                        <a:t>40</a:t>
                      </a:r>
                    </a:p>
                  </a:txBody>
                  <a:tcPr marL="7620" marR="7620" marT="7620" marB="0" anchor="b">
                    <a:solidFill>
                      <a:schemeClr val="bg2"/>
                    </a:solidFill>
                  </a:tcPr>
                </a:tc>
                <a:tc>
                  <a:txBody>
                    <a:bodyPr/>
                    <a:lstStyle/>
                    <a:p>
                      <a:pPr algn="r" fontAlgn="b"/>
                      <a:r>
                        <a:rPr lang="en-GB" sz="1100" b="0" i="0" u="none" strike="noStrike">
                          <a:solidFill>
                            <a:srgbClr val="000000"/>
                          </a:solidFill>
                          <a:effectLst/>
                          <a:latin typeface="Calibri" panose="020F0502020204030204" pitchFamily="34" charset="0"/>
                        </a:rPr>
                        <a:t>45</a:t>
                      </a:r>
                    </a:p>
                  </a:txBody>
                  <a:tcPr marL="7620" marR="7620" marT="7620" marB="0" anchor="b">
                    <a:solidFill>
                      <a:schemeClr val="bg2"/>
                    </a:solidFill>
                  </a:tcPr>
                </a:tc>
                <a:tc>
                  <a:txBody>
                    <a:bodyPr/>
                    <a:lstStyle/>
                    <a:p>
                      <a:pPr algn="r" fontAlgn="b"/>
                      <a:r>
                        <a:rPr lang="en-GB" sz="1100" b="0" i="0" u="none" strike="noStrike">
                          <a:solidFill>
                            <a:srgbClr val="000000"/>
                          </a:solidFill>
                          <a:effectLst/>
                          <a:latin typeface="Calibri" panose="020F0502020204030204" pitchFamily="34" charset="0"/>
                        </a:rPr>
                        <a:t>50</a:t>
                      </a:r>
                    </a:p>
                  </a:txBody>
                  <a:tcPr marL="7620" marR="7620" marT="7620" marB="0" anchor="b">
                    <a:solidFill>
                      <a:schemeClr val="bg2"/>
                    </a:solidFill>
                  </a:tcPr>
                </a:tc>
                <a:tc>
                  <a:txBody>
                    <a:bodyPr/>
                    <a:lstStyle/>
                    <a:p>
                      <a:pPr algn="r" fontAlgn="b"/>
                      <a:r>
                        <a:rPr lang="en-GB" sz="1100" b="0" i="0" u="none" strike="noStrike">
                          <a:solidFill>
                            <a:srgbClr val="000000"/>
                          </a:solidFill>
                          <a:effectLst/>
                          <a:latin typeface="Calibri" panose="020F0502020204030204" pitchFamily="34" charset="0"/>
                        </a:rPr>
                        <a:t>50</a:t>
                      </a:r>
                    </a:p>
                  </a:txBody>
                  <a:tcPr marL="7620" marR="7620" marT="7620" marB="0" anchor="b">
                    <a:solidFill>
                      <a:schemeClr val="bg2"/>
                    </a:solidFill>
                  </a:tcPr>
                </a:tc>
                <a:tc>
                  <a:txBody>
                    <a:bodyPr/>
                    <a:lstStyle/>
                    <a:p>
                      <a:pPr algn="r" fontAlgn="b"/>
                      <a:r>
                        <a:rPr lang="en-GB" sz="1100" b="0" i="0" u="none" strike="noStrike">
                          <a:solidFill>
                            <a:srgbClr val="000000"/>
                          </a:solidFill>
                          <a:effectLst/>
                          <a:latin typeface="Calibri" panose="020F0502020204030204" pitchFamily="34" charset="0"/>
                        </a:rPr>
                        <a:t>40</a:t>
                      </a:r>
                    </a:p>
                  </a:txBody>
                  <a:tcPr marL="7620" marR="7620" marT="7620" marB="0" anchor="b">
                    <a:solidFill>
                      <a:schemeClr val="bg2"/>
                    </a:solidFill>
                  </a:tcPr>
                </a:tc>
                <a:tc>
                  <a:txBody>
                    <a:bodyPr/>
                    <a:lstStyle/>
                    <a:p>
                      <a:pPr algn="r" fontAlgn="b"/>
                      <a:r>
                        <a:rPr lang="en-GB" sz="1100" b="0" i="0" u="none" strike="noStrike">
                          <a:solidFill>
                            <a:srgbClr val="000000"/>
                          </a:solidFill>
                          <a:effectLst/>
                          <a:latin typeface="Calibri" panose="020F0502020204030204" pitchFamily="34" charset="0"/>
                        </a:rPr>
                        <a:t>35</a:t>
                      </a:r>
                    </a:p>
                  </a:txBody>
                  <a:tcPr marL="7620" marR="7620" marT="7620" marB="0" anchor="b">
                    <a:solidFill>
                      <a:schemeClr val="bg2"/>
                    </a:solidFill>
                  </a:tcPr>
                </a:tc>
                <a:tc>
                  <a:txBody>
                    <a:bodyPr/>
                    <a:lstStyle/>
                    <a:p>
                      <a:pPr algn="r" fontAlgn="b"/>
                      <a:r>
                        <a:rPr lang="en-GB" sz="1100" b="0" i="0" u="none" strike="noStrike">
                          <a:solidFill>
                            <a:srgbClr val="000000"/>
                          </a:solidFill>
                          <a:effectLst/>
                          <a:latin typeface="Calibri" panose="020F0502020204030204" pitchFamily="34" charset="0"/>
                        </a:rPr>
                        <a:t>30</a:t>
                      </a:r>
                    </a:p>
                  </a:txBody>
                  <a:tcPr marL="7620" marR="7620" marT="7620" marB="0" anchor="b">
                    <a:solidFill>
                      <a:schemeClr val="bg2"/>
                    </a:solidFill>
                  </a:tcPr>
                </a:tc>
                <a:tc>
                  <a:txBody>
                    <a:bodyPr/>
                    <a:lstStyle/>
                    <a:p>
                      <a:pPr algn="r" fontAlgn="b"/>
                      <a:r>
                        <a:rPr lang="en-GB" sz="1100" b="0" i="0" u="none" strike="noStrike">
                          <a:solidFill>
                            <a:srgbClr val="000000"/>
                          </a:solidFill>
                          <a:effectLst/>
                          <a:latin typeface="Calibri" panose="020F0502020204030204" pitchFamily="34" charset="0"/>
                        </a:rPr>
                        <a:t>20</a:t>
                      </a:r>
                    </a:p>
                  </a:txBody>
                  <a:tcPr marL="7620" marR="7620" marT="7620" marB="0" anchor="b">
                    <a:solidFill>
                      <a:schemeClr val="bg2"/>
                    </a:solidFill>
                  </a:tcPr>
                </a:tc>
                <a:tc>
                  <a:txBody>
                    <a:bodyPr/>
                    <a:lstStyle/>
                    <a:p>
                      <a:pPr algn="r" fontAlgn="b"/>
                      <a:r>
                        <a:rPr lang="en-GB" sz="1100" b="0" i="0" u="none" strike="noStrike" dirty="0">
                          <a:solidFill>
                            <a:srgbClr val="000000"/>
                          </a:solidFill>
                          <a:effectLst/>
                          <a:latin typeface="Calibri" panose="020F0502020204030204" pitchFamily="34" charset="0"/>
                        </a:rPr>
                        <a:t>20</a:t>
                      </a:r>
                    </a:p>
                  </a:txBody>
                  <a:tcPr marL="7620" marR="7620" marT="7620" marB="0" anchor="b">
                    <a:solidFill>
                      <a:schemeClr val="bg2"/>
                    </a:solidFill>
                  </a:tcPr>
                </a:tc>
                <a:extLst>
                  <a:ext uri="{0D108BD9-81ED-4DB2-BD59-A6C34878D82A}">
                    <a16:rowId xmlns:a16="http://schemas.microsoft.com/office/drawing/2014/main" val="1223028147"/>
                  </a:ext>
                </a:extLst>
              </a:tr>
            </a:tbl>
          </a:graphicData>
        </a:graphic>
      </p:graphicFrame>
      <p:pic>
        <p:nvPicPr>
          <p:cNvPr id="5" name="Picture 4">
            <a:extLst>
              <a:ext uri="{FF2B5EF4-FFF2-40B4-BE49-F238E27FC236}">
                <a16:creationId xmlns:a16="http://schemas.microsoft.com/office/drawing/2014/main" id="{2A49C7CD-C07D-44A3-A5D0-7A041DCF46B8}"/>
              </a:ext>
            </a:extLst>
          </p:cNvPr>
          <p:cNvPicPr>
            <a:picLocks noChangeAspect="1"/>
          </p:cNvPicPr>
          <p:nvPr/>
        </p:nvPicPr>
        <p:blipFill>
          <a:blip r:embed="rId2"/>
          <a:stretch>
            <a:fillRect/>
          </a:stretch>
        </p:blipFill>
        <p:spPr>
          <a:xfrm>
            <a:off x="1775836" y="1503471"/>
            <a:ext cx="5676483" cy="3708834"/>
          </a:xfrm>
          <a:prstGeom prst="rect">
            <a:avLst/>
          </a:prstGeom>
        </p:spPr>
      </p:pic>
    </p:spTree>
    <p:extLst>
      <p:ext uri="{BB962C8B-B14F-4D97-AF65-F5344CB8AC3E}">
        <p14:creationId xmlns:p14="http://schemas.microsoft.com/office/powerpoint/2010/main" val="774857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54B3559-4A7A-476C-933E-FE7663CF65B3}"/>
              </a:ext>
            </a:extLst>
          </p:cNvPr>
          <p:cNvPicPr>
            <a:picLocks noChangeAspect="1"/>
          </p:cNvPicPr>
          <p:nvPr/>
        </p:nvPicPr>
        <p:blipFill>
          <a:blip r:embed="rId2"/>
          <a:stretch>
            <a:fillRect/>
          </a:stretch>
        </p:blipFill>
        <p:spPr>
          <a:xfrm>
            <a:off x="1797841" y="1518406"/>
            <a:ext cx="5548317" cy="3625094"/>
          </a:xfrm>
          <a:prstGeom prst="rect">
            <a:avLst/>
          </a:prstGeom>
          <a:noFill/>
        </p:spPr>
      </p:pic>
      <p:sp>
        <p:nvSpPr>
          <p:cNvPr id="3" name="Slide Number Placeholder 2">
            <a:extLst>
              <a:ext uri="{FF2B5EF4-FFF2-40B4-BE49-F238E27FC236}">
                <a16:creationId xmlns:a16="http://schemas.microsoft.com/office/drawing/2014/main" id="{0632562A-E1A8-4111-BC89-4FFE8D028166}"/>
              </a:ext>
            </a:extLst>
          </p:cNvPr>
          <p:cNvSpPr>
            <a:spLocks noGrp="1"/>
          </p:cNvSpPr>
          <p:nvPr>
            <p:ph type="sldNum" sz="quarter" idx="4"/>
          </p:nvPr>
        </p:nvSpPr>
        <p:spPr>
          <a:xfrm>
            <a:off x="7848600" y="4904185"/>
            <a:ext cx="457200" cy="273844"/>
          </a:xfrm>
        </p:spPr>
        <p:txBody>
          <a:bodyPr anchor="ctr">
            <a:normAutofit/>
          </a:bodyPr>
          <a:lstStyle/>
          <a:p>
            <a:pPr>
              <a:lnSpc>
                <a:spcPct val="90000"/>
              </a:lnSpc>
              <a:spcAft>
                <a:spcPts val="600"/>
              </a:spcAft>
            </a:pPr>
            <a:fld id="{974172A1-1CBF-0B40-9234-7D4D80EC19EA}" type="slidenum">
              <a:rPr lang="en-GB" smtClean="0"/>
              <a:pPr>
                <a:lnSpc>
                  <a:spcPct val="90000"/>
                </a:lnSpc>
                <a:spcAft>
                  <a:spcPts val="600"/>
                </a:spcAft>
              </a:pPr>
              <a:t>7</a:t>
            </a:fld>
            <a:endParaRPr lang="en-GB"/>
          </a:p>
        </p:txBody>
      </p:sp>
      <p:sp>
        <p:nvSpPr>
          <p:cNvPr id="10" name="Title 3">
            <a:extLst>
              <a:ext uri="{FF2B5EF4-FFF2-40B4-BE49-F238E27FC236}">
                <a16:creationId xmlns:a16="http://schemas.microsoft.com/office/drawing/2014/main" id="{6694F9BA-E68F-4926-A82D-0A2C538A84D1}"/>
              </a:ext>
            </a:extLst>
          </p:cNvPr>
          <p:cNvSpPr>
            <a:spLocks noGrp="1"/>
          </p:cNvSpPr>
          <p:nvPr>
            <p:ph type="title"/>
          </p:nvPr>
        </p:nvSpPr>
        <p:spPr>
          <a:xfrm>
            <a:off x="1295400" y="206375"/>
            <a:ext cx="6781800" cy="857250"/>
          </a:xfrm>
        </p:spPr>
        <p:txBody>
          <a:bodyPr/>
          <a:lstStyle/>
          <a:p>
            <a:r>
              <a:rPr lang="en-US" dirty="0"/>
              <a:t>Budget Profiles – 3</a:t>
            </a:r>
            <a:br>
              <a:rPr lang="en-US" dirty="0"/>
            </a:br>
            <a:r>
              <a:rPr lang="en-US" dirty="0"/>
              <a:t>[MCHF]  In line with the roadmap</a:t>
            </a:r>
          </a:p>
        </p:txBody>
      </p:sp>
      <p:graphicFrame>
        <p:nvGraphicFramePr>
          <p:cNvPr id="7" name="Content Placeholder 7">
            <a:extLst>
              <a:ext uri="{FF2B5EF4-FFF2-40B4-BE49-F238E27FC236}">
                <a16:creationId xmlns:a16="http://schemas.microsoft.com/office/drawing/2014/main" id="{27C85814-A831-4968-B7BC-37FF71DCBA72}"/>
              </a:ext>
            </a:extLst>
          </p:cNvPr>
          <p:cNvGraphicFramePr>
            <a:graphicFrameLocks noGrp="1"/>
          </p:cNvGraphicFramePr>
          <p:nvPr>
            <p:ph sz="quarter" idx="12"/>
            <p:extLst>
              <p:ext uri="{D42A27DB-BD31-4B8C-83A1-F6EECF244321}">
                <p14:modId xmlns:p14="http://schemas.microsoft.com/office/powerpoint/2010/main" val="2020056200"/>
              </p:ext>
            </p:extLst>
          </p:nvPr>
        </p:nvGraphicFramePr>
        <p:xfrm>
          <a:off x="1187624" y="1151212"/>
          <a:ext cx="7041972" cy="412426"/>
        </p:xfrm>
        <a:graphic>
          <a:graphicData uri="http://schemas.openxmlformats.org/drawingml/2006/table">
            <a:tbl>
              <a:tblPr>
                <a:tableStyleId>{5C22544A-7EE6-4342-B048-85BDC9FD1C3A}</a:tableStyleId>
              </a:tblPr>
              <a:tblGrid>
                <a:gridCol w="335332">
                  <a:extLst>
                    <a:ext uri="{9D8B030D-6E8A-4147-A177-3AD203B41FA5}">
                      <a16:colId xmlns:a16="http://schemas.microsoft.com/office/drawing/2014/main" val="1525788336"/>
                    </a:ext>
                  </a:extLst>
                </a:gridCol>
                <a:gridCol w="335332">
                  <a:extLst>
                    <a:ext uri="{9D8B030D-6E8A-4147-A177-3AD203B41FA5}">
                      <a16:colId xmlns:a16="http://schemas.microsoft.com/office/drawing/2014/main" val="183166448"/>
                    </a:ext>
                  </a:extLst>
                </a:gridCol>
                <a:gridCol w="335332">
                  <a:extLst>
                    <a:ext uri="{9D8B030D-6E8A-4147-A177-3AD203B41FA5}">
                      <a16:colId xmlns:a16="http://schemas.microsoft.com/office/drawing/2014/main" val="888035957"/>
                    </a:ext>
                  </a:extLst>
                </a:gridCol>
                <a:gridCol w="335332">
                  <a:extLst>
                    <a:ext uri="{9D8B030D-6E8A-4147-A177-3AD203B41FA5}">
                      <a16:colId xmlns:a16="http://schemas.microsoft.com/office/drawing/2014/main" val="1848888079"/>
                    </a:ext>
                  </a:extLst>
                </a:gridCol>
                <a:gridCol w="335332">
                  <a:extLst>
                    <a:ext uri="{9D8B030D-6E8A-4147-A177-3AD203B41FA5}">
                      <a16:colId xmlns:a16="http://schemas.microsoft.com/office/drawing/2014/main" val="504564563"/>
                    </a:ext>
                  </a:extLst>
                </a:gridCol>
                <a:gridCol w="335332">
                  <a:extLst>
                    <a:ext uri="{9D8B030D-6E8A-4147-A177-3AD203B41FA5}">
                      <a16:colId xmlns:a16="http://schemas.microsoft.com/office/drawing/2014/main" val="1414967124"/>
                    </a:ext>
                  </a:extLst>
                </a:gridCol>
                <a:gridCol w="335332">
                  <a:extLst>
                    <a:ext uri="{9D8B030D-6E8A-4147-A177-3AD203B41FA5}">
                      <a16:colId xmlns:a16="http://schemas.microsoft.com/office/drawing/2014/main" val="73872685"/>
                    </a:ext>
                  </a:extLst>
                </a:gridCol>
                <a:gridCol w="335332">
                  <a:extLst>
                    <a:ext uri="{9D8B030D-6E8A-4147-A177-3AD203B41FA5}">
                      <a16:colId xmlns:a16="http://schemas.microsoft.com/office/drawing/2014/main" val="3468250399"/>
                    </a:ext>
                  </a:extLst>
                </a:gridCol>
                <a:gridCol w="335332">
                  <a:extLst>
                    <a:ext uri="{9D8B030D-6E8A-4147-A177-3AD203B41FA5}">
                      <a16:colId xmlns:a16="http://schemas.microsoft.com/office/drawing/2014/main" val="2285472534"/>
                    </a:ext>
                  </a:extLst>
                </a:gridCol>
                <a:gridCol w="335332">
                  <a:extLst>
                    <a:ext uri="{9D8B030D-6E8A-4147-A177-3AD203B41FA5}">
                      <a16:colId xmlns:a16="http://schemas.microsoft.com/office/drawing/2014/main" val="2408541162"/>
                    </a:ext>
                  </a:extLst>
                </a:gridCol>
                <a:gridCol w="335332">
                  <a:extLst>
                    <a:ext uri="{9D8B030D-6E8A-4147-A177-3AD203B41FA5}">
                      <a16:colId xmlns:a16="http://schemas.microsoft.com/office/drawing/2014/main" val="750634729"/>
                    </a:ext>
                  </a:extLst>
                </a:gridCol>
                <a:gridCol w="335332">
                  <a:extLst>
                    <a:ext uri="{9D8B030D-6E8A-4147-A177-3AD203B41FA5}">
                      <a16:colId xmlns:a16="http://schemas.microsoft.com/office/drawing/2014/main" val="1101318693"/>
                    </a:ext>
                  </a:extLst>
                </a:gridCol>
                <a:gridCol w="335332">
                  <a:extLst>
                    <a:ext uri="{9D8B030D-6E8A-4147-A177-3AD203B41FA5}">
                      <a16:colId xmlns:a16="http://schemas.microsoft.com/office/drawing/2014/main" val="1530974294"/>
                    </a:ext>
                  </a:extLst>
                </a:gridCol>
                <a:gridCol w="335332">
                  <a:extLst>
                    <a:ext uri="{9D8B030D-6E8A-4147-A177-3AD203B41FA5}">
                      <a16:colId xmlns:a16="http://schemas.microsoft.com/office/drawing/2014/main" val="3427692196"/>
                    </a:ext>
                  </a:extLst>
                </a:gridCol>
                <a:gridCol w="335332">
                  <a:extLst>
                    <a:ext uri="{9D8B030D-6E8A-4147-A177-3AD203B41FA5}">
                      <a16:colId xmlns:a16="http://schemas.microsoft.com/office/drawing/2014/main" val="1707924593"/>
                    </a:ext>
                  </a:extLst>
                </a:gridCol>
                <a:gridCol w="335332">
                  <a:extLst>
                    <a:ext uri="{9D8B030D-6E8A-4147-A177-3AD203B41FA5}">
                      <a16:colId xmlns:a16="http://schemas.microsoft.com/office/drawing/2014/main" val="1320522092"/>
                    </a:ext>
                  </a:extLst>
                </a:gridCol>
                <a:gridCol w="335332">
                  <a:extLst>
                    <a:ext uri="{9D8B030D-6E8A-4147-A177-3AD203B41FA5}">
                      <a16:colId xmlns:a16="http://schemas.microsoft.com/office/drawing/2014/main" val="3346496315"/>
                    </a:ext>
                  </a:extLst>
                </a:gridCol>
                <a:gridCol w="335332">
                  <a:extLst>
                    <a:ext uri="{9D8B030D-6E8A-4147-A177-3AD203B41FA5}">
                      <a16:colId xmlns:a16="http://schemas.microsoft.com/office/drawing/2014/main" val="2442364785"/>
                    </a:ext>
                  </a:extLst>
                </a:gridCol>
                <a:gridCol w="335332">
                  <a:extLst>
                    <a:ext uri="{9D8B030D-6E8A-4147-A177-3AD203B41FA5}">
                      <a16:colId xmlns:a16="http://schemas.microsoft.com/office/drawing/2014/main" val="2841677771"/>
                    </a:ext>
                  </a:extLst>
                </a:gridCol>
                <a:gridCol w="335332">
                  <a:extLst>
                    <a:ext uri="{9D8B030D-6E8A-4147-A177-3AD203B41FA5}">
                      <a16:colId xmlns:a16="http://schemas.microsoft.com/office/drawing/2014/main" val="3981503895"/>
                    </a:ext>
                  </a:extLst>
                </a:gridCol>
                <a:gridCol w="335332">
                  <a:extLst>
                    <a:ext uri="{9D8B030D-6E8A-4147-A177-3AD203B41FA5}">
                      <a16:colId xmlns:a16="http://schemas.microsoft.com/office/drawing/2014/main" val="2671444771"/>
                    </a:ext>
                  </a:extLst>
                </a:gridCol>
              </a:tblGrid>
              <a:tr h="206213">
                <a:tc>
                  <a:txBody>
                    <a:bodyPr/>
                    <a:lstStyle/>
                    <a:p>
                      <a:pPr algn="r" fontAlgn="b"/>
                      <a:r>
                        <a:rPr lang="en-GB" sz="1100" u="none" strike="noStrike" dirty="0">
                          <a:solidFill>
                            <a:schemeClr val="bg1"/>
                          </a:solidFill>
                          <a:effectLst/>
                        </a:rPr>
                        <a:t>2021</a:t>
                      </a:r>
                      <a:endParaRPr lang="en-GB" sz="1100" b="0" i="0" u="none" strike="noStrike" dirty="0">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dirty="0">
                          <a:solidFill>
                            <a:schemeClr val="bg1"/>
                          </a:solidFill>
                          <a:effectLst/>
                        </a:rPr>
                        <a:t>2022</a:t>
                      </a:r>
                      <a:endParaRPr lang="en-GB" sz="1100" b="0" i="0" u="none" strike="noStrike" dirty="0">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dirty="0">
                          <a:solidFill>
                            <a:schemeClr val="bg1"/>
                          </a:solidFill>
                          <a:effectLst/>
                        </a:rPr>
                        <a:t>2023</a:t>
                      </a:r>
                      <a:endParaRPr lang="en-GB" sz="1100" b="0" i="0" u="none" strike="noStrike" dirty="0">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dirty="0">
                          <a:solidFill>
                            <a:schemeClr val="bg1"/>
                          </a:solidFill>
                          <a:effectLst/>
                        </a:rPr>
                        <a:t>2024</a:t>
                      </a:r>
                      <a:endParaRPr lang="en-GB" sz="1100" b="0" i="0" u="none" strike="noStrike" dirty="0">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dirty="0">
                          <a:solidFill>
                            <a:schemeClr val="bg1"/>
                          </a:solidFill>
                          <a:effectLst/>
                        </a:rPr>
                        <a:t>2025</a:t>
                      </a:r>
                      <a:endParaRPr lang="en-GB" sz="1100" b="0" i="0" u="none" strike="noStrike" dirty="0">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2026</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2027</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2028</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2029</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2030</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2031</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2032</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2033</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2034</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2035</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2036</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2037</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2038</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a:solidFill>
                            <a:schemeClr val="bg1"/>
                          </a:solidFill>
                          <a:effectLst/>
                        </a:rPr>
                        <a:t>2039</a:t>
                      </a:r>
                      <a:endParaRPr lang="en-GB" sz="1100" b="0" i="0" u="none" strike="noStrike">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dirty="0">
                          <a:solidFill>
                            <a:schemeClr val="bg1"/>
                          </a:solidFill>
                          <a:effectLst/>
                        </a:rPr>
                        <a:t>2040</a:t>
                      </a:r>
                      <a:endParaRPr lang="en-GB" sz="1100" b="0" i="0" u="none" strike="noStrike" dirty="0">
                        <a:solidFill>
                          <a:schemeClr val="bg1"/>
                        </a:solidFill>
                        <a:effectLst/>
                        <a:latin typeface="Calibri" panose="020F0502020204030204" pitchFamily="34" charset="0"/>
                      </a:endParaRPr>
                    </a:p>
                  </a:txBody>
                  <a:tcPr marL="7620" marR="7620" marT="7620" marB="0" anchor="b">
                    <a:solidFill>
                      <a:schemeClr val="accent5">
                        <a:lumMod val="75000"/>
                      </a:schemeClr>
                    </a:solidFill>
                  </a:tcPr>
                </a:tc>
                <a:tc>
                  <a:txBody>
                    <a:bodyPr/>
                    <a:lstStyle/>
                    <a:p>
                      <a:pPr algn="r" fontAlgn="b"/>
                      <a:r>
                        <a:rPr lang="en-GB" sz="1100" u="none" strike="noStrike" dirty="0">
                          <a:solidFill>
                            <a:schemeClr val="bg1"/>
                          </a:solidFill>
                          <a:effectLst/>
                        </a:rPr>
                        <a:t>2041</a:t>
                      </a:r>
                      <a:endParaRPr lang="en-GB" sz="1100" b="0" i="0" u="none" strike="noStrike" dirty="0">
                        <a:solidFill>
                          <a:schemeClr val="bg1"/>
                        </a:solidFill>
                        <a:effectLst/>
                        <a:latin typeface="Calibri" panose="020F0502020204030204" pitchFamily="34" charset="0"/>
                      </a:endParaRPr>
                    </a:p>
                  </a:txBody>
                  <a:tcPr marL="7620" marR="7620" marT="7620" marB="0" anchor="b">
                    <a:solidFill>
                      <a:schemeClr val="accent5">
                        <a:lumMod val="75000"/>
                      </a:schemeClr>
                    </a:solidFill>
                  </a:tcPr>
                </a:tc>
                <a:extLst>
                  <a:ext uri="{0D108BD9-81ED-4DB2-BD59-A6C34878D82A}">
                    <a16:rowId xmlns:a16="http://schemas.microsoft.com/office/drawing/2014/main" val="1853489043"/>
                  </a:ext>
                </a:extLst>
              </a:tr>
              <a:tr h="206213">
                <a:tc>
                  <a:txBody>
                    <a:bodyPr/>
                    <a:lstStyle/>
                    <a:p>
                      <a:pPr algn="r" fontAlgn="b"/>
                      <a:r>
                        <a:rPr lang="en-GB" sz="1200" b="0" i="0" u="none" strike="noStrike" dirty="0">
                          <a:solidFill>
                            <a:srgbClr val="000000"/>
                          </a:solidFill>
                          <a:effectLst/>
                          <a:latin typeface="Calibri" panose="020F0502020204030204" pitchFamily="34" charset="0"/>
                        </a:rPr>
                        <a:t>2</a:t>
                      </a:r>
                    </a:p>
                  </a:txBody>
                  <a:tcPr marL="6350" marR="6350" marT="6350" marB="0" anchor="b">
                    <a:solidFill>
                      <a:schemeClr val="bg2"/>
                    </a:solidFill>
                  </a:tcPr>
                </a:tc>
                <a:tc>
                  <a:txBody>
                    <a:bodyPr/>
                    <a:lstStyle/>
                    <a:p>
                      <a:pPr algn="r" fontAlgn="b"/>
                      <a:r>
                        <a:rPr lang="en-GB" sz="1200" b="0" i="0" u="none" strike="noStrike" dirty="0">
                          <a:solidFill>
                            <a:srgbClr val="000000"/>
                          </a:solidFill>
                          <a:effectLst/>
                          <a:latin typeface="Calibri" panose="020F0502020204030204" pitchFamily="34" charset="0"/>
                        </a:rPr>
                        <a:t>2</a:t>
                      </a:r>
                    </a:p>
                  </a:txBody>
                  <a:tcPr marL="6350" marR="6350" marT="6350" marB="0" anchor="b">
                    <a:solidFill>
                      <a:schemeClr val="bg2"/>
                    </a:solidFill>
                  </a:tcPr>
                </a:tc>
                <a:tc>
                  <a:txBody>
                    <a:bodyPr/>
                    <a:lstStyle/>
                    <a:p>
                      <a:pPr algn="r" fontAlgn="b"/>
                      <a:r>
                        <a:rPr lang="en-GB" sz="1200" b="0" i="0" u="none" strike="noStrike" dirty="0">
                          <a:solidFill>
                            <a:srgbClr val="000000"/>
                          </a:solidFill>
                          <a:effectLst/>
                          <a:latin typeface="Calibri" panose="020F0502020204030204" pitchFamily="34" charset="0"/>
                        </a:rPr>
                        <a:t>6</a:t>
                      </a:r>
                    </a:p>
                  </a:txBody>
                  <a:tcPr marL="6350" marR="6350" marT="6350" marB="0" anchor="b">
                    <a:solidFill>
                      <a:schemeClr val="bg2"/>
                    </a:solidFill>
                  </a:tcPr>
                </a:tc>
                <a:tc>
                  <a:txBody>
                    <a:bodyPr/>
                    <a:lstStyle/>
                    <a:p>
                      <a:pPr algn="r" fontAlgn="b"/>
                      <a:r>
                        <a:rPr lang="en-GB" sz="1200" b="0" i="0" u="none" strike="noStrike" dirty="0">
                          <a:solidFill>
                            <a:srgbClr val="000000"/>
                          </a:solidFill>
                          <a:effectLst/>
                          <a:latin typeface="Calibri" panose="020F0502020204030204" pitchFamily="34" charset="0"/>
                        </a:rPr>
                        <a:t>6</a:t>
                      </a:r>
                    </a:p>
                  </a:txBody>
                  <a:tcPr marL="6350" marR="6350" marT="6350" marB="0" anchor="b">
                    <a:solidFill>
                      <a:schemeClr val="bg2"/>
                    </a:solidFill>
                  </a:tcPr>
                </a:tc>
                <a:tc>
                  <a:txBody>
                    <a:bodyPr/>
                    <a:lstStyle/>
                    <a:p>
                      <a:pPr algn="r" fontAlgn="b"/>
                      <a:r>
                        <a:rPr lang="en-GB" sz="1200" b="0" i="0" u="none" strike="noStrike" dirty="0">
                          <a:solidFill>
                            <a:srgbClr val="000000"/>
                          </a:solidFill>
                          <a:effectLst/>
                          <a:latin typeface="Calibri" panose="020F0502020204030204" pitchFamily="34" charset="0"/>
                        </a:rPr>
                        <a:t>6</a:t>
                      </a:r>
                    </a:p>
                  </a:txBody>
                  <a:tcPr marL="6350" marR="6350" marT="6350" marB="0" anchor="b">
                    <a:solidFill>
                      <a:schemeClr val="bg2"/>
                    </a:solidFill>
                  </a:tcPr>
                </a:tc>
                <a:tc>
                  <a:txBody>
                    <a:bodyPr/>
                    <a:lstStyle/>
                    <a:p>
                      <a:pPr algn="r" fontAlgn="b"/>
                      <a:r>
                        <a:rPr lang="en-GB" sz="1200" b="0" i="0" u="none" strike="noStrike" dirty="0">
                          <a:solidFill>
                            <a:srgbClr val="000000"/>
                          </a:solidFill>
                          <a:effectLst/>
                          <a:latin typeface="Calibri" panose="020F0502020204030204" pitchFamily="34" charset="0"/>
                        </a:rPr>
                        <a:t>10</a:t>
                      </a:r>
                    </a:p>
                  </a:txBody>
                  <a:tcPr marL="6350" marR="6350" marT="6350" marB="0" anchor="b">
                    <a:solidFill>
                      <a:schemeClr val="bg2"/>
                    </a:solidFill>
                  </a:tcPr>
                </a:tc>
                <a:tc>
                  <a:txBody>
                    <a:bodyPr/>
                    <a:lstStyle/>
                    <a:p>
                      <a:pPr algn="r" fontAlgn="b"/>
                      <a:r>
                        <a:rPr lang="en-GB" sz="1200" b="0" i="0" u="none" strike="noStrike" dirty="0">
                          <a:solidFill>
                            <a:srgbClr val="000000"/>
                          </a:solidFill>
                          <a:effectLst/>
                          <a:latin typeface="Calibri" panose="020F0502020204030204" pitchFamily="34" charset="0"/>
                        </a:rPr>
                        <a:t>15</a:t>
                      </a:r>
                    </a:p>
                  </a:txBody>
                  <a:tcPr marL="6350" marR="6350" marT="6350" marB="0" anchor="b">
                    <a:solidFill>
                      <a:schemeClr val="bg2"/>
                    </a:solidFill>
                  </a:tcPr>
                </a:tc>
                <a:tc>
                  <a:txBody>
                    <a:bodyPr/>
                    <a:lstStyle/>
                    <a:p>
                      <a:pPr algn="r" fontAlgn="b"/>
                      <a:r>
                        <a:rPr lang="en-GB" sz="1200" b="0" i="0" u="none" strike="noStrike" dirty="0">
                          <a:solidFill>
                            <a:srgbClr val="000000"/>
                          </a:solidFill>
                          <a:effectLst/>
                          <a:latin typeface="Calibri" panose="020F0502020204030204" pitchFamily="34" charset="0"/>
                        </a:rPr>
                        <a:t>20</a:t>
                      </a:r>
                    </a:p>
                  </a:txBody>
                  <a:tcPr marL="6350" marR="6350" marT="6350" marB="0" anchor="b">
                    <a:solidFill>
                      <a:schemeClr val="bg2"/>
                    </a:solidFill>
                  </a:tcPr>
                </a:tc>
                <a:tc>
                  <a:txBody>
                    <a:bodyPr/>
                    <a:lstStyle/>
                    <a:p>
                      <a:pPr algn="r" fontAlgn="b"/>
                      <a:r>
                        <a:rPr lang="en-GB" sz="1200" b="0" i="0" u="none" strike="noStrike" dirty="0">
                          <a:solidFill>
                            <a:srgbClr val="000000"/>
                          </a:solidFill>
                          <a:effectLst/>
                          <a:latin typeface="Calibri" panose="020F0502020204030204" pitchFamily="34" charset="0"/>
                        </a:rPr>
                        <a:t>30</a:t>
                      </a:r>
                    </a:p>
                  </a:txBody>
                  <a:tcPr marL="6350" marR="6350" marT="6350" marB="0" anchor="b">
                    <a:solidFill>
                      <a:schemeClr val="bg2"/>
                    </a:solidFill>
                  </a:tcPr>
                </a:tc>
                <a:tc>
                  <a:txBody>
                    <a:bodyPr/>
                    <a:lstStyle/>
                    <a:p>
                      <a:pPr algn="r" fontAlgn="b"/>
                      <a:r>
                        <a:rPr lang="en-GB" sz="1200" b="0" i="0" u="none" strike="noStrike" dirty="0">
                          <a:solidFill>
                            <a:srgbClr val="000000"/>
                          </a:solidFill>
                          <a:effectLst/>
                          <a:latin typeface="Calibri" panose="020F0502020204030204" pitchFamily="34" charset="0"/>
                        </a:rPr>
                        <a:t>40</a:t>
                      </a:r>
                    </a:p>
                  </a:txBody>
                  <a:tcPr marL="6350" marR="6350" marT="6350" marB="0" anchor="b">
                    <a:solidFill>
                      <a:schemeClr val="bg2"/>
                    </a:solidFill>
                  </a:tcPr>
                </a:tc>
                <a:tc>
                  <a:txBody>
                    <a:bodyPr/>
                    <a:lstStyle/>
                    <a:p>
                      <a:pPr algn="r" fontAlgn="b"/>
                      <a:r>
                        <a:rPr lang="en-GB" sz="1200" b="0" i="0" u="none" strike="noStrike" dirty="0">
                          <a:solidFill>
                            <a:srgbClr val="000000"/>
                          </a:solidFill>
                          <a:effectLst/>
                          <a:latin typeface="Calibri" panose="020F0502020204030204" pitchFamily="34" charset="0"/>
                        </a:rPr>
                        <a:t>50</a:t>
                      </a:r>
                    </a:p>
                  </a:txBody>
                  <a:tcPr marL="6350" marR="6350" marT="6350" marB="0" anchor="b">
                    <a:solidFill>
                      <a:schemeClr val="bg2"/>
                    </a:solidFill>
                  </a:tcPr>
                </a:tc>
                <a:tc>
                  <a:txBody>
                    <a:bodyPr/>
                    <a:lstStyle/>
                    <a:p>
                      <a:pPr algn="r" fontAlgn="b"/>
                      <a:r>
                        <a:rPr lang="en-GB" sz="1200" b="0" i="0" u="none" strike="noStrike" dirty="0">
                          <a:solidFill>
                            <a:srgbClr val="000000"/>
                          </a:solidFill>
                          <a:effectLst/>
                          <a:latin typeface="Calibri" panose="020F0502020204030204" pitchFamily="34" charset="0"/>
                        </a:rPr>
                        <a:t>50</a:t>
                      </a:r>
                    </a:p>
                  </a:txBody>
                  <a:tcPr marL="6350" marR="6350" marT="6350" marB="0" anchor="b">
                    <a:solidFill>
                      <a:schemeClr val="bg2"/>
                    </a:solidFill>
                  </a:tcPr>
                </a:tc>
                <a:tc>
                  <a:txBody>
                    <a:bodyPr/>
                    <a:lstStyle/>
                    <a:p>
                      <a:pPr algn="r" fontAlgn="b"/>
                      <a:r>
                        <a:rPr lang="en-GB" sz="1200" b="0" i="0" u="none" strike="noStrike" dirty="0">
                          <a:solidFill>
                            <a:srgbClr val="000000"/>
                          </a:solidFill>
                          <a:effectLst/>
                          <a:latin typeface="Calibri" panose="020F0502020204030204" pitchFamily="34" charset="0"/>
                        </a:rPr>
                        <a:t>50</a:t>
                      </a:r>
                    </a:p>
                  </a:txBody>
                  <a:tcPr marL="6350" marR="6350" marT="6350" marB="0" anchor="b">
                    <a:solidFill>
                      <a:schemeClr val="bg2"/>
                    </a:solidFill>
                  </a:tcPr>
                </a:tc>
                <a:tc>
                  <a:txBody>
                    <a:bodyPr/>
                    <a:lstStyle/>
                    <a:p>
                      <a:pPr algn="r" fontAlgn="b"/>
                      <a:r>
                        <a:rPr lang="en-GB" sz="1200" b="0" i="0" u="none" strike="noStrike" dirty="0">
                          <a:solidFill>
                            <a:srgbClr val="000000"/>
                          </a:solidFill>
                          <a:effectLst/>
                          <a:latin typeface="Calibri" panose="020F0502020204030204" pitchFamily="34" charset="0"/>
                        </a:rPr>
                        <a:t>40</a:t>
                      </a:r>
                    </a:p>
                  </a:txBody>
                  <a:tcPr marL="6350" marR="6350" marT="6350" marB="0" anchor="b">
                    <a:solidFill>
                      <a:schemeClr val="bg2"/>
                    </a:solidFill>
                  </a:tcPr>
                </a:tc>
                <a:tc>
                  <a:txBody>
                    <a:bodyPr/>
                    <a:lstStyle/>
                    <a:p>
                      <a:pPr algn="r" fontAlgn="b"/>
                      <a:r>
                        <a:rPr lang="en-GB" sz="1200" b="0" i="0" u="none" strike="noStrike" dirty="0">
                          <a:solidFill>
                            <a:srgbClr val="000000"/>
                          </a:solidFill>
                          <a:effectLst/>
                          <a:latin typeface="Calibri" panose="020F0502020204030204" pitchFamily="34" charset="0"/>
                        </a:rPr>
                        <a:t>30</a:t>
                      </a:r>
                    </a:p>
                  </a:txBody>
                  <a:tcPr marL="6350" marR="6350" marT="6350" marB="0" anchor="b">
                    <a:solidFill>
                      <a:schemeClr val="bg2"/>
                    </a:solidFill>
                  </a:tcPr>
                </a:tc>
                <a:tc>
                  <a:txBody>
                    <a:bodyPr/>
                    <a:lstStyle/>
                    <a:p>
                      <a:pPr algn="r" fontAlgn="b"/>
                      <a:r>
                        <a:rPr lang="en-GB" sz="1200" b="0" i="0" u="none" strike="noStrike" dirty="0">
                          <a:solidFill>
                            <a:srgbClr val="000000"/>
                          </a:solidFill>
                          <a:effectLst/>
                          <a:latin typeface="Calibri" panose="020F0502020204030204" pitchFamily="34" charset="0"/>
                        </a:rPr>
                        <a:t>25</a:t>
                      </a:r>
                    </a:p>
                  </a:txBody>
                  <a:tcPr marL="6350" marR="6350" marT="6350" marB="0" anchor="b">
                    <a:solidFill>
                      <a:schemeClr val="bg2"/>
                    </a:solidFill>
                  </a:tcPr>
                </a:tc>
                <a:tc>
                  <a:txBody>
                    <a:bodyPr/>
                    <a:lstStyle/>
                    <a:p>
                      <a:pPr algn="r" fontAlgn="b"/>
                      <a:r>
                        <a:rPr lang="en-GB" sz="1200" b="0" i="0" u="none" strike="noStrike" dirty="0">
                          <a:solidFill>
                            <a:srgbClr val="000000"/>
                          </a:solidFill>
                          <a:effectLst/>
                          <a:latin typeface="Calibri" panose="020F0502020204030204" pitchFamily="34" charset="0"/>
                        </a:rPr>
                        <a:t>25</a:t>
                      </a:r>
                    </a:p>
                  </a:txBody>
                  <a:tcPr marL="6350" marR="6350" marT="6350" marB="0" anchor="b">
                    <a:solidFill>
                      <a:schemeClr val="bg2"/>
                    </a:solidFill>
                  </a:tcPr>
                </a:tc>
                <a:tc>
                  <a:txBody>
                    <a:bodyPr/>
                    <a:lstStyle/>
                    <a:p>
                      <a:pPr algn="r" fontAlgn="b"/>
                      <a:r>
                        <a:rPr lang="en-GB" sz="1200" b="0" i="0" u="none" strike="noStrike">
                          <a:solidFill>
                            <a:srgbClr val="000000"/>
                          </a:solidFill>
                          <a:effectLst/>
                          <a:latin typeface="Calibri" panose="020F0502020204030204" pitchFamily="34" charset="0"/>
                        </a:rPr>
                        <a:t>25</a:t>
                      </a:r>
                    </a:p>
                  </a:txBody>
                  <a:tcPr marL="6350" marR="6350" marT="6350" marB="0" anchor="b">
                    <a:solidFill>
                      <a:schemeClr val="bg2"/>
                    </a:solidFill>
                  </a:tcPr>
                </a:tc>
                <a:tc>
                  <a:txBody>
                    <a:bodyPr/>
                    <a:lstStyle/>
                    <a:p>
                      <a:pPr algn="r" fontAlgn="b"/>
                      <a:r>
                        <a:rPr lang="en-GB" sz="1200" b="0" i="0" u="none" strike="noStrike" dirty="0">
                          <a:solidFill>
                            <a:srgbClr val="000000"/>
                          </a:solidFill>
                          <a:effectLst/>
                          <a:latin typeface="Calibri" panose="020F0502020204030204" pitchFamily="34" charset="0"/>
                        </a:rPr>
                        <a:t>25</a:t>
                      </a:r>
                    </a:p>
                  </a:txBody>
                  <a:tcPr marL="6350" marR="6350" marT="6350" marB="0" anchor="b">
                    <a:solidFill>
                      <a:schemeClr val="bg2"/>
                    </a:solidFill>
                  </a:tcPr>
                </a:tc>
                <a:tc>
                  <a:txBody>
                    <a:bodyPr/>
                    <a:lstStyle/>
                    <a:p>
                      <a:pPr algn="r" fontAlgn="b"/>
                      <a:r>
                        <a:rPr lang="en-GB" sz="1200" b="0" i="0" u="none" strike="noStrike" dirty="0">
                          <a:solidFill>
                            <a:srgbClr val="000000"/>
                          </a:solidFill>
                          <a:effectLst/>
                          <a:latin typeface="Calibri" panose="020F0502020204030204" pitchFamily="34" charset="0"/>
                        </a:rPr>
                        <a:t>22</a:t>
                      </a:r>
                    </a:p>
                  </a:txBody>
                  <a:tcPr marL="6350" marR="6350" marT="6350" marB="0" anchor="b">
                    <a:solidFill>
                      <a:schemeClr val="bg2"/>
                    </a:solidFill>
                  </a:tcPr>
                </a:tc>
                <a:tc>
                  <a:txBody>
                    <a:bodyPr/>
                    <a:lstStyle/>
                    <a:p>
                      <a:pPr algn="r" fontAlgn="b"/>
                      <a:r>
                        <a:rPr lang="en-GB" sz="1200" b="0" i="0" u="none" strike="noStrike" dirty="0">
                          <a:solidFill>
                            <a:srgbClr val="000000"/>
                          </a:solidFill>
                          <a:effectLst/>
                          <a:latin typeface="Calibri" panose="020F0502020204030204" pitchFamily="34" charset="0"/>
                        </a:rPr>
                        <a:t>21</a:t>
                      </a:r>
                    </a:p>
                  </a:txBody>
                  <a:tcPr marL="6350" marR="6350" marT="6350" marB="0" anchor="b">
                    <a:solidFill>
                      <a:schemeClr val="bg2"/>
                    </a:solidFill>
                  </a:tcPr>
                </a:tc>
                <a:extLst>
                  <a:ext uri="{0D108BD9-81ED-4DB2-BD59-A6C34878D82A}">
                    <a16:rowId xmlns:a16="http://schemas.microsoft.com/office/drawing/2014/main" val="1223028147"/>
                  </a:ext>
                </a:extLst>
              </a:tr>
            </a:tbl>
          </a:graphicData>
        </a:graphic>
      </p:graphicFrame>
    </p:spTree>
    <p:extLst>
      <p:ext uri="{BB962C8B-B14F-4D97-AF65-F5344CB8AC3E}">
        <p14:creationId xmlns:p14="http://schemas.microsoft.com/office/powerpoint/2010/main" val="2099279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contenu 12"/>
          <p:cNvSpPr>
            <a:spLocks noGrp="1"/>
          </p:cNvSpPr>
          <p:nvPr>
            <p:ph sz="quarter" idx="12"/>
          </p:nvPr>
        </p:nvSpPr>
        <p:spPr/>
        <p:txBody>
          <a:bodyPr>
            <a:normAutofit fontScale="70000" lnSpcReduction="20000"/>
          </a:bodyPr>
          <a:lstStyle/>
          <a:p>
            <a:pPr>
              <a:buFont typeface="Arial" panose="020B0604020202020204" pitchFamily="34" charset="0"/>
              <a:buChar char="•"/>
            </a:pPr>
            <a:r>
              <a:rPr lang="en-US" dirty="0">
                <a:solidFill>
                  <a:schemeClr val="bg2">
                    <a:lumMod val="10000"/>
                  </a:schemeClr>
                </a:solidFill>
                <a:latin typeface="+mj-lt"/>
              </a:rPr>
              <a:t>Consensus that demonstration of muon production and cooling is key to convince ourselves (and the funding agencies) to move forward ?</a:t>
            </a:r>
          </a:p>
          <a:p>
            <a:pPr>
              <a:buFont typeface="Arial" panose="020B0604020202020204" pitchFamily="34" charset="0"/>
              <a:buChar char="•"/>
            </a:pPr>
            <a:r>
              <a:rPr lang="en-US" i="1" dirty="0">
                <a:solidFill>
                  <a:schemeClr val="bg2">
                    <a:lumMod val="10000"/>
                  </a:schemeClr>
                </a:solidFill>
                <a:latin typeface="+mj-lt"/>
              </a:rPr>
              <a:t>How?</a:t>
            </a:r>
          </a:p>
          <a:p>
            <a:pPr marL="609750" lvl="1"/>
            <a:r>
              <a:rPr lang="en-US" dirty="0">
                <a:solidFill>
                  <a:schemeClr val="bg2">
                    <a:lumMod val="10000"/>
                  </a:schemeClr>
                </a:solidFill>
                <a:latin typeface="+mj-lt"/>
              </a:rPr>
              <a:t>Beam power at around 1.5 or 4 MW for final machine? </a:t>
            </a:r>
          </a:p>
          <a:p>
            <a:pPr marL="609750" lvl="1"/>
            <a:r>
              <a:rPr lang="en-US" dirty="0">
                <a:solidFill>
                  <a:schemeClr val="bg2">
                    <a:lumMod val="10000"/>
                  </a:schemeClr>
                </a:solidFill>
                <a:latin typeface="+mj-lt"/>
              </a:rPr>
              <a:t>Several cooling schemes are being studied. What are the criteria to decide which is the most convenient to test? Performance? Cost? Feasibility?</a:t>
            </a:r>
          </a:p>
          <a:p>
            <a:pPr marL="609750" lvl="1"/>
            <a:r>
              <a:rPr lang="en-US" dirty="0">
                <a:solidFill>
                  <a:schemeClr val="bg2">
                    <a:lumMod val="10000"/>
                  </a:schemeClr>
                </a:solidFill>
                <a:latin typeface="+mj-lt"/>
              </a:rPr>
              <a:t>Can we test more than one cooling scheme?</a:t>
            </a:r>
          </a:p>
          <a:p>
            <a:pPr marL="609750" lvl="1"/>
            <a:r>
              <a:rPr lang="en-US" dirty="0">
                <a:solidFill>
                  <a:schemeClr val="bg2">
                    <a:lumMod val="10000"/>
                  </a:schemeClr>
                </a:solidFill>
                <a:latin typeface="+mj-lt"/>
              </a:rPr>
              <a:t>A test facility at O(20÷80 kW) is sufficiently convincing? What will be left to demonstrate after?</a:t>
            </a:r>
          </a:p>
          <a:p>
            <a:pPr marL="609750" lvl="1"/>
            <a:r>
              <a:rPr lang="en-US" dirty="0">
                <a:solidFill>
                  <a:schemeClr val="bg2">
                    <a:lumMod val="10000"/>
                  </a:schemeClr>
                </a:solidFill>
                <a:latin typeface="+mj-lt"/>
              </a:rPr>
              <a:t>Will we be ready for a go-no-go decision after that?</a:t>
            </a:r>
          </a:p>
          <a:p>
            <a:pPr marL="609750" lvl="1"/>
            <a:r>
              <a:rPr lang="en-US" dirty="0">
                <a:solidFill>
                  <a:schemeClr val="bg2">
                    <a:lumMod val="10000"/>
                  </a:schemeClr>
                </a:solidFill>
                <a:latin typeface="+mj-lt"/>
              </a:rPr>
              <a:t>What has to be tested without beams, or with other beams (protons? Leptons?) </a:t>
            </a:r>
          </a:p>
          <a:p>
            <a:pPr marL="609750" lvl="1"/>
            <a:endParaRPr lang="en-GB" dirty="0">
              <a:solidFill>
                <a:schemeClr val="bg2">
                  <a:lumMod val="10000"/>
                </a:schemeClr>
              </a:solidFill>
              <a:latin typeface="+mj-lt"/>
            </a:endParaRPr>
          </a:p>
          <a:p>
            <a:endParaRPr lang="en-GB" dirty="0">
              <a:latin typeface="+mj-lt"/>
            </a:endParaRPr>
          </a:p>
        </p:txBody>
      </p:sp>
      <p:sp>
        <p:nvSpPr>
          <p:cNvPr id="4" name="Espace réservé du numéro de diapositive 3"/>
          <p:cNvSpPr>
            <a:spLocks noGrp="1"/>
          </p:cNvSpPr>
          <p:nvPr>
            <p:ph type="sldNum" sz="quarter" idx="4"/>
          </p:nvPr>
        </p:nvSpPr>
        <p:spPr/>
        <p:txBody>
          <a:bodyPr/>
          <a:lstStyle/>
          <a:p>
            <a:fld id="{974172A1-1CBF-0B40-9234-7D4D80EC19EA}" type="slidenum">
              <a:rPr lang="en-GB" smtClean="0"/>
              <a:pPr/>
              <a:t>8</a:t>
            </a:fld>
            <a:endParaRPr lang="en-GB" dirty="0"/>
          </a:p>
        </p:txBody>
      </p:sp>
      <p:sp>
        <p:nvSpPr>
          <p:cNvPr id="12" name="Titre 11"/>
          <p:cNvSpPr>
            <a:spLocks noGrp="1"/>
          </p:cNvSpPr>
          <p:nvPr>
            <p:ph type="title"/>
          </p:nvPr>
        </p:nvSpPr>
        <p:spPr/>
        <p:txBody>
          <a:bodyPr/>
          <a:lstStyle/>
          <a:p>
            <a:r>
              <a:rPr lang="en-US" dirty="0"/>
              <a:t>Questions</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contenu 12"/>
          <p:cNvSpPr>
            <a:spLocks noGrp="1"/>
          </p:cNvSpPr>
          <p:nvPr>
            <p:ph sz="quarter" idx="12"/>
          </p:nvPr>
        </p:nvSpPr>
        <p:spPr/>
        <p:txBody>
          <a:bodyPr>
            <a:normAutofit fontScale="70000" lnSpcReduction="20000"/>
          </a:bodyPr>
          <a:lstStyle/>
          <a:p>
            <a:pPr>
              <a:buFont typeface="Arial" panose="020B0604020202020204" pitchFamily="34" charset="0"/>
              <a:buChar char="•"/>
            </a:pPr>
            <a:r>
              <a:rPr lang="en-US" b="1" dirty="0">
                <a:solidFill>
                  <a:schemeClr val="bg2">
                    <a:lumMod val="10000"/>
                  </a:schemeClr>
                </a:solidFill>
                <a:latin typeface="+mj-lt"/>
              </a:rPr>
              <a:t>The design of the facility will depend critically on the desired beam power on target for the final complex. </a:t>
            </a:r>
          </a:p>
          <a:p>
            <a:pPr>
              <a:buFont typeface="Arial" panose="020B0604020202020204" pitchFamily="34" charset="0"/>
              <a:buChar char="•"/>
            </a:pPr>
            <a:r>
              <a:rPr lang="en-US" dirty="0">
                <a:solidFill>
                  <a:schemeClr val="bg2">
                    <a:lumMod val="10000"/>
                  </a:schemeClr>
                </a:solidFill>
                <a:latin typeface="+mj-lt"/>
              </a:rPr>
              <a:t>A first decision to be taken quickly in order to prepare an R&amp;D roadmap, is whether we limit to 1.5 MW  or keep the 4 MW option. </a:t>
            </a:r>
          </a:p>
          <a:p>
            <a:pPr>
              <a:buFont typeface="Arial" panose="020B0604020202020204" pitchFamily="34" charset="0"/>
              <a:buChar char="•"/>
            </a:pPr>
            <a:endParaRPr lang="en-US" dirty="0">
              <a:solidFill>
                <a:schemeClr val="bg2">
                  <a:lumMod val="10000"/>
                </a:schemeClr>
              </a:solidFill>
              <a:latin typeface="+mj-lt"/>
            </a:endParaRPr>
          </a:p>
          <a:p>
            <a:pPr marL="666900" lvl="1" indent="-342900">
              <a:buFont typeface="Arial" panose="020B0604020202020204" pitchFamily="34" charset="0"/>
              <a:buChar char="•"/>
            </a:pPr>
            <a:r>
              <a:rPr lang="en-US" b="1" i="1" dirty="0">
                <a:solidFill>
                  <a:schemeClr val="bg2">
                    <a:lumMod val="10000"/>
                  </a:schemeClr>
                </a:solidFill>
                <a:latin typeface="+mj-lt"/>
              </a:rPr>
              <a:t>It is a critical decision </a:t>
            </a:r>
            <a:r>
              <a:rPr lang="en-US" dirty="0">
                <a:solidFill>
                  <a:schemeClr val="bg2">
                    <a:lumMod val="10000"/>
                  </a:schemeClr>
                </a:solidFill>
                <a:latin typeface="+mj-lt"/>
              </a:rPr>
              <a:t>since for 1.5 MW there are already concepts that seem (close) to work (JSNS, SNS, ESS, T2K?).  </a:t>
            </a:r>
          </a:p>
          <a:p>
            <a:pPr marL="666900" lvl="1" indent="-342900">
              <a:buFont typeface="Arial" panose="020B0604020202020204" pitchFamily="34" charset="0"/>
              <a:buChar char="•"/>
            </a:pPr>
            <a:endParaRPr lang="en-US" dirty="0">
              <a:solidFill>
                <a:schemeClr val="bg2">
                  <a:lumMod val="10000"/>
                </a:schemeClr>
              </a:solidFill>
              <a:latin typeface="+mj-lt"/>
            </a:endParaRPr>
          </a:p>
          <a:p>
            <a:pPr marL="666900" lvl="1" indent="-342900">
              <a:buFont typeface="Arial" panose="020B0604020202020204" pitchFamily="34" charset="0"/>
              <a:buChar char="•"/>
            </a:pPr>
            <a:r>
              <a:rPr lang="en-US" dirty="0">
                <a:solidFill>
                  <a:schemeClr val="bg2">
                    <a:lumMod val="10000"/>
                  </a:schemeClr>
                </a:solidFill>
                <a:latin typeface="+mj-lt"/>
              </a:rPr>
              <a:t>The choice of beam power will have a substantial impact on the studies for a </a:t>
            </a:r>
            <a:r>
              <a:rPr lang="en-US" b="1" i="1" dirty="0">
                <a:solidFill>
                  <a:schemeClr val="bg2">
                    <a:lumMod val="10000"/>
                  </a:schemeClr>
                </a:solidFill>
                <a:latin typeface="+mj-lt"/>
              </a:rPr>
              <a:t>high gradient capture solenoid</a:t>
            </a:r>
            <a:r>
              <a:rPr lang="en-US" dirty="0">
                <a:solidFill>
                  <a:schemeClr val="bg2">
                    <a:lumMod val="10000"/>
                  </a:schemeClr>
                </a:solidFill>
                <a:latin typeface="+mj-lt"/>
              </a:rPr>
              <a:t>. A test facility would not be credible if it cannot demonstrate that the target station would somehow fit into the solenoid, and that the magnet can survive radiation (both instantaneous and integrated). </a:t>
            </a:r>
          </a:p>
          <a:p>
            <a:pPr marL="666900" lvl="1" indent="-342900">
              <a:buFont typeface="Arial" panose="020B0604020202020204" pitchFamily="34" charset="0"/>
              <a:buChar char="•"/>
            </a:pPr>
            <a:r>
              <a:rPr lang="en-US" dirty="0">
                <a:solidFill>
                  <a:schemeClr val="bg2">
                    <a:lumMod val="10000"/>
                  </a:schemeClr>
                </a:solidFill>
                <a:latin typeface="+mj-lt"/>
              </a:rPr>
              <a:t>Impact on downstream elements should also be assessed</a:t>
            </a:r>
          </a:p>
        </p:txBody>
      </p:sp>
      <p:sp>
        <p:nvSpPr>
          <p:cNvPr id="4" name="Espace réservé du numéro de diapositive 3"/>
          <p:cNvSpPr>
            <a:spLocks noGrp="1"/>
          </p:cNvSpPr>
          <p:nvPr>
            <p:ph type="sldNum" sz="quarter" idx="4"/>
          </p:nvPr>
        </p:nvSpPr>
        <p:spPr/>
        <p:txBody>
          <a:bodyPr/>
          <a:lstStyle/>
          <a:p>
            <a:fld id="{974172A1-1CBF-0B40-9234-7D4D80EC19EA}" type="slidenum">
              <a:rPr lang="en-GB" smtClean="0"/>
              <a:pPr/>
              <a:t>9</a:t>
            </a:fld>
            <a:endParaRPr lang="en-GB" dirty="0"/>
          </a:p>
        </p:txBody>
      </p:sp>
      <p:sp>
        <p:nvSpPr>
          <p:cNvPr id="12" name="Titre 11"/>
          <p:cNvSpPr>
            <a:spLocks noGrp="1"/>
          </p:cNvSpPr>
          <p:nvPr>
            <p:ph type="title"/>
          </p:nvPr>
        </p:nvSpPr>
        <p:spPr/>
        <p:txBody>
          <a:bodyPr/>
          <a:lstStyle/>
          <a:p>
            <a:r>
              <a:rPr lang="en-US" dirty="0"/>
              <a:t>Beam Power</a:t>
            </a:r>
            <a:endParaRPr lang="en-GB" dirty="0"/>
          </a:p>
        </p:txBody>
      </p:sp>
    </p:spTree>
    <p:extLst>
      <p:ext uri="{BB962C8B-B14F-4D97-AF65-F5344CB8AC3E}">
        <p14:creationId xmlns:p14="http://schemas.microsoft.com/office/powerpoint/2010/main" val="2269939282"/>
      </p:ext>
    </p:extLst>
  </p:cSld>
  <p:clrMapOvr>
    <a:masterClrMapping/>
  </p:clrMapOvr>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673</TotalTime>
  <Words>1372</Words>
  <Application>Microsoft Office PowerPoint</Application>
  <PresentationFormat>On-screen Show (16:9)</PresentationFormat>
  <Paragraphs>272</Paragraphs>
  <Slides>27</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27</vt:i4>
      </vt:variant>
    </vt:vector>
  </HeadingPairs>
  <TitlesOfParts>
    <vt:vector size="33" baseType="lpstr">
      <vt:lpstr>Arial</vt:lpstr>
      <vt:lpstr>Arial Narrow</vt:lpstr>
      <vt:lpstr>Calibri</vt:lpstr>
      <vt:lpstr>Wingdings</vt:lpstr>
      <vt:lpstr>IMCC - 1</vt:lpstr>
      <vt:lpstr>1_IMCC - 1</vt:lpstr>
      <vt:lpstr>PowerPoint Presentation</vt:lpstr>
      <vt:lpstr>Discussion topics</vt:lpstr>
      <vt:lpstr>PowerPoint Presentation</vt:lpstr>
      <vt:lpstr>Resources</vt:lpstr>
      <vt:lpstr>Budget Profiles – 1 [MCHF]  Shy</vt:lpstr>
      <vt:lpstr>Budget Profiles – 2 [MCHF]  Modest</vt:lpstr>
      <vt:lpstr>Budget Profiles – 3 [MCHF]  In line with the roadmap</vt:lpstr>
      <vt:lpstr>Questions</vt:lpstr>
      <vt:lpstr>Beam Power</vt:lpstr>
      <vt:lpstr>Beam Power</vt:lpstr>
      <vt:lpstr>Cooling</vt:lpstr>
      <vt:lpstr>Cooling</vt:lpstr>
      <vt:lpstr>Cooling</vt:lpstr>
      <vt:lpstr>Cooling</vt:lpstr>
      <vt:lpstr>Cooling</vt:lpstr>
      <vt:lpstr>Targetry/Solenoid</vt:lpstr>
      <vt:lpstr>PowerPoint Presentation</vt:lpstr>
      <vt:lpstr>PowerPoint Presentation</vt:lpstr>
      <vt:lpstr>PowerPoint Presentation</vt:lpstr>
      <vt:lpstr>PowerPoint Presentation</vt:lpstr>
      <vt:lpstr>Which beams ?</vt:lpstr>
      <vt:lpstr>Working hypothesis</vt:lpstr>
      <vt:lpstr>Most attractive option</vt:lpstr>
      <vt:lpstr>In synergy with which facilities </vt:lpstr>
      <vt:lpstr>Road to roadmap</vt:lpstr>
      <vt:lpstr>Conclusion</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Roberto Losito</cp:lastModifiedBy>
  <cp:revision>164</cp:revision>
  <dcterms:created xsi:type="dcterms:W3CDTF">2021-05-17T12:13:58Z</dcterms:created>
  <dcterms:modified xsi:type="dcterms:W3CDTF">2021-05-20T08:53:39Z</dcterms:modified>
</cp:coreProperties>
</file>