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0"/>
  </p:notesMasterIdLst>
  <p:handoutMasterIdLst>
    <p:handoutMasterId r:id="rId21"/>
  </p:handoutMasterIdLst>
  <p:sldIdLst>
    <p:sldId id="264" r:id="rId3"/>
    <p:sldId id="258" r:id="rId4"/>
    <p:sldId id="277" r:id="rId5"/>
    <p:sldId id="259" r:id="rId6"/>
    <p:sldId id="278" r:id="rId7"/>
    <p:sldId id="267" r:id="rId8"/>
    <p:sldId id="268" r:id="rId9"/>
    <p:sldId id="269" r:id="rId10"/>
    <p:sldId id="274" r:id="rId11"/>
    <p:sldId id="270" r:id="rId12"/>
    <p:sldId id="275" r:id="rId13"/>
    <p:sldId id="271" r:id="rId14"/>
    <p:sldId id="272" r:id="rId15"/>
    <p:sldId id="273" r:id="rId16"/>
    <p:sldId id="276" r:id="rId17"/>
    <p:sldId id="279" r:id="rId18"/>
    <p:sldId id="266" r:id="rId1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3" autoAdjust="0"/>
    <p:restoredTop sz="94579" autoAdjust="0"/>
  </p:normalViewPr>
  <p:slideViewPr>
    <p:cSldViewPr snapToObjects="1" showGuides="1">
      <p:cViewPr varScale="1">
        <p:scale>
          <a:sx n="143" d="100"/>
          <a:sy n="143" d="100"/>
        </p:scale>
        <p:origin x="1014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19/05/2021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19/05/2021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0738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0740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002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emf"/><Relationship Id="rId5" Type="http://schemas.openxmlformats.org/officeDocument/2006/relationships/package" Target="../embeddings/Microsoft_Excel_Worksheet1.xlsx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package" Target="../embeddings/Microsoft_Excel_Worksheet3.xlsx"/><Relationship Id="rId5" Type="http://schemas.openxmlformats.org/officeDocument/2006/relationships/image" Target="../media/image27.emf"/><Relationship Id="rId4" Type="http://schemas.openxmlformats.org/officeDocument/2006/relationships/package" Target="../embeddings/Microsoft_Excel_Worksheet2.xlsx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2.png"/><Relationship Id="rId7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64554"/>
            <a:ext cx="9144000" cy="514096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167" y="-43883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562600" y="401955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by Alex Bogacz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Jefferson Lab</a:t>
            </a:r>
          </a:p>
          <a:p>
            <a:pPr algn="r"/>
            <a:r>
              <a:rPr lang="fr-FR" sz="1600" dirty="0">
                <a:solidFill>
                  <a:schemeClr val="bg1"/>
                </a:solidFill>
                <a:latin typeface="Arial Narrow"/>
                <a:cs typeface="Arial Narrow"/>
              </a:rPr>
              <a:t>May 20, 2021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2483768" y="1661775"/>
            <a:ext cx="38884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009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RF Systems </a:t>
            </a:r>
            <a:r>
              <a:rPr lang="en-US" sz="3200" dirty="0">
                <a:solidFill>
                  <a:srgbClr val="000090"/>
                </a:solidFill>
                <a:latin typeface="Segoe UI" panose="020B0502040204020203" pitchFamily="34" charset="0"/>
                <a:ea typeface="Times New Roman" panose="02020603050405020304" pitchFamily="18" charset="0"/>
              </a:rPr>
              <a:t>I</a:t>
            </a:r>
            <a:r>
              <a:rPr lang="en-US" sz="3200" dirty="0">
                <a:solidFill>
                  <a:srgbClr val="00009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ssues of Low Energy Muon Acceleration </a:t>
            </a:r>
            <a:r>
              <a:rPr lang="en-US" sz="3200" b="0" dirty="0">
                <a:solidFill>
                  <a:srgbClr val="000090"/>
                </a:solidFill>
                <a:latin typeface="Symbol" panose="05050102010706020507" pitchFamily="18" charset="2"/>
                <a:cs typeface="Symbol" charset="2"/>
              </a:rPr>
              <a:t>-</a:t>
            </a:r>
            <a:r>
              <a:rPr lang="en-US" sz="3200" dirty="0">
                <a:solidFill>
                  <a:srgbClr val="00009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</a:t>
            </a:r>
            <a:r>
              <a:rPr lang="en-US" sz="3200" dirty="0" err="1">
                <a:solidFill>
                  <a:srgbClr val="00009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Linac</a:t>
            </a:r>
            <a:r>
              <a:rPr lang="en-US" sz="3200" dirty="0">
                <a:solidFill>
                  <a:srgbClr val="000090"/>
                </a:solidFill>
                <a:effectLst/>
                <a:latin typeface="Segoe UI" panose="020B0502040204020203" pitchFamily="34" charset="0"/>
                <a:ea typeface="Times New Roman" panose="02020603050405020304" pitchFamily="18" charset="0"/>
              </a:rPr>
              <a:t> and RLAs</a:t>
            </a:r>
            <a:endParaRPr lang="en-GB" sz="3200" b="1" i="1" dirty="0">
              <a:solidFill>
                <a:srgbClr val="00009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88E11C-CD3A-47D2-9C10-E52FC0274F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8144" y="46559"/>
            <a:ext cx="3259461" cy="70857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05850" y="123478"/>
            <a:ext cx="7190184" cy="857250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‘</a:t>
            </a:r>
            <a:r>
              <a:rPr lang="en-US" altLang="en-US" sz="3200" b="0" dirty="0" err="1">
                <a:solidFill>
                  <a:srgbClr val="000090"/>
                </a:solidFill>
                <a:latin typeface="Arial Narrow" panose="020B0606020202030204" pitchFamily="34" charset="0"/>
              </a:rPr>
              <a:t>Dogbone</a:t>
            </a:r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’ RLA </a:t>
            </a:r>
            <a:r>
              <a:rPr lang="en-US" altLang="en-US" sz="3200" b="0" dirty="0" err="1">
                <a:solidFill>
                  <a:srgbClr val="000090"/>
                </a:solidFill>
                <a:latin typeface="Arial Narrow" panose="020B0606020202030204" pitchFamily="34" charset="0"/>
              </a:rPr>
              <a:t>Linac</a:t>
            </a:r>
            <a:endParaRPr lang="en-GB" sz="320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AD68E31-B8EF-4761-AA6C-C1F48191C2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339" y="777600"/>
            <a:ext cx="7137461" cy="4147283"/>
          </a:xfrm>
          <a:prstGeom prst="rect">
            <a:avLst/>
          </a:prstGeom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360F9208-FFAC-4A1E-A84F-02684FDC49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124" y="1198993"/>
            <a:ext cx="2852846" cy="116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58927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05850" y="51470"/>
            <a:ext cx="7190184" cy="857250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‘</a:t>
            </a:r>
            <a:r>
              <a:rPr lang="en-US" altLang="en-US" sz="3200" b="0" dirty="0" err="1">
                <a:solidFill>
                  <a:srgbClr val="000090"/>
                </a:solidFill>
                <a:latin typeface="Arial Narrow" panose="020B0606020202030204" pitchFamily="34" charset="0"/>
              </a:rPr>
              <a:t>Dogbone</a:t>
            </a:r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’ RLA 1 – RF Components </a:t>
            </a:r>
            <a:endParaRPr lang="en-GB" sz="320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F1AEC9BB-34A3-417E-92A9-A652AC47DF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03" y="1510203"/>
            <a:ext cx="3100461" cy="76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21139A4E-B4D7-42AE-A500-CE6B22276F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152" y="2338646"/>
            <a:ext cx="2852846" cy="116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1A3B3622-2F68-463E-965E-004BF2F7F3A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8585964"/>
              </p:ext>
            </p:extLst>
          </p:nvPr>
        </p:nvGraphicFramePr>
        <p:xfrm>
          <a:off x="1403648" y="627534"/>
          <a:ext cx="3540329" cy="4372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5" imgW="3686031" imgH="4552765" progId="Excel.Sheet.12">
                  <p:embed/>
                </p:oleObj>
              </mc:Choice>
              <mc:Fallback>
                <p:oleObj name="Worksheet" r:id="rId5" imgW="3686031" imgH="455276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03648" y="627534"/>
                        <a:ext cx="3540329" cy="4372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5839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43725" y="198091"/>
            <a:ext cx="7190184" cy="684658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Higgs Factory: 5-pass RLA (5 </a:t>
            </a:r>
            <a:r>
              <a:rPr lang="en-US" altLang="en-US" sz="3200" b="0" dirty="0">
                <a:solidFill>
                  <a:srgbClr val="00009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-</a:t>
            </a:r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63 GeV)</a:t>
            </a:r>
            <a:endParaRPr lang="en-GB" sz="3200" b="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1EBE17F3-B909-4BC7-92E3-3DA4F29E7F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75" y="1366936"/>
            <a:ext cx="8958263" cy="3221038"/>
          </a:xfrm>
          <a:prstGeom prst="rect">
            <a:avLst/>
          </a:prstGeom>
          <a:solidFill>
            <a:srgbClr val="000000"/>
          </a:solidFill>
          <a:ln w="12699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/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35347E13-B95E-4EB1-8319-6405DCE303C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786188" y="1420911"/>
            <a:ext cx="1368425" cy="2989263"/>
          </a:xfrm>
          <a:prstGeom prst="rect">
            <a:avLst/>
          </a:prstGeom>
          <a:solidFill>
            <a:schemeClr val="tx1"/>
          </a:solidFill>
          <a:ln w="12699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/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pic>
        <p:nvPicPr>
          <p:cNvPr id="8" name="Picture 69" descr="Arc_1_3_top.jpg">
            <a:extLst>
              <a:ext uri="{FF2B5EF4-FFF2-40B4-BE49-F238E27FC236}">
                <a16:creationId xmlns:a16="http://schemas.microsoft.com/office/drawing/2014/main" id="{C56CD075-0052-46EF-BEC5-D9F7515B2C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950" y="1411386"/>
            <a:ext cx="3995738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0" descr="Arc_2_4_top.jpg">
            <a:extLst>
              <a:ext uri="{FF2B5EF4-FFF2-40B4-BE49-F238E27FC236}">
                <a16:creationId xmlns:a16="http://schemas.microsoft.com/office/drawing/2014/main" id="{8AF4D845-59DE-4FE6-93CD-497D471D5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1401861"/>
            <a:ext cx="3973512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7">
            <a:extLst>
              <a:ext uri="{FF2B5EF4-FFF2-40B4-BE49-F238E27FC236}">
                <a16:creationId xmlns:a16="http://schemas.microsoft.com/office/drawing/2014/main" id="{9BB71B90-D301-4CE3-B8A5-641294E3AC2F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3689350" y="3079849"/>
            <a:ext cx="2001838" cy="1587"/>
          </a:xfrm>
          <a:prstGeom prst="line">
            <a:avLst/>
          </a:prstGeom>
          <a:noFill/>
          <a:ln w="38100">
            <a:solidFill>
              <a:srgbClr val="99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 Box 16">
            <a:extLst>
              <a:ext uri="{FF2B5EF4-FFF2-40B4-BE49-F238E27FC236}">
                <a16:creationId xmlns:a16="http://schemas.microsoft.com/office/drawing/2014/main" id="{C899C463-8259-41C6-A339-5B477E9966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9213" y="2960786"/>
            <a:ext cx="904875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>
                <a:solidFill>
                  <a:srgbClr val="009900"/>
                </a:solidFill>
                <a:latin typeface="Arial Unicode MS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16.6 GeV</a:t>
            </a:r>
          </a:p>
        </p:txBody>
      </p:sp>
      <p:sp>
        <p:nvSpPr>
          <p:cNvPr id="12" name="Text Box 16">
            <a:extLst>
              <a:ext uri="{FF2B5EF4-FFF2-40B4-BE49-F238E27FC236}">
                <a16:creationId xmlns:a16="http://schemas.microsoft.com/office/drawing/2014/main" id="{6A656DBA-80A9-47B7-9A4A-B38666E86F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275" y="3116361"/>
            <a:ext cx="13843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>
                <a:solidFill>
                  <a:srgbClr val="009900"/>
                </a:solidFill>
                <a:latin typeface="Arial Unicode MS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829 m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11.6  GeV/pass</a:t>
            </a:r>
          </a:p>
        </p:txBody>
      </p:sp>
      <p:sp>
        <p:nvSpPr>
          <p:cNvPr id="13" name="Text Box 16">
            <a:extLst>
              <a:ext uri="{FF2B5EF4-FFF2-40B4-BE49-F238E27FC236}">
                <a16:creationId xmlns:a16="http://schemas.microsoft.com/office/drawing/2014/main" id="{6D43F9EA-A875-43D3-8B8D-83E8A3A917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2587724"/>
            <a:ext cx="903287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>
                <a:solidFill>
                  <a:srgbClr val="009900"/>
                </a:solidFill>
                <a:latin typeface="Arial Unicode MS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GeV</a:t>
            </a:r>
          </a:p>
        </p:txBody>
      </p:sp>
      <p:sp>
        <p:nvSpPr>
          <p:cNvPr id="14" name="Text Box 16">
            <a:extLst>
              <a:ext uri="{FF2B5EF4-FFF2-40B4-BE49-F238E27FC236}">
                <a16:creationId xmlns:a16="http://schemas.microsoft.com/office/drawing/2014/main" id="{E107BFF4-25EE-4BC0-ABDB-0F37BF68C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3538" y="2951261"/>
            <a:ext cx="903287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>
                <a:solidFill>
                  <a:srgbClr val="009900"/>
                </a:solidFill>
                <a:latin typeface="Arial Unicode MS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28.2 GeV</a:t>
            </a:r>
          </a:p>
        </p:txBody>
      </p:sp>
      <p:sp>
        <p:nvSpPr>
          <p:cNvPr id="15" name="Text Box 16">
            <a:extLst>
              <a:ext uri="{FF2B5EF4-FFF2-40B4-BE49-F238E27FC236}">
                <a16:creationId xmlns:a16="http://schemas.microsoft.com/office/drawing/2014/main" id="{E4E41F34-E3A9-4C64-937E-CFB09C343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01025" y="3000474"/>
            <a:ext cx="827088" cy="25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>
                <a:solidFill>
                  <a:srgbClr val="009900"/>
                </a:solidFill>
                <a:latin typeface="Arial Unicode MS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39.8 GeV</a:t>
            </a:r>
          </a:p>
        </p:txBody>
      </p:sp>
      <p:sp>
        <p:nvSpPr>
          <p:cNvPr id="16" name="Text Box 16">
            <a:extLst>
              <a:ext uri="{FF2B5EF4-FFF2-40B4-BE49-F238E27FC236}">
                <a16:creationId xmlns:a16="http://schemas.microsoft.com/office/drawing/2014/main" id="{3C9473FB-F784-4542-962F-43F57CB788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8" y="2984599"/>
            <a:ext cx="903287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>
                <a:solidFill>
                  <a:srgbClr val="009900"/>
                </a:solidFill>
                <a:latin typeface="Arial Unicode MS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51.4 GeV</a:t>
            </a: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53C75D99-B190-4746-930E-AE5D2D3A06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3188" y="2976661"/>
            <a:ext cx="903287" cy="2587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>
            <a:spAutoFit/>
          </a:bodyPr>
          <a:lstStyle>
            <a:lvl1pPr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4"/>
              </a:buBlip>
              <a:defRPr sz="2400">
                <a:solidFill>
                  <a:srgbClr val="000066"/>
                </a:solidFill>
                <a:latin typeface="Arial Unicode MS" charset="0"/>
                <a:ea typeface="MS PGothic" panose="020B0600070205080204" pitchFamily="34" charset="-128"/>
              </a:defRPr>
            </a:lvl1pPr>
            <a:lvl2pPr marL="742950" indent="-28575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Blip>
                <a:blip r:embed="rId5"/>
              </a:buBlip>
              <a:defRPr sz="2000">
                <a:solidFill>
                  <a:srgbClr val="990099"/>
                </a:solidFill>
                <a:latin typeface="Arial Unicode MS" charset="0"/>
                <a:ea typeface="MS PGothic" panose="020B0600070205080204" pitchFamily="34" charset="-128"/>
              </a:defRPr>
            </a:lvl2pPr>
            <a:lvl3pPr marL="1143000" indent="-228600">
              <a:lnSpc>
                <a:spcPct val="110000"/>
              </a:lnSpc>
              <a:spcBef>
                <a:spcPct val="45000"/>
              </a:spcBef>
              <a:spcAft>
                <a:spcPct val="30000"/>
              </a:spcAft>
              <a:buSzPct val="100000"/>
              <a:buBlip>
                <a:blip r:embed="rId6"/>
              </a:buBlip>
              <a:defRPr>
                <a:solidFill>
                  <a:srgbClr val="009900"/>
                </a:solidFill>
                <a:latin typeface="Arial Unicode MS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SzPct val="10000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»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FontTx/>
              <a:buNone/>
            </a:pPr>
            <a:r>
              <a:rPr lang="en-US" alt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 GeV</a:t>
            </a:r>
          </a:p>
        </p:txBody>
      </p:sp>
      <p:sp>
        <p:nvSpPr>
          <p:cNvPr id="18" name="Rectangle 40">
            <a:extLst>
              <a:ext uri="{FF2B5EF4-FFF2-40B4-BE49-F238E27FC236}">
                <a16:creationId xmlns:a16="http://schemas.microsoft.com/office/drawing/2014/main" id="{8F8ABBFA-49EA-4EE2-BCBA-98E5CED716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713" y="4357786"/>
            <a:ext cx="8913812" cy="196850"/>
          </a:xfrm>
          <a:prstGeom prst="rect">
            <a:avLst/>
          </a:prstGeom>
          <a:solidFill>
            <a:schemeClr val="tx1"/>
          </a:solidFill>
          <a:ln w="12699">
            <a:solidFill>
              <a:schemeClr val="tx1"/>
            </a:solidFill>
            <a:round/>
            <a:headEnd/>
            <a:tailEnd/>
          </a:ln>
        </p:spPr>
        <p:txBody>
          <a:bodyPr lIns="90488" tIns="44450" rIns="90488" bIns="44450" anchor="ctr"/>
          <a:lstStyle>
            <a:lvl1pPr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 Unicode MS" charset="0"/>
                <a:ea typeface="MS PGothic" panose="020B0600070205080204" pitchFamily="34" charset="-128"/>
              </a:defRPr>
            </a:lvl9pPr>
          </a:lstStyle>
          <a:p>
            <a:endParaRPr lang="en-US" altLang="en-US"/>
          </a:p>
        </p:txBody>
      </p:sp>
      <p:sp>
        <p:nvSpPr>
          <p:cNvPr id="19" name="Freeform 4">
            <a:extLst>
              <a:ext uri="{FF2B5EF4-FFF2-40B4-BE49-F238E27FC236}">
                <a16:creationId xmlns:a16="http://schemas.microsoft.com/office/drawing/2014/main" id="{A808D9DA-8B8F-489B-AB05-4399C0069846}"/>
              </a:ext>
            </a:extLst>
          </p:cNvPr>
          <p:cNvSpPr>
            <a:spLocks/>
          </p:cNvSpPr>
          <p:nvPr/>
        </p:nvSpPr>
        <p:spPr bwMode="auto">
          <a:xfrm>
            <a:off x="3294063" y="2968724"/>
            <a:ext cx="368300" cy="762000"/>
          </a:xfrm>
          <a:custGeom>
            <a:avLst/>
            <a:gdLst>
              <a:gd name="T0" fmla="*/ 369661 w 299866"/>
              <a:gd name="T1" fmla="*/ 116934 h 519284"/>
              <a:gd name="T2" fmla="*/ 193531 w 299866"/>
              <a:gd name="T3" fmla="*/ 84301 h 519284"/>
              <a:gd name="T4" fmla="*/ 1746 w 299866"/>
              <a:gd name="T5" fmla="*/ 37683 h 519284"/>
              <a:gd name="T6" fmla="*/ 310951 w 299866"/>
              <a:gd name="T7" fmla="*/ 695007 h 519284"/>
              <a:gd name="T8" fmla="*/ 0 60000 65536"/>
              <a:gd name="T9" fmla="*/ 0 60000 65536"/>
              <a:gd name="T10" fmla="*/ 0 60000 65536"/>
              <a:gd name="T11" fmla="*/ 0 60000 65536"/>
              <a:gd name="T12" fmla="*/ 0 w 299866"/>
              <a:gd name="T13" fmla="*/ 0 h 519284"/>
              <a:gd name="T14" fmla="*/ 299866 w 299866"/>
              <a:gd name="T15" fmla="*/ 519284 h 51928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99866" h="519284">
                <a:moveTo>
                  <a:pt x="299866" y="79639"/>
                </a:moveTo>
                <a:cubicBezTo>
                  <a:pt x="253299" y="73024"/>
                  <a:pt x="206733" y="66410"/>
                  <a:pt x="156991" y="57414"/>
                </a:cubicBezTo>
                <a:cubicBezTo>
                  <a:pt x="107249" y="48418"/>
                  <a:pt x="-14459" y="-43657"/>
                  <a:pt x="1416" y="25664"/>
                </a:cubicBezTo>
                <a:cubicBezTo>
                  <a:pt x="17291" y="94985"/>
                  <a:pt x="387178" y="686064"/>
                  <a:pt x="252241" y="473339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0" name="Freeform 13">
            <a:extLst>
              <a:ext uri="{FF2B5EF4-FFF2-40B4-BE49-F238E27FC236}">
                <a16:creationId xmlns:a16="http://schemas.microsoft.com/office/drawing/2014/main" id="{85867313-7EDF-4CED-B3C7-E0492D87D649}"/>
              </a:ext>
            </a:extLst>
          </p:cNvPr>
          <p:cNvSpPr>
            <a:spLocks/>
          </p:cNvSpPr>
          <p:nvPr/>
        </p:nvSpPr>
        <p:spPr bwMode="auto">
          <a:xfrm>
            <a:off x="1435100" y="2349599"/>
            <a:ext cx="2224088" cy="1463675"/>
          </a:xfrm>
          <a:custGeom>
            <a:avLst/>
            <a:gdLst>
              <a:gd name="T0" fmla="*/ 2223150 w 1803400"/>
              <a:gd name="T1" fmla="*/ 741238 h 996950"/>
              <a:gd name="T2" fmla="*/ 1894374 w 1803400"/>
              <a:gd name="T3" fmla="*/ 657324 h 996950"/>
              <a:gd name="T4" fmla="*/ 1620395 w 1803400"/>
              <a:gd name="T5" fmla="*/ 536115 h 996950"/>
              <a:gd name="T6" fmla="*/ 1009811 w 1803400"/>
              <a:gd name="T7" fmla="*/ 88576 h 996950"/>
              <a:gd name="T8" fmla="*/ 872821 w 1803400"/>
              <a:gd name="T9" fmla="*/ 32633 h 996950"/>
              <a:gd name="T10" fmla="*/ 728003 w 1803400"/>
              <a:gd name="T11" fmla="*/ 0 h 996950"/>
              <a:gd name="T12" fmla="*/ 579271 w 1803400"/>
              <a:gd name="T13" fmla="*/ 9324 h 996950"/>
              <a:gd name="T14" fmla="*/ 438368 w 1803400"/>
              <a:gd name="T15" fmla="*/ 51281 h 996950"/>
              <a:gd name="T16" fmla="*/ 313120 w 1803400"/>
              <a:gd name="T17" fmla="*/ 121209 h 996950"/>
              <a:gd name="T18" fmla="*/ 191786 w 1803400"/>
              <a:gd name="T19" fmla="*/ 219108 h 996950"/>
              <a:gd name="T20" fmla="*/ 101764 w 1803400"/>
              <a:gd name="T21" fmla="*/ 363626 h 996950"/>
              <a:gd name="T22" fmla="*/ 35226 w 1803400"/>
              <a:gd name="T23" fmla="*/ 494158 h 996950"/>
              <a:gd name="T24" fmla="*/ 3914 w 1803400"/>
              <a:gd name="T25" fmla="*/ 643338 h 996950"/>
              <a:gd name="T26" fmla="*/ 0 w 1803400"/>
              <a:gd name="T27" fmla="*/ 783195 h 996950"/>
              <a:gd name="T28" fmla="*/ 27398 w 1803400"/>
              <a:gd name="T29" fmla="*/ 965008 h 996950"/>
              <a:gd name="T30" fmla="*/ 93936 w 1803400"/>
              <a:gd name="T31" fmla="*/ 1109526 h 996950"/>
              <a:gd name="T32" fmla="*/ 180044 w 1803400"/>
              <a:gd name="T33" fmla="*/ 1235396 h 996950"/>
              <a:gd name="T34" fmla="*/ 301378 w 1803400"/>
              <a:gd name="T35" fmla="*/ 1337957 h 996950"/>
              <a:gd name="T36" fmla="*/ 430540 w 1803400"/>
              <a:gd name="T37" fmla="*/ 1412547 h 996950"/>
              <a:gd name="T38" fmla="*/ 571443 w 1803400"/>
              <a:gd name="T39" fmla="*/ 1459166 h 996950"/>
              <a:gd name="T40" fmla="*/ 712347 w 1803400"/>
              <a:gd name="T41" fmla="*/ 1463828 h 996950"/>
              <a:gd name="T42" fmla="*/ 861079 w 1803400"/>
              <a:gd name="T43" fmla="*/ 1435857 h 996950"/>
              <a:gd name="T44" fmla="*/ 1009811 w 1803400"/>
              <a:gd name="T45" fmla="*/ 1365929 h 996950"/>
              <a:gd name="T46" fmla="*/ 1624309 w 1803400"/>
              <a:gd name="T47" fmla="*/ 946360 h 996950"/>
              <a:gd name="T48" fmla="*/ 1886546 w 1803400"/>
              <a:gd name="T49" fmla="*/ 811166 h 996950"/>
              <a:gd name="T50" fmla="*/ 2223150 w 1803400"/>
              <a:gd name="T51" fmla="*/ 741238 h 99695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803400"/>
              <a:gd name="T79" fmla="*/ 0 h 996950"/>
              <a:gd name="T80" fmla="*/ 1803400 w 1803400"/>
              <a:gd name="T81" fmla="*/ 996950 h 996950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803400" h="996950">
                <a:moveTo>
                  <a:pt x="1803400" y="504825"/>
                </a:moveTo>
                <a:lnTo>
                  <a:pt x="1536700" y="447675"/>
                </a:lnTo>
                <a:lnTo>
                  <a:pt x="1314450" y="365125"/>
                </a:lnTo>
                <a:lnTo>
                  <a:pt x="819150" y="60325"/>
                </a:lnTo>
                <a:lnTo>
                  <a:pt x="708025" y="22225"/>
                </a:lnTo>
                <a:lnTo>
                  <a:pt x="590550" y="0"/>
                </a:lnTo>
                <a:lnTo>
                  <a:pt x="469900" y="6350"/>
                </a:lnTo>
                <a:lnTo>
                  <a:pt x="355600" y="34925"/>
                </a:lnTo>
                <a:lnTo>
                  <a:pt x="254000" y="82550"/>
                </a:lnTo>
                <a:lnTo>
                  <a:pt x="155575" y="149225"/>
                </a:lnTo>
                <a:lnTo>
                  <a:pt x="82550" y="247650"/>
                </a:lnTo>
                <a:lnTo>
                  <a:pt x="28575" y="336550"/>
                </a:lnTo>
                <a:lnTo>
                  <a:pt x="3175" y="438150"/>
                </a:lnTo>
                <a:lnTo>
                  <a:pt x="0" y="533400"/>
                </a:lnTo>
                <a:lnTo>
                  <a:pt x="22225" y="657225"/>
                </a:lnTo>
                <a:lnTo>
                  <a:pt x="76200" y="755650"/>
                </a:lnTo>
                <a:lnTo>
                  <a:pt x="146050" y="841375"/>
                </a:lnTo>
                <a:lnTo>
                  <a:pt x="244475" y="911225"/>
                </a:lnTo>
                <a:lnTo>
                  <a:pt x="349250" y="962025"/>
                </a:lnTo>
                <a:lnTo>
                  <a:pt x="463550" y="993775"/>
                </a:lnTo>
                <a:lnTo>
                  <a:pt x="577850" y="996950"/>
                </a:lnTo>
                <a:lnTo>
                  <a:pt x="698500" y="977900"/>
                </a:lnTo>
                <a:lnTo>
                  <a:pt x="819150" y="930275"/>
                </a:lnTo>
                <a:lnTo>
                  <a:pt x="1317625" y="644525"/>
                </a:lnTo>
                <a:lnTo>
                  <a:pt x="1530350" y="552450"/>
                </a:lnTo>
                <a:lnTo>
                  <a:pt x="1803400" y="504825"/>
                </a:lnTo>
                <a:close/>
              </a:path>
            </a:pathLst>
          </a:custGeom>
          <a:noFill/>
          <a:ln w="44450" cmpd="sng">
            <a:solidFill>
              <a:srgbClr val="0000FF">
                <a:alpha val="39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1" name="Freeform 14">
            <a:extLst>
              <a:ext uri="{FF2B5EF4-FFF2-40B4-BE49-F238E27FC236}">
                <a16:creationId xmlns:a16="http://schemas.microsoft.com/office/drawing/2014/main" id="{E823EB82-0B3F-4386-9E6B-31A48AB87252}"/>
              </a:ext>
            </a:extLst>
          </p:cNvPr>
          <p:cNvSpPr>
            <a:spLocks/>
          </p:cNvSpPr>
          <p:nvPr/>
        </p:nvSpPr>
        <p:spPr bwMode="auto">
          <a:xfrm>
            <a:off x="806450" y="2200374"/>
            <a:ext cx="2852738" cy="1766887"/>
          </a:xfrm>
          <a:custGeom>
            <a:avLst/>
            <a:gdLst>
              <a:gd name="T0" fmla="*/ 2853302 w 2314575"/>
              <a:gd name="T1" fmla="*/ 885755 h 1203325"/>
              <a:gd name="T2" fmla="*/ 2391454 w 2314575"/>
              <a:gd name="T3" fmla="*/ 829813 h 1203325"/>
              <a:gd name="T4" fmla="*/ 2015711 w 2314575"/>
              <a:gd name="T5" fmla="*/ 680633 h 1203325"/>
              <a:gd name="T6" fmla="*/ 1205510 w 2314575"/>
              <a:gd name="T7" fmla="*/ 93237 h 1203325"/>
              <a:gd name="T8" fmla="*/ 1017639 w 2314575"/>
              <a:gd name="T9" fmla="*/ 27971 h 1203325"/>
              <a:gd name="T10" fmla="*/ 814111 w 2314575"/>
              <a:gd name="T11" fmla="*/ 0 h 1203325"/>
              <a:gd name="T12" fmla="*/ 618411 w 2314575"/>
              <a:gd name="T13" fmla="*/ 23309 h 1203325"/>
              <a:gd name="T14" fmla="*/ 438367 w 2314575"/>
              <a:gd name="T15" fmla="*/ 97899 h 1203325"/>
              <a:gd name="T16" fmla="*/ 273980 w 2314575"/>
              <a:gd name="T17" fmla="*/ 228432 h 1203325"/>
              <a:gd name="T18" fmla="*/ 140904 w 2314575"/>
              <a:gd name="T19" fmla="*/ 386935 h 1203325"/>
              <a:gd name="T20" fmla="*/ 50882 w 2314575"/>
              <a:gd name="T21" fmla="*/ 573410 h 1203325"/>
              <a:gd name="T22" fmla="*/ 0 w 2314575"/>
              <a:gd name="T23" fmla="*/ 769209 h 1203325"/>
              <a:gd name="T24" fmla="*/ 0 w 2314575"/>
              <a:gd name="T25" fmla="*/ 983655 h 1203325"/>
              <a:gd name="T26" fmla="*/ 54796 w 2314575"/>
              <a:gd name="T27" fmla="*/ 1193439 h 1203325"/>
              <a:gd name="T28" fmla="*/ 144818 w 2314575"/>
              <a:gd name="T29" fmla="*/ 1389237 h 1203325"/>
              <a:gd name="T30" fmla="*/ 266152 w 2314575"/>
              <a:gd name="T31" fmla="*/ 1533755 h 1203325"/>
              <a:gd name="T32" fmla="*/ 426625 w 2314575"/>
              <a:gd name="T33" fmla="*/ 1654964 h 1203325"/>
              <a:gd name="T34" fmla="*/ 610583 w 2314575"/>
              <a:gd name="T35" fmla="*/ 1734216 h 1203325"/>
              <a:gd name="T36" fmla="*/ 802369 w 2314575"/>
              <a:gd name="T37" fmla="*/ 1766849 h 1203325"/>
              <a:gd name="T38" fmla="*/ 1005897 w 2314575"/>
              <a:gd name="T39" fmla="*/ 1743540 h 1203325"/>
              <a:gd name="T40" fmla="*/ 1201596 w 2314575"/>
              <a:gd name="T41" fmla="*/ 1673612 h 1203325"/>
              <a:gd name="T42" fmla="*/ 2019625 w 2314575"/>
              <a:gd name="T43" fmla="*/ 1086216 h 1203325"/>
              <a:gd name="T44" fmla="*/ 2387540 w 2314575"/>
              <a:gd name="T45" fmla="*/ 946360 h 1203325"/>
              <a:gd name="T46" fmla="*/ 2853302 w 2314575"/>
              <a:gd name="T47" fmla="*/ 885755 h 120332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314575"/>
              <a:gd name="T73" fmla="*/ 0 h 1203325"/>
              <a:gd name="T74" fmla="*/ 2314575 w 2314575"/>
              <a:gd name="T75" fmla="*/ 1203325 h 1203325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314575" h="1203325">
                <a:moveTo>
                  <a:pt x="2314575" y="603250"/>
                </a:moveTo>
                <a:lnTo>
                  <a:pt x="1939925" y="565150"/>
                </a:lnTo>
                <a:lnTo>
                  <a:pt x="1635125" y="463550"/>
                </a:lnTo>
                <a:lnTo>
                  <a:pt x="977900" y="63500"/>
                </a:lnTo>
                <a:lnTo>
                  <a:pt x="825500" y="19050"/>
                </a:lnTo>
                <a:lnTo>
                  <a:pt x="660400" y="0"/>
                </a:lnTo>
                <a:lnTo>
                  <a:pt x="501650" y="15875"/>
                </a:lnTo>
                <a:lnTo>
                  <a:pt x="355600" y="66675"/>
                </a:lnTo>
                <a:lnTo>
                  <a:pt x="222250" y="155575"/>
                </a:lnTo>
                <a:lnTo>
                  <a:pt x="114300" y="263525"/>
                </a:lnTo>
                <a:lnTo>
                  <a:pt x="41275" y="390525"/>
                </a:lnTo>
                <a:lnTo>
                  <a:pt x="0" y="523875"/>
                </a:lnTo>
                <a:lnTo>
                  <a:pt x="0" y="669925"/>
                </a:lnTo>
                <a:lnTo>
                  <a:pt x="44450" y="812800"/>
                </a:lnTo>
                <a:lnTo>
                  <a:pt x="117475" y="946150"/>
                </a:lnTo>
                <a:lnTo>
                  <a:pt x="215900" y="1044575"/>
                </a:lnTo>
                <a:lnTo>
                  <a:pt x="346075" y="1127125"/>
                </a:lnTo>
                <a:lnTo>
                  <a:pt x="495300" y="1181100"/>
                </a:lnTo>
                <a:lnTo>
                  <a:pt x="650875" y="1203325"/>
                </a:lnTo>
                <a:lnTo>
                  <a:pt x="815975" y="1187450"/>
                </a:lnTo>
                <a:lnTo>
                  <a:pt x="974725" y="1139825"/>
                </a:lnTo>
                <a:lnTo>
                  <a:pt x="1638300" y="739775"/>
                </a:lnTo>
                <a:lnTo>
                  <a:pt x="1936750" y="644525"/>
                </a:lnTo>
                <a:lnTo>
                  <a:pt x="2314575" y="603250"/>
                </a:lnTo>
                <a:close/>
              </a:path>
            </a:pathLst>
          </a:custGeom>
          <a:noFill/>
          <a:ln w="44450" cmpd="sng">
            <a:solidFill>
              <a:srgbClr val="0000FF">
                <a:alpha val="39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2" name="Freeform 15">
            <a:extLst>
              <a:ext uri="{FF2B5EF4-FFF2-40B4-BE49-F238E27FC236}">
                <a16:creationId xmlns:a16="http://schemas.microsoft.com/office/drawing/2014/main" id="{82779881-CEC6-4902-8FAC-396343FED59B}"/>
              </a:ext>
            </a:extLst>
          </p:cNvPr>
          <p:cNvSpPr>
            <a:spLocks/>
          </p:cNvSpPr>
          <p:nvPr/>
        </p:nvSpPr>
        <p:spPr bwMode="auto">
          <a:xfrm>
            <a:off x="5705475" y="2436911"/>
            <a:ext cx="1933575" cy="1282700"/>
          </a:xfrm>
          <a:custGeom>
            <a:avLst/>
            <a:gdLst>
              <a:gd name="T0" fmla="*/ 0 w 1568450"/>
              <a:gd name="T1" fmla="*/ 643338 h 873125"/>
              <a:gd name="T2" fmla="*/ 293550 w 1568450"/>
              <a:gd name="T3" fmla="*/ 573410 h 873125"/>
              <a:gd name="T4" fmla="*/ 520561 w 1568450"/>
              <a:gd name="T5" fmla="*/ 475511 h 873125"/>
              <a:gd name="T6" fmla="*/ 1052865 w 1568450"/>
              <a:gd name="T7" fmla="*/ 79252 h 873125"/>
              <a:gd name="T8" fmla="*/ 1170285 w 1568450"/>
              <a:gd name="T9" fmla="*/ 23309 h 873125"/>
              <a:gd name="T10" fmla="*/ 1299447 w 1568450"/>
              <a:gd name="T11" fmla="*/ 0 h 873125"/>
              <a:gd name="T12" fmla="*/ 1416867 w 1568450"/>
              <a:gd name="T13" fmla="*/ 4662 h 873125"/>
              <a:gd name="T14" fmla="*/ 1546028 w 1568450"/>
              <a:gd name="T15" fmla="*/ 41957 h 873125"/>
              <a:gd name="T16" fmla="*/ 1663448 w 1568450"/>
              <a:gd name="T17" fmla="*/ 107223 h 873125"/>
              <a:gd name="T18" fmla="*/ 1757384 w 1568450"/>
              <a:gd name="T19" fmla="*/ 191137 h 873125"/>
              <a:gd name="T20" fmla="*/ 1847406 w 1568450"/>
              <a:gd name="T21" fmla="*/ 303022 h 873125"/>
              <a:gd name="T22" fmla="*/ 1902202 w 1568450"/>
              <a:gd name="T23" fmla="*/ 433554 h 873125"/>
              <a:gd name="T24" fmla="*/ 1929600 w 1568450"/>
              <a:gd name="T25" fmla="*/ 573410 h 873125"/>
              <a:gd name="T26" fmla="*/ 1933514 w 1568450"/>
              <a:gd name="T27" fmla="*/ 708605 h 873125"/>
              <a:gd name="T28" fmla="*/ 1902202 w 1568450"/>
              <a:gd name="T29" fmla="*/ 848461 h 873125"/>
              <a:gd name="T30" fmla="*/ 1847406 w 1568450"/>
              <a:gd name="T31" fmla="*/ 969670 h 873125"/>
              <a:gd name="T32" fmla="*/ 1769126 w 1568450"/>
              <a:gd name="T33" fmla="*/ 1090878 h 873125"/>
              <a:gd name="T34" fmla="*/ 1667362 w 1568450"/>
              <a:gd name="T35" fmla="*/ 1179454 h 873125"/>
              <a:gd name="T36" fmla="*/ 1561684 w 1568450"/>
              <a:gd name="T37" fmla="*/ 1235396 h 873125"/>
              <a:gd name="T38" fmla="*/ 1420781 w 1568450"/>
              <a:gd name="T39" fmla="*/ 1282015 h 873125"/>
              <a:gd name="T40" fmla="*/ 1307275 w 1568450"/>
              <a:gd name="T41" fmla="*/ 1282015 h 873125"/>
              <a:gd name="T42" fmla="*/ 1166371 w 1568450"/>
              <a:gd name="T43" fmla="*/ 1263368 h 873125"/>
              <a:gd name="T44" fmla="*/ 1052865 w 1568450"/>
              <a:gd name="T45" fmla="*/ 1202763 h 873125"/>
              <a:gd name="T46" fmla="*/ 524475 w 1568450"/>
              <a:gd name="T47" fmla="*/ 829813 h 873125"/>
              <a:gd name="T48" fmla="*/ 281808 w 1568450"/>
              <a:gd name="T49" fmla="*/ 713267 h 873125"/>
              <a:gd name="T50" fmla="*/ 0 w 1568450"/>
              <a:gd name="T51" fmla="*/ 643338 h 87312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568450"/>
              <a:gd name="T79" fmla="*/ 0 h 873125"/>
              <a:gd name="T80" fmla="*/ 1568450 w 1568450"/>
              <a:gd name="T81" fmla="*/ 873125 h 873125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568450" h="873125">
                <a:moveTo>
                  <a:pt x="0" y="438150"/>
                </a:moveTo>
                <a:lnTo>
                  <a:pt x="238125" y="390525"/>
                </a:lnTo>
                <a:lnTo>
                  <a:pt x="422275" y="323850"/>
                </a:lnTo>
                <a:lnTo>
                  <a:pt x="854075" y="53975"/>
                </a:lnTo>
                <a:lnTo>
                  <a:pt x="949325" y="15875"/>
                </a:lnTo>
                <a:lnTo>
                  <a:pt x="1054100" y="0"/>
                </a:lnTo>
                <a:lnTo>
                  <a:pt x="1149350" y="3175"/>
                </a:lnTo>
                <a:lnTo>
                  <a:pt x="1254125" y="28575"/>
                </a:lnTo>
                <a:lnTo>
                  <a:pt x="1349375" y="73025"/>
                </a:lnTo>
                <a:lnTo>
                  <a:pt x="1425575" y="130175"/>
                </a:lnTo>
                <a:lnTo>
                  <a:pt x="1498600" y="206375"/>
                </a:lnTo>
                <a:lnTo>
                  <a:pt x="1543050" y="295275"/>
                </a:lnTo>
                <a:lnTo>
                  <a:pt x="1565275" y="390525"/>
                </a:lnTo>
                <a:lnTo>
                  <a:pt x="1568450" y="482600"/>
                </a:lnTo>
                <a:lnTo>
                  <a:pt x="1543050" y="577850"/>
                </a:lnTo>
                <a:lnTo>
                  <a:pt x="1498600" y="660400"/>
                </a:lnTo>
                <a:lnTo>
                  <a:pt x="1435100" y="742950"/>
                </a:lnTo>
                <a:lnTo>
                  <a:pt x="1352550" y="803275"/>
                </a:lnTo>
                <a:lnTo>
                  <a:pt x="1266825" y="841375"/>
                </a:lnTo>
                <a:lnTo>
                  <a:pt x="1152525" y="873125"/>
                </a:lnTo>
                <a:lnTo>
                  <a:pt x="1060450" y="873125"/>
                </a:lnTo>
                <a:lnTo>
                  <a:pt x="946150" y="860425"/>
                </a:lnTo>
                <a:lnTo>
                  <a:pt x="854075" y="819150"/>
                </a:lnTo>
                <a:lnTo>
                  <a:pt x="425450" y="565150"/>
                </a:lnTo>
                <a:lnTo>
                  <a:pt x="228600" y="485775"/>
                </a:lnTo>
                <a:lnTo>
                  <a:pt x="0" y="438150"/>
                </a:lnTo>
                <a:close/>
              </a:path>
            </a:pathLst>
          </a:custGeom>
          <a:noFill/>
          <a:ln w="44450" cmpd="sng">
            <a:solidFill>
              <a:srgbClr val="0000FF">
                <a:alpha val="39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3" name="Freeform 16">
            <a:extLst>
              <a:ext uri="{FF2B5EF4-FFF2-40B4-BE49-F238E27FC236}">
                <a16:creationId xmlns:a16="http://schemas.microsoft.com/office/drawing/2014/main" id="{B29A04AE-376D-4038-BA80-3BA5D4DB4525}"/>
              </a:ext>
            </a:extLst>
          </p:cNvPr>
          <p:cNvSpPr>
            <a:spLocks/>
          </p:cNvSpPr>
          <p:nvPr/>
        </p:nvSpPr>
        <p:spPr bwMode="auto">
          <a:xfrm>
            <a:off x="5705475" y="2301974"/>
            <a:ext cx="2489200" cy="1557337"/>
          </a:xfrm>
          <a:custGeom>
            <a:avLst/>
            <a:gdLst>
              <a:gd name="T0" fmla="*/ 0 w 2019300"/>
              <a:gd name="T1" fmla="*/ 778533 h 1060450"/>
              <a:gd name="T2" fmla="*/ 391400 w 2019300"/>
              <a:gd name="T3" fmla="*/ 736576 h 1060450"/>
              <a:gd name="T4" fmla="*/ 720175 w 2019300"/>
              <a:gd name="T5" fmla="*/ 610705 h 1060450"/>
              <a:gd name="T6" fmla="*/ 1440350 w 2019300"/>
              <a:gd name="T7" fmla="*/ 88576 h 1060450"/>
              <a:gd name="T8" fmla="*/ 1592996 w 2019300"/>
              <a:gd name="T9" fmla="*/ 18647 h 1060450"/>
              <a:gd name="T10" fmla="*/ 1769126 w 2019300"/>
              <a:gd name="T11" fmla="*/ 0 h 1060450"/>
              <a:gd name="T12" fmla="*/ 1945256 w 2019300"/>
              <a:gd name="T13" fmla="*/ 23309 h 1060450"/>
              <a:gd name="T14" fmla="*/ 2105729 w 2019300"/>
              <a:gd name="T15" fmla="*/ 88576 h 1060450"/>
              <a:gd name="T16" fmla="*/ 2250547 w 2019300"/>
              <a:gd name="T17" fmla="*/ 200460 h 1060450"/>
              <a:gd name="T18" fmla="*/ 2364053 w 2019300"/>
              <a:gd name="T19" fmla="*/ 335655 h 1060450"/>
              <a:gd name="T20" fmla="*/ 2438419 w 2019300"/>
              <a:gd name="T21" fmla="*/ 503482 h 1060450"/>
              <a:gd name="T22" fmla="*/ 2485387 w 2019300"/>
              <a:gd name="T23" fmla="*/ 685295 h 1060450"/>
              <a:gd name="T24" fmla="*/ 2489301 w 2019300"/>
              <a:gd name="T25" fmla="*/ 862446 h 1060450"/>
              <a:gd name="T26" fmla="*/ 2446247 w 2019300"/>
              <a:gd name="T27" fmla="*/ 1058245 h 1060450"/>
              <a:gd name="T28" fmla="*/ 2364053 w 2019300"/>
              <a:gd name="T29" fmla="*/ 1226072 h 1060450"/>
              <a:gd name="T30" fmla="*/ 2254461 w 2019300"/>
              <a:gd name="T31" fmla="*/ 1356605 h 1060450"/>
              <a:gd name="T32" fmla="*/ 2113557 w 2019300"/>
              <a:gd name="T33" fmla="*/ 1463828 h 1060450"/>
              <a:gd name="T34" fmla="*/ 1945256 w 2019300"/>
              <a:gd name="T35" fmla="*/ 1529094 h 1060450"/>
              <a:gd name="T36" fmla="*/ 1769126 w 2019300"/>
              <a:gd name="T37" fmla="*/ 1557065 h 1060450"/>
              <a:gd name="T38" fmla="*/ 1600824 w 2019300"/>
              <a:gd name="T39" fmla="*/ 1533756 h 1060450"/>
              <a:gd name="T40" fmla="*/ 1436436 w 2019300"/>
              <a:gd name="T41" fmla="*/ 1463828 h 1060450"/>
              <a:gd name="T42" fmla="*/ 712347 w 2019300"/>
              <a:gd name="T43" fmla="*/ 955684 h 1060450"/>
              <a:gd name="T44" fmla="*/ 387486 w 2019300"/>
              <a:gd name="T45" fmla="*/ 829813 h 1060450"/>
              <a:gd name="T46" fmla="*/ 0 w 2019300"/>
              <a:gd name="T47" fmla="*/ 778533 h 1060450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w 2019300"/>
              <a:gd name="T73" fmla="*/ 0 h 1060450"/>
              <a:gd name="T74" fmla="*/ 2019300 w 2019300"/>
              <a:gd name="T75" fmla="*/ 1060450 h 1060450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T72" t="T73" r="T74" b="T75"/>
            <a:pathLst>
              <a:path w="2019300" h="1060450">
                <a:moveTo>
                  <a:pt x="0" y="530225"/>
                </a:moveTo>
                <a:lnTo>
                  <a:pt x="317500" y="501650"/>
                </a:lnTo>
                <a:lnTo>
                  <a:pt x="584200" y="415925"/>
                </a:lnTo>
                <a:lnTo>
                  <a:pt x="1168400" y="60325"/>
                </a:lnTo>
                <a:lnTo>
                  <a:pt x="1292225" y="12700"/>
                </a:lnTo>
                <a:lnTo>
                  <a:pt x="1435100" y="0"/>
                </a:lnTo>
                <a:lnTo>
                  <a:pt x="1577975" y="15875"/>
                </a:lnTo>
                <a:lnTo>
                  <a:pt x="1708150" y="60325"/>
                </a:lnTo>
                <a:lnTo>
                  <a:pt x="1825625" y="136525"/>
                </a:lnTo>
                <a:lnTo>
                  <a:pt x="1917700" y="228600"/>
                </a:lnTo>
                <a:lnTo>
                  <a:pt x="1978025" y="342900"/>
                </a:lnTo>
                <a:lnTo>
                  <a:pt x="2016125" y="466725"/>
                </a:lnTo>
                <a:cubicBezTo>
                  <a:pt x="2017183" y="506942"/>
                  <a:pt x="2018242" y="547158"/>
                  <a:pt x="2019300" y="587375"/>
                </a:cubicBezTo>
                <a:lnTo>
                  <a:pt x="1984375" y="720725"/>
                </a:lnTo>
                <a:lnTo>
                  <a:pt x="1917700" y="835025"/>
                </a:lnTo>
                <a:lnTo>
                  <a:pt x="1828800" y="923925"/>
                </a:lnTo>
                <a:lnTo>
                  <a:pt x="1714500" y="996950"/>
                </a:lnTo>
                <a:lnTo>
                  <a:pt x="1577975" y="1041400"/>
                </a:lnTo>
                <a:lnTo>
                  <a:pt x="1435100" y="1060450"/>
                </a:lnTo>
                <a:lnTo>
                  <a:pt x="1298575" y="1044575"/>
                </a:lnTo>
                <a:lnTo>
                  <a:pt x="1165225" y="996950"/>
                </a:lnTo>
                <a:lnTo>
                  <a:pt x="577850" y="650875"/>
                </a:lnTo>
                <a:lnTo>
                  <a:pt x="314325" y="565150"/>
                </a:lnTo>
                <a:lnTo>
                  <a:pt x="0" y="530225"/>
                </a:lnTo>
                <a:close/>
              </a:path>
            </a:pathLst>
          </a:custGeom>
          <a:noFill/>
          <a:ln w="44450" cmpd="sng">
            <a:solidFill>
              <a:srgbClr val="0000FF">
                <a:alpha val="39999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488" tIns="44450" rIns="90488" bIns="44450" anchor="ctr"/>
          <a:lstStyle/>
          <a:p>
            <a:endParaRPr lang="en-US"/>
          </a:p>
        </p:txBody>
      </p:sp>
      <p:sp>
        <p:nvSpPr>
          <p:cNvPr id="24" name="Line 177">
            <a:extLst>
              <a:ext uri="{FF2B5EF4-FFF2-40B4-BE49-F238E27FC236}">
                <a16:creationId xmlns:a16="http://schemas.microsoft.com/office/drawing/2014/main" id="{0E8018F3-8791-4FD0-B58B-80AC6ADC0079}"/>
              </a:ext>
            </a:extLst>
          </p:cNvPr>
          <p:cNvSpPr>
            <a:spLocks noChangeShapeType="1"/>
          </p:cNvSpPr>
          <p:nvPr/>
        </p:nvSpPr>
        <p:spPr bwMode="auto">
          <a:xfrm rot="16200000" flipH="1">
            <a:off x="3455988" y="2848074"/>
            <a:ext cx="177800" cy="203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  <p:sp>
        <p:nvSpPr>
          <p:cNvPr id="25" name="Line 178">
            <a:extLst>
              <a:ext uri="{FF2B5EF4-FFF2-40B4-BE49-F238E27FC236}">
                <a16:creationId xmlns:a16="http://schemas.microsoft.com/office/drawing/2014/main" id="{802FFE57-C4E1-4AD3-B73F-D5DE499BF5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24563" y="3089374"/>
            <a:ext cx="334962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488" tIns="44450" rIns="90488" bIns="4445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284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43725" y="198091"/>
            <a:ext cx="7190184" cy="684658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</a:rPr>
              <a:t>Multi-pass </a:t>
            </a:r>
            <a:r>
              <a:rPr lang="en-US" altLang="en-US" sz="3200" b="0" dirty="0" err="1">
                <a:solidFill>
                  <a:srgbClr val="000090"/>
                </a:solidFill>
              </a:rPr>
              <a:t>Linac</a:t>
            </a:r>
            <a:r>
              <a:rPr lang="en-US" altLang="en-US" sz="3200" b="0" dirty="0">
                <a:solidFill>
                  <a:srgbClr val="000090"/>
                </a:solidFill>
              </a:rPr>
              <a:t>  –  Bisected Optics</a:t>
            </a:r>
            <a:endParaRPr lang="en-GB" sz="3200" b="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3F1132-17C1-423B-AE47-83084CC648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771550"/>
            <a:ext cx="7354062" cy="4007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12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43725" y="198091"/>
            <a:ext cx="7190184" cy="684658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</a:rPr>
              <a:t>Beam Loading Consideration</a:t>
            </a:r>
            <a:endParaRPr lang="en-GB" sz="3200" b="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23244-6C42-418D-920E-9CAD2B68C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725773"/>
            <a:ext cx="6414406" cy="4104456"/>
          </a:xfrm>
          <a:prstGeom prst="rect">
            <a:avLst/>
          </a:prstGeom>
        </p:spPr>
      </p:pic>
      <p:sp>
        <p:nvSpPr>
          <p:cNvPr id="24" name="Oval 14">
            <a:extLst>
              <a:ext uri="{FF2B5EF4-FFF2-40B4-BE49-F238E27FC236}">
                <a16:creationId xmlns:a16="http://schemas.microsoft.com/office/drawing/2014/main" id="{F8AB352B-CACA-43C9-B397-7A8023717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8305" y="4155926"/>
            <a:ext cx="432048" cy="144016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lIns="90488" tIns="44450" rIns="90488" bIns="4445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2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05850" y="51470"/>
            <a:ext cx="7190184" cy="857250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‘</a:t>
            </a:r>
            <a:r>
              <a:rPr lang="en-US" altLang="en-US" sz="3200" b="0" dirty="0" err="1">
                <a:solidFill>
                  <a:srgbClr val="000090"/>
                </a:solidFill>
                <a:latin typeface="Arial Narrow" panose="020B0606020202030204" pitchFamily="34" charset="0"/>
              </a:rPr>
              <a:t>Dogbone</a:t>
            </a:r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’ RLA 2 – RF Components </a:t>
            </a:r>
            <a:endParaRPr lang="en-GB" sz="320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C0732FA-A604-4C48-A43C-4F1594179D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1779662"/>
            <a:ext cx="4176464" cy="694165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A5FF328-6108-4EDB-80CD-9F80AE7AC283}"/>
              </a:ext>
            </a:extLst>
          </p:cNvPr>
          <p:cNvGrpSpPr/>
          <p:nvPr/>
        </p:nvGrpSpPr>
        <p:grpSpPr>
          <a:xfrm>
            <a:off x="1259632" y="699542"/>
            <a:ext cx="3332121" cy="4313786"/>
            <a:chOff x="1259632" y="699542"/>
            <a:chExt cx="3332121" cy="4313786"/>
          </a:xfrm>
        </p:grpSpPr>
        <p:graphicFrame>
          <p:nvGraphicFramePr>
            <p:cNvPr id="12" name="Object 11">
              <a:extLst>
                <a:ext uri="{FF2B5EF4-FFF2-40B4-BE49-F238E27FC236}">
                  <a16:creationId xmlns:a16="http://schemas.microsoft.com/office/drawing/2014/main" id="{2E039597-645C-44E8-99EB-E3399B28A9A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55155269"/>
                </p:ext>
              </p:extLst>
            </p:nvPr>
          </p:nvGraphicFramePr>
          <p:xfrm>
            <a:off x="1259632" y="699542"/>
            <a:ext cx="2680324" cy="43137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4" imgW="2828877" imgH="4552765" progId="Excel.Sheet.12">
                    <p:embed/>
                  </p:oleObj>
                </mc:Choice>
                <mc:Fallback>
                  <p:oleObj name="Worksheet" r:id="rId4" imgW="2828877" imgH="4552765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259632" y="699542"/>
                          <a:ext cx="2680324" cy="431378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12">
              <a:extLst>
                <a:ext uri="{FF2B5EF4-FFF2-40B4-BE49-F238E27FC236}">
                  <a16:creationId xmlns:a16="http://schemas.microsoft.com/office/drawing/2014/main" id="{0A7B295F-DA5C-413F-8826-B83980A77C9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62896426"/>
                </p:ext>
              </p:extLst>
            </p:nvPr>
          </p:nvGraphicFramePr>
          <p:xfrm>
            <a:off x="3923928" y="699542"/>
            <a:ext cx="667825" cy="431378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Worksheet" r:id="rId6" imgW="705010" imgH="4552765" progId="Excel.Sheet.12">
                    <p:embed/>
                  </p:oleObj>
                </mc:Choice>
                <mc:Fallback>
                  <p:oleObj name="Worksheet" r:id="rId6" imgW="705010" imgH="4552765" progId="Excel.Shee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923928" y="699542"/>
                          <a:ext cx="667825" cy="431378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7430181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956999" y="769925"/>
            <a:ext cx="8244408" cy="4248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>
                <a:solidFill>
                  <a:srgbClr val="000090"/>
                </a:solidFill>
              </a:rPr>
              <a:t>RF system specs for low energy acceleration stages:</a:t>
            </a:r>
          </a:p>
          <a:p>
            <a:pPr lvl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 err="1">
                <a:solidFill>
                  <a:srgbClr val="7030A0"/>
                </a:solidFill>
              </a:rPr>
              <a:t>Linac</a:t>
            </a:r>
            <a:r>
              <a:rPr lang="en-US" altLang="en-US" dirty="0">
                <a:solidFill>
                  <a:srgbClr val="7030A0"/>
                </a:solidFill>
              </a:rPr>
              <a:t> (255 MeV </a:t>
            </a:r>
            <a:r>
              <a:rPr lang="en-US" altLang="en-US" dirty="0">
                <a:solidFill>
                  <a:srgbClr val="7030A0"/>
                </a:solidFill>
                <a:latin typeface="Symbol" panose="05050102010706020507" pitchFamily="18" charset="2"/>
              </a:rPr>
              <a:t>-</a:t>
            </a:r>
            <a:r>
              <a:rPr lang="en-US" altLang="en-US" dirty="0">
                <a:solidFill>
                  <a:srgbClr val="7030A0"/>
                </a:solidFill>
              </a:rPr>
              <a:t> 1.25 GeV) 1-pass</a:t>
            </a:r>
          </a:p>
          <a:p>
            <a:pPr lvl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>
                <a:solidFill>
                  <a:srgbClr val="7030A0"/>
                </a:solidFill>
              </a:rPr>
              <a:t>RLA 1  (1.25 </a:t>
            </a:r>
            <a:r>
              <a:rPr lang="en-US" altLang="en-US" dirty="0">
                <a:solidFill>
                  <a:srgbClr val="7030A0"/>
                </a:solidFill>
                <a:latin typeface="Symbol" panose="05050102010706020507" pitchFamily="18" charset="2"/>
              </a:rPr>
              <a:t>-</a:t>
            </a:r>
            <a:r>
              <a:rPr lang="en-US" altLang="en-US" dirty="0">
                <a:solidFill>
                  <a:srgbClr val="7030A0"/>
                </a:solidFill>
              </a:rPr>
              <a:t> 5 GeV ) 4.5-pass</a:t>
            </a:r>
          </a:p>
          <a:p>
            <a:pPr lvl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>
                <a:solidFill>
                  <a:srgbClr val="7030A0"/>
                </a:solidFill>
              </a:rPr>
              <a:t>RLA 2  (5 </a:t>
            </a:r>
            <a:r>
              <a:rPr lang="en-US" altLang="en-US" dirty="0">
                <a:solidFill>
                  <a:srgbClr val="7030A0"/>
                </a:solidFill>
                <a:latin typeface="Symbol" panose="05050102010706020507" pitchFamily="18" charset="2"/>
              </a:rPr>
              <a:t>-</a:t>
            </a:r>
            <a:r>
              <a:rPr lang="en-US" altLang="en-US" dirty="0">
                <a:solidFill>
                  <a:srgbClr val="7030A0"/>
                </a:solidFill>
              </a:rPr>
              <a:t> 63 GeV ) 5-pass</a:t>
            </a:r>
          </a:p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>
                <a:solidFill>
                  <a:srgbClr val="000090"/>
                </a:solidFill>
              </a:rPr>
              <a:t>Next step….</a:t>
            </a:r>
          </a:p>
          <a:p>
            <a:pPr lvl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>
                <a:solidFill>
                  <a:srgbClr val="7030A0"/>
                </a:solidFill>
              </a:rPr>
              <a:t>Optimized </a:t>
            </a:r>
            <a:r>
              <a:rPr lang="en-US" altLang="en-US" dirty="0" err="1">
                <a:solidFill>
                  <a:srgbClr val="7030A0"/>
                </a:solidFill>
              </a:rPr>
              <a:t>Linac</a:t>
            </a:r>
            <a:r>
              <a:rPr lang="en-US" altLang="en-US" dirty="0">
                <a:solidFill>
                  <a:srgbClr val="7030A0"/>
                </a:solidFill>
              </a:rPr>
              <a:t> + RLAs scheme for Higgs Factory and beyond…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316565" y="123478"/>
            <a:ext cx="6781800" cy="857250"/>
          </a:xfrm>
        </p:spPr>
        <p:txBody>
          <a:bodyPr/>
          <a:lstStyle/>
          <a:p>
            <a:r>
              <a:rPr lang="en-GB" sz="3600" dirty="0">
                <a:solidFill>
                  <a:srgbClr val="000090"/>
                </a:solidFill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902732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0383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rgbClr val="000090"/>
                </a:solidFill>
                <a:latin typeface="Arial Narrow"/>
                <a:cs typeface="Arial Narrow"/>
              </a:rPr>
              <a:t>Thanks</a:t>
            </a:r>
            <a:r>
              <a:rPr lang="fr-FR" sz="3200" b="1" i="1" dirty="0">
                <a:solidFill>
                  <a:srgbClr val="000090"/>
                </a:solidFill>
                <a:latin typeface="Arial Narrow"/>
                <a:cs typeface="Arial Narrow"/>
              </a:rPr>
              <a:t> for </a:t>
            </a:r>
            <a:r>
              <a:rPr lang="fr-FR" sz="3200" b="1" i="1" dirty="0" err="1">
                <a:solidFill>
                  <a:srgbClr val="000090"/>
                </a:solidFill>
                <a:latin typeface="Arial Narrow"/>
                <a:cs typeface="Arial Narrow"/>
              </a:rPr>
              <a:t>your</a:t>
            </a:r>
            <a:endParaRPr lang="fr-FR" sz="3200" b="1" i="1" dirty="0">
              <a:solidFill>
                <a:srgbClr val="000090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solidFill>
                  <a:srgbClr val="000090"/>
                </a:solidFill>
                <a:latin typeface="Arial Narrow"/>
                <a:cs typeface="Arial Narrow"/>
              </a:rPr>
              <a:t>for attention</a:t>
            </a:r>
            <a:endParaRPr lang="en-GB" sz="3200" b="1" i="1" dirty="0">
              <a:solidFill>
                <a:srgbClr val="000090"/>
              </a:solidFill>
            </a:endParaRPr>
          </a:p>
        </p:txBody>
      </p:sp>
      <p:sp>
        <p:nvSpPr>
          <p:cNvPr id="9" name="ZoneTexte 86">
            <a:extLst>
              <a:ext uri="{FF2B5EF4-FFF2-40B4-BE49-F238E27FC236}">
                <a16:creationId xmlns:a16="http://schemas.microsoft.com/office/drawing/2014/main" id="{EE4AAC27-2EAA-4564-88E8-5C5AB08EF0AD}"/>
              </a:ext>
            </a:extLst>
          </p:cNvPr>
          <p:cNvSpPr txBox="1"/>
          <p:nvPr/>
        </p:nvSpPr>
        <p:spPr>
          <a:xfrm>
            <a:off x="5562600" y="4019550"/>
            <a:ext cx="2971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by Alex Bogacz</a:t>
            </a:r>
          </a:p>
          <a:p>
            <a:pPr algn="r"/>
            <a:r>
              <a:rPr lang="en-GB" sz="1600" dirty="0">
                <a:solidFill>
                  <a:schemeClr val="bg1"/>
                </a:solidFill>
                <a:latin typeface="Arial Narrow"/>
                <a:cs typeface="Arial Narrow"/>
              </a:rPr>
              <a:t>Jefferson Lab</a:t>
            </a:r>
          </a:p>
          <a:p>
            <a:pPr algn="r"/>
            <a:r>
              <a:rPr lang="fr-FR" sz="1600" dirty="0">
                <a:solidFill>
                  <a:schemeClr val="bg1"/>
                </a:solidFill>
                <a:latin typeface="Arial Narrow"/>
                <a:cs typeface="Arial Narrow"/>
              </a:rPr>
              <a:t>May 20, 2021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ED6C657-1AA0-433C-813A-88E92760A7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8144" y="46559"/>
            <a:ext cx="3259461" cy="70857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1259632" y="876813"/>
            <a:ext cx="7763696" cy="424847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>
                <a:solidFill>
                  <a:srgbClr val="000090"/>
                </a:solidFill>
              </a:rPr>
              <a:t>5 GeV Neutrino Factory based on ‘</a:t>
            </a:r>
            <a:r>
              <a:rPr lang="en-US" altLang="en-US" dirty="0" err="1">
                <a:solidFill>
                  <a:srgbClr val="000090"/>
                </a:solidFill>
              </a:rPr>
              <a:t>Dogbone</a:t>
            </a:r>
            <a:r>
              <a:rPr lang="en-US" altLang="en-US" dirty="0">
                <a:solidFill>
                  <a:srgbClr val="000090"/>
                </a:solidFill>
              </a:rPr>
              <a:t>’ RLA</a:t>
            </a:r>
          </a:p>
          <a:p>
            <a:pPr lvl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 err="1">
                <a:solidFill>
                  <a:srgbClr val="7030A0"/>
                </a:solidFill>
              </a:rPr>
              <a:t>Linac</a:t>
            </a:r>
            <a:r>
              <a:rPr lang="en-US" altLang="en-US" dirty="0">
                <a:solidFill>
                  <a:srgbClr val="7030A0"/>
                </a:solidFill>
              </a:rPr>
              <a:t> (255 MeV </a:t>
            </a:r>
            <a:r>
              <a:rPr lang="en-US" altLang="en-US" dirty="0">
                <a:solidFill>
                  <a:srgbClr val="7030A0"/>
                </a:solidFill>
                <a:latin typeface="Symbol" panose="05050102010706020507" pitchFamily="18" charset="2"/>
              </a:rPr>
              <a:t>-</a:t>
            </a:r>
            <a:r>
              <a:rPr lang="en-US" altLang="en-US" dirty="0">
                <a:solidFill>
                  <a:srgbClr val="7030A0"/>
                </a:solidFill>
              </a:rPr>
              <a:t> 1.25 GeV) Longitudinal compression</a:t>
            </a:r>
          </a:p>
          <a:p>
            <a:pPr lvl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>
                <a:solidFill>
                  <a:srgbClr val="7030A0"/>
                </a:solidFill>
              </a:rPr>
              <a:t>RLA  (1.25 </a:t>
            </a:r>
            <a:r>
              <a:rPr lang="en-US" altLang="en-US" dirty="0">
                <a:solidFill>
                  <a:srgbClr val="7030A0"/>
                </a:solidFill>
                <a:latin typeface="Symbol" panose="05050102010706020507" pitchFamily="18" charset="2"/>
              </a:rPr>
              <a:t>-</a:t>
            </a:r>
            <a:r>
              <a:rPr lang="en-US" altLang="en-US" dirty="0">
                <a:solidFill>
                  <a:srgbClr val="7030A0"/>
                </a:solidFill>
              </a:rPr>
              <a:t> 5 GeV ) 4.5 pass</a:t>
            </a:r>
          </a:p>
          <a:p>
            <a:pPr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>
                <a:solidFill>
                  <a:srgbClr val="000090"/>
                </a:solidFill>
              </a:rPr>
              <a:t>Optimized RLA scheme for Higgs Factory (63 GeV)</a:t>
            </a:r>
          </a:p>
          <a:p>
            <a:pPr lvl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dirty="0">
                <a:solidFill>
                  <a:srgbClr val="7030A0"/>
                </a:solidFill>
              </a:rPr>
              <a:t>RLA  (5 </a:t>
            </a:r>
            <a:r>
              <a:rPr lang="en-US" altLang="en-US" dirty="0">
                <a:solidFill>
                  <a:srgbClr val="7030A0"/>
                </a:solidFill>
                <a:latin typeface="Symbol" panose="05050102010706020507" pitchFamily="18" charset="2"/>
              </a:rPr>
              <a:t>-</a:t>
            </a:r>
            <a:r>
              <a:rPr lang="en-US" altLang="en-US" dirty="0">
                <a:solidFill>
                  <a:srgbClr val="7030A0"/>
                </a:solidFill>
              </a:rPr>
              <a:t> 63 GeV ) 5-pass</a:t>
            </a:r>
            <a:endParaRPr lang="en-US" altLang="en-US" sz="2400" dirty="0">
              <a:solidFill>
                <a:srgbClr val="7030A0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altLang="en-US" sz="2400" dirty="0">
                <a:solidFill>
                  <a:srgbClr val="7030A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Beam loading considerations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316565" y="123478"/>
            <a:ext cx="6781800" cy="857250"/>
          </a:xfrm>
        </p:spPr>
        <p:txBody>
          <a:bodyPr/>
          <a:lstStyle/>
          <a:p>
            <a:r>
              <a:rPr lang="en-GB" sz="3600" dirty="0">
                <a:solidFill>
                  <a:srgbClr val="000090"/>
                </a:solidFill>
              </a:rPr>
              <a:t>Overview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1105000" y="745655"/>
            <a:ext cx="7355432" cy="4432374"/>
          </a:xfrm>
        </p:spPr>
        <p:txBody>
          <a:bodyPr/>
          <a:lstStyle/>
          <a:p>
            <a:pPr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1800" dirty="0">
                <a:solidFill>
                  <a:srgbClr val="000090"/>
                </a:solidFill>
              </a:rPr>
              <a:t>Acceleration of short-lived muons requires high average gradient, while maintaining very large transverse and longitudinal accelerator acceptances. </a:t>
            </a:r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1600" dirty="0">
                <a:solidFill>
                  <a:srgbClr val="7030A0"/>
                </a:solidFill>
              </a:rPr>
              <a:t>The above requirement drives the design to low RF frequency, e.g. 325 MHz, 650 MHz </a:t>
            </a:r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1600" dirty="0">
                <a:solidFill>
                  <a:srgbClr val="7030A0"/>
                </a:solidFill>
              </a:rPr>
              <a:t>If normal-conducting cavities at that frequency were used, the required high gradi­ents would demand uneconomically high peak RF sources. </a:t>
            </a:r>
          </a:p>
          <a:p>
            <a:pPr lvl="1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en-US" sz="1600" dirty="0">
                <a:solidFill>
                  <a:srgbClr val="7030A0"/>
                </a:solidFill>
              </a:rPr>
              <a:t>Superconducting RF is a much more attractive solution </a:t>
            </a:r>
            <a:r>
              <a:rPr lang="en-US" altLang="en-US" sz="1600" dirty="0">
                <a:solidFill>
                  <a:srgbClr val="7030A0"/>
                </a:solidFill>
                <a:latin typeface="Symbol" panose="05050102010706020507" pitchFamily="18" charset="2"/>
              </a:rPr>
              <a:t>-</a:t>
            </a:r>
            <a:r>
              <a:rPr lang="en-US" altLang="en-US" sz="1600" dirty="0">
                <a:solidFill>
                  <a:srgbClr val="7030A0"/>
                </a:solidFill>
              </a:rPr>
              <a:t> the RF power can then be delivered to the cavities over an extended time, and thus RF source peak power can be reduced. </a:t>
            </a:r>
          </a:p>
          <a:p>
            <a:pPr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altLang="en-US" sz="1800" dirty="0">
                <a:solidFill>
                  <a:srgbClr val="000090"/>
                </a:solidFill>
              </a:rPr>
              <a:t>While recirculation (RLA) provides significant cost savings over a single </a:t>
            </a:r>
            <a:r>
              <a:rPr lang="en-GB" altLang="en-US" sz="1800" dirty="0" err="1">
                <a:solidFill>
                  <a:srgbClr val="000090"/>
                </a:solidFill>
              </a:rPr>
              <a:t>linac</a:t>
            </a:r>
            <a:r>
              <a:rPr lang="en-GB" altLang="en-US" sz="1800" dirty="0">
                <a:solidFill>
                  <a:srgbClr val="000090"/>
                </a:solidFill>
              </a:rPr>
              <a:t>, it cannot be used at low energy since the beam is not sufficiently relativistic and will therefore cause a phase slip for beams in higher passes</a:t>
            </a:r>
            <a:endParaRPr lang="en-US" altLang="en-US" sz="1800" dirty="0">
              <a:solidFill>
                <a:srgbClr val="00009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39280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Muon Acceleration </a:t>
            </a:r>
            <a:r>
              <a:rPr lang="en-US" sz="3200" b="0" dirty="0">
                <a:solidFill>
                  <a:srgbClr val="000090"/>
                </a:solidFill>
                <a:latin typeface="Symbol" panose="05050102010706020507" pitchFamily="18" charset="2"/>
                <a:cs typeface="Symbol" charset="2"/>
              </a:rPr>
              <a:t>-</a:t>
            </a:r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 Choice of Technology</a:t>
            </a:r>
            <a:endParaRPr lang="en-GB" sz="320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775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403648" y="6965"/>
            <a:ext cx="6984776" cy="857250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</a:rPr>
              <a:t>State of Thought for Multi GeV Muon Acceleration (Circa 2017)</a:t>
            </a:r>
            <a:endParaRPr lang="en-GB" sz="3200" b="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3996DD-8A31-4025-954E-320915829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0010" y="1138214"/>
            <a:ext cx="6703980" cy="374417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contenu 12"/>
          <p:cNvSpPr>
            <a:spLocks noGrp="1"/>
          </p:cNvSpPr>
          <p:nvPr>
            <p:ph sz="quarter" idx="12"/>
          </p:nvPr>
        </p:nvSpPr>
        <p:spPr>
          <a:xfrm>
            <a:off x="1321024" y="1443820"/>
            <a:ext cx="6984776" cy="2762199"/>
          </a:xfrm>
        </p:spPr>
        <p:txBody>
          <a:bodyPr/>
          <a:lstStyle/>
          <a:p>
            <a:pPr>
              <a:lnSpc>
                <a:spcPct val="125000"/>
              </a:lnSpc>
              <a:spcBef>
                <a:spcPct val="7000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00279F"/>
                </a:solidFill>
              </a:rPr>
              <a:t>For optimum performance – to maximize number of events (μ </a:t>
            </a:r>
            <a:r>
              <a:rPr lang="en-US" altLang="en-US" sz="2000" dirty="0">
                <a:solidFill>
                  <a:srgbClr val="00279F"/>
                </a:solidFill>
                <a:sym typeface="Symbol" panose="05050102010706020507" pitchFamily="18" charset="2"/>
              </a:rPr>
              <a:t> </a:t>
            </a:r>
            <a:r>
              <a:rPr lang="en-US" altLang="en-US" sz="2000" dirty="0">
                <a:solidFill>
                  <a:srgbClr val="00279F"/>
                </a:solidFill>
                <a:latin typeface="Symbol" panose="05050102010706020507" pitchFamily="18" charset="2"/>
              </a:rPr>
              <a:t>n</a:t>
            </a:r>
            <a:r>
              <a:rPr lang="en-US" altLang="en-US" sz="2000" dirty="0">
                <a:solidFill>
                  <a:srgbClr val="800080"/>
                </a:solidFill>
              </a:rPr>
              <a:t> </a:t>
            </a:r>
            <a:r>
              <a:rPr lang="en-US" altLang="en-US" sz="2000" dirty="0">
                <a:solidFill>
                  <a:srgbClr val="00279F"/>
                </a:solidFill>
              </a:rPr>
              <a:t>decays NF, μ</a:t>
            </a:r>
            <a:r>
              <a:rPr lang="en-US" altLang="en-US" sz="2000" baseline="30000" dirty="0">
                <a:solidFill>
                  <a:srgbClr val="00279F"/>
                </a:solidFill>
                <a:ea typeface="Arial Unicode MS" panose="020B0604020202020204" charset="0"/>
                <a:cs typeface="Arial Unicode MS" panose="020B0604020202020204" charset="0"/>
              </a:rPr>
              <a:t>±</a:t>
            </a:r>
            <a:r>
              <a:rPr lang="en-US" altLang="en-US" sz="2000" dirty="0">
                <a:solidFill>
                  <a:srgbClr val="800080"/>
                </a:solidFill>
              </a:rPr>
              <a:t> </a:t>
            </a:r>
            <a:r>
              <a:rPr lang="en-US" altLang="en-US" sz="2000" dirty="0">
                <a:solidFill>
                  <a:srgbClr val="00279F"/>
                </a:solidFill>
              </a:rPr>
              <a:t>collisions MC) – the </a:t>
            </a:r>
            <a:r>
              <a:rPr lang="en-US" altLang="en-US" sz="2000" dirty="0" err="1">
                <a:solidFill>
                  <a:srgbClr val="00279F"/>
                </a:solidFill>
              </a:rPr>
              <a:t>linac</a:t>
            </a:r>
            <a:r>
              <a:rPr lang="en-US" altLang="en-US" sz="2000" dirty="0">
                <a:solidFill>
                  <a:srgbClr val="00279F"/>
                </a:solidFill>
              </a:rPr>
              <a:t> repetition rates should scale inversely with the laboratory lifetime of the muon in its storage ring: </a:t>
            </a:r>
          </a:p>
          <a:p>
            <a:pPr lvl="1">
              <a:lnSpc>
                <a:spcPct val="125000"/>
              </a:lnSpc>
              <a:spcBef>
                <a:spcPct val="70000"/>
              </a:spcBef>
              <a:spcAft>
                <a:spcPct val="0"/>
              </a:spcAft>
            </a:pPr>
            <a:r>
              <a:rPr lang="en-US" altLang="en-US" sz="1800" dirty="0">
                <a:solidFill>
                  <a:srgbClr val="7030A0"/>
                </a:solidFill>
              </a:rPr>
              <a:t>Repetition rates as </a:t>
            </a:r>
            <a:r>
              <a:rPr lang="en-US" altLang="en-US" sz="1800" b="1" dirty="0">
                <a:solidFill>
                  <a:srgbClr val="7030A0"/>
                </a:solidFill>
              </a:rPr>
              <a:t>high</a:t>
            </a:r>
            <a:r>
              <a:rPr lang="en-US" altLang="en-US" sz="1800" dirty="0">
                <a:solidFill>
                  <a:srgbClr val="7030A0"/>
                </a:solidFill>
              </a:rPr>
              <a:t> as 10 kHz for a 5 GeV Neutrino Factory </a:t>
            </a:r>
          </a:p>
          <a:p>
            <a:pPr lvl="1">
              <a:lnSpc>
                <a:spcPct val="125000"/>
              </a:lnSpc>
              <a:spcBef>
                <a:spcPct val="70000"/>
              </a:spcBef>
              <a:spcAft>
                <a:spcPct val="0"/>
              </a:spcAft>
            </a:pPr>
            <a:r>
              <a:rPr lang="en-US" altLang="en-US" sz="1800" dirty="0">
                <a:solidFill>
                  <a:srgbClr val="7030A0"/>
                </a:solidFill>
              </a:rPr>
              <a:t>Repetition rates as </a:t>
            </a:r>
            <a:r>
              <a:rPr lang="en-US" altLang="en-US" sz="1800" b="1" dirty="0">
                <a:solidFill>
                  <a:srgbClr val="7030A0"/>
                </a:solidFill>
              </a:rPr>
              <a:t>low</a:t>
            </a:r>
            <a:r>
              <a:rPr lang="en-US" altLang="en-US" sz="1800" dirty="0">
                <a:solidFill>
                  <a:srgbClr val="7030A0"/>
                </a:solidFill>
              </a:rPr>
              <a:t> as 10 Hz for a 5 </a:t>
            </a:r>
            <a:r>
              <a:rPr lang="en-US" altLang="en-US" sz="1800" dirty="0" err="1">
                <a:solidFill>
                  <a:srgbClr val="7030A0"/>
                </a:solidFill>
              </a:rPr>
              <a:t>TeV</a:t>
            </a:r>
            <a:r>
              <a:rPr lang="en-US" altLang="en-US" sz="1800" dirty="0">
                <a:solidFill>
                  <a:srgbClr val="7030A0"/>
                </a:solidFill>
              </a:rPr>
              <a:t> Muon Collider.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39280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Choice of </a:t>
            </a:r>
            <a:r>
              <a:rPr lang="en-US" altLang="en-US" sz="3200" b="0" dirty="0" err="1">
                <a:solidFill>
                  <a:srgbClr val="000090"/>
                </a:solidFill>
                <a:latin typeface="Arial Narrow" panose="020B0606020202030204" pitchFamily="34" charset="0"/>
              </a:rPr>
              <a:t>Linac</a:t>
            </a:r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 Repetition Rate</a:t>
            </a:r>
            <a:endParaRPr lang="en-GB" sz="320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324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05850" y="123478"/>
            <a:ext cx="7190184" cy="857250"/>
          </a:xfrm>
        </p:spPr>
        <p:txBody>
          <a:bodyPr/>
          <a:lstStyle/>
          <a:p>
            <a:r>
              <a:rPr 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Initial 325 MHz </a:t>
            </a:r>
            <a:r>
              <a:rPr lang="en-US" sz="3200" b="0" dirty="0" err="1">
                <a:solidFill>
                  <a:srgbClr val="000090"/>
                </a:solidFill>
                <a:latin typeface="Arial Narrow" panose="020B0606020202030204" pitchFamily="34" charset="0"/>
              </a:rPr>
              <a:t>Linac</a:t>
            </a:r>
            <a:r>
              <a:rPr 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 </a:t>
            </a:r>
            <a:r>
              <a:rPr lang="en-US" sz="3200" b="0" dirty="0">
                <a:solidFill>
                  <a:srgbClr val="000090"/>
                </a:solidFill>
                <a:latin typeface="Symbol" panose="05050102010706020507" pitchFamily="18" charset="2"/>
                <a:cs typeface="Symbol" charset="2"/>
              </a:rPr>
              <a:t>-</a:t>
            </a:r>
            <a:r>
              <a:rPr 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 Transverse Acceptance</a:t>
            </a:r>
            <a:endParaRPr lang="en-GB" sz="320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D46E6C-9E0D-4521-9635-87B145051B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627534"/>
            <a:ext cx="7229341" cy="4188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91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05850" y="123478"/>
            <a:ext cx="7786630" cy="857250"/>
          </a:xfrm>
        </p:spPr>
        <p:txBody>
          <a:bodyPr/>
          <a:lstStyle/>
          <a:p>
            <a:r>
              <a:rPr 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Initial 325 MHz </a:t>
            </a:r>
            <a:r>
              <a:rPr lang="en-US" sz="3200" b="0" dirty="0" err="1">
                <a:solidFill>
                  <a:srgbClr val="000090"/>
                </a:solidFill>
                <a:latin typeface="Arial Narrow" panose="020B0606020202030204" pitchFamily="34" charset="0"/>
              </a:rPr>
              <a:t>Linac</a:t>
            </a:r>
            <a:r>
              <a:rPr 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 </a:t>
            </a:r>
            <a:r>
              <a:rPr lang="en-US" sz="3200" b="0" dirty="0">
                <a:solidFill>
                  <a:srgbClr val="000090"/>
                </a:solidFill>
                <a:latin typeface="Arial Narrow" panose="020B0606020202030204" pitchFamily="34" charset="0"/>
                <a:cs typeface="Symbol" charset="2"/>
              </a:rPr>
              <a:t>–</a:t>
            </a:r>
            <a:r>
              <a:rPr 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 Longitudinal Compression</a:t>
            </a:r>
            <a:endParaRPr lang="en-GB" sz="320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2687F78-DFC4-4E54-968C-91C04F86D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639488"/>
            <a:ext cx="7704856" cy="4303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45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F63B3A1-5711-47AC-BB2A-73A28DFF8C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699542"/>
            <a:ext cx="6830939" cy="4221701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05850" y="123478"/>
            <a:ext cx="7190184" cy="857250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Longitudinal Compression</a:t>
            </a:r>
            <a:endParaRPr lang="en-GB" sz="320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558647B-02BC-4B92-99D1-5FEA8CFFB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1880" y="2859782"/>
            <a:ext cx="2292846" cy="195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305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105850" y="123478"/>
            <a:ext cx="7190184" cy="857250"/>
          </a:xfrm>
        </p:spPr>
        <p:txBody>
          <a:bodyPr/>
          <a:lstStyle/>
          <a:p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Single Pass </a:t>
            </a:r>
            <a:r>
              <a:rPr lang="en-US" altLang="en-US" sz="3200" b="0" dirty="0" err="1">
                <a:solidFill>
                  <a:srgbClr val="000090"/>
                </a:solidFill>
                <a:latin typeface="Arial Narrow" panose="020B0606020202030204" pitchFamily="34" charset="0"/>
              </a:rPr>
              <a:t>Linac</a:t>
            </a:r>
            <a:r>
              <a:rPr lang="en-US" altLang="en-US" sz="3200" b="0" dirty="0">
                <a:solidFill>
                  <a:srgbClr val="000090"/>
                </a:solidFill>
                <a:latin typeface="Arial Narrow" panose="020B0606020202030204" pitchFamily="34" charset="0"/>
              </a:rPr>
              <a:t> – RF Components </a:t>
            </a:r>
            <a:endParaRPr lang="en-GB" sz="3200" dirty="0">
              <a:solidFill>
                <a:srgbClr val="000090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Picture 22">
            <a:extLst>
              <a:ext uri="{FF2B5EF4-FFF2-40B4-BE49-F238E27FC236}">
                <a16:creationId xmlns:a16="http://schemas.microsoft.com/office/drawing/2014/main" id="{07D4A39D-92F3-4F36-8A0E-9822424BFE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158" y="680035"/>
            <a:ext cx="2067132" cy="750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>
            <a:extLst>
              <a:ext uri="{FF2B5EF4-FFF2-40B4-BE49-F238E27FC236}">
                <a16:creationId xmlns:a16="http://schemas.microsoft.com/office/drawing/2014/main" id="{F1AEC9BB-34A3-417E-92A9-A652AC47DF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493" y="2662331"/>
            <a:ext cx="3100461" cy="76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21139A4E-B4D7-42AE-A500-CE6B22276F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642" y="3490774"/>
            <a:ext cx="2852846" cy="116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>
            <a:extLst>
              <a:ext uri="{FF2B5EF4-FFF2-40B4-BE49-F238E27FC236}">
                <a16:creationId xmlns:a16="http://schemas.microsoft.com/office/drawing/2014/main" id="{0BE1D338-BD56-43B1-B968-91EC9CF973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158" y="1512023"/>
            <a:ext cx="1967274" cy="987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853E4A80-E6D1-4984-AC7E-3D56897C2F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6671608"/>
              </p:ext>
            </p:extLst>
          </p:nvPr>
        </p:nvGraphicFramePr>
        <p:xfrm>
          <a:off x="1243274" y="758999"/>
          <a:ext cx="4408846" cy="42233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7" imgW="4752959" imgH="4552765" progId="Excel.Sheet.12">
                  <p:embed/>
                </p:oleObj>
              </mc:Choice>
              <mc:Fallback>
                <p:oleObj name="Worksheet" r:id="rId7" imgW="4752959" imgH="4552765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243274" y="758999"/>
                        <a:ext cx="4408846" cy="42233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8977363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</TotalTime>
  <Words>461</Words>
  <Application>Microsoft Office PowerPoint</Application>
  <PresentationFormat>On-screen Show (16:9)</PresentationFormat>
  <Paragraphs>69</Paragraphs>
  <Slides>17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Arial Narrow</vt:lpstr>
      <vt:lpstr>Arial Unicode MS</vt:lpstr>
      <vt:lpstr>Calibri</vt:lpstr>
      <vt:lpstr>Segoe UI</vt:lpstr>
      <vt:lpstr>Symbol</vt:lpstr>
      <vt:lpstr>Wingdings</vt:lpstr>
      <vt:lpstr>IMCC - 1</vt:lpstr>
      <vt:lpstr>1_IMCC - 1</vt:lpstr>
      <vt:lpstr>Microsoft Excel Worksheet</vt:lpstr>
      <vt:lpstr>PowerPoint Presentation</vt:lpstr>
      <vt:lpstr>Overview</vt:lpstr>
      <vt:lpstr>Muon Acceleration - Choice of Technology</vt:lpstr>
      <vt:lpstr>State of Thought for Multi GeV Muon Acceleration (Circa 2017)</vt:lpstr>
      <vt:lpstr>Choice of Linac Repetition Rate</vt:lpstr>
      <vt:lpstr>Initial 325 MHz Linac - Transverse Acceptance</vt:lpstr>
      <vt:lpstr>Initial 325 MHz Linac – Longitudinal Compression</vt:lpstr>
      <vt:lpstr>Longitudinal Compression</vt:lpstr>
      <vt:lpstr>Single Pass Linac – RF Components </vt:lpstr>
      <vt:lpstr>‘Dogbone’ RLA Linac</vt:lpstr>
      <vt:lpstr>‘Dogbone’ RLA 1 – RF Components </vt:lpstr>
      <vt:lpstr>Higgs Factory: 5-pass RLA (5 - 63 GeV)</vt:lpstr>
      <vt:lpstr>Multi-pass Linac  –  Bisected Optics</vt:lpstr>
      <vt:lpstr>Beam Loading Consideration</vt:lpstr>
      <vt:lpstr>‘Dogbone’ RLA 2 – RF Components </vt:lpstr>
      <vt:lpstr>Summary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Alex Bogacz</cp:lastModifiedBy>
  <cp:revision>41</cp:revision>
  <dcterms:created xsi:type="dcterms:W3CDTF">2021-05-17T12:13:58Z</dcterms:created>
  <dcterms:modified xsi:type="dcterms:W3CDTF">2021-05-20T02:58:16Z</dcterms:modified>
</cp:coreProperties>
</file>