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70" r:id="rId2"/>
    <p:sldId id="271" r:id="rId3"/>
    <p:sldId id="266" r:id="rId4"/>
    <p:sldId id="267" r:id="rId5"/>
    <p:sldId id="268" r:id="rId6"/>
    <p:sldId id="269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08" autoAdjust="0"/>
  </p:normalViewPr>
  <p:slideViewPr>
    <p:cSldViewPr snapToGrid="0" snapToObjects="1">
      <p:cViewPr varScale="1">
        <p:scale>
          <a:sx n="78" d="100"/>
          <a:sy n="78" d="100"/>
        </p:scale>
        <p:origin x="-7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6.wmf"/><Relationship Id="rId7" Type="http://schemas.openxmlformats.org/officeDocument/2006/relationships/image" Target="../media/image15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pPr/>
              <a:t>5/17/2021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7937298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387" y="1720792"/>
            <a:ext cx="4051834" cy="324667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Subtitle Here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32387" y="5126730"/>
            <a:ext cx="4051834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Author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33244" y="561132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C57488-3539-8349-95E7-E0E3D7B2EDB0}" type="datetime2">
              <a:rPr lang="en-US" smtClean="0"/>
              <a:pPr/>
              <a:t>Monday, May 17, 2021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5774500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smtClean="0"/>
              <a:t>Questions?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6106886" y="849093"/>
            <a:ext cx="2898321" cy="27758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 smtClean="0"/>
              <a:t>Contact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623451" y="632829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C57488-3539-8349-95E7-E0E3D7B2EDB0}" type="datetime2">
              <a:rPr lang="en-US" smtClean="0"/>
              <a:pPr/>
              <a:t>Monday, May 17, 2021</a:t>
            </a:fld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6106886" y="156701"/>
            <a:ext cx="2898321" cy="6320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Author</a:t>
            </a:r>
          </a:p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18638" y="1726357"/>
            <a:ext cx="4098242" cy="3861333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Agenda Topics Covered: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966055"/>
            <a:ext cx="8464378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686300" y="966055"/>
            <a:ext cx="408699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23744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439834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3439833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983116"/>
            <a:ext cx="4148781" cy="5364633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86300" y="98311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86300" y="359516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516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8918" y="359516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3439833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439833"/>
            <a:ext cx="4148781" cy="290791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39512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939512"/>
            <a:ext cx="4148781" cy="290791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DC57488-3539-8349-95E7-E0E3D7B2EDB0}" type="datetime2">
              <a:rPr lang="en-US" smtClean="0"/>
              <a:pPr/>
              <a:t>Monday, May 17,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608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  <p:sldLayoutId id="2147483672" r:id="rId4"/>
    <p:sldLayoutId id="2147483673" r:id="rId5"/>
    <p:sldLayoutId id="2147483671" r:id="rId6"/>
    <p:sldLayoutId id="2147483675" r:id="rId7"/>
    <p:sldLayoutId id="2147483674" r:id="rId8"/>
    <p:sldLayoutId id="2147483676" r:id="rId9"/>
    <p:sldLayoutId id="2147483678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oleObject" Target="../embeddings/oleObject16.bin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34.png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33.png"/><Relationship Id="rId4" Type="http://schemas.openxmlformats.org/officeDocument/2006/relationships/oleObject" Target="../embeddings/oleObject17.bin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Parametric-resonance ionization cooling (PIC)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Half-integer parametric resonances induced in cooling channel</a:t>
            </a:r>
          </a:p>
          <a:p>
            <a:r>
              <a:rPr lang="en-US" sz="2000" dirty="0" smtClean="0"/>
              <a:t>Enables order of magnitude equilibrium emittance reduction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Sy</a:t>
            </a:r>
            <a:r>
              <a:rPr lang="en-US" dirty="0" smtClean="0"/>
              <a:t> – 1</a:t>
            </a:r>
            <a:r>
              <a:rPr lang="en-US" baseline="30000" dirty="0" smtClean="0"/>
              <a:t>st</a:t>
            </a:r>
            <a:r>
              <a:rPr lang="en-US" dirty="0" smtClean="0"/>
              <a:t> Muon Community Meeting, May 20,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5245100" y="1905000"/>
            <a:ext cx="3413125" cy="1406525"/>
            <a:chOff x="443875" y="2088025"/>
            <a:chExt cx="3413434" cy="1405930"/>
          </a:xfrm>
        </p:grpSpPr>
        <p:grpSp>
          <p:nvGrpSpPr>
            <p:cNvPr id="7" name="Group 13"/>
            <p:cNvGrpSpPr>
              <a:grpSpLocks noChangeAspect="1"/>
            </p:cNvGrpSpPr>
            <p:nvPr/>
          </p:nvGrpSpPr>
          <p:grpSpPr bwMode="auto">
            <a:xfrm>
              <a:off x="443875" y="2092315"/>
              <a:ext cx="1223159" cy="1396557"/>
              <a:chOff x="432" y="1104"/>
              <a:chExt cx="1044" cy="1192"/>
            </a:xfrm>
          </p:grpSpPr>
          <p:grpSp>
            <p:nvGrpSpPr>
              <p:cNvPr id="60" name="Group 3"/>
              <p:cNvGrpSpPr>
                <a:grpSpLocks/>
              </p:cNvGrpSpPr>
              <p:nvPr/>
            </p:nvGrpSpPr>
            <p:grpSpPr bwMode="auto">
              <a:xfrm>
                <a:off x="432" y="1187"/>
                <a:ext cx="1030" cy="1109"/>
                <a:chOff x="2600" y="2025"/>
                <a:chExt cx="4672" cy="4660"/>
              </a:xfrm>
            </p:grpSpPr>
            <p:sp>
              <p:nvSpPr>
                <p:cNvPr id="63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4050" y="2025"/>
                  <a:ext cx="1202" cy="104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  <p:sp>
              <p:nvSpPr>
                <p:cNvPr id="64" name="Oval 5"/>
                <p:cNvSpPr>
                  <a:spLocks noChangeArrowheads="1"/>
                </p:cNvSpPr>
                <p:nvPr/>
              </p:nvSpPr>
              <p:spPr bwMode="auto">
                <a:xfrm>
                  <a:off x="2785" y="3193"/>
                  <a:ext cx="3480" cy="323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  <p:sp>
              <p:nvSpPr>
                <p:cNvPr id="65" name="Oval 6"/>
                <p:cNvSpPr>
                  <a:spLocks noChangeArrowheads="1"/>
                </p:cNvSpPr>
                <p:nvPr/>
              </p:nvSpPr>
              <p:spPr bwMode="auto">
                <a:xfrm flipV="1">
                  <a:off x="3271" y="3716"/>
                  <a:ext cx="2508" cy="217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  <p:sp>
              <p:nvSpPr>
                <p:cNvPr id="66" name="Oval 7"/>
                <p:cNvSpPr>
                  <a:spLocks noChangeArrowheads="1"/>
                </p:cNvSpPr>
                <p:nvPr/>
              </p:nvSpPr>
              <p:spPr bwMode="auto">
                <a:xfrm>
                  <a:off x="3723" y="4260"/>
                  <a:ext cx="1604" cy="1104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  <p:sp>
              <p:nvSpPr>
                <p:cNvPr id="67" name="Line 8"/>
                <p:cNvSpPr>
                  <a:spLocks noChangeShapeType="1"/>
                </p:cNvSpPr>
                <p:nvPr/>
              </p:nvSpPr>
              <p:spPr bwMode="auto">
                <a:xfrm>
                  <a:off x="2600" y="4812"/>
                  <a:ext cx="391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4530" y="2830"/>
                  <a:ext cx="0" cy="3855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3543" y="3404"/>
                  <a:ext cx="126" cy="7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3702" y="3919"/>
                  <a:ext cx="103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3860" y="4427"/>
                  <a:ext cx="76" cy="5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6510" y="4485"/>
                  <a:ext cx="762" cy="66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</p:grpSp>
          <p:graphicFrame>
            <p:nvGraphicFramePr>
              <p:cNvPr id="61" name="Object 61"/>
              <p:cNvGraphicFramePr>
                <a:graphicFrameLocks noChangeAspect="1"/>
              </p:cNvGraphicFramePr>
              <p:nvPr/>
            </p:nvGraphicFramePr>
            <p:xfrm>
              <a:off x="768" y="1104"/>
              <a:ext cx="201" cy="222"/>
            </p:xfrm>
            <a:graphic>
              <a:graphicData uri="http://schemas.openxmlformats.org/presentationml/2006/ole">
                <p:oleObj spid="_x0000_s1026" r:id="rId3" imgW="164814" imgH="177492" progId="Equation.DSMT4">
                  <p:embed/>
                </p:oleObj>
              </a:graphicData>
            </a:graphic>
          </p:graphicFrame>
          <p:graphicFrame>
            <p:nvGraphicFramePr>
              <p:cNvPr id="62" name="Object 66"/>
              <p:cNvGraphicFramePr>
                <a:graphicFrameLocks noChangeAspect="1"/>
              </p:cNvGraphicFramePr>
              <p:nvPr/>
            </p:nvGraphicFramePr>
            <p:xfrm>
              <a:off x="1315" y="1835"/>
              <a:ext cx="161" cy="181"/>
            </p:xfrm>
            <a:graphic>
              <a:graphicData uri="http://schemas.openxmlformats.org/presentationml/2006/ole">
                <p:oleObj spid="_x0000_s1027" r:id="rId4" imgW="126835" imgH="139518" progId="Equation.DSMT4">
                  <p:embed/>
                </p:oleObj>
              </a:graphicData>
            </a:graphic>
          </p:graphicFrame>
        </p:grpSp>
        <p:grpSp>
          <p:nvGrpSpPr>
            <p:cNvPr id="8" name="Group 27"/>
            <p:cNvGrpSpPr>
              <a:grpSpLocks noChangeAspect="1"/>
            </p:cNvGrpSpPr>
            <p:nvPr/>
          </p:nvGrpSpPr>
          <p:grpSpPr bwMode="auto">
            <a:xfrm>
              <a:off x="2590800" y="2088025"/>
              <a:ext cx="1266509" cy="1405930"/>
              <a:chOff x="4343" y="1104"/>
              <a:chExt cx="1081" cy="1200"/>
            </a:xfrm>
          </p:grpSpPr>
          <p:grpSp>
            <p:nvGrpSpPr>
              <p:cNvPr id="10" name="Group 14"/>
              <p:cNvGrpSpPr>
                <a:grpSpLocks/>
              </p:cNvGrpSpPr>
              <p:nvPr/>
            </p:nvGrpSpPr>
            <p:grpSpPr bwMode="auto">
              <a:xfrm>
                <a:off x="4343" y="1187"/>
                <a:ext cx="1041" cy="1117"/>
                <a:chOff x="5917" y="5327"/>
                <a:chExt cx="5089" cy="5185"/>
              </a:xfrm>
            </p:grpSpPr>
            <p:grpSp>
              <p:nvGrpSpPr>
                <p:cNvPr id="14" name="Group 15"/>
                <p:cNvGrpSpPr>
                  <a:grpSpLocks/>
                </p:cNvGrpSpPr>
                <p:nvPr/>
              </p:nvGrpSpPr>
              <p:grpSpPr bwMode="auto">
                <a:xfrm>
                  <a:off x="5917" y="5327"/>
                  <a:ext cx="5025" cy="5185"/>
                  <a:chOff x="6525" y="6033"/>
                  <a:chExt cx="5025" cy="5185"/>
                </a:xfrm>
              </p:grpSpPr>
              <p:sp>
                <p:nvSpPr>
                  <p:cNvPr id="16" name="Line 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965" y="7333"/>
                    <a:ext cx="53" cy="26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60" y="7245"/>
                    <a:ext cx="8" cy="23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8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6525" y="6033"/>
                    <a:ext cx="5025" cy="5185"/>
                    <a:chOff x="6525" y="6033"/>
                    <a:chExt cx="5025" cy="5185"/>
                  </a:xfrm>
                </p:grpSpPr>
                <p:grpSp>
                  <p:nvGrpSpPr>
                    <p:cNvPr id="19" name="Group 19"/>
                    <p:cNvGrpSpPr>
                      <a:grpSpLocks/>
                    </p:cNvGrpSpPr>
                    <p:nvPr/>
                  </p:nvGrpSpPr>
                  <p:grpSpPr bwMode="auto">
                    <a:xfrm flipH="1" flipV="1">
                      <a:off x="8694" y="9269"/>
                      <a:ext cx="1817" cy="1934"/>
                      <a:chOff x="6525" y="6413"/>
                      <a:chExt cx="1817" cy="1934"/>
                    </a:xfrm>
                  </p:grpSpPr>
                  <p:sp>
                    <p:nvSpPr>
                      <p:cNvPr id="58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8342" y="6413"/>
                        <a:ext cx="0" cy="29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9" name="Freeform 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525" y="6463"/>
                        <a:ext cx="1817" cy="1884"/>
                      </a:xfrm>
                      <a:custGeom>
                        <a:avLst/>
                        <a:gdLst>
                          <a:gd name="T0" fmla="*/ 0 w 2776"/>
                          <a:gd name="T1" fmla="*/ 363 h 2843"/>
                          <a:gd name="T2" fmla="*/ 67 w 2776"/>
                          <a:gd name="T3" fmla="*/ 360 h 2843"/>
                          <a:gd name="T4" fmla="*/ 185 w 2776"/>
                          <a:gd name="T5" fmla="*/ 349 h 2843"/>
                          <a:gd name="T6" fmla="*/ 252 w 2776"/>
                          <a:gd name="T7" fmla="*/ 330 h 2843"/>
                          <a:gd name="T8" fmla="*/ 297 w 2776"/>
                          <a:gd name="T9" fmla="*/ 291 h 2843"/>
                          <a:gd name="T10" fmla="*/ 318 w 2776"/>
                          <a:gd name="T11" fmla="*/ 227 h 2843"/>
                          <a:gd name="T12" fmla="*/ 327 w 2776"/>
                          <a:gd name="T13" fmla="*/ 157 h 2843"/>
                          <a:gd name="T14" fmla="*/ 333 w 2776"/>
                          <a:gd name="T15" fmla="*/ 72 h 2843"/>
                          <a:gd name="T16" fmla="*/ 333 w 2776"/>
                          <a:gd name="T17" fmla="*/ 0 h 2843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w 2776"/>
                          <a:gd name="T28" fmla="*/ 0 h 2843"/>
                          <a:gd name="T29" fmla="*/ 2776 w 2776"/>
                          <a:gd name="T30" fmla="*/ 2843 h 2843"/>
                        </a:gdLst>
                        <a:ahLst/>
                        <a:cxnLst>
                          <a:cxn ang="T18">
                            <a:pos x="T0" y="T1"/>
                          </a:cxn>
                          <a:cxn ang="T19">
                            <a:pos x="T2" y="T3"/>
                          </a:cxn>
                          <a:cxn ang="T20">
                            <a:pos x="T4" y="T5"/>
                          </a:cxn>
                          <a:cxn ang="T21">
                            <a:pos x="T6" y="T7"/>
                          </a:cxn>
                          <a:cxn ang="T22">
                            <a:pos x="T8" y="T9"/>
                          </a:cxn>
                          <a:cxn ang="T23">
                            <a:pos x="T10" y="T11"/>
                          </a:cxn>
                          <a:cxn ang="T24">
                            <a:pos x="T12" y="T13"/>
                          </a:cxn>
                          <a:cxn ang="T25">
                            <a:pos x="T14" y="T15"/>
                          </a:cxn>
                          <a:cxn ang="T26">
                            <a:pos x="T16" y="T17"/>
                          </a:cxn>
                        </a:cxnLst>
                        <a:rect l="T27" t="T28" r="T29" b="T30"/>
                        <a:pathLst>
                          <a:path w="2776" h="2843">
                            <a:moveTo>
                              <a:pt x="0" y="2843"/>
                            </a:moveTo>
                            <a:cubicBezTo>
                              <a:pt x="152" y="2840"/>
                              <a:pt x="304" y="2837"/>
                              <a:pt x="560" y="2819"/>
                            </a:cubicBezTo>
                            <a:cubicBezTo>
                              <a:pt x="816" y="2801"/>
                              <a:pt x="1279" y="2775"/>
                              <a:pt x="1535" y="2735"/>
                            </a:cubicBezTo>
                            <a:cubicBezTo>
                              <a:pt x="1791" y="2695"/>
                              <a:pt x="1943" y="2657"/>
                              <a:pt x="2099" y="2581"/>
                            </a:cubicBezTo>
                            <a:cubicBezTo>
                              <a:pt x="2255" y="2505"/>
                              <a:pt x="2378" y="2412"/>
                              <a:pt x="2470" y="2278"/>
                            </a:cubicBezTo>
                            <a:cubicBezTo>
                              <a:pt x="2562" y="2144"/>
                              <a:pt x="2608" y="1953"/>
                              <a:pt x="2649" y="1778"/>
                            </a:cubicBezTo>
                            <a:cubicBezTo>
                              <a:pt x="2690" y="1603"/>
                              <a:pt x="2698" y="1432"/>
                              <a:pt x="2717" y="1230"/>
                            </a:cubicBezTo>
                            <a:cubicBezTo>
                              <a:pt x="2736" y="1028"/>
                              <a:pt x="2756" y="768"/>
                              <a:pt x="2766" y="563"/>
                            </a:cubicBezTo>
                            <a:cubicBezTo>
                              <a:pt x="2776" y="358"/>
                              <a:pt x="2774" y="94"/>
                              <a:pt x="2775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10800000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525" y="6033"/>
                      <a:ext cx="5025" cy="5185"/>
                      <a:chOff x="6525" y="6033"/>
                      <a:chExt cx="5025" cy="5185"/>
                    </a:xfrm>
                  </p:grpSpPr>
                  <p:sp>
                    <p:nvSpPr>
                      <p:cNvPr id="28" name="Text Box 2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976" y="6033"/>
                        <a:ext cx="1202" cy="104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1" hangingPunct="1"/>
                        <a:endParaRPr lang="en-US" altLang="en-US" sz="1800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9" name="Line 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601" y="9149"/>
                        <a:ext cx="4214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0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8531" y="6812"/>
                        <a:ext cx="0" cy="421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1" name="Text Box 2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0815" y="8787"/>
                        <a:ext cx="735" cy="66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1" hangingPunct="1"/>
                        <a:endParaRPr lang="en-US" altLang="en-US" sz="1800">
                          <a:latin typeface="Arial" charset="0"/>
                        </a:endParaRPr>
                      </a:p>
                    </p:txBody>
                  </p:sp>
                  <p:grpSp>
                    <p:nvGrpSpPr>
                      <p:cNvPr id="32" name="Group 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525" y="7067"/>
                        <a:ext cx="1817" cy="1934"/>
                        <a:chOff x="6525" y="6413"/>
                        <a:chExt cx="1817" cy="1934"/>
                      </a:xfrm>
                    </p:grpSpPr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342" y="6413"/>
                          <a:ext cx="0" cy="29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7" name="Freeform 2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6525" y="6463"/>
                          <a:ext cx="1817" cy="1884"/>
                        </a:xfrm>
                        <a:custGeom>
                          <a:avLst/>
                          <a:gdLst>
                            <a:gd name="T0" fmla="*/ 0 w 2776"/>
                            <a:gd name="T1" fmla="*/ 363 h 2843"/>
                            <a:gd name="T2" fmla="*/ 67 w 2776"/>
                            <a:gd name="T3" fmla="*/ 360 h 2843"/>
                            <a:gd name="T4" fmla="*/ 185 w 2776"/>
                            <a:gd name="T5" fmla="*/ 349 h 2843"/>
                            <a:gd name="T6" fmla="*/ 252 w 2776"/>
                            <a:gd name="T7" fmla="*/ 330 h 2843"/>
                            <a:gd name="T8" fmla="*/ 297 w 2776"/>
                            <a:gd name="T9" fmla="*/ 291 h 2843"/>
                            <a:gd name="T10" fmla="*/ 318 w 2776"/>
                            <a:gd name="T11" fmla="*/ 227 h 2843"/>
                            <a:gd name="T12" fmla="*/ 327 w 2776"/>
                            <a:gd name="T13" fmla="*/ 157 h 2843"/>
                            <a:gd name="T14" fmla="*/ 333 w 2776"/>
                            <a:gd name="T15" fmla="*/ 72 h 2843"/>
                            <a:gd name="T16" fmla="*/ 333 w 2776"/>
                            <a:gd name="T17" fmla="*/ 0 h 2843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2776"/>
                            <a:gd name="T28" fmla="*/ 0 h 2843"/>
                            <a:gd name="T29" fmla="*/ 2776 w 2776"/>
                            <a:gd name="T30" fmla="*/ 2843 h 2843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2776" h="2843">
                              <a:moveTo>
                                <a:pt x="0" y="2843"/>
                              </a:moveTo>
                              <a:cubicBezTo>
                                <a:pt x="152" y="2840"/>
                                <a:pt x="304" y="2837"/>
                                <a:pt x="560" y="2819"/>
                              </a:cubicBezTo>
                              <a:cubicBezTo>
                                <a:pt x="816" y="2801"/>
                                <a:pt x="1279" y="2775"/>
                                <a:pt x="1535" y="2735"/>
                              </a:cubicBezTo>
                              <a:cubicBezTo>
                                <a:pt x="1791" y="2695"/>
                                <a:pt x="1943" y="2657"/>
                                <a:pt x="2099" y="2581"/>
                              </a:cubicBezTo>
                              <a:cubicBezTo>
                                <a:pt x="2255" y="2505"/>
                                <a:pt x="2378" y="2412"/>
                                <a:pt x="2470" y="2278"/>
                              </a:cubicBezTo>
                              <a:cubicBezTo>
                                <a:pt x="2562" y="2144"/>
                                <a:pt x="2608" y="1953"/>
                                <a:pt x="2649" y="1778"/>
                              </a:cubicBezTo>
                              <a:cubicBezTo>
                                <a:pt x="2690" y="1603"/>
                                <a:pt x="2698" y="1432"/>
                                <a:pt x="2717" y="1230"/>
                              </a:cubicBezTo>
                              <a:cubicBezTo>
                                <a:pt x="2736" y="1028"/>
                                <a:pt x="2756" y="768"/>
                                <a:pt x="2766" y="563"/>
                              </a:cubicBezTo>
                              <a:cubicBezTo>
                                <a:pt x="2776" y="358"/>
                                <a:pt x="2774" y="94"/>
                                <a:pt x="2775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" name="Group 30"/>
                      <p:cNvGrpSpPr>
                        <a:grpSpLocks/>
                      </p:cNvGrpSpPr>
                      <p:nvPr/>
                    </p:nvGrpSpPr>
                    <p:grpSpPr bwMode="auto">
                      <a:xfrm flipV="1">
                        <a:off x="6540" y="9284"/>
                        <a:ext cx="1817" cy="1934"/>
                        <a:chOff x="6525" y="6413"/>
                        <a:chExt cx="1817" cy="1934"/>
                      </a:xfrm>
                    </p:grpSpPr>
                    <p:sp>
                      <p:nvSpPr>
                        <p:cNvPr id="54" name="Line 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342" y="6413"/>
                          <a:ext cx="0" cy="29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5" name="Freeform 3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6525" y="6463"/>
                          <a:ext cx="1817" cy="1884"/>
                        </a:xfrm>
                        <a:custGeom>
                          <a:avLst/>
                          <a:gdLst>
                            <a:gd name="T0" fmla="*/ 0 w 2776"/>
                            <a:gd name="T1" fmla="*/ 363 h 2843"/>
                            <a:gd name="T2" fmla="*/ 67 w 2776"/>
                            <a:gd name="T3" fmla="*/ 360 h 2843"/>
                            <a:gd name="T4" fmla="*/ 185 w 2776"/>
                            <a:gd name="T5" fmla="*/ 349 h 2843"/>
                            <a:gd name="T6" fmla="*/ 252 w 2776"/>
                            <a:gd name="T7" fmla="*/ 330 h 2843"/>
                            <a:gd name="T8" fmla="*/ 297 w 2776"/>
                            <a:gd name="T9" fmla="*/ 291 h 2843"/>
                            <a:gd name="T10" fmla="*/ 318 w 2776"/>
                            <a:gd name="T11" fmla="*/ 227 h 2843"/>
                            <a:gd name="T12" fmla="*/ 327 w 2776"/>
                            <a:gd name="T13" fmla="*/ 157 h 2843"/>
                            <a:gd name="T14" fmla="*/ 333 w 2776"/>
                            <a:gd name="T15" fmla="*/ 72 h 2843"/>
                            <a:gd name="T16" fmla="*/ 333 w 2776"/>
                            <a:gd name="T17" fmla="*/ 0 h 2843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2776"/>
                            <a:gd name="T28" fmla="*/ 0 h 2843"/>
                            <a:gd name="T29" fmla="*/ 2776 w 2776"/>
                            <a:gd name="T30" fmla="*/ 2843 h 2843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2776" h="2843">
                              <a:moveTo>
                                <a:pt x="0" y="2843"/>
                              </a:moveTo>
                              <a:cubicBezTo>
                                <a:pt x="152" y="2840"/>
                                <a:pt x="304" y="2837"/>
                                <a:pt x="560" y="2819"/>
                              </a:cubicBezTo>
                              <a:cubicBezTo>
                                <a:pt x="816" y="2801"/>
                                <a:pt x="1279" y="2775"/>
                                <a:pt x="1535" y="2735"/>
                              </a:cubicBezTo>
                              <a:cubicBezTo>
                                <a:pt x="1791" y="2695"/>
                                <a:pt x="1943" y="2657"/>
                                <a:pt x="2099" y="2581"/>
                              </a:cubicBezTo>
                              <a:cubicBezTo>
                                <a:pt x="2255" y="2505"/>
                                <a:pt x="2378" y="2412"/>
                                <a:pt x="2470" y="2278"/>
                              </a:cubicBezTo>
                              <a:cubicBezTo>
                                <a:pt x="2562" y="2144"/>
                                <a:pt x="2608" y="1953"/>
                                <a:pt x="2649" y="1778"/>
                              </a:cubicBezTo>
                              <a:cubicBezTo>
                                <a:pt x="2690" y="1603"/>
                                <a:pt x="2698" y="1432"/>
                                <a:pt x="2717" y="1230"/>
                              </a:cubicBezTo>
                              <a:cubicBezTo>
                                <a:pt x="2736" y="1028"/>
                                <a:pt x="2756" y="768"/>
                                <a:pt x="2766" y="563"/>
                              </a:cubicBezTo>
                              <a:cubicBezTo>
                                <a:pt x="2776" y="358"/>
                                <a:pt x="2774" y="94"/>
                                <a:pt x="2775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4" name="Group 33"/>
                      <p:cNvGrpSpPr>
                        <a:grpSpLocks/>
                      </p:cNvGrpSpPr>
                      <p:nvPr/>
                    </p:nvGrpSpPr>
                    <p:grpSpPr bwMode="auto">
                      <a:xfrm flipH="1">
                        <a:off x="8694" y="7078"/>
                        <a:ext cx="1817" cy="1934"/>
                        <a:chOff x="6525" y="6413"/>
                        <a:chExt cx="1817" cy="1934"/>
                      </a:xfrm>
                    </p:grpSpPr>
                    <p:sp>
                      <p:nvSpPr>
                        <p:cNvPr id="52" name="Line 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342" y="6413"/>
                          <a:ext cx="0" cy="29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" name="Freeform 3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6525" y="6463"/>
                          <a:ext cx="1817" cy="1884"/>
                        </a:xfrm>
                        <a:custGeom>
                          <a:avLst/>
                          <a:gdLst>
                            <a:gd name="T0" fmla="*/ 0 w 2776"/>
                            <a:gd name="T1" fmla="*/ 363 h 2843"/>
                            <a:gd name="T2" fmla="*/ 67 w 2776"/>
                            <a:gd name="T3" fmla="*/ 360 h 2843"/>
                            <a:gd name="T4" fmla="*/ 185 w 2776"/>
                            <a:gd name="T5" fmla="*/ 349 h 2843"/>
                            <a:gd name="T6" fmla="*/ 252 w 2776"/>
                            <a:gd name="T7" fmla="*/ 330 h 2843"/>
                            <a:gd name="T8" fmla="*/ 297 w 2776"/>
                            <a:gd name="T9" fmla="*/ 291 h 2843"/>
                            <a:gd name="T10" fmla="*/ 318 w 2776"/>
                            <a:gd name="T11" fmla="*/ 227 h 2843"/>
                            <a:gd name="T12" fmla="*/ 327 w 2776"/>
                            <a:gd name="T13" fmla="*/ 157 h 2843"/>
                            <a:gd name="T14" fmla="*/ 333 w 2776"/>
                            <a:gd name="T15" fmla="*/ 72 h 2843"/>
                            <a:gd name="T16" fmla="*/ 333 w 2776"/>
                            <a:gd name="T17" fmla="*/ 0 h 2843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2776"/>
                            <a:gd name="T28" fmla="*/ 0 h 2843"/>
                            <a:gd name="T29" fmla="*/ 2776 w 2776"/>
                            <a:gd name="T30" fmla="*/ 2843 h 2843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2776" h="2843">
                              <a:moveTo>
                                <a:pt x="0" y="2843"/>
                              </a:moveTo>
                              <a:cubicBezTo>
                                <a:pt x="152" y="2840"/>
                                <a:pt x="304" y="2837"/>
                                <a:pt x="560" y="2819"/>
                              </a:cubicBezTo>
                              <a:cubicBezTo>
                                <a:pt x="816" y="2801"/>
                                <a:pt x="1279" y="2775"/>
                                <a:pt x="1535" y="2735"/>
                              </a:cubicBezTo>
                              <a:cubicBezTo>
                                <a:pt x="1791" y="2695"/>
                                <a:pt x="1943" y="2657"/>
                                <a:pt x="2099" y="2581"/>
                              </a:cubicBezTo>
                              <a:cubicBezTo>
                                <a:pt x="2255" y="2505"/>
                                <a:pt x="2378" y="2412"/>
                                <a:pt x="2470" y="2278"/>
                              </a:cubicBezTo>
                              <a:cubicBezTo>
                                <a:pt x="2562" y="2144"/>
                                <a:pt x="2608" y="1953"/>
                                <a:pt x="2649" y="1778"/>
                              </a:cubicBezTo>
                              <a:cubicBezTo>
                                <a:pt x="2690" y="1603"/>
                                <a:pt x="2698" y="1432"/>
                                <a:pt x="2717" y="1230"/>
                              </a:cubicBezTo>
                              <a:cubicBezTo>
                                <a:pt x="2736" y="1028"/>
                                <a:pt x="2756" y="768"/>
                                <a:pt x="2766" y="563"/>
                              </a:cubicBezTo>
                              <a:cubicBezTo>
                                <a:pt x="2776" y="358"/>
                                <a:pt x="2774" y="94"/>
                                <a:pt x="2775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5" name="Group 3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408" y="7245"/>
                        <a:ext cx="2002" cy="2024"/>
                        <a:chOff x="8408" y="7245"/>
                        <a:chExt cx="2002" cy="2024"/>
                      </a:xfrm>
                    </p:grpSpPr>
                    <p:sp>
                      <p:nvSpPr>
                        <p:cNvPr id="46" name="Line 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9030" y="7333"/>
                          <a:ext cx="53" cy="268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7" name="Line 3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880" y="7245"/>
                          <a:ext cx="8" cy="23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8" name="Freeform 3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80" y="7391"/>
                          <a:ext cx="1530" cy="1497"/>
                        </a:xfrm>
                        <a:custGeom>
                          <a:avLst/>
                          <a:gdLst>
                            <a:gd name="T0" fmla="*/ 1530 w 1530"/>
                            <a:gd name="T1" fmla="*/ 1497 h 1497"/>
                            <a:gd name="T2" fmla="*/ 1238 w 1530"/>
                            <a:gd name="T3" fmla="*/ 1454 h 1497"/>
                            <a:gd name="T4" fmla="*/ 878 w 1530"/>
                            <a:gd name="T5" fmla="*/ 1370 h 1497"/>
                            <a:gd name="T6" fmla="*/ 533 w 1530"/>
                            <a:gd name="T7" fmla="*/ 1212 h 1497"/>
                            <a:gd name="T8" fmla="*/ 298 w 1530"/>
                            <a:gd name="T9" fmla="*/ 972 h 1497"/>
                            <a:gd name="T10" fmla="*/ 150 w 1530"/>
                            <a:gd name="T11" fmla="*/ 692 h 1497"/>
                            <a:gd name="T12" fmla="*/ 45 w 1530"/>
                            <a:gd name="T13" fmla="*/ 327 h 1497"/>
                            <a:gd name="T14" fmla="*/ 0 w 1530"/>
                            <a:gd name="T15" fmla="*/ 0 h 1497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530"/>
                            <a:gd name="T25" fmla="*/ 0 h 1497"/>
                            <a:gd name="T26" fmla="*/ 1530 w 1530"/>
                            <a:gd name="T27" fmla="*/ 1497 h 1497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530" h="1497">
                              <a:moveTo>
                                <a:pt x="1530" y="1497"/>
                              </a:moveTo>
                              <a:cubicBezTo>
                                <a:pt x="1438" y="1486"/>
                                <a:pt x="1347" y="1475"/>
                                <a:pt x="1238" y="1454"/>
                              </a:cubicBezTo>
                              <a:cubicBezTo>
                                <a:pt x="1129" y="1433"/>
                                <a:pt x="995" y="1410"/>
                                <a:pt x="878" y="1370"/>
                              </a:cubicBezTo>
                              <a:cubicBezTo>
                                <a:pt x="761" y="1330"/>
                                <a:pt x="630" y="1278"/>
                                <a:pt x="533" y="1212"/>
                              </a:cubicBezTo>
                              <a:cubicBezTo>
                                <a:pt x="436" y="1146"/>
                                <a:pt x="362" y="1059"/>
                                <a:pt x="298" y="972"/>
                              </a:cubicBezTo>
                              <a:cubicBezTo>
                                <a:pt x="234" y="885"/>
                                <a:pt x="192" y="799"/>
                                <a:pt x="150" y="692"/>
                              </a:cubicBezTo>
                              <a:cubicBezTo>
                                <a:pt x="108" y="585"/>
                                <a:pt x="70" y="442"/>
                                <a:pt x="45" y="327"/>
                              </a:cubicBezTo>
                              <a:cubicBezTo>
                                <a:pt x="20" y="212"/>
                                <a:pt x="7" y="54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9" name="Freeform 4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9030" y="7349"/>
                          <a:ext cx="1328" cy="1351"/>
                        </a:xfrm>
                        <a:custGeom>
                          <a:avLst/>
                          <a:gdLst>
                            <a:gd name="T0" fmla="*/ 1328 w 1328"/>
                            <a:gd name="T1" fmla="*/ 1351 h 1351"/>
                            <a:gd name="T2" fmla="*/ 1178 w 1328"/>
                            <a:gd name="T3" fmla="*/ 1321 h 1351"/>
                            <a:gd name="T4" fmla="*/ 923 w 1328"/>
                            <a:gd name="T5" fmla="*/ 1246 h 1351"/>
                            <a:gd name="T6" fmla="*/ 630 w 1328"/>
                            <a:gd name="T7" fmla="*/ 1096 h 1351"/>
                            <a:gd name="T8" fmla="*/ 420 w 1328"/>
                            <a:gd name="T9" fmla="*/ 920 h 1351"/>
                            <a:gd name="T10" fmla="*/ 270 w 1328"/>
                            <a:gd name="T11" fmla="*/ 711 h 1351"/>
                            <a:gd name="T12" fmla="*/ 90 w 1328"/>
                            <a:gd name="T13" fmla="*/ 385 h 1351"/>
                            <a:gd name="T14" fmla="*/ 0 w 1328"/>
                            <a:gd name="T15" fmla="*/ 0 h 1351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328"/>
                            <a:gd name="T25" fmla="*/ 0 h 1351"/>
                            <a:gd name="T26" fmla="*/ 1328 w 1328"/>
                            <a:gd name="T27" fmla="*/ 1351 h 1351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328" h="1351">
                              <a:moveTo>
                                <a:pt x="1328" y="1351"/>
                              </a:moveTo>
                              <a:cubicBezTo>
                                <a:pt x="1286" y="1344"/>
                                <a:pt x="1245" y="1338"/>
                                <a:pt x="1178" y="1321"/>
                              </a:cubicBezTo>
                              <a:cubicBezTo>
                                <a:pt x="1111" y="1304"/>
                                <a:pt x="1014" y="1283"/>
                                <a:pt x="923" y="1246"/>
                              </a:cubicBezTo>
                              <a:cubicBezTo>
                                <a:pt x="832" y="1209"/>
                                <a:pt x="714" y="1150"/>
                                <a:pt x="630" y="1096"/>
                              </a:cubicBezTo>
                              <a:cubicBezTo>
                                <a:pt x="546" y="1042"/>
                                <a:pt x="480" y="984"/>
                                <a:pt x="420" y="920"/>
                              </a:cubicBezTo>
                              <a:cubicBezTo>
                                <a:pt x="360" y="856"/>
                                <a:pt x="325" y="800"/>
                                <a:pt x="270" y="711"/>
                              </a:cubicBezTo>
                              <a:cubicBezTo>
                                <a:pt x="215" y="622"/>
                                <a:pt x="135" y="503"/>
                                <a:pt x="90" y="385"/>
                              </a:cubicBezTo>
                              <a:cubicBezTo>
                                <a:pt x="45" y="267"/>
                                <a:pt x="15" y="6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0" name="Line 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408" y="9060"/>
                          <a:ext cx="210" cy="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" name="Line 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8408" y="9060"/>
                          <a:ext cx="210" cy="2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36" name="Freeform 43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6646" y="7391"/>
                        <a:ext cx="1530" cy="1497"/>
                      </a:xfrm>
                      <a:custGeom>
                        <a:avLst/>
                        <a:gdLst>
                          <a:gd name="T0" fmla="*/ 1530 w 1530"/>
                          <a:gd name="T1" fmla="*/ 1497 h 1497"/>
                          <a:gd name="T2" fmla="*/ 1238 w 1530"/>
                          <a:gd name="T3" fmla="*/ 1454 h 1497"/>
                          <a:gd name="T4" fmla="*/ 878 w 1530"/>
                          <a:gd name="T5" fmla="*/ 1370 h 1497"/>
                          <a:gd name="T6" fmla="*/ 533 w 1530"/>
                          <a:gd name="T7" fmla="*/ 1212 h 1497"/>
                          <a:gd name="T8" fmla="*/ 298 w 1530"/>
                          <a:gd name="T9" fmla="*/ 972 h 1497"/>
                          <a:gd name="T10" fmla="*/ 150 w 1530"/>
                          <a:gd name="T11" fmla="*/ 692 h 1497"/>
                          <a:gd name="T12" fmla="*/ 45 w 1530"/>
                          <a:gd name="T13" fmla="*/ 327 h 1497"/>
                          <a:gd name="T14" fmla="*/ 0 w 1530"/>
                          <a:gd name="T15" fmla="*/ 0 h 1497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w 1530"/>
                          <a:gd name="T25" fmla="*/ 0 h 1497"/>
                          <a:gd name="T26" fmla="*/ 1530 w 1530"/>
                          <a:gd name="T27" fmla="*/ 1497 h 1497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T24" t="T25" r="T26" b="T27"/>
                        <a:pathLst>
                          <a:path w="1530" h="1497">
                            <a:moveTo>
                              <a:pt x="1530" y="1497"/>
                            </a:moveTo>
                            <a:cubicBezTo>
                              <a:pt x="1438" y="1486"/>
                              <a:pt x="1347" y="1475"/>
                              <a:pt x="1238" y="1454"/>
                            </a:cubicBezTo>
                            <a:cubicBezTo>
                              <a:pt x="1129" y="1433"/>
                              <a:pt x="995" y="1410"/>
                              <a:pt x="878" y="1370"/>
                            </a:cubicBezTo>
                            <a:cubicBezTo>
                              <a:pt x="761" y="1330"/>
                              <a:pt x="630" y="1278"/>
                              <a:pt x="533" y="1212"/>
                            </a:cubicBezTo>
                            <a:cubicBezTo>
                              <a:pt x="436" y="1146"/>
                              <a:pt x="362" y="1059"/>
                              <a:pt x="298" y="972"/>
                            </a:cubicBezTo>
                            <a:cubicBezTo>
                              <a:pt x="234" y="885"/>
                              <a:pt x="192" y="799"/>
                              <a:pt x="150" y="692"/>
                            </a:cubicBezTo>
                            <a:cubicBezTo>
                              <a:pt x="108" y="585"/>
                              <a:pt x="70" y="442"/>
                              <a:pt x="45" y="327"/>
                            </a:cubicBezTo>
                            <a:cubicBezTo>
                              <a:pt x="20" y="212"/>
                              <a:pt x="7" y="54"/>
                              <a:pt x="0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" name="Freeform 44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6698" y="7349"/>
                        <a:ext cx="1328" cy="1351"/>
                      </a:xfrm>
                      <a:custGeom>
                        <a:avLst/>
                        <a:gdLst>
                          <a:gd name="T0" fmla="*/ 1328 w 1328"/>
                          <a:gd name="T1" fmla="*/ 1351 h 1351"/>
                          <a:gd name="T2" fmla="*/ 1178 w 1328"/>
                          <a:gd name="T3" fmla="*/ 1321 h 1351"/>
                          <a:gd name="T4" fmla="*/ 923 w 1328"/>
                          <a:gd name="T5" fmla="*/ 1246 h 1351"/>
                          <a:gd name="T6" fmla="*/ 630 w 1328"/>
                          <a:gd name="T7" fmla="*/ 1096 h 1351"/>
                          <a:gd name="T8" fmla="*/ 420 w 1328"/>
                          <a:gd name="T9" fmla="*/ 920 h 1351"/>
                          <a:gd name="T10" fmla="*/ 270 w 1328"/>
                          <a:gd name="T11" fmla="*/ 711 h 1351"/>
                          <a:gd name="T12" fmla="*/ 90 w 1328"/>
                          <a:gd name="T13" fmla="*/ 385 h 1351"/>
                          <a:gd name="T14" fmla="*/ 0 w 1328"/>
                          <a:gd name="T15" fmla="*/ 0 h 1351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w 1328"/>
                          <a:gd name="T25" fmla="*/ 0 h 1351"/>
                          <a:gd name="T26" fmla="*/ 1328 w 1328"/>
                          <a:gd name="T27" fmla="*/ 1351 h 1351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T24" t="T25" r="T26" b="T27"/>
                        <a:pathLst>
                          <a:path w="1328" h="1351">
                            <a:moveTo>
                              <a:pt x="1328" y="1351"/>
                            </a:moveTo>
                            <a:cubicBezTo>
                              <a:pt x="1286" y="1344"/>
                              <a:pt x="1245" y="1338"/>
                              <a:pt x="1178" y="1321"/>
                            </a:cubicBezTo>
                            <a:cubicBezTo>
                              <a:pt x="1111" y="1304"/>
                              <a:pt x="1014" y="1283"/>
                              <a:pt x="923" y="1246"/>
                            </a:cubicBezTo>
                            <a:cubicBezTo>
                              <a:pt x="832" y="1209"/>
                              <a:pt x="714" y="1150"/>
                              <a:pt x="630" y="1096"/>
                            </a:cubicBezTo>
                            <a:cubicBezTo>
                              <a:pt x="546" y="1042"/>
                              <a:pt x="480" y="984"/>
                              <a:pt x="420" y="920"/>
                            </a:cubicBezTo>
                            <a:cubicBezTo>
                              <a:pt x="360" y="856"/>
                              <a:pt x="325" y="800"/>
                              <a:pt x="270" y="711"/>
                            </a:cubicBezTo>
                            <a:cubicBezTo>
                              <a:pt x="215" y="622"/>
                              <a:pt x="135" y="503"/>
                              <a:pt x="90" y="385"/>
                            </a:cubicBezTo>
                            <a:cubicBezTo>
                              <a:pt x="45" y="267"/>
                              <a:pt x="15" y="63"/>
                              <a:pt x="0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" name="Line 4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438" y="9060"/>
                        <a:ext cx="210" cy="209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39" name="Group 46"/>
                      <p:cNvGrpSpPr>
                        <a:grpSpLocks/>
                      </p:cNvGrpSpPr>
                      <p:nvPr/>
                    </p:nvGrpSpPr>
                    <p:grpSpPr bwMode="auto">
                      <a:xfrm flipH="1" flipV="1">
                        <a:off x="6646" y="9044"/>
                        <a:ext cx="2002" cy="2024"/>
                        <a:chOff x="8408" y="7245"/>
                        <a:chExt cx="2002" cy="2024"/>
                      </a:xfrm>
                    </p:grpSpPr>
                    <p:sp>
                      <p:nvSpPr>
                        <p:cNvPr id="40" name="Line 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9030" y="7333"/>
                          <a:ext cx="53" cy="268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" name="Line 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880" y="7245"/>
                          <a:ext cx="8" cy="23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2" name="Freeform 4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80" y="7391"/>
                          <a:ext cx="1530" cy="1497"/>
                        </a:xfrm>
                        <a:custGeom>
                          <a:avLst/>
                          <a:gdLst>
                            <a:gd name="T0" fmla="*/ 1530 w 1530"/>
                            <a:gd name="T1" fmla="*/ 1497 h 1497"/>
                            <a:gd name="T2" fmla="*/ 1238 w 1530"/>
                            <a:gd name="T3" fmla="*/ 1454 h 1497"/>
                            <a:gd name="T4" fmla="*/ 878 w 1530"/>
                            <a:gd name="T5" fmla="*/ 1370 h 1497"/>
                            <a:gd name="T6" fmla="*/ 533 w 1530"/>
                            <a:gd name="T7" fmla="*/ 1212 h 1497"/>
                            <a:gd name="T8" fmla="*/ 298 w 1530"/>
                            <a:gd name="T9" fmla="*/ 972 h 1497"/>
                            <a:gd name="T10" fmla="*/ 150 w 1530"/>
                            <a:gd name="T11" fmla="*/ 692 h 1497"/>
                            <a:gd name="T12" fmla="*/ 45 w 1530"/>
                            <a:gd name="T13" fmla="*/ 327 h 1497"/>
                            <a:gd name="T14" fmla="*/ 0 w 1530"/>
                            <a:gd name="T15" fmla="*/ 0 h 1497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530"/>
                            <a:gd name="T25" fmla="*/ 0 h 1497"/>
                            <a:gd name="T26" fmla="*/ 1530 w 1530"/>
                            <a:gd name="T27" fmla="*/ 1497 h 1497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530" h="1497">
                              <a:moveTo>
                                <a:pt x="1530" y="1497"/>
                              </a:moveTo>
                              <a:cubicBezTo>
                                <a:pt x="1438" y="1486"/>
                                <a:pt x="1347" y="1475"/>
                                <a:pt x="1238" y="1454"/>
                              </a:cubicBezTo>
                              <a:cubicBezTo>
                                <a:pt x="1129" y="1433"/>
                                <a:pt x="995" y="1410"/>
                                <a:pt x="878" y="1370"/>
                              </a:cubicBezTo>
                              <a:cubicBezTo>
                                <a:pt x="761" y="1330"/>
                                <a:pt x="630" y="1278"/>
                                <a:pt x="533" y="1212"/>
                              </a:cubicBezTo>
                              <a:cubicBezTo>
                                <a:pt x="436" y="1146"/>
                                <a:pt x="362" y="1059"/>
                                <a:pt x="298" y="972"/>
                              </a:cubicBezTo>
                              <a:cubicBezTo>
                                <a:pt x="234" y="885"/>
                                <a:pt x="192" y="799"/>
                                <a:pt x="150" y="692"/>
                              </a:cubicBezTo>
                              <a:cubicBezTo>
                                <a:pt x="108" y="585"/>
                                <a:pt x="70" y="442"/>
                                <a:pt x="45" y="327"/>
                              </a:cubicBezTo>
                              <a:cubicBezTo>
                                <a:pt x="20" y="212"/>
                                <a:pt x="7" y="54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3" name="Freeform 5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9030" y="7349"/>
                          <a:ext cx="1328" cy="1351"/>
                        </a:xfrm>
                        <a:custGeom>
                          <a:avLst/>
                          <a:gdLst>
                            <a:gd name="T0" fmla="*/ 1328 w 1328"/>
                            <a:gd name="T1" fmla="*/ 1351 h 1351"/>
                            <a:gd name="T2" fmla="*/ 1178 w 1328"/>
                            <a:gd name="T3" fmla="*/ 1321 h 1351"/>
                            <a:gd name="T4" fmla="*/ 923 w 1328"/>
                            <a:gd name="T5" fmla="*/ 1246 h 1351"/>
                            <a:gd name="T6" fmla="*/ 630 w 1328"/>
                            <a:gd name="T7" fmla="*/ 1096 h 1351"/>
                            <a:gd name="T8" fmla="*/ 420 w 1328"/>
                            <a:gd name="T9" fmla="*/ 920 h 1351"/>
                            <a:gd name="T10" fmla="*/ 270 w 1328"/>
                            <a:gd name="T11" fmla="*/ 711 h 1351"/>
                            <a:gd name="T12" fmla="*/ 90 w 1328"/>
                            <a:gd name="T13" fmla="*/ 385 h 1351"/>
                            <a:gd name="T14" fmla="*/ 0 w 1328"/>
                            <a:gd name="T15" fmla="*/ 0 h 1351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328"/>
                            <a:gd name="T25" fmla="*/ 0 h 1351"/>
                            <a:gd name="T26" fmla="*/ 1328 w 1328"/>
                            <a:gd name="T27" fmla="*/ 1351 h 1351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328" h="1351">
                              <a:moveTo>
                                <a:pt x="1328" y="1351"/>
                              </a:moveTo>
                              <a:cubicBezTo>
                                <a:pt x="1286" y="1344"/>
                                <a:pt x="1245" y="1338"/>
                                <a:pt x="1178" y="1321"/>
                              </a:cubicBezTo>
                              <a:cubicBezTo>
                                <a:pt x="1111" y="1304"/>
                                <a:pt x="1014" y="1283"/>
                                <a:pt x="923" y="1246"/>
                              </a:cubicBezTo>
                              <a:cubicBezTo>
                                <a:pt x="832" y="1209"/>
                                <a:pt x="714" y="1150"/>
                                <a:pt x="630" y="1096"/>
                              </a:cubicBezTo>
                              <a:cubicBezTo>
                                <a:pt x="546" y="1042"/>
                                <a:pt x="480" y="984"/>
                                <a:pt x="420" y="920"/>
                              </a:cubicBezTo>
                              <a:cubicBezTo>
                                <a:pt x="360" y="856"/>
                                <a:pt x="325" y="800"/>
                                <a:pt x="270" y="711"/>
                              </a:cubicBezTo>
                              <a:cubicBezTo>
                                <a:pt x="215" y="622"/>
                                <a:pt x="135" y="503"/>
                                <a:pt x="90" y="385"/>
                              </a:cubicBezTo>
                              <a:cubicBezTo>
                                <a:pt x="45" y="267"/>
                                <a:pt x="15" y="6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4" name="Line 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408" y="9060"/>
                          <a:ext cx="210" cy="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5" name="Line 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8408" y="9060"/>
                          <a:ext cx="210" cy="2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1" name="Group 53"/>
                    <p:cNvGrpSpPr>
                      <a:grpSpLocks/>
                    </p:cNvGrpSpPr>
                    <p:nvPr/>
                  </p:nvGrpSpPr>
                  <p:grpSpPr bwMode="auto">
                    <a:xfrm flipV="1">
                      <a:off x="8408" y="9044"/>
                      <a:ext cx="2002" cy="2024"/>
                      <a:chOff x="8408" y="7245"/>
                      <a:chExt cx="2002" cy="2024"/>
                    </a:xfrm>
                  </p:grpSpPr>
                  <p:sp>
                    <p:nvSpPr>
                      <p:cNvPr id="22" name="Line 54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9030" y="7333"/>
                        <a:ext cx="53" cy="26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3" name="Line 55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8880" y="7245"/>
                        <a:ext cx="8" cy="23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4" name="Freeform 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80" y="7391"/>
                        <a:ext cx="1530" cy="1497"/>
                      </a:xfrm>
                      <a:custGeom>
                        <a:avLst/>
                        <a:gdLst>
                          <a:gd name="T0" fmla="*/ 1530 w 1530"/>
                          <a:gd name="T1" fmla="*/ 1497 h 1497"/>
                          <a:gd name="T2" fmla="*/ 1238 w 1530"/>
                          <a:gd name="T3" fmla="*/ 1454 h 1497"/>
                          <a:gd name="T4" fmla="*/ 878 w 1530"/>
                          <a:gd name="T5" fmla="*/ 1370 h 1497"/>
                          <a:gd name="T6" fmla="*/ 533 w 1530"/>
                          <a:gd name="T7" fmla="*/ 1212 h 1497"/>
                          <a:gd name="T8" fmla="*/ 298 w 1530"/>
                          <a:gd name="T9" fmla="*/ 972 h 1497"/>
                          <a:gd name="T10" fmla="*/ 150 w 1530"/>
                          <a:gd name="T11" fmla="*/ 692 h 1497"/>
                          <a:gd name="T12" fmla="*/ 45 w 1530"/>
                          <a:gd name="T13" fmla="*/ 327 h 1497"/>
                          <a:gd name="T14" fmla="*/ 0 w 1530"/>
                          <a:gd name="T15" fmla="*/ 0 h 1497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w 1530"/>
                          <a:gd name="T25" fmla="*/ 0 h 1497"/>
                          <a:gd name="T26" fmla="*/ 1530 w 1530"/>
                          <a:gd name="T27" fmla="*/ 1497 h 1497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T24" t="T25" r="T26" b="T27"/>
                        <a:pathLst>
                          <a:path w="1530" h="1497">
                            <a:moveTo>
                              <a:pt x="1530" y="1497"/>
                            </a:moveTo>
                            <a:cubicBezTo>
                              <a:pt x="1438" y="1486"/>
                              <a:pt x="1347" y="1475"/>
                              <a:pt x="1238" y="1454"/>
                            </a:cubicBezTo>
                            <a:cubicBezTo>
                              <a:pt x="1129" y="1433"/>
                              <a:pt x="995" y="1410"/>
                              <a:pt x="878" y="1370"/>
                            </a:cubicBezTo>
                            <a:cubicBezTo>
                              <a:pt x="761" y="1330"/>
                              <a:pt x="630" y="1278"/>
                              <a:pt x="533" y="1212"/>
                            </a:cubicBezTo>
                            <a:cubicBezTo>
                              <a:pt x="436" y="1146"/>
                              <a:pt x="362" y="1059"/>
                              <a:pt x="298" y="972"/>
                            </a:cubicBezTo>
                            <a:cubicBezTo>
                              <a:pt x="234" y="885"/>
                              <a:pt x="192" y="799"/>
                              <a:pt x="150" y="692"/>
                            </a:cubicBezTo>
                            <a:cubicBezTo>
                              <a:pt x="108" y="585"/>
                              <a:pt x="70" y="442"/>
                              <a:pt x="45" y="327"/>
                            </a:cubicBezTo>
                            <a:cubicBezTo>
                              <a:pt x="20" y="212"/>
                              <a:pt x="7" y="54"/>
                              <a:pt x="0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10800000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5" name="Freeform 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9030" y="7349"/>
                        <a:ext cx="1328" cy="1351"/>
                      </a:xfrm>
                      <a:custGeom>
                        <a:avLst/>
                        <a:gdLst>
                          <a:gd name="T0" fmla="*/ 1328 w 1328"/>
                          <a:gd name="T1" fmla="*/ 1351 h 1351"/>
                          <a:gd name="T2" fmla="*/ 1178 w 1328"/>
                          <a:gd name="T3" fmla="*/ 1321 h 1351"/>
                          <a:gd name="T4" fmla="*/ 923 w 1328"/>
                          <a:gd name="T5" fmla="*/ 1246 h 1351"/>
                          <a:gd name="T6" fmla="*/ 630 w 1328"/>
                          <a:gd name="T7" fmla="*/ 1096 h 1351"/>
                          <a:gd name="T8" fmla="*/ 420 w 1328"/>
                          <a:gd name="T9" fmla="*/ 920 h 1351"/>
                          <a:gd name="T10" fmla="*/ 270 w 1328"/>
                          <a:gd name="T11" fmla="*/ 711 h 1351"/>
                          <a:gd name="T12" fmla="*/ 90 w 1328"/>
                          <a:gd name="T13" fmla="*/ 385 h 1351"/>
                          <a:gd name="T14" fmla="*/ 0 w 1328"/>
                          <a:gd name="T15" fmla="*/ 0 h 1351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w 1328"/>
                          <a:gd name="T25" fmla="*/ 0 h 1351"/>
                          <a:gd name="T26" fmla="*/ 1328 w 1328"/>
                          <a:gd name="T27" fmla="*/ 1351 h 1351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T24" t="T25" r="T26" b="T27"/>
                        <a:pathLst>
                          <a:path w="1328" h="1351">
                            <a:moveTo>
                              <a:pt x="1328" y="1351"/>
                            </a:moveTo>
                            <a:cubicBezTo>
                              <a:pt x="1286" y="1344"/>
                              <a:pt x="1245" y="1338"/>
                              <a:pt x="1178" y="1321"/>
                            </a:cubicBezTo>
                            <a:cubicBezTo>
                              <a:pt x="1111" y="1304"/>
                              <a:pt x="1014" y="1283"/>
                              <a:pt x="923" y="1246"/>
                            </a:cubicBezTo>
                            <a:cubicBezTo>
                              <a:pt x="832" y="1209"/>
                              <a:pt x="714" y="1150"/>
                              <a:pt x="630" y="1096"/>
                            </a:cubicBezTo>
                            <a:cubicBezTo>
                              <a:pt x="546" y="1042"/>
                              <a:pt x="480" y="984"/>
                              <a:pt x="420" y="920"/>
                            </a:cubicBezTo>
                            <a:cubicBezTo>
                              <a:pt x="360" y="856"/>
                              <a:pt x="325" y="800"/>
                              <a:pt x="270" y="711"/>
                            </a:cubicBezTo>
                            <a:cubicBezTo>
                              <a:pt x="215" y="622"/>
                              <a:pt x="135" y="503"/>
                              <a:pt x="90" y="385"/>
                            </a:cubicBezTo>
                            <a:cubicBezTo>
                              <a:pt x="45" y="267"/>
                              <a:pt x="15" y="63"/>
                              <a:pt x="0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10800000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6" name="Line 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408" y="9060"/>
                        <a:ext cx="210" cy="16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7" name="Line 5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8408" y="9060"/>
                        <a:ext cx="210" cy="209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15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8960" y="6685"/>
                  <a:ext cx="2046" cy="66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</p:grpSp>
          <p:graphicFrame>
            <p:nvGraphicFramePr>
              <p:cNvPr id="11" name="Object 63"/>
              <p:cNvGraphicFramePr>
                <a:graphicFrameLocks noChangeAspect="1"/>
              </p:cNvGraphicFramePr>
              <p:nvPr/>
            </p:nvGraphicFramePr>
            <p:xfrm>
              <a:off x="4656" y="1104"/>
              <a:ext cx="201" cy="222"/>
            </p:xfrm>
            <a:graphic>
              <a:graphicData uri="http://schemas.openxmlformats.org/presentationml/2006/ole">
                <p:oleObj spid="_x0000_s1028" r:id="rId5" imgW="164814" imgH="177492" progId="Equation.DSMT4">
                  <p:embed/>
                </p:oleObj>
              </a:graphicData>
            </a:graphic>
          </p:graphicFrame>
          <p:graphicFrame>
            <p:nvGraphicFramePr>
              <p:cNvPr id="12" name="Object 64"/>
              <p:cNvGraphicFramePr>
                <a:graphicFrameLocks noChangeAspect="1"/>
              </p:cNvGraphicFramePr>
              <p:nvPr/>
            </p:nvGraphicFramePr>
            <p:xfrm>
              <a:off x="5263" y="1835"/>
              <a:ext cx="161" cy="181"/>
            </p:xfrm>
            <a:graphic>
              <a:graphicData uri="http://schemas.openxmlformats.org/presentationml/2006/ole">
                <p:oleObj spid="_x0000_s1029" r:id="rId6" imgW="126835" imgH="139518" progId="Equation.DSMT4">
                  <p:embed/>
                </p:oleObj>
              </a:graphicData>
            </a:graphic>
          </p:graphicFrame>
          <p:graphicFrame>
            <p:nvGraphicFramePr>
              <p:cNvPr id="13" name="Object 68"/>
              <p:cNvGraphicFramePr>
                <a:graphicFrameLocks noChangeAspect="1"/>
              </p:cNvGraphicFramePr>
              <p:nvPr/>
            </p:nvGraphicFramePr>
            <p:xfrm>
              <a:off x="4902" y="1394"/>
              <a:ext cx="522" cy="139"/>
            </p:xfrm>
            <a:graphic>
              <a:graphicData uri="http://schemas.openxmlformats.org/presentationml/2006/ole">
                <p:oleObj spid="_x0000_s1030" r:id="rId7" imgW="710891" imgH="177723" progId="Equation.DSMT4">
                  <p:embed/>
                </p:oleObj>
              </a:graphicData>
            </a:graphic>
          </p:graphicFrame>
        </p:grpSp>
        <p:sp>
          <p:nvSpPr>
            <p:cNvPr id="9" name="AutoShape 25"/>
            <p:cNvSpPr>
              <a:spLocks noChangeAspect="1" noChangeArrowheads="1"/>
            </p:cNvSpPr>
            <p:nvPr/>
          </p:nvSpPr>
          <p:spPr bwMode="auto">
            <a:xfrm>
              <a:off x="1752600" y="2707596"/>
              <a:ext cx="562373" cy="374915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altLang="en-US" sz="1800">
                <a:latin typeface="Arial" charset="0"/>
              </a:endParaRPr>
            </a:p>
          </p:txBody>
        </p:sp>
      </p:grp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4800600" y="3429000"/>
            <a:ext cx="434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en-US" sz="1800" b="1">
                <a:latin typeface="Arial Narrow" pitchFamily="34" charset="0"/>
              </a:rPr>
              <a:t>Half-integer resonance at absorber positions drives reduction in x, growth in x’</a:t>
            </a:r>
            <a:endParaRPr lang="en-US" altLang="en-US" sz="1800" b="1">
              <a:latin typeface="Arial Narrow" pitchFamily="34" charset="0"/>
              <a:sym typeface="Symbol" pitchFamily="18" charset="2"/>
            </a:endParaRPr>
          </a:p>
        </p:txBody>
      </p:sp>
      <p:pic>
        <p:nvPicPr>
          <p:cNvPr id="74" name="Picture 2" descr="picprncpl_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2125" y="1865313"/>
            <a:ext cx="3425825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Rectangle 3"/>
          <p:cNvSpPr>
            <a:spLocks noChangeArrowheads="1"/>
          </p:cNvSpPr>
          <p:nvPr/>
        </p:nvSpPr>
        <p:spPr bwMode="auto">
          <a:xfrm>
            <a:off x="238125" y="3657600"/>
            <a:ext cx="434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en-US" sz="1800" b="1" dirty="0">
                <a:latin typeface="Arial Narrow" pitchFamily="34" charset="0"/>
              </a:rPr>
              <a:t>Correlated optics for periodic focusing at absorber positions</a:t>
            </a:r>
            <a:endParaRPr lang="en-US" altLang="en-US" sz="1800" b="1" dirty="0">
              <a:latin typeface="Arial Narrow" pitchFamily="34" charset="0"/>
              <a:sym typeface="Symbol" pitchFamily="18" charset="2"/>
            </a:endParaRPr>
          </a:p>
        </p:txBody>
      </p:sp>
      <p:grpSp>
        <p:nvGrpSpPr>
          <p:cNvPr id="76" name="Group 97"/>
          <p:cNvGrpSpPr>
            <a:grpSpLocks noChangeAspect="1"/>
          </p:cNvGrpSpPr>
          <p:nvPr/>
        </p:nvGrpSpPr>
        <p:grpSpPr bwMode="auto">
          <a:xfrm>
            <a:off x="5029200" y="4221163"/>
            <a:ext cx="3733800" cy="1636712"/>
            <a:chOff x="3120" y="2488"/>
            <a:chExt cx="2940" cy="1288"/>
          </a:xfrm>
        </p:grpSpPr>
        <p:pic>
          <p:nvPicPr>
            <p:cNvPr id="77" name="Picture 4" descr="WithAbs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120" y="3112"/>
              <a:ext cx="2640" cy="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8" name="AutoShape 5"/>
            <p:cNvSpPr>
              <a:spLocks noChangeArrowheads="1"/>
            </p:cNvSpPr>
            <p:nvPr/>
          </p:nvSpPr>
          <p:spPr bwMode="auto">
            <a:xfrm rot="10800000">
              <a:off x="5184" y="3016"/>
              <a:ext cx="104" cy="760"/>
            </a:xfrm>
            <a:prstGeom prst="triangle">
              <a:avLst>
                <a:gd name="adj" fmla="val 50000"/>
              </a:avLst>
            </a:prstGeom>
            <a:solidFill>
              <a:srgbClr val="FF0000">
                <a:alpha val="5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79" name="AutoShape 6"/>
            <p:cNvSpPr>
              <a:spLocks noChangeArrowheads="1"/>
            </p:cNvSpPr>
            <p:nvPr/>
          </p:nvSpPr>
          <p:spPr bwMode="auto">
            <a:xfrm rot="10800000">
              <a:off x="5424" y="3016"/>
              <a:ext cx="144" cy="328"/>
            </a:xfrm>
            <a:prstGeom prst="triangle">
              <a:avLst>
                <a:gd name="adj" fmla="val 50000"/>
              </a:avLst>
            </a:prstGeom>
            <a:solidFill>
              <a:srgbClr val="FFFF00">
                <a:alpha val="5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80" name="AutoShape 7"/>
            <p:cNvSpPr>
              <a:spLocks noChangeArrowheads="1"/>
            </p:cNvSpPr>
            <p:nvPr/>
          </p:nvSpPr>
          <p:spPr bwMode="auto">
            <a:xfrm>
              <a:off x="5424" y="3352"/>
              <a:ext cx="144" cy="328"/>
            </a:xfrm>
            <a:prstGeom prst="triangle">
              <a:avLst>
                <a:gd name="adj" fmla="val 50000"/>
              </a:avLst>
            </a:prstGeom>
            <a:solidFill>
              <a:srgbClr val="FFFF00">
                <a:alpha val="5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81" name="Rectangle 3"/>
            <p:cNvSpPr>
              <a:spLocks noChangeArrowheads="1"/>
            </p:cNvSpPr>
            <p:nvPr/>
          </p:nvSpPr>
          <p:spPr bwMode="auto">
            <a:xfrm>
              <a:off x="3312" y="2488"/>
              <a:ext cx="1104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US" altLang="en-US" sz="1400" b="1">
                  <a:latin typeface="Arial Narrow" pitchFamily="34" charset="0"/>
                </a:rPr>
                <a:t>Absorbers</a:t>
              </a:r>
              <a:endParaRPr lang="en-US" altLang="en-US" sz="1400" b="1">
                <a:latin typeface="Arial Narrow" pitchFamily="34" charset="0"/>
                <a:sym typeface="Symbol" pitchFamily="18" charset="2"/>
              </a:endParaRPr>
            </a:p>
          </p:txBody>
        </p:sp>
        <p:sp>
          <p:nvSpPr>
            <p:cNvPr id="82" name="Line 9"/>
            <p:cNvSpPr>
              <a:spLocks noChangeShapeType="1"/>
            </p:cNvSpPr>
            <p:nvPr/>
          </p:nvSpPr>
          <p:spPr bwMode="auto">
            <a:xfrm flipV="1">
              <a:off x="3552" y="2736"/>
              <a:ext cx="96" cy="2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Line 10"/>
            <p:cNvSpPr>
              <a:spLocks noChangeShapeType="1"/>
            </p:cNvSpPr>
            <p:nvPr/>
          </p:nvSpPr>
          <p:spPr bwMode="auto">
            <a:xfrm flipH="1" flipV="1">
              <a:off x="3728" y="2728"/>
              <a:ext cx="24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Rectangle 3"/>
            <p:cNvSpPr>
              <a:spLocks noChangeArrowheads="1"/>
            </p:cNvSpPr>
            <p:nvPr/>
          </p:nvSpPr>
          <p:spPr bwMode="auto">
            <a:xfrm>
              <a:off x="4284" y="2500"/>
              <a:ext cx="177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US" altLang="en-US" sz="1400" b="1">
                  <a:latin typeface="Arial Narrow" pitchFamily="34" charset="0"/>
                </a:rPr>
                <a:t>Optics to restore parallel beam envelope</a:t>
              </a:r>
              <a:endParaRPr lang="en-US" altLang="en-US" sz="1400" b="1">
                <a:latin typeface="Arial Narrow" pitchFamily="34" charset="0"/>
                <a:sym typeface="Symbol" pitchFamily="18" charset="2"/>
              </a:endParaRPr>
            </a:p>
          </p:txBody>
        </p:sp>
        <p:sp>
          <p:nvSpPr>
            <p:cNvPr id="85" name="Line 12"/>
            <p:cNvSpPr>
              <a:spLocks noChangeShapeType="1"/>
            </p:cNvSpPr>
            <p:nvPr/>
          </p:nvSpPr>
          <p:spPr bwMode="auto">
            <a:xfrm flipH="1" flipV="1">
              <a:off x="5315" y="2774"/>
              <a:ext cx="157" cy="24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AutoShape 79"/>
            <p:cNvSpPr>
              <a:spLocks noChangeArrowheads="1"/>
            </p:cNvSpPr>
            <p:nvPr/>
          </p:nvSpPr>
          <p:spPr bwMode="auto">
            <a:xfrm rot="10800000">
              <a:off x="4744" y="3016"/>
              <a:ext cx="104" cy="760"/>
            </a:xfrm>
            <a:prstGeom prst="triangle">
              <a:avLst>
                <a:gd name="adj" fmla="val 50000"/>
              </a:avLst>
            </a:prstGeom>
            <a:solidFill>
              <a:srgbClr val="FF0000">
                <a:alpha val="5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87" name="AutoShape 80"/>
            <p:cNvSpPr>
              <a:spLocks noChangeArrowheads="1"/>
            </p:cNvSpPr>
            <p:nvPr/>
          </p:nvSpPr>
          <p:spPr bwMode="auto">
            <a:xfrm rot="10800000">
              <a:off x="4328" y="3016"/>
              <a:ext cx="104" cy="760"/>
            </a:xfrm>
            <a:prstGeom prst="triangle">
              <a:avLst>
                <a:gd name="adj" fmla="val 50000"/>
              </a:avLst>
            </a:prstGeom>
            <a:solidFill>
              <a:srgbClr val="FF0000">
                <a:alpha val="5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88" name="AutoShape 81"/>
            <p:cNvSpPr>
              <a:spLocks noChangeArrowheads="1"/>
            </p:cNvSpPr>
            <p:nvPr/>
          </p:nvSpPr>
          <p:spPr bwMode="auto">
            <a:xfrm rot="10800000">
              <a:off x="3912" y="3016"/>
              <a:ext cx="104" cy="760"/>
            </a:xfrm>
            <a:prstGeom prst="triangle">
              <a:avLst>
                <a:gd name="adj" fmla="val 50000"/>
              </a:avLst>
            </a:prstGeom>
            <a:solidFill>
              <a:srgbClr val="FF0000">
                <a:alpha val="5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89" name="AutoShape 82"/>
            <p:cNvSpPr>
              <a:spLocks noChangeArrowheads="1"/>
            </p:cNvSpPr>
            <p:nvPr/>
          </p:nvSpPr>
          <p:spPr bwMode="auto">
            <a:xfrm rot="10800000">
              <a:off x="3504" y="3016"/>
              <a:ext cx="104" cy="760"/>
            </a:xfrm>
            <a:prstGeom prst="triangle">
              <a:avLst>
                <a:gd name="adj" fmla="val 50000"/>
              </a:avLst>
            </a:prstGeom>
            <a:solidFill>
              <a:srgbClr val="FF0000">
                <a:alpha val="5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altLang="en-US"/>
            </a:p>
          </p:txBody>
        </p:sp>
      </p:grpSp>
      <p:grpSp>
        <p:nvGrpSpPr>
          <p:cNvPr id="90" name="Group 98"/>
          <p:cNvGrpSpPr>
            <a:grpSpLocks noChangeAspect="1"/>
          </p:cNvGrpSpPr>
          <p:nvPr/>
        </p:nvGrpSpPr>
        <p:grpSpPr bwMode="auto">
          <a:xfrm>
            <a:off x="457200" y="4384675"/>
            <a:ext cx="3419475" cy="1716088"/>
            <a:chOff x="-76" y="2584"/>
            <a:chExt cx="2692" cy="1352"/>
          </a:xfrm>
        </p:grpSpPr>
        <p:pic>
          <p:nvPicPr>
            <p:cNvPr id="91" name="Picture 3" descr="NoAbs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96" y="2742"/>
              <a:ext cx="2448" cy="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" name="Rectangle 3"/>
            <p:cNvSpPr>
              <a:spLocks noChangeArrowheads="1"/>
            </p:cNvSpPr>
            <p:nvPr/>
          </p:nvSpPr>
          <p:spPr bwMode="auto">
            <a:xfrm>
              <a:off x="-76" y="2584"/>
              <a:ext cx="269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US" altLang="en-US" sz="1400" b="1">
                  <a:latin typeface="Arial Narrow" pitchFamily="34" charset="0"/>
                </a:rPr>
                <a:t>Beam envelope without absorbers</a:t>
              </a:r>
              <a:endParaRPr lang="en-US" altLang="en-US" sz="1400" b="1">
                <a:latin typeface="Arial Narrow" pitchFamily="34" charset="0"/>
                <a:sym typeface="Symbol" pitchFamily="18" charset="2"/>
              </a:endParaRPr>
            </a:p>
          </p:txBody>
        </p:sp>
      </p:grpSp>
      <p:sp>
        <p:nvSpPr>
          <p:cNvPr id="93" name="AutoShape 25"/>
          <p:cNvSpPr>
            <a:spLocks noChangeAspect="1" noChangeArrowheads="1"/>
          </p:cNvSpPr>
          <p:nvPr/>
        </p:nvSpPr>
        <p:spPr bwMode="auto">
          <a:xfrm>
            <a:off x="4191000" y="5160963"/>
            <a:ext cx="609600" cy="406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altLang="en-US" sz="1800">
              <a:latin typeface="Arial" charset="0"/>
            </a:endParaRPr>
          </a:p>
        </p:txBody>
      </p:sp>
      <p:sp>
        <p:nvSpPr>
          <p:cNvPr id="94" name="Rectangle 3"/>
          <p:cNvSpPr>
            <a:spLocks noChangeArrowheads="1"/>
          </p:cNvSpPr>
          <p:nvPr/>
        </p:nvSpPr>
        <p:spPr bwMode="auto">
          <a:xfrm>
            <a:off x="265113" y="6096000"/>
            <a:ext cx="85740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en-US" sz="1800" b="1">
                <a:latin typeface="Arial Narrow" pitchFamily="34" charset="0"/>
              </a:rPr>
              <a:t>Ionization cooling occurs at absorber plates, and RF cavities restore longitudinal momentum</a:t>
            </a:r>
            <a:endParaRPr lang="en-US" altLang="en-US" sz="1800" b="1">
              <a:latin typeface="Arial Narrow" pitchFamily="34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possible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Sy</a:t>
            </a:r>
            <a:r>
              <a:rPr lang="en-US" dirty="0" smtClean="0"/>
              <a:t> – 1</a:t>
            </a:r>
            <a:r>
              <a:rPr lang="en-US" baseline="30000" dirty="0" smtClean="0"/>
              <a:t>st</a:t>
            </a:r>
            <a:r>
              <a:rPr lang="en-US" dirty="0" smtClean="0"/>
              <a:t> Muon Community Meeting, May 20,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3505200"/>
            <a:ext cx="9144000" cy="2544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54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anose="020B0604020202020204" pitchFamily="34" charset="0"/>
              </a:rPr>
              <a:t>Equilibrium angular spread </a:t>
            </a:r>
            <a:b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anose="020B0604020202020204" pitchFamily="34" charset="0"/>
              </a:rPr>
              <a:t>and beam size at absorber</a:t>
            </a:r>
          </a:p>
          <a:p>
            <a:pPr marL="228600" marR="0" lvl="0" indent="-225425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5425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5425" algn="l" defTabSz="914400" rtl="0" eaLnBrk="1" fontAlgn="auto" latinLnBrk="0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anose="020B0604020202020204" pitchFamily="34" charset="0"/>
              </a:rPr>
              <a:t>Equilibrium emittance</a:t>
            </a:r>
          </a:p>
          <a:p>
            <a:pPr marL="228600" marR="0" lvl="0" indent="-225425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anose="020B0604020202020204" pitchFamily="34" charset="0"/>
              </a:rPr>
              <a:t>	</a:t>
            </a:r>
            <a:b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anose="020B0604020202020204" pitchFamily="34" charset="0"/>
              </a:rPr>
              <a:t>improvement by a factor of</a:t>
            </a:r>
            <a:endParaRPr kumimoji="0" lang="ru-RU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76200" y="1066800"/>
            <a:ext cx="7132638" cy="2209800"/>
            <a:chOff x="1152" y="576"/>
            <a:chExt cx="4493" cy="1392"/>
          </a:xfrm>
        </p:grpSpPr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1152" y="576"/>
              <a:ext cx="4493" cy="1392"/>
              <a:chOff x="1618" y="1080"/>
              <a:chExt cx="11355" cy="3679"/>
            </a:xfrm>
          </p:grpSpPr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2752" y="1902"/>
                <a:ext cx="543" cy="37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200" i="1">
                    <a:solidFill>
                      <a:srgbClr val="800080"/>
                    </a:solidFill>
                    <a:latin typeface="Arial Unicode MS" pitchFamily="34" charset="-128"/>
                    <a:cs typeface="Times New Roman" pitchFamily="18" charset="0"/>
                  </a:rPr>
                  <a:t>w</a:t>
                </a:r>
                <a:endParaRPr lang="en-US" altLang="en-US" sz="1200">
                  <a:solidFill>
                    <a:srgbClr val="800080"/>
                  </a:solidFill>
                  <a:latin typeface="Arial Unicode MS" pitchFamily="34" charset="-128"/>
                </a:endParaRPr>
              </a:p>
              <a:p>
                <a:pPr>
                  <a:spcBef>
                    <a:spcPct val="50000"/>
                  </a:spcBef>
                </a:pPr>
                <a:endParaRPr lang="en-US" altLang="en-US" sz="1200">
                  <a:solidFill>
                    <a:srgbClr val="800080"/>
                  </a:solidFill>
                  <a:latin typeface="Arial Unicode MS" pitchFamily="34" charset="-128"/>
                </a:endParaRPr>
              </a:p>
            </p:txBody>
          </p:sp>
          <p:grpSp>
            <p:nvGrpSpPr>
              <p:cNvPr id="12" name="Group 6"/>
              <p:cNvGrpSpPr>
                <a:grpSpLocks/>
              </p:cNvGrpSpPr>
              <p:nvPr/>
            </p:nvGrpSpPr>
            <p:grpSpPr bwMode="auto">
              <a:xfrm>
                <a:off x="1618" y="1080"/>
                <a:ext cx="11355" cy="3679"/>
                <a:chOff x="258" y="1530"/>
                <a:chExt cx="11326" cy="3070"/>
              </a:xfrm>
            </p:grpSpPr>
            <p:grpSp>
              <p:nvGrpSpPr>
                <p:cNvPr id="17" name="Group 7"/>
                <p:cNvGrpSpPr>
                  <a:grpSpLocks/>
                </p:cNvGrpSpPr>
                <p:nvPr/>
              </p:nvGrpSpPr>
              <p:grpSpPr bwMode="auto">
                <a:xfrm>
                  <a:off x="258" y="1530"/>
                  <a:ext cx="11326" cy="3070"/>
                  <a:chOff x="128" y="1860"/>
                  <a:chExt cx="11326" cy="3070"/>
                </a:xfrm>
              </p:grpSpPr>
              <p:sp>
                <p:nvSpPr>
                  <p:cNvPr id="19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3360"/>
                    <a:ext cx="195" cy="98"/>
                  </a:xfrm>
                  <a:prstGeom prst="line">
                    <a:avLst/>
                  </a:prstGeom>
                  <a:noFill/>
                  <a:ln w="19050">
                    <a:solidFill>
                      <a:srgbClr val="00CCFF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28" y="1860"/>
                    <a:ext cx="11326" cy="3070"/>
                    <a:chOff x="128" y="1860"/>
                    <a:chExt cx="11326" cy="3070"/>
                  </a:xfrm>
                </p:grpSpPr>
                <p:sp>
                  <p:nvSpPr>
                    <p:cNvPr id="21" name="Line 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75" y="2950"/>
                      <a:ext cx="200" cy="8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CCFF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2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8" y="1860"/>
                      <a:ext cx="11326" cy="3070"/>
                      <a:chOff x="128" y="1860"/>
                      <a:chExt cx="11326" cy="3070"/>
                    </a:xfrm>
                  </p:grpSpPr>
                  <p:sp>
                    <p:nvSpPr>
                      <p:cNvPr id="23" name="Text Box 1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540" y="4004"/>
                        <a:ext cx="988" cy="50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endParaRPr lang="en-US" altLang="en-US" sz="1200">
                          <a:solidFill>
                            <a:srgbClr val="800080"/>
                          </a:solidFill>
                          <a:latin typeface="Arial Unicode MS" pitchFamily="34" charset="-128"/>
                        </a:endParaRPr>
                      </a:p>
                    </p:txBody>
                  </p:sp>
                  <p:sp>
                    <p:nvSpPr>
                      <p:cNvPr id="24" name="Line 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9" y="3220"/>
                        <a:ext cx="7591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5" name="Line 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70" y="4650"/>
                        <a:ext cx="247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6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570" y="4650"/>
                        <a:ext cx="26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7" name="Text Box 1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250" y="4411"/>
                        <a:ext cx="823" cy="51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endParaRPr lang="en-US" altLang="en-US" sz="1200">
                          <a:solidFill>
                            <a:srgbClr val="800080"/>
                          </a:solidFill>
                          <a:latin typeface="Arial Unicode MS" pitchFamily="34" charset="-128"/>
                        </a:endParaRPr>
                      </a:p>
                    </p:txBody>
                  </p:sp>
                  <p:grpSp>
                    <p:nvGrpSpPr>
                      <p:cNvPr id="28" name="Group 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530" y="2680"/>
                        <a:ext cx="143" cy="1090"/>
                        <a:chOff x="3620" y="2690"/>
                        <a:chExt cx="143" cy="1090"/>
                      </a:xfrm>
                    </p:grpSpPr>
                    <p:sp>
                      <p:nvSpPr>
                        <p:cNvPr id="48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620" y="3210"/>
                          <a:ext cx="143" cy="57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FFFF00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spcBef>
                              <a:spcPct val="50000"/>
                            </a:spcBef>
                          </a:pPr>
                          <a:endParaRPr lang="en-US" altLang="en-US" sz="1200">
                            <a:solidFill>
                              <a:srgbClr val="800080"/>
                            </a:solidFill>
                            <a:latin typeface="Arial Unicode MS" pitchFamily="34" charset="-128"/>
                          </a:endParaRPr>
                        </a:p>
                      </p:txBody>
                    </p:sp>
                    <p:sp>
                      <p:nvSpPr>
                        <p:cNvPr id="49" name="AutoShape 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3620" y="2690"/>
                          <a:ext cx="143" cy="57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FFFF00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pPr>
                            <a:spcBef>
                              <a:spcPct val="50000"/>
                            </a:spcBef>
                          </a:pPr>
                          <a:endParaRPr lang="en-US" altLang="en-US" sz="1200">
                            <a:solidFill>
                              <a:srgbClr val="800080"/>
                            </a:solidFill>
                            <a:latin typeface="Arial Unicode MS" pitchFamily="34" charset="-128"/>
                          </a:endParaRPr>
                        </a:p>
                      </p:txBody>
                    </p:sp>
                  </p:grpSp>
                  <p:grpSp>
                    <p:nvGrpSpPr>
                      <p:cNvPr id="29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540" y="2680"/>
                        <a:ext cx="143" cy="1090"/>
                        <a:chOff x="3620" y="2690"/>
                        <a:chExt cx="143" cy="1090"/>
                      </a:xfrm>
                    </p:grpSpPr>
                    <p:sp>
                      <p:nvSpPr>
                        <p:cNvPr id="46" name="AutoShape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620" y="3210"/>
                          <a:ext cx="143" cy="57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FFFF00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spcBef>
                              <a:spcPct val="50000"/>
                            </a:spcBef>
                          </a:pPr>
                          <a:endParaRPr lang="en-US" altLang="en-US" sz="1200">
                            <a:solidFill>
                              <a:srgbClr val="800080"/>
                            </a:solidFill>
                            <a:latin typeface="Arial Unicode MS" pitchFamily="34" charset="-128"/>
                          </a:endParaRPr>
                        </a:p>
                      </p:txBody>
                    </p:sp>
                    <p:sp>
                      <p:nvSpPr>
                        <p:cNvPr id="47" name="AutoShape 2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3620" y="2690"/>
                          <a:ext cx="143" cy="57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FFFF00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pPr>
                            <a:spcBef>
                              <a:spcPct val="50000"/>
                            </a:spcBef>
                          </a:pPr>
                          <a:endParaRPr lang="en-US" altLang="en-US" sz="1200">
                            <a:solidFill>
                              <a:srgbClr val="800080"/>
                            </a:solidFill>
                            <a:latin typeface="Arial Unicode MS" pitchFamily="34" charset="-128"/>
                          </a:endParaRPr>
                        </a:p>
                      </p:txBody>
                    </p:sp>
                  </p:grpSp>
                  <p:grpSp>
                    <p:nvGrpSpPr>
                      <p:cNvPr id="30" name="Group 2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0" y="2650"/>
                        <a:ext cx="143" cy="1090"/>
                        <a:chOff x="3620" y="2690"/>
                        <a:chExt cx="143" cy="1090"/>
                      </a:xfrm>
                    </p:grpSpPr>
                    <p:sp>
                      <p:nvSpPr>
                        <p:cNvPr id="44" name="AutoShape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620" y="3210"/>
                          <a:ext cx="143" cy="57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FFFF00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spcBef>
                              <a:spcPct val="50000"/>
                            </a:spcBef>
                          </a:pPr>
                          <a:endParaRPr lang="en-US" altLang="en-US" sz="1200">
                            <a:solidFill>
                              <a:srgbClr val="800080"/>
                            </a:solidFill>
                            <a:latin typeface="Arial Unicode MS" pitchFamily="34" charset="-128"/>
                          </a:endParaRPr>
                        </a:p>
                      </p:txBody>
                    </p:sp>
                    <p:sp>
                      <p:nvSpPr>
                        <p:cNvPr id="45" name="AutoShape 2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3620" y="2690"/>
                          <a:ext cx="143" cy="57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FFFF00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pPr>
                            <a:spcBef>
                              <a:spcPct val="50000"/>
                            </a:spcBef>
                          </a:pPr>
                          <a:endParaRPr lang="en-US" altLang="en-US" sz="1200">
                            <a:solidFill>
                              <a:srgbClr val="800080"/>
                            </a:solidFill>
                            <a:latin typeface="Arial Unicode MS" pitchFamily="34" charset="-128"/>
                          </a:endParaRPr>
                        </a:p>
                      </p:txBody>
                    </p:sp>
                  </p:grpSp>
                  <p:sp>
                    <p:nvSpPr>
                      <p:cNvPr id="31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120" y="4230"/>
                        <a:ext cx="47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357" y="4230"/>
                        <a:ext cx="563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" name="Text Box 2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050" y="1860"/>
                        <a:ext cx="1870" cy="42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n-US" altLang="ja-JP" sz="1200">
                            <a:solidFill>
                              <a:srgbClr val="800080"/>
                            </a:solidFill>
                            <a:latin typeface="Times New Roman" pitchFamily="18" charset="0"/>
                            <a:ea typeface="MS Mincho" pitchFamily="49" charset="-128"/>
                          </a:rPr>
                          <a:t>Absorber plates</a:t>
                        </a:r>
                        <a:endParaRPr lang="en-US" altLang="en-US" sz="1200">
                          <a:solidFill>
                            <a:srgbClr val="800080"/>
                          </a:solidFill>
                          <a:latin typeface="Arial Unicode MS" pitchFamily="34" charset="-128"/>
                        </a:endParaRPr>
                      </a:p>
                    </p:txBody>
                  </p:sp>
                  <p:sp>
                    <p:nvSpPr>
                      <p:cNvPr id="34" name="Line 2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580" y="2280"/>
                        <a:ext cx="880" cy="61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5" name="Line 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90" y="2280"/>
                        <a:ext cx="767" cy="61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6" name="Text Box 3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810" y="1860"/>
                        <a:ext cx="3060" cy="37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n-US" altLang="ja-JP" sz="1200">
                            <a:solidFill>
                              <a:srgbClr val="800080"/>
                            </a:solidFill>
                            <a:latin typeface="Times New Roman" pitchFamily="18" charset="0"/>
                            <a:ea typeface="MS Mincho" pitchFamily="49" charset="-128"/>
                          </a:rPr>
                          <a:t>Parametric resonance lenses</a:t>
                        </a:r>
                        <a:endParaRPr lang="en-US" altLang="en-US" sz="1200">
                          <a:solidFill>
                            <a:srgbClr val="800080"/>
                          </a:solidFill>
                          <a:latin typeface="Arial Unicode MS" pitchFamily="34" charset="-128"/>
                        </a:endParaRPr>
                      </a:p>
                    </p:txBody>
                  </p:sp>
                  <p:sp>
                    <p:nvSpPr>
                      <p:cNvPr id="37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683" y="2230"/>
                        <a:ext cx="1390" cy="51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" name="Line 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800" y="2230"/>
                        <a:ext cx="730" cy="51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9" name="Freeform 34"/>
                      <p:cNvSpPr>
                        <a:spLocks/>
                      </p:cNvSpPr>
                      <p:nvPr/>
                    </p:nvSpPr>
                    <p:spPr bwMode="auto">
                      <a:xfrm rot="10795386">
                        <a:off x="128" y="2740"/>
                        <a:ext cx="11154" cy="980"/>
                      </a:xfrm>
                      <a:custGeom>
                        <a:avLst/>
                        <a:gdLst>
                          <a:gd name="T0" fmla="*/ 0 w 7191375"/>
                          <a:gd name="T1" fmla="*/ 0 h 3529012"/>
                          <a:gd name="T2" fmla="*/ 0 w 7191375"/>
                          <a:gd name="T3" fmla="*/ 0 h 3529012"/>
                          <a:gd name="T4" fmla="*/ 0 w 7191375"/>
                          <a:gd name="T5" fmla="*/ 0 h 3529012"/>
                          <a:gd name="T6" fmla="*/ 0 w 7191375"/>
                          <a:gd name="T7" fmla="*/ 0 h 3529012"/>
                          <a:gd name="T8" fmla="*/ 0 w 7191375"/>
                          <a:gd name="T9" fmla="*/ 0 h 3529012"/>
                          <a:gd name="T10" fmla="*/ 0 w 7191375"/>
                          <a:gd name="T11" fmla="*/ 0 h 3529012"/>
                          <a:gd name="T12" fmla="*/ 0 w 7191375"/>
                          <a:gd name="T13" fmla="*/ 0 h 3529012"/>
                          <a:gd name="T14" fmla="*/ 0 w 7191375"/>
                          <a:gd name="T15" fmla="*/ 0 h 3529012"/>
                          <a:gd name="T16" fmla="*/ 0 w 7191375"/>
                          <a:gd name="T17" fmla="*/ 0 h 3529012"/>
                          <a:gd name="T18" fmla="*/ 0 w 7191375"/>
                          <a:gd name="T19" fmla="*/ 0 h 3529012"/>
                          <a:gd name="T20" fmla="*/ 0 w 7191375"/>
                          <a:gd name="T21" fmla="*/ 0 h 3529012"/>
                          <a:gd name="T22" fmla="*/ 0 w 7191375"/>
                          <a:gd name="T23" fmla="*/ 0 h 3529012"/>
                          <a:gd name="T24" fmla="*/ 0 w 7191375"/>
                          <a:gd name="T25" fmla="*/ 0 h 3529012"/>
                          <a:gd name="T26" fmla="*/ 0 w 7191375"/>
                          <a:gd name="T27" fmla="*/ 0 h 3529012"/>
                          <a:gd name="T28" fmla="*/ 0 w 7191375"/>
                          <a:gd name="T29" fmla="*/ 0 h 3529012"/>
                          <a:gd name="T30" fmla="*/ 0 w 7191375"/>
                          <a:gd name="T31" fmla="*/ 0 h 3529012"/>
                          <a:gd name="T32" fmla="*/ 0 w 7191375"/>
                          <a:gd name="T33" fmla="*/ 0 h 3529012"/>
                          <a:gd name="T34" fmla="*/ 0 w 7191375"/>
                          <a:gd name="T35" fmla="*/ 0 h 3529012"/>
                          <a:gd name="T36" fmla="*/ 0 w 7191375"/>
                          <a:gd name="T37" fmla="*/ 0 h 3529012"/>
                          <a:gd name="T38" fmla="*/ 0 w 7191375"/>
                          <a:gd name="T39" fmla="*/ 0 h 3529012"/>
                          <a:gd name="T40" fmla="*/ 0 w 7191375"/>
                          <a:gd name="T41" fmla="*/ 0 h 3529012"/>
                          <a:gd name="T42" fmla="*/ 0 w 7191375"/>
                          <a:gd name="T43" fmla="*/ 0 h 3529012"/>
                          <a:gd name="T44" fmla="*/ 0 w 7191375"/>
                          <a:gd name="T45" fmla="*/ 0 h 3529012"/>
                          <a:gd name="T46" fmla="*/ 0 w 7191375"/>
                          <a:gd name="T47" fmla="*/ 0 h 3529012"/>
                          <a:gd name="T48" fmla="*/ 0 w 7191375"/>
                          <a:gd name="T49" fmla="*/ 0 h 3529012"/>
                          <a:gd name="T50" fmla="*/ 0 w 7191375"/>
                          <a:gd name="T51" fmla="*/ 0 h 3529012"/>
                          <a:gd name="T52" fmla="*/ 0 w 7191375"/>
                          <a:gd name="T53" fmla="*/ 0 h 3529012"/>
                          <a:gd name="T54" fmla="*/ 0 w 7191375"/>
                          <a:gd name="T55" fmla="*/ 0 h 3529012"/>
                          <a:gd name="T56" fmla="*/ 0 w 7191375"/>
                          <a:gd name="T57" fmla="*/ 0 h 3529012"/>
                          <a:gd name="T58" fmla="*/ 0 w 7191375"/>
                          <a:gd name="T59" fmla="*/ 0 h 3529012"/>
                          <a:gd name="T60" fmla="*/ 0 w 7191375"/>
                          <a:gd name="T61" fmla="*/ 0 h 3529012"/>
                          <a:gd name="T62" fmla="*/ 0 w 7191375"/>
                          <a:gd name="T63" fmla="*/ 0 h 3529012"/>
                          <a:gd name="T64" fmla="*/ 0 w 7191375"/>
                          <a:gd name="T65" fmla="*/ 0 h 3529012"/>
                          <a:gd name="T66" fmla="*/ 0 w 7191375"/>
                          <a:gd name="T67" fmla="*/ 0 h 3529012"/>
                          <a:gd name="T68" fmla="*/ 0 w 7191375"/>
                          <a:gd name="T69" fmla="*/ 0 h 3529012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w 7191375"/>
                          <a:gd name="T106" fmla="*/ 0 h 3529012"/>
                          <a:gd name="T107" fmla="*/ 7191375 w 7191375"/>
                          <a:gd name="T108" fmla="*/ 3529012 h 3529012"/>
                        </a:gdLst>
                        <a:ahLst/>
                        <a:cxnLst>
                          <a:cxn ang="T70">
                            <a:pos x="T0" y="T1"/>
                          </a:cxn>
                          <a:cxn ang="T71">
                            <a:pos x="T2" y="T3"/>
                          </a:cxn>
                          <a:cxn ang="T72">
                            <a:pos x="T4" y="T5"/>
                          </a:cxn>
                          <a:cxn ang="T73">
                            <a:pos x="T6" y="T7"/>
                          </a:cxn>
                          <a:cxn ang="T74">
                            <a:pos x="T8" y="T9"/>
                          </a:cxn>
                          <a:cxn ang="T75">
                            <a:pos x="T10" y="T11"/>
                          </a:cxn>
                          <a:cxn ang="T76">
                            <a:pos x="T12" y="T13"/>
                          </a:cxn>
                          <a:cxn ang="T77">
                            <a:pos x="T14" y="T15"/>
                          </a:cxn>
                          <a:cxn ang="T78">
                            <a:pos x="T16" y="T17"/>
                          </a:cxn>
                          <a:cxn ang="T79">
                            <a:pos x="T18" y="T19"/>
                          </a:cxn>
                          <a:cxn ang="T80">
                            <a:pos x="T20" y="T21"/>
                          </a:cxn>
                          <a:cxn ang="T81">
                            <a:pos x="T22" y="T23"/>
                          </a:cxn>
                          <a:cxn ang="T82">
                            <a:pos x="T24" y="T25"/>
                          </a:cxn>
                          <a:cxn ang="T83">
                            <a:pos x="T26" y="T27"/>
                          </a:cxn>
                          <a:cxn ang="T84">
                            <a:pos x="T28" y="T29"/>
                          </a:cxn>
                          <a:cxn ang="T85">
                            <a:pos x="T30" y="T31"/>
                          </a:cxn>
                          <a:cxn ang="T86">
                            <a:pos x="T32" y="T33"/>
                          </a:cxn>
                          <a:cxn ang="T87">
                            <a:pos x="T34" y="T35"/>
                          </a:cxn>
                          <a:cxn ang="T88">
                            <a:pos x="T36" y="T37"/>
                          </a:cxn>
                          <a:cxn ang="T89">
                            <a:pos x="T38" y="T39"/>
                          </a:cxn>
                          <a:cxn ang="T90">
                            <a:pos x="T40" y="T41"/>
                          </a:cxn>
                          <a:cxn ang="T91">
                            <a:pos x="T42" y="T43"/>
                          </a:cxn>
                          <a:cxn ang="T92">
                            <a:pos x="T44" y="T45"/>
                          </a:cxn>
                          <a:cxn ang="T93">
                            <a:pos x="T46" y="T47"/>
                          </a:cxn>
                          <a:cxn ang="T94">
                            <a:pos x="T48" y="T49"/>
                          </a:cxn>
                          <a:cxn ang="T95">
                            <a:pos x="T50" y="T51"/>
                          </a:cxn>
                          <a:cxn ang="T96">
                            <a:pos x="T52" y="T53"/>
                          </a:cxn>
                          <a:cxn ang="T97">
                            <a:pos x="T54" y="T55"/>
                          </a:cxn>
                          <a:cxn ang="T98">
                            <a:pos x="T56" y="T57"/>
                          </a:cxn>
                          <a:cxn ang="T99">
                            <a:pos x="T58" y="T59"/>
                          </a:cxn>
                          <a:cxn ang="T100">
                            <a:pos x="T60" y="T61"/>
                          </a:cxn>
                          <a:cxn ang="T101">
                            <a:pos x="T62" y="T63"/>
                          </a:cxn>
                          <a:cxn ang="T102">
                            <a:pos x="T64" y="T65"/>
                          </a:cxn>
                          <a:cxn ang="T103">
                            <a:pos x="T66" y="T67"/>
                          </a:cxn>
                          <a:cxn ang="T104">
                            <a:pos x="T68" y="T69"/>
                          </a:cxn>
                        </a:cxnLst>
                        <a:rect l="T105" t="T106" r="T107" b="T108"/>
                        <a:pathLst>
                          <a:path w="7191375" h="3529012">
                            <a:moveTo>
                              <a:pt x="0" y="12700"/>
                            </a:moveTo>
                            <a:cubicBezTo>
                              <a:pt x="30162" y="16669"/>
                              <a:pt x="60325" y="20638"/>
                              <a:pt x="85725" y="31750"/>
                            </a:cubicBezTo>
                            <a:cubicBezTo>
                              <a:pt x="111125" y="42862"/>
                              <a:pt x="133350" y="65088"/>
                              <a:pt x="152400" y="79375"/>
                            </a:cubicBezTo>
                            <a:cubicBezTo>
                              <a:pt x="171450" y="93662"/>
                              <a:pt x="185738" y="101600"/>
                              <a:pt x="200025" y="117475"/>
                            </a:cubicBezTo>
                            <a:cubicBezTo>
                              <a:pt x="214312" y="133350"/>
                              <a:pt x="225425" y="153988"/>
                              <a:pt x="238125" y="174625"/>
                            </a:cubicBezTo>
                            <a:cubicBezTo>
                              <a:pt x="250825" y="195262"/>
                              <a:pt x="260350" y="214312"/>
                              <a:pt x="276225" y="241300"/>
                            </a:cubicBezTo>
                            <a:cubicBezTo>
                              <a:pt x="292100" y="268288"/>
                              <a:pt x="315913" y="306388"/>
                              <a:pt x="333375" y="336550"/>
                            </a:cubicBezTo>
                            <a:cubicBezTo>
                              <a:pt x="350837" y="366712"/>
                              <a:pt x="361950" y="385763"/>
                              <a:pt x="381000" y="422275"/>
                            </a:cubicBezTo>
                            <a:cubicBezTo>
                              <a:pt x="400050" y="458787"/>
                              <a:pt x="425450" y="506413"/>
                              <a:pt x="447675" y="555625"/>
                            </a:cubicBezTo>
                            <a:cubicBezTo>
                              <a:pt x="469900" y="604837"/>
                              <a:pt x="493713" y="668338"/>
                              <a:pt x="514350" y="717550"/>
                            </a:cubicBezTo>
                            <a:cubicBezTo>
                              <a:pt x="534987" y="766762"/>
                              <a:pt x="550863" y="800100"/>
                              <a:pt x="571500" y="850900"/>
                            </a:cubicBezTo>
                            <a:cubicBezTo>
                              <a:pt x="592137" y="901700"/>
                              <a:pt x="617538" y="965200"/>
                              <a:pt x="638175" y="1022350"/>
                            </a:cubicBezTo>
                            <a:cubicBezTo>
                              <a:pt x="658812" y="1079500"/>
                              <a:pt x="671512" y="1125538"/>
                              <a:pt x="695325" y="1193800"/>
                            </a:cubicBezTo>
                            <a:cubicBezTo>
                              <a:pt x="719138" y="1262062"/>
                              <a:pt x="757238" y="1366838"/>
                              <a:pt x="781050" y="1431925"/>
                            </a:cubicBezTo>
                            <a:cubicBezTo>
                              <a:pt x="804862" y="1497012"/>
                              <a:pt x="819150" y="1531938"/>
                              <a:pt x="838200" y="1584325"/>
                            </a:cubicBezTo>
                            <a:cubicBezTo>
                              <a:pt x="857250" y="1636712"/>
                              <a:pt x="876300" y="1677988"/>
                              <a:pt x="895350" y="1746250"/>
                            </a:cubicBezTo>
                            <a:cubicBezTo>
                              <a:pt x="914400" y="1814512"/>
                              <a:pt x="927100" y="1909762"/>
                              <a:pt x="952500" y="1993900"/>
                            </a:cubicBezTo>
                            <a:cubicBezTo>
                              <a:pt x="977900" y="2078038"/>
                              <a:pt x="1016000" y="2160588"/>
                              <a:pt x="1047750" y="2251075"/>
                            </a:cubicBezTo>
                            <a:cubicBezTo>
                              <a:pt x="1079500" y="2341562"/>
                              <a:pt x="1111250" y="2451100"/>
                              <a:pt x="1143000" y="2536825"/>
                            </a:cubicBezTo>
                            <a:cubicBezTo>
                              <a:pt x="1174750" y="2622550"/>
                              <a:pt x="1204913" y="2686050"/>
                              <a:pt x="1238250" y="2765425"/>
                            </a:cubicBezTo>
                            <a:cubicBezTo>
                              <a:pt x="1271587" y="2844800"/>
                              <a:pt x="1309688" y="2941638"/>
                              <a:pt x="1343025" y="3013075"/>
                            </a:cubicBezTo>
                            <a:cubicBezTo>
                              <a:pt x="1376362" y="3084512"/>
                              <a:pt x="1408113" y="3141663"/>
                              <a:pt x="1438275" y="3194050"/>
                            </a:cubicBezTo>
                            <a:cubicBezTo>
                              <a:pt x="1468437" y="3246437"/>
                              <a:pt x="1493838" y="3287712"/>
                              <a:pt x="1524000" y="3327400"/>
                            </a:cubicBezTo>
                            <a:cubicBezTo>
                              <a:pt x="1554162" y="3367088"/>
                              <a:pt x="1585912" y="3403600"/>
                              <a:pt x="1619250" y="3432175"/>
                            </a:cubicBezTo>
                            <a:cubicBezTo>
                              <a:pt x="1652588" y="3460750"/>
                              <a:pt x="1689100" y="3486150"/>
                              <a:pt x="1724025" y="3498850"/>
                            </a:cubicBezTo>
                            <a:cubicBezTo>
                              <a:pt x="1758950" y="3511550"/>
                              <a:pt x="1790700" y="3516312"/>
                              <a:pt x="1828800" y="3508375"/>
                            </a:cubicBezTo>
                            <a:cubicBezTo>
                              <a:pt x="1866900" y="3500438"/>
                              <a:pt x="1919288" y="3473450"/>
                              <a:pt x="1952625" y="3451225"/>
                            </a:cubicBezTo>
                            <a:cubicBezTo>
                              <a:pt x="1985962" y="3429000"/>
                              <a:pt x="1998663" y="3406775"/>
                              <a:pt x="2028825" y="3375025"/>
                            </a:cubicBezTo>
                            <a:cubicBezTo>
                              <a:pt x="2058987" y="3343275"/>
                              <a:pt x="2092325" y="3324225"/>
                              <a:pt x="2133600" y="3260725"/>
                            </a:cubicBezTo>
                            <a:cubicBezTo>
                              <a:pt x="2174875" y="3197225"/>
                              <a:pt x="2230438" y="3095625"/>
                              <a:pt x="2276475" y="2994025"/>
                            </a:cubicBezTo>
                            <a:cubicBezTo>
                              <a:pt x="2322512" y="2892425"/>
                              <a:pt x="2368550" y="2770188"/>
                              <a:pt x="2409825" y="2651125"/>
                            </a:cubicBezTo>
                            <a:cubicBezTo>
                              <a:pt x="2451100" y="2532062"/>
                              <a:pt x="2481262" y="2414588"/>
                              <a:pt x="2524125" y="2279650"/>
                            </a:cubicBezTo>
                            <a:cubicBezTo>
                              <a:pt x="2566988" y="2144712"/>
                              <a:pt x="2620963" y="1978025"/>
                              <a:pt x="2667000" y="1841500"/>
                            </a:cubicBezTo>
                            <a:cubicBezTo>
                              <a:pt x="2713037" y="1704975"/>
                              <a:pt x="2752725" y="1593850"/>
                              <a:pt x="2800350" y="1460500"/>
                            </a:cubicBezTo>
                            <a:cubicBezTo>
                              <a:pt x="2847975" y="1327150"/>
                              <a:pt x="2898775" y="1184275"/>
                              <a:pt x="2952750" y="1041400"/>
                            </a:cubicBezTo>
                            <a:cubicBezTo>
                              <a:pt x="3006725" y="898525"/>
                              <a:pt x="3073400" y="719137"/>
                              <a:pt x="3124200" y="603250"/>
                            </a:cubicBezTo>
                            <a:cubicBezTo>
                              <a:pt x="3175000" y="487363"/>
                              <a:pt x="3217863" y="420687"/>
                              <a:pt x="3257550" y="346075"/>
                            </a:cubicBezTo>
                            <a:cubicBezTo>
                              <a:pt x="3297237" y="271463"/>
                              <a:pt x="3322638" y="206375"/>
                              <a:pt x="3362325" y="155575"/>
                            </a:cubicBezTo>
                            <a:cubicBezTo>
                              <a:pt x="3402012" y="104775"/>
                              <a:pt x="3452813" y="66675"/>
                              <a:pt x="3495675" y="41275"/>
                            </a:cubicBezTo>
                            <a:cubicBezTo>
                              <a:pt x="3538537" y="15875"/>
                              <a:pt x="3571875" y="0"/>
                              <a:pt x="3619500" y="3175"/>
                            </a:cubicBezTo>
                            <a:cubicBezTo>
                              <a:pt x="3667125" y="6350"/>
                              <a:pt x="3735388" y="28575"/>
                              <a:pt x="3781425" y="60325"/>
                            </a:cubicBezTo>
                            <a:cubicBezTo>
                              <a:pt x="3827462" y="92075"/>
                              <a:pt x="3859212" y="138112"/>
                              <a:pt x="3895725" y="193675"/>
                            </a:cubicBezTo>
                            <a:cubicBezTo>
                              <a:pt x="3932238" y="249238"/>
                              <a:pt x="3967162" y="333375"/>
                              <a:pt x="4000500" y="393700"/>
                            </a:cubicBezTo>
                            <a:cubicBezTo>
                              <a:pt x="4033838" y="454025"/>
                              <a:pt x="4059238" y="473075"/>
                              <a:pt x="4095750" y="555625"/>
                            </a:cubicBezTo>
                            <a:cubicBezTo>
                              <a:pt x="4132262" y="638175"/>
                              <a:pt x="4179888" y="787400"/>
                              <a:pt x="4219575" y="889000"/>
                            </a:cubicBezTo>
                            <a:cubicBezTo>
                              <a:pt x="4259262" y="990600"/>
                              <a:pt x="4300537" y="1076325"/>
                              <a:pt x="4333875" y="1165225"/>
                            </a:cubicBezTo>
                            <a:cubicBezTo>
                              <a:pt x="4367213" y="1254125"/>
                              <a:pt x="4391025" y="1335088"/>
                              <a:pt x="4419600" y="1422400"/>
                            </a:cubicBezTo>
                            <a:cubicBezTo>
                              <a:pt x="4448175" y="1509712"/>
                              <a:pt x="4473575" y="1593850"/>
                              <a:pt x="4505325" y="1689100"/>
                            </a:cubicBezTo>
                            <a:cubicBezTo>
                              <a:pt x="4537075" y="1784350"/>
                              <a:pt x="4568825" y="1873250"/>
                              <a:pt x="4610100" y="1993900"/>
                            </a:cubicBezTo>
                            <a:cubicBezTo>
                              <a:pt x="4651375" y="2114550"/>
                              <a:pt x="4708525" y="2286000"/>
                              <a:pt x="4752975" y="2413000"/>
                            </a:cubicBezTo>
                            <a:cubicBezTo>
                              <a:pt x="4797425" y="2540000"/>
                              <a:pt x="4840288" y="2660650"/>
                              <a:pt x="4876800" y="2755900"/>
                            </a:cubicBezTo>
                            <a:cubicBezTo>
                              <a:pt x="4913312" y="2851150"/>
                              <a:pt x="4937125" y="2908300"/>
                              <a:pt x="4972050" y="2984500"/>
                            </a:cubicBezTo>
                            <a:cubicBezTo>
                              <a:pt x="5006975" y="3060700"/>
                              <a:pt x="5045075" y="3144838"/>
                              <a:pt x="5086350" y="3213100"/>
                            </a:cubicBezTo>
                            <a:cubicBezTo>
                              <a:pt x="5127625" y="3281362"/>
                              <a:pt x="5173662" y="3344862"/>
                              <a:pt x="5219700" y="3394075"/>
                            </a:cubicBezTo>
                            <a:cubicBezTo>
                              <a:pt x="5265738" y="3443288"/>
                              <a:pt x="5321300" y="3487738"/>
                              <a:pt x="5362575" y="3508375"/>
                            </a:cubicBezTo>
                            <a:cubicBezTo>
                              <a:pt x="5403850" y="3529012"/>
                              <a:pt x="5430838" y="3525837"/>
                              <a:pt x="5467350" y="3517900"/>
                            </a:cubicBezTo>
                            <a:cubicBezTo>
                              <a:pt x="5503862" y="3509963"/>
                              <a:pt x="5543550" y="3489325"/>
                              <a:pt x="5581650" y="3460750"/>
                            </a:cubicBezTo>
                            <a:cubicBezTo>
                              <a:pt x="5619750" y="3432175"/>
                              <a:pt x="5662612" y="3392488"/>
                              <a:pt x="5695950" y="3346450"/>
                            </a:cubicBezTo>
                            <a:cubicBezTo>
                              <a:pt x="5729288" y="3300412"/>
                              <a:pt x="5748338" y="3251200"/>
                              <a:pt x="5781675" y="3184525"/>
                            </a:cubicBezTo>
                            <a:cubicBezTo>
                              <a:pt x="5815012" y="3117850"/>
                              <a:pt x="5856288" y="3032125"/>
                              <a:pt x="5895975" y="2946400"/>
                            </a:cubicBezTo>
                            <a:cubicBezTo>
                              <a:pt x="5935662" y="2860675"/>
                              <a:pt x="5976937" y="2768600"/>
                              <a:pt x="6019800" y="2670175"/>
                            </a:cubicBezTo>
                            <a:cubicBezTo>
                              <a:pt x="6062663" y="2571750"/>
                              <a:pt x="6113463" y="2460625"/>
                              <a:pt x="6153150" y="2355850"/>
                            </a:cubicBezTo>
                            <a:cubicBezTo>
                              <a:pt x="6192837" y="2251075"/>
                              <a:pt x="6218237" y="2159000"/>
                              <a:pt x="6257925" y="2041525"/>
                            </a:cubicBezTo>
                            <a:cubicBezTo>
                              <a:pt x="6297613" y="1924050"/>
                              <a:pt x="6346825" y="1785937"/>
                              <a:pt x="6391275" y="1651000"/>
                            </a:cubicBezTo>
                            <a:cubicBezTo>
                              <a:pt x="6435725" y="1516063"/>
                              <a:pt x="6480175" y="1366837"/>
                              <a:pt x="6524625" y="1231900"/>
                            </a:cubicBezTo>
                            <a:cubicBezTo>
                              <a:pt x="6569075" y="1096963"/>
                              <a:pt x="6604000" y="973138"/>
                              <a:pt x="6657975" y="841375"/>
                            </a:cubicBezTo>
                            <a:cubicBezTo>
                              <a:pt x="6711950" y="709612"/>
                              <a:pt x="6797675" y="541338"/>
                              <a:pt x="6848475" y="441325"/>
                            </a:cubicBezTo>
                            <a:cubicBezTo>
                              <a:pt x="6899275" y="341312"/>
                              <a:pt x="6919912" y="304800"/>
                              <a:pt x="6962775" y="241300"/>
                            </a:cubicBezTo>
                            <a:cubicBezTo>
                              <a:pt x="7005638" y="177800"/>
                              <a:pt x="7067550" y="98425"/>
                              <a:pt x="7105650" y="60325"/>
                            </a:cubicBezTo>
                            <a:cubicBezTo>
                              <a:pt x="7143750" y="22225"/>
                              <a:pt x="7170738" y="20638"/>
                              <a:pt x="7191375" y="12700"/>
                            </a:cubicBezTo>
                          </a:path>
                        </a:pathLst>
                      </a:custGeom>
                      <a:noFill/>
                      <a:ln w="28575">
                        <a:solidFill>
                          <a:srgbClr val="00CCFF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10800000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0" name="Freeform 35"/>
                      <p:cNvSpPr>
                        <a:spLocks/>
                      </p:cNvSpPr>
                      <p:nvPr/>
                    </p:nvSpPr>
                    <p:spPr bwMode="auto">
                      <a:xfrm rot="-2811">
                        <a:off x="128" y="2740"/>
                        <a:ext cx="11326" cy="980"/>
                      </a:xfrm>
                      <a:custGeom>
                        <a:avLst/>
                        <a:gdLst>
                          <a:gd name="T0" fmla="*/ 0 w 7191375"/>
                          <a:gd name="T1" fmla="*/ 0 h 3529012"/>
                          <a:gd name="T2" fmla="*/ 0 w 7191375"/>
                          <a:gd name="T3" fmla="*/ 0 h 3529012"/>
                          <a:gd name="T4" fmla="*/ 0 w 7191375"/>
                          <a:gd name="T5" fmla="*/ 0 h 3529012"/>
                          <a:gd name="T6" fmla="*/ 0 w 7191375"/>
                          <a:gd name="T7" fmla="*/ 0 h 3529012"/>
                          <a:gd name="T8" fmla="*/ 0 w 7191375"/>
                          <a:gd name="T9" fmla="*/ 0 h 3529012"/>
                          <a:gd name="T10" fmla="*/ 0 w 7191375"/>
                          <a:gd name="T11" fmla="*/ 0 h 3529012"/>
                          <a:gd name="T12" fmla="*/ 0 w 7191375"/>
                          <a:gd name="T13" fmla="*/ 0 h 3529012"/>
                          <a:gd name="T14" fmla="*/ 0 w 7191375"/>
                          <a:gd name="T15" fmla="*/ 0 h 3529012"/>
                          <a:gd name="T16" fmla="*/ 0 w 7191375"/>
                          <a:gd name="T17" fmla="*/ 0 h 3529012"/>
                          <a:gd name="T18" fmla="*/ 0 w 7191375"/>
                          <a:gd name="T19" fmla="*/ 0 h 3529012"/>
                          <a:gd name="T20" fmla="*/ 0 w 7191375"/>
                          <a:gd name="T21" fmla="*/ 0 h 3529012"/>
                          <a:gd name="T22" fmla="*/ 0 w 7191375"/>
                          <a:gd name="T23" fmla="*/ 0 h 3529012"/>
                          <a:gd name="T24" fmla="*/ 0 w 7191375"/>
                          <a:gd name="T25" fmla="*/ 0 h 3529012"/>
                          <a:gd name="T26" fmla="*/ 0 w 7191375"/>
                          <a:gd name="T27" fmla="*/ 0 h 3529012"/>
                          <a:gd name="T28" fmla="*/ 0 w 7191375"/>
                          <a:gd name="T29" fmla="*/ 0 h 3529012"/>
                          <a:gd name="T30" fmla="*/ 0 w 7191375"/>
                          <a:gd name="T31" fmla="*/ 0 h 3529012"/>
                          <a:gd name="T32" fmla="*/ 0 w 7191375"/>
                          <a:gd name="T33" fmla="*/ 0 h 3529012"/>
                          <a:gd name="T34" fmla="*/ 0 w 7191375"/>
                          <a:gd name="T35" fmla="*/ 0 h 3529012"/>
                          <a:gd name="T36" fmla="*/ 0 w 7191375"/>
                          <a:gd name="T37" fmla="*/ 0 h 3529012"/>
                          <a:gd name="T38" fmla="*/ 0 w 7191375"/>
                          <a:gd name="T39" fmla="*/ 0 h 3529012"/>
                          <a:gd name="T40" fmla="*/ 0 w 7191375"/>
                          <a:gd name="T41" fmla="*/ 0 h 3529012"/>
                          <a:gd name="T42" fmla="*/ 0 w 7191375"/>
                          <a:gd name="T43" fmla="*/ 0 h 3529012"/>
                          <a:gd name="T44" fmla="*/ 0 w 7191375"/>
                          <a:gd name="T45" fmla="*/ 0 h 3529012"/>
                          <a:gd name="T46" fmla="*/ 0 w 7191375"/>
                          <a:gd name="T47" fmla="*/ 0 h 3529012"/>
                          <a:gd name="T48" fmla="*/ 0 w 7191375"/>
                          <a:gd name="T49" fmla="*/ 0 h 3529012"/>
                          <a:gd name="T50" fmla="*/ 0 w 7191375"/>
                          <a:gd name="T51" fmla="*/ 0 h 3529012"/>
                          <a:gd name="T52" fmla="*/ 0 w 7191375"/>
                          <a:gd name="T53" fmla="*/ 0 h 3529012"/>
                          <a:gd name="T54" fmla="*/ 0 w 7191375"/>
                          <a:gd name="T55" fmla="*/ 0 h 3529012"/>
                          <a:gd name="T56" fmla="*/ 0 w 7191375"/>
                          <a:gd name="T57" fmla="*/ 0 h 3529012"/>
                          <a:gd name="T58" fmla="*/ 0 w 7191375"/>
                          <a:gd name="T59" fmla="*/ 0 h 3529012"/>
                          <a:gd name="T60" fmla="*/ 0 w 7191375"/>
                          <a:gd name="T61" fmla="*/ 0 h 3529012"/>
                          <a:gd name="T62" fmla="*/ 0 w 7191375"/>
                          <a:gd name="T63" fmla="*/ 0 h 3529012"/>
                          <a:gd name="T64" fmla="*/ 0 w 7191375"/>
                          <a:gd name="T65" fmla="*/ 0 h 3529012"/>
                          <a:gd name="T66" fmla="*/ 0 w 7191375"/>
                          <a:gd name="T67" fmla="*/ 0 h 3529012"/>
                          <a:gd name="T68" fmla="*/ 0 w 7191375"/>
                          <a:gd name="T69" fmla="*/ 0 h 3529012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w 7191375"/>
                          <a:gd name="T106" fmla="*/ 0 h 3529012"/>
                          <a:gd name="T107" fmla="*/ 7191375 w 7191375"/>
                          <a:gd name="T108" fmla="*/ 3529012 h 3529012"/>
                        </a:gdLst>
                        <a:ahLst/>
                        <a:cxnLst>
                          <a:cxn ang="T70">
                            <a:pos x="T0" y="T1"/>
                          </a:cxn>
                          <a:cxn ang="T71">
                            <a:pos x="T2" y="T3"/>
                          </a:cxn>
                          <a:cxn ang="T72">
                            <a:pos x="T4" y="T5"/>
                          </a:cxn>
                          <a:cxn ang="T73">
                            <a:pos x="T6" y="T7"/>
                          </a:cxn>
                          <a:cxn ang="T74">
                            <a:pos x="T8" y="T9"/>
                          </a:cxn>
                          <a:cxn ang="T75">
                            <a:pos x="T10" y="T11"/>
                          </a:cxn>
                          <a:cxn ang="T76">
                            <a:pos x="T12" y="T13"/>
                          </a:cxn>
                          <a:cxn ang="T77">
                            <a:pos x="T14" y="T15"/>
                          </a:cxn>
                          <a:cxn ang="T78">
                            <a:pos x="T16" y="T17"/>
                          </a:cxn>
                          <a:cxn ang="T79">
                            <a:pos x="T18" y="T19"/>
                          </a:cxn>
                          <a:cxn ang="T80">
                            <a:pos x="T20" y="T21"/>
                          </a:cxn>
                          <a:cxn ang="T81">
                            <a:pos x="T22" y="T23"/>
                          </a:cxn>
                          <a:cxn ang="T82">
                            <a:pos x="T24" y="T25"/>
                          </a:cxn>
                          <a:cxn ang="T83">
                            <a:pos x="T26" y="T27"/>
                          </a:cxn>
                          <a:cxn ang="T84">
                            <a:pos x="T28" y="T29"/>
                          </a:cxn>
                          <a:cxn ang="T85">
                            <a:pos x="T30" y="T31"/>
                          </a:cxn>
                          <a:cxn ang="T86">
                            <a:pos x="T32" y="T33"/>
                          </a:cxn>
                          <a:cxn ang="T87">
                            <a:pos x="T34" y="T35"/>
                          </a:cxn>
                          <a:cxn ang="T88">
                            <a:pos x="T36" y="T37"/>
                          </a:cxn>
                          <a:cxn ang="T89">
                            <a:pos x="T38" y="T39"/>
                          </a:cxn>
                          <a:cxn ang="T90">
                            <a:pos x="T40" y="T41"/>
                          </a:cxn>
                          <a:cxn ang="T91">
                            <a:pos x="T42" y="T43"/>
                          </a:cxn>
                          <a:cxn ang="T92">
                            <a:pos x="T44" y="T45"/>
                          </a:cxn>
                          <a:cxn ang="T93">
                            <a:pos x="T46" y="T47"/>
                          </a:cxn>
                          <a:cxn ang="T94">
                            <a:pos x="T48" y="T49"/>
                          </a:cxn>
                          <a:cxn ang="T95">
                            <a:pos x="T50" y="T51"/>
                          </a:cxn>
                          <a:cxn ang="T96">
                            <a:pos x="T52" y="T53"/>
                          </a:cxn>
                          <a:cxn ang="T97">
                            <a:pos x="T54" y="T55"/>
                          </a:cxn>
                          <a:cxn ang="T98">
                            <a:pos x="T56" y="T57"/>
                          </a:cxn>
                          <a:cxn ang="T99">
                            <a:pos x="T58" y="T59"/>
                          </a:cxn>
                          <a:cxn ang="T100">
                            <a:pos x="T60" y="T61"/>
                          </a:cxn>
                          <a:cxn ang="T101">
                            <a:pos x="T62" y="T63"/>
                          </a:cxn>
                          <a:cxn ang="T102">
                            <a:pos x="T64" y="T65"/>
                          </a:cxn>
                          <a:cxn ang="T103">
                            <a:pos x="T66" y="T67"/>
                          </a:cxn>
                          <a:cxn ang="T104">
                            <a:pos x="T68" y="T69"/>
                          </a:cxn>
                        </a:cxnLst>
                        <a:rect l="T105" t="T106" r="T107" b="T108"/>
                        <a:pathLst>
                          <a:path w="7191375" h="3529012">
                            <a:moveTo>
                              <a:pt x="0" y="12700"/>
                            </a:moveTo>
                            <a:cubicBezTo>
                              <a:pt x="30162" y="16669"/>
                              <a:pt x="60325" y="20638"/>
                              <a:pt x="85725" y="31750"/>
                            </a:cubicBezTo>
                            <a:cubicBezTo>
                              <a:pt x="111125" y="42862"/>
                              <a:pt x="133350" y="65088"/>
                              <a:pt x="152400" y="79375"/>
                            </a:cubicBezTo>
                            <a:cubicBezTo>
                              <a:pt x="171450" y="93662"/>
                              <a:pt x="185738" y="101600"/>
                              <a:pt x="200025" y="117475"/>
                            </a:cubicBezTo>
                            <a:cubicBezTo>
                              <a:pt x="214312" y="133350"/>
                              <a:pt x="225425" y="153988"/>
                              <a:pt x="238125" y="174625"/>
                            </a:cubicBezTo>
                            <a:cubicBezTo>
                              <a:pt x="250825" y="195262"/>
                              <a:pt x="260350" y="214312"/>
                              <a:pt x="276225" y="241300"/>
                            </a:cubicBezTo>
                            <a:cubicBezTo>
                              <a:pt x="292100" y="268288"/>
                              <a:pt x="315913" y="306388"/>
                              <a:pt x="333375" y="336550"/>
                            </a:cubicBezTo>
                            <a:cubicBezTo>
                              <a:pt x="350837" y="366712"/>
                              <a:pt x="361950" y="385763"/>
                              <a:pt x="381000" y="422275"/>
                            </a:cubicBezTo>
                            <a:cubicBezTo>
                              <a:pt x="400050" y="458787"/>
                              <a:pt x="425450" y="506413"/>
                              <a:pt x="447675" y="555625"/>
                            </a:cubicBezTo>
                            <a:cubicBezTo>
                              <a:pt x="469900" y="604837"/>
                              <a:pt x="493713" y="668338"/>
                              <a:pt x="514350" y="717550"/>
                            </a:cubicBezTo>
                            <a:cubicBezTo>
                              <a:pt x="534987" y="766762"/>
                              <a:pt x="550863" y="800100"/>
                              <a:pt x="571500" y="850900"/>
                            </a:cubicBezTo>
                            <a:cubicBezTo>
                              <a:pt x="592137" y="901700"/>
                              <a:pt x="617538" y="965200"/>
                              <a:pt x="638175" y="1022350"/>
                            </a:cubicBezTo>
                            <a:cubicBezTo>
                              <a:pt x="658812" y="1079500"/>
                              <a:pt x="671512" y="1125538"/>
                              <a:pt x="695325" y="1193800"/>
                            </a:cubicBezTo>
                            <a:cubicBezTo>
                              <a:pt x="719138" y="1262062"/>
                              <a:pt x="757238" y="1366838"/>
                              <a:pt x="781050" y="1431925"/>
                            </a:cubicBezTo>
                            <a:cubicBezTo>
                              <a:pt x="804862" y="1497012"/>
                              <a:pt x="819150" y="1531938"/>
                              <a:pt x="838200" y="1584325"/>
                            </a:cubicBezTo>
                            <a:cubicBezTo>
                              <a:pt x="857250" y="1636712"/>
                              <a:pt x="876300" y="1677988"/>
                              <a:pt x="895350" y="1746250"/>
                            </a:cubicBezTo>
                            <a:cubicBezTo>
                              <a:pt x="914400" y="1814512"/>
                              <a:pt x="927100" y="1909762"/>
                              <a:pt x="952500" y="1993900"/>
                            </a:cubicBezTo>
                            <a:cubicBezTo>
                              <a:pt x="977900" y="2078038"/>
                              <a:pt x="1016000" y="2160588"/>
                              <a:pt x="1047750" y="2251075"/>
                            </a:cubicBezTo>
                            <a:cubicBezTo>
                              <a:pt x="1079500" y="2341562"/>
                              <a:pt x="1111250" y="2451100"/>
                              <a:pt x="1143000" y="2536825"/>
                            </a:cubicBezTo>
                            <a:cubicBezTo>
                              <a:pt x="1174750" y="2622550"/>
                              <a:pt x="1204913" y="2686050"/>
                              <a:pt x="1238250" y="2765425"/>
                            </a:cubicBezTo>
                            <a:cubicBezTo>
                              <a:pt x="1271587" y="2844800"/>
                              <a:pt x="1309688" y="2941638"/>
                              <a:pt x="1343025" y="3013075"/>
                            </a:cubicBezTo>
                            <a:cubicBezTo>
                              <a:pt x="1376362" y="3084512"/>
                              <a:pt x="1408113" y="3141663"/>
                              <a:pt x="1438275" y="3194050"/>
                            </a:cubicBezTo>
                            <a:cubicBezTo>
                              <a:pt x="1468437" y="3246437"/>
                              <a:pt x="1493838" y="3287712"/>
                              <a:pt x="1524000" y="3327400"/>
                            </a:cubicBezTo>
                            <a:cubicBezTo>
                              <a:pt x="1554162" y="3367088"/>
                              <a:pt x="1585912" y="3403600"/>
                              <a:pt x="1619250" y="3432175"/>
                            </a:cubicBezTo>
                            <a:cubicBezTo>
                              <a:pt x="1652588" y="3460750"/>
                              <a:pt x="1689100" y="3486150"/>
                              <a:pt x="1724025" y="3498850"/>
                            </a:cubicBezTo>
                            <a:cubicBezTo>
                              <a:pt x="1758950" y="3511550"/>
                              <a:pt x="1790700" y="3516312"/>
                              <a:pt x="1828800" y="3508375"/>
                            </a:cubicBezTo>
                            <a:cubicBezTo>
                              <a:pt x="1866900" y="3500438"/>
                              <a:pt x="1919288" y="3473450"/>
                              <a:pt x="1952625" y="3451225"/>
                            </a:cubicBezTo>
                            <a:cubicBezTo>
                              <a:pt x="1985962" y="3429000"/>
                              <a:pt x="1998663" y="3406775"/>
                              <a:pt x="2028825" y="3375025"/>
                            </a:cubicBezTo>
                            <a:cubicBezTo>
                              <a:pt x="2058987" y="3343275"/>
                              <a:pt x="2092325" y="3324225"/>
                              <a:pt x="2133600" y="3260725"/>
                            </a:cubicBezTo>
                            <a:cubicBezTo>
                              <a:pt x="2174875" y="3197225"/>
                              <a:pt x="2230438" y="3095625"/>
                              <a:pt x="2276475" y="2994025"/>
                            </a:cubicBezTo>
                            <a:cubicBezTo>
                              <a:pt x="2322512" y="2892425"/>
                              <a:pt x="2368550" y="2770188"/>
                              <a:pt x="2409825" y="2651125"/>
                            </a:cubicBezTo>
                            <a:cubicBezTo>
                              <a:pt x="2451100" y="2532062"/>
                              <a:pt x="2481262" y="2414588"/>
                              <a:pt x="2524125" y="2279650"/>
                            </a:cubicBezTo>
                            <a:cubicBezTo>
                              <a:pt x="2566988" y="2144712"/>
                              <a:pt x="2620963" y="1978025"/>
                              <a:pt x="2667000" y="1841500"/>
                            </a:cubicBezTo>
                            <a:cubicBezTo>
                              <a:pt x="2713037" y="1704975"/>
                              <a:pt x="2752725" y="1593850"/>
                              <a:pt x="2800350" y="1460500"/>
                            </a:cubicBezTo>
                            <a:cubicBezTo>
                              <a:pt x="2847975" y="1327150"/>
                              <a:pt x="2898775" y="1184275"/>
                              <a:pt x="2952750" y="1041400"/>
                            </a:cubicBezTo>
                            <a:cubicBezTo>
                              <a:pt x="3006725" y="898525"/>
                              <a:pt x="3073400" y="719137"/>
                              <a:pt x="3124200" y="603250"/>
                            </a:cubicBezTo>
                            <a:cubicBezTo>
                              <a:pt x="3175000" y="487363"/>
                              <a:pt x="3217863" y="420687"/>
                              <a:pt x="3257550" y="346075"/>
                            </a:cubicBezTo>
                            <a:cubicBezTo>
                              <a:pt x="3297237" y="271463"/>
                              <a:pt x="3322638" y="206375"/>
                              <a:pt x="3362325" y="155575"/>
                            </a:cubicBezTo>
                            <a:cubicBezTo>
                              <a:pt x="3402012" y="104775"/>
                              <a:pt x="3452813" y="66675"/>
                              <a:pt x="3495675" y="41275"/>
                            </a:cubicBezTo>
                            <a:cubicBezTo>
                              <a:pt x="3538537" y="15875"/>
                              <a:pt x="3571875" y="0"/>
                              <a:pt x="3619500" y="3175"/>
                            </a:cubicBezTo>
                            <a:cubicBezTo>
                              <a:pt x="3667125" y="6350"/>
                              <a:pt x="3735388" y="28575"/>
                              <a:pt x="3781425" y="60325"/>
                            </a:cubicBezTo>
                            <a:cubicBezTo>
                              <a:pt x="3827462" y="92075"/>
                              <a:pt x="3859212" y="138112"/>
                              <a:pt x="3895725" y="193675"/>
                            </a:cubicBezTo>
                            <a:cubicBezTo>
                              <a:pt x="3932238" y="249238"/>
                              <a:pt x="3967162" y="333375"/>
                              <a:pt x="4000500" y="393700"/>
                            </a:cubicBezTo>
                            <a:cubicBezTo>
                              <a:pt x="4033838" y="454025"/>
                              <a:pt x="4059238" y="473075"/>
                              <a:pt x="4095750" y="555625"/>
                            </a:cubicBezTo>
                            <a:cubicBezTo>
                              <a:pt x="4132262" y="638175"/>
                              <a:pt x="4179888" y="787400"/>
                              <a:pt x="4219575" y="889000"/>
                            </a:cubicBezTo>
                            <a:cubicBezTo>
                              <a:pt x="4259262" y="990600"/>
                              <a:pt x="4300537" y="1076325"/>
                              <a:pt x="4333875" y="1165225"/>
                            </a:cubicBezTo>
                            <a:cubicBezTo>
                              <a:pt x="4367213" y="1254125"/>
                              <a:pt x="4391025" y="1335088"/>
                              <a:pt x="4419600" y="1422400"/>
                            </a:cubicBezTo>
                            <a:cubicBezTo>
                              <a:pt x="4448175" y="1509712"/>
                              <a:pt x="4473575" y="1593850"/>
                              <a:pt x="4505325" y="1689100"/>
                            </a:cubicBezTo>
                            <a:cubicBezTo>
                              <a:pt x="4537075" y="1784350"/>
                              <a:pt x="4568825" y="1873250"/>
                              <a:pt x="4610100" y="1993900"/>
                            </a:cubicBezTo>
                            <a:cubicBezTo>
                              <a:pt x="4651375" y="2114550"/>
                              <a:pt x="4708525" y="2286000"/>
                              <a:pt x="4752975" y="2413000"/>
                            </a:cubicBezTo>
                            <a:cubicBezTo>
                              <a:pt x="4797425" y="2540000"/>
                              <a:pt x="4840288" y="2660650"/>
                              <a:pt x="4876800" y="2755900"/>
                            </a:cubicBezTo>
                            <a:cubicBezTo>
                              <a:pt x="4913312" y="2851150"/>
                              <a:pt x="4937125" y="2908300"/>
                              <a:pt x="4972050" y="2984500"/>
                            </a:cubicBezTo>
                            <a:cubicBezTo>
                              <a:pt x="5006975" y="3060700"/>
                              <a:pt x="5045075" y="3144838"/>
                              <a:pt x="5086350" y="3213100"/>
                            </a:cubicBezTo>
                            <a:cubicBezTo>
                              <a:pt x="5127625" y="3281362"/>
                              <a:pt x="5173662" y="3344862"/>
                              <a:pt x="5219700" y="3394075"/>
                            </a:cubicBezTo>
                            <a:cubicBezTo>
                              <a:pt x="5265738" y="3443288"/>
                              <a:pt x="5321300" y="3487738"/>
                              <a:pt x="5362575" y="3508375"/>
                            </a:cubicBezTo>
                            <a:cubicBezTo>
                              <a:pt x="5403850" y="3529012"/>
                              <a:pt x="5430838" y="3525837"/>
                              <a:pt x="5467350" y="3517900"/>
                            </a:cubicBezTo>
                            <a:cubicBezTo>
                              <a:pt x="5503862" y="3509963"/>
                              <a:pt x="5543550" y="3489325"/>
                              <a:pt x="5581650" y="3460750"/>
                            </a:cubicBezTo>
                            <a:cubicBezTo>
                              <a:pt x="5619750" y="3432175"/>
                              <a:pt x="5662612" y="3392488"/>
                              <a:pt x="5695950" y="3346450"/>
                            </a:cubicBezTo>
                            <a:cubicBezTo>
                              <a:pt x="5729288" y="3300412"/>
                              <a:pt x="5748338" y="3251200"/>
                              <a:pt x="5781675" y="3184525"/>
                            </a:cubicBezTo>
                            <a:cubicBezTo>
                              <a:pt x="5815012" y="3117850"/>
                              <a:pt x="5856288" y="3032125"/>
                              <a:pt x="5895975" y="2946400"/>
                            </a:cubicBezTo>
                            <a:cubicBezTo>
                              <a:pt x="5935662" y="2860675"/>
                              <a:pt x="5976937" y="2768600"/>
                              <a:pt x="6019800" y="2670175"/>
                            </a:cubicBezTo>
                            <a:cubicBezTo>
                              <a:pt x="6062663" y="2571750"/>
                              <a:pt x="6113463" y="2460625"/>
                              <a:pt x="6153150" y="2355850"/>
                            </a:cubicBezTo>
                            <a:cubicBezTo>
                              <a:pt x="6192837" y="2251075"/>
                              <a:pt x="6218237" y="2159000"/>
                              <a:pt x="6257925" y="2041525"/>
                            </a:cubicBezTo>
                            <a:cubicBezTo>
                              <a:pt x="6297613" y="1924050"/>
                              <a:pt x="6346825" y="1785937"/>
                              <a:pt x="6391275" y="1651000"/>
                            </a:cubicBezTo>
                            <a:cubicBezTo>
                              <a:pt x="6435725" y="1516063"/>
                              <a:pt x="6480175" y="1366837"/>
                              <a:pt x="6524625" y="1231900"/>
                            </a:cubicBezTo>
                            <a:cubicBezTo>
                              <a:pt x="6569075" y="1096963"/>
                              <a:pt x="6604000" y="973138"/>
                              <a:pt x="6657975" y="841375"/>
                            </a:cubicBezTo>
                            <a:cubicBezTo>
                              <a:pt x="6711950" y="709612"/>
                              <a:pt x="6797675" y="541338"/>
                              <a:pt x="6848475" y="441325"/>
                            </a:cubicBezTo>
                            <a:cubicBezTo>
                              <a:pt x="6899275" y="341312"/>
                              <a:pt x="6919912" y="304800"/>
                              <a:pt x="6962775" y="241300"/>
                            </a:cubicBezTo>
                            <a:cubicBezTo>
                              <a:pt x="7005638" y="177800"/>
                              <a:pt x="7067550" y="98425"/>
                              <a:pt x="7105650" y="60325"/>
                            </a:cubicBezTo>
                            <a:cubicBezTo>
                              <a:pt x="7143750" y="22225"/>
                              <a:pt x="7170738" y="20638"/>
                              <a:pt x="7191375" y="12700"/>
                            </a:cubicBezTo>
                          </a:path>
                        </a:pathLst>
                      </a:custGeom>
                      <a:noFill/>
                      <a:ln w="28575">
                        <a:solidFill>
                          <a:srgbClr val="00CC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1" name="Rectangle 3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87" y="2890"/>
                        <a:ext cx="83" cy="6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endParaRPr lang="en-US" altLang="en-US" sz="1200">
                          <a:solidFill>
                            <a:srgbClr val="800080"/>
                          </a:solidFill>
                          <a:latin typeface="Arial Unicode MS" pitchFamily="34" charset="-128"/>
                        </a:endParaRPr>
                      </a:p>
                    </p:txBody>
                  </p:sp>
                  <p:sp>
                    <p:nvSpPr>
                      <p:cNvPr id="42" name="Rectangle 3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19" y="2950"/>
                        <a:ext cx="83" cy="6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endParaRPr lang="en-US" altLang="en-US" sz="1200">
                          <a:solidFill>
                            <a:srgbClr val="800080"/>
                          </a:solidFill>
                          <a:latin typeface="Arial Unicode MS" pitchFamily="34" charset="-128"/>
                        </a:endParaRPr>
                      </a:p>
                    </p:txBody>
                  </p:sp>
                  <p:sp>
                    <p:nvSpPr>
                      <p:cNvPr id="43" name="Rectangle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2" y="2890"/>
                        <a:ext cx="93" cy="6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endParaRPr lang="en-US" altLang="en-US" sz="1200">
                          <a:solidFill>
                            <a:srgbClr val="800080"/>
                          </a:solidFill>
                          <a:latin typeface="Arial Unicode MS" pitchFamily="34" charset="-128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8" name="Rectangle 39"/>
                <p:cNvSpPr>
                  <a:spLocks noChangeArrowheads="1"/>
                </p:cNvSpPr>
                <p:nvPr/>
              </p:nvSpPr>
              <p:spPr bwMode="auto">
                <a:xfrm>
                  <a:off x="8655" y="2235"/>
                  <a:ext cx="2929" cy="133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Bef>
                      <a:spcPct val="50000"/>
                    </a:spcBef>
                  </a:pPr>
                  <a:endParaRPr lang="en-US" altLang="en-US" sz="1200">
                    <a:solidFill>
                      <a:srgbClr val="800080"/>
                    </a:solidFill>
                    <a:latin typeface="Arial Unicode MS" pitchFamily="34" charset="-128"/>
                  </a:endParaRPr>
                </a:p>
              </p:txBody>
            </p:sp>
          </p:grpSp>
          <p:sp>
            <p:nvSpPr>
              <p:cNvPr id="13" name="Line 40"/>
              <p:cNvSpPr>
                <a:spLocks noChangeShapeType="1"/>
              </p:cNvSpPr>
              <p:nvPr/>
            </p:nvSpPr>
            <p:spPr bwMode="auto">
              <a:xfrm>
                <a:off x="2993" y="1508"/>
                <a:ext cx="0" cy="47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41"/>
              <p:cNvSpPr>
                <a:spLocks noChangeShapeType="1"/>
              </p:cNvSpPr>
              <p:nvPr/>
            </p:nvSpPr>
            <p:spPr bwMode="auto">
              <a:xfrm>
                <a:off x="3082" y="1493"/>
                <a:ext cx="0" cy="47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42"/>
              <p:cNvSpPr>
                <a:spLocks noChangeShapeType="1"/>
              </p:cNvSpPr>
              <p:nvPr/>
            </p:nvSpPr>
            <p:spPr bwMode="auto">
              <a:xfrm>
                <a:off x="2632" y="1902"/>
                <a:ext cx="36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43"/>
              <p:cNvSpPr>
                <a:spLocks noChangeShapeType="1"/>
              </p:cNvSpPr>
              <p:nvPr/>
            </p:nvSpPr>
            <p:spPr bwMode="auto">
              <a:xfrm flipH="1">
                <a:off x="3077" y="1902"/>
                <a:ext cx="25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aphicFrame>
          <p:nvGraphicFramePr>
            <p:cNvPr id="9" name="Object 97"/>
            <p:cNvGraphicFramePr>
              <a:graphicFrameLocks noChangeAspect="1"/>
            </p:cNvGraphicFramePr>
            <p:nvPr/>
          </p:nvGraphicFramePr>
          <p:xfrm>
            <a:off x="2592" y="1554"/>
            <a:ext cx="192" cy="174"/>
          </p:xfrm>
          <a:graphic>
            <a:graphicData uri="http://schemas.openxmlformats.org/presentationml/2006/ole">
              <p:oleObj spid="_x0000_s2050" r:id="rId3" imgW="291847" imgH="177646" progId="Equation.DSMT4">
                <p:embed/>
              </p:oleObj>
            </a:graphicData>
          </a:graphic>
        </p:graphicFrame>
        <p:graphicFrame>
          <p:nvGraphicFramePr>
            <p:cNvPr id="10" name="Object 99"/>
            <p:cNvGraphicFramePr>
              <a:graphicFrameLocks noChangeAspect="1"/>
            </p:cNvGraphicFramePr>
            <p:nvPr/>
          </p:nvGraphicFramePr>
          <p:xfrm>
            <a:off x="2832" y="1728"/>
            <a:ext cx="166" cy="210"/>
          </p:xfrm>
          <a:graphic>
            <a:graphicData uri="http://schemas.openxmlformats.org/presentationml/2006/ole">
              <p:oleObj spid="_x0000_s2051" r:id="rId4" imgW="139579" imgH="177646" progId="Equation.DSMT4">
                <p:embed/>
              </p:oleObj>
            </a:graphicData>
          </a:graphic>
        </p:graphicFrame>
      </p:grpSp>
      <p:grpSp>
        <p:nvGrpSpPr>
          <p:cNvPr id="50" name="Group 112"/>
          <p:cNvGrpSpPr>
            <a:grpSpLocks/>
          </p:cNvGrpSpPr>
          <p:nvPr/>
        </p:nvGrpSpPr>
        <p:grpSpPr bwMode="auto">
          <a:xfrm>
            <a:off x="5638800" y="838200"/>
            <a:ext cx="3505200" cy="1905000"/>
            <a:chOff x="3552" y="720"/>
            <a:chExt cx="2208" cy="1200"/>
          </a:xfrm>
        </p:grpSpPr>
        <p:grpSp>
          <p:nvGrpSpPr>
            <p:cNvPr id="51" name="Group 2"/>
            <p:cNvGrpSpPr>
              <a:grpSpLocks/>
            </p:cNvGrpSpPr>
            <p:nvPr/>
          </p:nvGrpSpPr>
          <p:grpSpPr bwMode="auto">
            <a:xfrm>
              <a:off x="3552" y="803"/>
              <a:ext cx="2168" cy="1117"/>
              <a:chOff x="1245" y="7335"/>
              <a:chExt cx="9830" cy="4858"/>
            </a:xfrm>
          </p:grpSpPr>
          <p:grpSp>
            <p:nvGrpSpPr>
              <p:cNvPr id="57" name="Group 3"/>
              <p:cNvGrpSpPr>
                <a:grpSpLocks/>
              </p:cNvGrpSpPr>
              <p:nvPr/>
            </p:nvGrpSpPr>
            <p:grpSpPr bwMode="auto">
              <a:xfrm>
                <a:off x="1245" y="7335"/>
                <a:ext cx="4672" cy="4822"/>
                <a:chOff x="2600" y="2025"/>
                <a:chExt cx="4672" cy="4660"/>
              </a:xfrm>
            </p:grpSpPr>
            <p:sp>
              <p:nvSpPr>
                <p:cNvPr id="105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4050" y="2025"/>
                  <a:ext cx="1202" cy="104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  <p:sp>
              <p:nvSpPr>
                <p:cNvPr id="106" name="Oval 5"/>
                <p:cNvSpPr>
                  <a:spLocks noChangeArrowheads="1"/>
                </p:cNvSpPr>
                <p:nvPr/>
              </p:nvSpPr>
              <p:spPr bwMode="auto">
                <a:xfrm>
                  <a:off x="2785" y="3193"/>
                  <a:ext cx="3480" cy="323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  <p:sp>
              <p:nvSpPr>
                <p:cNvPr id="107" name="Oval 6"/>
                <p:cNvSpPr>
                  <a:spLocks noChangeArrowheads="1"/>
                </p:cNvSpPr>
                <p:nvPr/>
              </p:nvSpPr>
              <p:spPr bwMode="auto">
                <a:xfrm flipV="1">
                  <a:off x="3271" y="3716"/>
                  <a:ext cx="2508" cy="217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  <p:sp>
              <p:nvSpPr>
                <p:cNvPr id="108" name="Oval 7"/>
                <p:cNvSpPr>
                  <a:spLocks noChangeArrowheads="1"/>
                </p:cNvSpPr>
                <p:nvPr/>
              </p:nvSpPr>
              <p:spPr bwMode="auto">
                <a:xfrm>
                  <a:off x="3723" y="4260"/>
                  <a:ext cx="1604" cy="1104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  <p:sp>
              <p:nvSpPr>
                <p:cNvPr id="109" name="Line 8"/>
                <p:cNvSpPr>
                  <a:spLocks noChangeShapeType="1"/>
                </p:cNvSpPr>
                <p:nvPr/>
              </p:nvSpPr>
              <p:spPr bwMode="auto">
                <a:xfrm>
                  <a:off x="2600" y="4812"/>
                  <a:ext cx="391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4530" y="2830"/>
                  <a:ext cx="0" cy="3855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3543" y="3404"/>
                  <a:ext cx="126" cy="7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3702" y="3919"/>
                  <a:ext cx="103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3860" y="4427"/>
                  <a:ext cx="76" cy="5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6510" y="4485"/>
                  <a:ext cx="762" cy="66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</p:grpSp>
          <p:grpSp>
            <p:nvGrpSpPr>
              <p:cNvPr id="58" name="Group 14"/>
              <p:cNvGrpSpPr>
                <a:grpSpLocks/>
              </p:cNvGrpSpPr>
              <p:nvPr/>
            </p:nvGrpSpPr>
            <p:grpSpPr bwMode="auto">
              <a:xfrm>
                <a:off x="6356" y="7335"/>
                <a:ext cx="4719" cy="4858"/>
                <a:chOff x="5917" y="5327"/>
                <a:chExt cx="5089" cy="5185"/>
              </a:xfrm>
            </p:grpSpPr>
            <p:grpSp>
              <p:nvGrpSpPr>
                <p:cNvPr id="59" name="Group 15"/>
                <p:cNvGrpSpPr>
                  <a:grpSpLocks/>
                </p:cNvGrpSpPr>
                <p:nvPr/>
              </p:nvGrpSpPr>
              <p:grpSpPr bwMode="auto">
                <a:xfrm>
                  <a:off x="5917" y="5327"/>
                  <a:ext cx="5025" cy="5185"/>
                  <a:chOff x="6525" y="6033"/>
                  <a:chExt cx="5025" cy="5185"/>
                </a:xfrm>
              </p:grpSpPr>
              <p:sp>
                <p:nvSpPr>
                  <p:cNvPr id="61" name="Line 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965" y="7333"/>
                    <a:ext cx="53" cy="26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60" y="7245"/>
                    <a:ext cx="8" cy="23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63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6525" y="6033"/>
                    <a:ext cx="5025" cy="5185"/>
                    <a:chOff x="6525" y="6033"/>
                    <a:chExt cx="5025" cy="5185"/>
                  </a:xfrm>
                </p:grpSpPr>
                <p:grpSp>
                  <p:nvGrpSpPr>
                    <p:cNvPr id="64" name="Group 19"/>
                    <p:cNvGrpSpPr>
                      <a:grpSpLocks/>
                    </p:cNvGrpSpPr>
                    <p:nvPr/>
                  </p:nvGrpSpPr>
                  <p:grpSpPr bwMode="auto">
                    <a:xfrm flipH="1" flipV="1">
                      <a:off x="8694" y="9269"/>
                      <a:ext cx="1817" cy="1934"/>
                      <a:chOff x="6525" y="6413"/>
                      <a:chExt cx="1817" cy="1934"/>
                    </a:xfrm>
                  </p:grpSpPr>
                  <p:sp>
                    <p:nvSpPr>
                      <p:cNvPr id="103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8342" y="6413"/>
                        <a:ext cx="0" cy="29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" name="Freeform 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525" y="6463"/>
                        <a:ext cx="1817" cy="1884"/>
                      </a:xfrm>
                      <a:custGeom>
                        <a:avLst/>
                        <a:gdLst>
                          <a:gd name="T0" fmla="*/ 0 w 2776"/>
                          <a:gd name="T1" fmla="*/ 827 h 2843"/>
                          <a:gd name="T2" fmla="*/ 157 w 2776"/>
                          <a:gd name="T3" fmla="*/ 820 h 2843"/>
                          <a:gd name="T4" fmla="*/ 431 w 2776"/>
                          <a:gd name="T5" fmla="*/ 796 h 2843"/>
                          <a:gd name="T6" fmla="*/ 588 w 2776"/>
                          <a:gd name="T7" fmla="*/ 751 h 2843"/>
                          <a:gd name="T8" fmla="*/ 693 w 2776"/>
                          <a:gd name="T9" fmla="*/ 663 h 2843"/>
                          <a:gd name="T10" fmla="*/ 743 w 2776"/>
                          <a:gd name="T11" fmla="*/ 518 h 2843"/>
                          <a:gd name="T12" fmla="*/ 762 w 2776"/>
                          <a:gd name="T13" fmla="*/ 358 h 2843"/>
                          <a:gd name="T14" fmla="*/ 776 w 2776"/>
                          <a:gd name="T15" fmla="*/ 164 h 2843"/>
                          <a:gd name="T16" fmla="*/ 778 w 2776"/>
                          <a:gd name="T17" fmla="*/ 0 h 2843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w 2776"/>
                          <a:gd name="T28" fmla="*/ 0 h 2843"/>
                          <a:gd name="T29" fmla="*/ 2776 w 2776"/>
                          <a:gd name="T30" fmla="*/ 2843 h 2843"/>
                        </a:gdLst>
                        <a:ahLst/>
                        <a:cxnLst>
                          <a:cxn ang="T18">
                            <a:pos x="T0" y="T1"/>
                          </a:cxn>
                          <a:cxn ang="T19">
                            <a:pos x="T2" y="T3"/>
                          </a:cxn>
                          <a:cxn ang="T20">
                            <a:pos x="T4" y="T5"/>
                          </a:cxn>
                          <a:cxn ang="T21">
                            <a:pos x="T6" y="T7"/>
                          </a:cxn>
                          <a:cxn ang="T22">
                            <a:pos x="T8" y="T9"/>
                          </a:cxn>
                          <a:cxn ang="T23">
                            <a:pos x="T10" y="T11"/>
                          </a:cxn>
                          <a:cxn ang="T24">
                            <a:pos x="T12" y="T13"/>
                          </a:cxn>
                          <a:cxn ang="T25">
                            <a:pos x="T14" y="T15"/>
                          </a:cxn>
                          <a:cxn ang="T26">
                            <a:pos x="T16" y="T17"/>
                          </a:cxn>
                        </a:cxnLst>
                        <a:rect l="T27" t="T28" r="T29" b="T30"/>
                        <a:pathLst>
                          <a:path w="2776" h="2843">
                            <a:moveTo>
                              <a:pt x="0" y="2843"/>
                            </a:moveTo>
                            <a:cubicBezTo>
                              <a:pt x="152" y="2840"/>
                              <a:pt x="304" y="2837"/>
                              <a:pt x="560" y="2819"/>
                            </a:cubicBezTo>
                            <a:cubicBezTo>
                              <a:pt x="816" y="2801"/>
                              <a:pt x="1279" y="2775"/>
                              <a:pt x="1535" y="2735"/>
                            </a:cubicBezTo>
                            <a:cubicBezTo>
                              <a:pt x="1791" y="2695"/>
                              <a:pt x="1943" y="2657"/>
                              <a:pt x="2099" y="2581"/>
                            </a:cubicBezTo>
                            <a:cubicBezTo>
                              <a:pt x="2255" y="2505"/>
                              <a:pt x="2378" y="2412"/>
                              <a:pt x="2470" y="2278"/>
                            </a:cubicBezTo>
                            <a:cubicBezTo>
                              <a:pt x="2562" y="2144"/>
                              <a:pt x="2608" y="1953"/>
                              <a:pt x="2649" y="1778"/>
                            </a:cubicBezTo>
                            <a:cubicBezTo>
                              <a:pt x="2690" y="1603"/>
                              <a:pt x="2698" y="1432"/>
                              <a:pt x="2717" y="1230"/>
                            </a:cubicBezTo>
                            <a:cubicBezTo>
                              <a:pt x="2736" y="1028"/>
                              <a:pt x="2756" y="768"/>
                              <a:pt x="2766" y="563"/>
                            </a:cubicBezTo>
                            <a:cubicBezTo>
                              <a:pt x="2776" y="358"/>
                              <a:pt x="2774" y="94"/>
                              <a:pt x="2775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10800000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5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525" y="6033"/>
                      <a:ext cx="5025" cy="5185"/>
                      <a:chOff x="6525" y="6033"/>
                      <a:chExt cx="5025" cy="5185"/>
                    </a:xfrm>
                  </p:grpSpPr>
                  <p:sp>
                    <p:nvSpPr>
                      <p:cNvPr id="73" name="Text Box 2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976" y="6033"/>
                        <a:ext cx="1202" cy="104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1" hangingPunct="1"/>
                        <a:endParaRPr lang="en-US" altLang="en-US" sz="1800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74" name="Line 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601" y="9149"/>
                        <a:ext cx="4214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5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8531" y="6812"/>
                        <a:ext cx="0" cy="421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6" name="Text Box 2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0815" y="8787"/>
                        <a:ext cx="735" cy="66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1" hangingPunct="1"/>
                        <a:endParaRPr lang="en-US" altLang="en-US" sz="1800">
                          <a:latin typeface="Arial" charset="0"/>
                        </a:endParaRPr>
                      </a:p>
                    </p:txBody>
                  </p:sp>
                  <p:grpSp>
                    <p:nvGrpSpPr>
                      <p:cNvPr id="77" name="Group 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525" y="7067"/>
                        <a:ext cx="1817" cy="1934"/>
                        <a:chOff x="6525" y="6413"/>
                        <a:chExt cx="1817" cy="1934"/>
                      </a:xfrm>
                    </p:grpSpPr>
                    <p:sp>
                      <p:nvSpPr>
                        <p:cNvPr id="101" name="Line 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342" y="6413"/>
                          <a:ext cx="0" cy="29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02" name="Freeform 2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6525" y="6463"/>
                          <a:ext cx="1817" cy="1884"/>
                        </a:xfrm>
                        <a:custGeom>
                          <a:avLst/>
                          <a:gdLst>
                            <a:gd name="T0" fmla="*/ 0 w 2776"/>
                            <a:gd name="T1" fmla="*/ 827 h 2843"/>
                            <a:gd name="T2" fmla="*/ 157 w 2776"/>
                            <a:gd name="T3" fmla="*/ 820 h 2843"/>
                            <a:gd name="T4" fmla="*/ 431 w 2776"/>
                            <a:gd name="T5" fmla="*/ 796 h 2843"/>
                            <a:gd name="T6" fmla="*/ 588 w 2776"/>
                            <a:gd name="T7" fmla="*/ 751 h 2843"/>
                            <a:gd name="T8" fmla="*/ 693 w 2776"/>
                            <a:gd name="T9" fmla="*/ 663 h 2843"/>
                            <a:gd name="T10" fmla="*/ 743 w 2776"/>
                            <a:gd name="T11" fmla="*/ 518 h 2843"/>
                            <a:gd name="T12" fmla="*/ 762 w 2776"/>
                            <a:gd name="T13" fmla="*/ 358 h 2843"/>
                            <a:gd name="T14" fmla="*/ 776 w 2776"/>
                            <a:gd name="T15" fmla="*/ 164 h 2843"/>
                            <a:gd name="T16" fmla="*/ 778 w 2776"/>
                            <a:gd name="T17" fmla="*/ 0 h 2843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2776"/>
                            <a:gd name="T28" fmla="*/ 0 h 2843"/>
                            <a:gd name="T29" fmla="*/ 2776 w 2776"/>
                            <a:gd name="T30" fmla="*/ 2843 h 2843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2776" h="2843">
                              <a:moveTo>
                                <a:pt x="0" y="2843"/>
                              </a:moveTo>
                              <a:cubicBezTo>
                                <a:pt x="152" y="2840"/>
                                <a:pt x="304" y="2837"/>
                                <a:pt x="560" y="2819"/>
                              </a:cubicBezTo>
                              <a:cubicBezTo>
                                <a:pt x="816" y="2801"/>
                                <a:pt x="1279" y="2775"/>
                                <a:pt x="1535" y="2735"/>
                              </a:cubicBezTo>
                              <a:cubicBezTo>
                                <a:pt x="1791" y="2695"/>
                                <a:pt x="1943" y="2657"/>
                                <a:pt x="2099" y="2581"/>
                              </a:cubicBezTo>
                              <a:cubicBezTo>
                                <a:pt x="2255" y="2505"/>
                                <a:pt x="2378" y="2412"/>
                                <a:pt x="2470" y="2278"/>
                              </a:cubicBezTo>
                              <a:cubicBezTo>
                                <a:pt x="2562" y="2144"/>
                                <a:pt x="2608" y="1953"/>
                                <a:pt x="2649" y="1778"/>
                              </a:cubicBezTo>
                              <a:cubicBezTo>
                                <a:pt x="2690" y="1603"/>
                                <a:pt x="2698" y="1432"/>
                                <a:pt x="2717" y="1230"/>
                              </a:cubicBezTo>
                              <a:cubicBezTo>
                                <a:pt x="2736" y="1028"/>
                                <a:pt x="2756" y="768"/>
                                <a:pt x="2766" y="563"/>
                              </a:cubicBezTo>
                              <a:cubicBezTo>
                                <a:pt x="2776" y="358"/>
                                <a:pt x="2774" y="94"/>
                                <a:pt x="2775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78" name="Group 30"/>
                      <p:cNvGrpSpPr>
                        <a:grpSpLocks/>
                      </p:cNvGrpSpPr>
                      <p:nvPr/>
                    </p:nvGrpSpPr>
                    <p:grpSpPr bwMode="auto">
                      <a:xfrm flipV="1">
                        <a:off x="6540" y="9284"/>
                        <a:ext cx="1817" cy="1934"/>
                        <a:chOff x="6525" y="6413"/>
                        <a:chExt cx="1817" cy="1934"/>
                      </a:xfrm>
                    </p:grpSpPr>
                    <p:sp>
                      <p:nvSpPr>
                        <p:cNvPr id="99" name="Line 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342" y="6413"/>
                          <a:ext cx="0" cy="29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00" name="Freeform 3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6525" y="6463"/>
                          <a:ext cx="1817" cy="1884"/>
                        </a:xfrm>
                        <a:custGeom>
                          <a:avLst/>
                          <a:gdLst>
                            <a:gd name="T0" fmla="*/ 0 w 2776"/>
                            <a:gd name="T1" fmla="*/ 827 h 2843"/>
                            <a:gd name="T2" fmla="*/ 157 w 2776"/>
                            <a:gd name="T3" fmla="*/ 820 h 2843"/>
                            <a:gd name="T4" fmla="*/ 431 w 2776"/>
                            <a:gd name="T5" fmla="*/ 796 h 2843"/>
                            <a:gd name="T6" fmla="*/ 588 w 2776"/>
                            <a:gd name="T7" fmla="*/ 751 h 2843"/>
                            <a:gd name="T8" fmla="*/ 693 w 2776"/>
                            <a:gd name="T9" fmla="*/ 663 h 2843"/>
                            <a:gd name="T10" fmla="*/ 743 w 2776"/>
                            <a:gd name="T11" fmla="*/ 518 h 2843"/>
                            <a:gd name="T12" fmla="*/ 762 w 2776"/>
                            <a:gd name="T13" fmla="*/ 358 h 2843"/>
                            <a:gd name="T14" fmla="*/ 776 w 2776"/>
                            <a:gd name="T15" fmla="*/ 164 h 2843"/>
                            <a:gd name="T16" fmla="*/ 778 w 2776"/>
                            <a:gd name="T17" fmla="*/ 0 h 2843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2776"/>
                            <a:gd name="T28" fmla="*/ 0 h 2843"/>
                            <a:gd name="T29" fmla="*/ 2776 w 2776"/>
                            <a:gd name="T30" fmla="*/ 2843 h 2843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2776" h="2843">
                              <a:moveTo>
                                <a:pt x="0" y="2843"/>
                              </a:moveTo>
                              <a:cubicBezTo>
                                <a:pt x="152" y="2840"/>
                                <a:pt x="304" y="2837"/>
                                <a:pt x="560" y="2819"/>
                              </a:cubicBezTo>
                              <a:cubicBezTo>
                                <a:pt x="816" y="2801"/>
                                <a:pt x="1279" y="2775"/>
                                <a:pt x="1535" y="2735"/>
                              </a:cubicBezTo>
                              <a:cubicBezTo>
                                <a:pt x="1791" y="2695"/>
                                <a:pt x="1943" y="2657"/>
                                <a:pt x="2099" y="2581"/>
                              </a:cubicBezTo>
                              <a:cubicBezTo>
                                <a:pt x="2255" y="2505"/>
                                <a:pt x="2378" y="2412"/>
                                <a:pt x="2470" y="2278"/>
                              </a:cubicBezTo>
                              <a:cubicBezTo>
                                <a:pt x="2562" y="2144"/>
                                <a:pt x="2608" y="1953"/>
                                <a:pt x="2649" y="1778"/>
                              </a:cubicBezTo>
                              <a:cubicBezTo>
                                <a:pt x="2690" y="1603"/>
                                <a:pt x="2698" y="1432"/>
                                <a:pt x="2717" y="1230"/>
                              </a:cubicBezTo>
                              <a:cubicBezTo>
                                <a:pt x="2736" y="1028"/>
                                <a:pt x="2756" y="768"/>
                                <a:pt x="2766" y="563"/>
                              </a:cubicBezTo>
                              <a:cubicBezTo>
                                <a:pt x="2776" y="358"/>
                                <a:pt x="2774" y="94"/>
                                <a:pt x="2775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79" name="Group 33"/>
                      <p:cNvGrpSpPr>
                        <a:grpSpLocks/>
                      </p:cNvGrpSpPr>
                      <p:nvPr/>
                    </p:nvGrpSpPr>
                    <p:grpSpPr bwMode="auto">
                      <a:xfrm flipH="1">
                        <a:off x="8694" y="7078"/>
                        <a:ext cx="1817" cy="1934"/>
                        <a:chOff x="6525" y="6413"/>
                        <a:chExt cx="1817" cy="1934"/>
                      </a:xfrm>
                    </p:grpSpPr>
                    <p:sp>
                      <p:nvSpPr>
                        <p:cNvPr id="97" name="Line 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342" y="6413"/>
                          <a:ext cx="0" cy="29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8" name="Freeform 3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6525" y="6463"/>
                          <a:ext cx="1817" cy="1884"/>
                        </a:xfrm>
                        <a:custGeom>
                          <a:avLst/>
                          <a:gdLst>
                            <a:gd name="T0" fmla="*/ 0 w 2776"/>
                            <a:gd name="T1" fmla="*/ 827 h 2843"/>
                            <a:gd name="T2" fmla="*/ 157 w 2776"/>
                            <a:gd name="T3" fmla="*/ 820 h 2843"/>
                            <a:gd name="T4" fmla="*/ 431 w 2776"/>
                            <a:gd name="T5" fmla="*/ 796 h 2843"/>
                            <a:gd name="T6" fmla="*/ 588 w 2776"/>
                            <a:gd name="T7" fmla="*/ 751 h 2843"/>
                            <a:gd name="T8" fmla="*/ 693 w 2776"/>
                            <a:gd name="T9" fmla="*/ 663 h 2843"/>
                            <a:gd name="T10" fmla="*/ 743 w 2776"/>
                            <a:gd name="T11" fmla="*/ 518 h 2843"/>
                            <a:gd name="T12" fmla="*/ 762 w 2776"/>
                            <a:gd name="T13" fmla="*/ 358 h 2843"/>
                            <a:gd name="T14" fmla="*/ 776 w 2776"/>
                            <a:gd name="T15" fmla="*/ 164 h 2843"/>
                            <a:gd name="T16" fmla="*/ 778 w 2776"/>
                            <a:gd name="T17" fmla="*/ 0 h 2843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2776"/>
                            <a:gd name="T28" fmla="*/ 0 h 2843"/>
                            <a:gd name="T29" fmla="*/ 2776 w 2776"/>
                            <a:gd name="T30" fmla="*/ 2843 h 2843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2776" h="2843">
                              <a:moveTo>
                                <a:pt x="0" y="2843"/>
                              </a:moveTo>
                              <a:cubicBezTo>
                                <a:pt x="152" y="2840"/>
                                <a:pt x="304" y="2837"/>
                                <a:pt x="560" y="2819"/>
                              </a:cubicBezTo>
                              <a:cubicBezTo>
                                <a:pt x="816" y="2801"/>
                                <a:pt x="1279" y="2775"/>
                                <a:pt x="1535" y="2735"/>
                              </a:cubicBezTo>
                              <a:cubicBezTo>
                                <a:pt x="1791" y="2695"/>
                                <a:pt x="1943" y="2657"/>
                                <a:pt x="2099" y="2581"/>
                              </a:cubicBezTo>
                              <a:cubicBezTo>
                                <a:pt x="2255" y="2505"/>
                                <a:pt x="2378" y="2412"/>
                                <a:pt x="2470" y="2278"/>
                              </a:cubicBezTo>
                              <a:cubicBezTo>
                                <a:pt x="2562" y="2144"/>
                                <a:pt x="2608" y="1953"/>
                                <a:pt x="2649" y="1778"/>
                              </a:cubicBezTo>
                              <a:cubicBezTo>
                                <a:pt x="2690" y="1603"/>
                                <a:pt x="2698" y="1432"/>
                                <a:pt x="2717" y="1230"/>
                              </a:cubicBezTo>
                              <a:cubicBezTo>
                                <a:pt x="2736" y="1028"/>
                                <a:pt x="2756" y="768"/>
                                <a:pt x="2766" y="563"/>
                              </a:cubicBezTo>
                              <a:cubicBezTo>
                                <a:pt x="2776" y="358"/>
                                <a:pt x="2774" y="94"/>
                                <a:pt x="2775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80" name="Group 3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408" y="7245"/>
                        <a:ext cx="2002" cy="2024"/>
                        <a:chOff x="8408" y="7245"/>
                        <a:chExt cx="2002" cy="2024"/>
                      </a:xfrm>
                    </p:grpSpPr>
                    <p:sp>
                      <p:nvSpPr>
                        <p:cNvPr id="91" name="Line 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9030" y="7333"/>
                          <a:ext cx="53" cy="268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2" name="Line 3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880" y="7245"/>
                          <a:ext cx="8" cy="23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3" name="Freeform 3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80" y="7391"/>
                          <a:ext cx="1530" cy="1497"/>
                        </a:xfrm>
                        <a:custGeom>
                          <a:avLst/>
                          <a:gdLst>
                            <a:gd name="T0" fmla="*/ 1530 w 1530"/>
                            <a:gd name="T1" fmla="*/ 1497 h 1497"/>
                            <a:gd name="T2" fmla="*/ 1238 w 1530"/>
                            <a:gd name="T3" fmla="*/ 1454 h 1497"/>
                            <a:gd name="T4" fmla="*/ 878 w 1530"/>
                            <a:gd name="T5" fmla="*/ 1370 h 1497"/>
                            <a:gd name="T6" fmla="*/ 533 w 1530"/>
                            <a:gd name="T7" fmla="*/ 1212 h 1497"/>
                            <a:gd name="T8" fmla="*/ 298 w 1530"/>
                            <a:gd name="T9" fmla="*/ 972 h 1497"/>
                            <a:gd name="T10" fmla="*/ 150 w 1530"/>
                            <a:gd name="T11" fmla="*/ 692 h 1497"/>
                            <a:gd name="T12" fmla="*/ 45 w 1530"/>
                            <a:gd name="T13" fmla="*/ 327 h 1497"/>
                            <a:gd name="T14" fmla="*/ 0 w 1530"/>
                            <a:gd name="T15" fmla="*/ 0 h 1497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530"/>
                            <a:gd name="T25" fmla="*/ 0 h 1497"/>
                            <a:gd name="T26" fmla="*/ 1530 w 1530"/>
                            <a:gd name="T27" fmla="*/ 1497 h 1497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530" h="1497">
                              <a:moveTo>
                                <a:pt x="1530" y="1497"/>
                              </a:moveTo>
                              <a:cubicBezTo>
                                <a:pt x="1438" y="1486"/>
                                <a:pt x="1347" y="1475"/>
                                <a:pt x="1238" y="1454"/>
                              </a:cubicBezTo>
                              <a:cubicBezTo>
                                <a:pt x="1129" y="1433"/>
                                <a:pt x="995" y="1410"/>
                                <a:pt x="878" y="1370"/>
                              </a:cubicBezTo>
                              <a:cubicBezTo>
                                <a:pt x="761" y="1330"/>
                                <a:pt x="630" y="1278"/>
                                <a:pt x="533" y="1212"/>
                              </a:cubicBezTo>
                              <a:cubicBezTo>
                                <a:pt x="436" y="1146"/>
                                <a:pt x="362" y="1059"/>
                                <a:pt x="298" y="972"/>
                              </a:cubicBezTo>
                              <a:cubicBezTo>
                                <a:pt x="234" y="885"/>
                                <a:pt x="192" y="799"/>
                                <a:pt x="150" y="692"/>
                              </a:cubicBezTo>
                              <a:cubicBezTo>
                                <a:pt x="108" y="585"/>
                                <a:pt x="70" y="442"/>
                                <a:pt x="45" y="327"/>
                              </a:cubicBezTo>
                              <a:cubicBezTo>
                                <a:pt x="20" y="212"/>
                                <a:pt x="7" y="54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4" name="Freeform 4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9030" y="7349"/>
                          <a:ext cx="1328" cy="1351"/>
                        </a:xfrm>
                        <a:custGeom>
                          <a:avLst/>
                          <a:gdLst>
                            <a:gd name="T0" fmla="*/ 1328 w 1328"/>
                            <a:gd name="T1" fmla="*/ 1351 h 1351"/>
                            <a:gd name="T2" fmla="*/ 1178 w 1328"/>
                            <a:gd name="T3" fmla="*/ 1321 h 1351"/>
                            <a:gd name="T4" fmla="*/ 923 w 1328"/>
                            <a:gd name="T5" fmla="*/ 1246 h 1351"/>
                            <a:gd name="T6" fmla="*/ 630 w 1328"/>
                            <a:gd name="T7" fmla="*/ 1096 h 1351"/>
                            <a:gd name="T8" fmla="*/ 420 w 1328"/>
                            <a:gd name="T9" fmla="*/ 920 h 1351"/>
                            <a:gd name="T10" fmla="*/ 270 w 1328"/>
                            <a:gd name="T11" fmla="*/ 711 h 1351"/>
                            <a:gd name="T12" fmla="*/ 90 w 1328"/>
                            <a:gd name="T13" fmla="*/ 385 h 1351"/>
                            <a:gd name="T14" fmla="*/ 0 w 1328"/>
                            <a:gd name="T15" fmla="*/ 0 h 1351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328"/>
                            <a:gd name="T25" fmla="*/ 0 h 1351"/>
                            <a:gd name="T26" fmla="*/ 1328 w 1328"/>
                            <a:gd name="T27" fmla="*/ 1351 h 1351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328" h="1351">
                              <a:moveTo>
                                <a:pt x="1328" y="1351"/>
                              </a:moveTo>
                              <a:cubicBezTo>
                                <a:pt x="1286" y="1344"/>
                                <a:pt x="1245" y="1338"/>
                                <a:pt x="1178" y="1321"/>
                              </a:cubicBezTo>
                              <a:cubicBezTo>
                                <a:pt x="1111" y="1304"/>
                                <a:pt x="1014" y="1283"/>
                                <a:pt x="923" y="1246"/>
                              </a:cubicBezTo>
                              <a:cubicBezTo>
                                <a:pt x="832" y="1209"/>
                                <a:pt x="714" y="1150"/>
                                <a:pt x="630" y="1096"/>
                              </a:cubicBezTo>
                              <a:cubicBezTo>
                                <a:pt x="546" y="1042"/>
                                <a:pt x="480" y="984"/>
                                <a:pt x="420" y="920"/>
                              </a:cubicBezTo>
                              <a:cubicBezTo>
                                <a:pt x="360" y="856"/>
                                <a:pt x="325" y="800"/>
                                <a:pt x="270" y="711"/>
                              </a:cubicBezTo>
                              <a:cubicBezTo>
                                <a:pt x="215" y="622"/>
                                <a:pt x="135" y="503"/>
                                <a:pt x="90" y="385"/>
                              </a:cubicBezTo>
                              <a:cubicBezTo>
                                <a:pt x="45" y="267"/>
                                <a:pt x="15" y="6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5" name="Line 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408" y="9060"/>
                          <a:ext cx="210" cy="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6" name="Line 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8408" y="9060"/>
                          <a:ext cx="210" cy="2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81" name="Freeform 43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6646" y="7391"/>
                        <a:ext cx="1530" cy="1497"/>
                      </a:xfrm>
                      <a:custGeom>
                        <a:avLst/>
                        <a:gdLst>
                          <a:gd name="T0" fmla="*/ 1530 w 1530"/>
                          <a:gd name="T1" fmla="*/ 1497 h 1497"/>
                          <a:gd name="T2" fmla="*/ 1238 w 1530"/>
                          <a:gd name="T3" fmla="*/ 1454 h 1497"/>
                          <a:gd name="T4" fmla="*/ 878 w 1530"/>
                          <a:gd name="T5" fmla="*/ 1370 h 1497"/>
                          <a:gd name="T6" fmla="*/ 533 w 1530"/>
                          <a:gd name="T7" fmla="*/ 1212 h 1497"/>
                          <a:gd name="T8" fmla="*/ 298 w 1530"/>
                          <a:gd name="T9" fmla="*/ 972 h 1497"/>
                          <a:gd name="T10" fmla="*/ 150 w 1530"/>
                          <a:gd name="T11" fmla="*/ 692 h 1497"/>
                          <a:gd name="T12" fmla="*/ 45 w 1530"/>
                          <a:gd name="T13" fmla="*/ 327 h 1497"/>
                          <a:gd name="T14" fmla="*/ 0 w 1530"/>
                          <a:gd name="T15" fmla="*/ 0 h 1497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w 1530"/>
                          <a:gd name="T25" fmla="*/ 0 h 1497"/>
                          <a:gd name="T26" fmla="*/ 1530 w 1530"/>
                          <a:gd name="T27" fmla="*/ 1497 h 1497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T24" t="T25" r="T26" b="T27"/>
                        <a:pathLst>
                          <a:path w="1530" h="1497">
                            <a:moveTo>
                              <a:pt x="1530" y="1497"/>
                            </a:moveTo>
                            <a:cubicBezTo>
                              <a:pt x="1438" y="1486"/>
                              <a:pt x="1347" y="1475"/>
                              <a:pt x="1238" y="1454"/>
                            </a:cubicBezTo>
                            <a:cubicBezTo>
                              <a:pt x="1129" y="1433"/>
                              <a:pt x="995" y="1410"/>
                              <a:pt x="878" y="1370"/>
                            </a:cubicBezTo>
                            <a:cubicBezTo>
                              <a:pt x="761" y="1330"/>
                              <a:pt x="630" y="1278"/>
                              <a:pt x="533" y="1212"/>
                            </a:cubicBezTo>
                            <a:cubicBezTo>
                              <a:pt x="436" y="1146"/>
                              <a:pt x="362" y="1059"/>
                              <a:pt x="298" y="972"/>
                            </a:cubicBezTo>
                            <a:cubicBezTo>
                              <a:pt x="234" y="885"/>
                              <a:pt x="192" y="799"/>
                              <a:pt x="150" y="692"/>
                            </a:cubicBezTo>
                            <a:cubicBezTo>
                              <a:pt x="108" y="585"/>
                              <a:pt x="70" y="442"/>
                              <a:pt x="45" y="327"/>
                            </a:cubicBezTo>
                            <a:cubicBezTo>
                              <a:pt x="20" y="212"/>
                              <a:pt x="7" y="54"/>
                              <a:pt x="0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2" name="Freeform 44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6698" y="7349"/>
                        <a:ext cx="1328" cy="1351"/>
                      </a:xfrm>
                      <a:custGeom>
                        <a:avLst/>
                        <a:gdLst>
                          <a:gd name="T0" fmla="*/ 1328 w 1328"/>
                          <a:gd name="T1" fmla="*/ 1351 h 1351"/>
                          <a:gd name="T2" fmla="*/ 1178 w 1328"/>
                          <a:gd name="T3" fmla="*/ 1321 h 1351"/>
                          <a:gd name="T4" fmla="*/ 923 w 1328"/>
                          <a:gd name="T5" fmla="*/ 1246 h 1351"/>
                          <a:gd name="T6" fmla="*/ 630 w 1328"/>
                          <a:gd name="T7" fmla="*/ 1096 h 1351"/>
                          <a:gd name="T8" fmla="*/ 420 w 1328"/>
                          <a:gd name="T9" fmla="*/ 920 h 1351"/>
                          <a:gd name="T10" fmla="*/ 270 w 1328"/>
                          <a:gd name="T11" fmla="*/ 711 h 1351"/>
                          <a:gd name="T12" fmla="*/ 90 w 1328"/>
                          <a:gd name="T13" fmla="*/ 385 h 1351"/>
                          <a:gd name="T14" fmla="*/ 0 w 1328"/>
                          <a:gd name="T15" fmla="*/ 0 h 1351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w 1328"/>
                          <a:gd name="T25" fmla="*/ 0 h 1351"/>
                          <a:gd name="T26" fmla="*/ 1328 w 1328"/>
                          <a:gd name="T27" fmla="*/ 1351 h 1351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T24" t="T25" r="T26" b="T27"/>
                        <a:pathLst>
                          <a:path w="1328" h="1351">
                            <a:moveTo>
                              <a:pt x="1328" y="1351"/>
                            </a:moveTo>
                            <a:cubicBezTo>
                              <a:pt x="1286" y="1344"/>
                              <a:pt x="1245" y="1338"/>
                              <a:pt x="1178" y="1321"/>
                            </a:cubicBezTo>
                            <a:cubicBezTo>
                              <a:pt x="1111" y="1304"/>
                              <a:pt x="1014" y="1283"/>
                              <a:pt x="923" y="1246"/>
                            </a:cubicBezTo>
                            <a:cubicBezTo>
                              <a:pt x="832" y="1209"/>
                              <a:pt x="714" y="1150"/>
                              <a:pt x="630" y="1096"/>
                            </a:cubicBezTo>
                            <a:cubicBezTo>
                              <a:pt x="546" y="1042"/>
                              <a:pt x="480" y="984"/>
                              <a:pt x="420" y="920"/>
                            </a:cubicBezTo>
                            <a:cubicBezTo>
                              <a:pt x="360" y="856"/>
                              <a:pt x="325" y="800"/>
                              <a:pt x="270" y="711"/>
                            </a:cubicBezTo>
                            <a:cubicBezTo>
                              <a:pt x="215" y="622"/>
                              <a:pt x="135" y="503"/>
                              <a:pt x="90" y="385"/>
                            </a:cubicBezTo>
                            <a:cubicBezTo>
                              <a:pt x="45" y="267"/>
                              <a:pt x="15" y="63"/>
                              <a:pt x="0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3" name="Line 4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438" y="9060"/>
                        <a:ext cx="210" cy="209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84" name="Group 46"/>
                      <p:cNvGrpSpPr>
                        <a:grpSpLocks/>
                      </p:cNvGrpSpPr>
                      <p:nvPr/>
                    </p:nvGrpSpPr>
                    <p:grpSpPr bwMode="auto">
                      <a:xfrm flipH="1" flipV="1">
                        <a:off x="6646" y="9044"/>
                        <a:ext cx="2002" cy="2024"/>
                        <a:chOff x="8408" y="7245"/>
                        <a:chExt cx="2002" cy="2024"/>
                      </a:xfrm>
                    </p:grpSpPr>
                    <p:sp>
                      <p:nvSpPr>
                        <p:cNvPr id="85" name="Line 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9030" y="7333"/>
                          <a:ext cx="53" cy="268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6" name="Line 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8880" y="7245"/>
                          <a:ext cx="8" cy="23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7" name="Freeform 4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880" y="7391"/>
                          <a:ext cx="1530" cy="1497"/>
                        </a:xfrm>
                        <a:custGeom>
                          <a:avLst/>
                          <a:gdLst>
                            <a:gd name="T0" fmla="*/ 1530 w 1530"/>
                            <a:gd name="T1" fmla="*/ 1497 h 1497"/>
                            <a:gd name="T2" fmla="*/ 1238 w 1530"/>
                            <a:gd name="T3" fmla="*/ 1454 h 1497"/>
                            <a:gd name="T4" fmla="*/ 878 w 1530"/>
                            <a:gd name="T5" fmla="*/ 1370 h 1497"/>
                            <a:gd name="T6" fmla="*/ 533 w 1530"/>
                            <a:gd name="T7" fmla="*/ 1212 h 1497"/>
                            <a:gd name="T8" fmla="*/ 298 w 1530"/>
                            <a:gd name="T9" fmla="*/ 972 h 1497"/>
                            <a:gd name="T10" fmla="*/ 150 w 1530"/>
                            <a:gd name="T11" fmla="*/ 692 h 1497"/>
                            <a:gd name="T12" fmla="*/ 45 w 1530"/>
                            <a:gd name="T13" fmla="*/ 327 h 1497"/>
                            <a:gd name="T14" fmla="*/ 0 w 1530"/>
                            <a:gd name="T15" fmla="*/ 0 h 1497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530"/>
                            <a:gd name="T25" fmla="*/ 0 h 1497"/>
                            <a:gd name="T26" fmla="*/ 1530 w 1530"/>
                            <a:gd name="T27" fmla="*/ 1497 h 1497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530" h="1497">
                              <a:moveTo>
                                <a:pt x="1530" y="1497"/>
                              </a:moveTo>
                              <a:cubicBezTo>
                                <a:pt x="1438" y="1486"/>
                                <a:pt x="1347" y="1475"/>
                                <a:pt x="1238" y="1454"/>
                              </a:cubicBezTo>
                              <a:cubicBezTo>
                                <a:pt x="1129" y="1433"/>
                                <a:pt x="995" y="1410"/>
                                <a:pt x="878" y="1370"/>
                              </a:cubicBezTo>
                              <a:cubicBezTo>
                                <a:pt x="761" y="1330"/>
                                <a:pt x="630" y="1278"/>
                                <a:pt x="533" y="1212"/>
                              </a:cubicBezTo>
                              <a:cubicBezTo>
                                <a:pt x="436" y="1146"/>
                                <a:pt x="362" y="1059"/>
                                <a:pt x="298" y="972"/>
                              </a:cubicBezTo>
                              <a:cubicBezTo>
                                <a:pt x="234" y="885"/>
                                <a:pt x="192" y="799"/>
                                <a:pt x="150" y="692"/>
                              </a:cubicBezTo>
                              <a:cubicBezTo>
                                <a:pt x="108" y="585"/>
                                <a:pt x="70" y="442"/>
                                <a:pt x="45" y="327"/>
                              </a:cubicBezTo>
                              <a:cubicBezTo>
                                <a:pt x="20" y="212"/>
                                <a:pt x="7" y="54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8" name="Freeform 5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9030" y="7349"/>
                          <a:ext cx="1328" cy="1351"/>
                        </a:xfrm>
                        <a:custGeom>
                          <a:avLst/>
                          <a:gdLst>
                            <a:gd name="T0" fmla="*/ 1328 w 1328"/>
                            <a:gd name="T1" fmla="*/ 1351 h 1351"/>
                            <a:gd name="T2" fmla="*/ 1178 w 1328"/>
                            <a:gd name="T3" fmla="*/ 1321 h 1351"/>
                            <a:gd name="T4" fmla="*/ 923 w 1328"/>
                            <a:gd name="T5" fmla="*/ 1246 h 1351"/>
                            <a:gd name="T6" fmla="*/ 630 w 1328"/>
                            <a:gd name="T7" fmla="*/ 1096 h 1351"/>
                            <a:gd name="T8" fmla="*/ 420 w 1328"/>
                            <a:gd name="T9" fmla="*/ 920 h 1351"/>
                            <a:gd name="T10" fmla="*/ 270 w 1328"/>
                            <a:gd name="T11" fmla="*/ 711 h 1351"/>
                            <a:gd name="T12" fmla="*/ 90 w 1328"/>
                            <a:gd name="T13" fmla="*/ 385 h 1351"/>
                            <a:gd name="T14" fmla="*/ 0 w 1328"/>
                            <a:gd name="T15" fmla="*/ 0 h 1351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1328"/>
                            <a:gd name="T25" fmla="*/ 0 h 1351"/>
                            <a:gd name="T26" fmla="*/ 1328 w 1328"/>
                            <a:gd name="T27" fmla="*/ 1351 h 1351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1328" h="1351">
                              <a:moveTo>
                                <a:pt x="1328" y="1351"/>
                              </a:moveTo>
                              <a:cubicBezTo>
                                <a:pt x="1286" y="1344"/>
                                <a:pt x="1245" y="1338"/>
                                <a:pt x="1178" y="1321"/>
                              </a:cubicBezTo>
                              <a:cubicBezTo>
                                <a:pt x="1111" y="1304"/>
                                <a:pt x="1014" y="1283"/>
                                <a:pt x="923" y="1246"/>
                              </a:cubicBezTo>
                              <a:cubicBezTo>
                                <a:pt x="832" y="1209"/>
                                <a:pt x="714" y="1150"/>
                                <a:pt x="630" y="1096"/>
                              </a:cubicBezTo>
                              <a:cubicBezTo>
                                <a:pt x="546" y="1042"/>
                                <a:pt x="480" y="984"/>
                                <a:pt x="420" y="920"/>
                              </a:cubicBezTo>
                              <a:cubicBezTo>
                                <a:pt x="360" y="856"/>
                                <a:pt x="325" y="800"/>
                                <a:pt x="270" y="711"/>
                              </a:cubicBezTo>
                              <a:cubicBezTo>
                                <a:pt x="215" y="622"/>
                                <a:pt x="135" y="503"/>
                                <a:pt x="90" y="385"/>
                              </a:cubicBezTo>
                              <a:cubicBezTo>
                                <a:pt x="45" y="267"/>
                                <a:pt x="15" y="6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89" name="Line 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408" y="9060"/>
                          <a:ext cx="210" cy="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90" name="Line 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8408" y="9060"/>
                          <a:ext cx="210" cy="2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66" name="Group 53"/>
                    <p:cNvGrpSpPr>
                      <a:grpSpLocks/>
                    </p:cNvGrpSpPr>
                    <p:nvPr/>
                  </p:nvGrpSpPr>
                  <p:grpSpPr bwMode="auto">
                    <a:xfrm flipV="1">
                      <a:off x="8408" y="9044"/>
                      <a:ext cx="2002" cy="2024"/>
                      <a:chOff x="8408" y="7245"/>
                      <a:chExt cx="2002" cy="2024"/>
                    </a:xfrm>
                  </p:grpSpPr>
                  <p:sp>
                    <p:nvSpPr>
                      <p:cNvPr id="67" name="Line 54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9030" y="7333"/>
                        <a:ext cx="53" cy="26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8" name="Line 55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8880" y="7245"/>
                        <a:ext cx="8" cy="23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9" name="Freeform 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880" y="7391"/>
                        <a:ext cx="1530" cy="1497"/>
                      </a:xfrm>
                      <a:custGeom>
                        <a:avLst/>
                        <a:gdLst>
                          <a:gd name="T0" fmla="*/ 1530 w 1530"/>
                          <a:gd name="T1" fmla="*/ 1497 h 1497"/>
                          <a:gd name="T2" fmla="*/ 1238 w 1530"/>
                          <a:gd name="T3" fmla="*/ 1454 h 1497"/>
                          <a:gd name="T4" fmla="*/ 878 w 1530"/>
                          <a:gd name="T5" fmla="*/ 1370 h 1497"/>
                          <a:gd name="T6" fmla="*/ 533 w 1530"/>
                          <a:gd name="T7" fmla="*/ 1212 h 1497"/>
                          <a:gd name="T8" fmla="*/ 298 w 1530"/>
                          <a:gd name="T9" fmla="*/ 972 h 1497"/>
                          <a:gd name="T10" fmla="*/ 150 w 1530"/>
                          <a:gd name="T11" fmla="*/ 692 h 1497"/>
                          <a:gd name="T12" fmla="*/ 45 w 1530"/>
                          <a:gd name="T13" fmla="*/ 327 h 1497"/>
                          <a:gd name="T14" fmla="*/ 0 w 1530"/>
                          <a:gd name="T15" fmla="*/ 0 h 1497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w 1530"/>
                          <a:gd name="T25" fmla="*/ 0 h 1497"/>
                          <a:gd name="T26" fmla="*/ 1530 w 1530"/>
                          <a:gd name="T27" fmla="*/ 1497 h 1497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T24" t="T25" r="T26" b="T27"/>
                        <a:pathLst>
                          <a:path w="1530" h="1497">
                            <a:moveTo>
                              <a:pt x="1530" y="1497"/>
                            </a:moveTo>
                            <a:cubicBezTo>
                              <a:pt x="1438" y="1486"/>
                              <a:pt x="1347" y="1475"/>
                              <a:pt x="1238" y="1454"/>
                            </a:cubicBezTo>
                            <a:cubicBezTo>
                              <a:pt x="1129" y="1433"/>
                              <a:pt x="995" y="1410"/>
                              <a:pt x="878" y="1370"/>
                            </a:cubicBezTo>
                            <a:cubicBezTo>
                              <a:pt x="761" y="1330"/>
                              <a:pt x="630" y="1278"/>
                              <a:pt x="533" y="1212"/>
                            </a:cubicBezTo>
                            <a:cubicBezTo>
                              <a:pt x="436" y="1146"/>
                              <a:pt x="362" y="1059"/>
                              <a:pt x="298" y="972"/>
                            </a:cubicBezTo>
                            <a:cubicBezTo>
                              <a:pt x="234" y="885"/>
                              <a:pt x="192" y="799"/>
                              <a:pt x="150" y="692"/>
                            </a:cubicBezTo>
                            <a:cubicBezTo>
                              <a:pt x="108" y="585"/>
                              <a:pt x="70" y="442"/>
                              <a:pt x="45" y="327"/>
                            </a:cubicBezTo>
                            <a:cubicBezTo>
                              <a:pt x="20" y="212"/>
                              <a:pt x="7" y="54"/>
                              <a:pt x="0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10800000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" name="Freeform 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9030" y="7349"/>
                        <a:ext cx="1328" cy="1351"/>
                      </a:xfrm>
                      <a:custGeom>
                        <a:avLst/>
                        <a:gdLst>
                          <a:gd name="T0" fmla="*/ 1328 w 1328"/>
                          <a:gd name="T1" fmla="*/ 1351 h 1351"/>
                          <a:gd name="T2" fmla="*/ 1178 w 1328"/>
                          <a:gd name="T3" fmla="*/ 1321 h 1351"/>
                          <a:gd name="T4" fmla="*/ 923 w 1328"/>
                          <a:gd name="T5" fmla="*/ 1246 h 1351"/>
                          <a:gd name="T6" fmla="*/ 630 w 1328"/>
                          <a:gd name="T7" fmla="*/ 1096 h 1351"/>
                          <a:gd name="T8" fmla="*/ 420 w 1328"/>
                          <a:gd name="T9" fmla="*/ 920 h 1351"/>
                          <a:gd name="T10" fmla="*/ 270 w 1328"/>
                          <a:gd name="T11" fmla="*/ 711 h 1351"/>
                          <a:gd name="T12" fmla="*/ 90 w 1328"/>
                          <a:gd name="T13" fmla="*/ 385 h 1351"/>
                          <a:gd name="T14" fmla="*/ 0 w 1328"/>
                          <a:gd name="T15" fmla="*/ 0 h 1351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w 1328"/>
                          <a:gd name="T25" fmla="*/ 0 h 1351"/>
                          <a:gd name="T26" fmla="*/ 1328 w 1328"/>
                          <a:gd name="T27" fmla="*/ 1351 h 1351"/>
                        </a:gdLst>
                        <a:ahLst/>
                        <a:cxnLst>
                          <a:cxn ang="T16">
                            <a:pos x="T0" y="T1"/>
                          </a:cxn>
                          <a:cxn ang="T17">
                            <a:pos x="T2" y="T3"/>
                          </a:cxn>
                          <a:cxn ang="T18">
                            <a:pos x="T4" y="T5"/>
                          </a:cxn>
                          <a:cxn ang="T19">
                            <a:pos x="T6" y="T7"/>
                          </a:cxn>
                          <a:cxn ang="T20">
                            <a:pos x="T8" y="T9"/>
                          </a:cxn>
                          <a:cxn ang="T21">
                            <a:pos x="T10" y="T11"/>
                          </a:cxn>
                          <a:cxn ang="T22">
                            <a:pos x="T12" y="T13"/>
                          </a:cxn>
                          <a:cxn ang="T23">
                            <a:pos x="T14" y="T15"/>
                          </a:cxn>
                        </a:cxnLst>
                        <a:rect l="T24" t="T25" r="T26" b="T27"/>
                        <a:pathLst>
                          <a:path w="1328" h="1351">
                            <a:moveTo>
                              <a:pt x="1328" y="1351"/>
                            </a:moveTo>
                            <a:cubicBezTo>
                              <a:pt x="1286" y="1344"/>
                              <a:pt x="1245" y="1338"/>
                              <a:pt x="1178" y="1321"/>
                            </a:cubicBezTo>
                            <a:cubicBezTo>
                              <a:pt x="1111" y="1304"/>
                              <a:pt x="1014" y="1283"/>
                              <a:pt x="923" y="1246"/>
                            </a:cubicBezTo>
                            <a:cubicBezTo>
                              <a:pt x="832" y="1209"/>
                              <a:pt x="714" y="1150"/>
                              <a:pt x="630" y="1096"/>
                            </a:cubicBezTo>
                            <a:cubicBezTo>
                              <a:pt x="546" y="1042"/>
                              <a:pt x="480" y="984"/>
                              <a:pt x="420" y="920"/>
                            </a:cubicBezTo>
                            <a:cubicBezTo>
                              <a:pt x="360" y="856"/>
                              <a:pt x="325" y="800"/>
                              <a:pt x="270" y="711"/>
                            </a:cubicBezTo>
                            <a:cubicBezTo>
                              <a:pt x="215" y="622"/>
                              <a:pt x="135" y="503"/>
                              <a:pt x="90" y="385"/>
                            </a:cubicBezTo>
                            <a:cubicBezTo>
                              <a:pt x="45" y="267"/>
                              <a:pt x="15" y="63"/>
                              <a:pt x="0" y="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10800000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1" name="Line 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408" y="9060"/>
                        <a:ext cx="210" cy="16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" name="Line 5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8408" y="9060"/>
                        <a:ext cx="210" cy="209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sp>
              <p:nvSpPr>
                <p:cNvPr id="60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8960" y="6685"/>
                  <a:ext cx="2046" cy="66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/>
                  <a:endParaRPr lang="en-US" altLang="en-US" sz="1800">
                    <a:latin typeface="Arial" charset="0"/>
                  </a:endParaRPr>
                </a:p>
              </p:txBody>
            </p:sp>
          </p:grpSp>
        </p:grpSp>
        <p:graphicFrame>
          <p:nvGraphicFramePr>
            <p:cNvPr id="52" name="Object 61"/>
            <p:cNvGraphicFramePr>
              <a:graphicFrameLocks noChangeAspect="1"/>
            </p:cNvGraphicFramePr>
            <p:nvPr/>
          </p:nvGraphicFramePr>
          <p:xfrm>
            <a:off x="3888" y="720"/>
            <a:ext cx="201" cy="222"/>
          </p:xfrm>
          <a:graphic>
            <a:graphicData uri="http://schemas.openxmlformats.org/presentationml/2006/ole">
              <p:oleObj spid="_x0000_s2052" r:id="rId5" imgW="164814" imgH="177492" progId="Equation.DSMT4">
                <p:embed/>
              </p:oleObj>
            </a:graphicData>
          </a:graphic>
        </p:graphicFrame>
        <p:graphicFrame>
          <p:nvGraphicFramePr>
            <p:cNvPr id="53" name="Object 63"/>
            <p:cNvGraphicFramePr>
              <a:graphicFrameLocks noChangeAspect="1"/>
            </p:cNvGraphicFramePr>
            <p:nvPr/>
          </p:nvGraphicFramePr>
          <p:xfrm>
            <a:off x="4992" y="720"/>
            <a:ext cx="201" cy="222"/>
          </p:xfrm>
          <a:graphic>
            <a:graphicData uri="http://schemas.openxmlformats.org/presentationml/2006/ole">
              <p:oleObj spid="_x0000_s2053" r:id="rId6" imgW="164814" imgH="177492" progId="Equation.DSMT4">
                <p:embed/>
              </p:oleObj>
            </a:graphicData>
          </a:graphic>
        </p:graphicFrame>
        <p:graphicFrame>
          <p:nvGraphicFramePr>
            <p:cNvPr id="54" name="Object 64"/>
            <p:cNvGraphicFramePr>
              <a:graphicFrameLocks noChangeAspect="1"/>
            </p:cNvGraphicFramePr>
            <p:nvPr/>
          </p:nvGraphicFramePr>
          <p:xfrm>
            <a:off x="5599" y="1451"/>
            <a:ext cx="161" cy="181"/>
          </p:xfrm>
          <a:graphic>
            <a:graphicData uri="http://schemas.openxmlformats.org/presentationml/2006/ole">
              <p:oleObj spid="_x0000_s2054" r:id="rId7" imgW="126835" imgH="139518" progId="Equation.DSMT4">
                <p:embed/>
              </p:oleObj>
            </a:graphicData>
          </a:graphic>
        </p:graphicFrame>
        <p:graphicFrame>
          <p:nvGraphicFramePr>
            <p:cNvPr id="55" name="Object 66"/>
            <p:cNvGraphicFramePr>
              <a:graphicFrameLocks noChangeAspect="1"/>
            </p:cNvGraphicFramePr>
            <p:nvPr/>
          </p:nvGraphicFramePr>
          <p:xfrm>
            <a:off x="4435" y="1451"/>
            <a:ext cx="161" cy="181"/>
          </p:xfrm>
          <a:graphic>
            <a:graphicData uri="http://schemas.openxmlformats.org/presentationml/2006/ole">
              <p:oleObj spid="_x0000_s2055" r:id="rId8" imgW="126835" imgH="139518" progId="Equation.DSMT4">
                <p:embed/>
              </p:oleObj>
            </a:graphicData>
          </a:graphic>
        </p:graphicFrame>
        <p:graphicFrame>
          <p:nvGraphicFramePr>
            <p:cNvPr id="56" name="Object 68"/>
            <p:cNvGraphicFramePr>
              <a:graphicFrameLocks noChangeAspect="1"/>
            </p:cNvGraphicFramePr>
            <p:nvPr/>
          </p:nvGraphicFramePr>
          <p:xfrm>
            <a:off x="5238" y="1010"/>
            <a:ext cx="522" cy="139"/>
          </p:xfrm>
          <a:graphic>
            <a:graphicData uri="http://schemas.openxmlformats.org/presentationml/2006/ole">
              <p:oleObj spid="_x0000_s2056" r:id="rId9" imgW="710891" imgH="177723" progId="Equation.DSMT4">
                <p:embed/>
              </p:oleObj>
            </a:graphicData>
          </a:graphic>
        </p:graphicFrame>
      </p:grpSp>
      <p:graphicFrame>
        <p:nvGraphicFramePr>
          <p:cNvPr id="115" name="Object 127"/>
          <p:cNvGraphicFramePr>
            <a:graphicFrameLocks noChangeAspect="1"/>
          </p:cNvGraphicFramePr>
          <p:nvPr/>
        </p:nvGraphicFramePr>
        <p:xfrm>
          <a:off x="427038" y="5880100"/>
          <a:ext cx="1316037" cy="520700"/>
        </p:xfrm>
        <a:graphic>
          <a:graphicData uri="http://schemas.openxmlformats.org/presentationml/2006/ole">
            <p:oleObj spid="_x0000_s2057" name="Equation" r:id="rId10" imgW="1091726" imgH="431613" progId="Equation.DSMT4">
              <p:embed/>
            </p:oleObj>
          </a:graphicData>
        </a:graphic>
      </p:graphicFrame>
      <p:graphicFrame>
        <p:nvGraphicFramePr>
          <p:cNvPr id="116" name="Group 489"/>
          <p:cNvGraphicFramePr>
            <a:graphicFrameLocks noGrp="1"/>
          </p:cNvGraphicFramePr>
          <p:nvPr/>
        </p:nvGraphicFramePr>
        <p:xfrm>
          <a:off x="3200400" y="3309938"/>
          <a:ext cx="5791200" cy="3017520"/>
        </p:xfrm>
        <a:graphic>
          <a:graphicData uri="http://schemas.openxmlformats.org/drawingml/2006/table">
            <a:tbl>
              <a:tblPr/>
              <a:tblGrid>
                <a:gridCol w="3733800">
                  <a:extLst>
                    <a:ext uri="{9D8B030D-6E8A-4147-A177-3AD203B41FA5}">
                      <a16:colId xmlns:a16="http://schemas.microsoft.com/office/drawing/2014/main" xmlns="" val="200748556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368790304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74568891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181155298"/>
                    </a:ext>
                  </a:extLst>
                </a:gridCol>
              </a:tblGrid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Unit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Initial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Final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3384682"/>
                  </a:ext>
                </a:extLst>
              </a:tr>
              <a:tr h="222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Muon beam momentum,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MeV/c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9869534"/>
                  </a:ext>
                </a:extLst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Number of particles per bunch,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US" alt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1011014"/>
                  </a:ext>
                </a:extLst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Be (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 = 4) absorber thickness,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mm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49481898"/>
                  </a:ext>
                </a:extLst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Normalized transverse emittance (rms),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 =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kumimoji="0" lang="en-US" alt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230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1835795"/>
                  </a:ext>
                </a:extLst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Beam size at absorbers (rms),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 =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 =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kumimoji="0" lang="en-US" alt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mm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7215373"/>
                  </a:ext>
                </a:extLst>
              </a:tr>
              <a:tr h="222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Angular spread at absorbers (rms),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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 =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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 =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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kumimoji="0" lang="en-US" alt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mrad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130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130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60390892"/>
                  </a:ext>
                </a:extLst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Momentum spread (rms), 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/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p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8217702"/>
                  </a:ext>
                </a:extLst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Bunch length (rms), </a:t>
                      </a:r>
                      <a:r>
                        <a:rPr kumimoji="0" lang="en-U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kumimoji="0" lang="en-US" alt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z</a:t>
                      </a:r>
                      <a:endParaRPr kumimoji="0" lang="en-US" alt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mm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4821737"/>
                  </a:ext>
                </a:extLst>
              </a:tr>
            </a:tbl>
          </a:graphicData>
        </a:graphic>
      </p:graphicFrame>
      <p:graphicFrame>
        <p:nvGraphicFramePr>
          <p:cNvPr id="2058" name="Object 124"/>
          <p:cNvGraphicFramePr>
            <a:graphicFrameLocks noChangeAspect="1"/>
          </p:cNvGraphicFramePr>
          <p:nvPr/>
        </p:nvGraphicFramePr>
        <p:xfrm>
          <a:off x="419100" y="4143375"/>
          <a:ext cx="2563813" cy="531813"/>
        </p:xfrm>
        <a:graphic>
          <a:graphicData uri="http://schemas.openxmlformats.org/presentationml/2006/ole">
            <p:oleObj spid="_x0000_s2058" name="Equation" r:id="rId11" imgW="2145369" imgH="444307" progId="Equation.DSMT4">
              <p:embed/>
            </p:oleObj>
          </a:graphicData>
        </a:graphic>
      </p:graphicFrame>
      <p:graphicFrame>
        <p:nvGraphicFramePr>
          <p:cNvPr id="2059" name="Object 126"/>
          <p:cNvGraphicFramePr>
            <a:graphicFrameLocks noChangeAspect="1"/>
          </p:cNvGraphicFramePr>
          <p:nvPr/>
        </p:nvGraphicFramePr>
        <p:xfrm>
          <a:off x="428625" y="5019675"/>
          <a:ext cx="1563688" cy="576263"/>
        </p:xfrm>
        <a:graphic>
          <a:graphicData uri="http://schemas.openxmlformats.org/presentationml/2006/ole">
            <p:oleObj spid="_x0000_s2059" name="Equation" r:id="rId12" imgW="1307532" imgH="482391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Twin helix </a:t>
            </a:r>
            <a:r>
              <a:rPr lang="en-US" dirty="0" smtClean="0"/>
              <a:t>i</a:t>
            </a:r>
            <a:r>
              <a:rPr lang="en-US" dirty="0" smtClean="0"/>
              <a:t>mplementation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966055"/>
            <a:ext cx="4348612" cy="5381694"/>
          </a:xfrm>
        </p:spPr>
        <p:txBody>
          <a:bodyPr>
            <a:normAutofit/>
          </a:bodyPr>
          <a:lstStyle/>
          <a:p>
            <a:r>
              <a:rPr lang="en-US" altLang="en-US" sz="1600" dirty="0" smtClean="0">
                <a:latin typeface="Arial" pitchFamily="34" charset="0"/>
              </a:rPr>
              <a:t>Two equal-strength opposite-</a:t>
            </a:r>
            <a:r>
              <a:rPr lang="en-US" altLang="en-US" sz="1600" dirty="0" err="1" smtClean="0">
                <a:latin typeface="Arial" pitchFamily="34" charset="0"/>
              </a:rPr>
              <a:t>helicity</a:t>
            </a:r>
            <a:r>
              <a:rPr lang="en-US" altLang="en-US" sz="1600" dirty="0" smtClean="0">
                <a:latin typeface="Arial" pitchFamily="34" charset="0"/>
              </a:rPr>
              <a:t> helical dipole harmonics + </a:t>
            </a:r>
            <a:br>
              <a:rPr lang="en-US" altLang="en-US" sz="1600" dirty="0" smtClean="0">
                <a:latin typeface="Arial" pitchFamily="34" charset="0"/>
              </a:rPr>
            </a:br>
            <a:r>
              <a:rPr lang="en-US" altLang="en-US" sz="1600" dirty="0" smtClean="0">
                <a:latin typeface="Arial" pitchFamily="34" charset="0"/>
              </a:rPr>
              <a:t>Straight quad to redistribute horizontal and vertical </a:t>
            </a:r>
            <a:r>
              <a:rPr lang="en-US" altLang="en-US" sz="1600" dirty="0" smtClean="0">
                <a:latin typeface="Arial" pitchFamily="34" charset="0"/>
              </a:rPr>
              <a:t>focusing</a:t>
            </a:r>
          </a:p>
          <a:p>
            <a:r>
              <a:rPr lang="en-US" altLang="en-US" sz="1600" dirty="0" smtClean="0">
                <a:latin typeface="Arial" pitchFamily="34" charset="0"/>
              </a:rPr>
              <a:t>Orbit in horizontal plane + uncoupled horizontal, vertical motion</a:t>
            </a:r>
            <a:endParaRPr lang="en-US" altLang="en-US" sz="1600" dirty="0" smtClean="0">
              <a:latin typeface="Arial" pitchFamily="34" charset="0"/>
            </a:endParaRPr>
          </a:p>
          <a:p>
            <a:r>
              <a:rPr lang="en-US" altLang="en-US" sz="1600" i="1" dirty="0" smtClean="0">
                <a:latin typeface="Arial Narrow" pitchFamily="34" charset="0"/>
                <a:sym typeface="Symbol" pitchFamily="18" charset="2"/>
              </a:rPr>
              <a:t></a:t>
            </a:r>
            <a:r>
              <a:rPr lang="en-US" altLang="en-US" sz="1600" b="1" baseline="-25000" dirty="0" smtClean="0">
                <a:latin typeface="Arial Narrow" pitchFamily="34" charset="0"/>
                <a:sym typeface="Symbol" pitchFamily="18" charset="2"/>
              </a:rPr>
              <a:t>D</a:t>
            </a:r>
            <a:r>
              <a:rPr lang="en-US" altLang="en-US" sz="16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sym typeface="Symbol" pitchFamily="18" charset="2"/>
              </a:rPr>
              <a:t>= </a:t>
            </a:r>
            <a:r>
              <a:rPr lang="en-US" altLang="en-US" sz="1600" i="1" dirty="0" smtClean="0">
                <a:latin typeface="Arial Narrow" pitchFamily="34" charset="0"/>
                <a:sym typeface="Symbol" pitchFamily="18" charset="2"/>
              </a:rPr>
              <a:t></a:t>
            </a:r>
            <a:r>
              <a:rPr lang="en-US" altLang="en-US" sz="1600" b="1" dirty="0" smtClean="0">
                <a:latin typeface="Arial Narrow" pitchFamily="34" charset="0"/>
              </a:rPr>
              <a:t>  </a:t>
            </a:r>
            <a:r>
              <a:rPr lang="en-US" altLang="en-US" sz="1600" b="1" dirty="0" smtClean="0">
                <a:latin typeface="Arial Narrow" pitchFamily="34" charset="0"/>
                <a:sym typeface="Symbol" pitchFamily="18" charset="2"/>
              </a:rPr>
              <a:t>  </a:t>
            </a:r>
            <a:r>
              <a:rPr lang="en-US" altLang="en-US" sz="1600" i="1" dirty="0" smtClean="0">
                <a:latin typeface="Arial Narrow" pitchFamily="34" charset="0"/>
                <a:sym typeface="Symbol" pitchFamily="18" charset="2"/>
              </a:rPr>
              <a:t></a:t>
            </a:r>
            <a:r>
              <a:rPr lang="en-US" altLang="en-US" sz="1600" b="1" baseline="-25000" dirty="0" smtClean="0">
                <a:latin typeface="Arial Narrow" pitchFamily="34" charset="0"/>
                <a:sym typeface="Symbol" pitchFamily="18" charset="2"/>
              </a:rPr>
              <a:t>x</a:t>
            </a:r>
            <a:r>
              <a:rPr lang="en-US" altLang="en-US" sz="16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sym typeface="Symbol" pitchFamily="18" charset="2"/>
              </a:rPr>
              <a:t>= 2</a:t>
            </a:r>
            <a:r>
              <a:rPr lang="en-US" altLang="en-US" sz="1600" i="1" dirty="0" smtClean="0">
                <a:latin typeface="Arial Narrow" pitchFamily="34" charset="0"/>
                <a:sym typeface="Symbol" pitchFamily="18" charset="2"/>
              </a:rPr>
              <a:t></a:t>
            </a:r>
            <a:r>
              <a:rPr lang="en-US" altLang="en-US" sz="1600" b="1" baseline="-25000" dirty="0" smtClean="0">
                <a:latin typeface="Arial Narrow" pitchFamily="34" charset="0"/>
                <a:sym typeface="Symbol" pitchFamily="18" charset="2"/>
              </a:rPr>
              <a:t>y</a:t>
            </a:r>
            <a:r>
              <a:rPr lang="en-US" altLang="en-US" sz="16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sym typeface="Symbol" pitchFamily="18" charset="2"/>
              </a:rPr>
              <a:t>= 4</a:t>
            </a:r>
            <a:r>
              <a:rPr lang="en-US" altLang="en-US" sz="1600" i="1" dirty="0" smtClean="0">
                <a:latin typeface="Arial Narrow" pitchFamily="34" charset="0"/>
                <a:sym typeface="Symbol" pitchFamily="18" charset="2"/>
              </a:rPr>
              <a:t></a:t>
            </a:r>
            <a:r>
              <a:rPr lang="en-US" altLang="en-US" sz="1600" b="1" dirty="0" smtClean="0">
                <a:latin typeface="Arial Narrow" pitchFamily="34" charset="0"/>
                <a:sym typeface="Symbol" pitchFamily="18" charset="2"/>
              </a:rPr>
              <a:t>    </a:t>
            </a:r>
            <a:r>
              <a:rPr lang="en-US" altLang="en-US" sz="1600" dirty="0" smtClean="0">
                <a:latin typeface="Arial Narrow" pitchFamily="34" charset="0"/>
                <a:sym typeface="Symbol" pitchFamily="18" charset="2"/>
              </a:rPr>
              <a:t></a:t>
            </a:r>
            <a:r>
              <a:rPr lang="en-US" altLang="en-US" sz="1600" b="1" baseline="-25000" dirty="0" smtClean="0">
                <a:latin typeface="Arial Narrow" pitchFamily="34" charset="0"/>
                <a:sym typeface="Symbol" pitchFamily="18" charset="2"/>
              </a:rPr>
              <a:t>x</a:t>
            </a:r>
            <a:r>
              <a:rPr lang="en-US" altLang="en-US" sz="16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sym typeface="Symbol" pitchFamily="18" charset="2"/>
              </a:rPr>
              <a:t>= 0.25, </a:t>
            </a:r>
            <a:r>
              <a:rPr lang="en-US" altLang="en-US" sz="1600" dirty="0" smtClean="0">
                <a:latin typeface="Arial Narrow" pitchFamily="34" charset="0"/>
                <a:sym typeface="Symbol" pitchFamily="18" charset="2"/>
              </a:rPr>
              <a:t></a:t>
            </a:r>
            <a:r>
              <a:rPr lang="en-US" altLang="en-US" sz="1600" b="1" baseline="-25000" dirty="0" smtClean="0">
                <a:latin typeface="Arial Narrow" pitchFamily="34" charset="0"/>
                <a:sym typeface="Symbol" pitchFamily="18" charset="2"/>
              </a:rPr>
              <a:t>y</a:t>
            </a:r>
            <a:r>
              <a:rPr lang="en-US" altLang="en-US" sz="16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sym typeface="Symbol" pitchFamily="18" charset="2"/>
              </a:rPr>
              <a:t>= 0.5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Sy</a:t>
            </a:r>
            <a:r>
              <a:rPr lang="en-US" dirty="0" smtClean="0"/>
              <a:t> – 1</a:t>
            </a:r>
            <a:r>
              <a:rPr lang="en-US" baseline="30000" dirty="0" smtClean="0"/>
              <a:t>st</a:t>
            </a:r>
            <a:r>
              <a:rPr lang="en-US" dirty="0" smtClean="0"/>
              <a:t> Muon Community Meeting, May 20,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Group 19"/>
          <p:cNvGrpSpPr>
            <a:grpSpLocks noChangeAspect="1"/>
          </p:cNvGrpSpPr>
          <p:nvPr/>
        </p:nvGrpSpPr>
        <p:grpSpPr bwMode="auto">
          <a:xfrm>
            <a:off x="4590088" y="906471"/>
            <a:ext cx="4442930" cy="2366733"/>
            <a:chOff x="96" y="672"/>
            <a:chExt cx="5337" cy="2843"/>
          </a:xfrm>
        </p:grpSpPr>
        <p:pic>
          <p:nvPicPr>
            <p:cNvPr id="7" name="Picture 2" descr="twohelicies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3" y="1670"/>
              <a:ext cx="4512" cy="1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96" y="672"/>
              <a:ext cx="2016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1200" dirty="0">
                  <a:latin typeface="Arial Narrow" pitchFamily="34" charset="0"/>
                </a:rPr>
                <a:t>Layer of positive-</a:t>
              </a:r>
              <a:r>
                <a:rPr lang="en-US" altLang="en-US" sz="1200" dirty="0" err="1">
                  <a:latin typeface="Arial Narrow" pitchFamily="34" charset="0"/>
                </a:rPr>
                <a:t>helicity</a:t>
              </a:r>
              <a:r>
                <a:rPr lang="en-US" altLang="en-US" sz="1200" dirty="0">
                  <a:latin typeface="Arial Narrow" pitchFamily="34" charset="0"/>
                </a:rPr>
                <a:t> helical conductors with </a:t>
              </a:r>
              <a:r>
                <a:rPr lang="en-US" altLang="en-US" sz="1200" dirty="0" err="1">
                  <a:latin typeface="Arial Narrow" pitchFamily="34" charset="0"/>
                </a:rPr>
                <a:t>cos</a:t>
              </a:r>
              <a:r>
                <a:rPr lang="en-US" altLang="en-US" sz="1200" i="1" dirty="0">
                  <a:latin typeface="Arial Narrow" pitchFamily="34" charset="0"/>
                  <a:sym typeface="Symbol" pitchFamily="18" charset="2"/>
                </a:rPr>
                <a:t></a:t>
              </a:r>
              <a:r>
                <a:rPr lang="en-US" altLang="en-US" sz="1200" dirty="0">
                  <a:latin typeface="Arial Narrow" pitchFamily="34" charset="0"/>
                  <a:sym typeface="Symbol" pitchFamily="18" charset="2"/>
                </a:rPr>
                <a:t>  </a:t>
              </a:r>
              <a:r>
                <a:rPr lang="en-US" altLang="en-US" sz="1200" dirty="0" err="1">
                  <a:latin typeface="Arial Narrow" pitchFamily="34" charset="0"/>
                  <a:sym typeface="Symbol" pitchFamily="18" charset="2"/>
                </a:rPr>
                <a:t>azimuthal</a:t>
              </a:r>
              <a:r>
                <a:rPr lang="en-US" altLang="en-US" sz="1200" dirty="0">
                  <a:latin typeface="Arial Narrow" pitchFamily="34" charset="0"/>
                  <a:sym typeface="Symbol" pitchFamily="18" charset="2"/>
                </a:rPr>
                <a:t> current dependence </a:t>
              </a:r>
              <a:endParaRPr lang="en-US" altLang="en-US" sz="1200" i="1" dirty="0">
                <a:latin typeface="Arial Narrow" pitchFamily="34" charset="0"/>
                <a:sym typeface="Symbol" pitchFamily="18" charset="2"/>
              </a:endParaRPr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 flipH="1" flipV="1">
              <a:off x="1346" y="1448"/>
              <a:ext cx="0" cy="3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2352" y="672"/>
              <a:ext cx="1824" cy="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1200" dirty="0">
                  <a:latin typeface="Arial Narrow" pitchFamily="34" charset="0"/>
                </a:rPr>
                <a:t>Layer of negative-</a:t>
              </a:r>
              <a:r>
                <a:rPr lang="en-US" altLang="en-US" sz="1200" dirty="0" err="1">
                  <a:latin typeface="Arial Narrow" pitchFamily="34" charset="0"/>
                </a:rPr>
                <a:t>helicity</a:t>
              </a:r>
              <a:r>
                <a:rPr lang="en-US" altLang="en-US" sz="1200" dirty="0">
                  <a:latin typeface="Arial Narrow" pitchFamily="34" charset="0"/>
                </a:rPr>
                <a:t> helical conductors</a:t>
              </a:r>
              <a:endParaRPr lang="en-US" altLang="en-US" sz="1200" i="1" dirty="0">
                <a:latin typeface="Arial Narrow" pitchFamily="34" charset="0"/>
                <a:sym typeface="Symbol" pitchFamily="18" charset="2"/>
              </a:endParaRPr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 flipV="1">
              <a:off x="2352" y="1448"/>
              <a:ext cx="367" cy="3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4233" y="788"/>
              <a:ext cx="1200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1200" dirty="0">
                  <a:latin typeface="Arial Narrow" pitchFamily="34" charset="0"/>
                  <a:cs typeface="Arial" pitchFamily="34" charset="0"/>
                </a:rPr>
                <a:t>Normal quad</a:t>
              </a:r>
              <a:endParaRPr lang="en-US" altLang="en-US" sz="1200" i="1" dirty="0">
                <a:latin typeface="Arial Narrow" pitchFamily="34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V="1">
              <a:off x="4233" y="1038"/>
              <a:ext cx="432" cy="5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4" name="Picture 5" descr="figure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231" y="2877764"/>
            <a:ext cx="3348681" cy="77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x_ph_sp_t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0321" y="3829138"/>
            <a:ext cx="2181178" cy="220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y_ph_sp_t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26316" y="3833424"/>
            <a:ext cx="2377637" cy="220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 descr="figure07_2D_emitt_far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32518" y="3881552"/>
            <a:ext cx="4000500" cy="197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811253" y="3273204"/>
            <a:ext cx="2103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“Twisted” Meyer magnet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8920" y="6033993"/>
            <a:ext cx="4780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Phase space behavior with induced parametric resonance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96356" y="5880104"/>
            <a:ext cx="3436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Emittance evolution, no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stochastics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or energy straggling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933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Twin helix </a:t>
            </a:r>
            <a:r>
              <a:rPr lang="en-US" dirty="0" smtClean="0"/>
              <a:t>c</a:t>
            </a:r>
            <a:r>
              <a:rPr lang="en-US" dirty="0" smtClean="0"/>
              <a:t>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Beam aberrations cause beam blowup at focal points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Under correlated optics conditions, continuous harmonically-varying multipoles excite nonlinear resonances</a:t>
            </a:r>
          </a:p>
          <a:p>
            <a:r>
              <a:rPr lang="en-US" sz="1800" dirty="0" smtClean="0"/>
              <a:t>Aberration compensation is difficult with limited multipole choices</a:t>
            </a:r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Sy</a:t>
            </a:r>
            <a:r>
              <a:rPr lang="en-US" dirty="0" smtClean="0"/>
              <a:t> – 1</a:t>
            </a:r>
            <a:r>
              <a:rPr lang="en-US" baseline="30000" dirty="0" smtClean="0"/>
              <a:t>st</a:t>
            </a:r>
            <a:r>
              <a:rPr lang="en-US" dirty="0" smtClean="0"/>
              <a:t> Muon Community Meeting, May 20,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84224" y="1438178"/>
            <a:ext cx="4078706" cy="3062246"/>
            <a:chOff x="0" y="2773730"/>
            <a:chExt cx="4078706" cy="3062246"/>
          </a:xfrm>
        </p:grpSpPr>
        <p:pic>
          <p:nvPicPr>
            <p:cNvPr id="16" name="Picture 4" descr="uncomp_y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3726" y="5461541"/>
              <a:ext cx="3022600" cy="374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5" descr="uncomp_x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3726" y="3606922"/>
              <a:ext cx="3022600" cy="1482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1161173" y="2773730"/>
              <a:ext cx="128712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1600" b="1" dirty="0">
                  <a:latin typeface="Arial Narrow" pitchFamily="34" charset="0"/>
                </a:rPr>
                <a:t>Horizontal</a:t>
              </a:r>
            </a:p>
          </p:txBody>
        </p:sp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1002779" y="5058375"/>
              <a:ext cx="167610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1600" b="1" dirty="0">
                  <a:latin typeface="Arial Narrow" pitchFamily="34" charset="0"/>
                </a:rPr>
                <a:t>Vertical</a:t>
              </a:r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 flipV="1">
              <a:off x="702014" y="3606922"/>
              <a:ext cx="0" cy="57059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0" y="3209369"/>
              <a:ext cx="184083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1600" b="1" dirty="0">
                  <a:latin typeface="Arial Narrow" pitchFamily="34" charset="0"/>
                </a:rPr>
                <a:t>Absorber location</a:t>
              </a:r>
            </a:p>
          </p:txBody>
        </p: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 flipV="1">
              <a:off x="3501191" y="3356811"/>
              <a:ext cx="0" cy="3032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2129590" y="3018257"/>
              <a:ext cx="194911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1600" b="1" dirty="0">
                  <a:latin typeface="Arial Narrow" pitchFamily="34" charset="0"/>
                </a:rPr>
                <a:t>Absorber location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215114" y="1271064"/>
            <a:ext cx="3411371" cy="3673412"/>
            <a:chOff x="4078706" y="2606616"/>
            <a:chExt cx="3411371" cy="3673412"/>
          </a:xfrm>
        </p:grpSpPr>
        <p:grpSp>
          <p:nvGrpSpPr>
            <p:cNvPr id="25" name="Group 15"/>
            <p:cNvGrpSpPr>
              <a:grpSpLocks noChangeAspect="1"/>
            </p:cNvGrpSpPr>
            <p:nvPr/>
          </p:nvGrpSpPr>
          <p:grpSpPr bwMode="auto">
            <a:xfrm>
              <a:off x="4078706" y="2606616"/>
              <a:ext cx="3411371" cy="3673412"/>
              <a:chOff x="96" y="1981"/>
              <a:chExt cx="2734" cy="2944"/>
            </a:xfrm>
          </p:grpSpPr>
          <p:sp>
            <p:nvSpPr>
              <p:cNvPr id="26" name="Text Box 4"/>
              <p:cNvSpPr txBox="1">
                <a:spLocks noChangeArrowheads="1"/>
              </p:cNvSpPr>
              <p:nvPr/>
            </p:nvSpPr>
            <p:spPr bwMode="auto">
              <a:xfrm>
                <a:off x="1169" y="3953"/>
                <a:ext cx="4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1600" b="1" dirty="0">
                    <a:latin typeface="Arial Narrow" pitchFamily="34" charset="0"/>
                  </a:rPr>
                  <a:t>Vertical</a:t>
                </a:r>
              </a:p>
            </p:txBody>
          </p:sp>
          <p:pic>
            <p:nvPicPr>
              <p:cNvPr id="27" name="Picture 5" descr="horizontal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11" y="2548"/>
                <a:ext cx="2392" cy="13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6" descr="vertical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6" y="4218"/>
                <a:ext cx="2734" cy="3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" name="Text Box 7"/>
              <p:cNvSpPr txBox="1">
                <a:spLocks noChangeArrowheads="1"/>
              </p:cNvSpPr>
              <p:nvPr/>
            </p:nvSpPr>
            <p:spPr bwMode="auto">
              <a:xfrm>
                <a:off x="1099" y="1981"/>
                <a:ext cx="629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1600" b="1" dirty="0">
                    <a:latin typeface="Arial Narrow" pitchFamily="34" charset="0"/>
                  </a:rPr>
                  <a:t>Horizontal</a:t>
                </a:r>
              </a:p>
            </p:txBody>
          </p:sp>
          <p:sp>
            <p:nvSpPr>
              <p:cNvPr id="30" name="Line 8"/>
              <p:cNvSpPr>
                <a:spLocks noChangeShapeType="1"/>
              </p:cNvSpPr>
              <p:nvPr/>
            </p:nvSpPr>
            <p:spPr bwMode="auto">
              <a:xfrm flipV="1">
                <a:off x="258" y="2404"/>
                <a:ext cx="0" cy="16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stealth" w="med" len="lg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Text Box 10"/>
              <p:cNvSpPr txBox="1">
                <a:spLocks noChangeArrowheads="1"/>
              </p:cNvSpPr>
              <p:nvPr/>
            </p:nvSpPr>
            <p:spPr bwMode="auto">
              <a:xfrm>
                <a:off x="96" y="2151"/>
                <a:ext cx="101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1600" b="1" dirty="0">
                    <a:latin typeface="Arial Narrow" pitchFamily="34" charset="0"/>
                  </a:rPr>
                  <a:t>Absorber location</a:t>
                </a:r>
              </a:p>
            </p:txBody>
          </p:sp>
          <p:sp>
            <p:nvSpPr>
              <p:cNvPr id="33" name="Text Box 11"/>
              <p:cNvSpPr txBox="1">
                <a:spLocks noChangeArrowheads="1"/>
              </p:cNvSpPr>
              <p:nvPr/>
            </p:nvSpPr>
            <p:spPr bwMode="auto">
              <a:xfrm>
                <a:off x="1772" y="2192"/>
                <a:ext cx="101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1600" b="1">
                    <a:latin typeface="Arial Narrow" pitchFamily="34" charset="0"/>
                  </a:rPr>
                  <a:t>Absorber location</a:t>
                </a:r>
              </a:p>
            </p:txBody>
          </p:sp>
          <p:sp>
            <p:nvSpPr>
              <p:cNvPr id="34" name="Line 12"/>
              <p:cNvSpPr>
                <a:spLocks noChangeShapeType="1"/>
              </p:cNvSpPr>
              <p:nvPr/>
            </p:nvSpPr>
            <p:spPr bwMode="auto">
              <a:xfrm flipH="1">
                <a:off x="143" y="4665"/>
                <a:ext cx="265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stealth" w="med" len="lg"/>
                <a:tailEnd type="stealth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Text Box 13"/>
              <p:cNvSpPr txBox="1">
                <a:spLocks noChangeArrowheads="1"/>
              </p:cNvSpPr>
              <p:nvPr/>
            </p:nvSpPr>
            <p:spPr bwMode="auto">
              <a:xfrm>
                <a:off x="986" y="4713"/>
                <a:ext cx="100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en-US" sz="1600" b="1">
                    <a:latin typeface="Arial Narrow" pitchFamily="34" charset="0"/>
                  </a:rPr>
                  <a:t>Two helix periods</a:t>
                </a:r>
              </a:p>
            </p:txBody>
          </p:sp>
        </p:grpSp>
        <p:sp>
          <p:nvSpPr>
            <p:cNvPr id="36" name="Line 8"/>
            <p:cNvSpPr>
              <a:spLocks noChangeShapeType="1"/>
            </p:cNvSpPr>
            <p:nvPr/>
          </p:nvSpPr>
          <p:spPr bwMode="auto">
            <a:xfrm flipV="1">
              <a:off x="7144205" y="3143517"/>
              <a:ext cx="0" cy="2006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AutoShape 25"/>
          <p:cNvSpPr>
            <a:spLocks noChangeAspect="1" noChangeArrowheads="1"/>
          </p:cNvSpPr>
          <p:nvPr/>
        </p:nvSpPr>
        <p:spPr bwMode="auto">
          <a:xfrm>
            <a:off x="4311032" y="3270002"/>
            <a:ext cx="609600" cy="406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altLang="en-US" sz="1800"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36646" y="2746782"/>
            <a:ext cx="1744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</a:rPr>
              <a:t>Helical and straight </a:t>
            </a:r>
            <a:r>
              <a:rPr lang="en-US" sz="1400" b="1" dirty="0" err="1" smtClean="0">
                <a:latin typeface="Arial Narrow" pitchFamily="34" charset="0"/>
              </a:rPr>
              <a:t>sextupoles</a:t>
            </a:r>
            <a:r>
              <a:rPr lang="en-US" sz="1400" b="1" dirty="0" smtClean="0">
                <a:latin typeface="Arial Narrow" pitchFamily="34" charset="0"/>
              </a:rPr>
              <a:t>, </a:t>
            </a:r>
            <a:r>
              <a:rPr lang="en-US" sz="1400" b="1" dirty="0" err="1" smtClean="0">
                <a:latin typeface="Arial Narrow" pitchFamily="34" charset="0"/>
              </a:rPr>
              <a:t>octupoles</a:t>
            </a:r>
            <a:endParaRPr lang="en-US" sz="1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Skew PIC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966055"/>
            <a:ext cx="4178860" cy="538169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Skew quads in PIC channel for strong x-y coupling </a:t>
            </a:r>
            <a:r>
              <a:rPr lang="en-US" sz="1600" dirty="0" smtClean="0">
                <a:sym typeface="Wingdings" pitchFamily="2" charset="2"/>
              </a:rPr>
              <a:t> correlated optics for radial motion</a:t>
            </a:r>
          </a:p>
          <a:p>
            <a:r>
              <a:rPr lang="en-US" sz="1600" dirty="0" smtClean="0">
                <a:sym typeface="Wingdings" pitchFamily="2" charset="2"/>
              </a:rPr>
              <a:t>Betatron tunes shifted away from resonant values  easier aberration compensation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Sy</a:t>
            </a:r>
            <a:r>
              <a:rPr lang="en-US" dirty="0" smtClean="0"/>
              <a:t> – 1</a:t>
            </a:r>
            <a:r>
              <a:rPr lang="en-US" baseline="30000" dirty="0" smtClean="0"/>
              <a:t>st</a:t>
            </a:r>
            <a:r>
              <a:rPr lang="en-US" dirty="0" smtClean="0"/>
              <a:t> Muon Community Meeting, May 20,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074" name="Object 124"/>
          <p:cNvGraphicFramePr>
            <a:graphicFrameLocks noChangeAspect="1"/>
          </p:cNvGraphicFramePr>
          <p:nvPr/>
        </p:nvGraphicFramePr>
        <p:xfrm>
          <a:off x="661738" y="3090757"/>
          <a:ext cx="2606532" cy="571527"/>
        </p:xfrm>
        <a:graphic>
          <a:graphicData uri="http://schemas.openxmlformats.org/presentationml/2006/ole">
            <p:oleObj spid="_x0000_s3074" name="Equation" r:id="rId3" imgW="2095500" imgH="457200" progId="Equation.DSMT4">
              <p:embed/>
            </p:oleObj>
          </a:graphicData>
        </a:graphic>
      </p:graphicFrame>
      <p:graphicFrame>
        <p:nvGraphicFramePr>
          <p:cNvPr id="3075" name="Object 124"/>
          <p:cNvGraphicFramePr>
            <a:graphicFrameLocks noChangeAspect="1"/>
          </p:cNvGraphicFramePr>
          <p:nvPr/>
        </p:nvGraphicFramePr>
        <p:xfrm>
          <a:off x="308920" y="3761626"/>
          <a:ext cx="3917888" cy="942729"/>
        </p:xfrm>
        <a:graphic>
          <a:graphicData uri="http://schemas.openxmlformats.org/presentationml/2006/ole">
            <p:oleObj spid="_x0000_s3075" name="Equation" r:id="rId4" imgW="3924300" imgH="939800" progId="Equation.DSMT4">
              <p:embed/>
            </p:oleObj>
          </a:graphicData>
        </a:graphic>
      </p:graphicFrame>
      <p:graphicFrame>
        <p:nvGraphicFramePr>
          <p:cNvPr id="3076" name="Object 124"/>
          <p:cNvGraphicFramePr>
            <a:graphicFrameLocks noChangeAspect="1"/>
          </p:cNvGraphicFramePr>
          <p:nvPr/>
        </p:nvGraphicFramePr>
        <p:xfrm>
          <a:off x="2412537" y="4473388"/>
          <a:ext cx="1422708" cy="230967"/>
        </p:xfrm>
        <a:graphic>
          <a:graphicData uri="http://schemas.openxmlformats.org/presentationml/2006/ole">
            <p:oleObj spid="_x0000_s3076" name="Equation" r:id="rId5" imgW="1256755" imgH="203112" progId="Equation.DSMT4">
              <p:embed/>
            </p:oleObj>
          </a:graphicData>
        </a:graphic>
      </p:graphicFrame>
      <p:graphicFrame>
        <p:nvGraphicFramePr>
          <p:cNvPr id="3077" name="Object 124"/>
          <p:cNvGraphicFramePr>
            <a:graphicFrameLocks noChangeAspect="1"/>
          </p:cNvGraphicFramePr>
          <p:nvPr/>
        </p:nvGraphicFramePr>
        <p:xfrm>
          <a:off x="436706" y="5077333"/>
          <a:ext cx="3542918" cy="1137431"/>
        </p:xfrm>
        <a:graphic>
          <a:graphicData uri="http://schemas.openxmlformats.org/presentationml/2006/ole">
            <p:oleObj spid="_x0000_s3077" name="Equation" r:id="rId6" imgW="3022600" imgH="96520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36706" y="2707105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Skew PIC theory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2537" y="4413229"/>
            <a:ext cx="23727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 stability of linear motion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5302" y="802229"/>
            <a:ext cx="3200400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6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24036" y="2943294"/>
            <a:ext cx="1624363" cy="140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0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48399" y="2971236"/>
            <a:ext cx="1624364" cy="142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24035" y="4456608"/>
            <a:ext cx="1633995" cy="141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48399" y="4456608"/>
            <a:ext cx="2508658" cy="141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4785302" y="2545052"/>
            <a:ext cx="41296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6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</a:t>
            </a:r>
            <a:r>
              <a:rPr lang="en-US" altLang="en-US" sz="1600" b="1" baseline="-250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Dx</a:t>
            </a:r>
            <a:r>
              <a:rPr lang="en-US" altLang="en-US" sz="16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 </a:t>
            </a:r>
            <a:r>
              <a:rPr lang="en-US" altLang="en-US" sz="16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</a:t>
            </a:r>
            <a:r>
              <a:rPr lang="en-US" altLang="en-US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16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  </a:t>
            </a:r>
            <a:r>
              <a:rPr lang="en-US" altLang="en-US" sz="16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</a:t>
            </a:r>
            <a:r>
              <a:rPr lang="en-US" altLang="en-US" sz="1600" b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en-US" altLang="en-US" sz="16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 2</a:t>
            </a:r>
            <a:r>
              <a:rPr lang="en-US" altLang="en-US" sz="16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</a:t>
            </a:r>
            <a:r>
              <a:rPr lang="en-US" altLang="en-US" sz="1600" b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y</a:t>
            </a:r>
            <a:r>
              <a:rPr lang="en-US" altLang="en-US" sz="16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 2</a:t>
            </a:r>
            <a:r>
              <a:rPr lang="en-US" altLang="en-US" sz="16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</a:t>
            </a:r>
            <a:r>
              <a:rPr lang="en-US" altLang="en-US" sz="16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 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</a:t>
            </a:r>
            <a:r>
              <a:rPr lang="en-US" altLang="en-US" sz="1600" b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en-US" altLang="en-US" sz="16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 1.0, </a:t>
            </a:r>
            <a:r>
              <a:rPr lang="en-US" altLang="en-US" sz="1600" b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y</a:t>
            </a:r>
            <a:r>
              <a:rPr lang="en-US" altLang="en-US" sz="16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 2.0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72763" y="3129827"/>
            <a:ext cx="12181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Rotational phase space behavior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85301" y="5845432"/>
            <a:ext cx="4305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Simultaneous x, y focusing with induced parametric resonance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20089716">
            <a:off x="4069167" y="2515036"/>
            <a:ext cx="1109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uncoupled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Skew PIC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Dynamic aperture optimization easier than in normal PIC, but still challenging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000" dirty="0" smtClean="0">
                <a:latin typeface="Arial" pitchFamily="34" charset="0"/>
                <a:ea typeface="MS PGothic" pitchFamily="34" charset="-128"/>
              </a:rPr>
              <a:t>Able to stabilize particle motion within </a:t>
            </a:r>
            <a:r>
              <a:rPr lang="en-US" altLang="en-US" sz="2000" dirty="0" smtClean="0">
                <a:latin typeface="Arial" pitchFamily="34" charset="0"/>
                <a:ea typeface="MS PGothic" pitchFamily="34" charset="-128"/>
                <a:sym typeface="Symbol" pitchFamily="18" charset="2"/>
              </a:rPr>
              <a:t>90 </a:t>
            </a:r>
            <a:r>
              <a:rPr lang="en-US" altLang="en-US" sz="2000" dirty="0" err="1" smtClean="0">
                <a:latin typeface="Arial" pitchFamily="34" charset="0"/>
                <a:ea typeface="MS PGothic" pitchFamily="34" charset="-128"/>
                <a:sym typeface="Symbol" pitchFamily="18" charset="2"/>
              </a:rPr>
              <a:t>mrad</a:t>
            </a:r>
            <a:r>
              <a:rPr lang="en-US" altLang="en-US" sz="2000" dirty="0" smtClean="0">
                <a:latin typeface="Arial" pitchFamily="34" charset="0"/>
                <a:ea typeface="MS PGothic" pitchFamily="34" charset="-128"/>
                <a:sym typeface="Symbol" pitchFamily="18" charset="2"/>
              </a:rPr>
              <a:t> without damping and 120 </a:t>
            </a:r>
            <a:r>
              <a:rPr lang="en-US" altLang="en-US" sz="2000" dirty="0" err="1" smtClean="0">
                <a:latin typeface="Arial" pitchFamily="34" charset="0"/>
                <a:ea typeface="MS PGothic" pitchFamily="34" charset="-128"/>
                <a:sym typeface="Symbol" pitchFamily="18" charset="2"/>
              </a:rPr>
              <a:t>mrad</a:t>
            </a:r>
            <a:r>
              <a:rPr lang="en-US" altLang="en-US" sz="2000" dirty="0" smtClean="0">
                <a:latin typeface="Arial" pitchFamily="34" charset="0"/>
                <a:ea typeface="MS PGothic" pitchFamily="34" charset="-128"/>
                <a:sym typeface="Symbol" pitchFamily="18" charset="2"/>
              </a:rPr>
              <a:t> with damping</a:t>
            </a:r>
            <a:endParaRPr lang="en-US" altLang="en-US" sz="2000" dirty="0" smtClean="0">
              <a:latin typeface="Arial" pitchFamily="34" charset="0"/>
              <a:ea typeface="MS PGothic" pitchFamily="34" charset="-128"/>
            </a:endParaRPr>
          </a:p>
          <a:p>
            <a:pPr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n-US" altLang="en-US" sz="2000" dirty="0" smtClean="0">
                <a:latin typeface="Arial" pitchFamily="34" charset="0"/>
                <a:ea typeface="MS PGothic" pitchFamily="34" charset="-128"/>
              </a:rPr>
              <a:t>However, </a:t>
            </a:r>
            <a:r>
              <a:rPr lang="en-US" altLang="en-US" sz="2000" dirty="0" smtClean="0">
                <a:latin typeface="Arial" pitchFamily="34" charset="0"/>
                <a:ea typeface="MS PGothic" pitchFamily="34" charset="-128"/>
                <a:sym typeface="Symbol" pitchFamily="18" charset="2"/>
              </a:rPr>
              <a:t>120 </a:t>
            </a:r>
            <a:r>
              <a:rPr lang="en-US" altLang="en-US" sz="2000" dirty="0" err="1" smtClean="0">
                <a:latin typeface="Arial" pitchFamily="34" charset="0"/>
                <a:ea typeface="MS PGothic" pitchFamily="34" charset="-128"/>
                <a:sym typeface="Symbol" pitchFamily="18" charset="2"/>
              </a:rPr>
              <a:t>mrad</a:t>
            </a:r>
            <a:r>
              <a:rPr lang="en-US" altLang="en-US" sz="2000" dirty="0" smtClean="0">
                <a:latin typeface="Arial" pitchFamily="34" charset="0"/>
                <a:ea typeface="MS PGothic" pitchFamily="34" charset="-128"/>
                <a:sym typeface="Symbol" pitchFamily="18" charset="2"/>
              </a:rPr>
              <a:t> is ~1</a:t>
            </a:r>
            <a:r>
              <a:rPr lang="en-US" altLang="en-US" sz="2000" baseline="-25000" dirty="0" smtClean="0">
                <a:latin typeface="Arial" pitchFamily="34" charset="0"/>
                <a:ea typeface="MS PGothic" pitchFamily="34" charset="-128"/>
                <a:sym typeface="Symbol" pitchFamily="18" charset="2"/>
              </a:rPr>
              <a:t></a:t>
            </a:r>
          </a:p>
          <a:p>
            <a:r>
              <a:rPr lang="en-US" sz="2000" dirty="0" smtClean="0"/>
              <a:t>Serious problem with amplitude-dependent time of flight for large </a:t>
            </a:r>
            <a:r>
              <a:rPr lang="el-GR" sz="2000" dirty="0" smtClean="0"/>
              <a:t>θ</a:t>
            </a:r>
            <a:r>
              <a:rPr lang="en-US" sz="2000" dirty="0" smtClean="0"/>
              <a:t> when longitudinal motion is included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Sy</a:t>
            </a:r>
            <a:r>
              <a:rPr lang="en-US" dirty="0" smtClean="0"/>
              <a:t> – 1</a:t>
            </a:r>
            <a:r>
              <a:rPr lang="en-US" baseline="30000" dirty="0" smtClean="0"/>
              <a:t>st</a:t>
            </a:r>
            <a:r>
              <a:rPr lang="en-US" dirty="0" smtClean="0"/>
              <a:t> Muon Community Meeting, May 20,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" y="1776663"/>
            <a:ext cx="226536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9315" y="1776663"/>
            <a:ext cx="2265362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776663"/>
            <a:ext cx="2306638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3238" y="1776663"/>
            <a:ext cx="2290762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25"/>
          <p:cNvSpPr>
            <a:spLocks noChangeAspect="1" noChangeArrowheads="1"/>
          </p:cNvSpPr>
          <p:nvPr/>
        </p:nvSpPr>
        <p:spPr bwMode="auto">
          <a:xfrm>
            <a:off x="1874965" y="2456113"/>
            <a:ext cx="561975" cy="374650"/>
          </a:xfrm>
          <a:prstGeom prst="rightArrow">
            <a:avLst>
              <a:gd name="adj1" fmla="val 50000"/>
              <a:gd name="adj2" fmla="val 37521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altLang="en-US" sz="1800">
              <a:latin typeface="Arial" charset="0"/>
            </a:endParaRPr>
          </a:p>
        </p:txBody>
      </p:sp>
      <p:sp>
        <p:nvSpPr>
          <p:cNvPr id="11" name="AutoShape 25"/>
          <p:cNvSpPr>
            <a:spLocks noChangeAspect="1" noChangeArrowheads="1"/>
          </p:cNvSpPr>
          <p:nvPr/>
        </p:nvSpPr>
        <p:spPr bwMode="auto">
          <a:xfrm>
            <a:off x="6364288" y="2459618"/>
            <a:ext cx="561975" cy="374650"/>
          </a:xfrm>
          <a:prstGeom prst="rightArrow">
            <a:avLst>
              <a:gd name="adj1" fmla="val 50000"/>
              <a:gd name="adj2" fmla="val 37521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altLang="en-US" sz="1800"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8311" y="3189538"/>
            <a:ext cx="6474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x</a:t>
            </a:r>
            <a:r>
              <a:rPr lang="en-US" sz="1600" dirty="0" err="1" smtClean="0"/>
              <a:t>,y</a:t>
            </a:r>
            <a:r>
              <a:rPr lang="en-US" sz="1600" dirty="0" smtClean="0"/>
              <a:t> and </a:t>
            </a:r>
            <a:r>
              <a:rPr lang="en-US" sz="1600" dirty="0" err="1" smtClean="0"/>
              <a:t>x’,y</a:t>
            </a:r>
            <a:r>
              <a:rPr lang="en-US" sz="1600" dirty="0" smtClean="0"/>
              <a:t>’ phase space including sextupole, octupole, </a:t>
            </a:r>
            <a:r>
              <a:rPr lang="en-US" sz="1600" dirty="0" err="1" smtClean="0"/>
              <a:t>decapole</a:t>
            </a:r>
            <a:r>
              <a:rPr lang="en-US" sz="1600" dirty="0" smtClean="0"/>
              <a:t> harmonics</a:t>
            </a:r>
            <a:endParaRPr lang="en-U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channel with 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Strong focusing would help alleviate many of the problems</a:t>
            </a:r>
          </a:p>
          <a:p>
            <a:r>
              <a:rPr lang="en-US" sz="2000" dirty="0" smtClean="0"/>
              <a:t>Consider plasma focusing in gas-filled RF cavities (K. </a:t>
            </a:r>
            <a:r>
              <a:rPr lang="en-US" sz="2000" dirty="0" err="1" smtClean="0"/>
              <a:t>Yonehara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Idea supported by initial simulations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Proposal submitted on this topic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Sy</a:t>
            </a:r>
            <a:r>
              <a:rPr lang="en-US" dirty="0" smtClean="0"/>
              <a:t> – 1</a:t>
            </a:r>
            <a:r>
              <a:rPr lang="en-US" baseline="30000" dirty="0" smtClean="0"/>
              <a:t>st</a:t>
            </a:r>
            <a:r>
              <a:rPr lang="en-US" dirty="0" smtClean="0"/>
              <a:t> Muon Community Meeting, May 20,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3" descr="Chart&#10;&#10;Description automatically generat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9825" y="2292096"/>
            <a:ext cx="4324350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JLabStandardPPTTemplate" id="{A76DDB89-9485-FD4D-98A9-DF1C06249F3D}" vid="{808B238C-84FF-B441-8654-84F07F73F6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JLabPowerPointMain (3)</Template>
  <TotalTime>3099</TotalTime>
  <Words>549</Words>
  <Application>Microsoft Office PowerPoint</Application>
  <PresentationFormat>On-screen Show (4:3)</PresentationFormat>
  <Paragraphs>133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MathType 6.0 Equation</vt:lpstr>
      <vt:lpstr>Parametric-resonance ionization cooling (PIC)</vt:lpstr>
      <vt:lpstr>PIC possible parameters</vt:lpstr>
      <vt:lpstr>Twin helix implementation </vt:lpstr>
      <vt:lpstr>Twin helix challenges</vt:lpstr>
      <vt:lpstr>Skew PIC implementation</vt:lpstr>
      <vt:lpstr>Skew PIC challenges</vt:lpstr>
      <vt:lpstr>Plasma channel with PIC</vt:lpstr>
    </vt:vector>
  </TitlesOfParts>
  <Company>JLAB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Sy</dc:creator>
  <cp:lastModifiedBy>ASy</cp:lastModifiedBy>
  <cp:revision>53</cp:revision>
  <dcterms:created xsi:type="dcterms:W3CDTF">2019-09-09T12:59:55Z</dcterms:created>
  <dcterms:modified xsi:type="dcterms:W3CDTF">2021-05-19T21:28:59Z</dcterms:modified>
</cp:coreProperties>
</file>