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2" r:id="rId2"/>
  </p:sldMasterIdLst>
  <p:notesMasterIdLst>
    <p:notesMasterId r:id="rId18"/>
  </p:notesMasterIdLst>
  <p:handoutMasterIdLst>
    <p:handoutMasterId r:id="rId19"/>
  </p:handoutMasterIdLst>
  <p:sldIdLst>
    <p:sldId id="257" r:id="rId3"/>
    <p:sldId id="261" r:id="rId4"/>
    <p:sldId id="268" r:id="rId5"/>
    <p:sldId id="269" r:id="rId6"/>
    <p:sldId id="270" r:id="rId7"/>
    <p:sldId id="280" r:id="rId8"/>
    <p:sldId id="271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66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7322" autoAdjust="0"/>
    <p:restoredTop sz="94574" autoAdjust="0"/>
  </p:normalViewPr>
  <p:slideViewPr>
    <p:cSldViewPr snapToObjects="1" showGuides="1">
      <p:cViewPr>
        <p:scale>
          <a:sx n="151" d="100"/>
          <a:sy n="151" d="100"/>
        </p:scale>
        <p:origin x="904" y="2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89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038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883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445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08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46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293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822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664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815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781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81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49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78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20/05/2021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8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uoncollider.web.cern.ch/welcome-page-muon-collider-website" TargetMode="External"/><Relationship Id="rId4" Type="http://schemas.openxmlformats.org/officeDocument/2006/relationships/hyperlink" Target="https://muoncollider.web.cern.ch/organisation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762/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0726/timetable/#all.detailed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7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en-GB" dirty="0">
                <a:latin typeface="+mj-lt"/>
              </a:rPr>
              <a:t>Introduction and Objectives </a:t>
            </a:r>
            <a:r>
              <a:rPr lang="en-GB" dirty="0" smtClean="0">
                <a:latin typeface="+mj-lt"/>
              </a:rPr>
              <a:t/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of </a:t>
            </a:r>
            <a:r>
              <a:rPr lang="en-GB" dirty="0">
                <a:latin typeface="+mj-lt"/>
              </a:rPr>
              <a:t>the BD-WG</a:t>
            </a:r>
            <a:endParaRPr lang="en-GB" sz="3200" dirty="0">
              <a:latin typeface="+mj-lt"/>
            </a:endParaRP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2623279" y="2067694"/>
            <a:ext cx="3964945" cy="15841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200" dirty="0" smtClean="0">
                <a:latin typeface="+mj-lt"/>
              </a:rPr>
              <a:t>Introduction and Overview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200" dirty="0" err="1" smtClean="0">
                <a:latin typeface="+mj-lt"/>
              </a:rPr>
              <a:t>Programme</a:t>
            </a:r>
            <a:r>
              <a:rPr lang="en-US" sz="2200" dirty="0" smtClean="0">
                <a:latin typeface="+mj-lt"/>
              </a:rPr>
              <a:t> 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200" dirty="0" smtClean="0">
                <a:latin typeface="+mj-lt"/>
              </a:rPr>
              <a:t>Participants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200" dirty="0" smtClean="0">
                <a:latin typeface="+mj-lt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115616" y="51470"/>
            <a:ext cx="795637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mtClean="0">
                <a:latin typeface="+mj-lt"/>
              </a:rPr>
              <a:t>Participants: 39 (as </a:t>
            </a:r>
            <a:r>
              <a:rPr lang="en-US" dirty="0">
                <a:latin typeface="+mj-lt"/>
              </a:rPr>
              <a:t>of </a:t>
            </a:r>
            <a:r>
              <a:rPr lang="en-US" dirty="0" smtClean="0">
                <a:latin typeface="+mj-lt"/>
              </a:rPr>
              <a:t>this </a:t>
            </a:r>
            <a:r>
              <a:rPr lang="en-US" smtClean="0">
                <a:latin typeface="+mj-lt"/>
              </a:rPr>
              <a:t>morning) – 149 total</a:t>
            </a:r>
            <a:endParaRPr lang="en-GB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224" y="555526"/>
            <a:ext cx="5231064" cy="4248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39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Objectives</a:t>
            </a:r>
            <a:endParaRPr lang="en-GB" sz="2200" dirty="0">
              <a:latin typeface="+mj-lt"/>
            </a:endParaRPr>
          </a:p>
        </p:txBody>
      </p:sp>
      <p:sp>
        <p:nvSpPr>
          <p:cNvPr id="9" name="Espace réservé du contenu 8"/>
          <p:cNvSpPr txBox="1">
            <a:spLocks/>
          </p:cNvSpPr>
          <p:nvPr/>
        </p:nvSpPr>
        <p:spPr>
          <a:xfrm>
            <a:off x="1547664" y="702383"/>
            <a:ext cx="6048672" cy="5012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300"/>
              </a:spcBef>
              <a:buSzPct val="75000"/>
              <a:buNone/>
            </a:pPr>
            <a:r>
              <a:rPr lang="en-US" sz="2000" dirty="0" smtClean="0">
                <a:latin typeface="+mj-lt"/>
              </a:rPr>
              <a:t>=&gt; Charge </a:t>
            </a:r>
            <a:r>
              <a:rPr lang="en-US" sz="2000" dirty="0">
                <a:latin typeface="+mj-lt"/>
              </a:rPr>
              <a:t>for this 1st Muon Community Meeting: </a:t>
            </a: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270047"/>
            <a:ext cx="8784976" cy="33179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1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1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Objectives</a:t>
            </a:r>
            <a:endParaRPr lang="en-GB" sz="2200" dirty="0">
              <a:latin typeface="+mj-lt"/>
            </a:endParaRPr>
          </a:p>
        </p:txBody>
      </p:sp>
      <p:sp>
        <p:nvSpPr>
          <p:cNvPr id="9" name="Espace réservé du contenu 8"/>
          <p:cNvSpPr txBox="1">
            <a:spLocks/>
          </p:cNvSpPr>
          <p:nvPr/>
        </p:nvSpPr>
        <p:spPr>
          <a:xfrm>
            <a:off x="1547664" y="702383"/>
            <a:ext cx="6048672" cy="5012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300"/>
              </a:spcBef>
              <a:buSzPct val="75000"/>
              <a:buNone/>
            </a:pPr>
            <a:r>
              <a:rPr lang="en-US" sz="2000" dirty="0" smtClean="0">
                <a:latin typeface="+mj-lt"/>
              </a:rPr>
              <a:t>=&gt; Charge </a:t>
            </a:r>
            <a:r>
              <a:rPr lang="en-US" sz="2000" dirty="0">
                <a:latin typeface="+mj-lt"/>
              </a:rPr>
              <a:t>for this 1st Muon Community Meeting: </a:t>
            </a: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270047"/>
            <a:ext cx="8784976" cy="33179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goal is to identify the R&amp;D that has to be carried out before the next ESSU-PP to scientifically justify the investment into a full CDR for the muon collider and the corresponding demonstration 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programme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1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86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Objectives</a:t>
            </a:r>
            <a:endParaRPr lang="en-GB" sz="2200" dirty="0">
              <a:latin typeface="+mj-lt"/>
            </a:endParaRPr>
          </a:p>
        </p:txBody>
      </p:sp>
      <p:sp>
        <p:nvSpPr>
          <p:cNvPr id="9" name="Espace réservé du contenu 8"/>
          <p:cNvSpPr txBox="1">
            <a:spLocks/>
          </p:cNvSpPr>
          <p:nvPr/>
        </p:nvSpPr>
        <p:spPr>
          <a:xfrm>
            <a:off x="1547664" y="702383"/>
            <a:ext cx="6048672" cy="5012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300"/>
              </a:spcBef>
              <a:buSzPct val="75000"/>
              <a:buNone/>
            </a:pPr>
            <a:r>
              <a:rPr lang="en-US" sz="2000" dirty="0" smtClean="0">
                <a:latin typeface="+mj-lt"/>
              </a:rPr>
              <a:t>=&gt; Charge </a:t>
            </a:r>
            <a:r>
              <a:rPr lang="en-US" sz="2000" dirty="0">
                <a:latin typeface="+mj-lt"/>
              </a:rPr>
              <a:t>for this 1st Muon Community Meeting: </a:t>
            </a: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270047"/>
            <a:ext cx="8784976" cy="33179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goal is to identify the R&amp;D that has to be carried out before the next ESSU-PP to scientifically justify the investment into a full CDR for the muon collider and the corresponding demonstration 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programme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>
                <a:latin typeface="+mj-lt"/>
              </a:rPr>
              <a:t>This includes R&amp;D to develop a baseline collider concept, well-supported performance expectations and to assess the associated key risks, cost and power drivers. Further, the main components of the demonstration </a:t>
            </a:r>
            <a:r>
              <a:rPr lang="en-US" sz="1800" dirty="0" err="1">
                <a:latin typeface="+mj-lt"/>
              </a:rPr>
              <a:t>programme</a:t>
            </a:r>
            <a:r>
              <a:rPr lang="en-US" sz="1800" dirty="0">
                <a:latin typeface="+mj-lt"/>
              </a:rPr>
              <a:t> should be identified together with the corresponding preparatory </a:t>
            </a:r>
            <a:r>
              <a:rPr lang="en-US" sz="1800" dirty="0" smtClean="0">
                <a:latin typeface="+mj-lt"/>
              </a:rPr>
              <a:t>work</a:t>
            </a:r>
            <a:endParaRPr lang="en-US" sz="1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7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Objectives</a:t>
            </a:r>
            <a:endParaRPr lang="en-GB" sz="2200" dirty="0">
              <a:latin typeface="+mj-lt"/>
            </a:endParaRPr>
          </a:p>
        </p:txBody>
      </p:sp>
      <p:sp>
        <p:nvSpPr>
          <p:cNvPr id="9" name="Espace réservé du contenu 8"/>
          <p:cNvSpPr txBox="1">
            <a:spLocks/>
          </p:cNvSpPr>
          <p:nvPr/>
        </p:nvSpPr>
        <p:spPr>
          <a:xfrm>
            <a:off x="1547664" y="702383"/>
            <a:ext cx="6048672" cy="5012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300"/>
              </a:spcBef>
              <a:buSzPct val="75000"/>
              <a:buNone/>
            </a:pPr>
            <a:r>
              <a:rPr lang="en-US" sz="2000" dirty="0" smtClean="0">
                <a:latin typeface="+mj-lt"/>
              </a:rPr>
              <a:t>=&gt; Charge </a:t>
            </a:r>
            <a:r>
              <a:rPr lang="en-US" sz="2000" dirty="0">
                <a:latin typeface="+mj-lt"/>
              </a:rPr>
              <a:t>for this 1st Muon Community Meeting: </a:t>
            </a: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270047"/>
            <a:ext cx="8784976" cy="33179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goal is to identify the R&amp;D that has to be carried out before the next ESSU-PP to scientifically justify the investment into a full CDR for the muon collider and the corresponding demonstration 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programme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>
                <a:latin typeface="+mj-lt"/>
              </a:rPr>
              <a:t>This includes R&amp;D to develop a baseline collider concept, well-supported performance expectations and to assess the associated key risks, cost and power drivers. Further, the main components of the demonstration </a:t>
            </a:r>
            <a:r>
              <a:rPr lang="en-US" sz="1800" dirty="0" err="1">
                <a:latin typeface="+mj-lt"/>
              </a:rPr>
              <a:t>programme</a:t>
            </a:r>
            <a:r>
              <a:rPr lang="en-US" sz="1800" dirty="0">
                <a:latin typeface="+mj-lt"/>
              </a:rPr>
              <a:t> should be identified together with the corresponding preparatory work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dirty="0">
                <a:latin typeface="+mj-lt"/>
              </a:rPr>
              <a:t>The working groups should propose realistic but ambitious targets for the performance goals of the different collider systems. In particular they should consider what could be assumed for the demonstration </a:t>
            </a:r>
            <a:r>
              <a:rPr lang="en-US" sz="1800" dirty="0" err="1">
                <a:latin typeface="+mj-lt"/>
              </a:rPr>
              <a:t>programme</a:t>
            </a:r>
            <a:r>
              <a:rPr lang="en-US" sz="1800" dirty="0">
                <a:latin typeface="+mj-lt"/>
              </a:rPr>
              <a:t>, i.e. in one or more test facilities starting in 2026, as well what one can anticipate to be available in 2035-2040 for a first collider stage and in 2050 for an energy upgrade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79712" y="1851670"/>
            <a:ext cx="50053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b="1" i="1" dirty="0" err="1" smtClean="0">
                <a:latin typeface="Arial Narrow"/>
                <a:cs typeface="Arial Narrow"/>
              </a:rPr>
              <a:t>Thank</a:t>
            </a:r>
            <a:r>
              <a:rPr lang="fr-FR" sz="5000" b="1" i="1" dirty="0" smtClean="0">
                <a:latin typeface="Arial Narrow"/>
                <a:cs typeface="Arial Narrow"/>
              </a:rPr>
              <a:t> </a:t>
            </a:r>
            <a:r>
              <a:rPr lang="fr-FR" sz="5000" b="1" i="1" dirty="0" err="1" smtClean="0">
                <a:latin typeface="Arial Narrow"/>
                <a:cs typeface="Arial Narrow"/>
              </a:rPr>
              <a:t>you</a:t>
            </a:r>
            <a:endParaRPr lang="fr-FR" sz="50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5000" b="1" i="1" dirty="0" smtClean="0">
                <a:latin typeface="Arial Narrow"/>
                <a:cs typeface="Arial Narrow"/>
              </a:rPr>
              <a:t>for </a:t>
            </a:r>
            <a:r>
              <a:rPr lang="fr-FR" sz="5000" b="1" i="1" dirty="0" err="1" smtClean="0">
                <a:latin typeface="Arial Narrow"/>
                <a:cs typeface="Arial Narrow"/>
              </a:rPr>
              <a:t>your</a:t>
            </a:r>
            <a:r>
              <a:rPr lang="fr-FR" sz="5000" b="1" i="1" dirty="0" smtClean="0">
                <a:latin typeface="Arial Narrow"/>
                <a:cs typeface="Arial Narrow"/>
              </a:rPr>
              <a:t> attention</a:t>
            </a:r>
            <a:endParaRPr lang="en-GB" sz="5000" b="1" i="1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Let’s do it together for the BD part!</a:t>
            </a:r>
            <a:endParaRPr lang="en-GB" sz="22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9144000" cy="2593408"/>
          </a:xfrm>
          <a:prstGeom prst="rect">
            <a:avLst/>
          </a:prstGeom>
        </p:spPr>
      </p:pic>
      <p:sp>
        <p:nvSpPr>
          <p:cNvPr id="12" name="Espace réservé du contenu 8"/>
          <p:cNvSpPr txBox="1">
            <a:spLocks/>
          </p:cNvSpPr>
          <p:nvPr/>
        </p:nvSpPr>
        <p:spPr>
          <a:xfrm>
            <a:off x="6372200" y="4280845"/>
            <a:ext cx="2464656" cy="3071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dirty="0" smtClean="0">
                <a:solidFill>
                  <a:srgbClr val="D71798"/>
                </a:solidFill>
              </a:rPr>
              <a:t>Courtesy of A. </a:t>
            </a:r>
            <a:r>
              <a:rPr lang="en-US" sz="1400" b="1" i="1" dirty="0" err="1" smtClean="0">
                <a:solidFill>
                  <a:srgbClr val="D71798"/>
                </a:solidFill>
              </a:rPr>
              <a:t>Grudiev</a:t>
            </a:r>
            <a:r>
              <a:rPr lang="en-US" sz="1400" b="1" i="1" dirty="0" smtClean="0">
                <a:solidFill>
                  <a:srgbClr val="D71798"/>
                </a:solidFill>
              </a:rPr>
              <a:t> et al.</a:t>
            </a:r>
            <a:endParaRPr lang="en-US" sz="1400" b="1" i="1" dirty="0">
              <a:solidFill>
                <a:srgbClr val="D71798"/>
              </a:solidFill>
            </a:endParaRPr>
          </a:p>
        </p:txBody>
      </p:sp>
      <p:sp>
        <p:nvSpPr>
          <p:cNvPr id="13" name="Titre 81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en-GB" dirty="0">
                <a:latin typeface="+mj-lt"/>
              </a:rPr>
              <a:t>Introduction and </a:t>
            </a:r>
            <a:r>
              <a:rPr lang="en-GB" dirty="0" smtClean="0">
                <a:latin typeface="+mj-lt"/>
              </a:rPr>
              <a:t>Overview</a:t>
            </a:r>
            <a:endParaRPr lang="en-GB" sz="32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7" name="Espace réservé du contenu 8"/>
          <p:cNvSpPr txBox="1">
            <a:spLocks/>
          </p:cNvSpPr>
          <p:nvPr/>
        </p:nvSpPr>
        <p:spPr>
          <a:xfrm>
            <a:off x="107504" y="3579862"/>
            <a:ext cx="196060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dirty="0" smtClean="0">
                <a:solidFill>
                  <a:srgbClr val="D71798"/>
                </a:solidFill>
              </a:rPr>
              <a:t>Courtesy of </a:t>
            </a:r>
            <a:br>
              <a:rPr lang="en-US" sz="1400" b="1" i="1" dirty="0" smtClean="0">
                <a:solidFill>
                  <a:srgbClr val="D71798"/>
                </a:solidFill>
              </a:rPr>
            </a:br>
            <a:r>
              <a:rPr lang="en-US" sz="1400" b="1" i="1" dirty="0" smtClean="0">
                <a:solidFill>
                  <a:srgbClr val="D71798"/>
                </a:solidFill>
              </a:rPr>
              <a:t>J.P. </a:t>
            </a:r>
            <a:r>
              <a:rPr lang="en-US" sz="1400" b="1" i="1" dirty="0" err="1" smtClean="0">
                <a:solidFill>
                  <a:srgbClr val="D71798"/>
                </a:solidFill>
              </a:rPr>
              <a:t>Delahaye</a:t>
            </a:r>
            <a:r>
              <a:rPr lang="en-US" sz="1400" b="1" i="1" dirty="0" smtClean="0">
                <a:solidFill>
                  <a:srgbClr val="D71798"/>
                </a:solidFill>
              </a:rPr>
              <a:t> et al</a:t>
            </a:r>
            <a:r>
              <a:rPr lang="en-US" sz="1400" b="1" i="1" dirty="0" smtClean="0">
                <a:solidFill>
                  <a:srgbClr val="D71798"/>
                </a:solidFill>
              </a:rPr>
              <a:t>.</a:t>
            </a:r>
          </a:p>
          <a:p>
            <a:pPr marL="0" lvl="1" indent="0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dirty="0" smtClean="0">
                <a:solidFill>
                  <a:srgbClr val="D71798"/>
                </a:solidFill>
              </a:rPr>
              <a:t>(20/05/21)</a:t>
            </a:r>
            <a:endParaRPr lang="en-US" sz="1400" b="1" i="1" dirty="0">
              <a:solidFill>
                <a:srgbClr val="D71798"/>
              </a:solidFill>
            </a:endParaRPr>
          </a:p>
        </p:txBody>
      </p: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179512" y="1361703"/>
            <a:ext cx="1944216" cy="9940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 smtClean="0">
                <a:latin typeface="+mj-lt"/>
              </a:rPr>
              <a:t>Summary of </a:t>
            </a:r>
          </a:p>
          <a:p>
            <a:pPr marL="0" lvl="1" indent="0" algn="just">
              <a:spcBef>
                <a:spcPts val="300"/>
              </a:spcBef>
              <a:buSzPct val="75000"/>
              <a:buNone/>
            </a:pP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RF systems</a:t>
            </a:r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432" y="476251"/>
            <a:ext cx="6656040" cy="43997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3" name="Espace réservé du contenu 8"/>
          <p:cNvSpPr txBox="1">
            <a:spLocks/>
          </p:cNvSpPr>
          <p:nvPr/>
        </p:nvSpPr>
        <p:spPr>
          <a:xfrm>
            <a:off x="107504" y="1361703"/>
            <a:ext cx="2141142" cy="9940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>
                <a:latin typeface="+mj-lt"/>
              </a:rPr>
              <a:t>RF system for muon capture and cooling</a:t>
            </a:r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843558"/>
            <a:ext cx="6624736" cy="40195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395536" y="3651870"/>
            <a:ext cx="1512168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dirty="0" smtClean="0">
                <a:solidFill>
                  <a:srgbClr val="D71798"/>
                </a:solidFill>
              </a:rPr>
              <a:t>Courtesy of </a:t>
            </a:r>
            <a:br>
              <a:rPr lang="en-US" sz="1400" b="1" i="1" dirty="0" smtClean="0">
                <a:solidFill>
                  <a:srgbClr val="D71798"/>
                </a:solidFill>
              </a:rPr>
            </a:br>
            <a:r>
              <a:rPr lang="en-US" sz="1400" b="1" i="1" dirty="0" smtClean="0">
                <a:solidFill>
                  <a:srgbClr val="D71798"/>
                </a:solidFill>
              </a:rPr>
              <a:t>A. </a:t>
            </a:r>
            <a:r>
              <a:rPr lang="en-US" sz="1400" b="1" i="1" dirty="0" err="1" smtClean="0">
                <a:solidFill>
                  <a:srgbClr val="D71798"/>
                </a:solidFill>
              </a:rPr>
              <a:t>Grudiev</a:t>
            </a:r>
            <a:r>
              <a:rPr lang="en-US" sz="1400" b="1" i="1" dirty="0" smtClean="0">
                <a:solidFill>
                  <a:srgbClr val="D71798"/>
                </a:solidFill>
              </a:rPr>
              <a:t> et al.</a:t>
            </a:r>
            <a:endParaRPr lang="en-US" sz="1400" b="1" i="1" dirty="0">
              <a:solidFill>
                <a:srgbClr val="D7179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16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2051720" y="668763"/>
            <a:ext cx="5112568" cy="456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 smtClean="0">
                <a:latin typeface="+mj-lt"/>
              </a:rPr>
              <a:t>RCS chain parameters</a:t>
            </a:r>
            <a:endParaRPr lang="en-US" sz="20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255" y="1131590"/>
            <a:ext cx="6874225" cy="37152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Espace réservé du contenu 8"/>
          <p:cNvSpPr txBox="1">
            <a:spLocks/>
          </p:cNvSpPr>
          <p:nvPr/>
        </p:nvSpPr>
        <p:spPr>
          <a:xfrm>
            <a:off x="251520" y="3651870"/>
            <a:ext cx="1512168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dirty="0" smtClean="0">
                <a:solidFill>
                  <a:srgbClr val="D71798"/>
                </a:solidFill>
              </a:rPr>
              <a:t>Courtesy of </a:t>
            </a:r>
            <a:br>
              <a:rPr lang="en-US" sz="1400" b="1" i="1" dirty="0" smtClean="0">
                <a:solidFill>
                  <a:srgbClr val="D71798"/>
                </a:solidFill>
              </a:rPr>
            </a:br>
            <a:r>
              <a:rPr lang="en-US" sz="1400" b="1" i="1" dirty="0" smtClean="0">
                <a:solidFill>
                  <a:srgbClr val="D71798"/>
                </a:solidFill>
              </a:rPr>
              <a:t>H. </a:t>
            </a:r>
            <a:r>
              <a:rPr lang="en-US" sz="1400" b="1" i="1" dirty="0" err="1" smtClean="0">
                <a:solidFill>
                  <a:srgbClr val="D71798"/>
                </a:solidFill>
              </a:rPr>
              <a:t>Damerau</a:t>
            </a:r>
            <a:r>
              <a:rPr lang="en-US" sz="1400" b="1" i="1" dirty="0" smtClean="0">
                <a:solidFill>
                  <a:srgbClr val="D71798"/>
                </a:solidFill>
              </a:rPr>
              <a:t> et al.</a:t>
            </a:r>
            <a:endParaRPr lang="en-US" sz="1400" b="1" i="1" dirty="0">
              <a:solidFill>
                <a:srgbClr val="D7179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15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03484"/>
            <a:ext cx="3599959" cy="3594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491630"/>
            <a:ext cx="4575744" cy="29950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4355976" y="3073178"/>
            <a:ext cx="4575744" cy="3132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2051720" y="668763"/>
            <a:ext cx="5616624" cy="456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>
                <a:latin typeface="+mj-lt"/>
              </a:rPr>
              <a:t>Target parameters for the </a:t>
            </a:r>
            <a:r>
              <a:rPr lang="en-US" sz="2000">
                <a:latin typeface="+mj-lt"/>
              </a:rPr>
              <a:t>Muon </a:t>
            </a:r>
            <a:r>
              <a:rPr lang="en-US" sz="2000" smtClean="0">
                <a:latin typeface="+mj-lt"/>
              </a:rPr>
              <a:t>Collider ring</a:t>
            </a:r>
            <a:endParaRPr lang="en-US" sz="2000" dirty="0">
              <a:latin typeface="+mj-lt"/>
            </a:endParaRPr>
          </a:p>
        </p:txBody>
      </p:sp>
      <p:sp>
        <p:nvSpPr>
          <p:cNvPr id="17" name="Espace réservé du contenu 8"/>
          <p:cNvSpPr txBox="1">
            <a:spLocks/>
          </p:cNvSpPr>
          <p:nvPr/>
        </p:nvSpPr>
        <p:spPr>
          <a:xfrm rot="16200000">
            <a:off x="-720587" y="2895786"/>
            <a:ext cx="2088232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spcBef>
                <a:spcPts val="300"/>
              </a:spcBef>
              <a:buClrTx/>
              <a:buSzPct val="75000"/>
              <a:buFontTx/>
              <a:buNone/>
            </a:pPr>
            <a:r>
              <a:rPr lang="en-US" sz="1400" b="1" i="1" smtClean="0">
                <a:solidFill>
                  <a:srgbClr val="D71798"/>
                </a:solidFill>
              </a:rPr>
              <a:t>Courtesy of D</a:t>
            </a:r>
            <a:r>
              <a:rPr lang="en-US" sz="1400" b="1" i="1" dirty="0" smtClean="0">
                <a:solidFill>
                  <a:srgbClr val="D71798"/>
                </a:solidFill>
              </a:rPr>
              <a:t>. Schulte</a:t>
            </a:r>
            <a:endParaRPr lang="en-US" sz="1400" b="1" i="1" dirty="0">
              <a:solidFill>
                <a:srgbClr val="D7179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6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1403648" y="668763"/>
            <a:ext cx="7740352" cy="10388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 smtClean="0">
                <a:latin typeface="+mj-lt"/>
              </a:rPr>
              <a:t>IMCDS </a:t>
            </a:r>
            <a:r>
              <a:rPr lang="en-US" sz="2000" dirty="0">
                <a:latin typeface="+mj-lt"/>
              </a:rPr>
              <a:t>w</a:t>
            </a:r>
            <a:r>
              <a:rPr lang="en-US" sz="2000" dirty="0" smtClean="0">
                <a:latin typeface="+mj-lt"/>
              </a:rPr>
              <a:t>ebsite</a:t>
            </a:r>
            <a:r>
              <a:rPr lang="en-US" sz="2000" dirty="0">
                <a:latin typeface="+mj-lt"/>
              </a:rPr>
              <a:t>: </a:t>
            </a:r>
            <a:r>
              <a:rPr lang="en-US" sz="1300" dirty="0">
                <a:latin typeface="+mj-lt"/>
                <a:hlinkClick r:id="rId3"/>
              </a:rPr>
              <a:t>https://</a:t>
            </a:r>
            <a:r>
              <a:rPr lang="en-US" sz="1300" dirty="0" smtClean="0">
                <a:latin typeface="+mj-lt"/>
                <a:hlinkClick r:id="rId3"/>
              </a:rPr>
              <a:t>muoncollider.web.cern.ch/welcome-page-muon-collider-website</a:t>
            </a:r>
            <a:r>
              <a:rPr lang="en-US" sz="1300" dirty="0" smtClean="0">
                <a:latin typeface="+mj-lt"/>
              </a:rPr>
              <a:t>  </a:t>
            </a:r>
            <a:endParaRPr lang="en-US" sz="13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5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 err="1">
                <a:latin typeface="+mj-lt"/>
              </a:rPr>
              <a:t>Organisation</a:t>
            </a:r>
            <a:r>
              <a:rPr lang="en-US" sz="2000" dirty="0">
                <a:latin typeface="+mj-lt"/>
              </a:rPr>
              <a:t>: </a:t>
            </a:r>
            <a:r>
              <a:rPr lang="en-US" sz="1300" dirty="0">
                <a:latin typeface="+mj-lt"/>
                <a:hlinkClick r:id="rId4"/>
              </a:rPr>
              <a:t>https://</a:t>
            </a:r>
            <a:r>
              <a:rPr lang="en-US" sz="1300" dirty="0" smtClean="0">
                <a:latin typeface="+mj-lt"/>
                <a:hlinkClick r:id="rId4"/>
              </a:rPr>
              <a:t>muoncollider.web.cern.ch/organisation</a:t>
            </a:r>
            <a:r>
              <a:rPr lang="en-US" sz="1300" dirty="0" smtClean="0">
                <a:latin typeface="+mj-lt"/>
              </a:rPr>
              <a:t> </a:t>
            </a:r>
            <a:endParaRPr lang="en-US" sz="13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20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23" y="1863068"/>
            <a:ext cx="3502881" cy="272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51670"/>
            <a:ext cx="5476857" cy="27363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731747" y="2536649"/>
            <a:ext cx="616117" cy="107109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31747" y="2391742"/>
            <a:ext cx="616117" cy="1080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31747" y="2232000"/>
            <a:ext cx="688125" cy="125999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0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Introduction and Overview</a:t>
            </a:r>
            <a:endParaRPr lang="en-GB" sz="3200" dirty="0">
              <a:latin typeface="+mj-lt"/>
            </a:endParaRPr>
          </a:p>
        </p:txBody>
      </p:sp>
      <p:sp>
        <p:nvSpPr>
          <p:cNvPr id="16" name="Espace réservé du contenu 8"/>
          <p:cNvSpPr txBox="1">
            <a:spLocks/>
          </p:cNvSpPr>
          <p:nvPr/>
        </p:nvSpPr>
        <p:spPr>
          <a:xfrm>
            <a:off x="107504" y="1457427"/>
            <a:ext cx="4968552" cy="190641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dirty="0">
                <a:latin typeface="+mj-lt"/>
              </a:rPr>
              <a:t>Direct link </a:t>
            </a:r>
            <a:r>
              <a:rPr lang="en-US" sz="2000" dirty="0" smtClean="0">
                <a:latin typeface="+mj-lt"/>
              </a:rPr>
              <a:t>to </a:t>
            </a:r>
            <a:r>
              <a:rPr lang="en-US" sz="2000" dirty="0">
                <a:latin typeface="+mj-lt"/>
              </a:rPr>
              <a:t>the </a:t>
            </a:r>
            <a:r>
              <a:rPr lang="en-US" sz="2000" dirty="0" err="1">
                <a:latin typeface="+mj-lt"/>
              </a:rPr>
              <a:t>indico</a:t>
            </a:r>
            <a:r>
              <a:rPr lang="en-US" sz="2000" dirty="0">
                <a:latin typeface="+mj-lt"/>
              </a:rPr>
              <a:t> site for Accelerator Design Meetings (from Daniel Schulte, on Monday afternoons) and Beam Dynamics Meetings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=&gt; </a:t>
            </a:r>
            <a:r>
              <a:rPr lang="en-US" sz="1800" dirty="0">
                <a:latin typeface="+mj-lt"/>
                <a:hlinkClick r:id="rId3"/>
              </a:rPr>
              <a:t>https://indico.cern.ch/category/12762</a:t>
            </a:r>
            <a:r>
              <a:rPr lang="en-US" sz="1800" dirty="0" smtClean="0">
                <a:latin typeface="+mj-lt"/>
                <a:hlinkClick r:id="rId3"/>
              </a:rPr>
              <a:t>/</a:t>
            </a:r>
            <a:r>
              <a:rPr lang="en-US" sz="1800" dirty="0" smtClean="0">
                <a:latin typeface="+mj-lt"/>
              </a:rPr>
              <a:t>  </a:t>
            </a:r>
            <a:endParaRPr lang="en-US" sz="18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2000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49809"/>
            <a:ext cx="3672408" cy="43982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3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20/05/2021</a:t>
            </a:r>
            <a:endParaRPr lang="en-GB" noProof="0" dirty="0"/>
          </a:p>
        </p:txBody>
      </p:sp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Programme</a:t>
            </a:r>
            <a:endParaRPr lang="en-GB" sz="2200" dirty="0" smtClean="0">
              <a:latin typeface="+mj-lt"/>
            </a:endParaRPr>
          </a:p>
          <a:p>
            <a:r>
              <a:rPr lang="en-GB" sz="2200" dirty="0" smtClean="0">
                <a:latin typeface="+mj-lt"/>
              </a:rPr>
              <a:t>(</a:t>
            </a:r>
            <a:r>
              <a:rPr lang="en-GB" sz="2200" dirty="0">
                <a:hlinkClick r:id="rId3"/>
              </a:rPr>
              <a:t>https://indico.cern.ch/event/1030726/timetable/#</a:t>
            </a:r>
            <a:r>
              <a:rPr lang="en-GB" sz="2200" dirty="0" smtClean="0">
                <a:hlinkClick r:id="rId3"/>
              </a:rPr>
              <a:t>all.detailed</a:t>
            </a:r>
            <a:r>
              <a:rPr lang="en-GB" sz="2200" dirty="0" smtClean="0">
                <a:latin typeface="+mj-lt"/>
              </a:rPr>
              <a:t>)</a:t>
            </a:r>
            <a:endParaRPr lang="en-GB" sz="22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59312"/>
            <a:ext cx="4723144" cy="38013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83966" y="4281445"/>
            <a:ext cx="4608000" cy="33586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29" y="915566"/>
            <a:ext cx="2587162" cy="38807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2699792" y="918030"/>
            <a:ext cx="270000" cy="37800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627" y="1008112"/>
            <a:ext cx="3105765" cy="29317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5256000" y="1008000"/>
            <a:ext cx="324000" cy="18900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04247" y="3429818"/>
            <a:ext cx="306000" cy="5076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8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648</Words>
  <Application>Microsoft Macintosh PowerPoint</Application>
  <PresentationFormat>On-screen Show (16:9)</PresentationFormat>
  <Paragraphs>90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Narrow</vt:lpstr>
      <vt:lpstr>Calibri</vt:lpstr>
      <vt:lpstr>Wingdings</vt:lpstr>
      <vt:lpstr>Arial</vt:lpstr>
      <vt:lpstr>IMCC - 1</vt:lpstr>
      <vt:lpstr>1_IMCC - 1</vt:lpstr>
      <vt:lpstr>Introduction and Objectives  of the BD-WG</vt:lpstr>
      <vt:lpstr>Introduction and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eliasmetral</cp:lastModifiedBy>
  <cp:revision>47</cp:revision>
  <dcterms:created xsi:type="dcterms:W3CDTF">2021-05-17T12:13:58Z</dcterms:created>
  <dcterms:modified xsi:type="dcterms:W3CDTF">2021-05-20T03:38:41Z</dcterms:modified>
</cp:coreProperties>
</file>