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8"/>
  </p:notesMasterIdLst>
  <p:handoutMasterIdLst>
    <p:handoutMasterId r:id="rId19"/>
  </p:handoutMasterIdLst>
  <p:sldIdLst>
    <p:sldId id="278" r:id="rId2"/>
    <p:sldId id="280" r:id="rId3"/>
    <p:sldId id="281" r:id="rId4"/>
    <p:sldId id="282" r:id="rId5"/>
    <p:sldId id="277" r:id="rId6"/>
    <p:sldId id="276" r:id="rId7"/>
    <p:sldId id="270" r:id="rId8"/>
    <p:sldId id="271" r:id="rId9"/>
    <p:sldId id="284" r:id="rId10"/>
    <p:sldId id="272" r:id="rId11"/>
    <p:sldId id="285" r:id="rId12"/>
    <p:sldId id="273" r:id="rId13"/>
    <p:sldId id="286" r:id="rId14"/>
    <p:sldId id="274" r:id="rId15"/>
    <p:sldId id="275" r:id="rId16"/>
    <p:sldId id="279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3" autoAdjust="0"/>
    <p:restoredTop sz="89803" autoAdjust="0"/>
  </p:normalViewPr>
  <p:slideViewPr>
    <p:cSldViewPr snapToObjects="1" showGuides="1">
      <p:cViewPr varScale="1">
        <p:scale>
          <a:sx n="100" d="100"/>
          <a:sy n="100" d="100"/>
        </p:scale>
        <p:origin x="542" y="19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67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3823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90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27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318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529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018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575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768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610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1863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847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147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147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Design Meeting (EDMS 2469628)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6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18/01/2021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Muon Collider Design Meeting (EDMS 2469628)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1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49" r:id="rId6"/>
    <p:sldLayoutId id="2147483650" r:id="rId7"/>
    <p:sldLayoutId id="2147483651" r:id="rId8"/>
    <p:sldLayoutId id="2147483670" r:id="rId9"/>
    <p:sldLayoutId id="2147483675" r:id="rId10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edms.cern.ch/ui/file/335729/LAST_RELEASED/F_E.PD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dms.cern.ch/document/1184236/4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radiation protection considerations for a muon collider </a:t>
            </a:r>
            <a:r>
              <a:rPr lang="en-GB" dirty="0" smtClean="0"/>
              <a:t>target area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283968" y="4019550"/>
            <a:ext cx="4250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C. Ahdida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, H. 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Vincke, P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. 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Vojtyla, M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. 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Widorski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/>
            </a:r>
            <a:b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en-GB" sz="1600" baseline="30000" dirty="0">
                <a:solidFill>
                  <a:schemeClr val="bg1"/>
                </a:solidFill>
                <a:latin typeface="Arial Narrow"/>
                <a:cs typeface="Arial Narrow"/>
              </a:rPr>
              <a:t>st</a:t>
            </a: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 Muon Community Meeting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20.-21. May </a:t>
            </a:r>
            <a:r>
              <a:rPr lang="en-GB" sz="1600" dirty="0" smtClean="0">
                <a:solidFill>
                  <a:schemeClr val="bg1"/>
                </a:solidFill>
                <a:latin typeface="Arial Narrow"/>
                <a:cs typeface="Arial Narrow"/>
              </a:rPr>
              <a:t>2021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Air and He activation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0036" y="1235661"/>
            <a:ext cx="13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 Narrow" panose="020B0606020202030204" pitchFamily="34" charset="0"/>
              </a:rPr>
              <a:t>BDF</a:t>
            </a:r>
            <a:endParaRPr lang="en-GB" sz="1350" b="1" dirty="0"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2908" y="3350264"/>
            <a:ext cx="1736186" cy="1320955"/>
          </a:xfrm>
          <a:prstGeom prst="rect">
            <a:avLst/>
          </a:prstGeom>
        </p:spPr>
      </p:pic>
      <p:sp>
        <p:nvSpPr>
          <p:cNvPr id="53" name="CasellaDiTesto 9"/>
          <p:cNvSpPr txBox="1"/>
          <p:nvPr/>
        </p:nvSpPr>
        <p:spPr>
          <a:xfrm>
            <a:off x="5143600" y="3458249"/>
            <a:ext cx="1703765" cy="144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50"/>
              </a:spcAft>
            </a:pPr>
            <a: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  <a:t>Identification of reference groups around BDF to evaluate dose to public from air / He releases </a:t>
            </a:r>
            <a:b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  <a:t>→ highest value of </a:t>
            </a:r>
            <a:b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 Narrow" panose="020B0606020202030204" pitchFamily="34" charset="0"/>
              </a:rPr>
              <a:t>10 </a:t>
            </a:r>
            <a:r>
              <a:rPr lang="en-US" sz="1200" dirty="0" err="1">
                <a:latin typeface="Arial Narrow" panose="020B0606020202030204" pitchFamily="34" charset="0"/>
              </a:rPr>
              <a:t>nSv</a:t>
            </a:r>
            <a:r>
              <a:rPr lang="en-US" sz="1200" dirty="0">
                <a:latin typeface="Arial Narrow" panose="020B0606020202030204" pitchFamily="34" charset="0"/>
              </a:rPr>
              <a:t> per year</a:t>
            </a:r>
            <a:endParaRPr lang="en-GB" sz="1200" dirty="0">
              <a:latin typeface="Arial Narrow" panose="020B0606020202030204" pitchFamily="34" charset="0"/>
            </a:endParaRPr>
          </a:p>
          <a:p>
            <a:pPr algn="ctr">
              <a:spcAft>
                <a:spcPts val="450"/>
              </a:spcAft>
            </a:pPr>
            <a:endParaRPr lang="it-IT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2733"/>
          <a:stretch/>
        </p:blipFill>
        <p:spPr>
          <a:xfrm>
            <a:off x="4987638" y="1582509"/>
            <a:ext cx="3990335" cy="1705847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6051498" y="1336201"/>
            <a:ext cx="795867" cy="45148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rIns="27000" anchor="t"/>
          <a:lstStyle>
            <a:lvl1pPr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1pPr>
            <a:lvl2pPr marL="37931725" indent="-37474525"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825" dirty="0">
                <a:latin typeface="Arial Narrow" panose="020B0606020202030204" pitchFamily="34" charset="0"/>
                <a:cs typeface="Times New Roman" panose="02020603050405020304" pitchFamily="18" charset="0"/>
              </a:rPr>
              <a:t>400 GeV/c p+</a:t>
            </a:r>
          </a:p>
          <a:p>
            <a:pPr marL="1214438" indent="-1214438" eaLnBrk="1" hangingPunct="1">
              <a:defRPr/>
            </a:pPr>
            <a:r>
              <a:rPr lang="en-GB" altLang="en-US" sz="825" dirty="0">
                <a:latin typeface="Arial Narrow" panose="020B0606020202030204" pitchFamily="34" charset="0"/>
                <a:cs typeface="Times New Roman" panose="02020603050405020304" pitchFamily="18" charset="0"/>
              </a:rPr>
              <a:t>355 kW</a:t>
            </a:r>
          </a:p>
          <a:p>
            <a:pPr eaLnBrk="1" hangingPunct="1">
              <a:defRPr/>
            </a:pPr>
            <a:r>
              <a:rPr lang="en-GB" altLang="en-US" sz="825" dirty="0">
                <a:latin typeface="Arial Narrow" panose="020B0606020202030204" pitchFamily="34" charset="0"/>
                <a:cs typeface="Times New Roman" panose="02020603050405020304" pitchFamily="18" charset="0"/>
              </a:rPr>
              <a:t>4e13 p/s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23023" y="4907364"/>
            <a:ext cx="4221602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600" baseline="300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r>
              <a:rPr lang="it-IT" sz="6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Person working 40h/w, 50w/y with standard breathing rate (1.2 m</a:t>
            </a:r>
            <a:r>
              <a:rPr lang="it-IT" sz="600" baseline="300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it-IT" sz="6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/h)  in activated air with CA = 1 receives 20 mSv</a:t>
            </a:r>
            <a:endParaRPr lang="en-GB" sz="6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063929" y="2297156"/>
            <a:ext cx="886972" cy="1082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latin typeface="Arial Narrow" panose="020B0606020202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71226" y="2782898"/>
            <a:ext cx="2772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 Narrow" panose="020B0606020202030204" pitchFamily="34" charset="0"/>
              </a:rPr>
              <a:t>Main contribution from 0.1% air contamination in inner He region</a:t>
            </a:r>
            <a:endParaRPr lang="en-GB" sz="1200" dirty="0">
              <a:latin typeface="Arial Narrow" panose="020B0606020202030204" pitchFamily="34" charset="0"/>
            </a:endParaRPr>
          </a:p>
        </p:txBody>
      </p:sp>
      <p:sp>
        <p:nvSpPr>
          <p:cNvPr id="1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5323" y="1211693"/>
            <a:ext cx="4815244" cy="3988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BDF as an example for a optimized design with a minimization of air volumes by a He vessel around the target and proximity shielding 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 requirement of a max. air contamination level of 0.1% was set 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For a O(4) MW facility a He vessel would definitely be required (initial guess &gt; 100 kW)</a:t>
            </a:r>
            <a:endParaRPr lang="en-GB" sz="14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At BDF also a dynamic confinement was employed as well as  </a:t>
            </a:r>
            <a:r>
              <a:rPr lang="en-US" sz="1400" dirty="0" smtClean="0">
                <a:latin typeface="Arial Narrow" panose="020B0606020202030204" pitchFamily="34" charset="0"/>
              </a:rPr>
              <a:t>HEPA </a:t>
            </a:r>
            <a:r>
              <a:rPr lang="en-US" sz="1400" dirty="0">
                <a:latin typeface="Arial Narrow" panose="020B0606020202030204" pitchFamily="34" charset="0"/>
              </a:rPr>
              <a:t>filters to </a:t>
            </a:r>
            <a:r>
              <a:rPr lang="en-US" sz="1400" dirty="0" smtClean="0">
                <a:latin typeface="Arial Narrow" panose="020B0606020202030204" pitchFamily="34" charset="0"/>
              </a:rPr>
              <a:t>effectively </a:t>
            </a:r>
            <a:r>
              <a:rPr lang="en-US" sz="1400" dirty="0">
                <a:latin typeface="Arial Narrow" panose="020B0606020202030204" pitchFamily="34" charset="0"/>
              </a:rPr>
              <a:t>reduce radionuclides attached to aerosols (Be-7, Na-22/24, P-32/33 and S-35</a:t>
            </a:r>
            <a:r>
              <a:rPr lang="en-US" sz="1400" dirty="0" smtClean="0">
                <a:latin typeface="Arial Narrow" panose="020B0606020202030204" pitchFamily="34" charset="0"/>
              </a:rPr>
              <a:t>)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Environmental impact from releases of activated </a:t>
            </a:r>
            <a:r>
              <a:rPr lang="en-US" sz="1400" dirty="0" smtClean="0">
                <a:latin typeface="Arial Narrow" panose="020B0606020202030204" pitchFamily="34" charset="0"/>
              </a:rPr>
              <a:t>air/He </a:t>
            </a:r>
            <a:r>
              <a:rPr lang="en-US" sz="1400" dirty="0">
                <a:latin typeface="Arial Narrow" panose="020B0606020202030204" pitchFamily="34" charset="0"/>
              </a:rPr>
              <a:t>to be evaluated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it-IT" sz="1400" dirty="0">
                <a:latin typeface="Arial Narrow" panose="020B0606020202030204" pitchFamily="34" charset="0"/>
              </a:rPr>
              <a:t>Effective dose to </a:t>
            </a:r>
            <a:r>
              <a:rPr lang="it-IT" sz="1400" dirty="0" smtClean="0">
                <a:latin typeface="Arial Narrow" panose="020B0606020202030204" pitchFamily="34" charset="0"/>
              </a:rPr>
              <a:t>members of the public </a:t>
            </a:r>
            <a:r>
              <a:rPr lang="it-IT" sz="1400" dirty="0">
                <a:latin typeface="Arial Narrow" panose="020B0606020202030204" pitchFamily="34" charset="0"/>
              </a:rPr>
              <a:t>to be &lt;10 </a:t>
            </a:r>
            <a:r>
              <a:rPr lang="it-IT" sz="1400" dirty="0" smtClean="0">
                <a:latin typeface="Arial Narrow" panose="020B0606020202030204" pitchFamily="34" charset="0"/>
              </a:rPr>
              <a:t>µSv/year </a:t>
            </a:r>
            <a:r>
              <a:rPr lang="it-IT" sz="1400" dirty="0">
                <a:latin typeface="Arial Narrow" panose="020B0606020202030204" pitchFamily="34" charset="0"/>
              </a:rPr>
              <a:t>from all CERN facilities </a:t>
            </a:r>
            <a:r>
              <a:rPr lang="en-US" sz="1400" dirty="0">
                <a:latin typeface="Arial Narrow" panose="020B0606020202030204" pitchFamily="34" charset="0"/>
              </a:rPr>
              <a:t>and all sources (stray radiation, air/He releases, water activation, etc.)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Uncertainty connected to H-3 outgassing from shielding elements (eventually also </a:t>
            </a:r>
            <a:r>
              <a:rPr lang="en-US" sz="1400" dirty="0" smtClean="0">
                <a:latin typeface="Arial Narrow" panose="020B0606020202030204" pitchFamily="34" charset="0"/>
              </a:rPr>
              <a:t>target)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438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RP </a:t>
            </a:r>
            <a:r>
              <a:rPr lang="en-GB" dirty="0" smtClean="0"/>
              <a:t>considerations</a:t>
            </a:r>
            <a:endParaRPr lang="en-GB" dirty="0"/>
          </a:p>
        </p:txBody>
      </p:sp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447958" y="1701942"/>
            <a:ext cx="2708672" cy="2668191"/>
            <a:chOff x="2797175" y="2247900"/>
            <a:chExt cx="3611563" cy="3557588"/>
          </a:xfrm>
        </p:grpSpPr>
        <p:sp>
          <p:nvSpPr>
            <p:cNvPr id="52" name="Rectangle 51"/>
            <p:cNvSpPr/>
            <p:nvPr/>
          </p:nvSpPr>
          <p:spPr bwMode="auto">
            <a:xfrm rot="18900000">
              <a:off x="3843176" y="3294693"/>
              <a:ext cx="1464000" cy="14640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18900000">
              <a:off x="4899025" y="2247900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rot="18900000">
              <a:off x="279717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 rot="18900000">
              <a:off x="489902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 rot="18900000">
              <a:off x="2797175" y="2247900"/>
              <a:ext cx="1454150" cy="1454150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3736975" y="4710113"/>
              <a:ext cx="3175" cy="3175"/>
            </a:xfrm>
            <a:custGeom>
              <a:avLst/>
              <a:gdLst>
                <a:gd name="T0" fmla="*/ 2147483646 w 13"/>
                <a:gd name="T1" fmla="*/ 0 h 20"/>
                <a:gd name="T2" fmla="*/ 0 w 13"/>
                <a:gd name="T3" fmla="*/ 0 h 20"/>
                <a:gd name="T4" fmla="*/ 2147483646 w 13"/>
                <a:gd name="T5" fmla="*/ 2147483646 h 20"/>
                <a:gd name="T6" fmla="*/ 2147483646 w 13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6" y="13"/>
                    <a:pt x="8" y="2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58" name="TextBox 6"/>
            <p:cNvSpPr txBox="1"/>
            <p:nvPr/>
          </p:nvSpPr>
          <p:spPr bwMode="auto">
            <a:xfrm>
              <a:off x="2881312" y="5078413"/>
              <a:ext cx="1281112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Water and </a:t>
              </a:r>
              <a:r>
                <a:rPr lang="en-US" sz="900" cap="all" dirty="0" smtClean="0">
                  <a:latin typeface="Calibri" panose="020F0502020204030204" pitchFamily="34" charset="0"/>
                </a:rPr>
                <a:t>SOIL </a:t>
              </a: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sp>
          <p:nvSpPr>
            <p:cNvPr id="59" name="TextBox 5"/>
            <p:cNvSpPr txBox="1"/>
            <p:nvPr/>
          </p:nvSpPr>
          <p:spPr bwMode="auto">
            <a:xfrm>
              <a:off x="4978401" y="5078413"/>
              <a:ext cx="1295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Radioactive waste</a:t>
              </a:r>
              <a:endParaRPr lang="en-US" sz="900" dirty="0">
                <a:latin typeface="Calibri" panose="020F0502020204030204" pitchFamily="34" charset="0"/>
              </a:endParaRPr>
            </a:p>
          </p:txBody>
        </p:sp>
        <p:sp>
          <p:nvSpPr>
            <p:cNvPr id="60" name="TextBox 3"/>
            <p:cNvSpPr txBox="1"/>
            <p:nvPr/>
          </p:nvSpPr>
          <p:spPr bwMode="auto">
            <a:xfrm>
              <a:off x="4859338" y="2973388"/>
              <a:ext cx="1549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Air and He </a:t>
              </a:r>
              <a:br>
                <a:rPr lang="en-US" sz="900" cap="all" dirty="0">
                  <a:latin typeface="Calibri" panose="020F0502020204030204" pitchFamily="34" charset="0"/>
                </a:rPr>
              </a:b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sp>
          <p:nvSpPr>
            <p:cNvPr id="61" name="TextBox 32"/>
            <p:cNvSpPr txBox="1"/>
            <p:nvPr/>
          </p:nvSpPr>
          <p:spPr bwMode="auto">
            <a:xfrm>
              <a:off x="2846388" y="2973388"/>
              <a:ext cx="1368425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Prompt and residual radiation</a:t>
              </a:r>
            </a:p>
          </p:txBody>
        </p:sp>
        <p:sp>
          <p:nvSpPr>
            <p:cNvPr id="62" name="TextBox 5"/>
            <p:cNvSpPr txBox="1"/>
            <p:nvPr/>
          </p:nvSpPr>
          <p:spPr>
            <a:xfrm>
              <a:off x="3805238" y="4005263"/>
              <a:ext cx="1530349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GB" sz="900" cap="all" dirty="0">
                  <a:solidFill>
                    <a:schemeClr val="bg1"/>
                  </a:solidFill>
                  <a:latin typeface="Calibri" panose="020F0502020204030204" pitchFamily="34" charset="0"/>
                </a:rPr>
                <a:t>Radiation Protection</a:t>
              </a:r>
            </a:p>
          </p:txBody>
        </p:sp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6" t="22607" r="84581" b="72537"/>
            <a:stretch>
              <a:fillRect/>
            </a:stretch>
          </p:blipFill>
          <p:spPr bwMode="auto">
            <a:xfrm>
              <a:off x="5421313" y="2400300"/>
              <a:ext cx="42545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4" name="Group 8"/>
            <p:cNvGrpSpPr>
              <a:grpSpLocks/>
            </p:cNvGrpSpPr>
            <p:nvPr/>
          </p:nvGrpSpPr>
          <p:grpSpPr bwMode="auto">
            <a:xfrm>
              <a:off x="5394325" y="4438650"/>
              <a:ext cx="423863" cy="500063"/>
              <a:chOff x="5394049" y="4294337"/>
              <a:chExt cx="424800" cy="500329"/>
            </a:xfrm>
          </p:grpSpPr>
          <p:pic>
            <p:nvPicPr>
              <p:cNvPr id="87" name="Picture 2" descr="\\cern.ch\dfs\Users\c\clstrabe\Desktop\images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799" t="11519" r="8327" b="8969"/>
              <a:stretch>
                <a:fillRect/>
              </a:stretch>
            </p:blipFill>
            <p:spPr bwMode="auto">
              <a:xfrm>
                <a:off x="5394049" y="4294337"/>
                <a:ext cx="424800" cy="476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8" name="Rectangle 4"/>
              <p:cNvSpPr>
                <a:spLocks noChangeArrowheads="1"/>
              </p:cNvSpPr>
              <p:nvPr/>
            </p:nvSpPr>
            <p:spPr bwMode="auto">
              <a:xfrm>
                <a:off x="5394049" y="4294337"/>
                <a:ext cx="424800" cy="500329"/>
              </a:xfrm>
              <a:prstGeom prst="rect">
                <a:avLst/>
              </a:prstGeom>
              <a:solidFill>
                <a:schemeClr val="bg1">
                  <a:alpha val="2392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5" name="Group 9"/>
            <p:cNvGrpSpPr>
              <a:grpSpLocks/>
            </p:cNvGrpSpPr>
            <p:nvPr/>
          </p:nvGrpSpPr>
          <p:grpSpPr bwMode="auto">
            <a:xfrm>
              <a:off x="3294063" y="2378075"/>
              <a:ext cx="452437" cy="500063"/>
              <a:chOff x="3294107" y="2233835"/>
              <a:chExt cx="452494" cy="500329"/>
            </a:xfrm>
          </p:grpSpPr>
          <p:pic>
            <p:nvPicPr>
              <p:cNvPr id="81" name="Picture 3" descr="\\cern.ch\dfs\Users\c\clstrabe\Desktop\imagesCAS65GKI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3321801" y="2273006"/>
                <a:ext cx="424800" cy="42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Rectangle 5"/>
              <p:cNvSpPr>
                <a:spLocks noChangeArrowheads="1"/>
              </p:cNvSpPr>
              <p:nvPr/>
            </p:nvSpPr>
            <p:spPr bwMode="auto">
              <a:xfrm>
                <a:off x="3347864" y="2265479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Rectangle 41"/>
              <p:cNvSpPr>
                <a:spLocks noChangeArrowheads="1"/>
              </p:cNvSpPr>
              <p:nvPr/>
            </p:nvSpPr>
            <p:spPr bwMode="auto">
              <a:xfrm>
                <a:off x="3347864" y="2430000"/>
                <a:ext cx="280800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Rectangle 42"/>
              <p:cNvSpPr>
                <a:spLocks noChangeArrowheads="1"/>
              </p:cNvSpPr>
              <p:nvPr/>
            </p:nvSpPr>
            <p:spPr bwMode="auto">
              <a:xfrm>
                <a:off x="3347864" y="2618035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Isosceles Triangle 6"/>
              <p:cNvSpPr>
                <a:spLocks noChangeArrowheads="1"/>
              </p:cNvSpPr>
              <p:nvPr/>
            </p:nvSpPr>
            <p:spPr bwMode="auto">
              <a:xfrm rot="-5400000">
                <a:off x="3608456" y="2442502"/>
                <a:ext cx="172800" cy="720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Rectangle 44"/>
              <p:cNvSpPr>
                <a:spLocks noChangeArrowheads="1"/>
              </p:cNvSpPr>
              <p:nvPr/>
            </p:nvSpPr>
            <p:spPr bwMode="auto">
              <a:xfrm>
                <a:off x="3294107" y="2233835"/>
                <a:ext cx="452494" cy="500329"/>
              </a:xfrm>
              <a:prstGeom prst="rect">
                <a:avLst/>
              </a:prstGeom>
              <a:solidFill>
                <a:schemeClr val="bg1">
                  <a:alpha val="3607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6" name="Group 39"/>
            <p:cNvGrpSpPr>
              <a:grpSpLocks/>
            </p:cNvGrpSpPr>
            <p:nvPr/>
          </p:nvGrpSpPr>
          <p:grpSpPr bwMode="auto">
            <a:xfrm>
              <a:off x="3321050" y="4479925"/>
              <a:ext cx="444500" cy="458788"/>
              <a:chOff x="3321801" y="4336476"/>
              <a:chExt cx="444212" cy="458190"/>
            </a:xfrm>
          </p:grpSpPr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476" t="31375" r="82220" b="63770"/>
              <a:stretch>
                <a:fillRect/>
              </a:stretch>
            </p:blipFill>
            <p:spPr bwMode="auto">
              <a:xfrm>
                <a:off x="3321801" y="4336476"/>
                <a:ext cx="424800" cy="458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8" name="Rectangle 37"/>
              <p:cNvSpPr>
                <a:spLocks noChangeArrowheads="1"/>
              </p:cNvSpPr>
              <p:nvPr/>
            </p:nvSpPr>
            <p:spPr bwMode="auto">
              <a:xfrm rot="-2316096">
                <a:off x="3680957" y="4356000"/>
                <a:ext cx="85056" cy="100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Oval 38"/>
              <p:cNvSpPr>
                <a:spLocks noChangeArrowheads="1"/>
              </p:cNvSpPr>
              <p:nvPr/>
            </p:nvSpPr>
            <p:spPr bwMode="auto">
              <a:xfrm rot="3841534">
                <a:off x="3496389" y="4543416"/>
                <a:ext cx="75624" cy="485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0" name="Oval 52"/>
              <p:cNvSpPr>
                <a:spLocks noChangeArrowheads="1"/>
              </p:cNvSpPr>
              <p:nvPr/>
            </p:nvSpPr>
            <p:spPr bwMode="auto">
              <a:xfrm rot="3841534">
                <a:off x="3595454" y="4472516"/>
                <a:ext cx="75624" cy="587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7" name="Group 47"/>
            <p:cNvGrpSpPr>
              <a:grpSpLocks noChangeAspect="1"/>
            </p:cNvGrpSpPr>
            <p:nvPr/>
          </p:nvGrpSpPr>
          <p:grpSpPr bwMode="auto">
            <a:xfrm>
              <a:off x="4318000" y="3357563"/>
              <a:ext cx="504825" cy="503237"/>
              <a:chOff x="5291758" y="836712"/>
              <a:chExt cx="684000" cy="684000"/>
            </a:xfrm>
          </p:grpSpPr>
          <p:sp>
            <p:nvSpPr>
              <p:cNvPr id="68" name="Oval 40"/>
              <p:cNvSpPr>
                <a:spLocks noChangeArrowheads="1"/>
              </p:cNvSpPr>
              <p:nvPr/>
            </p:nvSpPr>
            <p:spPr bwMode="auto">
              <a:xfrm>
                <a:off x="5291758" y="836712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Oval 58"/>
              <p:cNvSpPr>
                <a:spLocks noChangeArrowheads="1"/>
              </p:cNvSpPr>
              <p:nvPr/>
            </p:nvSpPr>
            <p:spPr bwMode="auto">
              <a:xfrm>
                <a:off x="5327758" y="872712"/>
                <a:ext cx="612000" cy="612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Isosceles Triangle 43"/>
              <p:cNvSpPr>
                <a:spLocks noChangeArrowheads="1"/>
              </p:cNvSpPr>
              <p:nvPr/>
            </p:nvSpPr>
            <p:spPr bwMode="auto">
              <a:xfrm rot="10800000">
                <a:off x="5480824" y="874703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Isosceles Triangle 60"/>
              <p:cNvSpPr>
                <a:spLocks noChangeArrowheads="1"/>
              </p:cNvSpPr>
              <p:nvPr/>
            </p:nvSpPr>
            <p:spPr bwMode="auto">
              <a:xfrm rot="-3600000">
                <a:off x="5612417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Isosceles Triangle 61"/>
              <p:cNvSpPr>
                <a:spLocks noChangeArrowheads="1"/>
              </p:cNvSpPr>
              <p:nvPr/>
            </p:nvSpPr>
            <p:spPr bwMode="auto">
              <a:xfrm rot="3600000">
                <a:off x="5349164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Oval 57"/>
              <p:cNvSpPr>
                <a:spLocks noChangeArrowheads="1"/>
              </p:cNvSpPr>
              <p:nvPr/>
            </p:nvSpPr>
            <p:spPr bwMode="auto">
              <a:xfrm>
                <a:off x="5561758" y="1106712"/>
                <a:ext cx="144000" cy="144000"/>
              </a:xfrm>
              <a:prstGeom prst="ellipse">
                <a:avLst/>
              </a:prstGeom>
              <a:solidFill>
                <a:schemeClr val="accent6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Oval 46"/>
              <p:cNvSpPr>
                <a:spLocks noChangeArrowheads="1"/>
              </p:cNvSpPr>
              <p:nvPr/>
            </p:nvSpPr>
            <p:spPr bwMode="auto">
              <a:xfrm>
                <a:off x="5555333" y="836712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Oval 65"/>
              <p:cNvSpPr>
                <a:spLocks noChangeArrowheads="1"/>
              </p:cNvSpPr>
              <p:nvPr/>
            </p:nvSpPr>
            <p:spPr bwMode="auto">
              <a:xfrm rot="-3709864">
                <a:off x="5810882" y="1284045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Oval 66"/>
              <p:cNvSpPr>
                <a:spLocks noChangeArrowheads="1"/>
              </p:cNvSpPr>
              <p:nvPr/>
            </p:nvSpPr>
            <p:spPr bwMode="auto">
              <a:xfrm rot="2119916">
                <a:off x="5299049" y="1294476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90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1" name="TextBox 48"/>
          <p:cNvSpPr txBox="1">
            <a:spLocks noChangeArrowheads="1"/>
          </p:cNvSpPr>
          <p:nvPr/>
        </p:nvSpPr>
        <p:spPr bwMode="auto">
          <a:xfrm>
            <a:off x="3442036" y="1337156"/>
            <a:ext cx="5450443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lvl1pPr marL="171450" indent="-17145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1600" dirty="0">
                <a:latin typeface="Arial Narrow" panose="020B0606020202030204" pitchFamily="34" charset="0"/>
              </a:rPr>
              <a:t>Water cooling circuits </a:t>
            </a:r>
            <a:r>
              <a:rPr lang="en-GB" altLang="en-US" sz="1600" b="0" dirty="0">
                <a:latin typeface="Arial Narrow" panose="020B0606020202030204" pitchFamily="34" charset="0"/>
              </a:rPr>
              <a:t>for highly radioactive elements like the target and the dump should be </a:t>
            </a:r>
            <a:r>
              <a:rPr lang="en-GB" altLang="en-US" sz="1600" dirty="0">
                <a:latin typeface="Arial Narrow" panose="020B0606020202030204" pitchFamily="34" charset="0"/>
              </a:rPr>
              <a:t>closed</a:t>
            </a:r>
            <a:r>
              <a:rPr lang="en-GB" altLang="en-US" sz="1600" b="0" dirty="0">
                <a:latin typeface="Arial Narrow" panose="020B0606020202030204" pitchFamily="34" charset="0"/>
              </a:rPr>
              <a:t> and </a:t>
            </a:r>
            <a:r>
              <a:rPr lang="en-GB" altLang="en-US" sz="1600" dirty="0">
                <a:latin typeface="Arial Narrow" panose="020B0606020202030204" pitchFamily="34" charset="0"/>
              </a:rPr>
              <a:t>separated</a:t>
            </a:r>
            <a:r>
              <a:rPr lang="en-GB" altLang="en-US" sz="1600" b="0" dirty="0">
                <a:latin typeface="Arial Narrow" panose="020B0606020202030204" pitchFamily="34" charset="0"/>
              </a:rPr>
              <a:t> from others</a:t>
            </a:r>
          </a:p>
          <a:p>
            <a:pPr>
              <a:spcBef>
                <a:spcPts val="600"/>
              </a:spcBef>
            </a:pPr>
            <a:r>
              <a:rPr lang="en-GB" altLang="en-US" sz="1600" b="0" dirty="0">
                <a:latin typeface="Arial Narrow" panose="020B0606020202030204" pitchFamily="34" charset="0"/>
              </a:rPr>
              <a:t>Water </a:t>
            </a:r>
            <a:r>
              <a:rPr lang="en-GB" altLang="en-US" sz="1600" dirty="0">
                <a:latin typeface="Arial Narrow" panose="020B0606020202030204" pitchFamily="34" charset="0"/>
              </a:rPr>
              <a:t>sumps</a:t>
            </a:r>
            <a:r>
              <a:rPr lang="en-GB" altLang="en-US" sz="1600" b="0" dirty="0">
                <a:latin typeface="Arial Narrow" panose="020B0606020202030204" pitchFamily="34" charset="0"/>
              </a:rPr>
              <a:t> should be </a:t>
            </a:r>
            <a:r>
              <a:rPr lang="en-GB" altLang="en-US" sz="1600" dirty="0">
                <a:latin typeface="Arial Narrow" panose="020B0606020202030204" pitchFamily="34" charset="0"/>
              </a:rPr>
              <a:t>avoided</a:t>
            </a:r>
            <a:r>
              <a:rPr lang="en-GB" altLang="en-US" sz="1600" b="0" dirty="0">
                <a:latin typeface="Arial Narrow" panose="020B0606020202030204" pitchFamily="34" charset="0"/>
              </a:rPr>
              <a:t> in </a:t>
            </a:r>
            <a:r>
              <a:rPr lang="en-GB" altLang="en-US" sz="1600" dirty="0" smtClean="0">
                <a:latin typeface="Arial Narrow" panose="020B0606020202030204" pitchFamily="34" charset="0"/>
              </a:rPr>
              <a:t>highly activated areas</a:t>
            </a:r>
          </a:p>
          <a:p>
            <a:pPr>
              <a:spcBef>
                <a:spcPts val="600"/>
              </a:spcBef>
            </a:pPr>
            <a:r>
              <a:rPr lang="en-GB" altLang="en-US" sz="1600" dirty="0" smtClean="0">
                <a:latin typeface="Arial Narrow" panose="020B0606020202030204" pitchFamily="34" charset="0"/>
              </a:rPr>
              <a:t>Activation</a:t>
            </a:r>
            <a:r>
              <a:rPr lang="en-GB" altLang="en-US" sz="1600" b="0" dirty="0" smtClean="0">
                <a:latin typeface="Arial Narrow" panose="020B0606020202030204" pitchFamily="34" charset="0"/>
              </a:rPr>
              <a:t> </a:t>
            </a:r>
            <a:r>
              <a:rPr lang="en-GB" altLang="en-US" sz="1600" b="0" dirty="0">
                <a:latin typeface="Arial Narrow" panose="020B0606020202030204" pitchFamily="34" charset="0"/>
              </a:rPr>
              <a:t>and/or </a:t>
            </a:r>
            <a:r>
              <a:rPr lang="en-GB" altLang="en-US" sz="1600" dirty="0">
                <a:latin typeface="Arial Narrow" panose="020B0606020202030204" pitchFamily="34" charset="0"/>
              </a:rPr>
              <a:t>contamination</a:t>
            </a:r>
            <a:r>
              <a:rPr lang="en-GB" altLang="en-US" sz="1600" b="0" dirty="0">
                <a:latin typeface="Arial Narrow" panose="020B0606020202030204" pitchFamily="34" charset="0"/>
              </a:rPr>
              <a:t> of </a:t>
            </a:r>
            <a:r>
              <a:rPr lang="en-GB" altLang="en-US" sz="1600" dirty="0">
                <a:latin typeface="Arial Narrow" panose="020B0606020202030204" pitchFamily="34" charset="0"/>
              </a:rPr>
              <a:t>ground water </a:t>
            </a:r>
            <a:r>
              <a:rPr lang="en-GB" altLang="en-US" sz="1600" b="0" dirty="0">
                <a:latin typeface="Arial Narrow" panose="020B0606020202030204" pitchFamily="34" charset="0"/>
              </a:rPr>
              <a:t>and </a:t>
            </a:r>
            <a:r>
              <a:rPr lang="en-GB" altLang="en-US" sz="1600" dirty="0">
                <a:latin typeface="Arial Narrow" panose="020B0606020202030204" pitchFamily="34" charset="0"/>
              </a:rPr>
              <a:t>earth</a:t>
            </a:r>
            <a:r>
              <a:rPr lang="en-GB" altLang="en-US" sz="1600" b="0" dirty="0">
                <a:latin typeface="Arial Narrow" panose="020B0606020202030204" pitchFamily="34" charset="0"/>
              </a:rPr>
              <a:t> should be avoided (e.g. by adequate shielding, dedicated sumps)</a:t>
            </a:r>
          </a:p>
          <a:p>
            <a:pPr>
              <a:spcBef>
                <a:spcPts val="600"/>
              </a:spcBef>
            </a:pPr>
            <a:r>
              <a:rPr lang="en-GB" altLang="en-US" sz="1600" b="0" dirty="0">
                <a:latin typeface="Arial Narrow" panose="020B0606020202030204" pitchFamily="34" charset="0"/>
              </a:rPr>
              <a:t>The facility should not be built in a “wet” environment. A </a:t>
            </a:r>
            <a:r>
              <a:rPr lang="en-GB" altLang="en-US" sz="1600" dirty="0">
                <a:latin typeface="Arial Narrow" panose="020B0606020202030204" pitchFamily="34" charset="0"/>
              </a:rPr>
              <a:t>hydrological</a:t>
            </a:r>
            <a:r>
              <a:rPr lang="en-GB" altLang="en-US" sz="1600" b="0" dirty="0">
                <a:latin typeface="Arial Narrow" panose="020B0606020202030204" pitchFamily="34" charset="0"/>
              </a:rPr>
              <a:t> </a:t>
            </a:r>
            <a:r>
              <a:rPr lang="en-GB" altLang="en-US" sz="1600" dirty="0">
                <a:latin typeface="Arial Narrow" panose="020B0606020202030204" pitchFamily="34" charset="0"/>
              </a:rPr>
              <a:t>study</a:t>
            </a:r>
            <a:r>
              <a:rPr lang="en-GB" altLang="en-US" sz="1600" b="0" dirty="0">
                <a:latin typeface="Arial Narrow" panose="020B0606020202030204" pitchFamily="34" charset="0"/>
              </a:rPr>
              <a:t> of the envisaged site should therefore be performed</a:t>
            </a:r>
          </a:p>
          <a:p>
            <a:pPr>
              <a:spcBef>
                <a:spcPts val="600"/>
              </a:spcBef>
            </a:pPr>
            <a:r>
              <a:rPr lang="en-GB" altLang="en-US" sz="1600" dirty="0">
                <a:latin typeface="Arial Narrow" panose="020B0606020202030204" pitchFamily="34" charset="0"/>
              </a:rPr>
              <a:t>Soil samples </a:t>
            </a:r>
            <a:r>
              <a:rPr lang="en-GB" altLang="en-US" sz="1600" b="0" dirty="0">
                <a:latin typeface="Arial Narrow" panose="020B0606020202030204" pitchFamily="34" charset="0"/>
              </a:rPr>
              <a:t>should be taken and analysed for their chemical and radiological composition</a:t>
            </a:r>
          </a:p>
        </p:txBody>
      </p:sp>
      <p:sp>
        <p:nvSpPr>
          <p:cNvPr id="92" name="TextBox 2"/>
          <p:cNvSpPr txBox="1">
            <a:spLocks noChangeArrowheads="1"/>
          </p:cNvSpPr>
          <p:nvPr/>
        </p:nvSpPr>
        <p:spPr bwMode="auto">
          <a:xfrm>
            <a:off x="3360824" y="1234127"/>
            <a:ext cx="21534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b="1" dirty="0" smtClean="0">
                <a:latin typeface="Arial Narrow" panose="020B0606020202030204" pitchFamily="34" charset="0"/>
              </a:rPr>
              <a:t>Water and </a:t>
            </a:r>
            <a:r>
              <a:rPr lang="en-US" altLang="en-US" sz="1600" b="1" dirty="0" smtClean="0">
                <a:latin typeface="Arial Narrow" panose="020B0606020202030204" pitchFamily="34" charset="0"/>
              </a:rPr>
              <a:t>soil </a:t>
            </a:r>
            <a:r>
              <a:rPr lang="en-US" altLang="en-US" sz="1600" b="1" dirty="0" smtClean="0">
                <a:latin typeface="Arial Narrow" panose="020B0606020202030204" pitchFamily="34" charset="0"/>
              </a:rPr>
              <a:t>activation</a:t>
            </a:r>
            <a:endParaRPr lang="en-GB" altLang="en-US" sz="1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97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Water activation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295539"/>
            <a:ext cx="4904334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Required depth for final O(4</a:t>
            </a:r>
            <a:r>
              <a:rPr lang="en-GB" sz="1400" dirty="0" smtClean="0">
                <a:latin typeface="Arial Narrow" panose="020B0606020202030204" pitchFamily="34" charset="0"/>
              </a:rPr>
              <a:t>) MW </a:t>
            </a:r>
            <a:r>
              <a:rPr lang="en-GB" sz="1400" dirty="0">
                <a:latin typeface="Arial Narrow" panose="020B0606020202030204" pitchFamily="34" charset="0"/>
              </a:rPr>
              <a:t>facility to be checked for ground water activation (depth for 2 MW LLBNO was of O(80-100) m)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Ideally the placement of the most activated elements </a:t>
            </a:r>
            <a:r>
              <a:rPr lang="en-GB" sz="1400" dirty="0" smtClean="0">
                <a:latin typeface="Arial Narrow" panose="020B0606020202030204" pitchFamily="34" charset="0"/>
              </a:rPr>
              <a:t>to </a:t>
            </a:r>
            <a:r>
              <a:rPr lang="en-GB" sz="1400" dirty="0">
                <a:latin typeface="Arial Narrow" panose="020B0606020202030204" pitchFamily="34" charset="0"/>
              </a:rPr>
              <a:t>be in deep impermeable </a:t>
            </a:r>
            <a:r>
              <a:rPr lang="en-GB" sz="1400" dirty="0" err="1">
                <a:latin typeface="Arial Narrow" panose="020B0606020202030204" pitchFamily="34" charset="0"/>
              </a:rPr>
              <a:t>molasse</a:t>
            </a:r>
            <a:r>
              <a:rPr lang="en-GB" sz="1400" dirty="0">
                <a:latin typeface="Arial Narrow" panose="020B0606020202030204" pitchFamily="34" charset="0"/>
              </a:rPr>
              <a:t> that is not in contact with shallower aquifers in moraine </a:t>
            </a:r>
            <a:r>
              <a:rPr lang="en-GB" sz="1400" dirty="0" smtClean="0">
                <a:latin typeface="Arial Narrow" panose="020B0606020202030204" pitchFamily="34" charset="0"/>
              </a:rPr>
              <a:t>above </a:t>
            </a:r>
            <a:r>
              <a:rPr lang="en-GB" sz="1400" dirty="0">
                <a:latin typeface="Arial Narrow" panose="020B0606020202030204" pitchFamily="34" charset="0"/>
              </a:rPr>
              <a:t>and not suitable for </a:t>
            </a:r>
            <a:r>
              <a:rPr lang="en-GB" sz="1400" dirty="0" smtClean="0">
                <a:latin typeface="Arial Narrow" panose="020B0606020202030204" pitchFamily="34" charset="0"/>
              </a:rPr>
              <a:t>drinking water </a:t>
            </a:r>
            <a:r>
              <a:rPr lang="en-GB" sz="1400" dirty="0">
                <a:latin typeface="Arial Narrow" panose="020B0606020202030204" pitchFamily="34" charset="0"/>
              </a:rPr>
              <a:t>exploitation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Environmental impact expected from molasses activation can be </a:t>
            </a:r>
            <a:r>
              <a:rPr lang="en-GB" sz="1400" dirty="0" smtClean="0">
                <a:latin typeface="Arial Narrow" panose="020B0606020202030204" pitchFamily="34" charset="0"/>
              </a:rPr>
              <a:t>investigated with activation studies </a:t>
            </a:r>
            <a:r>
              <a:rPr lang="en-GB" sz="1400" dirty="0">
                <a:latin typeface="Arial Narrow" panose="020B0606020202030204" pitchFamily="34" charset="0"/>
              </a:rPr>
              <a:t>in combination with a hydrogeological study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For ground-water protection also geo-membranes can be </a:t>
            </a:r>
            <a:r>
              <a:rPr lang="en-US" sz="1400" dirty="0" smtClean="0">
                <a:latin typeface="Arial Narrow" panose="020B0606020202030204" pitchFamily="34" charset="0"/>
              </a:rPr>
              <a:t>employed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Activation </a:t>
            </a:r>
            <a:r>
              <a:rPr lang="en-US" sz="1400" dirty="0">
                <a:latin typeface="Arial Narrow" panose="020B0606020202030204" pitchFamily="34" charset="0"/>
              </a:rPr>
              <a:t>of cooling water in the facility also to be taken into </a:t>
            </a:r>
            <a:r>
              <a:rPr lang="en-US" sz="1400" dirty="0" smtClean="0">
                <a:latin typeface="Arial Narrow" panose="020B0606020202030204" pitchFamily="34" charset="0"/>
              </a:rPr>
              <a:t>account like it was done for BDF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 large uncertainty for the cooling water activation comes again from H-3 out-diffusion</a:t>
            </a:r>
            <a:endParaRPr lang="en-GB" sz="1400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The use of an evaporator for eliminating activated water to be investigated (</a:t>
            </a:r>
            <a:r>
              <a:rPr lang="en-US" sz="1400" dirty="0" err="1" smtClean="0">
                <a:latin typeface="Arial Narrow" panose="020B0606020202030204" pitchFamily="34" charset="0"/>
              </a:rPr>
              <a:t>dosimetric</a:t>
            </a:r>
            <a:r>
              <a:rPr lang="en-US" sz="1400" dirty="0" smtClean="0">
                <a:latin typeface="Arial Narrow" panose="020B0606020202030204" pitchFamily="34" charset="0"/>
              </a:rPr>
              <a:t> impact)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84585" y="1046023"/>
            <a:ext cx="132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Narrow" panose="020B0606020202030204" pitchFamily="34" charset="0"/>
              </a:rPr>
              <a:t>BDF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9111" y="3267019"/>
            <a:ext cx="1736186" cy="1320955"/>
          </a:xfrm>
          <a:prstGeom prst="rect">
            <a:avLst/>
          </a:prstGeom>
        </p:spPr>
      </p:pic>
      <p:sp>
        <p:nvSpPr>
          <p:cNvPr id="53" name="CasellaDiTesto 9"/>
          <p:cNvSpPr txBox="1"/>
          <p:nvPr/>
        </p:nvSpPr>
        <p:spPr>
          <a:xfrm>
            <a:off x="4984585" y="3219822"/>
            <a:ext cx="2134740" cy="1449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450"/>
              </a:spcAft>
            </a:pPr>
            <a: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  <a:t>3 demineralized water cooling circuits in BDF</a:t>
            </a:r>
            <a:b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</a:br>
            <a:endParaRPr lang="it-IT" sz="1200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450"/>
              </a:spcAft>
            </a:pPr>
            <a:r>
              <a:rPr lang="it-IT" sz="1200" dirty="0">
                <a:latin typeface="Arial Narrow" panose="020B0606020202030204" pitchFamily="34" charset="0"/>
                <a:cs typeface="Arial" panose="020B0604020202020204" pitchFamily="34" charset="0"/>
              </a:rPr>
              <a:t>Environmental impact from evaporation of cooling water (H-3) with 280 GBq H-3 was assessed to be of about 50 nSv/y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3846" y="1380269"/>
            <a:ext cx="2579277" cy="1840015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6867256" y="1312879"/>
            <a:ext cx="795867" cy="45148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rIns="27000" anchor="t"/>
          <a:lstStyle>
            <a:lvl1pPr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1pPr>
            <a:lvl2pPr marL="37931725" indent="-37474525"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400 GeV/c p+</a:t>
            </a:r>
          </a:p>
          <a:p>
            <a:pPr marL="1214438" indent="-1214438"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355 kW</a:t>
            </a:r>
          </a:p>
          <a:p>
            <a:pPr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4e13 p/s</a:t>
            </a:r>
          </a:p>
        </p:txBody>
      </p:sp>
      <p:sp>
        <p:nvSpPr>
          <p:cNvPr id="12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89618" y="1380269"/>
            <a:ext cx="1373373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Arial Narrow" panose="020B0606020202030204" pitchFamily="34" charset="0"/>
              </a:rPr>
              <a:t>74 </a:t>
            </a:r>
            <a:r>
              <a:rPr lang="en-GB" sz="1100" dirty="0" err="1">
                <a:latin typeface="Arial Narrow" panose="020B0606020202030204" pitchFamily="34" charset="0"/>
              </a:rPr>
              <a:t>GBq</a:t>
            </a:r>
            <a:r>
              <a:rPr lang="en-GB" sz="1100" dirty="0">
                <a:latin typeface="Arial Narrow" panose="020B0606020202030204" pitchFamily="34" charset="0"/>
              </a:rPr>
              <a:t> from direct </a:t>
            </a:r>
            <a:r>
              <a:rPr lang="en-GB" sz="1100" dirty="0" smtClean="0">
                <a:latin typeface="Arial Narrow" panose="020B0606020202030204" pitchFamily="34" charset="0"/>
              </a:rPr>
              <a:t>H-3 production (5 </a:t>
            </a:r>
            <a:r>
              <a:rPr lang="en-GB" sz="1100" dirty="0" err="1" smtClean="0">
                <a:latin typeface="Arial Narrow" panose="020B0606020202030204" pitchFamily="34" charset="0"/>
              </a:rPr>
              <a:t>yrs</a:t>
            </a:r>
            <a:r>
              <a:rPr lang="en-GB" sz="1100" dirty="0" smtClean="0">
                <a:latin typeface="Arial Narrow" panose="020B0606020202030204" pitchFamily="34" charset="0"/>
              </a:rPr>
              <a:t>)</a:t>
            </a:r>
            <a:endParaRPr lang="en-GB" sz="1100" dirty="0">
              <a:latin typeface="Arial Narrow" panose="020B0606020202030204" pitchFamily="34" charset="0"/>
            </a:endParaRPr>
          </a:p>
          <a:p>
            <a:endParaRPr lang="en-GB" sz="1100" dirty="0" smtClean="0">
              <a:latin typeface="Arial Narrow" panose="020B0606020202030204" pitchFamily="34" charset="0"/>
            </a:endParaRPr>
          </a:p>
          <a:p>
            <a:r>
              <a:rPr lang="en-GB" sz="1100" dirty="0" smtClean="0">
                <a:latin typeface="Arial Narrow" panose="020B0606020202030204" pitchFamily="34" charset="0"/>
              </a:rPr>
              <a:t>18 </a:t>
            </a:r>
            <a:r>
              <a:rPr lang="en-GB" sz="1100" dirty="0" err="1" smtClean="0">
                <a:latin typeface="Arial Narrow" panose="020B0606020202030204" pitchFamily="34" charset="0"/>
              </a:rPr>
              <a:t>TBq</a:t>
            </a:r>
            <a:r>
              <a:rPr lang="en-GB" sz="1100" dirty="0" smtClean="0">
                <a:latin typeface="Arial Narrow" panose="020B0606020202030204" pitchFamily="34" charset="0"/>
              </a:rPr>
              <a:t> H-3 </a:t>
            </a:r>
            <a:r>
              <a:rPr lang="en-GB" sz="1100" dirty="0">
                <a:latin typeface="Arial Narrow" panose="020B0606020202030204" pitchFamily="34" charset="0"/>
              </a:rPr>
              <a:t>concentration in the </a:t>
            </a:r>
            <a:r>
              <a:rPr lang="en-GB" sz="1100" dirty="0" smtClean="0">
                <a:latin typeface="Arial Narrow" panose="020B0606020202030204" pitchFamily="34" charset="0"/>
              </a:rPr>
              <a:t>target (5 </a:t>
            </a:r>
            <a:r>
              <a:rPr lang="en-GB" sz="1100" dirty="0" err="1" smtClean="0">
                <a:latin typeface="Arial Narrow" panose="020B0606020202030204" pitchFamily="34" charset="0"/>
              </a:rPr>
              <a:t>yrs</a:t>
            </a:r>
            <a:r>
              <a:rPr lang="en-GB" sz="1100" dirty="0" smtClean="0">
                <a:latin typeface="Arial Narrow" panose="020B0606020202030204" pitchFamily="34" charset="0"/>
              </a:rPr>
              <a:t>)</a:t>
            </a:r>
          </a:p>
          <a:p>
            <a:endParaRPr lang="en-GB" sz="1100" dirty="0">
              <a:latin typeface="Arial Narrow" panose="020B0606020202030204" pitchFamily="34" charset="0"/>
            </a:endParaRPr>
          </a:p>
          <a:p>
            <a:r>
              <a:rPr lang="en-GB" sz="1100" dirty="0" smtClean="0">
                <a:latin typeface="Arial Narrow" panose="020B0606020202030204" pitchFamily="34" charset="0"/>
              </a:rPr>
              <a:t>180 </a:t>
            </a:r>
            <a:r>
              <a:rPr lang="en-GB" sz="1100" dirty="0" err="1">
                <a:latin typeface="Arial Narrow" panose="020B0606020202030204" pitchFamily="34" charset="0"/>
              </a:rPr>
              <a:t>GBq</a:t>
            </a:r>
            <a:r>
              <a:rPr lang="en-GB" sz="1100" dirty="0">
                <a:latin typeface="Arial Narrow" panose="020B0606020202030204" pitchFamily="34" charset="0"/>
              </a:rPr>
              <a:t> assuming 3% out-diffusion from the target</a:t>
            </a:r>
          </a:p>
          <a:p>
            <a:endParaRPr lang="en-GB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25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RP </a:t>
            </a:r>
            <a:r>
              <a:rPr lang="en-GB" dirty="0" smtClean="0"/>
              <a:t>considerations</a:t>
            </a:r>
            <a:endParaRPr lang="en-GB" dirty="0"/>
          </a:p>
        </p:txBody>
      </p:sp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447958" y="1701942"/>
            <a:ext cx="2708672" cy="2668191"/>
            <a:chOff x="2797175" y="2247900"/>
            <a:chExt cx="3611563" cy="3557588"/>
          </a:xfrm>
        </p:grpSpPr>
        <p:sp>
          <p:nvSpPr>
            <p:cNvPr id="52" name="Rectangle 51"/>
            <p:cNvSpPr/>
            <p:nvPr/>
          </p:nvSpPr>
          <p:spPr bwMode="auto">
            <a:xfrm rot="18900000">
              <a:off x="3843176" y="3294693"/>
              <a:ext cx="1464000" cy="14640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18900000">
              <a:off x="4899025" y="2247900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rot="18900000">
              <a:off x="279717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 rot="18900000">
              <a:off x="489902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 rot="18900000">
              <a:off x="2797175" y="2247900"/>
              <a:ext cx="1454150" cy="1454150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3736975" y="4710113"/>
              <a:ext cx="3175" cy="3175"/>
            </a:xfrm>
            <a:custGeom>
              <a:avLst/>
              <a:gdLst>
                <a:gd name="T0" fmla="*/ 2147483646 w 13"/>
                <a:gd name="T1" fmla="*/ 0 h 20"/>
                <a:gd name="T2" fmla="*/ 0 w 13"/>
                <a:gd name="T3" fmla="*/ 0 h 20"/>
                <a:gd name="T4" fmla="*/ 2147483646 w 13"/>
                <a:gd name="T5" fmla="*/ 2147483646 h 20"/>
                <a:gd name="T6" fmla="*/ 2147483646 w 13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6" y="13"/>
                    <a:pt x="8" y="2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58" name="TextBox 6"/>
            <p:cNvSpPr txBox="1"/>
            <p:nvPr/>
          </p:nvSpPr>
          <p:spPr bwMode="auto">
            <a:xfrm>
              <a:off x="2881312" y="5078413"/>
              <a:ext cx="1281112" cy="5539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Water and Ground activation</a:t>
              </a:r>
            </a:p>
          </p:txBody>
        </p:sp>
        <p:sp>
          <p:nvSpPr>
            <p:cNvPr id="59" name="TextBox 5"/>
            <p:cNvSpPr txBox="1"/>
            <p:nvPr/>
          </p:nvSpPr>
          <p:spPr bwMode="auto">
            <a:xfrm>
              <a:off x="4978401" y="5078413"/>
              <a:ext cx="1295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Radioactive waste</a:t>
              </a:r>
              <a:endParaRPr lang="en-US" sz="900" dirty="0">
                <a:latin typeface="Calibri" panose="020F0502020204030204" pitchFamily="34" charset="0"/>
              </a:endParaRPr>
            </a:p>
          </p:txBody>
        </p:sp>
        <p:sp>
          <p:nvSpPr>
            <p:cNvPr id="60" name="TextBox 3"/>
            <p:cNvSpPr txBox="1"/>
            <p:nvPr/>
          </p:nvSpPr>
          <p:spPr bwMode="auto">
            <a:xfrm>
              <a:off x="4859338" y="2973388"/>
              <a:ext cx="1549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Air and He </a:t>
              </a:r>
              <a:br>
                <a:rPr lang="en-US" sz="900" cap="all" dirty="0">
                  <a:latin typeface="Calibri" panose="020F0502020204030204" pitchFamily="34" charset="0"/>
                </a:rPr>
              </a:b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sp>
          <p:nvSpPr>
            <p:cNvPr id="61" name="TextBox 32"/>
            <p:cNvSpPr txBox="1"/>
            <p:nvPr/>
          </p:nvSpPr>
          <p:spPr bwMode="auto">
            <a:xfrm>
              <a:off x="2846388" y="2973388"/>
              <a:ext cx="1368425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Prompt and residual radiation</a:t>
              </a:r>
            </a:p>
          </p:txBody>
        </p:sp>
        <p:sp>
          <p:nvSpPr>
            <p:cNvPr id="62" name="TextBox 5"/>
            <p:cNvSpPr txBox="1"/>
            <p:nvPr/>
          </p:nvSpPr>
          <p:spPr>
            <a:xfrm>
              <a:off x="3805238" y="4005263"/>
              <a:ext cx="1530349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GB" sz="900" cap="all" dirty="0">
                  <a:solidFill>
                    <a:schemeClr val="bg1"/>
                  </a:solidFill>
                  <a:latin typeface="Calibri" panose="020F0502020204030204" pitchFamily="34" charset="0"/>
                </a:rPr>
                <a:t>Radiation Protection</a:t>
              </a:r>
            </a:p>
          </p:txBody>
        </p:sp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6" t="22607" r="84581" b="72537"/>
            <a:stretch>
              <a:fillRect/>
            </a:stretch>
          </p:blipFill>
          <p:spPr bwMode="auto">
            <a:xfrm>
              <a:off x="5421313" y="2400300"/>
              <a:ext cx="42545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4" name="Group 8"/>
            <p:cNvGrpSpPr>
              <a:grpSpLocks/>
            </p:cNvGrpSpPr>
            <p:nvPr/>
          </p:nvGrpSpPr>
          <p:grpSpPr bwMode="auto">
            <a:xfrm>
              <a:off x="5394325" y="4438650"/>
              <a:ext cx="423863" cy="500063"/>
              <a:chOff x="5394049" y="4294337"/>
              <a:chExt cx="424800" cy="500329"/>
            </a:xfrm>
          </p:grpSpPr>
          <p:pic>
            <p:nvPicPr>
              <p:cNvPr id="87" name="Picture 2" descr="\\cern.ch\dfs\Users\c\clstrabe\Desktop\images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799" t="11519" r="8327" b="8969"/>
              <a:stretch>
                <a:fillRect/>
              </a:stretch>
            </p:blipFill>
            <p:spPr bwMode="auto">
              <a:xfrm>
                <a:off x="5394049" y="4294337"/>
                <a:ext cx="424800" cy="476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8" name="Rectangle 4"/>
              <p:cNvSpPr>
                <a:spLocks noChangeArrowheads="1"/>
              </p:cNvSpPr>
              <p:nvPr/>
            </p:nvSpPr>
            <p:spPr bwMode="auto">
              <a:xfrm>
                <a:off x="5394049" y="4294337"/>
                <a:ext cx="424800" cy="500329"/>
              </a:xfrm>
              <a:prstGeom prst="rect">
                <a:avLst/>
              </a:prstGeom>
              <a:solidFill>
                <a:schemeClr val="bg1">
                  <a:alpha val="2392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5" name="Group 9"/>
            <p:cNvGrpSpPr>
              <a:grpSpLocks/>
            </p:cNvGrpSpPr>
            <p:nvPr/>
          </p:nvGrpSpPr>
          <p:grpSpPr bwMode="auto">
            <a:xfrm>
              <a:off x="3294063" y="2378075"/>
              <a:ext cx="452437" cy="500063"/>
              <a:chOff x="3294107" y="2233835"/>
              <a:chExt cx="452494" cy="500329"/>
            </a:xfrm>
          </p:grpSpPr>
          <p:pic>
            <p:nvPicPr>
              <p:cNvPr id="81" name="Picture 3" descr="\\cern.ch\dfs\Users\c\clstrabe\Desktop\imagesCAS65GKI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3321801" y="2273006"/>
                <a:ext cx="424800" cy="42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Rectangle 5"/>
              <p:cNvSpPr>
                <a:spLocks noChangeArrowheads="1"/>
              </p:cNvSpPr>
              <p:nvPr/>
            </p:nvSpPr>
            <p:spPr bwMode="auto">
              <a:xfrm>
                <a:off x="3347864" y="2265479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Rectangle 41"/>
              <p:cNvSpPr>
                <a:spLocks noChangeArrowheads="1"/>
              </p:cNvSpPr>
              <p:nvPr/>
            </p:nvSpPr>
            <p:spPr bwMode="auto">
              <a:xfrm>
                <a:off x="3347864" y="2430000"/>
                <a:ext cx="280800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Rectangle 42"/>
              <p:cNvSpPr>
                <a:spLocks noChangeArrowheads="1"/>
              </p:cNvSpPr>
              <p:nvPr/>
            </p:nvSpPr>
            <p:spPr bwMode="auto">
              <a:xfrm>
                <a:off x="3347864" y="2618035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Isosceles Triangle 6"/>
              <p:cNvSpPr>
                <a:spLocks noChangeArrowheads="1"/>
              </p:cNvSpPr>
              <p:nvPr/>
            </p:nvSpPr>
            <p:spPr bwMode="auto">
              <a:xfrm rot="-5400000">
                <a:off x="3608456" y="2442502"/>
                <a:ext cx="172800" cy="720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Rectangle 44"/>
              <p:cNvSpPr>
                <a:spLocks noChangeArrowheads="1"/>
              </p:cNvSpPr>
              <p:nvPr/>
            </p:nvSpPr>
            <p:spPr bwMode="auto">
              <a:xfrm>
                <a:off x="3294107" y="2233835"/>
                <a:ext cx="452494" cy="500329"/>
              </a:xfrm>
              <a:prstGeom prst="rect">
                <a:avLst/>
              </a:prstGeom>
              <a:solidFill>
                <a:schemeClr val="bg1">
                  <a:alpha val="3607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6" name="Group 39"/>
            <p:cNvGrpSpPr>
              <a:grpSpLocks/>
            </p:cNvGrpSpPr>
            <p:nvPr/>
          </p:nvGrpSpPr>
          <p:grpSpPr bwMode="auto">
            <a:xfrm>
              <a:off x="3321050" y="4479925"/>
              <a:ext cx="444500" cy="458788"/>
              <a:chOff x="3321801" y="4336476"/>
              <a:chExt cx="444212" cy="458190"/>
            </a:xfrm>
          </p:grpSpPr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476" t="31375" r="82220" b="63770"/>
              <a:stretch>
                <a:fillRect/>
              </a:stretch>
            </p:blipFill>
            <p:spPr bwMode="auto">
              <a:xfrm>
                <a:off x="3321801" y="4336476"/>
                <a:ext cx="424800" cy="458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8" name="Rectangle 37"/>
              <p:cNvSpPr>
                <a:spLocks noChangeArrowheads="1"/>
              </p:cNvSpPr>
              <p:nvPr/>
            </p:nvSpPr>
            <p:spPr bwMode="auto">
              <a:xfrm rot="-2316096">
                <a:off x="3680957" y="4356000"/>
                <a:ext cx="85056" cy="100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Oval 38"/>
              <p:cNvSpPr>
                <a:spLocks noChangeArrowheads="1"/>
              </p:cNvSpPr>
              <p:nvPr/>
            </p:nvSpPr>
            <p:spPr bwMode="auto">
              <a:xfrm rot="3841534">
                <a:off x="3496389" y="4543416"/>
                <a:ext cx="75624" cy="485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0" name="Oval 52"/>
              <p:cNvSpPr>
                <a:spLocks noChangeArrowheads="1"/>
              </p:cNvSpPr>
              <p:nvPr/>
            </p:nvSpPr>
            <p:spPr bwMode="auto">
              <a:xfrm rot="3841534">
                <a:off x="3595454" y="4472516"/>
                <a:ext cx="75624" cy="587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7" name="Group 47"/>
            <p:cNvGrpSpPr>
              <a:grpSpLocks noChangeAspect="1"/>
            </p:cNvGrpSpPr>
            <p:nvPr/>
          </p:nvGrpSpPr>
          <p:grpSpPr bwMode="auto">
            <a:xfrm>
              <a:off x="4318000" y="3357563"/>
              <a:ext cx="504825" cy="503237"/>
              <a:chOff x="5291758" y="836712"/>
              <a:chExt cx="684000" cy="684000"/>
            </a:xfrm>
          </p:grpSpPr>
          <p:sp>
            <p:nvSpPr>
              <p:cNvPr id="68" name="Oval 40"/>
              <p:cNvSpPr>
                <a:spLocks noChangeArrowheads="1"/>
              </p:cNvSpPr>
              <p:nvPr/>
            </p:nvSpPr>
            <p:spPr bwMode="auto">
              <a:xfrm>
                <a:off x="5291758" y="836712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Oval 58"/>
              <p:cNvSpPr>
                <a:spLocks noChangeArrowheads="1"/>
              </p:cNvSpPr>
              <p:nvPr/>
            </p:nvSpPr>
            <p:spPr bwMode="auto">
              <a:xfrm>
                <a:off x="5327758" y="872712"/>
                <a:ext cx="612000" cy="612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Isosceles Triangle 43"/>
              <p:cNvSpPr>
                <a:spLocks noChangeArrowheads="1"/>
              </p:cNvSpPr>
              <p:nvPr/>
            </p:nvSpPr>
            <p:spPr bwMode="auto">
              <a:xfrm rot="10800000">
                <a:off x="5480824" y="874703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Isosceles Triangle 60"/>
              <p:cNvSpPr>
                <a:spLocks noChangeArrowheads="1"/>
              </p:cNvSpPr>
              <p:nvPr/>
            </p:nvSpPr>
            <p:spPr bwMode="auto">
              <a:xfrm rot="-3600000">
                <a:off x="5612417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Isosceles Triangle 61"/>
              <p:cNvSpPr>
                <a:spLocks noChangeArrowheads="1"/>
              </p:cNvSpPr>
              <p:nvPr/>
            </p:nvSpPr>
            <p:spPr bwMode="auto">
              <a:xfrm rot="3600000">
                <a:off x="5349164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Oval 57"/>
              <p:cNvSpPr>
                <a:spLocks noChangeArrowheads="1"/>
              </p:cNvSpPr>
              <p:nvPr/>
            </p:nvSpPr>
            <p:spPr bwMode="auto">
              <a:xfrm>
                <a:off x="5561758" y="1106712"/>
                <a:ext cx="144000" cy="144000"/>
              </a:xfrm>
              <a:prstGeom prst="ellipse">
                <a:avLst/>
              </a:prstGeom>
              <a:solidFill>
                <a:schemeClr val="accent6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Oval 46"/>
              <p:cNvSpPr>
                <a:spLocks noChangeArrowheads="1"/>
              </p:cNvSpPr>
              <p:nvPr/>
            </p:nvSpPr>
            <p:spPr bwMode="auto">
              <a:xfrm>
                <a:off x="5555333" y="836712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Oval 65"/>
              <p:cNvSpPr>
                <a:spLocks noChangeArrowheads="1"/>
              </p:cNvSpPr>
              <p:nvPr/>
            </p:nvSpPr>
            <p:spPr bwMode="auto">
              <a:xfrm rot="-3709864">
                <a:off x="5810882" y="1284045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Oval 66"/>
              <p:cNvSpPr>
                <a:spLocks noChangeArrowheads="1"/>
              </p:cNvSpPr>
              <p:nvPr/>
            </p:nvSpPr>
            <p:spPr bwMode="auto">
              <a:xfrm rot="2119916">
                <a:off x="5299049" y="1294476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90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1" name="TextBox 48"/>
          <p:cNvSpPr txBox="1">
            <a:spLocks noChangeArrowheads="1"/>
          </p:cNvSpPr>
          <p:nvPr/>
        </p:nvSpPr>
        <p:spPr bwMode="auto">
          <a:xfrm>
            <a:off x="3442036" y="1799572"/>
            <a:ext cx="5450443" cy="3292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>
            <a:noAutofit/>
          </a:bodyPr>
          <a:lstStyle>
            <a:lvl1pPr marL="171450" indent="-17145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1600" b="0" dirty="0">
                <a:latin typeface="Arial Narrow" panose="020B0606020202030204" pitchFamily="34" charset="0"/>
              </a:rPr>
              <a:t>The design must consider </a:t>
            </a:r>
            <a:r>
              <a:rPr lang="en-GB" altLang="en-US" sz="1600" dirty="0">
                <a:latin typeface="Arial Narrow" panose="020B0606020202030204" pitchFamily="34" charset="0"/>
              </a:rPr>
              <a:t>minimization, decommissioning </a:t>
            </a:r>
            <a:r>
              <a:rPr lang="en-GB" altLang="en-US" sz="1600" b="0" dirty="0">
                <a:latin typeface="Arial Narrow" panose="020B0606020202030204" pitchFamily="34" charset="0"/>
              </a:rPr>
              <a:t>and </a:t>
            </a:r>
            <a:r>
              <a:rPr lang="en-GB" altLang="en-US" sz="1600" dirty="0">
                <a:latin typeface="Arial Narrow" panose="020B0606020202030204" pitchFamily="34" charset="0"/>
              </a:rPr>
              <a:t>dismantling</a:t>
            </a:r>
            <a:r>
              <a:rPr lang="en-GB" altLang="en-US" sz="1600" b="0" dirty="0">
                <a:latin typeface="Arial Narrow" panose="020B0606020202030204" pitchFamily="34" charset="0"/>
              </a:rPr>
              <a:t> of radioactive waste</a:t>
            </a:r>
          </a:p>
          <a:p>
            <a:pPr>
              <a:spcBef>
                <a:spcPts val="600"/>
              </a:spcBef>
            </a:pPr>
            <a:endParaRPr lang="en-GB" altLang="en-US" sz="1600" b="0" dirty="0">
              <a:latin typeface="Arial Narrow" panose="020B0606020202030204" pitchFamily="34" charset="0"/>
            </a:endParaRPr>
          </a:p>
        </p:txBody>
      </p:sp>
      <p:sp>
        <p:nvSpPr>
          <p:cNvPr id="92" name="TextBox 2"/>
          <p:cNvSpPr txBox="1">
            <a:spLocks noChangeArrowheads="1"/>
          </p:cNvSpPr>
          <p:nvPr/>
        </p:nvSpPr>
        <p:spPr bwMode="auto">
          <a:xfrm>
            <a:off x="3360824" y="1234127"/>
            <a:ext cx="16385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b="1" dirty="0" smtClean="0">
                <a:latin typeface="Arial Narrow" panose="020B0606020202030204" pitchFamily="34" charset="0"/>
              </a:rPr>
              <a:t>Radioactive waste</a:t>
            </a:r>
            <a:endParaRPr lang="en-GB" altLang="en-US" sz="1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05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Radioactive waste production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3308" y="1591191"/>
            <a:ext cx="4335842" cy="2223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The </a:t>
            </a:r>
            <a:r>
              <a:rPr lang="en-GB" sz="1400" b="1" dirty="0">
                <a:latin typeface="Arial Narrow" panose="020B0606020202030204" pitchFamily="34" charset="0"/>
              </a:rPr>
              <a:t>minimisation</a:t>
            </a:r>
            <a:r>
              <a:rPr lang="en-GB" sz="1400" dirty="0">
                <a:latin typeface="Arial Narrow" panose="020B0606020202030204" pitchFamily="34" charset="0"/>
              </a:rPr>
              <a:t> of radioactive waste is to be taken into account in the shielding design e.g. by having a </a:t>
            </a:r>
            <a:r>
              <a:rPr lang="en-GB" sz="1400" b="1" dirty="0">
                <a:latin typeface="Arial Narrow" panose="020B0606020202030204" pitchFamily="34" charset="0"/>
              </a:rPr>
              <a:t>modular shielding</a:t>
            </a:r>
            <a:r>
              <a:rPr lang="en-GB" sz="1400" dirty="0">
                <a:latin typeface="Arial Narrow" panose="020B0606020202030204" pitchFamily="34" charset="0"/>
              </a:rPr>
              <a:t> such that </a:t>
            </a:r>
            <a:r>
              <a:rPr lang="en-GB" sz="1400" b="1" dirty="0">
                <a:latin typeface="Arial Narrow" panose="020B0606020202030204" pitchFamily="34" charset="0"/>
              </a:rPr>
              <a:t>activated parts </a:t>
            </a:r>
            <a:r>
              <a:rPr lang="en-GB" sz="1400" dirty="0">
                <a:latin typeface="Arial Narrow" panose="020B0606020202030204" pitchFamily="34" charset="0"/>
              </a:rPr>
              <a:t>can easily be </a:t>
            </a:r>
            <a:r>
              <a:rPr lang="en-GB" sz="1400" b="1" dirty="0">
                <a:latin typeface="Arial Narrow" panose="020B0606020202030204" pitchFamily="34" charset="0"/>
              </a:rPr>
              <a:t>separated</a:t>
            </a:r>
            <a:r>
              <a:rPr lang="en-GB" sz="1400" dirty="0">
                <a:latin typeface="Arial Narrow" panose="020B0606020202030204" pitchFamily="34" charset="0"/>
              </a:rPr>
              <a:t> from </a:t>
            </a:r>
            <a:r>
              <a:rPr lang="en-US" sz="1400" b="1" dirty="0">
                <a:latin typeface="Arial Narrow" panose="020B0606020202030204" pitchFamily="34" charset="0"/>
              </a:rPr>
              <a:t>non-radioactive parts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it-IT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distinguish areas of radioactive waste from conventional ones the Swiss clearance limits (LL) were used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it-IT" sz="1400" dirty="0">
                <a:latin typeface="Arial Narrow" panose="020B060602020203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following sum rule was applied for material containing a mixture of radionuclides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</a:pPr>
            <a:endParaRPr lang="it-IT" sz="140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6565" y="1479580"/>
            <a:ext cx="1320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 Narrow" panose="020B0606020202030204" pitchFamily="34" charset="0"/>
              </a:rPr>
              <a:t>BDF</a:t>
            </a:r>
            <a:endParaRPr lang="en-GB" sz="1350" b="1" dirty="0">
              <a:latin typeface="Arial Narrow" panose="020B0606020202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2"/>
          <a:stretch/>
        </p:blipFill>
        <p:spPr>
          <a:xfrm>
            <a:off x="5225683" y="2017299"/>
            <a:ext cx="3719904" cy="202832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69054" y="4224159"/>
            <a:ext cx="344407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Aft>
                <a:spcPts val="900"/>
              </a:spcAft>
              <a:defRPr/>
            </a:pPr>
            <a:r>
              <a:rPr lang="en-GB" altLang="en-US" sz="1000" i="1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a</a:t>
            </a:r>
            <a:r>
              <a:rPr lang="en-GB" altLang="en-US" sz="1000" i="1" baseline="-25000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 - specific activity (</a:t>
            </a:r>
            <a:r>
              <a:rPr lang="en-GB" altLang="en-US" sz="1000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Bq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/kg) or total activity (</a:t>
            </a:r>
            <a:r>
              <a:rPr lang="en-GB" altLang="en-US" sz="1000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Bq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) of the </a:t>
            </a:r>
            <a:r>
              <a:rPr lang="en-GB" altLang="en-US" sz="1000" i="1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000" baseline="30000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th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 radionuclide</a:t>
            </a:r>
            <a:b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</a:br>
            <a:r>
              <a:rPr lang="en-GB" altLang="en-US" sz="1000" i="1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LL</a:t>
            </a:r>
            <a:r>
              <a:rPr lang="en-GB" altLang="en-US" sz="1000" i="1" baseline="-25000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 - respective Swiss clearance limit for the radionuclide </a:t>
            </a:r>
            <a:r>
              <a:rPr lang="en-GB" altLang="en-US" sz="1000" i="1" dirty="0" err="1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/>
            </a:r>
            <a:b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</a:br>
            <a:r>
              <a:rPr lang="en-GB" altLang="en-US" sz="1000" i="1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GB" alt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ＭＳ Ｐゴシック" pitchFamily="34" charset="-128"/>
                <a:cs typeface="Times New Roman" panose="02020603050405020304" pitchFamily="18" charset="0"/>
              </a:rPr>
              <a:t> - number of radionuclides present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81" y="3680225"/>
            <a:ext cx="989483" cy="523844"/>
          </a:xfrm>
          <a:prstGeom prst="rect">
            <a:avLst/>
          </a:prstGeom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5526565" y="1779662"/>
            <a:ext cx="219359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1050" b="1" dirty="0">
                <a:latin typeface="Arial Narrow" panose="020B0606020202030204" pitchFamily="34" charset="0"/>
                <a:cs typeface="Arial" panose="020B0604020202020204" pitchFamily="34" charset="0"/>
              </a:rPr>
              <a:t>1 year of cooling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050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26565" y="4096615"/>
            <a:ext cx="32192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Arial Narrow" panose="020B0606020202030204" pitchFamily="34" charset="0"/>
              </a:rPr>
              <a:t>For BDF, the fixed concrete structure of the building stays non-radioactive, which was envisaged in order to keep the flexibility for future installations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31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Summary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485" y="1563638"/>
            <a:ext cx="863691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 Narrow" panose="020B0606020202030204" pitchFamily="34" charset="0"/>
              </a:rPr>
              <a:t>In past studies we have seen that the radiation </a:t>
            </a:r>
            <a:r>
              <a:rPr lang="en-GB" sz="1600" dirty="0">
                <a:latin typeface="Arial Narrow" panose="020B0606020202030204" pitchFamily="34" charset="0"/>
              </a:rPr>
              <a:t>protection considerations strongly determine the design of high power </a:t>
            </a:r>
            <a:r>
              <a:rPr lang="en-GB" sz="1600" dirty="0" smtClean="0">
                <a:latin typeface="Arial Narrow" panose="020B0606020202030204" pitchFamily="34" charset="0"/>
              </a:rPr>
              <a:t>facilities</a:t>
            </a:r>
            <a:endParaRPr lang="en-GB" sz="1600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 Narrow" panose="020B0606020202030204" pitchFamily="34" charset="0"/>
              </a:rPr>
              <a:t>W</a:t>
            </a:r>
            <a:r>
              <a:rPr lang="en-US" sz="1600" dirty="0" smtClean="0">
                <a:latin typeface="Arial Narrow" panose="020B0606020202030204" pitchFamily="34" charset="0"/>
              </a:rPr>
              <a:t>hen </a:t>
            </a:r>
            <a:r>
              <a:rPr lang="en-US" sz="1600" dirty="0">
                <a:latin typeface="Arial Narrow" panose="020B0606020202030204" pitchFamily="34" charset="0"/>
              </a:rPr>
              <a:t>aiming for a </a:t>
            </a:r>
            <a:r>
              <a:rPr lang="en-US" sz="1600" dirty="0" smtClean="0">
                <a:latin typeface="Arial Narrow" panose="020B0606020202030204" pitchFamily="34" charset="0"/>
              </a:rPr>
              <a:t>target facility of </a:t>
            </a:r>
            <a:r>
              <a:rPr lang="en-GB" sz="1600" dirty="0" smtClean="0">
                <a:latin typeface="Arial Narrow" panose="020B0606020202030204" pitchFamily="34" charset="0"/>
              </a:rPr>
              <a:t>O(4) MW </a:t>
            </a:r>
            <a:r>
              <a:rPr lang="en-GB" sz="1600" dirty="0">
                <a:latin typeface="Arial Narrow" panose="020B0606020202030204" pitchFamily="34" charset="0"/>
              </a:rPr>
              <a:t>several RP aspects should be studied beforehand such as:</a:t>
            </a:r>
          </a:p>
          <a:p>
            <a:pPr marL="402431" lvl="1" indent="-198835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US" sz="1600" dirty="0">
                <a:latin typeface="Arial Narrow" panose="020B0606020202030204" pitchFamily="34" charset="0"/>
              </a:rPr>
              <a:t>The </a:t>
            </a:r>
            <a:r>
              <a:rPr lang="en-US" sz="1600" dirty="0" smtClean="0">
                <a:latin typeface="Arial Narrow" panose="020B0606020202030204" pitchFamily="34" charset="0"/>
              </a:rPr>
              <a:t>required </a:t>
            </a:r>
            <a:r>
              <a:rPr lang="en-US" sz="1600" dirty="0">
                <a:latin typeface="Arial Narrow" panose="020B0606020202030204" pitchFamily="34" charset="0"/>
              </a:rPr>
              <a:t>shielding and other infrastructure (e.g. morgue room) </a:t>
            </a:r>
            <a:r>
              <a:rPr lang="en-US" sz="1600" dirty="0" smtClean="0">
                <a:latin typeface="Arial Narrow" panose="020B0606020202030204" pitchFamily="34" charset="0"/>
              </a:rPr>
              <a:t>as well as </a:t>
            </a:r>
            <a:r>
              <a:rPr lang="en-US" sz="1600" dirty="0">
                <a:latin typeface="Arial Narrow" panose="020B0606020202030204" pitchFamily="34" charset="0"/>
              </a:rPr>
              <a:t>streaming of radiation through shafts (e.g. </a:t>
            </a:r>
            <a:r>
              <a:rPr lang="en-US" sz="1600" dirty="0" smtClean="0">
                <a:latin typeface="Arial Narrow" panose="020B0606020202030204" pitchFamily="34" charset="0"/>
              </a:rPr>
              <a:t>avoided by chicanes</a:t>
            </a:r>
            <a:r>
              <a:rPr lang="en-US" sz="1600" dirty="0">
                <a:latin typeface="Arial Narrow" panose="020B0606020202030204" pitchFamily="34" charset="0"/>
              </a:rPr>
              <a:t>)</a:t>
            </a:r>
          </a:p>
          <a:p>
            <a:pPr marL="402431" lvl="1" indent="-198835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600" dirty="0">
                <a:latin typeface="Arial Narrow" panose="020B0606020202030204" pitchFamily="34" charset="0"/>
              </a:rPr>
              <a:t>The required depth of the facility for avoiding ground water </a:t>
            </a:r>
            <a:r>
              <a:rPr lang="en-GB" sz="1600" dirty="0" smtClean="0">
                <a:latin typeface="Arial Narrow" panose="020B0606020202030204" pitchFamily="34" charset="0"/>
              </a:rPr>
              <a:t>activation and a hydrogeological study</a:t>
            </a:r>
            <a:endParaRPr lang="en-US" sz="1600" dirty="0">
              <a:latin typeface="Arial Narrow" panose="020B0606020202030204" pitchFamily="34" charset="0"/>
            </a:endParaRPr>
          </a:p>
          <a:p>
            <a:pPr marL="402431" lvl="1" indent="-198835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US" sz="1600" dirty="0" smtClean="0">
                <a:latin typeface="Arial Narrow" panose="020B0606020202030204" pitchFamily="34" charset="0"/>
              </a:rPr>
              <a:t>A He </a:t>
            </a:r>
            <a:r>
              <a:rPr lang="en-US" sz="1600" dirty="0">
                <a:latin typeface="Arial Narrow" panose="020B0606020202030204" pitchFamily="34" charset="0"/>
              </a:rPr>
              <a:t>vessel around the most critical region (target) </a:t>
            </a:r>
            <a:r>
              <a:rPr lang="en-US" sz="1600" dirty="0" smtClean="0">
                <a:latin typeface="Arial Narrow" panose="020B0606020202030204" pitchFamily="34" charset="0"/>
              </a:rPr>
              <a:t>to avoid air activation</a:t>
            </a:r>
            <a:endParaRPr lang="en-US" sz="1600" dirty="0">
              <a:latin typeface="Arial Narrow" panose="020B0606020202030204" pitchFamily="34" charset="0"/>
            </a:endParaRPr>
          </a:p>
          <a:p>
            <a:pPr marL="402431" lvl="1" indent="-198835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US" sz="1600" dirty="0">
                <a:latin typeface="Arial Narrow" panose="020B0606020202030204" pitchFamily="34" charset="0"/>
              </a:rPr>
              <a:t>The possibility for minimizing the radioactive waste </a:t>
            </a:r>
            <a:r>
              <a:rPr lang="en-US" sz="1600" dirty="0" smtClean="0">
                <a:latin typeface="Arial Narrow" panose="020B0606020202030204" pitchFamily="34" charset="0"/>
              </a:rPr>
              <a:t>production</a:t>
            </a:r>
            <a:endParaRPr lang="en-GB" sz="1600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 Narrow" panose="020B0606020202030204" pitchFamily="34" charset="0"/>
              </a:rPr>
              <a:t>Uncertainties related to H-3 out-diffusion may impact air/He/water activation</a:t>
            </a:r>
            <a:endParaRPr lang="en-GB" sz="1600" dirty="0" smtClean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endParaRPr lang="en-US" sz="1600" dirty="0">
              <a:latin typeface="Arial Narrow" panose="020B0606020202030204" pitchFamily="34" charset="0"/>
            </a:endParaRPr>
          </a:p>
        </p:txBody>
      </p:sp>
      <p:sp>
        <p:nvSpPr>
          <p:cNvPr id="8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35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 smtClean="0">
                <a:latin typeface="Arial Narrow"/>
                <a:cs typeface="Arial Narrow"/>
              </a:rPr>
              <a:t>Thank</a:t>
            </a:r>
            <a:r>
              <a:rPr lang="fr-FR" sz="3200" b="1" i="1" dirty="0" smtClean="0">
                <a:latin typeface="Arial Narrow"/>
                <a:cs typeface="Arial Narrow"/>
              </a:rPr>
              <a:t> </a:t>
            </a:r>
            <a:r>
              <a:rPr lang="fr-FR" sz="3200" b="1" i="1" dirty="0" err="1" smtClean="0">
                <a:latin typeface="Arial Narrow"/>
                <a:cs typeface="Arial Narrow"/>
              </a:rPr>
              <a:t>you</a:t>
            </a:r>
            <a:endParaRPr lang="fr-FR" sz="3200" b="1" i="1" dirty="0" smtClean="0">
              <a:latin typeface="Arial Narrow"/>
              <a:cs typeface="Arial Narrow"/>
            </a:endParaRPr>
          </a:p>
          <a:p>
            <a:pPr algn="ctr"/>
            <a:r>
              <a:rPr lang="fr-FR" sz="3200" b="1" i="1" dirty="0" smtClean="0">
                <a:latin typeface="Arial Narrow"/>
                <a:cs typeface="Arial Narrow"/>
              </a:rPr>
              <a:t>for </a:t>
            </a:r>
            <a:r>
              <a:rPr lang="fr-FR" sz="3200" b="1" i="1" dirty="0" err="1" smtClean="0">
                <a:latin typeface="Arial Narrow"/>
                <a:cs typeface="Arial Narrow"/>
              </a:rPr>
              <a:t>your</a:t>
            </a:r>
            <a:r>
              <a:rPr lang="fr-FR" sz="3200" b="1" i="1" dirty="0" smtClean="0">
                <a:latin typeface="Arial Narrow"/>
                <a:cs typeface="Arial Narrow"/>
              </a:rPr>
              <a:t> attention!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34761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91630"/>
            <a:ext cx="684076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General principles and guidelines of Radiation </a:t>
            </a:r>
            <a:r>
              <a:rPr lang="en-US" dirty="0" smtClean="0"/>
              <a:t>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General RP considerations for a muon collider target complex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Prompt and residual radiation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Air and He activation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Water and soil activation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Radioactive waste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Summary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82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145651" y="1851670"/>
            <a:ext cx="6852607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>
                <a:solidFill>
                  <a:schemeClr val="accent5"/>
                </a:solidFill>
                <a:latin typeface="Arial Narrow" panose="020B0606020202030204" pitchFamily="34" charset="0"/>
              </a:rPr>
              <a:t>Justification</a:t>
            </a:r>
            <a:r>
              <a:rPr lang="en-US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en-US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Any exposure of persons to ionizing radiation has to be justified</a:t>
            </a:r>
          </a:p>
          <a:p>
            <a:pPr marL="257175" indent="-257175">
              <a:spcBef>
                <a:spcPct val="50000"/>
              </a:spcBef>
              <a:buFontTx/>
              <a:buAutoNum type="arabicPeriod"/>
            </a:pPr>
            <a:endParaRPr lang="en-US" sz="1400" dirty="0">
              <a:latin typeface="Arial Narrow" panose="020B0606020202030204" pitchFamily="34" charset="0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>
                <a:solidFill>
                  <a:schemeClr val="accent5"/>
                </a:solidFill>
                <a:latin typeface="Arial Narrow" panose="020B0606020202030204" pitchFamily="34" charset="0"/>
              </a:rPr>
              <a:t>Limitation</a:t>
            </a:r>
            <a:r>
              <a:rPr lang="en-US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en-US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The personal doses have to be kept below the legal limits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endParaRPr lang="en-US" sz="1400" dirty="0">
              <a:latin typeface="Arial Narrow" panose="020B0606020202030204" pitchFamily="34" charset="0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>
                <a:solidFill>
                  <a:schemeClr val="accent5"/>
                </a:solidFill>
                <a:latin typeface="Arial Narrow" panose="020B0606020202030204" pitchFamily="34" charset="0"/>
              </a:rPr>
              <a:t>Optimization</a:t>
            </a:r>
            <a:r>
              <a:rPr lang="en-US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en-US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The personal doses and collective doses have to be kept as low as reasonably achievable (ALARA)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832104" y="2729139"/>
            <a:ext cx="73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32104" y="3677679"/>
            <a:ext cx="73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21342" y="1225084"/>
            <a:ext cx="85269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 Narrow" panose="020B0606020202030204" pitchFamily="34" charset="0"/>
              </a:rPr>
              <a:t>ICRP recommends </a:t>
            </a:r>
            <a:r>
              <a:rPr lang="en-GB" sz="1600" dirty="0" smtClean="0">
                <a:latin typeface="Arial Narrow" panose="020B0606020202030204" pitchFamily="34" charset="0"/>
              </a:rPr>
              <a:t>the international guidelines, which are transcribed </a:t>
            </a:r>
            <a:r>
              <a:rPr lang="en-GB" sz="1600" dirty="0">
                <a:latin typeface="Arial Narrow" panose="020B0606020202030204" pitchFamily="34" charset="0"/>
              </a:rPr>
              <a:t>into law on European and national level</a:t>
            </a:r>
          </a:p>
        </p:txBody>
      </p:sp>
      <p:sp>
        <p:nvSpPr>
          <p:cNvPr id="10" name="Titre 5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General Principles of Radiation Protection </a:t>
            </a:r>
          </a:p>
        </p:txBody>
      </p:sp>
      <p:sp>
        <p:nvSpPr>
          <p:cNvPr id="1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2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76" b="58701"/>
          <a:stretch>
            <a:fillRect/>
          </a:stretch>
        </p:blipFill>
        <p:spPr bwMode="auto">
          <a:xfrm>
            <a:off x="375935" y="1550665"/>
            <a:ext cx="4400550" cy="44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8"/>
          <a:stretch>
            <a:fillRect/>
          </a:stretch>
        </p:blipFill>
        <p:spPr bwMode="auto">
          <a:xfrm>
            <a:off x="378317" y="1923678"/>
            <a:ext cx="4279106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82" y="4002246"/>
            <a:ext cx="4457700" cy="64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90"/>
          <a:stretch>
            <a:fillRect/>
          </a:stretch>
        </p:blipFill>
        <p:spPr bwMode="auto">
          <a:xfrm>
            <a:off x="375935" y="3259296"/>
            <a:ext cx="4400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244966" y="1267571"/>
            <a:ext cx="36622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 dirty="0">
                <a:latin typeface="Arial Narrow" panose="020B0606020202030204" pitchFamily="34" charset="0"/>
              </a:rPr>
              <a:t>Occupationally exposed persons (Radiation Workers)</a:t>
            </a:r>
            <a:endParaRPr lang="en-GB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246157" y="2993977"/>
            <a:ext cx="25506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 dirty="0">
                <a:latin typeface="Arial Narrow" panose="020B0606020202030204" pitchFamily="34" charset="0"/>
              </a:rPr>
              <a:t>Not occupationally exposed persons</a:t>
            </a:r>
            <a:endParaRPr lang="en-GB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243776" y="3718639"/>
            <a:ext cx="15520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400" dirty="0">
                <a:latin typeface="Arial Narrow" panose="020B0606020202030204" pitchFamily="34" charset="0"/>
              </a:rPr>
              <a:t>Environment (Public)</a:t>
            </a:r>
            <a:endParaRPr lang="en-GB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6374301" y="1853064"/>
            <a:ext cx="18245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Arial Narrow" panose="020B0606020202030204" pitchFamily="34" charset="0"/>
              </a:rPr>
              <a:t>A: </a:t>
            </a:r>
            <a:r>
              <a:rPr lang="en-US" altLang="en-US" sz="1400" b="1" dirty="0">
                <a:latin typeface="Arial Narrow" panose="020B0606020202030204" pitchFamily="34" charset="0"/>
              </a:rPr>
              <a:t>20 </a:t>
            </a:r>
            <a:r>
              <a:rPr lang="en-US" altLang="en-US" sz="1400" b="1" dirty="0" err="1">
                <a:latin typeface="Arial Narrow" panose="020B0606020202030204" pitchFamily="34" charset="0"/>
              </a:rPr>
              <a:t>mSv</a:t>
            </a:r>
            <a:r>
              <a:rPr lang="en-US" altLang="en-US" sz="1400" b="1" dirty="0">
                <a:latin typeface="Arial Narrow" panose="020B0606020202030204" pitchFamily="34" charset="0"/>
              </a:rPr>
              <a:t>/12 months </a:t>
            </a:r>
            <a:r>
              <a:rPr lang="en-US" altLang="en-US" sz="1400" b="1" baseline="30000" dirty="0">
                <a:latin typeface="Arial Narrow" panose="020B0606020202030204" pitchFamily="34" charset="0"/>
              </a:rPr>
              <a:t>(</a:t>
            </a:r>
            <a:r>
              <a:rPr lang="en-US" altLang="en-US" sz="1400" b="1" dirty="0">
                <a:latin typeface="Arial Narrow" panose="020B0606020202030204" pitchFamily="34" charset="0"/>
              </a:rPr>
              <a:t>*</a:t>
            </a:r>
            <a:r>
              <a:rPr lang="en-US" altLang="en-US" sz="1400" b="1" baseline="30000" dirty="0">
                <a:latin typeface="Arial Narrow" panose="020B0606020202030204" pitchFamily="34" charset="0"/>
              </a:rPr>
              <a:t>)</a:t>
            </a:r>
            <a:endParaRPr lang="en-GB" altLang="en-US" sz="1400" b="1" baseline="30000" dirty="0">
              <a:latin typeface="Arial Narrow" panose="020B0606020202030204" pitchFamily="34" charset="0"/>
            </a:endParaRPr>
          </a:p>
        </p:txBody>
      </p:sp>
      <p:sp>
        <p:nvSpPr>
          <p:cNvPr id="19" name="TextBox 17"/>
          <p:cNvSpPr txBox="1">
            <a:spLocks noChangeArrowheads="1"/>
          </p:cNvSpPr>
          <p:nvPr/>
        </p:nvSpPr>
        <p:spPr bwMode="auto">
          <a:xfrm>
            <a:off x="6280524" y="2164875"/>
            <a:ext cx="2012089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350" dirty="0"/>
              <a:t>B: </a:t>
            </a:r>
            <a:r>
              <a:rPr lang="en-US" altLang="en-US" sz="1350" b="1" dirty="0"/>
              <a:t>6 </a:t>
            </a:r>
            <a:r>
              <a:rPr lang="en-US" altLang="en-US" sz="1350" b="1" dirty="0" err="1"/>
              <a:t>mSv</a:t>
            </a:r>
            <a:r>
              <a:rPr lang="en-US" altLang="en-US" sz="1350" b="1" dirty="0"/>
              <a:t>/12 months </a:t>
            </a:r>
            <a:r>
              <a:rPr lang="en-US" altLang="en-US" sz="1350" b="1" baseline="30000" dirty="0"/>
              <a:t>(</a:t>
            </a:r>
            <a:r>
              <a:rPr lang="en-US" altLang="en-US" sz="1350" b="1" dirty="0"/>
              <a:t>*</a:t>
            </a:r>
            <a:r>
              <a:rPr lang="en-US" altLang="en-US" sz="1350" b="1" baseline="30000" dirty="0"/>
              <a:t>)</a:t>
            </a:r>
            <a:endParaRPr lang="en-GB" altLang="en-US" sz="1350" b="1" baseline="30000" dirty="0"/>
          </a:p>
        </p:txBody>
      </p: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6587499" y="3184235"/>
            <a:ext cx="1398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b="1" dirty="0">
                <a:latin typeface="Arial Narrow" panose="020B0606020202030204" pitchFamily="34" charset="0"/>
              </a:rPr>
              <a:t>1 </a:t>
            </a:r>
            <a:r>
              <a:rPr lang="en-US" altLang="en-US" sz="1400" b="1" dirty="0" err="1">
                <a:latin typeface="Arial Narrow" panose="020B0606020202030204" pitchFamily="34" charset="0"/>
              </a:rPr>
              <a:t>mSv</a:t>
            </a:r>
            <a:r>
              <a:rPr lang="en-US" altLang="en-US" sz="1400" b="1" dirty="0">
                <a:latin typeface="Arial Narrow" panose="020B0606020202030204" pitchFamily="34" charset="0"/>
              </a:rPr>
              <a:t>/12 months</a:t>
            </a:r>
            <a:endParaRPr lang="en-GB" alt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6525784" y="4035414"/>
            <a:ext cx="152157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b="1" dirty="0">
                <a:latin typeface="Arial Narrow" panose="020B0606020202030204" pitchFamily="34" charset="0"/>
              </a:rPr>
              <a:t>0.3 </a:t>
            </a:r>
            <a:r>
              <a:rPr lang="en-US" altLang="en-US" sz="1400" b="1" dirty="0" err="1">
                <a:latin typeface="Arial Narrow" panose="020B0606020202030204" pitchFamily="34" charset="0"/>
              </a:rPr>
              <a:t>mSv</a:t>
            </a:r>
            <a:r>
              <a:rPr lang="en-US" altLang="en-US" sz="1400" b="1" dirty="0">
                <a:latin typeface="Arial Narrow" panose="020B0606020202030204" pitchFamily="34" charset="0"/>
              </a:rPr>
              <a:t>/12 months</a:t>
            </a:r>
            <a:endParaRPr lang="en-GB" altLang="en-US" sz="1400" b="1" dirty="0">
              <a:latin typeface="Arial Narrow" panose="020B0606020202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4820" y="2524366"/>
            <a:ext cx="2543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6922"/>
            <a:r>
              <a:rPr lang="en-GB" sz="1000" baseline="30000" dirty="0">
                <a:latin typeface="Arial Narrow" panose="020B0606020202030204" pitchFamily="34" charset="0"/>
              </a:rPr>
              <a:t>(</a:t>
            </a:r>
            <a:r>
              <a:rPr lang="en-GB" sz="1000" dirty="0">
                <a:latin typeface="Arial Narrow" panose="020B0606020202030204" pitchFamily="34" charset="0"/>
              </a:rPr>
              <a:t>*</a:t>
            </a:r>
            <a:r>
              <a:rPr lang="en-GB" sz="1000" baseline="30000" dirty="0">
                <a:latin typeface="Arial Narrow" panose="020B0606020202030204" pitchFamily="34" charset="0"/>
              </a:rPr>
              <a:t>)</a:t>
            </a:r>
            <a:r>
              <a:rPr lang="en-GB" sz="1000" dirty="0">
                <a:latin typeface="Arial Narrow" panose="020B0606020202030204" pitchFamily="34" charset="0"/>
              </a:rPr>
              <a:t> Age 16-18: 6 </a:t>
            </a:r>
            <a:r>
              <a:rPr lang="en-GB" sz="1000" dirty="0" err="1">
                <a:latin typeface="Arial Narrow" panose="020B0606020202030204" pitchFamily="34" charset="0"/>
              </a:rPr>
              <a:t>mSv</a:t>
            </a:r>
            <a:r>
              <a:rPr lang="en-GB" sz="1000" dirty="0">
                <a:latin typeface="Arial Narrow" panose="020B0606020202030204" pitchFamily="34" charset="0"/>
              </a:rPr>
              <a:t>/12 months, </a:t>
            </a:r>
            <a:br>
              <a:rPr lang="en-GB" sz="1000" dirty="0">
                <a:latin typeface="Arial Narrow" panose="020B0606020202030204" pitchFamily="34" charset="0"/>
              </a:rPr>
            </a:br>
            <a:r>
              <a:rPr lang="en-GB" sz="1000" dirty="0">
                <a:latin typeface="Arial Narrow" panose="020B0606020202030204" pitchFamily="34" charset="0"/>
              </a:rPr>
              <a:t>    Pregnant women: 1 </a:t>
            </a:r>
            <a:r>
              <a:rPr lang="en-GB" sz="1000" dirty="0" err="1">
                <a:latin typeface="Arial Narrow" panose="020B0606020202030204" pitchFamily="34" charset="0"/>
              </a:rPr>
              <a:t>mSv</a:t>
            </a:r>
            <a:r>
              <a:rPr lang="en-GB" sz="1000" dirty="0">
                <a:latin typeface="Arial Narrow" panose="020B0606020202030204" pitchFamily="34" charset="0"/>
              </a:rPr>
              <a:t> during pregnancy </a:t>
            </a:r>
          </a:p>
        </p:txBody>
      </p:sp>
      <p:sp>
        <p:nvSpPr>
          <p:cNvPr id="25" name="TextBox 2"/>
          <p:cNvSpPr txBox="1">
            <a:spLocks noChangeArrowheads="1"/>
          </p:cNvSpPr>
          <p:nvPr/>
        </p:nvSpPr>
        <p:spPr bwMode="auto">
          <a:xfrm>
            <a:off x="6841126" y="1303191"/>
            <a:ext cx="8908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400" dirty="0">
                <a:latin typeface="Arial Narrow" panose="020B0606020202030204" pitchFamily="34" charset="0"/>
              </a:rPr>
              <a:t>Yearly limit</a:t>
            </a:r>
            <a:endParaRPr lang="en-GB" altLang="en-US" sz="1400" dirty="0">
              <a:latin typeface="Arial Narrow" panose="020B060602020203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716626" y="1268899"/>
            <a:ext cx="0" cy="331012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31882" y="2937637"/>
            <a:ext cx="4538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1882" y="3687445"/>
            <a:ext cx="453847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546896" y="3684727"/>
            <a:ext cx="147934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562898" y="2923963"/>
            <a:ext cx="14473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hlinkClick r:id="rId6"/>
          </p:cNvPr>
          <p:cNvSpPr/>
          <p:nvPr/>
        </p:nvSpPr>
        <p:spPr>
          <a:xfrm>
            <a:off x="5697147" y="4596249"/>
            <a:ext cx="317884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latin typeface="Arial Narrow" panose="020B0606020202030204" pitchFamily="34" charset="0"/>
                <a:hlinkClick r:id="rId6"/>
              </a:rPr>
              <a:t>https://edms.cern.ch/ui/file/335729/LAST_RELEASED/F_E.PDF</a:t>
            </a:r>
            <a:endParaRPr lang="en-GB" sz="800" dirty="0"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36096" y="4776088"/>
            <a:ext cx="7489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latin typeface="Arial Narrow" panose="020B0606020202030204" pitchFamily="34" charset="0"/>
                <a:cs typeface="Arial" panose="020B0604020202020204" pitchFamily="34" charset="0"/>
              </a:rPr>
              <a:t>100 rem = 1Sv</a:t>
            </a:r>
          </a:p>
        </p:txBody>
      </p:sp>
      <p:sp>
        <p:nvSpPr>
          <p:cNvPr id="31" name="Titre 4"/>
          <p:cNvSpPr txBox="1">
            <a:spLocks/>
          </p:cNvSpPr>
          <p:nvPr/>
        </p:nvSpPr>
        <p:spPr>
          <a:xfrm>
            <a:off x="1295400" y="206375"/>
            <a:ext cx="6781800" cy="857250"/>
          </a:xfr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Arial Narrow"/>
              </a:defRPr>
            </a:lvl1pPr>
          </a:lstStyle>
          <a:p>
            <a:r>
              <a:rPr lang="en-GB" dirty="0">
                <a:latin typeface="Arial Narrow" panose="020B0606020202030204" pitchFamily="34" charset="0"/>
              </a:rPr>
              <a:t>Limitation </a:t>
            </a:r>
            <a:r>
              <a:rPr lang="en-GB" dirty="0" smtClean="0">
                <a:latin typeface="Arial Narrow" panose="020B0606020202030204" pitchFamily="34" charset="0"/>
              </a:rPr>
              <a:t>– Example of CERN Safety </a:t>
            </a:r>
            <a:r>
              <a:rPr lang="en-GB" dirty="0">
                <a:latin typeface="Arial Narrow" panose="020B0606020202030204" pitchFamily="34" charset="0"/>
              </a:rPr>
              <a:t>Code </a:t>
            </a:r>
            <a:r>
              <a:rPr lang="en-GB" dirty="0" smtClean="0">
                <a:latin typeface="Arial Narrow" panose="020B0606020202030204" pitchFamily="34" charset="0"/>
              </a:rPr>
              <a:t>F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36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74732" y="4632617"/>
            <a:ext cx="51613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>
              <a:spcAft>
                <a:spcPts val="450"/>
              </a:spcAft>
            </a:pPr>
            <a:r>
              <a:rPr lang="en-GB" sz="11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→ Optimisation</a:t>
            </a:r>
            <a:r>
              <a:rPr lang="en-GB" sz="1100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GB" sz="1100" dirty="0">
                <a:solidFill>
                  <a:schemeClr val="accent1"/>
                </a:solidFill>
                <a:latin typeface="Arial Narrow" panose="020B0606020202030204" pitchFamily="34" charset="0"/>
              </a:rPr>
              <a:t>can be considered as respected if the practice never gives rise to an annual dose above </a:t>
            </a:r>
            <a:r>
              <a:rPr lang="en-GB" sz="1100" b="1" dirty="0" smtClean="0">
                <a:solidFill>
                  <a:schemeClr val="accent1"/>
                </a:solidFill>
                <a:latin typeface="Arial Narrow" panose="020B0606020202030204" pitchFamily="34" charset="0"/>
              </a:rPr>
              <a:t>10 </a:t>
            </a:r>
            <a:r>
              <a:rPr lang="en-GB" sz="11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µ</a:t>
            </a:r>
            <a:r>
              <a:rPr lang="en-GB" sz="1100" b="1" dirty="0" err="1">
                <a:solidFill>
                  <a:schemeClr val="accent1"/>
                </a:solidFill>
                <a:latin typeface="Arial Narrow" panose="020B0606020202030204" pitchFamily="34" charset="0"/>
              </a:rPr>
              <a:t>Sv</a:t>
            </a:r>
            <a:r>
              <a:rPr lang="en-GB" sz="11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</a:t>
            </a:r>
            <a:r>
              <a:rPr lang="en-GB" sz="1100" dirty="0">
                <a:solidFill>
                  <a:schemeClr val="accent1"/>
                </a:solidFill>
                <a:latin typeface="Arial Narrow" panose="020B0606020202030204" pitchFamily="34" charset="0"/>
              </a:rPr>
              <a:t>for members of the public</a:t>
            </a:r>
            <a:endParaRPr lang="en-GB" altLang="en-US" sz="1100" dirty="0">
              <a:solidFill>
                <a:schemeClr val="accent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68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RP </a:t>
            </a:r>
            <a:r>
              <a:rPr lang="en-GB" dirty="0" smtClean="0"/>
              <a:t>considerations</a:t>
            </a:r>
            <a:endParaRPr lang="en-GB" dirty="0"/>
          </a:p>
        </p:txBody>
      </p:sp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447958" y="1701942"/>
            <a:ext cx="2708672" cy="2668191"/>
            <a:chOff x="2797175" y="2247900"/>
            <a:chExt cx="3611563" cy="3557588"/>
          </a:xfrm>
        </p:grpSpPr>
        <p:sp>
          <p:nvSpPr>
            <p:cNvPr id="52" name="Rectangle 51"/>
            <p:cNvSpPr/>
            <p:nvPr/>
          </p:nvSpPr>
          <p:spPr bwMode="auto">
            <a:xfrm rot="18900000">
              <a:off x="3843176" y="3294693"/>
              <a:ext cx="1464000" cy="14640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18900000">
              <a:off x="4899025" y="2247900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rot="18900000">
              <a:off x="279717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 rot="18900000">
              <a:off x="489902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 rot="18900000">
              <a:off x="2797175" y="2247900"/>
              <a:ext cx="1454150" cy="145415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3736975" y="4710113"/>
              <a:ext cx="3175" cy="3175"/>
            </a:xfrm>
            <a:custGeom>
              <a:avLst/>
              <a:gdLst>
                <a:gd name="T0" fmla="*/ 2147483646 w 13"/>
                <a:gd name="T1" fmla="*/ 0 h 20"/>
                <a:gd name="T2" fmla="*/ 0 w 13"/>
                <a:gd name="T3" fmla="*/ 0 h 20"/>
                <a:gd name="T4" fmla="*/ 2147483646 w 13"/>
                <a:gd name="T5" fmla="*/ 2147483646 h 20"/>
                <a:gd name="T6" fmla="*/ 2147483646 w 13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6" y="13"/>
                    <a:pt x="8" y="2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58" name="TextBox 6"/>
            <p:cNvSpPr txBox="1"/>
            <p:nvPr/>
          </p:nvSpPr>
          <p:spPr bwMode="auto">
            <a:xfrm>
              <a:off x="2881312" y="5078413"/>
              <a:ext cx="1281112" cy="5539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Water and Ground activation</a:t>
              </a:r>
            </a:p>
          </p:txBody>
        </p:sp>
        <p:sp>
          <p:nvSpPr>
            <p:cNvPr id="59" name="TextBox 5"/>
            <p:cNvSpPr txBox="1"/>
            <p:nvPr/>
          </p:nvSpPr>
          <p:spPr bwMode="auto">
            <a:xfrm>
              <a:off x="4978401" y="5078413"/>
              <a:ext cx="1295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Radioactive waste</a:t>
              </a:r>
              <a:endParaRPr lang="en-US" sz="900" dirty="0">
                <a:latin typeface="Calibri" panose="020F0502020204030204" pitchFamily="34" charset="0"/>
              </a:endParaRPr>
            </a:p>
          </p:txBody>
        </p:sp>
        <p:sp>
          <p:nvSpPr>
            <p:cNvPr id="60" name="TextBox 3"/>
            <p:cNvSpPr txBox="1"/>
            <p:nvPr/>
          </p:nvSpPr>
          <p:spPr bwMode="auto">
            <a:xfrm>
              <a:off x="4859338" y="2973388"/>
              <a:ext cx="1549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Air and He </a:t>
              </a:r>
              <a:br>
                <a:rPr lang="en-US" sz="900" cap="all" dirty="0">
                  <a:latin typeface="Calibri" panose="020F0502020204030204" pitchFamily="34" charset="0"/>
                </a:rPr>
              </a:b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sp>
          <p:nvSpPr>
            <p:cNvPr id="61" name="TextBox 32"/>
            <p:cNvSpPr txBox="1"/>
            <p:nvPr/>
          </p:nvSpPr>
          <p:spPr bwMode="auto">
            <a:xfrm>
              <a:off x="2846388" y="2973388"/>
              <a:ext cx="1368425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Prompt and residual radiation</a:t>
              </a:r>
            </a:p>
          </p:txBody>
        </p:sp>
        <p:sp>
          <p:nvSpPr>
            <p:cNvPr id="62" name="TextBox 5"/>
            <p:cNvSpPr txBox="1"/>
            <p:nvPr/>
          </p:nvSpPr>
          <p:spPr>
            <a:xfrm>
              <a:off x="3805238" y="4005263"/>
              <a:ext cx="1530349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GB" sz="900" cap="all" dirty="0">
                  <a:solidFill>
                    <a:schemeClr val="bg1"/>
                  </a:solidFill>
                  <a:latin typeface="Calibri" panose="020F0502020204030204" pitchFamily="34" charset="0"/>
                </a:rPr>
                <a:t>Radiation Protection</a:t>
              </a:r>
            </a:p>
          </p:txBody>
        </p:sp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6" t="22607" r="84581" b="72537"/>
            <a:stretch>
              <a:fillRect/>
            </a:stretch>
          </p:blipFill>
          <p:spPr bwMode="auto">
            <a:xfrm>
              <a:off x="5421313" y="2400300"/>
              <a:ext cx="42545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4" name="Group 8"/>
            <p:cNvGrpSpPr>
              <a:grpSpLocks/>
            </p:cNvGrpSpPr>
            <p:nvPr/>
          </p:nvGrpSpPr>
          <p:grpSpPr bwMode="auto">
            <a:xfrm>
              <a:off x="5394325" y="4438650"/>
              <a:ext cx="423863" cy="500063"/>
              <a:chOff x="5394049" y="4294337"/>
              <a:chExt cx="424800" cy="500329"/>
            </a:xfrm>
          </p:grpSpPr>
          <p:pic>
            <p:nvPicPr>
              <p:cNvPr id="87" name="Picture 2" descr="\\cern.ch\dfs\Users\c\clstrabe\Desktop\images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799" t="11519" r="8327" b="8969"/>
              <a:stretch>
                <a:fillRect/>
              </a:stretch>
            </p:blipFill>
            <p:spPr bwMode="auto">
              <a:xfrm>
                <a:off x="5394049" y="4294337"/>
                <a:ext cx="424800" cy="476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8" name="Rectangle 4"/>
              <p:cNvSpPr>
                <a:spLocks noChangeArrowheads="1"/>
              </p:cNvSpPr>
              <p:nvPr/>
            </p:nvSpPr>
            <p:spPr bwMode="auto">
              <a:xfrm>
                <a:off x="5394049" y="4294337"/>
                <a:ext cx="424800" cy="500329"/>
              </a:xfrm>
              <a:prstGeom prst="rect">
                <a:avLst/>
              </a:prstGeom>
              <a:solidFill>
                <a:schemeClr val="bg1">
                  <a:alpha val="2392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5" name="Group 9"/>
            <p:cNvGrpSpPr>
              <a:grpSpLocks/>
            </p:cNvGrpSpPr>
            <p:nvPr/>
          </p:nvGrpSpPr>
          <p:grpSpPr bwMode="auto">
            <a:xfrm>
              <a:off x="3294063" y="2378075"/>
              <a:ext cx="452437" cy="500063"/>
              <a:chOff x="3294107" y="2233835"/>
              <a:chExt cx="452494" cy="500329"/>
            </a:xfrm>
          </p:grpSpPr>
          <p:pic>
            <p:nvPicPr>
              <p:cNvPr id="81" name="Picture 3" descr="\\cern.ch\dfs\Users\c\clstrabe\Desktop\imagesCAS65GKI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3321801" y="2273006"/>
                <a:ext cx="424800" cy="42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Rectangle 5"/>
              <p:cNvSpPr>
                <a:spLocks noChangeArrowheads="1"/>
              </p:cNvSpPr>
              <p:nvPr/>
            </p:nvSpPr>
            <p:spPr bwMode="auto">
              <a:xfrm>
                <a:off x="3347864" y="2265479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Rectangle 41"/>
              <p:cNvSpPr>
                <a:spLocks noChangeArrowheads="1"/>
              </p:cNvSpPr>
              <p:nvPr/>
            </p:nvSpPr>
            <p:spPr bwMode="auto">
              <a:xfrm>
                <a:off x="3347864" y="2430000"/>
                <a:ext cx="280800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Rectangle 42"/>
              <p:cNvSpPr>
                <a:spLocks noChangeArrowheads="1"/>
              </p:cNvSpPr>
              <p:nvPr/>
            </p:nvSpPr>
            <p:spPr bwMode="auto">
              <a:xfrm>
                <a:off x="3347864" y="2618035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Isosceles Triangle 6"/>
              <p:cNvSpPr>
                <a:spLocks noChangeArrowheads="1"/>
              </p:cNvSpPr>
              <p:nvPr/>
            </p:nvSpPr>
            <p:spPr bwMode="auto">
              <a:xfrm rot="-5400000">
                <a:off x="3608456" y="2442502"/>
                <a:ext cx="172800" cy="720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Rectangle 44"/>
              <p:cNvSpPr>
                <a:spLocks noChangeArrowheads="1"/>
              </p:cNvSpPr>
              <p:nvPr/>
            </p:nvSpPr>
            <p:spPr bwMode="auto">
              <a:xfrm>
                <a:off x="3294107" y="2233835"/>
                <a:ext cx="452494" cy="500329"/>
              </a:xfrm>
              <a:prstGeom prst="rect">
                <a:avLst/>
              </a:prstGeom>
              <a:solidFill>
                <a:schemeClr val="bg1">
                  <a:alpha val="3607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6" name="Group 39"/>
            <p:cNvGrpSpPr>
              <a:grpSpLocks/>
            </p:cNvGrpSpPr>
            <p:nvPr/>
          </p:nvGrpSpPr>
          <p:grpSpPr bwMode="auto">
            <a:xfrm>
              <a:off x="3321050" y="4479925"/>
              <a:ext cx="444500" cy="458788"/>
              <a:chOff x="3321801" y="4336476"/>
              <a:chExt cx="444212" cy="458190"/>
            </a:xfrm>
          </p:grpSpPr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476" t="31375" r="82220" b="63770"/>
              <a:stretch>
                <a:fillRect/>
              </a:stretch>
            </p:blipFill>
            <p:spPr bwMode="auto">
              <a:xfrm>
                <a:off x="3321801" y="4336476"/>
                <a:ext cx="424800" cy="458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8" name="Rectangle 37"/>
              <p:cNvSpPr>
                <a:spLocks noChangeArrowheads="1"/>
              </p:cNvSpPr>
              <p:nvPr/>
            </p:nvSpPr>
            <p:spPr bwMode="auto">
              <a:xfrm rot="-2316096">
                <a:off x="3680957" y="4356000"/>
                <a:ext cx="85056" cy="100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Oval 38"/>
              <p:cNvSpPr>
                <a:spLocks noChangeArrowheads="1"/>
              </p:cNvSpPr>
              <p:nvPr/>
            </p:nvSpPr>
            <p:spPr bwMode="auto">
              <a:xfrm rot="3841534">
                <a:off x="3496389" y="4543416"/>
                <a:ext cx="75624" cy="485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0" name="Oval 52"/>
              <p:cNvSpPr>
                <a:spLocks noChangeArrowheads="1"/>
              </p:cNvSpPr>
              <p:nvPr/>
            </p:nvSpPr>
            <p:spPr bwMode="auto">
              <a:xfrm rot="3841534">
                <a:off x="3595454" y="4472516"/>
                <a:ext cx="75624" cy="587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7" name="Group 47"/>
            <p:cNvGrpSpPr>
              <a:grpSpLocks noChangeAspect="1"/>
            </p:cNvGrpSpPr>
            <p:nvPr/>
          </p:nvGrpSpPr>
          <p:grpSpPr bwMode="auto">
            <a:xfrm>
              <a:off x="4318000" y="3357563"/>
              <a:ext cx="504825" cy="503237"/>
              <a:chOff x="5291758" y="836712"/>
              <a:chExt cx="684000" cy="684000"/>
            </a:xfrm>
          </p:grpSpPr>
          <p:sp>
            <p:nvSpPr>
              <p:cNvPr id="68" name="Oval 40"/>
              <p:cNvSpPr>
                <a:spLocks noChangeArrowheads="1"/>
              </p:cNvSpPr>
              <p:nvPr/>
            </p:nvSpPr>
            <p:spPr bwMode="auto">
              <a:xfrm>
                <a:off x="5291758" y="836712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Oval 58"/>
              <p:cNvSpPr>
                <a:spLocks noChangeArrowheads="1"/>
              </p:cNvSpPr>
              <p:nvPr/>
            </p:nvSpPr>
            <p:spPr bwMode="auto">
              <a:xfrm>
                <a:off x="5327758" y="872712"/>
                <a:ext cx="612000" cy="612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Isosceles Triangle 43"/>
              <p:cNvSpPr>
                <a:spLocks noChangeArrowheads="1"/>
              </p:cNvSpPr>
              <p:nvPr/>
            </p:nvSpPr>
            <p:spPr bwMode="auto">
              <a:xfrm rot="10800000">
                <a:off x="5480824" y="874703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Isosceles Triangle 60"/>
              <p:cNvSpPr>
                <a:spLocks noChangeArrowheads="1"/>
              </p:cNvSpPr>
              <p:nvPr/>
            </p:nvSpPr>
            <p:spPr bwMode="auto">
              <a:xfrm rot="-3600000">
                <a:off x="5612417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Isosceles Triangle 61"/>
              <p:cNvSpPr>
                <a:spLocks noChangeArrowheads="1"/>
              </p:cNvSpPr>
              <p:nvPr/>
            </p:nvSpPr>
            <p:spPr bwMode="auto">
              <a:xfrm rot="3600000">
                <a:off x="5349164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Oval 57"/>
              <p:cNvSpPr>
                <a:spLocks noChangeArrowheads="1"/>
              </p:cNvSpPr>
              <p:nvPr/>
            </p:nvSpPr>
            <p:spPr bwMode="auto">
              <a:xfrm>
                <a:off x="5561758" y="1106712"/>
                <a:ext cx="144000" cy="144000"/>
              </a:xfrm>
              <a:prstGeom prst="ellipse">
                <a:avLst/>
              </a:prstGeom>
              <a:solidFill>
                <a:schemeClr val="accent6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Oval 46"/>
              <p:cNvSpPr>
                <a:spLocks noChangeArrowheads="1"/>
              </p:cNvSpPr>
              <p:nvPr/>
            </p:nvSpPr>
            <p:spPr bwMode="auto">
              <a:xfrm>
                <a:off x="5555333" y="836712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Oval 65"/>
              <p:cNvSpPr>
                <a:spLocks noChangeArrowheads="1"/>
              </p:cNvSpPr>
              <p:nvPr/>
            </p:nvSpPr>
            <p:spPr bwMode="auto">
              <a:xfrm rot="-3709864">
                <a:off x="5810882" y="1284045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Oval 66"/>
              <p:cNvSpPr>
                <a:spLocks noChangeArrowheads="1"/>
              </p:cNvSpPr>
              <p:nvPr/>
            </p:nvSpPr>
            <p:spPr bwMode="auto">
              <a:xfrm rot="2119916">
                <a:off x="5299049" y="1294476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90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1" name="TextBox 48"/>
          <p:cNvSpPr txBox="1">
            <a:spLocks noChangeArrowheads="1"/>
          </p:cNvSpPr>
          <p:nvPr/>
        </p:nvSpPr>
        <p:spPr bwMode="auto">
          <a:xfrm>
            <a:off x="3442036" y="1337156"/>
            <a:ext cx="5450443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lvl1pPr marL="171450" indent="-17145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1400" b="0" dirty="0" smtClean="0">
                <a:latin typeface="Arial Narrow" panose="020B0606020202030204" pitchFamily="34" charset="0"/>
              </a:rPr>
              <a:t>The </a:t>
            </a:r>
            <a:r>
              <a:rPr lang="en-GB" altLang="en-US" sz="1400" dirty="0" smtClean="0">
                <a:latin typeface="Arial Narrow" panose="020B0606020202030204" pitchFamily="34" charset="0"/>
              </a:rPr>
              <a:t>optimization </a:t>
            </a:r>
            <a:r>
              <a:rPr lang="en-GB" altLang="en-US" sz="1400" b="0" dirty="0">
                <a:latin typeface="Arial Narrow" panose="020B0606020202030204" pitchFamily="34" charset="0"/>
              </a:rPr>
              <a:t>of the prompt and residual radiation must be taken into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account for </a:t>
            </a:r>
            <a:r>
              <a:rPr lang="en-GB" altLang="en-US" sz="1400" dirty="0" smtClean="0">
                <a:latin typeface="Arial Narrow" panose="020B0606020202030204" pitchFamily="34" charset="0"/>
              </a:rPr>
              <a:t>commissioning</a:t>
            </a:r>
            <a:r>
              <a:rPr lang="en-GB" altLang="en-US" sz="1400" dirty="0">
                <a:latin typeface="Arial Narrow" panose="020B0606020202030204" pitchFamily="34" charset="0"/>
              </a:rPr>
              <a:t>, </a:t>
            </a:r>
            <a:r>
              <a:rPr lang="en-GB" altLang="en-US" sz="1400" dirty="0" smtClean="0">
                <a:latin typeface="Arial Narrow" panose="020B0606020202030204" pitchFamily="34" charset="0"/>
              </a:rPr>
              <a:t>normal beam </a:t>
            </a:r>
            <a:r>
              <a:rPr lang="en-GB" altLang="en-US" sz="1400" dirty="0">
                <a:latin typeface="Arial Narrow" panose="020B0606020202030204" pitchFamily="34" charset="0"/>
              </a:rPr>
              <a:t>operation, </a:t>
            </a:r>
            <a:r>
              <a:rPr lang="en-GB" altLang="en-US" sz="1400" dirty="0" smtClean="0">
                <a:latin typeface="Arial Narrow" panose="020B0606020202030204" pitchFamily="34" charset="0"/>
              </a:rPr>
              <a:t>maintenance and accidents</a:t>
            </a:r>
          </a:p>
          <a:p>
            <a:pPr>
              <a:spcBef>
                <a:spcPts val="600"/>
              </a:spcBef>
            </a:pPr>
            <a:r>
              <a:rPr lang="en-US" altLang="en-US" sz="1400" b="0" dirty="0" smtClean="0">
                <a:latin typeface="Arial Narrow" panose="020B0606020202030204" pitchFamily="34" charset="0"/>
              </a:rPr>
              <a:t>To lower the prompt and residual radiation, </a:t>
            </a:r>
            <a:r>
              <a:rPr lang="en-US" altLang="en-US" sz="1400" dirty="0" smtClean="0">
                <a:latin typeface="Arial Narrow" panose="020B0606020202030204" pitchFamily="34" charset="0"/>
              </a:rPr>
              <a:t>adequate shielding </a:t>
            </a:r>
            <a:r>
              <a:rPr lang="en-US" altLang="en-US" sz="1400" b="0" dirty="0" smtClean="0">
                <a:latin typeface="Arial Narrow" panose="020B0606020202030204" pitchFamily="34" charset="0"/>
              </a:rPr>
              <a:t>needs to be installed</a:t>
            </a:r>
          </a:p>
          <a:p>
            <a:pPr>
              <a:spcBef>
                <a:spcPts val="600"/>
              </a:spcBef>
            </a:pPr>
            <a:r>
              <a:rPr lang="en-GB" altLang="en-US" sz="1400" b="0" dirty="0">
                <a:latin typeface="Arial Narrow" panose="020B0606020202030204" pitchFamily="34" charset="0"/>
              </a:rPr>
              <a:t>The </a:t>
            </a:r>
            <a:r>
              <a:rPr lang="en-GB" altLang="en-US" sz="1400" dirty="0">
                <a:latin typeface="Arial Narrow" panose="020B0606020202030204" pitchFamily="34" charset="0"/>
              </a:rPr>
              <a:t>activation properties </a:t>
            </a:r>
            <a:r>
              <a:rPr lang="en-GB" altLang="en-US" sz="1400" b="0" dirty="0">
                <a:latin typeface="Arial Narrow" panose="020B0606020202030204" pitchFamily="34" charset="0"/>
              </a:rPr>
              <a:t>of the materials used in the facility must be considered during the design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process, </a:t>
            </a:r>
            <a:r>
              <a:rPr lang="en-GB" altLang="en-US" sz="1400" b="0" dirty="0">
                <a:latin typeface="Arial Narrow" panose="020B0606020202030204" pitchFamily="34" charset="0"/>
              </a:rPr>
              <a:t>as they may have a direct impact on later handling and waste disposal. For this the </a:t>
            </a:r>
            <a:r>
              <a:rPr lang="en-GB" altLang="en-US" sz="1400" b="0" dirty="0" err="1">
                <a:latin typeface="Arial Narrow" panose="020B0606020202030204" pitchFamily="34" charset="0"/>
                <a:hlinkClick r:id="rId6"/>
              </a:rPr>
              <a:t>ActiWiz</a:t>
            </a:r>
            <a:r>
              <a:rPr lang="en-GB" altLang="en-US" sz="1400" b="0" dirty="0">
                <a:latin typeface="Arial Narrow" panose="020B0606020202030204" pitchFamily="34" charset="0"/>
                <a:hlinkClick r:id="rId6"/>
              </a:rPr>
              <a:t> material catalogue</a:t>
            </a:r>
            <a:r>
              <a:rPr lang="en-GB" altLang="en-US" sz="1400" b="0" dirty="0">
                <a:latin typeface="Arial Narrow" panose="020B0606020202030204" pitchFamily="34" charset="0"/>
              </a:rPr>
              <a:t> c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ould </a:t>
            </a:r>
            <a:r>
              <a:rPr lang="en-GB" altLang="en-US" sz="1400" b="0" dirty="0">
                <a:latin typeface="Arial Narrow" panose="020B0606020202030204" pitchFamily="34" charset="0"/>
              </a:rPr>
              <a:t>be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consulted</a:t>
            </a:r>
          </a:p>
          <a:p>
            <a:pPr>
              <a:spcBef>
                <a:spcPts val="600"/>
              </a:spcBef>
            </a:pPr>
            <a:r>
              <a:rPr lang="en-GB" altLang="en-US" sz="1400" dirty="0" smtClean="0">
                <a:latin typeface="Arial Narrow" panose="020B0606020202030204" pitchFamily="34" charset="0"/>
              </a:rPr>
              <a:t>Only </a:t>
            </a:r>
            <a:r>
              <a:rPr lang="en-GB" altLang="en-US" sz="1400" dirty="0">
                <a:latin typeface="Arial Narrow" panose="020B0606020202030204" pitchFamily="34" charset="0"/>
              </a:rPr>
              <a:t>absolutely necessary equipment </a:t>
            </a:r>
            <a:r>
              <a:rPr lang="en-GB" altLang="en-US" sz="1400" b="0" dirty="0">
                <a:latin typeface="Arial Narrow" panose="020B0606020202030204" pitchFamily="34" charset="0"/>
              </a:rPr>
              <a:t>should be installed in areas of high radiation levels.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The higher </a:t>
            </a:r>
            <a:r>
              <a:rPr lang="en-GB" altLang="en-US" sz="1400" b="0" dirty="0">
                <a:latin typeface="Arial Narrow" panose="020B0606020202030204" pitchFamily="34" charset="0"/>
              </a:rPr>
              <a:t>the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activation, </a:t>
            </a:r>
            <a:r>
              <a:rPr lang="en-GB" altLang="en-US" sz="1400" b="0" dirty="0">
                <a:latin typeface="Arial Narrow" panose="020B0606020202030204" pitchFamily="34" charset="0"/>
              </a:rPr>
              <a:t>the more </a:t>
            </a:r>
            <a:r>
              <a:rPr lang="en-GB" altLang="en-US" sz="1400" dirty="0">
                <a:latin typeface="Arial Narrow" panose="020B0606020202030204" pitchFamily="34" charset="0"/>
              </a:rPr>
              <a:t>reliable</a:t>
            </a:r>
            <a:r>
              <a:rPr lang="en-GB" altLang="en-US" sz="1400" b="0" dirty="0">
                <a:latin typeface="Arial Narrow" panose="020B0606020202030204" pitchFamily="34" charset="0"/>
              </a:rPr>
              <a:t>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should </a:t>
            </a:r>
            <a:r>
              <a:rPr lang="en-GB" altLang="en-US" sz="1400" b="0" dirty="0">
                <a:latin typeface="Arial Narrow" panose="020B0606020202030204" pitchFamily="34" charset="0"/>
              </a:rPr>
              <a:t>equipment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be</a:t>
            </a:r>
          </a:p>
          <a:p>
            <a:pPr>
              <a:spcBef>
                <a:spcPts val="600"/>
              </a:spcBef>
            </a:pPr>
            <a:r>
              <a:rPr lang="en-GB" altLang="en-US" sz="1400" b="0" dirty="0">
                <a:latin typeface="Arial Narrow" panose="020B0606020202030204" pitchFamily="34" charset="0"/>
              </a:rPr>
              <a:t>Depending on residual dose levels and tasks, manual interventions should partially or completely be replaced by </a:t>
            </a:r>
            <a:r>
              <a:rPr lang="en-GB" altLang="en-US" sz="1400" dirty="0">
                <a:latin typeface="Arial Narrow" panose="020B0606020202030204" pitchFamily="34" charset="0"/>
              </a:rPr>
              <a:t>remote maintenance/ repair</a:t>
            </a:r>
            <a:r>
              <a:rPr lang="en-GB" altLang="en-US" sz="1400" b="0" dirty="0">
                <a:latin typeface="Arial Narrow" panose="020B0606020202030204" pitchFamily="34" charset="0"/>
              </a:rPr>
              <a:t>. Any component should be optimized to lower maintenance time and repair </a:t>
            </a:r>
            <a:r>
              <a:rPr lang="en-GB" altLang="en-US" sz="1400" b="0" dirty="0" smtClean="0">
                <a:latin typeface="Arial Narrow" panose="020B0606020202030204" pitchFamily="34" charset="0"/>
              </a:rPr>
              <a:t>needs</a:t>
            </a:r>
          </a:p>
        </p:txBody>
      </p:sp>
      <p:sp>
        <p:nvSpPr>
          <p:cNvPr id="92" name="TextBox 2"/>
          <p:cNvSpPr txBox="1">
            <a:spLocks noChangeArrowheads="1"/>
          </p:cNvSpPr>
          <p:nvPr/>
        </p:nvSpPr>
        <p:spPr bwMode="auto">
          <a:xfrm>
            <a:off x="3360824" y="1081068"/>
            <a:ext cx="25619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b="1" dirty="0" smtClean="0">
                <a:latin typeface="Arial Narrow" panose="020B0606020202030204" pitchFamily="34" charset="0"/>
              </a:rPr>
              <a:t>Prompt and residual radiation</a:t>
            </a:r>
            <a:endParaRPr lang="en-GB" altLang="en-US" sz="1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9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73844"/>
            <a:ext cx="669674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Prompt and residual radiation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846" y="1734890"/>
            <a:ext cx="2889779" cy="292509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729" y="2285836"/>
            <a:ext cx="2915062" cy="170350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439126" y="2015152"/>
            <a:ext cx="132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Narrow" panose="020B0606020202030204" pitchFamily="34" charset="0"/>
              </a:rPr>
              <a:t>LLBNO layout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52796" y="2045123"/>
            <a:ext cx="795867" cy="45148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rIns="27000" anchor="t"/>
          <a:lstStyle>
            <a:lvl1pPr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1pPr>
            <a:lvl2pPr marL="37931725" indent="-37474525"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50 GeV/c p+</a:t>
            </a:r>
          </a:p>
          <a:p>
            <a:pPr marL="1214438" indent="-1214438"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2 MW</a:t>
            </a:r>
          </a:p>
          <a:p>
            <a:pPr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2.5e14 p/s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67868" y="1275606"/>
            <a:ext cx="1941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Narrow" panose="020B0606020202030204" pitchFamily="34" charset="0"/>
              </a:rPr>
              <a:t>“TT-10-like” option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5314" y="1493645"/>
            <a:ext cx="4566722" cy="3213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Fully </a:t>
            </a:r>
            <a:r>
              <a:rPr lang="en-GB" sz="1400" dirty="0" smtClean="0">
                <a:latin typeface="Arial Narrow" panose="020B0606020202030204" pitchFamily="34" charset="0"/>
              </a:rPr>
              <a:t>underground </a:t>
            </a:r>
            <a:r>
              <a:rPr lang="en-GB" sz="1400" dirty="0" smtClean="0">
                <a:latin typeface="Arial Narrow" panose="020B0606020202030204" pitchFamily="34" charset="0"/>
              </a:rPr>
              <a:t>solution of around 40 m depth </a:t>
            </a:r>
            <a:r>
              <a:rPr lang="en-GB" sz="1400" dirty="0" smtClean="0">
                <a:latin typeface="Arial Narrow" panose="020B0606020202030204" pitchFamily="34" charset="0"/>
              </a:rPr>
              <a:t>(e.g. “TT10-like”) reduces RP concerns due to prompt radiation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 Narrow" panose="020B0606020202030204" pitchFamily="34" charset="0"/>
              </a:rPr>
              <a:t>Depth of around 40 m for a O(4</a:t>
            </a:r>
            <a:r>
              <a:rPr lang="en-GB" sz="1400" dirty="0" smtClean="0">
                <a:latin typeface="Arial Narrow" panose="020B0606020202030204" pitchFamily="34" charset="0"/>
              </a:rPr>
              <a:t>) MW </a:t>
            </a:r>
            <a:r>
              <a:rPr lang="en-GB" sz="1400" dirty="0">
                <a:latin typeface="Arial Narrow" panose="020B0606020202030204" pitchFamily="34" charset="0"/>
              </a:rPr>
              <a:t>facility </a:t>
            </a:r>
            <a:r>
              <a:rPr lang="en-GB" sz="1400" dirty="0" smtClean="0">
                <a:latin typeface="Arial Narrow" panose="020B0606020202030204" pitchFamily="34" charset="0"/>
              </a:rPr>
              <a:t>is </a:t>
            </a:r>
            <a:r>
              <a:rPr lang="en-GB" sz="1400" dirty="0" smtClean="0">
                <a:latin typeface="Arial Narrow" panose="020B0606020202030204" pitchFamily="34" charset="0"/>
              </a:rPr>
              <a:t>sufficient </a:t>
            </a:r>
            <a:r>
              <a:rPr lang="en-GB" sz="1400" dirty="0">
                <a:latin typeface="Arial Narrow" panose="020B0606020202030204" pitchFamily="34" charset="0"/>
              </a:rPr>
              <a:t>for </a:t>
            </a:r>
            <a:r>
              <a:rPr lang="en-GB" sz="1400" dirty="0" smtClean="0">
                <a:latin typeface="Arial Narrow" panose="020B0606020202030204" pitchFamily="34" charset="0"/>
              </a:rPr>
              <a:t>the dose </a:t>
            </a:r>
            <a:r>
              <a:rPr lang="en-GB" sz="1400" dirty="0">
                <a:latin typeface="Arial Narrow" panose="020B0606020202030204" pitchFamily="34" charset="0"/>
              </a:rPr>
              <a:t>above-ground, but ground water activation to be checked (depth for 2 MW LLBNO was of O(80-100) m)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latin typeface="Arial Narrow" panose="020B0606020202030204" pitchFamily="34" charset="0"/>
              </a:rPr>
              <a:t>Considerable shielding for MW facility is nevertheless required to reduce the prompt radiation and thus the resulting activation levels of the surrounding infrastructure and </a:t>
            </a:r>
            <a:r>
              <a:rPr lang="en-GB" sz="1400" dirty="0" err="1">
                <a:latin typeface="Arial Narrow" panose="020B0606020202030204" pitchFamily="34" charset="0"/>
              </a:rPr>
              <a:t>molasse</a:t>
            </a:r>
            <a:endParaRPr lang="en-US" sz="1400" dirty="0">
              <a:latin typeface="Arial Narrow" panose="020B0606020202030204" pitchFamily="34" charset="0"/>
            </a:endParaRP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latin typeface="Arial Narrow" panose="020B0606020202030204" pitchFamily="34" charset="0"/>
              </a:rPr>
              <a:t>Remote handling </a:t>
            </a:r>
            <a:r>
              <a:rPr lang="en-US" sz="1400" dirty="0" smtClean="0">
                <a:latin typeface="Arial Narrow" panose="020B0606020202030204" pitchFamily="34" charset="0"/>
              </a:rPr>
              <a:t>is required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A morgue room could be foreseen for allowing cooling of hot equipment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 Narrow" panose="020B0606020202030204" pitchFamily="34" charset="0"/>
              </a:rPr>
              <a:t>Streaming through shafts connected to the target area should be sufficiently reduced</a:t>
            </a:r>
            <a:endParaRPr lang="en-GB" sz="1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04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LLBNO design</a:t>
            </a:r>
            <a:endParaRPr lang="en-GB" dirty="0">
              <a:latin typeface="Arial Narrow" panose="020B0606020202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985" y="1920587"/>
            <a:ext cx="3932261" cy="20004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1380"/>
            <a:ext cx="4058002" cy="238907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69013" y="1407572"/>
            <a:ext cx="170918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 Narrow" panose="020B0606020202030204" pitchFamily="34" charset="0"/>
              </a:rPr>
              <a:t>Side view</a:t>
            </a:r>
            <a:endParaRPr lang="en-GB" sz="1350" b="1" dirty="0"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6986" y="1407572"/>
            <a:ext cx="2419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Arial Narrow" panose="020B0606020202030204" pitchFamily="34" charset="0"/>
              </a:rPr>
              <a:t>Cross-sectional view</a:t>
            </a:r>
            <a:endParaRPr lang="en-GB" sz="1350" b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722" y="2916514"/>
            <a:ext cx="12903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Target chamber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41357" y="3500044"/>
            <a:ext cx="12903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Connection tunnels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17405" y="2299852"/>
            <a:ext cx="7925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Service gallery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71611" y="4238257"/>
            <a:ext cx="162427" cy="153402"/>
          </a:xfrm>
          <a:prstGeom prst="rect">
            <a:avLst/>
          </a:prstGeom>
          <a:solidFill>
            <a:srgbClr val="6600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latin typeface="Arial Narrow" panose="020B0606020202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09986" y="4186193"/>
            <a:ext cx="7925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Iron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471611" y="4530139"/>
            <a:ext cx="162427" cy="153402"/>
          </a:xfrm>
          <a:prstGeom prst="rect">
            <a:avLst/>
          </a:prstGeom>
          <a:solidFill>
            <a:srgbClr val="C4C1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latin typeface="Arial Narrow" panose="020B0606020202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09986" y="4478074"/>
            <a:ext cx="7925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Concrete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24825" y="2093172"/>
            <a:ext cx="7925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Transport tunnel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935954" y="2093172"/>
            <a:ext cx="79258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Morgue room</a:t>
            </a:r>
            <a:endParaRPr lang="en-GB" sz="105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66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286AA-E1CF-5648-9807-1767FDFF9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652" y="273844"/>
            <a:ext cx="9053634" cy="54347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anose="020B0606020202030204" pitchFamily="34" charset="0"/>
              </a:rPr>
              <a:t>LLBNO prompt and residual dose rates</a:t>
            </a:r>
            <a:endParaRPr lang="en-GB" dirty="0">
              <a:latin typeface="Arial Narrow" panose="020B0606020202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013" y="1387955"/>
            <a:ext cx="18815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Narrow" panose="020B0606020202030204" pitchFamily="34" charset="0"/>
              </a:rPr>
              <a:t>Prompt dose rates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16985" y="1387955"/>
            <a:ext cx="3647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 Narrow" panose="020B0606020202030204" pitchFamily="34" charset="0"/>
              </a:rPr>
              <a:t>Residual dose rates, 1 week cooling</a:t>
            </a:r>
            <a:endParaRPr lang="en-GB" sz="1400" b="1" dirty="0">
              <a:latin typeface="Arial Narrow" panose="020B0606020202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768" y="1735978"/>
            <a:ext cx="4366639" cy="2491956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0491" y="1660525"/>
            <a:ext cx="4356109" cy="2567409"/>
            <a:chOff x="358684" y="1922423"/>
            <a:chExt cx="5808145" cy="34232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684" y="1922423"/>
              <a:ext cx="5784081" cy="3391194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5808"/>
            <a:stretch/>
          </p:blipFill>
          <p:spPr>
            <a:xfrm>
              <a:off x="5922738" y="2023027"/>
              <a:ext cx="244091" cy="3322608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153784" y="3340903"/>
            <a:ext cx="1299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O(10</a:t>
            </a:r>
            <a:r>
              <a:rPr lang="en-US" sz="1200" baseline="30000" dirty="0">
                <a:solidFill>
                  <a:schemeClr val="bg1"/>
                </a:solidFill>
                <a:latin typeface="Arial Narrow" panose="020B0606020202030204" pitchFamily="34" charset="0"/>
              </a:rPr>
              <a:t>12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) </a:t>
            </a:r>
            <a:r>
              <a:rPr lang="el-GR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  <a:endParaRPr lang="en-GB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50527" y="2843457"/>
            <a:ext cx="1299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Few 10</a:t>
            </a:r>
            <a:r>
              <a:rPr lang="en-US" sz="1200" baseline="30000" dirty="0">
                <a:solidFill>
                  <a:schemeClr val="bg1"/>
                </a:solidFill>
                <a:latin typeface="Arial Narrow" panose="020B0606020202030204" pitchFamily="34" charset="0"/>
              </a:rPr>
              <a:t>7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el-GR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  <a:endParaRPr lang="en-GB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57003" y="2110676"/>
            <a:ext cx="2327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Service gallery: O(1) </a:t>
            </a:r>
            <a:r>
              <a:rPr lang="el-GR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en-GB" sz="12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3652" y="4371950"/>
            <a:ext cx="2948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Above-ground: &lt; 0.05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2156" y="2079359"/>
            <a:ext cx="1500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450"/>
              </a:spcAft>
            </a:pP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End of 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</a:b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transport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</a:b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tunnel: </a:t>
            </a:r>
            <a:b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</a:b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&lt;10 </a:t>
            </a:r>
            <a:r>
              <a:rPr lang="el-GR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 err="1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88588" y="2887273"/>
            <a:ext cx="1299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O(100) </a:t>
            </a:r>
            <a:r>
              <a:rPr lang="el-GR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  <a:endParaRPr lang="en-GB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14900" y="3340903"/>
            <a:ext cx="1299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O(10</a:t>
            </a:r>
            <a:r>
              <a:rPr lang="en-US" sz="1200" baseline="30000" dirty="0">
                <a:solidFill>
                  <a:schemeClr val="bg1"/>
                </a:solidFill>
                <a:latin typeface="Arial Narrow" panose="020B0606020202030204" pitchFamily="34" charset="0"/>
              </a:rPr>
              <a:t>7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</a:rPr>
              <a:t>) </a:t>
            </a:r>
            <a:r>
              <a:rPr lang="el-GR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200" dirty="0" err="1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  <a:endParaRPr lang="en-GB" sz="12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16985" y="4371950"/>
            <a:ext cx="2948993" cy="587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Target at contact: up to 10</a:t>
            </a:r>
            <a:r>
              <a:rPr lang="en-US" sz="1400" baseline="300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8 </a:t>
            </a:r>
            <a:r>
              <a:rPr lang="el-GR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μ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Sv</a:t>
            </a: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/h</a:t>
            </a:r>
          </a:p>
          <a:p>
            <a:pPr>
              <a:spcAft>
                <a:spcPts val="450"/>
              </a:spcAft>
            </a:pPr>
            <a:r>
              <a:rPr lang="en-US" sz="1400" dirty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endParaRPr lang="en-GB" sz="1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47146" y="4203921"/>
            <a:ext cx="795867" cy="45148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txBody>
          <a:bodyPr rIns="27000" anchor="t"/>
          <a:lstStyle>
            <a:lvl1pPr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1pPr>
            <a:lvl2pPr marL="37931725" indent="-37474525" defTabSz="457200"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mr10" pitchFamily="18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50 GeV/c p+</a:t>
            </a:r>
          </a:p>
          <a:p>
            <a:pPr marL="1214438" indent="-1214438"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2 MW</a:t>
            </a:r>
          </a:p>
          <a:p>
            <a:pPr eaLnBrk="1" hangingPunct="1">
              <a:defRPr/>
            </a:pPr>
            <a:r>
              <a:rPr lang="en-GB" altLang="en-US" sz="800" dirty="0">
                <a:latin typeface="Arial Narrow" panose="020B0606020202030204" pitchFamily="34" charset="0"/>
                <a:cs typeface="Times New Roman" panose="02020603050405020304" pitchFamily="18" charset="0"/>
              </a:rPr>
              <a:t>2.5e14 p/s</a:t>
            </a:r>
          </a:p>
        </p:txBody>
      </p:sp>
    </p:spTree>
    <p:extLst>
      <p:ext uri="{BB962C8B-B14F-4D97-AF65-F5344CB8AC3E}">
        <p14:creationId xmlns:p14="http://schemas.microsoft.com/office/powerpoint/2010/main" val="351447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General RP </a:t>
            </a:r>
            <a:r>
              <a:rPr lang="en-GB" dirty="0" smtClean="0"/>
              <a:t>considerations</a:t>
            </a:r>
            <a:endParaRPr lang="en-GB" dirty="0"/>
          </a:p>
        </p:txBody>
      </p:sp>
      <p:grpSp>
        <p:nvGrpSpPr>
          <p:cNvPr id="51" name="Group 1"/>
          <p:cNvGrpSpPr>
            <a:grpSpLocks/>
          </p:cNvGrpSpPr>
          <p:nvPr/>
        </p:nvGrpSpPr>
        <p:grpSpPr bwMode="auto">
          <a:xfrm>
            <a:off x="447958" y="1701942"/>
            <a:ext cx="2708672" cy="2668191"/>
            <a:chOff x="2797175" y="2247900"/>
            <a:chExt cx="3611563" cy="3557588"/>
          </a:xfrm>
        </p:grpSpPr>
        <p:sp>
          <p:nvSpPr>
            <p:cNvPr id="52" name="Rectangle 51"/>
            <p:cNvSpPr/>
            <p:nvPr/>
          </p:nvSpPr>
          <p:spPr bwMode="auto">
            <a:xfrm rot="18900000">
              <a:off x="3843176" y="3294693"/>
              <a:ext cx="1464000" cy="1464000"/>
            </a:xfrm>
            <a:prstGeom prst="rect">
              <a:avLst/>
            </a:prstGeom>
            <a:solidFill>
              <a:schemeClr val="accent6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 rot="18900000">
              <a:off x="4899025" y="2247900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1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 bwMode="auto">
            <a:xfrm rot="18900000">
              <a:off x="279717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 bwMode="auto">
            <a:xfrm rot="18900000">
              <a:off x="4899025" y="4351338"/>
              <a:ext cx="1454150" cy="14541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 bwMode="auto">
            <a:xfrm rot="18900000">
              <a:off x="2797175" y="2247900"/>
              <a:ext cx="1454150" cy="1454150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100000"/>
                </a:lnSpc>
                <a:defRPr/>
              </a:pPr>
              <a:endParaRPr lang="en-US" sz="750" dirty="0" err="1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7" name="Freeform 32"/>
            <p:cNvSpPr>
              <a:spLocks/>
            </p:cNvSpPr>
            <p:nvPr/>
          </p:nvSpPr>
          <p:spPr bwMode="auto">
            <a:xfrm>
              <a:off x="3736975" y="4710113"/>
              <a:ext cx="3175" cy="3175"/>
            </a:xfrm>
            <a:custGeom>
              <a:avLst/>
              <a:gdLst>
                <a:gd name="T0" fmla="*/ 2147483646 w 13"/>
                <a:gd name="T1" fmla="*/ 0 h 20"/>
                <a:gd name="T2" fmla="*/ 0 w 13"/>
                <a:gd name="T3" fmla="*/ 0 h 20"/>
                <a:gd name="T4" fmla="*/ 2147483646 w 13"/>
                <a:gd name="T5" fmla="*/ 2147483646 h 20"/>
                <a:gd name="T6" fmla="*/ 2147483646 w 13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7"/>
                    <a:pt x="6" y="13"/>
                    <a:pt x="8" y="2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58" name="TextBox 6"/>
            <p:cNvSpPr txBox="1"/>
            <p:nvPr/>
          </p:nvSpPr>
          <p:spPr bwMode="auto">
            <a:xfrm>
              <a:off x="2881312" y="5078413"/>
              <a:ext cx="1281112" cy="5539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Water and Ground activation</a:t>
              </a:r>
            </a:p>
          </p:txBody>
        </p:sp>
        <p:sp>
          <p:nvSpPr>
            <p:cNvPr id="59" name="TextBox 5"/>
            <p:cNvSpPr txBox="1"/>
            <p:nvPr/>
          </p:nvSpPr>
          <p:spPr bwMode="auto">
            <a:xfrm>
              <a:off x="4978401" y="5078413"/>
              <a:ext cx="1295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Radioactive waste</a:t>
              </a:r>
              <a:endParaRPr lang="en-US" sz="900" dirty="0">
                <a:latin typeface="Calibri" panose="020F0502020204030204" pitchFamily="34" charset="0"/>
              </a:endParaRPr>
            </a:p>
          </p:txBody>
        </p:sp>
        <p:sp>
          <p:nvSpPr>
            <p:cNvPr id="60" name="TextBox 3"/>
            <p:cNvSpPr txBox="1"/>
            <p:nvPr/>
          </p:nvSpPr>
          <p:spPr bwMode="auto">
            <a:xfrm>
              <a:off x="4859338" y="2973388"/>
              <a:ext cx="1549400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Air and He </a:t>
              </a:r>
              <a:br>
                <a:rPr lang="en-US" sz="900" cap="all" dirty="0">
                  <a:latin typeface="Calibri" panose="020F0502020204030204" pitchFamily="34" charset="0"/>
                </a:rPr>
              </a:br>
              <a:r>
                <a:rPr lang="en-US" sz="900" cap="all" dirty="0">
                  <a:latin typeface="Calibri" panose="020F0502020204030204" pitchFamily="34" charset="0"/>
                </a:rPr>
                <a:t>activation</a:t>
              </a:r>
            </a:p>
          </p:txBody>
        </p:sp>
        <p:sp>
          <p:nvSpPr>
            <p:cNvPr id="61" name="TextBox 32"/>
            <p:cNvSpPr txBox="1"/>
            <p:nvPr/>
          </p:nvSpPr>
          <p:spPr bwMode="auto">
            <a:xfrm>
              <a:off x="2846388" y="2973388"/>
              <a:ext cx="1368425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US" sz="900" cap="all" dirty="0">
                  <a:latin typeface="Calibri" panose="020F0502020204030204" pitchFamily="34" charset="0"/>
                </a:rPr>
                <a:t>Prompt and residual radiation</a:t>
              </a:r>
            </a:p>
          </p:txBody>
        </p:sp>
        <p:sp>
          <p:nvSpPr>
            <p:cNvPr id="62" name="TextBox 5"/>
            <p:cNvSpPr txBox="1"/>
            <p:nvPr/>
          </p:nvSpPr>
          <p:spPr>
            <a:xfrm>
              <a:off x="3805238" y="4005263"/>
              <a:ext cx="1530349" cy="36933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en-GB"/>
              </a:defPPr>
              <a:lvl1pPr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ctr" rtl="0" fontAlgn="base">
                <a:lnSpc>
                  <a:spcPct val="86000"/>
                </a:lnSpc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450"/>
                </a:spcBef>
                <a:defRPr/>
              </a:pPr>
              <a:r>
                <a:rPr lang="en-GB" sz="900" cap="all" dirty="0">
                  <a:solidFill>
                    <a:schemeClr val="bg1"/>
                  </a:solidFill>
                  <a:latin typeface="Calibri" panose="020F0502020204030204" pitchFamily="34" charset="0"/>
                </a:rPr>
                <a:t>Radiation Protection</a:t>
              </a:r>
            </a:p>
          </p:txBody>
        </p:sp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16" t="22607" r="84581" b="72537"/>
            <a:stretch>
              <a:fillRect/>
            </a:stretch>
          </p:blipFill>
          <p:spPr bwMode="auto">
            <a:xfrm>
              <a:off x="5421313" y="2400300"/>
              <a:ext cx="425450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4" name="Group 8"/>
            <p:cNvGrpSpPr>
              <a:grpSpLocks/>
            </p:cNvGrpSpPr>
            <p:nvPr/>
          </p:nvGrpSpPr>
          <p:grpSpPr bwMode="auto">
            <a:xfrm>
              <a:off x="5394325" y="4438650"/>
              <a:ext cx="423863" cy="500063"/>
              <a:chOff x="5394049" y="4294337"/>
              <a:chExt cx="424800" cy="500329"/>
            </a:xfrm>
          </p:grpSpPr>
          <p:pic>
            <p:nvPicPr>
              <p:cNvPr id="87" name="Picture 2" descr="\\cern.ch\dfs\Users\c\clstrabe\Desktop\images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799" t="11519" r="8327" b="8969"/>
              <a:stretch>
                <a:fillRect/>
              </a:stretch>
            </p:blipFill>
            <p:spPr bwMode="auto">
              <a:xfrm>
                <a:off x="5394049" y="4294337"/>
                <a:ext cx="424800" cy="476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8" name="Rectangle 4"/>
              <p:cNvSpPr>
                <a:spLocks noChangeArrowheads="1"/>
              </p:cNvSpPr>
              <p:nvPr/>
            </p:nvSpPr>
            <p:spPr bwMode="auto">
              <a:xfrm>
                <a:off x="5394049" y="4294337"/>
                <a:ext cx="424800" cy="500329"/>
              </a:xfrm>
              <a:prstGeom prst="rect">
                <a:avLst/>
              </a:prstGeom>
              <a:solidFill>
                <a:schemeClr val="bg1">
                  <a:alpha val="23921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5" name="Group 9"/>
            <p:cNvGrpSpPr>
              <a:grpSpLocks/>
            </p:cNvGrpSpPr>
            <p:nvPr/>
          </p:nvGrpSpPr>
          <p:grpSpPr bwMode="auto">
            <a:xfrm>
              <a:off x="3294063" y="2378075"/>
              <a:ext cx="452437" cy="500063"/>
              <a:chOff x="3294107" y="2233835"/>
              <a:chExt cx="452494" cy="500329"/>
            </a:xfrm>
          </p:grpSpPr>
          <p:pic>
            <p:nvPicPr>
              <p:cNvPr id="81" name="Picture 3" descr="\\cern.ch\dfs\Users\c\clstrabe\Desktop\imagesCAS65GKI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3321801" y="2273006"/>
                <a:ext cx="424800" cy="42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Rectangle 5"/>
              <p:cNvSpPr>
                <a:spLocks noChangeArrowheads="1"/>
              </p:cNvSpPr>
              <p:nvPr/>
            </p:nvSpPr>
            <p:spPr bwMode="auto">
              <a:xfrm>
                <a:off x="3347864" y="2265479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Rectangle 41"/>
              <p:cNvSpPr>
                <a:spLocks noChangeArrowheads="1"/>
              </p:cNvSpPr>
              <p:nvPr/>
            </p:nvSpPr>
            <p:spPr bwMode="auto">
              <a:xfrm>
                <a:off x="3347864" y="2430000"/>
                <a:ext cx="280800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Rectangle 42"/>
              <p:cNvSpPr>
                <a:spLocks noChangeArrowheads="1"/>
              </p:cNvSpPr>
              <p:nvPr/>
            </p:nvSpPr>
            <p:spPr bwMode="auto">
              <a:xfrm>
                <a:off x="3347864" y="2618035"/>
                <a:ext cx="280800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Isosceles Triangle 6"/>
              <p:cNvSpPr>
                <a:spLocks noChangeArrowheads="1"/>
              </p:cNvSpPr>
              <p:nvPr/>
            </p:nvSpPr>
            <p:spPr bwMode="auto">
              <a:xfrm rot="-5400000">
                <a:off x="3608456" y="2442502"/>
                <a:ext cx="172800" cy="720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Rectangle 44"/>
              <p:cNvSpPr>
                <a:spLocks noChangeArrowheads="1"/>
              </p:cNvSpPr>
              <p:nvPr/>
            </p:nvSpPr>
            <p:spPr bwMode="auto">
              <a:xfrm>
                <a:off x="3294107" y="2233835"/>
                <a:ext cx="452494" cy="500329"/>
              </a:xfrm>
              <a:prstGeom prst="rect">
                <a:avLst/>
              </a:prstGeom>
              <a:solidFill>
                <a:schemeClr val="bg1">
                  <a:alpha val="36078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6" name="Group 39"/>
            <p:cNvGrpSpPr>
              <a:grpSpLocks/>
            </p:cNvGrpSpPr>
            <p:nvPr/>
          </p:nvGrpSpPr>
          <p:grpSpPr bwMode="auto">
            <a:xfrm>
              <a:off x="3321050" y="4479925"/>
              <a:ext cx="444500" cy="458788"/>
              <a:chOff x="3321801" y="4336476"/>
              <a:chExt cx="444212" cy="458190"/>
            </a:xfrm>
          </p:grpSpPr>
          <p:pic>
            <p:nvPicPr>
              <p:cNvPr id="7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476" t="31375" r="82220" b="63770"/>
              <a:stretch>
                <a:fillRect/>
              </a:stretch>
            </p:blipFill>
            <p:spPr bwMode="auto">
              <a:xfrm>
                <a:off x="3321801" y="4336476"/>
                <a:ext cx="424800" cy="458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8" name="Rectangle 37"/>
              <p:cNvSpPr>
                <a:spLocks noChangeArrowheads="1"/>
              </p:cNvSpPr>
              <p:nvPr/>
            </p:nvSpPr>
            <p:spPr bwMode="auto">
              <a:xfrm rot="-2316096">
                <a:off x="3680957" y="4356000"/>
                <a:ext cx="85056" cy="1006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Oval 38"/>
              <p:cNvSpPr>
                <a:spLocks noChangeArrowheads="1"/>
              </p:cNvSpPr>
              <p:nvPr/>
            </p:nvSpPr>
            <p:spPr bwMode="auto">
              <a:xfrm rot="3841534">
                <a:off x="3496389" y="4543416"/>
                <a:ext cx="75624" cy="485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80" name="Oval 52"/>
              <p:cNvSpPr>
                <a:spLocks noChangeArrowheads="1"/>
              </p:cNvSpPr>
              <p:nvPr/>
            </p:nvSpPr>
            <p:spPr bwMode="auto">
              <a:xfrm rot="3841534">
                <a:off x="3595454" y="4472516"/>
                <a:ext cx="75624" cy="587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7" name="Group 47"/>
            <p:cNvGrpSpPr>
              <a:grpSpLocks noChangeAspect="1"/>
            </p:cNvGrpSpPr>
            <p:nvPr/>
          </p:nvGrpSpPr>
          <p:grpSpPr bwMode="auto">
            <a:xfrm>
              <a:off x="4318000" y="3357563"/>
              <a:ext cx="504825" cy="503237"/>
              <a:chOff x="5291758" y="836712"/>
              <a:chExt cx="684000" cy="684000"/>
            </a:xfrm>
          </p:grpSpPr>
          <p:sp>
            <p:nvSpPr>
              <p:cNvPr id="68" name="Oval 40"/>
              <p:cNvSpPr>
                <a:spLocks noChangeArrowheads="1"/>
              </p:cNvSpPr>
              <p:nvPr/>
            </p:nvSpPr>
            <p:spPr bwMode="auto">
              <a:xfrm>
                <a:off x="5291758" y="836712"/>
                <a:ext cx="684000" cy="6840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Oval 58"/>
              <p:cNvSpPr>
                <a:spLocks noChangeArrowheads="1"/>
              </p:cNvSpPr>
              <p:nvPr/>
            </p:nvSpPr>
            <p:spPr bwMode="auto">
              <a:xfrm>
                <a:off x="5327758" y="872712"/>
                <a:ext cx="612000" cy="6120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Isosceles Triangle 43"/>
              <p:cNvSpPr>
                <a:spLocks noChangeArrowheads="1"/>
              </p:cNvSpPr>
              <p:nvPr/>
            </p:nvSpPr>
            <p:spPr bwMode="auto">
              <a:xfrm rot="10800000">
                <a:off x="5480824" y="874703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Isosceles Triangle 60"/>
              <p:cNvSpPr>
                <a:spLocks noChangeArrowheads="1"/>
              </p:cNvSpPr>
              <p:nvPr/>
            </p:nvSpPr>
            <p:spPr bwMode="auto">
              <a:xfrm rot="-3600000">
                <a:off x="5612417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Isosceles Triangle 61"/>
              <p:cNvSpPr>
                <a:spLocks noChangeArrowheads="1"/>
              </p:cNvSpPr>
              <p:nvPr/>
            </p:nvSpPr>
            <p:spPr bwMode="auto">
              <a:xfrm rot="3600000">
                <a:off x="5349164" y="1096500"/>
                <a:ext cx="305867" cy="308421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Oval 57"/>
              <p:cNvSpPr>
                <a:spLocks noChangeArrowheads="1"/>
              </p:cNvSpPr>
              <p:nvPr/>
            </p:nvSpPr>
            <p:spPr bwMode="auto">
              <a:xfrm>
                <a:off x="5561758" y="1106712"/>
                <a:ext cx="144000" cy="144000"/>
              </a:xfrm>
              <a:prstGeom prst="ellipse">
                <a:avLst/>
              </a:prstGeom>
              <a:solidFill>
                <a:schemeClr val="accent6"/>
              </a:solidFill>
              <a:ln w="285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Oval 46"/>
              <p:cNvSpPr>
                <a:spLocks noChangeArrowheads="1"/>
              </p:cNvSpPr>
              <p:nvPr/>
            </p:nvSpPr>
            <p:spPr bwMode="auto">
              <a:xfrm>
                <a:off x="5555333" y="836712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Oval 65"/>
              <p:cNvSpPr>
                <a:spLocks noChangeArrowheads="1"/>
              </p:cNvSpPr>
              <p:nvPr/>
            </p:nvSpPr>
            <p:spPr bwMode="auto">
              <a:xfrm rot="-3709864">
                <a:off x="5810882" y="1284045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Oval 66"/>
              <p:cNvSpPr>
                <a:spLocks noChangeArrowheads="1"/>
              </p:cNvSpPr>
              <p:nvPr/>
            </p:nvSpPr>
            <p:spPr bwMode="auto">
              <a:xfrm rot="2119916">
                <a:off x="5299049" y="1294476"/>
                <a:ext cx="150425" cy="720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b="1">
                    <a:solidFill>
                      <a:schemeClr val="tx1"/>
                    </a:solidFill>
                    <a:latin typeface="umr10" pitchFamily="18" charset="0"/>
                    <a:ea typeface="ＭＳ Ｐゴシック" panose="020B0600070205080204" pitchFamily="34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en-GB" altLang="en-US" sz="1800" b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90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91" name="TextBox 48"/>
          <p:cNvSpPr txBox="1">
            <a:spLocks noChangeArrowheads="1"/>
          </p:cNvSpPr>
          <p:nvPr/>
        </p:nvSpPr>
        <p:spPr bwMode="auto">
          <a:xfrm>
            <a:off x="3442036" y="1337156"/>
            <a:ext cx="5450443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lvl1pPr marL="171450" indent="-17145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latin typeface="umr10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1600" dirty="0">
                <a:latin typeface="Arial Narrow" panose="020B0606020202030204" pitchFamily="34" charset="0"/>
              </a:rPr>
              <a:t>Air volumes </a:t>
            </a:r>
            <a:r>
              <a:rPr lang="en-GB" altLang="en-US" sz="1600" b="0" dirty="0">
                <a:latin typeface="Arial Narrow" panose="020B0606020202030204" pitchFamily="34" charset="0"/>
              </a:rPr>
              <a:t>should be </a:t>
            </a:r>
            <a:r>
              <a:rPr lang="en-GB" altLang="en-US" sz="1600" dirty="0">
                <a:latin typeface="Arial Narrow" panose="020B0606020202030204" pitchFamily="34" charset="0"/>
              </a:rPr>
              <a:t>minimized</a:t>
            </a:r>
            <a:r>
              <a:rPr lang="en-GB" altLang="en-US" sz="1600" b="0" dirty="0">
                <a:latin typeface="Arial Narrow" panose="020B0606020202030204" pitchFamily="34" charset="0"/>
              </a:rPr>
              <a:t> in areas of high levels of prompt radiation or even better be </a:t>
            </a:r>
            <a:r>
              <a:rPr lang="en-GB" altLang="en-US" sz="1600" dirty="0" smtClean="0">
                <a:latin typeface="Arial Narrow" panose="020B0606020202030204" pitchFamily="34" charset="0"/>
              </a:rPr>
              <a:t>replaced</a:t>
            </a:r>
            <a:r>
              <a:rPr lang="en-GB" altLang="en-US" sz="1600" b="0" dirty="0" smtClean="0">
                <a:latin typeface="Arial Narrow" panose="020B0606020202030204" pitchFamily="34" charset="0"/>
              </a:rPr>
              <a:t> </a:t>
            </a:r>
            <a:r>
              <a:rPr lang="en-GB" altLang="en-US" sz="1600" b="0" dirty="0">
                <a:latin typeface="Arial Narrow" panose="020B0606020202030204" pitchFamily="34" charset="0"/>
              </a:rPr>
              <a:t>by a </a:t>
            </a:r>
            <a:r>
              <a:rPr lang="en-GB" altLang="en-US" sz="1600" dirty="0">
                <a:latin typeface="Arial Narrow" panose="020B0606020202030204" pitchFamily="34" charset="0"/>
              </a:rPr>
              <a:t>helium</a:t>
            </a:r>
            <a:r>
              <a:rPr lang="en-GB" altLang="en-US" sz="1600" b="0" dirty="0">
                <a:latin typeface="Arial Narrow" panose="020B0606020202030204" pitchFamily="34" charset="0"/>
              </a:rPr>
              <a:t> or </a:t>
            </a:r>
            <a:r>
              <a:rPr lang="en-GB" altLang="en-US" sz="1600" dirty="0">
                <a:latin typeface="Arial Narrow" panose="020B0606020202030204" pitchFamily="34" charset="0"/>
              </a:rPr>
              <a:t>vacuum</a:t>
            </a:r>
            <a:r>
              <a:rPr lang="en-GB" altLang="en-US" sz="1600" b="0" dirty="0">
                <a:latin typeface="Arial Narrow" panose="020B0606020202030204" pitchFamily="34" charset="0"/>
              </a:rPr>
              <a:t> environment</a:t>
            </a:r>
          </a:p>
          <a:p>
            <a:pPr>
              <a:spcBef>
                <a:spcPts val="600"/>
              </a:spcBef>
            </a:pPr>
            <a:r>
              <a:rPr lang="en-GB" altLang="en-US" sz="1600" b="0" dirty="0" smtClean="0">
                <a:latin typeface="Arial Narrow" panose="020B0606020202030204" pitchFamily="34" charset="0"/>
              </a:rPr>
              <a:t>Air volumes in which considerable air activation is expected should be separated from adjacent areas and the outside. Therefore, both </a:t>
            </a:r>
            <a:r>
              <a:rPr lang="en-GB" altLang="en-US" sz="1600" dirty="0" smtClean="0">
                <a:latin typeface="Arial Narrow" panose="020B0606020202030204" pitchFamily="34" charset="0"/>
              </a:rPr>
              <a:t>static</a:t>
            </a:r>
            <a:r>
              <a:rPr lang="en-GB" altLang="en-US" sz="1600" b="0" dirty="0" smtClean="0">
                <a:latin typeface="Arial Narrow" panose="020B0606020202030204" pitchFamily="34" charset="0"/>
              </a:rPr>
              <a:t> (e.g. sealing of air volumes) and </a:t>
            </a:r>
            <a:r>
              <a:rPr lang="en-GB" altLang="en-US" sz="1600" dirty="0" smtClean="0">
                <a:latin typeface="Arial Narrow" panose="020B0606020202030204" pitchFamily="34" charset="0"/>
              </a:rPr>
              <a:t>dynamic</a:t>
            </a:r>
            <a:r>
              <a:rPr lang="en-GB" altLang="en-US" sz="1600" b="0" dirty="0" smtClean="0">
                <a:latin typeface="Arial Narrow" panose="020B0606020202030204" pitchFamily="34" charset="0"/>
              </a:rPr>
              <a:t> (e.g. leak extraction) air </a:t>
            </a:r>
            <a:r>
              <a:rPr lang="en-GB" altLang="en-US" sz="1600" dirty="0" smtClean="0">
                <a:latin typeface="Arial Narrow" panose="020B0606020202030204" pitchFamily="34" charset="0"/>
              </a:rPr>
              <a:t>confinement</a:t>
            </a:r>
            <a:r>
              <a:rPr lang="en-GB" altLang="en-US" sz="1600" b="0" dirty="0" smtClean="0">
                <a:latin typeface="Arial Narrow" panose="020B0606020202030204" pitchFamily="34" charset="0"/>
              </a:rPr>
              <a:t> should be employed</a:t>
            </a:r>
          </a:p>
          <a:p>
            <a:pPr>
              <a:spcBef>
                <a:spcPts val="600"/>
              </a:spcBef>
            </a:pPr>
            <a:r>
              <a:rPr lang="en-GB" altLang="en-US" sz="1600" b="0" dirty="0" smtClean="0">
                <a:latin typeface="Arial Narrow" panose="020B0606020202030204" pitchFamily="34" charset="0"/>
              </a:rPr>
              <a:t>A </a:t>
            </a:r>
            <a:r>
              <a:rPr lang="en-GB" altLang="en-US" sz="1600" b="0" dirty="0">
                <a:latin typeface="Arial Narrow" panose="020B0606020202030204" pitchFamily="34" charset="0"/>
              </a:rPr>
              <a:t>ventilation system should guarantee a </a:t>
            </a:r>
            <a:r>
              <a:rPr lang="en-GB" altLang="en-US" sz="1600" dirty="0">
                <a:latin typeface="Arial Narrow" panose="020B0606020202030204" pitchFamily="34" charset="0"/>
              </a:rPr>
              <a:t>pressure cascade </a:t>
            </a:r>
            <a:r>
              <a:rPr lang="en-GB" altLang="en-US" sz="1600" b="0" dirty="0">
                <a:latin typeface="Arial Narrow" panose="020B0606020202030204" pitchFamily="34" charset="0"/>
              </a:rPr>
              <a:t>from </a:t>
            </a:r>
            <a:r>
              <a:rPr lang="en-GB" altLang="en-US" sz="1600" dirty="0">
                <a:latin typeface="Arial Narrow" panose="020B0606020202030204" pitchFamily="34" charset="0"/>
              </a:rPr>
              <a:t>low to high contaminated areas</a:t>
            </a:r>
          </a:p>
          <a:p>
            <a:pPr>
              <a:spcBef>
                <a:spcPts val="600"/>
              </a:spcBef>
            </a:pPr>
            <a:r>
              <a:rPr lang="en-GB" altLang="en-US" sz="1600" b="0" dirty="0">
                <a:latin typeface="Arial Narrow" panose="020B0606020202030204" pitchFamily="34" charset="0"/>
              </a:rPr>
              <a:t>The air </a:t>
            </a:r>
            <a:r>
              <a:rPr lang="en-GB" altLang="en-US" sz="1600" b="0" dirty="0" smtClean="0">
                <a:latin typeface="Arial Narrow" panose="020B0606020202030204" pitchFamily="34" charset="0"/>
              </a:rPr>
              <a:t>extraction system </a:t>
            </a:r>
            <a:r>
              <a:rPr lang="en-GB" altLang="en-US" sz="1600" b="0" dirty="0">
                <a:latin typeface="Arial Narrow" panose="020B0606020202030204" pitchFamily="34" charset="0"/>
              </a:rPr>
              <a:t>shall be equipped with high-efficiency particle and aerosol (HEPA) </a:t>
            </a:r>
            <a:r>
              <a:rPr lang="en-GB" altLang="en-US" sz="1600" dirty="0">
                <a:latin typeface="Arial Narrow" panose="020B0606020202030204" pitchFamily="34" charset="0"/>
              </a:rPr>
              <a:t>filters</a:t>
            </a:r>
            <a:r>
              <a:rPr lang="en-GB" altLang="en-US" sz="1600" b="0" dirty="0">
                <a:latin typeface="Arial Narrow" panose="020B0606020202030204" pitchFamily="34" charset="0"/>
              </a:rPr>
              <a:t> and an </a:t>
            </a:r>
            <a:r>
              <a:rPr lang="en-GB" altLang="en-US" sz="1600" dirty="0">
                <a:latin typeface="Arial Narrow" panose="020B0606020202030204" pitchFamily="34" charset="0"/>
              </a:rPr>
              <a:t>air monitoring station </a:t>
            </a:r>
          </a:p>
        </p:txBody>
      </p:sp>
      <p:sp>
        <p:nvSpPr>
          <p:cNvPr id="92" name="TextBox 2"/>
          <p:cNvSpPr txBox="1">
            <a:spLocks noChangeArrowheads="1"/>
          </p:cNvSpPr>
          <p:nvPr/>
        </p:nvSpPr>
        <p:spPr bwMode="auto">
          <a:xfrm>
            <a:off x="3360824" y="1234127"/>
            <a:ext cx="217880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 b="1" dirty="0" smtClean="0">
                <a:latin typeface="Arial Narrow" panose="020B0606020202030204" pitchFamily="34" charset="0"/>
              </a:rPr>
              <a:t>Air and helium activation</a:t>
            </a:r>
            <a:endParaRPr lang="en-GB" altLang="en-US" sz="1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10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</p:bldLst>
  </p:timing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3357</TotalTime>
  <Words>1582</Words>
  <Application>Microsoft Office PowerPoint</Application>
  <PresentationFormat>On-screen Show (16:9)</PresentationFormat>
  <Paragraphs>193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MS PGothic</vt:lpstr>
      <vt:lpstr>Arial</vt:lpstr>
      <vt:lpstr>Arial Narrow</vt:lpstr>
      <vt:lpstr>Calibri</vt:lpstr>
      <vt:lpstr>Times New Roman</vt:lpstr>
      <vt:lpstr>Wingdings</vt:lpstr>
      <vt:lpstr>1_IMCC - 1</vt:lpstr>
      <vt:lpstr>First radiation protection considerations for a muon collider target area</vt:lpstr>
      <vt:lpstr>Overview</vt:lpstr>
      <vt:lpstr>PowerPoint Presentation</vt:lpstr>
      <vt:lpstr>PowerPoint Presentation</vt:lpstr>
      <vt:lpstr>General RP considerations</vt:lpstr>
      <vt:lpstr>Prompt and residual radiation</vt:lpstr>
      <vt:lpstr>LLBNO design</vt:lpstr>
      <vt:lpstr>LLBNO prompt and residual dose rates</vt:lpstr>
      <vt:lpstr>General RP considerations</vt:lpstr>
      <vt:lpstr>Air and He activation</vt:lpstr>
      <vt:lpstr>General RP considerations</vt:lpstr>
      <vt:lpstr>Water activation</vt:lpstr>
      <vt:lpstr>General RP considerations</vt:lpstr>
      <vt:lpstr>Radioactive waste production</vt:lpstr>
      <vt:lpstr>Summary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Claudia Christina Ahdida</cp:lastModifiedBy>
  <cp:revision>69</cp:revision>
  <dcterms:created xsi:type="dcterms:W3CDTF">2021-05-17T12:13:58Z</dcterms:created>
  <dcterms:modified xsi:type="dcterms:W3CDTF">2021-05-20T19:38:20Z</dcterms:modified>
</cp:coreProperties>
</file>