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1"/>
  </p:notesMasterIdLst>
  <p:handoutMasterIdLst>
    <p:handoutMasterId r:id="rId12"/>
  </p:handoutMasterIdLst>
  <p:sldIdLst>
    <p:sldId id="264" r:id="rId3"/>
    <p:sldId id="302" r:id="rId4"/>
    <p:sldId id="303" r:id="rId5"/>
    <p:sldId id="307" r:id="rId6"/>
    <p:sldId id="304" r:id="rId7"/>
    <p:sldId id="306" r:id="rId8"/>
    <p:sldId id="305" r:id="rId9"/>
    <p:sldId id="267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8" autoAdjust="0"/>
    <p:restoredTop sz="96197" autoAdjust="0"/>
  </p:normalViewPr>
  <p:slideViewPr>
    <p:cSldViewPr snapToObjects="1" showGuides="1">
      <p:cViewPr varScale="1">
        <p:scale>
          <a:sx n="165" d="100"/>
          <a:sy n="165" d="100"/>
        </p:scale>
        <p:origin x="448" y="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19/05/2021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19/05/2021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5/19/21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5" r:id="rId5"/>
    <p:sldLayoutId id="2147483676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405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181100" y="2628066"/>
            <a:ext cx="6781800" cy="857250"/>
          </a:xfrm>
        </p:spPr>
        <p:txBody>
          <a:bodyPr/>
          <a:lstStyle/>
          <a:p>
            <a:r>
              <a:rPr lang="en-GB" dirty="0"/>
              <a:t>Proton driver session </a:t>
            </a:r>
            <a:br>
              <a:rPr lang="en-GB" dirty="0"/>
            </a:br>
            <a:r>
              <a:rPr lang="en-GB" dirty="0"/>
              <a:t>introduction</a:t>
            </a: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104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S. Gilardoni, F. </a:t>
            </a:r>
            <a:r>
              <a:rPr lang="en-US" sz="1600" dirty="0" err="1">
                <a:solidFill>
                  <a:schemeClr val="bg1"/>
                </a:solidFill>
                <a:latin typeface="Arial Narrow"/>
                <a:cs typeface="Arial Narrow"/>
              </a:rPr>
              <a:t>Gerigk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</a:rPr>
              <a:t>CERN-SY</a:t>
            </a:r>
          </a:p>
          <a:p>
            <a:pPr lvl="0">
              <a:spcBef>
                <a:spcPct val="20000"/>
              </a:spcBef>
              <a:buClr>
                <a:srgbClr val="FF3645"/>
              </a:buClr>
              <a:defRPr/>
            </a:pPr>
            <a:r>
              <a:rPr lang="en-GB" sz="1350" dirty="0">
                <a:solidFill>
                  <a:prstClr val="white"/>
                </a:solidFill>
                <a:latin typeface="Arial Narrow"/>
              </a:rPr>
              <a:t>1</a:t>
            </a:r>
            <a:r>
              <a:rPr lang="en-GB" sz="1350" baseline="30000" dirty="0">
                <a:solidFill>
                  <a:prstClr val="white"/>
                </a:solidFill>
                <a:latin typeface="Arial Narrow"/>
              </a:rPr>
              <a:t>st</a:t>
            </a:r>
            <a:r>
              <a:rPr lang="en-GB" sz="1350" dirty="0">
                <a:solidFill>
                  <a:prstClr val="white"/>
                </a:solidFill>
                <a:latin typeface="Arial Narrow"/>
              </a:rPr>
              <a:t> Community meeting of the International Muon Colliders Design Study - 20 May 2021</a:t>
            </a:r>
            <a:endParaRPr lang="en-GB" sz="1500" dirty="0">
              <a:solidFill>
                <a:prstClr val="white"/>
              </a:solidFill>
              <a:latin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B07714-4821-C041-BDE4-E29DDBFF1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87025B8-9ED3-7649-9930-0029739E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the scene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9E57A4-FE0A-674C-ADB0-A3EBCFA08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9387"/>
            <a:ext cx="90932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1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A81D22-9138-B545-A165-8ED2B6FE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E77780-7C71-C945-A163-21E09639B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first tentative parameter table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F5F1BF-529B-F14C-8ED3-E45084F2D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635000"/>
            <a:ext cx="7023100" cy="441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C98F9E-5CE5-D648-B35E-A7051972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867894"/>
            <a:ext cx="16891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8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E76E62-EA99-6A44-97A5-1CD984EA13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2400" dirty="0">
                <a:latin typeface="+mn-lt"/>
              </a:rPr>
              <a:t>Energy : 2 </a:t>
            </a:r>
            <a:r>
              <a:rPr lang="en-GB" sz="2400" dirty="0">
                <a:latin typeface="+mn-lt"/>
                <a:sym typeface="Wingdings" pitchFamily="2" charset="2"/>
              </a:rPr>
              <a:t></a:t>
            </a:r>
            <a:r>
              <a:rPr lang="en-GB" sz="2400" dirty="0">
                <a:latin typeface="+mn-lt"/>
              </a:rPr>
              <a:t> 8 GeV</a:t>
            </a:r>
          </a:p>
          <a:p>
            <a:r>
              <a:rPr lang="en-GB" sz="2400" dirty="0">
                <a:latin typeface="+mn-lt"/>
              </a:rPr>
              <a:t>Power on target : 1 </a:t>
            </a:r>
            <a:r>
              <a:rPr lang="en-GB" sz="2400" dirty="0">
                <a:latin typeface="+mn-lt"/>
                <a:sym typeface="Wingdings" pitchFamily="2" charset="2"/>
              </a:rPr>
              <a:t></a:t>
            </a:r>
            <a:r>
              <a:rPr lang="en-GB" sz="2400" dirty="0">
                <a:latin typeface="+mn-lt"/>
              </a:rPr>
              <a:t> 4 MW</a:t>
            </a:r>
          </a:p>
          <a:p>
            <a:r>
              <a:rPr lang="en-GB" sz="2400" dirty="0">
                <a:latin typeface="+mn-lt"/>
              </a:rPr>
              <a:t>Rep rate: to be adjusted depending on energy for a given power</a:t>
            </a:r>
          </a:p>
          <a:p>
            <a:r>
              <a:rPr lang="en-GB" sz="2400" dirty="0">
                <a:latin typeface="+mn-lt"/>
              </a:rPr>
              <a:t>Bunch length: few ns (2--10 ns) depending on final design of phase rotation/cooling channel</a:t>
            </a:r>
          </a:p>
          <a:p>
            <a:r>
              <a:rPr lang="en-GB" sz="2400" dirty="0">
                <a:latin typeface="+mn-lt"/>
              </a:rPr>
              <a:t>Target spot size - final focusing : to be revised depending on target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3FDC08-851B-2843-9664-D1D4A556F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F42204-5CFC-A245-ACE4-7E9BDB98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green-field vision</a:t>
            </a:r>
          </a:p>
        </p:txBody>
      </p:sp>
    </p:spTree>
    <p:extLst>
      <p:ext uri="{BB962C8B-B14F-4D97-AF65-F5344CB8AC3E}">
        <p14:creationId xmlns:p14="http://schemas.microsoft.com/office/powerpoint/2010/main" val="2406904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F360AF-8B86-AB46-9746-E1D67621E1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1276350"/>
            <a:ext cx="8856984" cy="3536156"/>
          </a:xfrm>
        </p:spPr>
        <p:txBody>
          <a:bodyPr/>
          <a:lstStyle/>
          <a:p>
            <a:r>
              <a:rPr lang="en-GB" sz="2400" dirty="0">
                <a:latin typeface="+mn-lt"/>
              </a:rPr>
              <a:t>Is the p-driver for the muon collider well within reach?</a:t>
            </a:r>
          </a:p>
          <a:p>
            <a:r>
              <a:rPr lang="en-GB" sz="2400" dirty="0">
                <a:latin typeface="+mn-lt"/>
              </a:rPr>
              <a:t>Can we extrapolate from existing proton sources?</a:t>
            </a:r>
          </a:p>
          <a:p>
            <a:r>
              <a:rPr lang="en-GB" sz="2400" dirty="0">
                <a:latin typeface="+mn-lt"/>
              </a:rPr>
              <a:t>Which kind of challenges we could expect?</a:t>
            </a:r>
          </a:p>
          <a:p>
            <a:r>
              <a:rPr lang="en-GB" sz="2400" dirty="0">
                <a:latin typeface="+mn-lt"/>
              </a:rPr>
              <a:t>Which kind of R&amp;D, studies are missing to bring us to a</a:t>
            </a: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</a:rPr>
              <a:t>reliable multi-MW proton source for collider operation?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0AC8CE-2649-E846-8496-584B79AB9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59B0EC-AC13-B74F-B549-B8C464EA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we would like to reply</a:t>
            </a:r>
          </a:p>
        </p:txBody>
      </p:sp>
    </p:spTree>
    <p:extLst>
      <p:ext uri="{BB962C8B-B14F-4D97-AF65-F5344CB8AC3E}">
        <p14:creationId xmlns:p14="http://schemas.microsoft.com/office/powerpoint/2010/main" val="4135337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4DD272-D394-814C-833C-CC6946E65D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97C609A-8F7D-F146-8A36-552413B9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 for today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2BE1B0-E678-CB48-90F2-C73FDF91C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524" y="774751"/>
            <a:ext cx="5742756" cy="38544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F38748-8DB4-3343-AAC0-4E406AA5A7FF}"/>
              </a:ext>
            </a:extLst>
          </p:cNvPr>
          <p:cNvSpPr txBox="1"/>
          <p:nvPr/>
        </p:nvSpPr>
        <p:spPr>
          <a:xfrm>
            <a:off x="107504" y="4542126"/>
            <a:ext cx="7476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Plus tomorrow: “High-charge 2ns protons bunches from the ESS </a:t>
            </a:r>
            <a:r>
              <a:rPr lang="en-GB" sz="1400" dirty="0" err="1"/>
              <a:t>linac</a:t>
            </a:r>
            <a:r>
              <a:rPr lang="en-GB" sz="1400" dirty="0"/>
              <a:t> for muon cooling test”</a:t>
            </a:r>
            <a:br>
              <a:rPr lang="en-GB" sz="1400" dirty="0"/>
            </a:br>
            <a:r>
              <a:rPr lang="en-GB" sz="1400" dirty="0"/>
              <a:t> </a:t>
            </a:r>
            <a:r>
              <a:rPr lang="en-GB" sz="1400" dirty="0" err="1"/>
              <a:t>Dr.</a:t>
            </a:r>
            <a:r>
              <a:rPr lang="en-GB" sz="1400" dirty="0"/>
              <a:t> </a:t>
            </a:r>
            <a:r>
              <a:rPr lang="en-GB" sz="1400" dirty="0" err="1"/>
              <a:t>Ekelöf</a:t>
            </a:r>
            <a:r>
              <a:rPr lang="en-GB" sz="1400" dirty="0"/>
              <a:t> in the Beam </a:t>
            </a:r>
            <a:r>
              <a:rPr lang="en-GB" sz="1400"/>
              <a:t>Dynamics session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64687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2A44F5-BA97-004C-8B77-EA513FFE8C8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1215827"/>
            <a:ext cx="8305800" cy="3536156"/>
          </a:xfrm>
        </p:spPr>
        <p:txBody>
          <a:bodyPr/>
          <a:lstStyle/>
          <a:p>
            <a:r>
              <a:rPr lang="en-GB" sz="1600" dirty="0">
                <a:latin typeface="+mn-lt"/>
              </a:rPr>
              <a:t>Learn as much as possible from existing facility</a:t>
            </a:r>
          </a:p>
          <a:p>
            <a:pPr lvl="1"/>
            <a:r>
              <a:rPr lang="en-GB" sz="1600" dirty="0">
                <a:latin typeface="+mn-lt"/>
              </a:rPr>
              <a:t>Multi-MW proton drivers are now a reality</a:t>
            </a:r>
          </a:p>
          <a:p>
            <a:r>
              <a:rPr lang="en-GB" sz="1600" dirty="0">
                <a:latin typeface="+mn-lt"/>
              </a:rPr>
              <a:t>Wrap-up past studies </a:t>
            </a:r>
          </a:p>
          <a:p>
            <a:pPr lvl="1"/>
            <a:r>
              <a:rPr lang="en-GB" sz="1600" dirty="0">
                <a:latin typeface="+mn-lt"/>
              </a:rPr>
              <a:t>PDAC schemes and challenges</a:t>
            </a:r>
          </a:p>
          <a:p>
            <a:r>
              <a:rPr lang="en-GB" sz="1600" dirty="0">
                <a:latin typeface="+mn-lt"/>
              </a:rPr>
              <a:t>Explore alternative</a:t>
            </a:r>
          </a:p>
          <a:p>
            <a:pPr lvl="1"/>
            <a:r>
              <a:rPr lang="en-GB" sz="1600" dirty="0">
                <a:latin typeface="+mn-lt"/>
              </a:rPr>
              <a:t>Trying to inject also some innovation</a:t>
            </a:r>
          </a:p>
          <a:p>
            <a:r>
              <a:rPr lang="en-GB" sz="1600" dirty="0">
                <a:latin typeface="+mn-lt"/>
              </a:rPr>
              <a:t>Optimize energy/power/final focusing depending on optimization of the rest of the complex</a:t>
            </a:r>
          </a:p>
          <a:p>
            <a:pPr lvl="1"/>
            <a:r>
              <a:rPr lang="en-GB" sz="1600" dirty="0">
                <a:latin typeface="+mn-lt"/>
              </a:rPr>
              <a:t>Target system</a:t>
            </a:r>
          </a:p>
          <a:p>
            <a:pPr lvl="1"/>
            <a:r>
              <a:rPr lang="en-GB" sz="1600" dirty="0">
                <a:latin typeface="+mn-lt"/>
              </a:rPr>
              <a:t>Cooling performances</a:t>
            </a:r>
          </a:p>
          <a:p>
            <a:r>
              <a:rPr lang="en-GB" sz="1600" dirty="0">
                <a:latin typeface="+mn-lt"/>
              </a:rPr>
              <a:t>Will organize follow-up meeting and relevant working-group</a:t>
            </a:r>
          </a:p>
          <a:p>
            <a:r>
              <a:rPr lang="en-GB" sz="1600" dirty="0">
                <a:latin typeface="+mn-lt"/>
              </a:rPr>
              <a:t>International support is fundamental</a:t>
            </a:r>
          </a:p>
          <a:p>
            <a:pPr marL="0" indent="0">
              <a:buNone/>
            </a:pPr>
            <a:endParaRPr lang="en-GB" sz="16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D85BF7-EFA9-E847-9149-73F9D7636D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4BEE30-6890-394E-B271-66B61099F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</a:t>
            </a:r>
          </a:p>
        </p:txBody>
      </p:sp>
    </p:spTree>
    <p:extLst>
      <p:ext uri="{BB962C8B-B14F-4D97-AF65-F5344CB8AC3E}">
        <p14:creationId xmlns:p14="http://schemas.microsoft.com/office/powerpoint/2010/main" val="1051633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772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very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much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support</a:t>
            </a: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and 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 Facility Demonstrator" id="{ADE44498-FBFC-A54D-841C-3D82509E3630}" vid="{7190BF90-D547-8842-8A74-02A2F98B9ED0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st Facility Demonstrator" id="{ADE44498-FBFC-A54D-841C-3D82509E3630}" vid="{77BC045E-5F45-4C43-9507-453303F26645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IMCC - 1</Template>
  <TotalTime>46</TotalTime>
  <Words>266</Words>
  <Application>Microsoft Macintosh PowerPoint</Application>
  <PresentationFormat>On-screen Show (16:9)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IMCC - 1</vt:lpstr>
      <vt:lpstr>1_IMCC - 1</vt:lpstr>
      <vt:lpstr>Proton driver session  introduction</vt:lpstr>
      <vt:lpstr>Setting the scene</vt:lpstr>
      <vt:lpstr>A first tentative parameter table</vt:lpstr>
      <vt:lpstr>Personal green-field vision</vt:lpstr>
      <vt:lpstr>Questions we would like to reply</vt:lpstr>
      <vt:lpstr>Program for today</vt:lpstr>
      <vt:lpstr>Strategy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Gilardoni</dc:creator>
  <cp:lastModifiedBy>Simone Gilardoni</cp:lastModifiedBy>
  <cp:revision>8</cp:revision>
  <dcterms:created xsi:type="dcterms:W3CDTF">2021-05-19T09:55:19Z</dcterms:created>
  <dcterms:modified xsi:type="dcterms:W3CDTF">2021-05-19T10:41:47Z</dcterms:modified>
</cp:coreProperties>
</file>