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4"/>
  </p:notesMasterIdLst>
  <p:handoutMasterIdLst>
    <p:handoutMasterId r:id="rId15"/>
  </p:handoutMasterIdLst>
  <p:sldIdLst>
    <p:sldId id="264" r:id="rId3"/>
    <p:sldId id="521" r:id="rId4"/>
    <p:sldId id="668" r:id="rId5"/>
    <p:sldId id="667" r:id="rId6"/>
    <p:sldId id="669" r:id="rId7"/>
    <p:sldId id="670" r:id="rId8"/>
    <p:sldId id="671" r:id="rId9"/>
    <p:sldId id="672" r:id="rId10"/>
    <p:sldId id="673" r:id="rId11"/>
    <p:sldId id="666" r:id="rId12"/>
    <p:sldId id="267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3" autoAdjust="0"/>
    <p:restoredTop sz="94579" autoAdjust="0"/>
  </p:normalViewPr>
  <p:slideViewPr>
    <p:cSldViewPr snapToObjects="1" showGuides="1">
      <p:cViewPr varScale="1">
        <p:scale>
          <a:sx n="162" d="100"/>
          <a:sy n="162" d="100"/>
        </p:scale>
        <p:origin x="47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18/05/2021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18/05/2021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34" y="177736"/>
            <a:ext cx="8636290" cy="386645"/>
          </a:xfrm>
        </p:spPr>
        <p:txBody>
          <a:bodyPr/>
          <a:lstStyle>
            <a:lvl1pPr>
              <a:defRPr sz="22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" y="1131570"/>
            <a:ext cx="8642640" cy="3146561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12044" indent="-166688">
              <a:buFont typeface="Arial" panose="020B0604020202020204" pitchFamily="34" charset="0"/>
              <a:buChar char="•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56">
            <a:extLst>
              <a:ext uri="{FF2B5EF4-FFF2-40B4-BE49-F238E27FC236}">
                <a16:creationId xmlns:a16="http://schemas.microsoft.com/office/drawing/2014/main" id="{89348B53-5010-4AD3-BE71-19F550EF916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4937760"/>
            <a:ext cx="2895600" cy="13692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SNS Challenges, 1st Muon Community Meeting, 2021</a:t>
            </a:r>
          </a:p>
        </p:txBody>
      </p:sp>
    </p:spTree>
    <p:extLst>
      <p:ext uri="{BB962C8B-B14F-4D97-AF65-F5344CB8AC3E}">
        <p14:creationId xmlns:p14="http://schemas.microsoft.com/office/powerpoint/2010/main" val="152343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019550"/>
            <a:ext cx="3674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Andrei Shishlo and John Galambos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SNS and PPU Projects, ORNL, USA</a:t>
            </a:r>
          </a:p>
          <a:p>
            <a:pPr algn="r"/>
            <a:r>
              <a:rPr lang="fr-FR" sz="1600" dirty="0">
                <a:solidFill>
                  <a:schemeClr val="bg1"/>
                </a:solidFill>
                <a:latin typeface="Arial Narrow"/>
                <a:cs typeface="Arial Narrow"/>
              </a:rPr>
              <a:t> May 20-21,2021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2383366" y="1899977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latin typeface="Arial Narrow"/>
                <a:cs typeface="Arial Narrow"/>
              </a:rPr>
              <a:t>SNS Accelerator:</a:t>
            </a:r>
          </a:p>
          <a:p>
            <a:pPr algn="ctr"/>
            <a:r>
              <a:rPr lang="en-US" sz="3200" b="1" i="1" dirty="0">
                <a:latin typeface="Arial Narrow"/>
                <a:cs typeface="Arial Narrow"/>
              </a:rPr>
              <a:t>Major Challenges &amp; Mitigation Measures </a:t>
            </a:r>
            <a:endParaRPr lang="en-GB" sz="32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13BC-697F-8243-ABDF-AD8326463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87" y="215008"/>
            <a:ext cx="7679812" cy="386645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9603F-4DBA-9547-9322-869103732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618" y="870667"/>
            <a:ext cx="8642640" cy="3146561"/>
          </a:xfrm>
        </p:spPr>
        <p:txBody>
          <a:bodyPr/>
          <a:lstStyle/>
          <a:p>
            <a:r>
              <a:rPr lang="en-US" dirty="0"/>
              <a:t>Technical and physics related challenges are there, but solutions have been found</a:t>
            </a:r>
          </a:p>
        </p:txBody>
      </p:sp>
    </p:spTree>
    <p:extLst>
      <p:ext uri="{BB962C8B-B14F-4D97-AF65-F5344CB8AC3E}">
        <p14:creationId xmlns:p14="http://schemas.microsoft.com/office/powerpoint/2010/main" val="3720628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01FD26-53B6-4213-9210-D4B58E92C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898" y="1035859"/>
            <a:ext cx="2763052" cy="2000219"/>
          </a:xfrm>
          <a:prstGeom prst="rect">
            <a:avLst/>
          </a:prstGeom>
        </p:spPr>
      </p:pic>
      <p:sp>
        <p:nvSpPr>
          <p:cNvPr id="376834" name="Line 2">
            <a:extLst>
              <a:ext uri="{FF2B5EF4-FFF2-40B4-BE49-F238E27FC236}">
                <a16:creationId xmlns:a16="http://schemas.microsoft.com/office/drawing/2014/main" id="{962BCB28-1DA3-3B44-BE92-03426FB87E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4241" y="2566988"/>
            <a:ext cx="3576638" cy="119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376835" name="Rectangle 3">
            <a:extLst>
              <a:ext uri="{FF2B5EF4-FFF2-40B4-BE49-F238E27FC236}">
                <a16:creationId xmlns:a16="http://schemas.microsoft.com/office/drawing/2014/main" id="{96E3E817-E2F5-8B4F-B1C8-6881ECE355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9935" y="76200"/>
            <a:ext cx="5543550" cy="485775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SNS Accelerator Complex</a:t>
            </a:r>
          </a:p>
        </p:txBody>
      </p:sp>
      <p:pic>
        <p:nvPicPr>
          <p:cNvPr id="376836" name="Picture 4">
            <a:extLst>
              <a:ext uri="{FF2B5EF4-FFF2-40B4-BE49-F238E27FC236}">
                <a16:creationId xmlns:a16="http://schemas.microsoft.com/office/drawing/2014/main" id="{F034229F-4008-9147-A4A4-031FDA1DB83E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" t="917" r="1196" b="1309"/>
          <a:stretch>
            <a:fillRect/>
          </a:stretch>
        </p:blipFill>
        <p:spPr>
          <a:xfrm>
            <a:off x="4920855" y="967980"/>
            <a:ext cx="2845594" cy="20645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6837" name="Rectangle 5">
            <a:extLst>
              <a:ext uri="{FF2B5EF4-FFF2-40B4-BE49-F238E27FC236}">
                <a16:creationId xmlns:a16="http://schemas.microsoft.com/office/drawing/2014/main" id="{720108C5-BECB-404C-8B6D-7191158DF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450" y="971550"/>
            <a:ext cx="114300" cy="2343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838" name="Rectangle 6">
            <a:extLst>
              <a:ext uri="{FF2B5EF4-FFF2-40B4-BE49-F238E27FC236}">
                <a16:creationId xmlns:a16="http://schemas.microsoft.com/office/drawing/2014/main" id="{85061FBC-17C3-BF45-9DC1-E40277F4D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143250"/>
            <a:ext cx="2971800" cy="114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839" name="Rectangle 7">
            <a:extLst>
              <a:ext uri="{FF2B5EF4-FFF2-40B4-BE49-F238E27FC236}">
                <a16:creationId xmlns:a16="http://schemas.microsoft.com/office/drawing/2014/main" id="{5AAE30A7-D619-B243-A044-DA326E978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971550"/>
            <a:ext cx="57150" cy="2228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840" name="Rectangle 8">
            <a:extLst>
              <a:ext uri="{FF2B5EF4-FFF2-40B4-BE49-F238E27FC236}">
                <a16:creationId xmlns:a16="http://schemas.microsoft.com/office/drawing/2014/main" id="{B1AD781D-D1E6-AA42-9597-2D8B3CF32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50" y="971550"/>
            <a:ext cx="2800350" cy="57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868" name="Text Box 36">
            <a:extLst>
              <a:ext uri="{FF2B5EF4-FFF2-40B4-BE49-F238E27FC236}">
                <a16:creationId xmlns:a16="http://schemas.microsoft.com/office/drawing/2014/main" id="{4212DF1D-0F75-A347-A34C-C1F5CB74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5535" y="1553767"/>
            <a:ext cx="971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H- stripped to protons</a:t>
            </a:r>
          </a:p>
        </p:txBody>
      </p:sp>
      <p:sp>
        <p:nvSpPr>
          <p:cNvPr id="376869" name="Line 37">
            <a:extLst>
              <a:ext uri="{FF2B5EF4-FFF2-40B4-BE49-F238E27FC236}">
                <a16:creationId xmlns:a16="http://schemas.microsoft.com/office/drawing/2014/main" id="{47120D68-8A0D-5A4F-86B9-5231A2F81D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39941" y="1428750"/>
            <a:ext cx="532209" cy="257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/>
          </a:p>
        </p:txBody>
      </p:sp>
      <p:grpSp>
        <p:nvGrpSpPr>
          <p:cNvPr id="376870" name="Group 38">
            <a:extLst>
              <a:ext uri="{FF2B5EF4-FFF2-40B4-BE49-F238E27FC236}">
                <a16:creationId xmlns:a16="http://schemas.microsoft.com/office/drawing/2014/main" id="{7FDA630F-7B68-DC44-A6EB-D7763C816E5B}"/>
              </a:ext>
            </a:extLst>
          </p:cNvPr>
          <p:cNvGrpSpPr>
            <a:grpSpLocks/>
          </p:cNvGrpSpPr>
          <p:nvPr/>
        </p:nvGrpSpPr>
        <p:grpSpPr bwMode="auto">
          <a:xfrm>
            <a:off x="5173267" y="3107531"/>
            <a:ext cx="2699148" cy="1671638"/>
            <a:chOff x="3397" y="2736"/>
            <a:chExt cx="2267" cy="1404"/>
          </a:xfrm>
        </p:grpSpPr>
        <p:sp>
          <p:nvSpPr>
            <p:cNvPr id="376871" name="Line 39">
              <a:extLst>
                <a:ext uri="{FF2B5EF4-FFF2-40B4-BE49-F238E27FC236}">
                  <a16:creationId xmlns:a16="http://schemas.microsoft.com/office/drawing/2014/main" id="{704FCDD1-E436-8540-8B3C-909012D05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736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72" name="Line 40">
              <a:extLst>
                <a:ext uri="{FF2B5EF4-FFF2-40B4-BE49-F238E27FC236}">
                  <a16:creationId xmlns:a16="http://schemas.microsoft.com/office/drawing/2014/main" id="{2104AD1D-3327-6C4B-A66F-0E105A9854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3792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73" name="Text Box 41">
              <a:extLst>
                <a:ext uri="{FF2B5EF4-FFF2-40B4-BE49-F238E27FC236}">
                  <a16:creationId xmlns:a16="http://schemas.microsoft.com/office/drawing/2014/main" id="{22F9B5D2-74AB-F144-B878-8EB7AD35B6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043" y="3090"/>
              <a:ext cx="10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/>
                <a:t>Current</a:t>
              </a:r>
            </a:p>
          </p:txBody>
        </p:sp>
        <p:sp>
          <p:nvSpPr>
            <p:cNvPr id="376874" name="Rectangle 42">
              <a:extLst>
                <a:ext uri="{FF2B5EF4-FFF2-40B4-BE49-F238E27FC236}">
                  <a16:creationId xmlns:a16="http://schemas.microsoft.com/office/drawing/2014/main" id="{4ADC7A07-3657-1B4D-BE5F-6237F2F7B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3744"/>
              <a:ext cx="96" cy="4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75" name="Rectangle 43">
              <a:extLst>
                <a:ext uri="{FF2B5EF4-FFF2-40B4-BE49-F238E27FC236}">
                  <a16:creationId xmlns:a16="http://schemas.microsoft.com/office/drawing/2014/main" id="{807BD63D-21A0-604C-B2F1-8B41048D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696"/>
              <a:ext cx="96" cy="9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76" name="Rectangle 44">
              <a:extLst>
                <a:ext uri="{FF2B5EF4-FFF2-40B4-BE49-F238E27FC236}">
                  <a16:creationId xmlns:a16="http://schemas.microsoft.com/office/drawing/2014/main" id="{D0F82EA1-787A-024D-8C95-E3D7C4B00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648"/>
              <a:ext cx="96" cy="14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77" name="Rectangle 45">
              <a:extLst>
                <a:ext uri="{FF2B5EF4-FFF2-40B4-BE49-F238E27FC236}">
                  <a16:creationId xmlns:a16="http://schemas.microsoft.com/office/drawing/2014/main" id="{1F7C7BC9-E169-4747-B637-453D820B5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3600"/>
              <a:ext cx="96" cy="19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78" name="Rectangle 46">
              <a:extLst>
                <a:ext uri="{FF2B5EF4-FFF2-40B4-BE49-F238E27FC236}">
                  <a16:creationId xmlns:a16="http://schemas.microsoft.com/office/drawing/2014/main" id="{4940FD3A-738E-C540-8C00-5C2273C62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552"/>
              <a:ext cx="96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79" name="Rectangle 47">
              <a:extLst>
                <a:ext uri="{FF2B5EF4-FFF2-40B4-BE49-F238E27FC236}">
                  <a16:creationId xmlns:a16="http://schemas.microsoft.com/office/drawing/2014/main" id="{A6AA9FA8-83F9-5940-B725-037B18733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504"/>
              <a:ext cx="96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80" name="Rectangle 48">
              <a:extLst>
                <a:ext uri="{FF2B5EF4-FFF2-40B4-BE49-F238E27FC236}">
                  <a16:creationId xmlns:a16="http://schemas.microsoft.com/office/drawing/2014/main" id="{3C030D82-6832-114B-8C12-D38009BCB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456"/>
              <a:ext cx="96" cy="33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81" name="Line 49">
              <a:extLst>
                <a:ext uri="{FF2B5EF4-FFF2-40B4-BE49-F238E27FC236}">
                  <a16:creationId xmlns:a16="http://schemas.microsoft.com/office/drawing/2014/main" id="{D1323F9B-A3FC-8343-8D93-E19F3E7CFE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48" y="369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82" name="Line 50">
              <a:extLst>
                <a:ext uri="{FF2B5EF4-FFF2-40B4-BE49-F238E27FC236}">
                  <a16:creationId xmlns:a16="http://schemas.microsoft.com/office/drawing/2014/main" id="{65AD99FD-2D75-514E-86ED-AB2D26BC35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6" y="369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83" name="Rectangle 51">
              <a:extLst>
                <a:ext uri="{FF2B5EF4-FFF2-40B4-BE49-F238E27FC236}">
                  <a16:creationId xmlns:a16="http://schemas.microsoft.com/office/drawing/2014/main" id="{43A086A6-9C1F-934C-9D47-42C379BA9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880"/>
              <a:ext cx="96" cy="91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84" name="Rectangle 52">
              <a:extLst>
                <a:ext uri="{FF2B5EF4-FFF2-40B4-BE49-F238E27FC236}">
                  <a16:creationId xmlns:a16="http://schemas.microsoft.com/office/drawing/2014/main" id="{DA82E031-6201-654A-B077-FA8947785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2832"/>
              <a:ext cx="96" cy="96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85" name="Rectangle 53">
              <a:extLst>
                <a:ext uri="{FF2B5EF4-FFF2-40B4-BE49-F238E27FC236}">
                  <a16:creationId xmlns:a16="http://schemas.microsoft.com/office/drawing/2014/main" id="{973E4782-478A-AB48-A125-860528BAE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" y="2784"/>
              <a:ext cx="96" cy="100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376886" name="Line 54">
              <a:extLst>
                <a:ext uri="{FF2B5EF4-FFF2-40B4-BE49-F238E27FC236}">
                  <a16:creationId xmlns:a16="http://schemas.microsoft.com/office/drawing/2014/main" id="{A5DE390A-84D5-564A-AD0C-CAFAFE8ACC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3792"/>
              <a:ext cx="0" cy="2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87" name="Line 55">
              <a:extLst>
                <a:ext uri="{FF2B5EF4-FFF2-40B4-BE49-F238E27FC236}">
                  <a16:creationId xmlns:a16="http://schemas.microsoft.com/office/drawing/2014/main" id="{D737FA61-320A-CF44-9070-285B0A083B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3792"/>
              <a:ext cx="0" cy="2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88" name="Text Box 56">
              <a:extLst>
                <a:ext uri="{FF2B5EF4-FFF2-40B4-BE49-F238E27FC236}">
                  <a16:creationId xmlns:a16="http://schemas.microsoft.com/office/drawing/2014/main" id="{DB761DB1-7270-ED4E-8959-C7207F8B6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3888"/>
              <a:ext cx="76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350">
                  <a:solidFill>
                    <a:schemeClr val="hlink"/>
                  </a:solidFill>
                </a:rPr>
                <a:t>1ms</a:t>
              </a:r>
            </a:p>
          </p:txBody>
        </p:sp>
        <p:sp>
          <p:nvSpPr>
            <p:cNvPr id="376889" name="Line 57">
              <a:extLst>
                <a:ext uri="{FF2B5EF4-FFF2-40B4-BE49-F238E27FC236}">
                  <a16:creationId xmlns:a16="http://schemas.microsoft.com/office/drawing/2014/main" id="{691AD7A1-4E76-0544-94F8-09EB0FFFB6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2" y="3984"/>
              <a:ext cx="672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76890" name="Line 58">
              <a:extLst>
                <a:ext uri="{FF2B5EF4-FFF2-40B4-BE49-F238E27FC236}">
                  <a16:creationId xmlns:a16="http://schemas.microsoft.com/office/drawing/2014/main" id="{6EE85FA9-CB9A-E041-90D3-16ADA5C95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6" y="3984"/>
              <a:ext cx="52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0"/>
            </a:p>
          </p:txBody>
        </p:sp>
      </p:grpSp>
      <p:sp>
        <p:nvSpPr>
          <p:cNvPr id="376891" name="Rectangle 59">
            <a:extLst>
              <a:ext uri="{FF2B5EF4-FFF2-40B4-BE49-F238E27FC236}">
                <a16:creationId xmlns:a16="http://schemas.microsoft.com/office/drawing/2014/main" id="{2ABB86D9-FD85-E347-A64F-595A159CB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6350" y="2971800"/>
            <a:ext cx="17145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892" name="Text Box 60">
            <a:extLst>
              <a:ext uri="{FF2B5EF4-FFF2-40B4-BE49-F238E27FC236}">
                <a16:creationId xmlns:a16="http://schemas.microsoft.com/office/drawing/2014/main" id="{DC7D5CCF-EFB0-334D-BF0B-038B5AEF7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732235"/>
            <a:ext cx="114300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50" b="1">
                <a:solidFill>
                  <a:srgbClr val="66FF33"/>
                </a:solidFill>
                <a:latin typeface="Arial" panose="020B0604020202020204" pitchFamily="34" charset="0"/>
              </a:rPr>
              <a:t>Front-End: </a:t>
            </a:r>
            <a:r>
              <a:rPr lang="en-US" altLang="en-US" sz="1200" b="1">
                <a:solidFill>
                  <a:srgbClr val="66FF33"/>
                </a:solidFill>
                <a:latin typeface="Arial" panose="020B0604020202020204" pitchFamily="34" charset="0"/>
              </a:rPr>
              <a:t>Produce a 1-msec long, chopped, low-energy H- beam </a:t>
            </a:r>
          </a:p>
        </p:txBody>
      </p:sp>
      <p:sp>
        <p:nvSpPr>
          <p:cNvPr id="376893" name="Text Box 61">
            <a:extLst>
              <a:ext uri="{FF2B5EF4-FFF2-40B4-BE49-F238E27FC236}">
                <a16:creationId xmlns:a16="http://schemas.microsoft.com/office/drawing/2014/main" id="{41795322-A622-0E40-BEAE-99935666F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5335" y="753667"/>
            <a:ext cx="1085850" cy="854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50" b="1">
                <a:solidFill>
                  <a:srgbClr val="0000FF"/>
                </a:solidFill>
                <a:latin typeface="Arial" panose="020B0604020202020204" pitchFamily="34" charset="0"/>
              </a:rPr>
              <a:t>LINAC: </a:t>
            </a:r>
            <a:r>
              <a:rPr lang="en-US" altLang="en-US" sz="1200" b="1">
                <a:solidFill>
                  <a:srgbClr val="0000FF"/>
                </a:solidFill>
                <a:latin typeface="Arial" panose="020B0604020202020204" pitchFamily="34" charset="0"/>
              </a:rPr>
              <a:t>Accelerate the beam to 1 GeV</a:t>
            </a:r>
          </a:p>
        </p:txBody>
      </p:sp>
      <p:sp>
        <p:nvSpPr>
          <p:cNvPr id="376894" name="Text Box 62">
            <a:extLst>
              <a:ext uri="{FF2B5EF4-FFF2-40B4-BE49-F238E27FC236}">
                <a16:creationId xmlns:a16="http://schemas.microsoft.com/office/drawing/2014/main" id="{B45908E0-6B5A-4945-A951-ACBF792DB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7619" y="764381"/>
            <a:ext cx="1771650" cy="854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50" b="1">
                <a:solidFill>
                  <a:srgbClr val="FF3300"/>
                </a:solidFill>
                <a:latin typeface="Arial" panose="020B0604020202020204" pitchFamily="34" charset="0"/>
              </a:rPr>
              <a:t>Accumulator Ring: </a:t>
            </a:r>
            <a:r>
              <a:rPr lang="en-US" altLang="en-US" sz="1200" b="1">
                <a:solidFill>
                  <a:srgbClr val="FF3300"/>
                </a:solidFill>
                <a:latin typeface="Arial" panose="020B0604020202020204" pitchFamily="34" charset="0"/>
              </a:rPr>
              <a:t>Compress 1 msec long pulse to 700 nsec</a:t>
            </a:r>
          </a:p>
        </p:txBody>
      </p:sp>
      <p:sp>
        <p:nvSpPr>
          <p:cNvPr id="376895" name="Text Box 63">
            <a:extLst>
              <a:ext uri="{FF2B5EF4-FFF2-40B4-BE49-F238E27FC236}">
                <a16:creationId xmlns:a16="http://schemas.microsoft.com/office/drawing/2014/main" id="{09D2A2AC-0978-124F-8201-A58C9ABDC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9560" y="1530549"/>
            <a:ext cx="8001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50" dirty="0">
                <a:solidFill>
                  <a:srgbClr val="FF3300"/>
                </a:solidFill>
                <a:latin typeface="Arial" panose="020B0604020202020204" pitchFamily="34" charset="0"/>
              </a:rPr>
              <a:t>Deliver beam to Target</a:t>
            </a:r>
          </a:p>
        </p:txBody>
      </p:sp>
      <p:sp>
        <p:nvSpPr>
          <p:cNvPr id="376900" name="Line 68">
            <a:extLst>
              <a:ext uri="{FF2B5EF4-FFF2-40B4-BE49-F238E27FC236}">
                <a16:creationId xmlns:a16="http://schemas.microsoft.com/office/drawing/2014/main" id="{149722EF-2CFC-E844-ACC8-7FAB08DD32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3550" y="1200150"/>
            <a:ext cx="685800" cy="2857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376901" name="Rectangle 69">
            <a:extLst>
              <a:ext uri="{FF2B5EF4-FFF2-40B4-BE49-F238E27FC236}">
                <a16:creationId xmlns:a16="http://schemas.microsoft.com/office/drawing/2014/main" id="{1942E15A-D58C-3D40-B115-236DA6785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2106217"/>
            <a:ext cx="831156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Ion Source</a:t>
            </a:r>
          </a:p>
        </p:txBody>
      </p:sp>
      <p:sp>
        <p:nvSpPr>
          <p:cNvPr id="376902" name="Rectangle 70">
            <a:extLst>
              <a:ext uri="{FF2B5EF4-FFF2-40B4-BE49-F238E27FC236}">
                <a16:creationId xmlns:a16="http://schemas.microsoft.com/office/drawing/2014/main" id="{911F8181-4274-B94F-A254-6826817C0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748" y="2465786"/>
            <a:ext cx="150019" cy="210740"/>
          </a:xfrm>
          <a:prstGeom prst="rect">
            <a:avLst/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03" name="Rectangle 71">
            <a:extLst>
              <a:ext uri="{FF2B5EF4-FFF2-40B4-BE49-F238E27FC236}">
                <a16:creationId xmlns:a16="http://schemas.microsoft.com/office/drawing/2014/main" id="{717CDB55-55F0-2E4D-AAF0-035B2E73F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224" y="2470549"/>
            <a:ext cx="516731" cy="202406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04" name="Rectangle 72">
            <a:extLst>
              <a:ext uri="{FF2B5EF4-FFF2-40B4-BE49-F238E27FC236}">
                <a16:creationId xmlns:a16="http://schemas.microsoft.com/office/drawing/2014/main" id="{C3CA3403-4EF2-F141-B542-153129C2A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9979" y="1956198"/>
            <a:ext cx="638796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2.5 MeV</a:t>
            </a:r>
          </a:p>
        </p:txBody>
      </p:sp>
      <p:sp>
        <p:nvSpPr>
          <p:cNvPr id="376905" name="Rectangle 73">
            <a:extLst>
              <a:ext uri="{FF2B5EF4-FFF2-40B4-BE49-F238E27FC236}">
                <a16:creationId xmlns:a16="http://schemas.microsoft.com/office/drawing/2014/main" id="{60EDD762-6E2E-6B4F-8732-440D8B8C5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3435" y="2464595"/>
            <a:ext cx="442913" cy="194072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06" name="Line 74">
            <a:extLst>
              <a:ext uri="{FF2B5EF4-FFF2-40B4-BE49-F238E27FC236}">
                <a16:creationId xmlns:a16="http://schemas.microsoft.com/office/drawing/2014/main" id="{23323E94-BCB1-FC44-B97D-FB6B950F2E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84785" y="2162175"/>
            <a:ext cx="0" cy="26789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07" name="Rectangle 75">
            <a:extLst>
              <a:ext uri="{FF2B5EF4-FFF2-40B4-BE49-F238E27FC236}">
                <a16:creationId xmlns:a16="http://schemas.microsoft.com/office/drawing/2014/main" id="{D7A71E01-4DE9-E742-83BE-BBC1380C7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5110" y="1962151"/>
            <a:ext cx="765572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1000 MeV</a:t>
            </a:r>
          </a:p>
        </p:txBody>
      </p:sp>
      <p:sp>
        <p:nvSpPr>
          <p:cNvPr id="376908" name="Rectangle 76">
            <a:extLst>
              <a:ext uri="{FF2B5EF4-FFF2-40B4-BE49-F238E27FC236}">
                <a16:creationId xmlns:a16="http://schemas.microsoft.com/office/drawing/2014/main" id="{5F49BD55-9ED1-E545-A2A1-77BAA7C2B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6957" y="1964532"/>
            <a:ext cx="714137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86.8 MeV</a:t>
            </a:r>
          </a:p>
        </p:txBody>
      </p:sp>
      <p:sp>
        <p:nvSpPr>
          <p:cNvPr id="376909" name="Rectangle 77">
            <a:extLst>
              <a:ext uri="{FF2B5EF4-FFF2-40B4-BE49-F238E27FC236}">
                <a16:creationId xmlns:a16="http://schemas.microsoft.com/office/drawing/2014/main" id="{CD274E87-D04A-3F4A-A5E2-D1CD4EC95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085" y="2450307"/>
            <a:ext cx="414376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CCL</a:t>
            </a:r>
          </a:p>
        </p:txBody>
      </p:sp>
      <p:sp>
        <p:nvSpPr>
          <p:cNvPr id="376910" name="Rectangle 78">
            <a:extLst>
              <a:ext uri="{FF2B5EF4-FFF2-40B4-BE49-F238E27FC236}">
                <a16:creationId xmlns:a16="http://schemas.microsoft.com/office/drawing/2014/main" id="{2A87F705-1291-8346-B274-054A10C72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1592" y="2463404"/>
            <a:ext cx="850106" cy="2000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11" name="Rectangle 79">
            <a:extLst>
              <a:ext uri="{FF2B5EF4-FFF2-40B4-BE49-F238E27FC236}">
                <a16:creationId xmlns:a16="http://schemas.microsoft.com/office/drawing/2014/main" id="{3D3CCFD5-540F-DF46-932E-17440A6C3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178" y="2453879"/>
            <a:ext cx="889397" cy="2095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12" name="Rectangle 80">
            <a:extLst>
              <a:ext uri="{FF2B5EF4-FFF2-40B4-BE49-F238E27FC236}">
                <a16:creationId xmlns:a16="http://schemas.microsoft.com/office/drawing/2014/main" id="{2FB28C72-07CA-6E44-97E7-1EBB00C6D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1779" y="2451498"/>
            <a:ext cx="785921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716" tIns="33338" rIns="13716" bIns="33338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SRF, </a:t>
            </a:r>
            <a:r>
              <a:rPr lang="en-US" altLang="en-US" sz="1050" b="1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altLang="en-US" sz="1050" b="1">
                <a:latin typeface="Arial Unicode MS" panose="020B0604020202020204" pitchFamily="34" charset="-128"/>
              </a:rPr>
              <a:t>=0.61</a:t>
            </a:r>
          </a:p>
        </p:txBody>
      </p:sp>
      <p:sp>
        <p:nvSpPr>
          <p:cNvPr id="376913" name="Rectangle 81">
            <a:extLst>
              <a:ext uri="{FF2B5EF4-FFF2-40B4-BE49-F238E27FC236}">
                <a16:creationId xmlns:a16="http://schemas.microsoft.com/office/drawing/2014/main" id="{DA1B9BF6-E198-A149-8CF4-6BECB908E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229" y="2469357"/>
            <a:ext cx="785921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716" tIns="33338" rIns="13716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SRF, </a:t>
            </a:r>
            <a:r>
              <a:rPr lang="en-US" altLang="en-US" sz="1050" b="1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altLang="en-US" sz="1050" b="1">
                <a:latin typeface="Arial Unicode MS" panose="020B0604020202020204" pitchFamily="34" charset="-128"/>
              </a:rPr>
              <a:t>=0.81</a:t>
            </a:r>
          </a:p>
        </p:txBody>
      </p:sp>
      <p:sp>
        <p:nvSpPr>
          <p:cNvPr id="376914" name="Rectangle 82">
            <a:extLst>
              <a:ext uri="{FF2B5EF4-FFF2-40B4-BE49-F238E27FC236}">
                <a16:creationId xmlns:a16="http://schemas.microsoft.com/office/drawing/2014/main" id="{96706F76-506D-4A4E-8DB3-8873B3EBC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0135" y="1949054"/>
            <a:ext cx="677268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186 MeV</a:t>
            </a:r>
          </a:p>
        </p:txBody>
      </p:sp>
      <p:sp>
        <p:nvSpPr>
          <p:cNvPr id="376915" name="Rectangle 83">
            <a:extLst>
              <a:ext uri="{FF2B5EF4-FFF2-40B4-BE49-F238E27FC236}">
                <a16:creationId xmlns:a16="http://schemas.microsoft.com/office/drawing/2014/main" id="{9922B79E-6F9F-884C-86E7-6FF9F844C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606" y="1965723"/>
            <a:ext cx="677268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387 MeV</a:t>
            </a:r>
          </a:p>
        </p:txBody>
      </p:sp>
      <p:sp>
        <p:nvSpPr>
          <p:cNvPr id="376916" name="Line 84">
            <a:extLst>
              <a:ext uri="{FF2B5EF4-FFF2-40B4-BE49-F238E27FC236}">
                <a16:creationId xmlns:a16="http://schemas.microsoft.com/office/drawing/2014/main" id="{C94D5159-336E-2849-AE70-B08EE60C71F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70572" y="2147888"/>
            <a:ext cx="0" cy="26789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17" name="Line 85">
            <a:extLst>
              <a:ext uri="{FF2B5EF4-FFF2-40B4-BE49-F238E27FC236}">
                <a16:creationId xmlns:a16="http://schemas.microsoft.com/office/drawing/2014/main" id="{AB7224D4-9FB5-1148-9504-2531C081203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70635" y="2155031"/>
            <a:ext cx="0" cy="26789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18" name="Line 86">
            <a:extLst>
              <a:ext uri="{FF2B5EF4-FFF2-40B4-BE49-F238E27FC236}">
                <a16:creationId xmlns:a16="http://schemas.microsoft.com/office/drawing/2014/main" id="{F479D520-4614-8148-9A0D-DD54788FA88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60156" y="2162175"/>
            <a:ext cx="0" cy="26789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19" name="Line 87">
            <a:extLst>
              <a:ext uri="{FF2B5EF4-FFF2-40B4-BE49-F238E27FC236}">
                <a16:creationId xmlns:a16="http://schemas.microsoft.com/office/drawing/2014/main" id="{5A59F1AC-6374-F740-B1A4-37569809892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63604" y="2158605"/>
            <a:ext cx="0" cy="2678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20" name="Rectangle 88">
            <a:extLst>
              <a:ext uri="{FF2B5EF4-FFF2-40B4-BE49-F238E27FC236}">
                <a16:creationId xmlns:a16="http://schemas.microsoft.com/office/drawing/2014/main" id="{36F4B7BD-EA69-D54D-8171-DA0BE8869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6155" y="2466976"/>
            <a:ext cx="516731" cy="202406"/>
          </a:xfrm>
          <a:prstGeom prst="rect">
            <a:avLst/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76921" name="Rectangle 89">
            <a:extLst>
              <a:ext uri="{FF2B5EF4-FFF2-40B4-BE49-F238E27FC236}">
                <a16:creationId xmlns:a16="http://schemas.microsoft.com/office/drawing/2014/main" id="{C7317036-9B20-9240-AAB8-4DC04A5E8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0517" y="2472929"/>
            <a:ext cx="398345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DTL</a:t>
            </a:r>
          </a:p>
        </p:txBody>
      </p:sp>
      <p:sp>
        <p:nvSpPr>
          <p:cNvPr id="376922" name="Rectangle 90">
            <a:extLst>
              <a:ext uri="{FF2B5EF4-FFF2-40B4-BE49-F238E27FC236}">
                <a16:creationId xmlns:a16="http://schemas.microsoft.com/office/drawing/2014/main" id="{C8D6E9D7-7B92-B842-9FAE-76FF65530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7591" y="2465785"/>
            <a:ext cx="420788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865" tIns="33338" rIns="67865" bIns="33338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50" b="1">
                <a:latin typeface="Arial Unicode MS" panose="020B0604020202020204" pitchFamily="34" charset="-128"/>
              </a:rPr>
              <a:t>RFQ</a:t>
            </a:r>
          </a:p>
        </p:txBody>
      </p:sp>
      <p:sp>
        <p:nvSpPr>
          <p:cNvPr id="376923" name="Line 91">
            <a:extLst>
              <a:ext uri="{FF2B5EF4-FFF2-40B4-BE49-F238E27FC236}">
                <a16:creationId xmlns:a16="http://schemas.microsoft.com/office/drawing/2014/main" id="{80F3EA21-4332-F247-89EB-DD8268C7B09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483519" y="2316956"/>
            <a:ext cx="0" cy="12977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93" name="Text Box 14">
            <a:extLst>
              <a:ext uri="{FF2B5EF4-FFF2-40B4-BE49-F238E27FC236}">
                <a16:creationId xmlns:a16="http://schemas.microsoft.com/office/drawing/2014/main" id="{0CFE0C9E-21DB-6442-A4D4-95C0D4A55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817" y="3167470"/>
            <a:ext cx="2826834" cy="16619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P beam on target : 	 	1.44MW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I beam average:		1.44mA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Maximum Beam energy:	1 GeV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Duty factor:		6%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Rep. rate:			60Hz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200" dirty="0"/>
              <a:t>Pulse width:		1ms</a:t>
            </a:r>
          </a:p>
        </p:txBody>
      </p:sp>
    </p:spTree>
    <p:extLst>
      <p:ext uri="{BB962C8B-B14F-4D97-AF65-F5344CB8AC3E}">
        <p14:creationId xmlns:p14="http://schemas.microsoft.com/office/powerpoint/2010/main" val="207744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DABB-9CA2-443E-AB5D-C19CCBC7E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SNS Operations: April 2006 - Present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467C4-7E95-4B38-BFC5-6B3788679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26" y="4349466"/>
            <a:ext cx="7902597" cy="3171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Despite all challenges, SNS operates at 1.4 MW with &gt; 90% availability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8271D-0C3E-42BD-8FE9-72E0F64A6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566" y="564381"/>
            <a:ext cx="5566317" cy="371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0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3E658-CA03-4655-9732-67DB065B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RFQ: 1</a:t>
            </a:r>
            <a:r>
              <a:rPr lang="en-US" baseline="30000" dirty="0"/>
              <a:t>st</a:t>
            </a:r>
            <a:r>
              <a:rPr lang="en-US" dirty="0"/>
              <a:t> (2002-2017) and 2</a:t>
            </a:r>
            <a:r>
              <a:rPr lang="en-US" baseline="30000" dirty="0"/>
              <a:t>nd</a:t>
            </a:r>
            <a:r>
              <a:rPr lang="en-US" dirty="0"/>
              <a:t> (2017-Present)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4F4B9-1CDB-4109-8BD0-C8B2A1C71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763437"/>
            <a:ext cx="4320480" cy="3455280"/>
          </a:xfrm>
        </p:spPr>
        <p:txBody>
          <a:bodyPr/>
          <a:lstStyle/>
          <a:p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RFQ is very robust machine, capable to take some abuse</a:t>
            </a:r>
          </a:p>
          <a:p>
            <a:r>
              <a:rPr lang="en-US" sz="1600" dirty="0"/>
              <a:t>Transmission is major figure of merit, it declined with time (reason is not clear)</a:t>
            </a:r>
          </a:p>
          <a:p>
            <a:r>
              <a:rPr lang="en-US" sz="1600" dirty="0"/>
              <a:t>Excessive heat generation at higher amplitudes and with beam presence</a:t>
            </a:r>
          </a:p>
          <a:p>
            <a:r>
              <a:rPr lang="en-US" sz="1600" dirty="0"/>
              <a:t>Resonance Control is instable (too slow) for “Beam On/Off” transitions</a:t>
            </a:r>
          </a:p>
          <a:p>
            <a:r>
              <a:rPr lang="en-US" sz="1600" dirty="0"/>
              <a:t>Stabilization with fast model-controlled addition/removal RF power solved this problem</a:t>
            </a:r>
          </a:p>
          <a:p>
            <a:endParaRPr lang="en-US" sz="1600" dirty="0"/>
          </a:p>
          <a:p>
            <a:r>
              <a:rPr lang="en-US" sz="1600" dirty="0"/>
              <a:t>2</a:t>
            </a:r>
            <a:r>
              <a:rPr lang="en-US" sz="1600" baseline="30000" dirty="0"/>
              <a:t>nd</a:t>
            </a:r>
            <a:r>
              <a:rPr lang="en-US" sz="1600" dirty="0"/>
              <a:t> RFQ does not show this behavior (yet)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F633B21-A253-471C-A993-B7FA18315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496" y="674623"/>
            <a:ext cx="3152803" cy="189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EC190C-BBA4-44FB-AABD-A927A37431DB}"/>
              </a:ext>
            </a:extLst>
          </p:cNvPr>
          <p:cNvSpPr txBox="1"/>
          <p:nvPr/>
        </p:nvSpPr>
        <p:spPr>
          <a:xfrm>
            <a:off x="6078028" y="1076223"/>
            <a:ext cx="722060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900" dirty="0"/>
              <a:t>1</a:t>
            </a:r>
            <a:r>
              <a:rPr lang="en-US" sz="900" baseline="30000" dirty="0"/>
              <a:t>st</a:t>
            </a:r>
            <a:r>
              <a:rPr lang="en-US" sz="900" dirty="0"/>
              <a:t> RFQ</a:t>
            </a:r>
          </a:p>
          <a:p>
            <a:pPr algn="ctr">
              <a:lnSpc>
                <a:spcPct val="90000"/>
              </a:lnSpc>
            </a:pPr>
            <a:r>
              <a:rPr lang="en-US" sz="900" dirty="0"/>
              <a:t>2016.07.10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81B83E8-8E1F-4197-B509-E18DE587D939}"/>
              </a:ext>
            </a:extLst>
          </p:cNvPr>
          <p:cNvCxnSpPr>
            <a:cxnSpLocks/>
          </p:cNvCxnSpPr>
          <p:nvPr/>
        </p:nvCxnSpPr>
        <p:spPr>
          <a:xfrm>
            <a:off x="8437922" y="918763"/>
            <a:ext cx="0" cy="25441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499526-4F4C-4B0F-94AE-C049AF2DBAE0}"/>
              </a:ext>
            </a:extLst>
          </p:cNvPr>
          <p:cNvSpPr txBox="1"/>
          <p:nvPr/>
        </p:nvSpPr>
        <p:spPr>
          <a:xfrm>
            <a:off x="7493224" y="763437"/>
            <a:ext cx="841890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900" b="1" dirty="0"/>
              <a:t>Discharge contribution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791645E-CF50-4C2E-99DB-EB0FD7A5D1FA}"/>
              </a:ext>
            </a:extLst>
          </p:cNvPr>
          <p:cNvSpPr/>
          <p:nvPr/>
        </p:nvSpPr>
        <p:spPr>
          <a:xfrm>
            <a:off x="7914169" y="1260870"/>
            <a:ext cx="205482" cy="417434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/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contourClr>
              <a:schemeClr val="l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FE6326-7566-40CC-8F96-CE683F9D612E}"/>
              </a:ext>
            </a:extLst>
          </p:cNvPr>
          <p:cNvSpPr txBox="1"/>
          <p:nvPr/>
        </p:nvSpPr>
        <p:spPr>
          <a:xfrm>
            <a:off x="7539156" y="1883369"/>
            <a:ext cx="1160989" cy="3416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900" b="1" dirty="0"/>
              <a:t>Normal operating range for the field</a:t>
            </a:r>
          </a:p>
        </p:txBody>
      </p:sp>
    </p:spTree>
    <p:extLst>
      <p:ext uri="{BB962C8B-B14F-4D97-AF65-F5344CB8AC3E}">
        <p14:creationId xmlns:p14="http://schemas.microsoft.com/office/powerpoint/2010/main" val="290882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8517F-FD8E-44E4-8B5E-13A52095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Linac: DTL + CCL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DEFF2-F6CE-4EA2-8E97-8DB83C43E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562424"/>
            <a:ext cx="7144196" cy="2694742"/>
          </a:xfrm>
        </p:spPr>
        <p:txBody>
          <a:bodyPr/>
          <a:lstStyle/>
          <a:p>
            <a:r>
              <a:rPr lang="en-US" sz="1500" dirty="0"/>
              <a:t>High rate of vacuum trips inside cavities in the past</a:t>
            </a:r>
          </a:p>
          <a:p>
            <a:r>
              <a:rPr lang="en-US" sz="1500" dirty="0"/>
              <a:t>Ion pumps were replaced with turbo-pumps </a:t>
            </a:r>
          </a:p>
          <a:p>
            <a:endParaRPr lang="en-US" sz="600" dirty="0"/>
          </a:p>
          <a:p>
            <a:r>
              <a:rPr lang="en-US" sz="1500" dirty="0"/>
              <a:t>Trips in Warm Linac/ RFQ/Ion Source are possible source of damage to SCL cavities due to beam loss</a:t>
            </a:r>
          </a:p>
          <a:p>
            <a:r>
              <a:rPr lang="en-US" sz="1500" dirty="0"/>
              <a:t>“Errant Beam Control” implemented. Comparing macro-pulse waveform with previous one allows to shut beam faster than using Beam Loss Monitor signals</a:t>
            </a:r>
          </a:p>
          <a:p>
            <a:endParaRPr lang="en-US" sz="600" dirty="0"/>
          </a:p>
          <a:p>
            <a:r>
              <a:rPr lang="en-US" sz="1500" dirty="0"/>
              <a:t>Trip rate and beam loss in SCL were reduced further by empirical tuning Warm Linac cavities slightly (significantly)  away from design parameters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4076CCA-CAF5-46BB-A403-7B95CB3C7FB8}"/>
              </a:ext>
            </a:extLst>
          </p:cNvPr>
          <p:cNvGraphicFramePr>
            <a:graphicFrameLocks/>
          </p:cNvGraphicFramePr>
          <p:nvPr/>
        </p:nvGraphicFramePr>
        <p:xfrm>
          <a:off x="998711" y="3353297"/>
          <a:ext cx="6516676" cy="11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9547">
                  <a:extLst>
                    <a:ext uri="{9D8B030D-6E8A-4147-A177-3AD203B41FA5}">
                      <a16:colId xmlns:a16="http://schemas.microsoft.com/office/drawing/2014/main" val="1519403482"/>
                    </a:ext>
                  </a:extLst>
                </a:gridCol>
                <a:gridCol w="1790405">
                  <a:extLst>
                    <a:ext uri="{9D8B030D-6E8A-4147-A177-3AD203B41FA5}">
                      <a16:colId xmlns:a16="http://schemas.microsoft.com/office/drawing/2014/main" val="689571740"/>
                    </a:ext>
                  </a:extLst>
                </a:gridCol>
                <a:gridCol w="1698362">
                  <a:extLst>
                    <a:ext uri="{9D8B030D-6E8A-4147-A177-3AD203B41FA5}">
                      <a16:colId xmlns:a16="http://schemas.microsoft.com/office/drawing/2014/main" val="3797734299"/>
                    </a:ext>
                  </a:extLst>
                </a:gridCol>
                <a:gridCol w="1698362">
                  <a:extLst>
                    <a:ext uri="{9D8B030D-6E8A-4147-A177-3AD203B41FA5}">
                      <a16:colId xmlns:a16="http://schemas.microsoft.com/office/drawing/2014/main" val="4167498869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Cavity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Design </a:t>
                      </a:r>
                      <a:r>
                        <a:rPr lang="el-GR" sz="1200" dirty="0"/>
                        <a:t>φ</a:t>
                      </a:r>
                      <a:r>
                        <a:rPr lang="en-US" sz="1200" baseline="-25000" dirty="0"/>
                        <a:t>synch</a:t>
                      </a:r>
                      <a:r>
                        <a:rPr lang="en-US" sz="1200" dirty="0"/>
                        <a:t>, deg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Real </a:t>
                      </a:r>
                      <a:r>
                        <a:rPr lang="el-GR" sz="1200" dirty="0"/>
                        <a:t>φ</a:t>
                      </a:r>
                      <a:r>
                        <a:rPr lang="en-US" sz="1200" baseline="-25000" dirty="0"/>
                        <a:t>synch</a:t>
                      </a:r>
                      <a:r>
                        <a:rPr lang="en-US" sz="1200" dirty="0"/>
                        <a:t>, deg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To Design A</a:t>
                      </a:r>
                      <a:r>
                        <a:rPr lang="en-US" sz="1200" baseline="-25000" dirty="0"/>
                        <a:t>RF</a:t>
                      </a:r>
                      <a:r>
                        <a:rPr lang="en-US" sz="1200" dirty="0"/>
                        <a:t>,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223772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CCL 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-30.9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-16.7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207173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CCL 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-30.8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-21.6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582782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CCL 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-30.7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-23.9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172355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CCL 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-29.3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-18.3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11067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072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59204-776A-4DAE-9811-E0EDCC934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SCL: Intra-Beam Stripping (</a:t>
            </a:r>
            <a:r>
              <a:rPr lang="en-US" dirty="0" err="1"/>
              <a:t>IBSt</a:t>
            </a:r>
            <a:r>
              <a:rPr lang="en-US" dirty="0"/>
              <a:t>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54AE6C-C802-4827-A790-3C3A2CA3E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151" y="1704962"/>
            <a:ext cx="5102984" cy="2948155"/>
          </a:xfrm>
        </p:spPr>
        <p:txBody>
          <a:bodyPr/>
          <a:lstStyle/>
          <a:p>
            <a:r>
              <a:rPr lang="en-US" dirty="0" err="1"/>
              <a:t>IBSt</a:t>
            </a:r>
            <a:r>
              <a:rPr lang="en-US" dirty="0"/>
              <a:t> was encountered during power ramp-up</a:t>
            </a:r>
          </a:p>
          <a:p>
            <a:r>
              <a:rPr lang="en-US" dirty="0"/>
              <a:t>Initially mechanism of beam loss was unknown</a:t>
            </a:r>
          </a:p>
          <a:p>
            <a:r>
              <a:rPr lang="en-US" dirty="0"/>
              <a:t>Design showed zero SCL beam loss</a:t>
            </a:r>
          </a:p>
          <a:p>
            <a:r>
              <a:rPr lang="en-US" dirty="0"/>
              <a:t>Remedy was developed right away – reduced quad strength in SCL</a:t>
            </a:r>
          </a:p>
          <a:p>
            <a:r>
              <a:rPr lang="en-US" dirty="0" err="1"/>
              <a:t>IBSt</a:t>
            </a:r>
            <a:r>
              <a:rPr lang="en-US" dirty="0"/>
              <a:t> was identified in 2011, experimentally confirmed in 2012</a:t>
            </a:r>
          </a:p>
          <a:p>
            <a:r>
              <a:rPr lang="en-US" dirty="0"/>
              <a:t>Since then, we using empirical beam loss tuning in SCL using big apertures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F76B07-6F72-40BB-8A9D-D07A27D8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287" y="2658135"/>
            <a:ext cx="2829661" cy="20532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EE5DD2-CC0E-4D72-974A-B5F47D5E3031}"/>
              </a:ext>
            </a:extLst>
          </p:cNvPr>
          <p:cNvSpPr txBox="1"/>
          <p:nvPr/>
        </p:nvSpPr>
        <p:spPr>
          <a:xfrm>
            <a:off x="6684260" y="2863948"/>
            <a:ext cx="848309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350" b="1" dirty="0">
                <a:solidFill>
                  <a:srgbClr val="FF0000"/>
                </a:solidFill>
              </a:rPr>
              <a:t>H</a:t>
            </a:r>
            <a:r>
              <a:rPr lang="en-US" sz="1350" b="1" baseline="30000" dirty="0">
                <a:solidFill>
                  <a:srgbClr val="FF0000"/>
                </a:solidFill>
              </a:rPr>
              <a:t>-</a:t>
            </a:r>
            <a:r>
              <a:rPr lang="en-US" sz="1350" b="1" dirty="0">
                <a:solidFill>
                  <a:srgbClr val="FF0000"/>
                </a:solidFill>
              </a:rPr>
              <a:t>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B6AE1-FC3C-465E-B7A2-D13BDC0EDB70}"/>
              </a:ext>
            </a:extLst>
          </p:cNvPr>
          <p:cNvSpPr txBox="1"/>
          <p:nvPr/>
        </p:nvSpPr>
        <p:spPr>
          <a:xfrm>
            <a:off x="6948875" y="3890051"/>
            <a:ext cx="1242648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350" b="1" dirty="0">
                <a:solidFill>
                  <a:srgbClr val="0432FF"/>
                </a:solidFill>
              </a:rPr>
              <a:t>Proton beam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7EB955-AA6C-408D-9807-9EE2A954E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816" y="545145"/>
            <a:ext cx="1513580" cy="10661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EFF5AE-6823-4821-ACFF-5CEA02883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027" y="496884"/>
            <a:ext cx="2755920" cy="211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6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995D9-496B-4173-8756-9790257F6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SCL: Superconducting Cavities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E380E-565E-4868-B373-4C8358836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020" y="625210"/>
            <a:ext cx="7777704" cy="652983"/>
          </a:xfrm>
        </p:spPr>
        <p:txBody>
          <a:bodyPr/>
          <a:lstStyle/>
          <a:p>
            <a:r>
              <a:rPr lang="en-US" dirty="0"/>
              <a:t>Problem: SCL cavities reducing gradients and low energy out of SCL</a:t>
            </a:r>
          </a:p>
          <a:p>
            <a:r>
              <a:rPr lang="en-US" dirty="0"/>
              <a:t>Solution: Plasma processing of inner surfaces of SCL cavities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FB6F4D-8D81-4E43-B95F-0F54C4FD4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33" y="1422597"/>
            <a:ext cx="6489334" cy="33441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068AB4-7B8C-4282-B9D3-62112A9285D3}"/>
              </a:ext>
            </a:extLst>
          </p:cNvPr>
          <p:cNvSpPr txBox="1"/>
          <p:nvPr/>
        </p:nvSpPr>
        <p:spPr>
          <a:xfrm>
            <a:off x="2005781" y="1762432"/>
            <a:ext cx="2146742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350" dirty="0">
                <a:solidFill>
                  <a:srgbClr val="0432FF"/>
                </a:solidFill>
              </a:rPr>
              <a:t>Courtesy of Sang-Ho Kim</a:t>
            </a:r>
          </a:p>
        </p:txBody>
      </p:sp>
    </p:spTree>
    <p:extLst>
      <p:ext uri="{BB962C8B-B14F-4D97-AF65-F5344CB8AC3E}">
        <p14:creationId xmlns:p14="http://schemas.microsoft.com/office/powerpoint/2010/main" val="3914565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0C036-0B4B-4078-9E61-5638A5B4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62" y="177736"/>
            <a:ext cx="8636290" cy="692498"/>
          </a:xfrm>
        </p:spPr>
        <p:txBody>
          <a:bodyPr/>
          <a:lstStyle/>
          <a:p>
            <a:r>
              <a:rPr lang="en-US" dirty="0"/>
              <a:t>Ring Charge-Exchange Injection: Foil Longevity and Max Power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5493D-9FD3-457F-BF04-33ED2AD936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6762" y="1131590"/>
                <a:ext cx="6639988" cy="3429707"/>
              </a:xfrm>
            </p:spPr>
            <p:txBody>
              <a:bodyPr/>
              <a:lstStyle/>
              <a:p>
                <a:r>
                  <a:rPr lang="en-US" dirty="0"/>
                  <a:t>Nano-crystalline diamond foils (350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Typically, 1-2 foils needed for a run (~2500 </a:t>
                </a:r>
                <a:r>
                  <a:rPr lang="en-US" dirty="0" err="1"/>
                  <a:t>hrs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New foil conditioning time ~40 hours</a:t>
                </a:r>
              </a:p>
              <a:p>
                <a:r>
                  <a:rPr lang="en-US" dirty="0"/>
                  <a:t>It is Ok for now, but what will happen after PPU and STS (2xPower)?</a:t>
                </a:r>
              </a:p>
              <a:p>
                <a:r>
                  <a:rPr lang="en-US" dirty="0"/>
                  <a:t>Benchmarked model was needed</a:t>
                </a:r>
              </a:p>
              <a:p>
                <a:r>
                  <a:rPr lang="en-US" dirty="0"/>
                  <a:t>Optical foil temperature monitoring system was developed + foil test stand studies -&gt; model</a:t>
                </a:r>
              </a:p>
              <a:p>
                <a:r>
                  <a:rPr lang="en-US" dirty="0"/>
                  <a:t>Power limit was calculated as 5 MW</a:t>
                </a:r>
              </a:p>
              <a:p>
                <a:r>
                  <a:rPr lang="en-US" dirty="0"/>
                  <a:t>Temperature control -&gt; alarm -&gt; “beam on foil” size control -&gt; increased longevity 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5493D-9FD3-457F-BF04-33ED2AD936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6762" y="1131590"/>
                <a:ext cx="6639988" cy="342970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1AF2D5B-D8B3-463E-B3FE-F80037FF0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354" y="680684"/>
            <a:ext cx="1115370" cy="332350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2326867-0017-420D-B37A-94A61F3911B1}"/>
              </a:ext>
            </a:extLst>
          </p:cNvPr>
          <p:cNvCxnSpPr>
            <a:cxnSpLocks/>
          </p:cNvCxnSpPr>
          <p:nvPr/>
        </p:nvCxnSpPr>
        <p:spPr>
          <a:xfrm>
            <a:off x="7641396" y="1821427"/>
            <a:ext cx="0" cy="18352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2B23890-D775-4222-960D-6661EF99D588}"/>
              </a:ext>
            </a:extLst>
          </p:cNvPr>
          <p:cNvSpPr txBox="1"/>
          <p:nvPr/>
        </p:nvSpPr>
        <p:spPr>
          <a:xfrm rot="16200000">
            <a:off x="7087720" y="2599393"/>
            <a:ext cx="930086" cy="279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50" dirty="0"/>
              <a:t>30mm</a:t>
            </a:r>
          </a:p>
        </p:txBody>
      </p:sp>
    </p:spTree>
    <p:extLst>
      <p:ext uri="{BB962C8B-B14F-4D97-AF65-F5344CB8AC3E}">
        <p14:creationId xmlns:p14="http://schemas.microsoft.com/office/powerpoint/2010/main" val="2775635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CC33-52F5-428E-BB8D-74F13466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354" y="177736"/>
            <a:ext cx="7972966" cy="692498"/>
          </a:xfrm>
        </p:spPr>
        <p:txBody>
          <a:bodyPr/>
          <a:lstStyle/>
          <a:p>
            <a:r>
              <a:rPr lang="en-US" dirty="0"/>
              <a:t>Notes on Other Technical Peculiarities and Lessons Learned  at SNS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41086-D169-48D3-BE71-9D1B05905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80" y="1244822"/>
            <a:ext cx="8642640" cy="3146561"/>
          </a:xfrm>
        </p:spPr>
        <p:txBody>
          <a:bodyPr/>
          <a:lstStyle/>
          <a:p>
            <a:r>
              <a:rPr lang="en-US" dirty="0"/>
              <a:t>SCL operation is flexible! Much more than anticipated. E.g. run with missing cryomodules, on the fly retune….</a:t>
            </a:r>
          </a:p>
          <a:p>
            <a:r>
              <a:rPr lang="en-US" dirty="0"/>
              <a:t>We don’t use SRF piezo tuners nor HOM filters (for our low duty factor application)</a:t>
            </a:r>
          </a:p>
          <a:p>
            <a:r>
              <a:rPr lang="en-US" dirty="0"/>
              <a:t>Large aperture is useful for low beam loss if you can afford it</a:t>
            </a:r>
          </a:p>
          <a:p>
            <a:r>
              <a:rPr lang="en-US" dirty="0"/>
              <a:t>We don’t use 2 stage ring collimation nor RTBT collimation</a:t>
            </a:r>
          </a:p>
          <a:p>
            <a:r>
              <a:rPr lang="en-US" dirty="0"/>
              <a:t>We never used our e-p cloud suppression stuff (e.g. solenoid windings in Ring, transverse instability dumper )</a:t>
            </a:r>
          </a:p>
          <a:p>
            <a:r>
              <a:rPr lang="en-US" dirty="0"/>
              <a:t>We never used octupole magnets in ring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92802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706</Words>
  <Application>Microsoft Office PowerPoint</Application>
  <PresentationFormat>On-screen Show (16:9)</PresentationFormat>
  <Paragraphs>107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 Narrow</vt:lpstr>
      <vt:lpstr>Arial Unicode MS</vt:lpstr>
      <vt:lpstr>Calibri</vt:lpstr>
      <vt:lpstr>Cambria Math</vt:lpstr>
      <vt:lpstr>Symbol</vt:lpstr>
      <vt:lpstr>Wingdings</vt:lpstr>
      <vt:lpstr>IMCC - 1</vt:lpstr>
      <vt:lpstr>1_IMCC - 1</vt:lpstr>
      <vt:lpstr>PowerPoint Presentation</vt:lpstr>
      <vt:lpstr>SNS Accelerator Complex</vt:lpstr>
      <vt:lpstr>SNS Operations: April 2006 - Present</vt:lpstr>
      <vt:lpstr>RFQ: 1st (2002-2017) and 2nd (2017-Present) </vt:lpstr>
      <vt:lpstr>Warm Linac: DTL + CCL</vt:lpstr>
      <vt:lpstr>SCL: Intra-Beam Stripping (IBSt)</vt:lpstr>
      <vt:lpstr>SCL: Superconducting Cavities Degradation</vt:lpstr>
      <vt:lpstr>Ring Charge-Exchange Injection: Foil Longevity and Max Power </vt:lpstr>
      <vt:lpstr>Notes on Other Technical Peculiarities and Lessons Learned  at SNS</vt:lpstr>
      <vt:lpstr>Summary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Shishlo, Andrei P.</cp:lastModifiedBy>
  <cp:revision>17</cp:revision>
  <dcterms:created xsi:type="dcterms:W3CDTF">2021-05-17T12:13:58Z</dcterms:created>
  <dcterms:modified xsi:type="dcterms:W3CDTF">2021-05-18T17:47:40Z</dcterms:modified>
</cp:coreProperties>
</file>