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2" r:id="rId2"/>
  </p:sldMasterIdLst>
  <p:notesMasterIdLst>
    <p:notesMasterId r:id="rId15"/>
  </p:notesMasterIdLst>
  <p:handoutMasterIdLst>
    <p:handoutMasterId r:id="rId16"/>
  </p:handoutMasterIdLst>
  <p:sldIdLst>
    <p:sldId id="257" r:id="rId3"/>
    <p:sldId id="280" r:id="rId4"/>
    <p:sldId id="282" r:id="rId5"/>
    <p:sldId id="278" r:id="rId6"/>
    <p:sldId id="281" r:id="rId7"/>
    <p:sldId id="283" r:id="rId8"/>
    <p:sldId id="284" r:id="rId9"/>
    <p:sldId id="285" r:id="rId10"/>
    <p:sldId id="287" r:id="rId11"/>
    <p:sldId id="279" r:id="rId12"/>
    <p:sldId id="286" r:id="rId13"/>
    <p:sldId id="266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9868" autoAdjust="0"/>
    <p:restoredTop sz="94574" autoAdjust="0"/>
  </p:normalViewPr>
  <p:slideViewPr>
    <p:cSldViewPr snapToObjects="1" showGuides="1">
      <p:cViewPr>
        <p:scale>
          <a:sx n="100" d="100"/>
          <a:sy n="100" d="100"/>
        </p:scale>
        <p:origin x="-496" y="-4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18.05.21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6630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18.05.21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71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8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46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08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208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46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46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46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3608" y="481250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10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5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7" name="Espace réservé du pied de page 4"/>
          <p:cNvSpPr txBox="1">
            <a:spLocks/>
          </p:cNvSpPr>
          <p:nvPr userDrawn="1"/>
        </p:nvSpPr>
        <p:spPr>
          <a:xfrm>
            <a:off x="1043608" y="4818186"/>
            <a:ext cx="6912768" cy="27384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8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76006"/>
            <a:ext cx="9144000" cy="337344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7.e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8.emf"/><Relationship Id="rId15" Type="http://schemas.openxmlformats.org/officeDocument/2006/relationships/oleObject" Target="../embeddings/oleObject6.bin"/><Relationship Id="rId16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3.bin"/><Relationship Id="rId10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8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19.e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20.emf"/><Relationship Id="rId9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295400" y="274340"/>
            <a:ext cx="6781800" cy="857250"/>
          </a:xfrm>
        </p:spPr>
        <p:txBody>
          <a:bodyPr/>
          <a:lstStyle/>
          <a:p>
            <a:r>
              <a:rPr lang="en-GB" sz="2400" dirty="0" smtClean="0">
                <a:latin typeface="+mj-lt"/>
              </a:rPr>
              <a:t>First Considerations on Magnet Needs </a:t>
            </a:r>
            <a:br>
              <a:rPr lang="en-GB" sz="2400" dirty="0" smtClean="0">
                <a:latin typeface="+mj-lt"/>
              </a:rPr>
            </a:br>
            <a:r>
              <a:rPr lang="en-GB" sz="2400" dirty="0" smtClean="0">
                <a:latin typeface="+mj-lt"/>
              </a:rPr>
              <a:t>for </a:t>
            </a:r>
            <a:r>
              <a:rPr lang="en-GB" sz="2400" dirty="0">
                <a:latin typeface="+mj-lt"/>
              </a:rPr>
              <a:t>t</a:t>
            </a:r>
            <a:r>
              <a:rPr lang="en-GB" sz="2400" dirty="0" smtClean="0">
                <a:latin typeface="+mj-lt"/>
              </a:rPr>
              <a:t>he Muon Collider Ring</a:t>
            </a:r>
            <a:endParaRPr lang="en-GB" dirty="0">
              <a:latin typeface="+mj-lt"/>
            </a:endParaRP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0" name="Espace réservé du contenu 8"/>
          <p:cNvSpPr txBox="1">
            <a:spLocks/>
          </p:cNvSpPr>
          <p:nvPr/>
        </p:nvSpPr>
        <p:spPr>
          <a:xfrm>
            <a:off x="899592" y="1563638"/>
            <a:ext cx="7632848" cy="30243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Collider Ring Requirements</a:t>
            </a:r>
          </a:p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>
                <a:latin typeface="+mj-lt"/>
              </a:rPr>
              <a:t>Observations on the MAP 3 TeV c.o.m </a:t>
            </a:r>
            <a:r>
              <a:rPr lang="en-US" sz="1800" dirty="0" smtClean="0">
                <a:latin typeface="+mj-lt"/>
              </a:rPr>
              <a:t>Proposal </a:t>
            </a:r>
            <a:br>
              <a:rPr lang="en-US" sz="1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(version using quadruplet for focusing for small </a:t>
            </a:r>
            <a:r>
              <a:rPr lang="en-US" sz="1800" dirty="0" smtClean="0">
                <a:latin typeface="Symbol" charset="2"/>
                <a:cs typeface="Symbol" charset="2"/>
              </a:rPr>
              <a:t>b</a:t>
            </a:r>
            <a:r>
              <a:rPr lang="en-US" sz="2000" dirty="0" smtClean="0">
                <a:latin typeface="+mj-lt"/>
              </a:rPr>
              <a:t>)</a:t>
            </a:r>
          </a:p>
          <a:p>
            <a:pPr marL="742950" lvl="2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General Properties</a:t>
            </a:r>
          </a:p>
          <a:p>
            <a:pPr marL="742950" lvl="2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Neutrino Radiation</a:t>
            </a:r>
            <a:endParaRPr lang="en-US" sz="1600" dirty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First Ideas on further lattice Improvements </a:t>
            </a:r>
            <a:br>
              <a:rPr lang="en-US" sz="1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(contributed by Kyriacos)</a:t>
            </a:r>
            <a:endParaRPr lang="en-US" sz="18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On </a:t>
            </a:r>
            <a:r>
              <a:rPr lang="en-US" sz="1800" dirty="0">
                <a:latin typeface="+mj-lt"/>
              </a:rPr>
              <a:t>Magnet Requirements defined for </a:t>
            </a:r>
            <a:r>
              <a:rPr lang="en-US" sz="1800" dirty="0" smtClean="0">
                <a:latin typeface="+mj-lt"/>
              </a:rPr>
              <a:t>MAP </a:t>
            </a:r>
            <a:r>
              <a:rPr lang="en-US" sz="1800" dirty="0">
                <a:latin typeface="+mj-lt"/>
              </a:rPr>
              <a:t>3 TeV com Lattice</a:t>
            </a:r>
            <a:endParaRPr lang="en-US" sz="18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Remarks</a:t>
            </a:r>
            <a:endParaRPr lang="en-US" sz="1800" dirty="0" smtClean="0">
              <a:latin typeface="+mj-lt"/>
            </a:endParaRPr>
          </a:p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Summary</a:t>
            </a:r>
            <a:endParaRPr lang="en-US" sz="1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195486"/>
            <a:ext cx="6781800" cy="576064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Remarks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837999"/>
            <a:ext cx="8784976" cy="33179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Minimum distance between magnets (straights with 20 cm or 30 cm in lattice designs)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Details of magnetic field around magnet ends to be taken into account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Field quality requirements</a:t>
            </a:r>
            <a:endParaRPr lang="en-US" sz="1600" dirty="0"/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>
                <a:latin typeface="+mn-lt"/>
              </a:rPr>
              <a:t>Very large (vertical) </a:t>
            </a:r>
            <a:r>
              <a:rPr lang="en-US" sz="1600" dirty="0">
                <a:latin typeface="Symbol" charset="2"/>
                <a:cs typeface="Symbol" charset="2"/>
              </a:rPr>
              <a:t>b</a:t>
            </a:r>
            <a:r>
              <a:rPr lang="en-US" sz="1600" dirty="0">
                <a:latin typeface="+mn-lt"/>
              </a:rPr>
              <a:t>s make machine sensitive, but beam has to survive only ~1000 turns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n-lt"/>
              </a:rPr>
              <a:t>Higher order momentum compaction effects with large momentum spread?</a:t>
            </a:r>
            <a:endParaRPr lang="en-US" sz="1600" dirty="0" smtClean="0">
              <a:latin typeface="+mn-lt"/>
            </a:endParaRP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Straight sections for equipment (injection .. </a:t>
            </a:r>
            <a:r>
              <a:rPr lang="en-US" sz="1600" dirty="0">
                <a:latin typeface="+mj-lt"/>
              </a:rPr>
              <a:t>p</a:t>
            </a:r>
            <a:r>
              <a:rPr lang="en-US" sz="1600" dirty="0" smtClean="0">
                <a:latin typeface="+mj-lt"/>
              </a:rPr>
              <a:t>ossibly no RF)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Machine tuning with combined function magnets 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Q</a:t>
            </a:r>
            <a:r>
              <a:rPr lang="en-US" sz="1600" dirty="0" smtClean="0">
                <a:latin typeface="+mj-lt"/>
              </a:rPr>
              <a:t>uads, sextupoles .. with dipolar component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>
                <a:latin typeface="+mj-lt"/>
              </a:rPr>
              <a:t>N</a:t>
            </a:r>
            <a:r>
              <a:rPr lang="en-US" sz="1600" dirty="0" smtClean="0">
                <a:latin typeface="+mj-lt"/>
              </a:rPr>
              <a:t>eed to shift working point, adjust chromaticity (chromatic functions) </a:t>
            </a:r>
            <a:r>
              <a:rPr lang="mr-IN" sz="1600" dirty="0" smtClean="0">
                <a:latin typeface="+mj-lt"/>
              </a:rPr>
              <a:t>…</a:t>
            </a:r>
            <a:endParaRPr lang="en-US" sz="1600" dirty="0" smtClean="0">
              <a:latin typeface="+mj-lt"/>
            </a:endParaRP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Low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baseline="30000" dirty="0" smtClean="0">
                <a:latin typeface="+mj-lt"/>
              </a:rPr>
              <a:t>*</a:t>
            </a:r>
            <a:r>
              <a:rPr lang="en-US" sz="1600" dirty="0" smtClean="0">
                <a:latin typeface="+mj-lt"/>
              </a:rPr>
              <a:t> adjustment? </a:t>
            </a:r>
            <a:r>
              <a:rPr lang="en-US" sz="1600" dirty="0">
                <a:latin typeface="+mj-lt"/>
              </a:rPr>
              <a:t>S</a:t>
            </a:r>
            <a:r>
              <a:rPr lang="en-US" sz="1600" dirty="0" smtClean="0">
                <a:latin typeface="+mj-lt"/>
              </a:rPr>
              <a:t>tart with simple optics and gradually (from shot-to-shot) reduce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baseline="30000" dirty="0" smtClean="0">
                <a:latin typeface="+mj-lt"/>
              </a:rPr>
              <a:t>*</a:t>
            </a:r>
            <a:r>
              <a:rPr lang="en-US" sz="1600" dirty="0" smtClean="0">
                <a:latin typeface="+mj-lt"/>
              </a:rPr>
              <a:t>?</a:t>
            </a:r>
            <a:endParaRPr lang="mr-IN" sz="1600" dirty="0" smtClean="0">
              <a:latin typeface="+mj-lt"/>
            </a:endParaRP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Open mid-plane magnets?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Possible further constraints from neutrino mitigation measures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Additiona</a:t>
            </a:r>
            <a:r>
              <a:rPr lang="en-US" sz="1600" dirty="0" smtClean="0">
                <a:latin typeface="+mj-lt"/>
              </a:rPr>
              <a:t>l vertical</a:t>
            </a:r>
            <a:r>
              <a:rPr lang="en-US" sz="1600" dirty="0" smtClean="0">
                <a:latin typeface="+mj-lt"/>
              </a:rPr>
              <a:t> aperture for time varying vertical closed orbit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“Wobbling” (time varying movements of whole machine and thus magnets) of machine</a:t>
            </a:r>
            <a:r>
              <a:rPr lang="en-US" sz="16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09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195486"/>
            <a:ext cx="6781800" cy="576064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Summary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987574"/>
            <a:ext cx="8856984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Magnet requirements extrapolated from MAP 3 TeV com lattice 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Qualitative description of needs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Details will depend on energy, technological choices made and collider design made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latin typeface="+mj-lt"/>
              </a:rPr>
              <a:t>High field magnets with large apertures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Combined functions magnets with large dipolar components</a:t>
            </a:r>
          </a:p>
          <a:p>
            <a:pPr marL="622300" lvl="3" indent="-1778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Independent adjustment of dipolar and other components for tuning?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Magnetic field around magnet ends an issue (field free regions as short as possible)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Geometry of combined function magnets (curved magnet such that dipolar field constant?)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Field quality requirements to be discussed, understood and defined</a:t>
            </a:r>
            <a:endParaRPr lang="en-US" sz="1600" dirty="0"/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Open mid-plane magnets?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Likely</a:t>
            </a:r>
            <a:r>
              <a:rPr lang="en-US" sz="1600" dirty="0" smtClean="0">
                <a:latin typeface="+mj-lt"/>
              </a:rPr>
              <a:t> further constraints from neutrino mitigation measures (aperture, “wobbling”)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Definitive list of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required magnets outcome of iterations between different work packages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Collider design, magnets, MDI, radiation protection (neutrino radiation), magnet protection ..</a:t>
            </a:r>
          </a:p>
        </p:txBody>
      </p:sp>
    </p:spTree>
    <p:extLst>
      <p:ext uri="{BB962C8B-B14F-4D97-AF65-F5344CB8AC3E}">
        <p14:creationId xmlns:p14="http://schemas.microsoft.com/office/powerpoint/2010/main" val="2534620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79712" y="1851670"/>
            <a:ext cx="50053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i="1" dirty="0" smtClean="0">
                <a:latin typeface="Arial Narrow"/>
                <a:cs typeface="Arial Narrow"/>
              </a:rPr>
              <a:t>Thank you</a:t>
            </a:r>
          </a:p>
          <a:p>
            <a:pPr algn="ctr"/>
            <a:r>
              <a:rPr lang="en-GB" sz="5000" b="1" i="1" dirty="0" smtClean="0">
                <a:latin typeface="Arial Narrow"/>
                <a:cs typeface="Arial Narrow"/>
              </a:rPr>
              <a:t>for your attention</a:t>
            </a:r>
            <a:endParaRPr lang="en-GB" sz="5000" b="1" i="1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2503" y="4904185"/>
            <a:ext cx="8903993" cy="317673"/>
          </a:xfrm>
        </p:spPr>
        <p:txBody>
          <a:bodyPr/>
          <a:lstStyle/>
          <a:p>
            <a:pPr algn="ctr"/>
            <a:r>
              <a:rPr lang="en-US" dirty="0"/>
              <a:t>C. Carli                       Muon Collider Magnet requirements                        Muon Community Meeting 20-21/05/2021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202332"/>
            <a:ext cx="6781800" cy="641226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 smtClean="0">
                <a:latin typeface="+mj-lt"/>
              </a:rPr>
              <a:t>Collider Ring Requirements</a:t>
            </a:r>
            <a:endParaRPr lang="en-GB" sz="22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915566"/>
            <a:ext cx="878497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Useful luminosity with available muons (large emittances and momentum spread) and their limited life-time</a:t>
            </a:r>
            <a:endParaRPr lang="en-US" sz="1800" dirty="0" smtClean="0">
              <a:latin typeface="+mj-lt"/>
            </a:endParaRP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Small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baseline="30000" dirty="0" smtClean="0">
                <a:latin typeface="+mj-lt"/>
              </a:rPr>
              <a:t>*</a:t>
            </a:r>
            <a:r>
              <a:rPr lang="en-US" sz="1600" dirty="0" smtClean="0">
                <a:latin typeface="+mj-lt"/>
              </a:rPr>
              <a:t> and short bunches (hourglass effects!)</a:t>
            </a:r>
          </a:p>
          <a:p>
            <a:pPr marL="662400" lvl="3" indent="-212400" algn="just">
              <a:spcBef>
                <a:spcPts val="300"/>
              </a:spcBef>
              <a:buClr>
                <a:srgbClr val="0000FF"/>
              </a:buClr>
              <a:buSzPct val="70000"/>
              <a:buFont typeface="Wingdings" charset="2"/>
              <a:buChar char=""/>
            </a:pPr>
            <a:r>
              <a:rPr lang="en-US" sz="1600" dirty="0" smtClean="0">
                <a:latin typeface="+mj-lt"/>
              </a:rPr>
              <a:t>Large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>
                <a:latin typeface="+mj-lt"/>
              </a:rPr>
              <a:t>s and beam sizes in inner focusing structure</a:t>
            </a:r>
          </a:p>
          <a:p>
            <a:pPr marL="662400" lvl="3" indent="-212400" algn="just">
              <a:spcBef>
                <a:spcPts val="300"/>
              </a:spcBef>
              <a:buClr>
                <a:srgbClr val="0000FF"/>
              </a:buClr>
              <a:buSzPct val="70000"/>
              <a:buFont typeface="Wingdings" charset="2"/>
              <a:buChar char=""/>
            </a:pPr>
            <a:r>
              <a:rPr lang="en-US" sz="1600" dirty="0" smtClean="0">
                <a:latin typeface="+mj-lt"/>
              </a:rPr>
              <a:t>Chromatic effects with large momentum spread</a:t>
            </a:r>
            <a:endParaRPr lang="en-US" sz="1600" dirty="0" smtClean="0">
              <a:latin typeface="+mj-lt"/>
            </a:endParaRP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Short circumference (increase number of bunch encounters during life-time) </a:t>
            </a:r>
            <a:endParaRPr lang="en-US" sz="1600" dirty="0" smtClean="0">
              <a:latin typeface="+mj-lt"/>
            </a:endParaRPr>
          </a:p>
          <a:p>
            <a:pPr marL="662400" lvl="3" indent="-212400" algn="just">
              <a:spcBef>
                <a:spcPts val="300"/>
              </a:spcBef>
              <a:buClr>
                <a:srgbClr val="0000FF"/>
              </a:buClr>
              <a:buSzPct val="70000"/>
              <a:buFont typeface="Wingdings" charset="2"/>
              <a:buChar char=""/>
            </a:pPr>
            <a:r>
              <a:rPr lang="en-US" sz="1600" dirty="0" smtClean="0">
                <a:latin typeface="+mj-lt"/>
              </a:rPr>
              <a:t>High magnetic fields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Short bunch length (for one cycle lasting ~1000 turns)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Neutrino radiation issue</a:t>
            </a:r>
          </a:p>
          <a:p>
            <a:pPr marL="662400" lvl="3" indent="-212400" algn="just">
              <a:spcBef>
                <a:spcPts val="300"/>
              </a:spcBef>
              <a:buClr>
                <a:srgbClr val="0000FF"/>
              </a:buClr>
              <a:buSzPct val="70000"/>
              <a:buFont typeface="Wingdings" charset="2"/>
              <a:buChar char=""/>
            </a:pPr>
            <a:r>
              <a:rPr lang="en-US" sz="1600" dirty="0" smtClean="0">
                <a:latin typeface="+mj-lt"/>
              </a:rPr>
              <a:t>E.g., only short straights between magnets acceptable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800" dirty="0" smtClean="0">
                <a:latin typeface="+mj-lt"/>
              </a:rPr>
              <a:t>Protection against heat deposition from muon decay products</a:t>
            </a:r>
          </a:p>
          <a:p>
            <a:pPr marL="444500" lvl="2" indent="-165100" algn="just">
              <a:spcBef>
                <a:spcPts val="300"/>
              </a:spcBef>
              <a:buClr>
                <a:srgbClr val="0000FF"/>
              </a:buClr>
              <a:buSzPct val="100000"/>
            </a:pPr>
            <a:r>
              <a:rPr lang="en-US" sz="1600" dirty="0" smtClean="0">
                <a:latin typeface="+mj-lt"/>
              </a:rPr>
              <a:t>No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collimation foreseen!</a:t>
            </a:r>
          </a:p>
        </p:txBody>
      </p:sp>
    </p:spTree>
    <p:extLst>
      <p:ext uri="{BB962C8B-B14F-4D97-AF65-F5344CB8AC3E}">
        <p14:creationId xmlns:p14="http://schemas.microsoft.com/office/powerpoint/2010/main" val="19051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202332"/>
            <a:ext cx="6781800" cy="569218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2000" dirty="0" smtClean="0">
                <a:latin typeface="+mj-lt"/>
              </a:rPr>
              <a:t>Observations on the MAP 3 TeV c.o.m Proposal</a:t>
            </a:r>
          </a:p>
          <a:p>
            <a:r>
              <a:rPr lang="en-US" sz="2000" dirty="0">
                <a:latin typeface="+mj-lt"/>
              </a:rPr>
              <a:t>g</a:t>
            </a:r>
            <a:r>
              <a:rPr lang="en-US" sz="2000" dirty="0" smtClean="0">
                <a:latin typeface="+mj-lt"/>
              </a:rPr>
              <a:t>eneral Properties</a:t>
            </a:r>
            <a:endParaRPr lang="en-GB" sz="18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059583"/>
            <a:ext cx="8784976" cy="35283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endParaRPr lang="en-US" sz="18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909613"/>
            <a:ext cx="842493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 algn="just">
              <a:spcBef>
                <a:spcPts val="300"/>
              </a:spcBef>
              <a:spcAft>
                <a:spcPts val="600"/>
              </a:spcAft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>
                <a:solidFill>
                  <a:schemeClr val="accent1"/>
                </a:solidFill>
              </a:rPr>
              <a:t>Self consistent lattice for very low </a:t>
            </a:r>
            <a:r>
              <a:rPr lang="en-US" sz="1600" dirty="0" smtClean="0">
                <a:solidFill>
                  <a:schemeClr val="accent1"/>
                </a:solidFill>
                <a:latin typeface="Symbol" charset="2"/>
                <a:cs typeface="Symbol" charset="2"/>
              </a:rPr>
              <a:t>b</a:t>
            </a:r>
            <a:r>
              <a:rPr lang="en-US" sz="1600" dirty="0" smtClean="0">
                <a:solidFill>
                  <a:schemeClr val="accent1"/>
                </a:solidFill>
              </a:rPr>
              <a:t>* = 5 mm</a:t>
            </a:r>
            <a:br>
              <a:rPr lang="en-US" sz="1600" dirty="0" smtClean="0">
                <a:solidFill>
                  <a:schemeClr val="accent1"/>
                </a:solidFill>
              </a:rPr>
            </a:br>
            <a:r>
              <a:rPr lang="en-US" sz="1600" dirty="0" smtClean="0">
                <a:solidFill>
                  <a:schemeClr val="accent1"/>
                </a:solidFill>
              </a:rPr>
              <a:t>working for very large momentum s</a:t>
            </a:r>
            <a:r>
              <a:rPr lang="en-US" sz="1600" dirty="0">
                <a:solidFill>
                  <a:schemeClr val="accent1"/>
                </a:solidFill>
              </a:rPr>
              <a:t>p</a:t>
            </a:r>
            <a:r>
              <a:rPr lang="en-US" sz="1600" dirty="0" smtClean="0">
                <a:solidFill>
                  <a:schemeClr val="accent1"/>
                </a:solidFill>
              </a:rPr>
              <a:t>read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/>
              <a:t>No </a:t>
            </a:r>
            <a:r>
              <a:rPr lang="en-US" sz="1600" dirty="0"/>
              <a:t>straight lines for RF, injection …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/>
              <a:t>Matching sections with weak bendings </a:t>
            </a:r>
            <a:br>
              <a:rPr lang="en-US" sz="1600" dirty="0"/>
            </a:br>
            <a:r>
              <a:rPr lang="en-US" sz="1600" dirty="0" smtClean="0"/>
              <a:t>with </a:t>
            </a:r>
            <a:r>
              <a:rPr lang="en-US" sz="1600" dirty="0"/>
              <a:t>opposite </a:t>
            </a:r>
            <a:r>
              <a:rPr lang="en-US" sz="1600" dirty="0" smtClean="0"/>
              <a:t>signs </a:t>
            </a:r>
          </a:p>
          <a:p>
            <a:pPr marL="444500" lvl="2" indent="-177800" algn="just">
              <a:spcBef>
                <a:spcPts val="300"/>
              </a:spcBef>
              <a:buClr>
                <a:srgbClr val="0000FF"/>
              </a:buClr>
              <a:buSzPct val="100000"/>
              <a:buFont typeface="Wingdings" charset="2"/>
              <a:buChar char="§"/>
            </a:pPr>
            <a:r>
              <a:rPr lang="en-US" sz="1600" dirty="0"/>
              <a:t>N</a:t>
            </a:r>
            <a:r>
              <a:rPr lang="en-US" sz="1600" dirty="0" smtClean="0"/>
              <a:t>eutrino </a:t>
            </a:r>
            <a:r>
              <a:rPr lang="en-US" sz="1600" dirty="0"/>
              <a:t>radiation from different </a:t>
            </a:r>
            <a:r>
              <a:rPr lang="en-US" sz="1600" dirty="0" smtClean="0"/>
              <a:t>bends add up</a:t>
            </a:r>
          </a:p>
          <a:p>
            <a:pPr marL="444500" lvl="2" indent="-177800" algn="just">
              <a:spcBef>
                <a:spcPts val="300"/>
              </a:spcBef>
              <a:buClr>
                <a:srgbClr val="0000FF"/>
              </a:buClr>
              <a:buSzPct val="100000"/>
              <a:buFont typeface="Wingdings" charset="2"/>
              <a:buChar char="§"/>
            </a:pPr>
            <a:r>
              <a:rPr lang="en-US" sz="1600" dirty="0" smtClean="0"/>
              <a:t>Circumference increase and lumi reduction</a:t>
            </a:r>
            <a:endParaRPr lang="en-US" sz="1600" dirty="0"/>
          </a:p>
          <a:p>
            <a:pPr marL="266700" lvl="1" indent="-266700" algn="just">
              <a:spcBef>
                <a:spcPts val="300"/>
              </a:spcBef>
              <a:spcAft>
                <a:spcPts val="1000"/>
              </a:spcAft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/>
              <a:t>F</a:t>
            </a:r>
            <a:r>
              <a:rPr lang="en-US" sz="1600" dirty="0" smtClean="0"/>
              <a:t>urther improvements of MAP lattice possible?</a:t>
            </a:r>
          </a:p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sz="1600" dirty="0" smtClean="0"/>
              <a:t>Assumptions </a:t>
            </a:r>
            <a:r>
              <a:rPr lang="en-US" sz="1600" dirty="0"/>
              <a:t>for next slides:</a:t>
            </a:r>
            <a:br>
              <a:rPr lang="en-US" sz="1600" dirty="0"/>
            </a:br>
            <a:r>
              <a:rPr lang="en-US" sz="1600" dirty="0"/>
              <a:t>Beam Energy                     (3 TeV c.o.m)</a:t>
            </a:r>
            <a:br>
              <a:rPr lang="en-US" sz="1600" dirty="0"/>
            </a:br>
            <a:r>
              <a:rPr lang="en-US" sz="1600" dirty="0"/>
              <a:t>                  muons per beam, repetition rate</a:t>
            </a:r>
            <a:br>
              <a:rPr lang="en-US" sz="1600" dirty="0"/>
            </a:br>
            <a:r>
              <a:rPr lang="en-US" sz="1600" dirty="0"/>
              <a:t>                   circumference (                ) with depth</a:t>
            </a:r>
            <a:br>
              <a:rPr lang="en-US" sz="1600" dirty="0"/>
            </a:br>
            <a:r>
              <a:rPr lang="en-US" sz="1600" dirty="0"/>
              <a:t>Operated for 5000 h per </a:t>
            </a:r>
            <a:r>
              <a:rPr lang="en-US" sz="1600" dirty="0" smtClean="0"/>
              <a:t>year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740" y="896912"/>
            <a:ext cx="3632740" cy="2394917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332383"/>
              </p:ext>
            </p:extLst>
          </p:nvPr>
        </p:nvGraphicFramePr>
        <p:xfrm>
          <a:off x="1958454" y="3595662"/>
          <a:ext cx="100171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Equation" r:id="rId5" imgW="838200" imgH="266700" progId="Equation.3">
                  <p:embed/>
                </p:oleObj>
              </mc:Choice>
              <mc:Fallback>
                <p:oleObj name="Equation" r:id="rId5" imgW="8382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8454" y="3595662"/>
                        <a:ext cx="1001713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453834"/>
              </p:ext>
            </p:extLst>
          </p:nvPr>
        </p:nvGraphicFramePr>
        <p:xfrm>
          <a:off x="710035" y="3795886"/>
          <a:ext cx="909637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7" imgW="762000" imgH="279400" progId="Equation.3">
                  <p:embed/>
                </p:oleObj>
              </mc:Choice>
              <mc:Fallback>
                <p:oleObj name="Equation" r:id="rId7" imgW="7620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0035" y="3795886"/>
                        <a:ext cx="909637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111451"/>
              </p:ext>
            </p:extLst>
          </p:nvPr>
        </p:nvGraphicFramePr>
        <p:xfrm>
          <a:off x="4632821" y="3827437"/>
          <a:ext cx="80327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9" imgW="673100" imgH="241300" progId="Equation.3">
                  <p:embed/>
                </p:oleObj>
              </mc:Choice>
              <mc:Fallback>
                <p:oleObj name="Equation" r:id="rId9" imgW="673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32821" y="3827437"/>
                        <a:ext cx="803275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577813"/>
              </p:ext>
            </p:extLst>
          </p:nvPr>
        </p:nvGraphicFramePr>
        <p:xfrm>
          <a:off x="5220072" y="4129062"/>
          <a:ext cx="773112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11" imgW="647700" imgH="203200" progId="Equation.3">
                  <p:embed/>
                </p:oleObj>
              </mc:Choice>
              <mc:Fallback>
                <p:oleObj name="Equation" r:id="rId11" imgW="647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20072" y="4129062"/>
                        <a:ext cx="773112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092417"/>
              </p:ext>
            </p:extLst>
          </p:nvPr>
        </p:nvGraphicFramePr>
        <p:xfrm>
          <a:off x="782042" y="4083918"/>
          <a:ext cx="909638" cy="24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13" imgW="762000" imgH="203200" progId="Equation.3">
                  <p:embed/>
                </p:oleObj>
              </mc:Choice>
              <mc:Fallback>
                <p:oleObj name="Equation" r:id="rId13" imgW="762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82042" y="4083918"/>
                        <a:ext cx="909638" cy="24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936706"/>
              </p:ext>
            </p:extLst>
          </p:nvPr>
        </p:nvGraphicFramePr>
        <p:xfrm>
          <a:off x="3176786" y="4110012"/>
          <a:ext cx="8191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15" imgW="685800" imgH="215900" progId="Equation.3">
                  <p:embed/>
                </p:oleObj>
              </mc:Choice>
              <mc:Fallback>
                <p:oleObj name="Equation" r:id="rId15" imgW="685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176786" y="4110012"/>
                        <a:ext cx="819150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9602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274340"/>
            <a:ext cx="6781800" cy="569218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2000" dirty="0" smtClean="0">
                <a:latin typeface="+mj-lt"/>
              </a:rPr>
              <a:t>Observations on the MAP 3 TeV c.o.m Proposal</a:t>
            </a:r>
          </a:p>
          <a:p>
            <a:r>
              <a:rPr lang="en-US" sz="2000" dirty="0" smtClean="0">
                <a:latin typeface="+mj-lt"/>
              </a:rPr>
              <a:t>General Properties</a:t>
            </a:r>
            <a:endParaRPr lang="en-GB" sz="1800" dirty="0">
              <a:latin typeface="+mj-lt"/>
            </a:endParaRPr>
          </a:p>
        </p:txBody>
      </p:sp>
      <p:sp>
        <p:nvSpPr>
          <p:cNvPr id="10" name="Espace réservé du contenu 8"/>
          <p:cNvSpPr txBox="1">
            <a:spLocks/>
          </p:cNvSpPr>
          <p:nvPr/>
        </p:nvSpPr>
        <p:spPr>
          <a:xfrm>
            <a:off x="179512" y="1059583"/>
            <a:ext cx="8784976" cy="35283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Clr>
                <a:srgbClr val="000090"/>
              </a:buClr>
              <a:buSzPct val="75000"/>
              <a:buFont typeface="Wingdings" charset="2"/>
              <a:buChar char="u"/>
            </a:pPr>
            <a:endParaRPr lang="en-US" sz="18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909613"/>
            <a:ext cx="842493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 algn="just">
              <a:spcBef>
                <a:spcPts val="300"/>
              </a:spcBef>
              <a:buClr>
                <a:srgbClr val="0000FF"/>
              </a:buClr>
              <a:buSzPct val="75000"/>
              <a:buFont typeface="Wingdings" charset="2"/>
              <a:buChar char="u"/>
            </a:pPr>
            <a:r>
              <a:rPr lang="en-US" dirty="0" smtClean="0"/>
              <a:t>Large contribution from D and D’ to the horizontal beam width and divergence</a:t>
            </a:r>
            <a:endParaRPr lang="en-US" dirty="0"/>
          </a:p>
          <a:p>
            <a:pPr marL="444500" lvl="2" indent="-177800" algn="just">
              <a:spcBef>
                <a:spcPts val="300"/>
              </a:spcBef>
              <a:buClr>
                <a:srgbClr val="0000FF"/>
              </a:buClr>
              <a:buSzPct val="100000"/>
              <a:buFont typeface="Wingdings" charset="2"/>
              <a:buChar char="§"/>
            </a:pPr>
            <a:r>
              <a:rPr lang="en-US" sz="1600" dirty="0"/>
              <a:t>E</a:t>
            </a:r>
            <a:r>
              <a:rPr lang="en-US" sz="1600" dirty="0" smtClean="0"/>
              <a:t>ven dominating </a:t>
            </a:r>
            <a:br>
              <a:rPr lang="en-US" sz="1600" dirty="0" smtClean="0"/>
            </a:br>
            <a:r>
              <a:rPr lang="en-US" sz="1600" dirty="0" smtClean="0"/>
              <a:t>contribution in arc</a:t>
            </a:r>
            <a:br>
              <a:rPr lang="en-US" sz="1600" dirty="0" smtClean="0"/>
            </a:br>
            <a:endParaRPr lang="en-US" sz="1600" dirty="0" smtClean="0"/>
          </a:p>
          <a:p>
            <a:pPr marL="444500" lvl="2" indent="-177800" algn="just">
              <a:spcBef>
                <a:spcPts val="300"/>
              </a:spcBef>
              <a:buClr>
                <a:srgbClr val="0000FF"/>
              </a:buClr>
              <a:buSzPct val="100000"/>
              <a:buFont typeface="Wingdings" charset="2"/>
              <a:buChar char="§"/>
            </a:pPr>
            <a:r>
              <a:rPr lang="en-US" sz="1600" dirty="0" smtClean="0"/>
              <a:t>Many locations with</a:t>
            </a:r>
            <a:br>
              <a:rPr lang="en-US" sz="1600" dirty="0" smtClean="0"/>
            </a:br>
            <a:r>
              <a:rPr lang="en-US" sz="1600" dirty="0" smtClean="0"/>
              <a:t>divergence from D’</a:t>
            </a:r>
            <a:br>
              <a:rPr lang="en-US" sz="1600" dirty="0" smtClean="0"/>
            </a:br>
            <a:r>
              <a:rPr lang="en-US" sz="1600" dirty="0" smtClean="0"/>
              <a:t>larger than neutrino</a:t>
            </a:r>
            <a:br>
              <a:rPr lang="en-US" sz="1600" dirty="0" smtClean="0"/>
            </a:br>
            <a:r>
              <a:rPr lang="en-US" sz="1600" dirty="0" smtClean="0"/>
              <a:t>radiation cone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1275606"/>
            <a:ext cx="5046836" cy="18306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399" y="3075806"/>
            <a:ext cx="5140049" cy="176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762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81"/>
          <p:cNvSpPr txBox="1">
            <a:spLocks/>
          </p:cNvSpPr>
          <p:nvPr/>
        </p:nvSpPr>
        <p:spPr>
          <a:xfrm>
            <a:off x="1295400" y="51470"/>
            <a:ext cx="6781800" cy="641226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2400" dirty="0"/>
              <a:t>Observations on the MAP 3 TeV c.o.m Proposal</a:t>
            </a:r>
            <a:endParaRPr lang="en-GB" sz="2000" dirty="0"/>
          </a:p>
          <a:p>
            <a:r>
              <a:rPr lang="en-US" sz="2000" dirty="0" smtClean="0">
                <a:latin typeface="+mj-lt"/>
              </a:rPr>
              <a:t>Neutrino radiation around arc cell center</a:t>
            </a:r>
            <a:endParaRPr lang="en-GB" sz="18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626" y="843559"/>
            <a:ext cx="6781050" cy="2533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354" y="3421467"/>
            <a:ext cx="2782541" cy="1725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5348" y="3417678"/>
            <a:ext cx="2488208" cy="15544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18208" y="914400"/>
            <a:ext cx="107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X-pole with </a:t>
            </a:r>
            <a:br>
              <a:rPr lang="en-US" sz="1400" dirty="0" smtClean="0">
                <a:solidFill>
                  <a:srgbClr val="FF6600"/>
                </a:solidFill>
              </a:rPr>
            </a:br>
            <a:r>
              <a:rPr lang="en-US" sz="1400" dirty="0" smtClean="0">
                <a:solidFill>
                  <a:srgbClr val="FF6600"/>
                </a:solidFill>
              </a:rPr>
              <a:t>2 T dipolar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8506" y="914400"/>
            <a:ext cx="15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0.30 m drift with </a:t>
            </a:r>
            <a:br>
              <a:rPr lang="en-US" sz="1400" dirty="0" smtClean="0">
                <a:solidFill>
                  <a:srgbClr val="FF6600"/>
                </a:solidFill>
              </a:rPr>
            </a:br>
            <a:r>
              <a:rPr lang="en-US" sz="1400" dirty="0" smtClean="0">
                <a:solidFill>
                  <a:srgbClr val="FF6600"/>
                </a:solidFill>
              </a:rPr>
              <a:t>small divergence</a:t>
            </a:r>
            <a:endParaRPr lang="en-US" sz="1400" dirty="0">
              <a:solidFill>
                <a:srgbClr val="FF6600"/>
              </a:solidFill>
            </a:endParaRPr>
          </a:p>
        </p:txBody>
      </p:sp>
      <p:cxnSp>
        <p:nvCxnSpPr>
          <p:cNvPr id="9" name="Straight Arrow Connector 8"/>
          <p:cNvCxnSpPr>
            <a:endCxn id="7" idx="3"/>
          </p:cNvCxnSpPr>
          <p:nvPr/>
        </p:nvCxnSpPr>
        <p:spPr bwMode="auto">
          <a:xfrm flipH="1" flipV="1">
            <a:off x="4191000" y="1176010"/>
            <a:ext cx="669032" cy="679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Straight Arrow Connector 10"/>
          <p:cNvCxnSpPr>
            <a:endCxn id="8" idx="1"/>
          </p:cNvCxnSpPr>
          <p:nvPr/>
        </p:nvCxnSpPr>
        <p:spPr bwMode="auto">
          <a:xfrm>
            <a:off x="4953000" y="1046490"/>
            <a:ext cx="245506" cy="129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383737" y="720750"/>
            <a:ext cx="1551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0.30 m drift with </a:t>
            </a:r>
            <a:br>
              <a:rPr lang="en-US" sz="1400" dirty="0" smtClean="0">
                <a:solidFill>
                  <a:srgbClr val="FF6600"/>
                </a:solidFill>
              </a:rPr>
            </a:br>
            <a:r>
              <a:rPr lang="en-US" sz="1400" dirty="0" smtClean="0">
                <a:solidFill>
                  <a:srgbClr val="FF6600"/>
                </a:solidFill>
              </a:rPr>
              <a:t>some divergence</a:t>
            </a:r>
            <a:endParaRPr lang="en-US" sz="1400" dirty="0">
              <a:solidFill>
                <a:srgbClr val="FF66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7668344" y="1176010"/>
            <a:ext cx="144016" cy="1955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6824092" y="1563638"/>
            <a:ext cx="772244" cy="30243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 rot="21151692">
            <a:off x="167279" y="2738328"/>
            <a:ext cx="1492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6600"/>
                </a:solidFill>
              </a:rPr>
              <a:t>Beam intensity </a:t>
            </a:r>
            <a:br>
              <a:rPr lang="en-US" sz="1600" b="1" dirty="0" smtClean="0">
                <a:solidFill>
                  <a:srgbClr val="FF6600"/>
                </a:solidFill>
              </a:rPr>
            </a:br>
            <a:r>
              <a:rPr lang="en-US" sz="1600" b="1" dirty="0" smtClean="0">
                <a:solidFill>
                  <a:srgbClr val="FF6600"/>
                </a:solidFill>
              </a:rPr>
              <a:t>to be checked</a:t>
            </a:r>
            <a:endParaRPr lang="en-US" sz="16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2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547664" cy="6275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Kyriakos_S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4" b="11200"/>
          <a:stretch/>
        </p:blipFill>
        <p:spPr>
          <a:xfrm>
            <a:off x="-36512" y="417447"/>
            <a:ext cx="8784976" cy="48185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348226">
            <a:off x="6348040" y="197123"/>
            <a:ext cx="2625138" cy="584776"/>
          </a:xfrm>
          <a:prstGeom prst="rect">
            <a:avLst/>
          </a:prstGeom>
          <a:solidFill>
            <a:srgbClr val="FFF4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Slide from K. Skoufaris</a:t>
            </a:r>
            <a:r>
              <a:rPr lang="en-US" sz="1600" dirty="0"/>
              <a:t> </a:t>
            </a:r>
            <a:r>
              <a:rPr lang="en-US" sz="1600" dirty="0" smtClean="0"/>
              <a:t>on</a:t>
            </a:r>
          </a:p>
          <a:p>
            <a:pPr algn="ctr"/>
            <a:r>
              <a:rPr lang="en-US" sz="1600" dirty="0" smtClean="0"/>
              <a:t>further lattice optimizations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905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47664" cy="6275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Kyriakos_S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9" b="11180"/>
          <a:stretch/>
        </p:blipFill>
        <p:spPr>
          <a:xfrm>
            <a:off x="-108520" y="373997"/>
            <a:ext cx="8784976" cy="48620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348226">
            <a:off x="6348040" y="197123"/>
            <a:ext cx="2625138" cy="584776"/>
          </a:xfrm>
          <a:prstGeom prst="rect">
            <a:avLst/>
          </a:prstGeom>
          <a:solidFill>
            <a:srgbClr val="FFF4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Slide from K. Skoufaris</a:t>
            </a:r>
            <a:r>
              <a:rPr lang="en-US" sz="1600" dirty="0"/>
              <a:t> </a:t>
            </a:r>
            <a:r>
              <a:rPr lang="en-US" sz="1600" dirty="0" smtClean="0"/>
              <a:t>on</a:t>
            </a:r>
          </a:p>
          <a:p>
            <a:pPr algn="ctr"/>
            <a:r>
              <a:rPr lang="en-US" sz="1600" dirty="0" smtClean="0"/>
              <a:t>further lattice optimizations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82796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251520" y="1131590"/>
            <a:ext cx="8712968" cy="3824932"/>
          </a:xfrm>
        </p:spPr>
        <p:txBody>
          <a:bodyPr/>
          <a:lstStyle/>
          <a:p>
            <a:pPr marL="177800" indent="-177800">
              <a:buClr>
                <a:srgbClr val="000090"/>
              </a:buClr>
            </a:pPr>
            <a:r>
              <a:rPr lang="en-US" sz="1800" dirty="0" smtClean="0"/>
              <a:t>Assumption on required aperture (radius</a:t>
            </a:r>
            <a:r>
              <a:rPr lang="en-US" sz="1800" dirty="0"/>
              <a:t>)</a:t>
            </a:r>
            <a:r>
              <a:rPr lang="en-US" sz="1800" dirty="0" smtClean="0"/>
              <a:t> 5 times </a:t>
            </a:r>
            <a:br>
              <a:rPr lang="en-US" sz="1800" dirty="0" smtClean="0"/>
            </a:br>
            <a:r>
              <a:rPr lang="en-US" sz="1800" dirty="0" smtClean="0"/>
              <a:t>rms beam size plus 10 mm (for vacuum chamber, absorbers ..)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(10 mm for absorbers sufficient?)</a:t>
            </a:r>
          </a:p>
          <a:p>
            <a:pPr marL="177800" indent="-177800">
              <a:buClr>
                <a:srgbClr val="000090"/>
              </a:buClr>
            </a:pPr>
            <a:r>
              <a:rPr lang="en-US" sz="1800" dirty="0" smtClean="0"/>
              <a:t>Physical rms emittance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</a:t>
            </a:r>
          </a:p>
          <a:p>
            <a:pPr marL="177800" indent="-177800">
              <a:buClr>
                <a:srgbClr val="000090"/>
              </a:buClr>
            </a:pPr>
            <a:r>
              <a:rPr lang="en-US" sz="1800" dirty="0" smtClean="0"/>
              <a:t>Rms relative momentum spread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en-US" dirty="0" smtClean="0"/>
              <a:t>On Magnet Requirements defined for </a:t>
            </a:r>
            <a:br>
              <a:rPr lang="en-US" dirty="0" smtClean="0"/>
            </a:br>
            <a:r>
              <a:rPr lang="en-US" dirty="0" smtClean="0"/>
              <a:t>MAP 3 TeV com Lattice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374944"/>
              </p:ext>
            </p:extLst>
          </p:nvPr>
        </p:nvGraphicFramePr>
        <p:xfrm>
          <a:off x="467544" y="1707654"/>
          <a:ext cx="35909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3" imgW="3009900" imgH="419100" progId="Equation.3">
                  <p:embed/>
                </p:oleObj>
              </mc:Choice>
              <mc:Fallback>
                <p:oleObj name="Equation" r:id="rId3" imgW="30099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707654"/>
                        <a:ext cx="3590925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989860"/>
              </p:ext>
            </p:extLst>
          </p:nvPr>
        </p:nvGraphicFramePr>
        <p:xfrm>
          <a:off x="539552" y="2956868"/>
          <a:ext cx="24860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5" imgW="2082800" imgH="254000" progId="Equation.3">
                  <p:embed/>
                </p:oleObj>
              </mc:Choice>
              <mc:Fallback>
                <p:oleObj name="Equation" r:id="rId5" imgW="20828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552" y="2956868"/>
                        <a:ext cx="2486025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983616"/>
              </p:ext>
            </p:extLst>
          </p:nvPr>
        </p:nvGraphicFramePr>
        <p:xfrm>
          <a:off x="539552" y="3748956"/>
          <a:ext cx="9239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7" imgW="774700" imgH="279400" progId="Equation.3">
                  <p:embed/>
                </p:oleObj>
              </mc:Choice>
              <mc:Fallback>
                <p:oleObj name="Equation" r:id="rId7" imgW="7747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552" y="3748956"/>
                        <a:ext cx="92392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9872" y="2353593"/>
            <a:ext cx="5336034" cy="23783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314352">
            <a:off x="5605638" y="1116224"/>
            <a:ext cx="3302181" cy="523220"/>
          </a:xfrm>
          <a:prstGeom prst="rect">
            <a:avLst/>
          </a:prstGeom>
          <a:solidFill>
            <a:srgbClr val="FFF4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Following </a:t>
            </a:r>
            <a:br>
              <a:rPr lang="en-US" sz="1400" dirty="0" smtClean="0"/>
            </a:br>
            <a:r>
              <a:rPr lang="en-US" sz="1400" dirty="0" smtClean="0"/>
              <a:t>Y</a:t>
            </a:r>
            <a:r>
              <a:rPr lang="en-US" sz="1400" dirty="0"/>
              <a:t>. Alexahin et al 2018 JINST13 P11002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614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251520" y="987574"/>
            <a:ext cx="8712968" cy="3824932"/>
          </a:xfrm>
        </p:spPr>
        <p:txBody>
          <a:bodyPr/>
          <a:lstStyle/>
          <a:p>
            <a:pPr marL="177800" indent="-177800">
              <a:buClr>
                <a:srgbClr val="000090"/>
              </a:buClr>
            </a:pPr>
            <a:r>
              <a:rPr lang="en-US" sz="1800" dirty="0" smtClean="0"/>
              <a:t>Around IP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</p:spPr>
        <p:txBody>
          <a:bodyPr/>
          <a:lstStyle/>
          <a:p>
            <a:r>
              <a:rPr lang="en-US" dirty="0" smtClean="0"/>
              <a:t>On Magnet Requirements defined for </a:t>
            </a:r>
            <a:br>
              <a:rPr lang="en-US" dirty="0" smtClean="0"/>
            </a:br>
            <a:r>
              <a:rPr lang="en-US" dirty="0" smtClean="0"/>
              <a:t>MAP 3 TeV com Lattice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314352">
            <a:off x="5605638" y="1116224"/>
            <a:ext cx="3302181" cy="523220"/>
          </a:xfrm>
          <a:prstGeom prst="rect">
            <a:avLst/>
          </a:prstGeom>
          <a:solidFill>
            <a:srgbClr val="FFF4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Following </a:t>
            </a:r>
            <a:br>
              <a:rPr lang="en-US" sz="1400" dirty="0" smtClean="0"/>
            </a:br>
            <a:r>
              <a:rPr lang="en-US" sz="1400" dirty="0" smtClean="0"/>
              <a:t>Y</a:t>
            </a:r>
            <a:r>
              <a:rPr lang="en-US" sz="1400" dirty="0"/>
              <a:t>. Alexahin et al 2018 JINST13 P11002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910258"/>
            <a:ext cx="4580880" cy="202253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229470"/>
              </p:ext>
            </p:extLst>
          </p:nvPr>
        </p:nvGraphicFramePr>
        <p:xfrm>
          <a:off x="766190" y="2932790"/>
          <a:ext cx="7910266" cy="179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052"/>
                <a:gridCol w="687849"/>
                <a:gridCol w="894204"/>
                <a:gridCol w="962989"/>
                <a:gridCol w="894204"/>
                <a:gridCol w="1031774"/>
                <a:gridCol w="894204"/>
                <a:gridCol w="962990"/>
              </a:tblGrid>
              <a:tr h="359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B1</a:t>
                      </a:r>
                      <a:endParaRPr lang="en-US" sz="1400" dirty="0"/>
                    </a:p>
                  </a:txBody>
                  <a:tcPr/>
                </a:tc>
              </a:tr>
              <a:tr h="359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Aperture (mm)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</a:tr>
              <a:tr h="359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Gradients (T/m)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-154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-133.5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-128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</a:tr>
              <a:tr h="359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Field (T)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6.86</a:t>
                      </a:r>
                      <a:endParaRPr lang="en-US" sz="1400" dirty="0"/>
                    </a:p>
                  </a:txBody>
                  <a:tcPr/>
                </a:tc>
              </a:tr>
              <a:tr h="359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 (m)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2.85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5.90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668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2892</TotalTime>
  <Words>619</Words>
  <Application>Microsoft Macintosh PowerPoint</Application>
  <PresentationFormat>On-screen Show (16:9)</PresentationFormat>
  <Paragraphs>132</Paragraphs>
  <Slides>12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IMCC - 1</vt:lpstr>
      <vt:lpstr>1_IMCC - 1</vt:lpstr>
      <vt:lpstr>Equation</vt:lpstr>
      <vt:lpstr>Microsoft Equation</vt:lpstr>
      <vt:lpstr>First Considerations on Magnet Needs  for the Muon Collider 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 Magnet Requirements defined for  MAP 3 TeV com Lattice</vt:lpstr>
      <vt:lpstr>On Magnet Requirements defined for  MAP 3 TeV com Lattice</vt:lpstr>
      <vt:lpstr>PowerPoint Presentation</vt:lpstr>
      <vt:lpstr>PowerPoint Presentation</vt:lpstr>
      <vt:lpstr>PowerPoint Presentation</vt:lpstr>
    </vt:vector>
  </TitlesOfParts>
  <Manager/>
  <Company>APO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Christian Carli</dc:creator>
  <cp:keywords/>
  <dc:description/>
  <cp:lastModifiedBy>Christian Carli</cp:lastModifiedBy>
  <cp:revision>75</cp:revision>
  <dcterms:created xsi:type="dcterms:W3CDTF">2021-05-17T12:13:58Z</dcterms:created>
  <dcterms:modified xsi:type="dcterms:W3CDTF">2021-05-20T15:16:17Z</dcterms:modified>
  <cp:category/>
</cp:coreProperties>
</file>