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52" r:id="rId2"/>
  </p:sldMasterIdLst>
  <p:notesMasterIdLst>
    <p:notesMasterId r:id="rId18"/>
  </p:notesMasterIdLst>
  <p:handoutMasterIdLst>
    <p:handoutMasterId r:id="rId19"/>
  </p:handoutMasterIdLst>
  <p:sldIdLst>
    <p:sldId id="264" r:id="rId3"/>
    <p:sldId id="282" r:id="rId4"/>
    <p:sldId id="261" r:id="rId5"/>
    <p:sldId id="268" r:id="rId6"/>
    <p:sldId id="269" r:id="rId7"/>
    <p:sldId id="272" r:id="rId8"/>
    <p:sldId id="273" r:id="rId9"/>
    <p:sldId id="274" r:id="rId10"/>
    <p:sldId id="271" r:id="rId11"/>
    <p:sldId id="278" r:id="rId12"/>
    <p:sldId id="279" r:id="rId13"/>
    <p:sldId id="280" r:id="rId14"/>
    <p:sldId id="281" r:id="rId15"/>
    <p:sldId id="267" r:id="rId16"/>
    <p:sldId id="276" r:id="rId17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873" autoAdjust="0"/>
    <p:restoredTop sz="94579" autoAdjust="0"/>
  </p:normalViewPr>
  <p:slideViewPr>
    <p:cSldViewPr snapToObjects="1" showGuides="1">
      <p:cViewPr varScale="1">
        <p:scale>
          <a:sx n="151" d="100"/>
          <a:sy n="151" d="100"/>
        </p:scale>
        <p:origin x="804" y="11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D03EEF-9089-C744-8C93-EE73F8B15776}" type="datetimeFigureOut">
              <a:rPr lang="fr-FR" smtClean="0"/>
              <a:pPr/>
              <a:t>20/05/2021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F8E451-F231-B046-B379-61FE019F64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57F9A8-E4A4-1C40-93CC-37CDF0C3283E}" type="datetimeFigureOut">
              <a:rPr lang="fr-FR" smtClean="0"/>
              <a:pPr/>
              <a:t>20/05/2021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393A5D-14D6-4646-84B9-A0E78F83D06C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8305800" cy="353615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457200" y="1276350"/>
            <a:ext cx="8229600" cy="3505200"/>
          </a:xfrm>
          <a:prstGeom prst="rect">
            <a:avLst/>
          </a:prstGeom>
        </p:spPr>
        <p:txBody>
          <a:bodyPr vert="horz"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  <p:sp>
        <p:nvSpPr>
          <p:cNvPr id="4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457200" y="1276349"/>
            <a:ext cx="3733800" cy="3276601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343400" y="1276350"/>
            <a:ext cx="4419600" cy="32766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016794"/>
            <a:ext cx="8305800" cy="37957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457200" y="1276350"/>
            <a:ext cx="8229600" cy="3505200"/>
          </a:xfrm>
          <a:prstGeom prst="rect">
            <a:avLst/>
          </a:prstGeom>
        </p:spPr>
        <p:txBody>
          <a:bodyPr vert="horz"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457200" y="1276349"/>
            <a:ext cx="3733800" cy="3276601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4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343400" y="1276350"/>
            <a:ext cx="4419600" cy="32766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.jpe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4705350"/>
            <a:ext cx="9144000" cy="508000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129201" y="133350"/>
            <a:ext cx="1013799" cy="101379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70" r:id="rId4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4705350"/>
            <a:ext cx="9144000" cy="508000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129201" y="133350"/>
            <a:ext cx="1013799" cy="1013799"/>
          </a:xfrm>
          <a:prstGeom prst="rect">
            <a:avLst/>
          </a:prstGeom>
        </p:spPr>
      </p:pic>
      <p:pic>
        <p:nvPicPr>
          <p:cNvPr id="5" name="Image 4" descr="MCC-LogoCERN.jpg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8305800" y="209550"/>
            <a:ext cx="609600" cy="6096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61" r:id="rId4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3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MUON-SlideGraph-gradient.png"/>
          <p:cNvPicPr>
            <a:picLocks noChangeAspect="1"/>
          </p:cNvPicPr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>
            <a:off x="0" y="3069829"/>
            <a:ext cx="9144000" cy="2108200"/>
          </a:xfrm>
          <a:prstGeom prst="rect">
            <a:avLst/>
          </a:prstGeom>
        </p:spPr>
      </p:pic>
      <p:pic>
        <p:nvPicPr>
          <p:cNvPr id="83" name="Image 82" descr="MUON-SlideGraph-LogoBkgnd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0960"/>
          </a:xfrm>
          <a:prstGeom prst="rect">
            <a:avLst/>
          </a:prstGeom>
        </p:spPr>
      </p:pic>
      <p:pic>
        <p:nvPicPr>
          <p:cNvPr id="85" name="Image 84" descr="MCC-LogoCERN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7200" y="255900"/>
            <a:ext cx="838200" cy="838200"/>
          </a:xfrm>
          <a:prstGeom prst="rect">
            <a:avLst/>
          </a:prstGeom>
        </p:spPr>
      </p:pic>
      <p:pic>
        <p:nvPicPr>
          <p:cNvPr id="86" name="Image 85" descr="MCC-inernational-finalV0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2503" y="57150"/>
            <a:ext cx="1391497" cy="1391497"/>
          </a:xfrm>
          <a:prstGeom prst="rect">
            <a:avLst/>
          </a:prstGeom>
        </p:spPr>
      </p:pic>
      <p:sp>
        <p:nvSpPr>
          <p:cNvPr id="87" name="ZoneTexte 86"/>
          <p:cNvSpPr txBox="1"/>
          <p:nvPr/>
        </p:nvSpPr>
        <p:spPr>
          <a:xfrm>
            <a:off x="5562600" y="4019550"/>
            <a:ext cx="2971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>
                <a:solidFill>
                  <a:schemeClr val="bg1"/>
                </a:solidFill>
                <a:latin typeface="Arial Narrow"/>
                <a:cs typeface="Arial Narrow"/>
              </a:rPr>
              <a:t>H.Mainaud Durand</a:t>
            </a:r>
          </a:p>
          <a:p>
            <a:pPr algn="r"/>
            <a:r>
              <a:rPr lang="en-US" sz="1600">
                <a:solidFill>
                  <a:schemeClr val="bg1"/>
                </a:solidFill>
                <a:latin typeface="Arial Narrow"/>
              </a:rPr>
              <a:t>CERN BE-GM</a:t>
            </a:r>
            <a:endParaRPr lang="en-US"/>
          </a:p>
        </p:txBody>
      </p:sp>
      <p:sp>
        <p:nvSpPr>
          <p:cNvPr id="11" name="ZoneTexte 10"/>
          <p:cNvSpPr txBox="1"/>
          <p:nvPr/>
        </p:nvSpPr>
        <p:spPr>
          <a:xfrm>
            <a:off x="2535766" y="2038350"/>
            <a:ext cx="437726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i="1">
                <a:latin typeface="Arial Narrow"/>
                <a:cs typeface="Arial Narrow"/>
              </a:rPr>
              <a:t>Mitigation studies using movers</a:t>
            </a:r>
            <a:endParaRPr lang="en-US" sz="3200" b="1" i="1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du contenu 12"/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4762872" cy="3536156"/>
          </a:xfrm>
        </p:spPr>
        <p:txBody>
          <a:bodyPr/>
          <a:lstStyle/>
          <a:p>
            <a:pPr algn="just"/>
            <a:r>
              <a:rPr lang="en-GB" sz="2000" dirty="0"/>
              <a:t>How to know in a continuous way the absolute position underground?</a:t>
            </a:r>
          </a:p>
          <a:p>
            <a:pPr lvl="1" algn="just"/>
            <a:r>
              <a:rPr lang="en-GB" sz="2000" dirty="0"/>
              <a:t>Geodetic studies to transfer the absolute position underground in a permanent way, within a given accuracy</a:t>
            </a:r>
          </a:p>
          <a:p>
            <a:pPr lvl="1" algn="just"/>
            <a:r>
              <a:rPr lang="en-GB" sz="2000" dirty="0"/>
              <a:t>Definition of a Geodetic reference network able to cover all the areas concerned by the emerging beams </a:t>
            </a:r>
          </a:p>
          <a:p>
            <a:pPr algn="just"/>
            <a:r>
              <a:rPr lang="en-GB" sz="2000" dirty="0"/>
              <a:t>We will need to develop solutions to store  all positions underground and the corresponding location of the impact of neutrinos on the surface.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12" name="Titr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Studies to undertake / points to check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96B1823-9D13-435B-AB1C-9D4AE02F0A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2088" y="1084585"/>
            <a:ext cx="3732731" cy="1919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52807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C0B2148-5E59-4C7C-B2E2-2A529A150D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482E34D-C9C1-40BD-83F0-19B6AA39AD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Studies to undertake / points to check</a:t>
            </a:r>
            <a:endParaRPr lang="en-US" dirty="0"/>
          </a:p>
        </p:txBody>
      </p:sp>
      <p:sp>
        <p:nvSpPr>
          <p:cNvPr id="5" name="Espace réservé du contenu 12">
            <a:extLst>
              <a:ext uri="{FF2B5EF4-FFF2-40B4-BE49-F238E27FC236}">
                <a16:creationId xmlns:a16="http://schemas.microsoft.com/office/drawing/2014/main" id="{E3F8DAC7-5F68-4345-90B6-4E8A50599BE8}"/>
              </a:ext>
            </a:extLst>
          </p:cNvPr>
          <p:cNvSpPr>
            <a:spLocks noGrp="1"/>
          </p:cNvSpPr>
          <p:nvPr/>
        </p:nvSpPr>
        <p:spPr>
          <a:xfrm>
            <a:off x="533400" y="1607344"/>
            <a:ext cx="8305800" cy="3536156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2000" dirty="0"/>
              <a:t>Development of a safe control system:</a:t>
            </a:r>
          </a:p>
          <a:p>
            <a:pPr lvl="1" algn="just"/>
            <a:r>
              <a:rPr lang="en-US" sz="1800" dirty="0"/>
              <a:t>protecting machine (bellows and flanges from vacuum/cryo and the machine integrity)</a:t>
            </a:r>
          </a:p>
          <a:p>
            <a:pPr lvl="1" algn="just"/>
            <a:r>
              <a:rPr lang="en-US" sz="1800" dirty="0"/>
              <a:t>preventing safe radiation levels outside the machine</a:t>
            </a:r>
          </a:p>
          <a:p>
            <a:pPr algn="just"/>
            <a:r>
              <a:rPr lang="en-US" sz="2000" dirty="0"/>
              <a:t>Review of constraints created by/impact on other equipment of these «wobbling» magnets</a:t>
            </a:r>
          </a:p>
          <a:p>
            <a:pPr algn="just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9846555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EA20D96-60B1-4EFC-AEF4-F02C2FDC4476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sz="2000" dirty="0"/>
              <a:t>3 key issues identified:</a:t>
            </a:r>
          </a:p>
          <a:p>
            <a:pPr lvl="1"/>
            <a:r>
              <a:rPr lang="en-US" sz="2000" dirty="0"/>
              <a:t>K1. Development of large stroke/high resolution movers to perform safe remote displacements</a:t>
            </a:r>
          </a:p>
          <a:p>
            <a:pPr lvl="1"/>
            <a:r>
              <a:rPr lang="en-US" sz="2000" dirty="0"/>
              <a:t>K2. Development of remote solutions to control the position of components (for circular collider), adapted to such ranges of displacements.</a:t>
            </a:r>
          </a:p>
          <a:p>
            <a:pPr lvl="1"/>
            <a:r>
              <a:rPr lang="en-US" sz="2000" dirty="0"/>
              <a:t>K3. Study of the accuracy needed / necessity to develop a solution to determine in a continuous way the absolute position of components underground vs. surface.</a:t>
            </a:r>
          </a:p>
          <a:p>
            <a:r>
              <a:rPr lang="en-US" sz="2000" dirty="0"/>
              <a:t>+ specific points to address (impact on other equipment, safe control system)</a:t>
            </a:r>
          </a:p>
          <a:p>
            <a:pPr marL="57150" indent="0">
              <a:buNone/>
            </a:pPr>
            <a:endParaRPr lang="en-US" sz="20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B37DAA-E5DE-48D4-AD4B-42BA5B0AD3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7D2A633-CA7B-4D23-8A3F-43497F706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4197489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F456541-0B3E-44D3-9D66-28CF07C819E8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107504" y="1063625"/>
            <a:ext cx="8928991" cy="3536156"/>
          </a:xfrm>
        </p:spPr>
        <p:txBody>
          <a:bodyPr/>
          <a:lstStyle/>
          <a:p>
            <a:r>
              <a:rPr lang="en-US" sz="2000" i="1" dirty="0"/>
              <a:t>K1: Development of large stroke/high resolution movers </a:t>
            </a:r>
          </a:p>
          <a:p>
            <a:pPr lvl="1"/>
            <a:r>
              <a:rPr lang="en-US" sz="2000" dirty="0"/>
              <a:t>Study of SOTA / establishment of requirements (tech. Student) [ASAP]</a:t>
            </a:r>
          </a:p>
          <a:p>
            <a:pPr lvl="1"/>
            <a:r>
              <a:rPr lang="en-US" sz="2000" dirty="0"/>
              <a:t>Study of different options, concepts, up to the engineering (PhD student) [2022-2024]</a:t>
            </a:r>
          </a:p>
          <a:p>
            <a:pPr lvl="1"/>
            <a:r>
              <a:rPr lang="en-US" sz="2000" dirty="0"/>
              <a:t>Qualification of prototypes (tech student) [2025]</a:t>
            </a:r>
          </a:p>
          <a:p>
            <a:r>
              <a:rPr lang="en-US" sz="2000" i="1" dirty="0"/>
              <a:t>K2: Development of remote solutions to control the position of components</a:t>
            </a:r>
          </a:p>
          <a:p>
            <a:pPr lvl="1"/>
            <a:r>
              <a:rPr lang="en-US" sz="2000" dirty="0"/>
              <a:t>Study of solutions + concepts of alignment sensors (PhD student) [2022-2024]</a:t>
            </a:r>
          </a:p>
          <a:p>
            <a:pPr lvl="1"/>
            <a:r>
              <a:rPr lang="en-US" sz="2000" dirty="0"/>
              <a:t>Development of first options / solutions / qualification of prototypes (fellow) [2024-2026]</a:t>
            </a:r>
          </a:p>
          <a:p>
            <a:r>
              <a:rPr lang="en-US" sz="2000" i="1" dirty="0"/>
              <a:t>K3: Accuracy of absolute position needed (underground vs surface)</a:t>
            </a:r>
          </a:p>
          <a:p>
            <a:pPr lvl="1"/>
            <a:r>
              <a:rPr lang="en-US" sz="2000" dirty="0"/>
              <a:t>Some synergies with Geodetic studies undertaken for FCC </a:t>
            </a:r>
          </a:p>
          <a:p>
            <a:pPr lvl="1"/>
            <a:r>
              <a:rPr lang="en-US" sz="2000" dirty="0"/>
              <a:t>Adapt them to the specific case of muon collider: simulations (Post-doc) or development of specific methods (PhD student)</a:t>
            </a:r>
          </a:p>
          <a:p>
            <a:pPr lvl="2"/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7D8EA2E-7ACF-4BE4-9CB0-7D613B9C87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C33CD91-BEDB-4A67-9808-97FD3AFE2C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Very preliminary work plan</a:t>
            </a:r>
          </a:p>
        </p:txBody>
      </p:sp>
    </p:spTree>
    <p:extLst>
      <p:ext uri="{BB962C8B-B14F-4D97-AF65-F5344CB8AC3E}">
        <p14:creationId xmlns:p14="http://schemas.microsoft.com/office/powerpoint/2010/main" val="14887946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 descr="MUON-SlideGraph-gradient.png"/>
          <p:cNvPicPr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1448648"/>
            <a:ext cx="9144000" cy="3764702"/>
          </a:xfrm>
          <a:prstGeom prst="rect">
            <a:avLst/>
          </a:prstGeom>
        </p:spPr>
      </p:pic>
      <p:pic>
        <p:nvPicPr>
          <p:cNvPr id="83" name="Image 82" descr="MUON-SlideGraph-LogoBkgnd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150"/>
            <a:ext cx="9144000" cy="5140960"/>
          </a:xfrm>
          <a:prstGeom prst="rect">
            <a:avLst/>
          </a:prstGeom>
        </p:spPr>
      </p:pic>
      <p:pic>
        <p:nvPicPr>
          <p:cNvPr id="85" name="Image 84" descr="MCC-LogoCERN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7200" y="255900"/>
            <a:ext cx="838200" cy="838200"/>
          </a:xfrm>
          <a:prstGeom prst="rect">
            <a:avLst/>
          </a:prstGeom>
        </p:spPr>
      </p:pic>
      <p:pic>
        <p:nvPicPr>
          <p:cNvPr id="86" name="Image 85" descr="MCC-inernational-finalV0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2503" y="57150"/>
            <a:ext cx="1391497" cy="1391497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2535766" y="2571750"/>
            <a:ext cx="437726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i="1" dirty="0" err="1">
                <a:solidFill>
                  <a:schemeClr val="bg1"/>
                </a:solidFill>
                <a:latin typeface="Arial Narrow"/>
                <a:cs typeface="Arial Narrow"/>
              </a:rPr>
              <a:t>Thank</a:t>
            </a:r>
            <a:r>
              <a:rPr lang="fr-FR" sz="3200" b="1" i="1" dirty="0">
                <a:solidFill>
                  <a:schemeClr val="bg1"/>
                </a:solidFill>
                <a:latin typeface="Arial Narrow"/>
                <a:cs typeface="Arial Narrow"/>
              </a:rPr>
              <a:t> </a:t>
            </a:r>
            <a:r>
              <a:rPr lang="fr-FR" sz="3200" b="1" i="1" dirty="0" err="1">
                <a:solidFill>
                  <a:schemeClr val="bg1"/>
                </a:solidFill>
                <a:latin typeface="Arial Narrow"/>
                <a:cs typeface="Arial Narrow"/>
              </a:rPr>
              <a:t>you</a:t>
            </a:r>
            <a:endParaRPr lang="fr-FR" sz="3200" b="1" i="1" dirty="0">
              <a:solidFill>
                <a:schemeClr val="bg1"/>
              </a:solidFill>
              <a:latin typeface="Arial Narrow"/>
              <a:cs typeface="Arial Narrow"/>
            </a:endParaRPr>
          </a:p>
          <a:p>
            <a:pPr algn="ctr"/>
            <a:r>
              <a:rPr lang="fr-FR" sz="3200" b="1" i="1" dirty="0">
                <a:solidFill>
                  <a:schemeClr val="bg1"/>
                </a:solidFill>
                <a:latin typeface="Arial Narrow"/>
                <a:cs typeface="Arial Narrow"/>
              </a:rPr>
              <a:t>for attention</a:t>
            </a:r>
            <a:endParaRPr lang="en-GB" sz="3200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  6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504D49A-FB01-4D2A-95BD-1B8B238B43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9836" y="1063625"/>
            <a:ext cx="7524328" cy="382867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307436E-9D2B-4313-8748-B081369DF381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sz="2000"/>
              <a:t>Context and brief look at state of the art</a:t>
            </a:r>
          </a:p>
          <a:p>
            <a:r>
              <a:rPr lang="en-US" sz="2000"/>
              <a:t>Proposals of studies to undertake / points to check</a:t>
            </a:r>
          </a:p>
          <a:p>
            <a:r>
              <a:rPr lang="en-US" sz="2000"/>
              <a:t>Summary: key issues + preliminary work programme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65F17E9-C2F5-4248-AF09-71E4D16EEA4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110E5A2-44D3-4DDE-BEA3-C4B064394F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Outlook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0671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sz="quarter" idx="12"/>
          </p:nvPr>
        </p:nvSpPr>
        <p:spPr>
          <a:xfrm>
            <a:off x="179512" y="1281619"/>
            <a:ext cx="3970784" cy="3536156"/>
          </a:xfrm>
        </p:spPr>
        <p:txBody>
          <a:bodyPr/>
          <a:lstStyle/>
          <a:p>
            <a:r>
              <a:rPr lang="en-GB" sz="2000" dirty="0"/>
              <a:t>Mitigation studies on the so-called neutrino radiation:</a:t>
            </a:r>
          </a:p>
          <a:p>
            <a:pPr lvl="1"/>
            <a:r>
              <a:rPr lang="en-GB" sz="2000" dirty="0"/>
              <a:t>One possibility would be to move the beam line components to change the beam direction (by deforming the beamline in the vertical plane).</a:t>
            </a:r>
          </a:p>
          <a:p>
            <a:pPr lvl="1"/>
            <a:r>
              <a:rPr lang="en-GB" sz="2000" dirty="0"/>
              <a:t>Very low frequency movements of components within 15 cm.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Mitigation studies using movers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D5099EE-ED51-4D7B-BE2A-75E4BDCF92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2850" y="1353730"/>
            <a:ext cx="4764714" cy="3391934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 algn="just"/>
            <a:r>
              <a:rPr lang="en-GB" sz="2000" dirty="0"/>
              <a:t>From a recent mini-review on girders (DESY, 10-11/05/21):</a:t>
            </a:r>
          </a:p>
          <a:p>
            <a:pPr lvl="1" algn="just"/>
            <a:r>
              <a:rPr lang="en-GB" sz="2000" dirty="0"/>
              <a:t>State of the art in Synchrotrons (surveyors, mechanical engineers, etc.)</a:t>
            </a:r>
          </a:p>
          <a:p>
            <a:pPr lvl="1" algn="just"/>
            <a:r>
              <a:rPr lang="en-GB" sz="2000" dirty="0"/>
              <a:t>Not a lot of Synchrotrons using remote adjustment</a:t>
            </a:r>
          </a:p>
          <a:p>
            <a:pPr lvl="1" algn="just"/>
            <a:r>
              <a:rPr lang="en-GB" sz="2000" dirty="0"/>
              <a:t>Only SLS using remote adjustment on a short range to limit the strength of correctors (with stored beam to verify directly)</a:t>
            </a:r>
          </a:p>
          <a:p>
            <a:pPr lvl="1" algn="just"/>
            <a:r>
              <a:rPr lang="en-GB" sz="2000" dirty="0"/>
              <a:t>For SLS 2.0, they study different options, including one combining a short-range remote adjustment system (height &amp; pitch stroke: ± 0.5 mm, resolution &lt; 1µm and a long-range manual adjustment system: stroke ± 2.5 mm )</a:t>
            </a:r>
          </a:p>
          <a:p>
            <a:pPr algn="just"/>
            <a:r>
              <a:rPr lang="en-GB" sz="2000" dirty="0"/>
              <a:t>At CERN, we are preparing the Full Remote Alignment System (FRAS) for the remote alignment of LSS components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Brief look at the state of the art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7B3D22B-6C71-45D2-BDC4-B6CD1C8A8DDE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fr-CH" sz="2000" dirty="0"/>
              <a:t>Full </a:t>
            </a:r>
            <a:r>
              <a:rPr lang="en-US" sz="2000" dirty="0"/>
              <a:t>Remote</a:t>
            </a:r>
            <a:r>
              <a:rPr lang="fr-CH" sz="2000" dirty="0"/>
              <a:t> Alignment System (FRAS): ± 5 mm</a:t>
            </a:r>
          </a:p>
          <a:p>
            <a:endParaRPr lang="fr-CH" sz="20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85534B4-A32C-40E0-B316-84FDF66BDD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C6A8598-FEE2-42C4-B60C-842741757F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Brief look at the state of the art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F22C934-D010-40B2-B5F5-5E047EB2E7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851670"/>
            <a:ext cx="5785605" cy="271905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BA54729-1BA4-444D-B571-2074A6F0A7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93229" y="1851670"/>
            <a:ext cx="3177896" cy="266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5321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9358B43-23D4-4C56-9EE6-3F3048AF6B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7904" y="535739"/>
            <a:ext cx="5309314" cy="1481221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7B3D22B-6C71-45D2-BDC4-B6CD1C8A8DDE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57200" y="1295399"/>
            <a:ext cx="8305800" cy="3536156"/>
          </a:xfrm>
        </p:spPr>
        <p:txBody>
          <a:bodyPr/>
          <a:lstStyle/>
          <a:p>
            <a:pPr marL="0" indent="0">
              <a:buNone/>
            </a:pPr>
            <a:r>
              <a:rPr lang="en-US" sz="2000" b="1"/>
              <a:t>One example of operational scenario: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85534B4-A32C-40E0-B316-84FDF66BDD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C6A8598-FEE2-42C4-B60C-842741757F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Brief look at the state of the art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65D04622-3107-4E95-9729-582915713A29}"/>
              </a:ext>
            </a:extLst>
          </p:cNvPr>
          <p:cNvSpPr txBox="1">
            <a:spLocks/>
          </p:cNvSpPr>
          <p:nvPr/>
        </p:nvSpPr>
        <p:spPr>
          <a:xfrm>
            <a:off x="491503" y="1840054"/>
            <a:ext cx="7920000" cy="368022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2000" dirty="0"/>
              <a:t>The radial / vertical offset of Inner Tracker w.r.t. machine will be known after the first circulating beams. </a:t>
            </a:r>
          </a:p>
          <a:p>
            <a:pPr algn="just"/>
            <a:r>
              <a:rPr lang="en-US" sz="2000" dirty="0"/>
              <a:t>Will be performed by steps of maximum 0.5 mm </a:t>
            </a:r>
          </a:p>
          <a:p>
            <a:pPr lvl="1" algn="just"/>
            <a:r>
              <a:rPr lang="en-US" sz="2000" dirty="0"/>
              <a:t>Per blocks of components that are linked to preserve interconnections</a:t>
            </a:r>
          </a:p>
          <a:p>
            <a:pPr lvl="1" algn="just"/>
            <a:r>
              <a:rPr lang="en-US" sz="2000" dirty="0"/>
              <a:t>Per translation (to preserve the interconnections &amp; bellows): vertical and later radial, </a:t>
            </a:r>
            <a:r>
              <a:rPr lang="en-US" sz="2000" b="1" dirty="0"/>
              <a:t>and simultaneously inside a block</a:t>
            </a:r>
            <a:r>
              <a:rPr lang="en-US" sz="2000" dirty="0"/>
              <a:t>. The adjustment of roll shall not be needed (as corrected during the smoothing process).</a:t>
            </a:r>
          </a:p>
          <a:p>
            <a:pPr lvl="1" algn="just"/>
            <a:r>
              <a:rPr lang="en-US" sz="2000" dirty="0"/>
              <a:t>No constraints of time (max. duration = 1 day)</a:t>
            </a:r>
          </a:p>
          <a:p>
            <a:pPr algn="just"/>
            <a:r>
              <a:rPr lang="en-US" sz="2000" dirty="0"/>
              <a:t>Conditions: all sensors qualified before, using remote diagnostic systems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81886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du contenu 12"/>
          <p:cNvSpPr>
            <a:spLocks noGrp="1"/>
          </p:cNvSpPr>
          <p:nvPr>
            <p:ph sz="quarter" idx="12"/>
          </p:nvPr>
        </p:nvSpPr>
        <p:spPr>
          <a:xfrm>
            <a:off x="457200" y="1131590"/>
            <a:ext cx="8305800" cy="3536156"/>
          </a:xfrm>
        </p:spPr>
        <p:txBody>
          <a:bodyPr/>
          <a:lstStyle/>
          <a:p>
            <a:r>
              <a:rPr lang="en-GB" sz="2000" dirty="0"/>
              <a:t>Study in further details the state of the art concerning adjustment solutions</a:t>
            </a:r>
          </a:p>
          <a:p>
            <a:r>
              <a:rPr lang="en-GB" sz="2000" dirty="0"/>
              <a:t>Have a better understanding of the requirements:</a:t>
            </a:r>
          </a:p>
          <a:p>
            <a:pPr lvl="1"/>
            <a:r>
              <a:rPr lang="en-GB" sz="2000" dirty="0"/>
              <a:t>Range of movers ? Resolution? Accuracy?</a:t>
            </a:r>
          </a:p>
          <a:p>
            <a:pPr lvl="1"/>
            <a:r>
              <a:rPr lang="en-GB" sz="2000" dirty="0"/>
              <a:t>Long-term stability, impact of vibrations?</a:t>
            </a:r>
          </a:p>
          <a:p>
            <a:pPr lvl="1"/>
            <a:r>
              <a:rPr lang="en-GB" sz="2000" dirty="0"/>
              <a:t>Frequency of adjustment?</a:t>
            </a:r>
          </a:p>
          <a:p>
            <a:pPr lvl="1"/>
            <a:r>
              <a:rPr lang="en-GB" sz="2000" dirty="0"/>
              <a:t>Constraints from other equipment like cryo and vacuum (acting forces, flexibility)?</a:t>
            </a:r>
          </a:p>
          <a:p>
            <a:pPr lvl="1"/>
            <a:r>
              <a:rPr lang="en-GB" sz="2000" dirty="0"/>
              <a:t>Weight, size of components?</a:t>
            </a:r>
          </a:p>
          <a:p>
            <a:pPr lvl="1"/>
            <a:r>
              <a:rPr lang="en-GB" sz="2000" dirty="0"/>
              <a:t>Number of components to be remotely displacements?</a:t>
            </a:r>
          </a:p>
          <a:p>
            <a:pPr lvl="1"/>
            <a:r>
              <a:rPr lang="en-GB" sz="2000" dirty="0"/>
              <a:t>In which environment (radiation level, temperature stability, etc.)?</a:t>
            </a:r>
          </a:p>
          <a:p>
            <a:r>
              <a:rPr lang="en-GB" sz="2000" dirty="0"/>
              <a:t>Develop different options to demonstrate feasibility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12" name="Titr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Studies to undertake / points to check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du contenu 12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 algn="just"/>
            <a:r>
              <a:rPr lang="en-GB" sz="2000" dirty="0"/>
              <a:t>To perform such a remote adjustment, we will need to know at a corresponding accuracy the position of the components:</a:t>
            </a:r>
          </a:p>
          <a:p>
            <a:pPr lvl="1" algn="just"/>
            <a:r>
              <a:rPr lang="en-GB" sz="2000" dirty="0"/>
              <a:t>Solutions to determine remotely the position of components to be developed/adapted  for a circular collider (they were only developed for a linear collider)</a:t>
            </a:r>
          </a:p>
          <a:p>
            <a:pPr lvl="1" algn="just"/>
            <a:r>
              <a:rPr lang="en-GB" sz="2000" dirty="0"/>
              <a:t>Standard range of alignment sensors : ± 5 mm (resolution &lt; 1 µm)</a:t>
            </a:r>
          </a:p>
          <a:p>
            <a:pPr lvl="1" algn="just"/>
            <a:r>
              <a:rPr lang="en-GB" sz="2000" dirty="0"/>
              <a:t>Far larger range needed : 15 cm? For which resolution?</a:t>
            </a:r>
          </a:p>
          <a:p>
            <a:pPr lvl="1" algn="just"/>
            <a:r>
              <a:rPr lang="en-GB" sz="2000" dirty="0"/>
              <a:t>Development of an affordable solution (cost and space).</a:t>
            </a:r>
          </a:p>
          <a:p>
            <a:pPr algn="just"/>
            <a:r>
              <a:rPr lang="en-GB" sz="2000" dirty="0"/>
              <a:t>Study and develop alignment solutions and associated sensors</a:t>
            </a:r>
          </a:p>
          <a:p>
            <a:pPr marL="457200" lvl="1" indent="0" algn="just">
              <a:buNone/>
            </a:pPr>
            <a:endParaRPr lang="en-GB" sz="20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12" name="Titr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Studies to undertake / points to check</a:t>
            </a:r>
          </a:p>
        </p:txBody>
      </p:sp>
    </p:spTree>
    <p:extLst>
      <p:ext uri="{BB962C8B-B14F-4D97-AF65-F5344CB8AC3E}">
        <p14:creationId xmlns:p14="http://schemas.microsoft.com/office/powerpoint/2010/main" val="13361750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du contenu 12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 algn="just"/>
            <a:r>
              <a:rPr lang="en-GB" sz="2000" dirty="0"/>
              <a:t>We will need to know the absolute position of the components underground, with respect to the surface, within an accuracy to be studied </a:t>
            </a:r>
            <a:r>
              <a:rPr lang="en-GB" sz="2000" dirty="0">
                <a:sym typeface="Wingdings" panose="05000000000000000000" pitchFamily="2" charset="2"/>
              </a:rPr>
              <a:t> important number of geodetic studies and simulations to be undertaken</a:t>
            </a:r>
            <a:endParaRPr lang="en-GB" sz="2000" dirty="0"/>
          </a:p>
          <a:p>
            <a:pPr algn="just"/>
            <a:r>
              <a:rPr lang="en-GB" sz="2000" dirty="0"/>
              <a:t>Any rough idea of such an absolute accuracy?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12" name="Titr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Studies to undertake / points to check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6E69D3C-821E-42F3-81AE-0018C69424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2787774"/>
            <a:ext cx="2735444" cy="176125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7D0EF2F-D897-41EB-852B-A1C80554F3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96837" y="2588145"/>
            <a:ext cx="1900161" cy="202877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3267CB4-4B84-4A96-9748-8A72B4EB1B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96136" y="3003798"/>
            <a:ext cx="3023878" cy="1133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4539713"/>
      </p:ext>
    </p:extLst>
  </p:cSld>
  <p:clrMapOvr>
    <a:masterClrMapping/>
  </p:clrMapOvr>
</p:sld>
</file>

<file path=ppt/theme/theme1.xml><?xml version="1.0" encoding="utf-8"?>
<a:theme xmlns:a="http://schemas.openxmlformats.org/drawingml/2006/main" name="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1659</TotalTime>
  <Words>969</Words>
  <Application>Microsoft Office PowerPoint</Application>
  <PresentationFormat>On-screen Show (16:9)</PresentationFormat>
  <Paragraphs>91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Arial Narrow</vt:lpstr>
      <vt:lpstr>Calibri</vt:lpstr>
      <vt:lpstr>Wingdings</vt:lpstr>
      <vt:lpstr>IMCC - 1</vt:lpstr>
      <vt:lpstr>1_IMCC - 1</vt:lpstr>
      <vt:lpstr>PowerPoint Presentation</vt:lpstr>
      <vt:lpstr>Outlook</vt:lpstr>
      <vt:lpstr>Mitigation studies using movers</vt:lpstr>
      <vt:lpstr>Brief look at the state of the art</vt:lpstr>
      <vt:lpstr>Brief look at the state of the art</vt:lpstr>
      <vt:lpstr>Brief look at the state of the art</vt:lpstr>
      <vt:lpstr>Studies to undertake / points to check</vt:lpstr>
      <vt:lpstr>Studies to undertake / points to check</vt:lpstr>
      <vt:lpstr>Studies to undertake / points to check</vt:lpstr>
      <vt:lpstr>Studies to undertake / points to check</vt:lpstr>
      <vt:lpstr>Studies to undertake / points to check</vt:lpstr>
      <vt:lpstr>Summary</vt:lpstr>
      <vt:lpstr>Very preliminary work plan</vt:lpstr>
      <vt:lpstr>PowerPoint Presentation</vt:lpstr>
      <vt:lpstr>PowerPoint Presentation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Helene Mainaud Durand</cp:lastModifiedBy>
  <cp:revision>71</cp:revision>
  <dcterms:created xsi:type="dcterms:W3CDTF">2021-05-17T12:13:58Z</dcterms:created>
  <dcterms:modified xsi:type="dcterms:W3CDTF">2021-05-20T14:45:46Z</dcterms:modified>
</cp:coreProperties>
</file>