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19"/>
  </p:notesMasterIdLst>
  <p:handoutMasterIdLst>
    <p:handoutMasterId r:id="rId20"/>
  </p:handoutMasterIdLst>
  <p:sldIdLst>
    <p:sldId id="264" r:id="rId3"/>
    <p:sldId id="258" r:id="rId4"/>
    <p:sldId id="280" r:id="rId5"/>
    <p:sldId id="268" r:id="rId6"/>
    <p:sldId id="279" r:id="rId7"/>
    <p:sldId id="259" r:id="rId8"/>
    <p:sldId id="271" r:id="rId9"/>
    <p:sldId id="272" r:id="rId10"/>
    <p:sldId id="273" r:id="rId11"/>
    <p:sldId id="270" r:id="rId12"/>
    <p:sldId id="276" r:id="rId13"/>
    <p:sldId id="277" r:id="rId14"/>
    <p:sldId id="278" r:id="rId15"/>
    <p:sldId id="275" r:id="rId16"/>
    <p:sldId id="274" r:id="rId17"/>
    <p:sldId id="267" r:id="rId1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3" autoAdjust="0"/>
    <p:restoredTop sz="94579" autoAdjust="0"/>
  </p:normalViewPr>
  <p:slideViewPr>
    <p:cSldViewPr snapToObjects="1" showGuides="1">
      <p:cViewPr varScale="1">
        <p:scale>
          <a:sx n="143" d="100"/>
          <a:sy n="143" d="100"/>
        </p:scale>
        <p:origin x="1014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20/05/2021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20/05/2021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383366" y="1725793"/>
            <a:ext cx="4377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i="1" dirty="0">
                <a:latin typeface="Arial Narrow"/>
                <a:cs typeface="Arial Narrow"/>
              </a:rPr>
              <a:t>A Superconducting Detector Magnet for </a:t>
            </a:r>
            <a:r>
              <a:rPr lang="en-GB" sz="3200" b="1" i="1">
                <a:latin typeface="Arial Narrow"/>
                <a:cs typeface="Arial Narrow"/>
              </a:rPr>
              <a:t>the Muon </a:t>
            </a:r>
            <a:r>
              <a:rPr lang="en-GB" sz="3200" b="1" i="1" dirty="0">
                <a:latin typeface="Arial Narrow"/>
                <a:cs typeface="Arial Narrow"/>
              </a:rPr>
              <a:t>Collider</a:t>
            </a:r>
            <a:endParaRPr lang="en-GB" sz="3200" b="1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946817-8AF5-4C36-B90F-0F1694ED6820}"/>
              </a:ext>
            </a:extLst>
          </p:cNvPr>
          <p:cNvSpPr txBox="1"/>
          <p:nvPr/>
        </p:nvSpPr>
        <p:spPr>
          <a:xfrm>
            <a:off x="2186282" y="3966640"/>
            <a:ext cx="4771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M. Mentink, A. </a:t>
            </a:r>
            <a:r>
              <a:rPr lang="en-GB" dirty="0" err="1">
                <a:solidFill>
                  <a:schemeClr val="bg1"/>
                </a:solidFill>
              </a:rPr>
              <a:t>Dudarev</a:t>
            </a:r>
            <a:r>
              <a:rPr lang="en-GB" dirty="0">
                <a:solidFill>
                  <a:schemeClr val="bg1"/>
                </a:solidFill>
              </a:rPr>
              <a:t>, and B. Cure, CERN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20/5/21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C7CE67-1D0A-4745-9A1C-CCFF3F25F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260278" y="1267906"/>
            <a:ext cx="2064611" cy="124873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Quench Protection</a:t>
            </a:r>
          </a:p>
        </p:txBody>
      </p:sp>
      <p:sp>
        <p:nvSpPr>
          <p:cNvPr id="5" name="Espace réservé du contenu 12">
            <a:extLst>
              <a:ext uri="{FF2B5EF4-FFF2-40B4-BE49-F238E27FC236}">
                <a16:creationId xmlns:a16="http://schemas.microsoft.com/office/drawing/2014/main" id="{940C3897-7689-4B11-AD98-4124F946C6E2}"/>
              </a:ext>
            </a:extLst>
          </p:cNvPr>
          <p:cNvSpPr txBox="1">
            <a:spLocks/>
          </p:cNvSpPr>
          <p:nvPr/>
        </p:nvSpPr>
        <p:spPr>
          <a:xfrm>
            <a:off x="340879" y="3778766"/>
            <a:ext cx="8462241" cy="21756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700" dirty="0"/>
              <a:t>Quench protection choices: Energy extraction, quench heaters, or combination</a:t>
            </a:r>
          </a:p>
          <a:p>
            <a:r>
              <a:rPr lang="en-GB" sz="1700" dirty="0"/>
              <a:t>Here considered: Energy extraction after 2 s, with 0.03 mΩ dump resistor (like CMS)</a:t>
            </a:r>
          </a:p>
          <a:p>
            <a:r>
              <a:rPr lang="en-GB" sz="1700" dirty="0"/>
              <a:t>Gives hotspot temperature of 53 K with correct quench protection, and 149 K for complete absence of quench protection (= failure scenario)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C23C567-C214-4793-BBBE-BA75FD6EE594}"/>
              </a:ext>
            </a:extLst>
          </p:cNvPr>
          <p:cNvGrpSpPr/>
          <p:nvPr/>
        </p:nvGrpSpPr>
        <p:grpSpPr>
          <a:xfrm>
            <a:off x="5448591" y="856063"/>
            <a:ext cx="3003283" cy="2331342"/>
            <a:chOff x="5448591" y="856063"/>
            <a:chExt cx="3003283" cy="233134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A4FE3D7-FC1A-4AA0-A9B0-CE44906723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48591" y="856063"/>
              <a:ext cx="3003283" cy="233134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9BC7171-71D6-4449-964E-D5248CFF7ADC}"/>
                </a:ext>
              </a:extLst>
            </p:cNvPr>
            <p:cNvSpPr txBox="1"/>
            <p:nvPr/>
          </p:nvSpPr>
          <p:spPr>
            <a:xfrm>
              <a:off x="6760300" y="1139188"/>
              <a:ext cx="1547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/>
                <a:t>TMax</a:t>
              </a:r>
              <a:r>
                <a:rPr lang="en-GB" sz="1200" dirty="0"/>
                <a:t> </a:t>
              </a:r>
              <a:r>
                <a:rPr lang="en-GB" sz="1200" dirty="0">
                  <a:sym typeface="Wingdings" panose="05000000000000000000" pitchFamily="2" charset="2"/>
                </a:rPr>
                <a:t></a:t>
              </a:r>
              <a:endParaRPr lang="en-GB" sz="1200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9F61376-F1C2-4F01-A9B2-B69A9358C57D}"/>
                </a:ext>
              </a:extLst>
            </p:cNvPr>
            <p:cNvSpPr txBox="1"/>
            <p:nvPr/>
          </p:nvSpPr>
          <p:spPr>
            <a:xfrm>
              <a:off x="5928477" y="2119214"/>
              <a:ext cx="1547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ym typeface="Wingdings" panose="05000000000000000000" pitchFamily="2" charset="2"/>
                </a:rPr>
                <a:t> </a:t>
              </a:r>
              <a:r>
                <a:rPr lang="en-GB" sz="1200" dirty="0" err="1"/>
                <a:t>IOp</a:t>
              </a:r>
              <a:endParaRPr lang="en-GB" sz="1200" dirty="0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756A956-A2C3-4FE4-B4D6-78B4EC739D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03365" y="2357760"/>
              <a:ext cx="119725" cy="156225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81D3B13-CB19-4792-BA00-3D66D0DE9D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24328" y="990940"/>
              <a:ext cx="119725" cy="156225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E42E379C-5D78-4A20-BA76-81CAC96A59A1}"/>
              </a:ext>
            </a:extLst>
          </p:cNvPr>
          <p:cNvSpPr txBox="1"/>
          <p:nvPr/>
        </p:nvSpPr>
        <p:spPr>
          <a:xfrm>
            <a:off x="5134240" y="3314749"/>
            <a:ext cx="37160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Simulation: Magnet protected with energy extraction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30A923-8AE7-473D-B6C1-F1C44B4D66FA}"/>
              </a:ext>
            </a:extLst>
          </p:cNvPr>
          <p:cNvSpPr txBox="1"/>
          <p:nvPr/>
        </p:nvSpPr>
        <p:spPr>
          <a:xfrm>
            <a:off x="1510533" y="2959580"/>
            <a:ext cx="1539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Axial position [m]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DB78BF-8F23-46C5-94D8-3567BE9510FF}"/>
              </a:ext>
            </a:extLst>
          </p:cNvPr>
          <p:cNvSpPr txBox="1"/>
          <p:nvPr/>
        </p:nvSpPr>
        <p:spPr>
          <a:xfrm rot="16200000">
            <a:off x="695703" y="1610614"/>
            <a:ext cx="1657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Radial position [m]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4FB6F9-A4E6-4F09-B827-B759B5E47262}"/>
              </a:ext>
            </a:extLst>
          </p:cNvPr>
          <p:cNvSpPr txBox="1"/>
          <p:nvPr/>
        </p:nvSpPr>
        <p:spPr>
          <a:xfrm>
            <a:off x="3183462" y="2547750"/>
            <a:ext cx="1547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Hotspot origin at edge of magnet </a:t>
            </a:r>
          </a:p>
          <a:p>
            <a:pPr algn="ctr"/>
            <a:r>
              <a:rPr lang="en-GB" sz="1200" dirty="0"/>
              <a:t>(= worst-case)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D606875-18A9-409F-AB51-BC693E8B2EC6}"/>
              </a:ext>
            </a:extLst>
          </p:cNvPr>
          <p:cNvCxnSpPr>
            <a:cxnSpLocks/>
          </p:cNvCxnSpPr>
          <p:nvPr/>
        </p:nvCxnSpPr>
        <p:spPr>
          <a:xfrm flipH="1" flipV="1">
            <a:off x="2776327" y="2520555"/>
            <a:ext cx="513440" cy="25812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D57B6A6-B939-423E-A382-5702C5B0D370}"/>
              </a:ext>
            </a:extLst>
          </p:cNvPr>
          <p:cNvCxnSpPr>
            <a:cxnSpLocks/>
          </p:cNvCxnSpPr>
          <p:nvPr/>
        </p:nvCxnSpPr>
        <p:spPr>
          <a:xfrm flipH="1">
            <a:off x="2780833" y="1627229"/>
            <a:ext cx="751990" cy="35977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3DD87B3-C4DD-4B99-9606-4B7557D345B8}"/>
              </a:ext>
            </a:extLst>
          </p:cNvPr>
          <p:cNvSpPr txBox="1"/>
          <p:nvPr/>
        </p:nvSpPr>
        <p:spPr>
          <a:xfrm>
            <a:off x="3207784" y="797449"/>
            <a:ext cx="1547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Quench-back from mandrel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1C07FCA-0D37-4D71-86E2-4DBBA72513C4}"/>
              </a:ext>
            </a:extLst>
          </p:cNvPr>
          <p:cNvCxnSpPr>
            <a:cxnSpLocks/>
          </p:cNvCxnSpPr>
          <p:nvPr/>
        </p:nvCxnSpPr>
        <p:spPr>
          <a:xfrm flipH="1">
            <a:off x="2744252" y="1093676"/>
            <a:ext cx="588922" cy="30867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7B2A6F1-4186-42F9-8161-3E65117EFA86}"/>
              </a:ext>
            </a:extLst>
          </p:cNvPr>
          <p:cNvSpPr txBox="1"/>
          <p:nvPr/>
        </p:nvSpPr>
        <p:spPr>
          <a:xfrm>
            <a:off x="3003190" y="1980233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Assumed aluminium RRR = 500 (conservative)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CE9154C-AAF9-46C8-821B-D57F12CA59B4}"/>
              </a:ext>
            </a:extLst>
          </p:cNvPr>
          <p:cNvSpPr txBox="1"/>
          <p:nvPr/>
        </p:nvSpPr>
        <p:spPr>
          <a:xfrm>
            <a:off x="3208087" y="1365418"/>
            <a:ext cx="1547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Quench propagation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C0A173E-B564-49D9-AA71-7D79E59DB7CD}"/>
              </a:ext>
            </a:extLst>
          </p:cNvPr>
          <p:cNvSpPr txBox="1"/>
          <p:nvPr/>
        </p:nvSpPr>
        <p:spPr>
          <a:xfrm>
            <a:off x="675751" y="3255742"/>
            <a:ext cx="2982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i="1" dirty="0"/>
              <a:t>FEM-based quench simulation: </a:t>
            </a:r>
          </a:p>
          <a:p>
            <a:pPr algn="ctr"/>
            <a:r>
              <a:rPr lang="en-GB" sz="1200" i="1" dirty="0"/>
              <a:t>Temperature development during quench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1796F7B-E0F4-4A1A-AEE8-40C7E12B606D}"/>
              </a:ext>
            </a:extLst>
          </p:cNvPr>
          <p:cNvSpPr txBox="1"/>
          <p:nvPr/>
        </p:nvSpPr>
        <p:spPr>
          <a:xfrm>
            <a:off x="2166865" y="850262"/>
            <a:ext cx="609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t = 4 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C13A9C4-BACC-4BFF-AECA-E93685BD5CF3}"/>
              </a:ext>
            </a:extLst>
          </p:cNvPr>
          <p:cNvGrpSpPr/>
          <p:nvPr/>
        </p:nvGrpSpPr>
        <p:grpSpPr>
          <a:xfrm>
            <a:off x="738936" y="1216287"/>
            <a:ext cx="559705" cy="1632841"/>
            <a:chOff x="738936" y="1216287"/>
            <a:chExt cx="559705" cy="163284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EB31A87-2A06-4E7F-B568-9EF76828AD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2122" y="1551778"/>
              <a:ext cx="359507" cy="129735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3800210-92A1-4813-A2E0-6CBC9CE00B79}"/>
                </a:ext>
              </a:extLst>
            </p:cNvPr>
            <p:cNvSpPr txBox="1"/>
            <p:nvPr/>
          </p:nvSpPr>
          <p:spPr>
            <a:xfrm>
              <a:off x="738936" y="1216287"/>
              <a:ext cx="5597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T [K]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9828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Estimate</a:t>
            </a:r>
          </a:p>
        </p:txBody>
      </p:sp>
      <p:sp>
        <p:nvSpPr>
          <p:cNvPr id="5" name="Espace réservé du contenu 12">
            <a:extLst>
              <a:ext uri="{FF2B5EF4-FFF2-40B4-BE49-F238E27FC236}">
                <a16:creationId xmlns:a16="http://schemas.microsoft.com/office/drawing/2014/main" id="{940C3897-7689-4B11-AD98-4124F946C6E2}"/>
              </a:ext>
            </a:extLst>
          </p:cNvPr>
          <p:cNvSpPr txBox="1">
            <a:spLocks/>
          </p:cNvSpPr>
          <p:nvPr/>
        </p:nvSpPr>
        <p:spPr>
          <a:xfrm>
            <a:off x="1020493" y="3747221"/>
            <a:ext cx="6575843" cy="78560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Stored magnet energy: 1.8 GJ</a:t>
            </a:r>
          </a:p>
          <a:p>
            <a:r>
              <a:rPr lang="en-GB" sz="1800" dirty="0"/>
              <a:t>First-order cost estimate based on historical trends [5]: ~80-100 MCHF (2008, not corrected for inflation)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85E81B-0EF2-4EB6-837E-CB8023AB0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919547"/>
            <a:ext cx="5436096" cy="250730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AA45DF9-43ED-47D0-9B8B-E4683FA3AA6D}"/>
              </a:ext>
            </a:extLst>
          </p:cNvPr>
          <p:cNvSpPr/>
          <p:nvPr/>
        </p:nvSpPr>
        <p:spPr>
          <a:xfrm>
            <a:off x="5916881" y="1268932"/>
            <a:ext cx="153938" cy="367298"/>
          </a:xfrm>
          <a:prstGeom prst="ellipse">
            <a:avLst/>
          </a:prstGeom>
          <a:noFill/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911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for the Future</a:t>
            </a:r>
          </a:p>
        </p:txBody>
      </p:sp>
      <p:sp>
        <p:nvSpPr>
          <p:cNvPr id="5" name="Espace réservé du contenu 12">
            <a:extLst>
              <a:ext uri="{FF2B5EF4-FFF2-40B4-BE49-F238E27FC236}">
                <a16:creationId xmlns:a16="http://schemas.microsoft.com/office/drawing/2014/main" id="{940C3897-7689-4B11-AD98-4124F946C6E2}"/>
              </a:ext>
            </a:extLst>
          </p:cNvPr>
          <p:cNvSpPr txBox="1">
            <a:spLocks/>
          </p:cNvSpPr>
          <p:nvPr/>
        </p:nvSpPr>
        <p:spPr>
          <a:xfrm>
            <a:off x="334867" y="1203597"/>
            <a:ext cx="8462241" cy="373352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dirty="0">
                <a:solidFill>
                  <a:srgbClr val="92D050"/>
                </a:solidFill>
              </a:rPr>
              <a:t>Technical challenge: The solenoid properties are similar to those of the Compact Muon Solenoid, so there is a recipe to be followed</a:t>
            </a:r>
          </a:p>
          <a:p>
            <a:endParaRPr lang="en-GB" sz="1500" dirty="0"/>
          </a:p>
          <a:p>
            <a:r>
              <a:rPr lang="en-GB" sz="1500" dirty="0"/>
              <a:t>Organizational challenges (Based on ATLAS and CMS magnet development)</a:t>
            </a:r>
          </a:p>
          <a:p>
            <a:pPr lvl="1"/>
            <a:r>
              <a:rPr lang="en-GB" sz="1500" dirty="0"/>
              <a:t>There is a 8 – 10 year period between finalization of the design and commissioning of the magnet </a:t>
            </a:r>
            <a:r>
              <a:rPr lang="en-GB" sz="1500" dirty="0">
                <a:sym typeface="Wingdings" panose="05000000000000000000" pitchFamily="2" charset="2"/>
              </a:rPr>
              <a:t> </a:t>
            </a:r>
            <a:r>
              <a:rPr lang="en-GB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Superconducting detector magnets have to be planned on a time-scale of 15-20 years</a:t>
            </a:r>
          </a:p>
          <a:p>
            <a:pPr lvl="1"/>
            <a:r>
              <a:rPr lang="en-GB" sz="1500" dirty="0">
                <a:sym typeface="Wingdings" panose="05000000000000000000" pitchFamily="2" charset="2"/>
              </a:rPr>
              <a:t>Superconducting detector magnets of this scale are developed with strong support of multiple institutes, and tens of people will be working on it for a period of many years  </a:t>
            </a:r>
            <a:r>
              <a:rPr lang="en-GB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High-level coordination is a must</a:t>
            </a:r>
          </a:p>
          <a:p>
            <a:pPr lvl="1"/>
            <a:r>
              <a:rPr lang="en-GB" sz="1500" dirty="0">
                <a:sym typeface="Wingdings" panose="05000000000000000000" pitchFamily="2" charset="2"/>
              </a:rPr>
              <a:t>Associated cost is on the order of 80-100 MCHF (first estimate)</a:t>
            </a:r>
          </a:p>
          <a:p>
            <a:pPr lvl="1"/>
            <a:r>
              <a:rPr lang="en-GB" sz="1500" dirty="0">
                <a:sym typeface="Wingdings" panose="05000000000000000000" pitchFamily="2" charset="2"/>
              </a:rPr>
              <a:t>One-of-a-kind magnet that must work without problems, so </a:t>
            </a:r>
            <a:r>
              <a:rPr lang="en-GB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technology demonstrators are needed to check aspects of the design</a:t>
            </a:r>
            <a:r>
              <a:rPr lang="en-GB" sz="1500" dirty="0">
                <a:sym typeface="Wingdings" panose="05000000000000000000" pitchFamily="2" charset="2"/>
              </a:rPr>
              <a:t> before the design is finalized</a:t>
            </a:r>
          </a:p>
          <a:p>
            <a:endParaRPr lang="en-GB" sz="1500" dirty="0">
              <a:sym typeface="Wingdings" panose="05000000000000000000" pitchFamily="2" charset="2"/>
            </a:endParaRPr>
          </a:p>
          <a:p>
            <a:r>
              <a:rPr lang="en-GB" sz="1500" dirty="0">
                <a:sym typeface="Wingdings" panose="05000000000000000000" pitchFamily="2" charset="2"/>
              </a:rPr>
              <a:t>Conductor challenge: Unlike some tens of years ago, </a:t>
            </a:r>
            <a:r>
              <a:rPr lang="en-GB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presently qualified suppliers of aluminium-stabilized conductors are hard to come by</a:t>
            </a:r>
          </a:p>
          <a:p>
            <a:pPr lvl="1"/>
            <a:endParaRPr lang="en-GB" sz="15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14131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High-Temperature-Superconductor R&amp;D</a:t>
            </a:r>
          </a:p>
        </p:txBody>
      </p:sp>
      <p:sp>
        <p:nvSpPr>
          <p:cNvPr id="5" name="Espace réservé du contenu 12">
            <a:extLst>
              <a:ext uri="{FF2B5EF4-FFF2-40B4-BE49-F238E27FC236}">
                <a16:creationId xmlns:a16="http://schemas.microsoft.com/office/drawing/2014/main" id="{940C3897-7689-4B11-AD98-4124F946C6E2}"/>
              </a:ext>
            </a:extLst>
          </p:cNvPr>
          <p:cNvSpPr txBox="1">
            <a:spLocks/>
          </p:cNvSpPr>
          <p:nvPr/>
        </p:nvSpPr>
        <p:spPr>
          <a:xfrm>
            <a:off x="208836" y="1403256"/>
            <a:ext cx="4453157" cy="31683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/>
              <a:t>The Nb-</a:t>
            </a:r>
            <a:r>
              <a:rPr lang="en-GB" sz="1500" dirty="0" err="1"/>
              <a:t>Ti</a:t>
            </a:r>
            <a:r>
              <a:rPr lang="en-GB" sz="1500" dirty="0"/>
              <a:t> superconductor, a low-temperature-superconductor (LTS), is affordable and robust, but requires a low operating temperature (4.5 K)</a:t>
            </a:r>
          </a:p>
          <a:p>
            <a:endParaRPr lang="en-GB" sz="15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sz="1500" dirty="0">
                <a:sym typeface="Wingdings" panose="05000000000000000000" pitchFamily="2" charset="2"/>
              </a:rPr>
              <a:t>High-temperature-superconductors (</a:t>
            </a:r>
            <a:r>
              <a:rPr lang="en-GB" sz="1500" dirty="0" err="1">
                <a:sym typeface="Wingdings" panose="05000000000000000000" pitchFamily="2" charset="2"/>
              </a:rPr>
              <a:t>ReBCO</a:t>
            </a:r>
            <a:r>
              <a:rPr lang="en-GB" sz="1500" dirty="0">
                <a:sym typeface="Wingdings" panose="05000000000000000000" pitchFamily="2" charset="2"/>
              </a:rPr>
              <a:t> / BSCCO) are (currently) more expensive than Nb-</a:t>
            </a:r>
            <a:r>
              <a:rPr lang="en-GB" sz="1500" dirty="0" err="1">
                <a:sym typeface="Wingdings" panose="05000000000000000000" pitchFamily="2" charset="2"/>
              </a:rPr>
              <a:t>Ti</a:t>
            </a:r>
            <a:r>
              <a:rPr lang="en-GB" sz="1500" dirty="0">
                <a:sym typeface="Wingdings" panose="05000000000000000000" pitchFamily="2" charset="2"/>
              </a:rPr>
              <a:t> in terms of upfront cost, but allow operation at elevated temperatures (30-40 K), for significant cryogenics cost savings</a:t>
            </a:r>
          </a:p>
          <a:p>
            <a:endParaRPr lang="en-GB" sz="1500" dirty="0">
              <a:sym typeface="Wingdings" panose="05000000000000000000" pitchFamily="2" charset="2"/>
            </a:endParaRPr>
          </a:p>
          <a:p>
            <a:r>
              <a:rPr lang="en-GB" sz="1500" dirty="0">
                <a:sym typeface="Wingdings" panose="05000000000000000000" pitchFamily="2" charset="2"/>
              </a:rPr>
              <a:t>Therefore: HTS-based superconducting detector magnet conductor research in anticipation of the future (for example: CORC-CIC in recent years), for coils and for busbars</a:t>
            </a:r>
          </a:p>
          <a:p>
            <a:pPr lvl="1"/>
            <a:endParaRPr lang="en-GB" sz="1500" dirty="0">
              <a:sym typeface="Wingdings" panose="05000000000000000000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C57950-2B53-44D8-90DD-BEDA57041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800749"/>
            <a:ext cx="3859108" cy="17930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E7ADB4A-3051-4407-961D-3EF7C0DD82D6}"/>
              </a:ext>
            </a:extLst>
          </p:cNvPr>
          <p:cNvSpPr txBox="1"/>
          <p:nvPr/>
        </p:nvSpPr>
        <p:spPr>
          <a:xfrm>
            <a:off x="5652120" y="3593816"/>
            <a:ext cx="2574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Example of HTS-based conductor: </a:t>
            </a:r>
          </a:p>
          <a:p>
            <a:pPr algn="ctr"/>
            <a:r>
              <a:rPr lang="en-GB" sz="1200" dirty="0"/>
              <a:t>CORC-CIC conductor</a:t>
            </a:r>
          </a:p>
        </p:txBody>
      </p:sp>
    </p:spTree>
    <p:extLst>
      <p:ext uri="{BB962C8B-B14F-4D97-AF65-F5344CB8AC3E}">
        <p14:creationId xmlns:p14="http://schemas.microsoft.com/office/powerpoint/2010/main" val="389939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5" name="Espace réservé du contenu 12">
            <a:extLst>
              <a:ext uri="{FF2B5EF4-FFF2-40B4-BE49-F238E27FC236}">
                <a16:creationId xmlns:a16="http://schemas.microsoft.com/office/drawing/2014/main" id="{940C3897-7689-4B11-AD98-4124F946C6E2}"/>
              </a:ext>
            </a:extLst>
          </p:cNvPr>
          <p:cNvSpPr txBox="1">
            <a:spLocks/>
          </p:cNvSpPr>
          <p:nvPr/>
        </p:nvSpPr>
        <p:spPr>
          <a:xfrm>
            <a:off x="-26967" y="1123505"/>
            <a:ext cx="9217817" cy="25922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500" dirty="0">
                <a:sym typeface="Wingdings" panose="05000000000000000000" pitchFamily="2" charset="2"/>
              </a:rPr>
              <a:t>A first look at the superconducting detector solenoid for the Muon Collider</a:t>
            </a:r>
          </a:p>
          <a:p>
            <a:pPr lvl="2"/>
            <a:r>
              <a:rPr lang="en-GB" sz="1500" dirty="0">
                <a:sym typeface="Wingdings" panose="05000000000000000000" pitchFamily="2" charset="2"/>
              </a:rPr>
              <a:t>Similar to Compact Muon Solenoid, so there is a recipe to follow</a:t>
            </a:r>
          </a:p>
          <a:p>
            <a:pPr lvl="2"/>
            <a:r>
              <a:rPr lang="en-GB" sz="1500" dirty="0">
                <a:sym typeface="Wingdings" panose="05000000000000000000" pitchFamily="2" charset="2"/>
              </a:rPr>
              <a:t>Conductor matrix options: Nickel-doped aluminium or pure aluminium + aluminium-alloy reinforcements</a:t>
            </a:r>
          </a:p>
          <a:p>
            <a:pPr lvl="2"/>
            <a:r>
              <a:rPr lang="en-GB" sz="1500" dirty="0">
                <a:sym typeface="Wingdings" panose="05000000000000000000" pitchFamily="2" charset="2"/>
              </a:rPr>
              <a:t>No major showstoppers identified in terms of quench protection and mechanics</a:t>
            </a:r>
          </a:p>
          <a:p>
            <a:pPr lvl="1"/>
            <a:endParaRPr lang="en-GB" sz="1500" dirty="0">
              <a:sym typeface="Wingdings" panose="05000000000000000000" pitchFamily="2" charset="2"/>
            </a:endParaRPr>
          </a:p>
          <a:p>
            <a:pPr lvl="1"/>
            <a:r>
              <a:rPr lang="en-GB" sz="1500" dirty="0">
                <a:sym typeface="Wingdings" panose="05000000000000000000" pitchFamily="2" charset="2"/>
              </a:rPr>
              <a:t>Organizational challenges:</a:t>
            </a:r>
          </a:p>
          <a:p>
            <a:pPr lvl="2"/>
            <a:r>
              <a:rPr lang="en-GB" sz="1500" dirty="0">
                <a:sym typeface="Wingdings" panose="05000000000000000000" pitchFamily="2" charset="2"/>
              </a:rPr>
              <a:t>Superconducting detector magnet of this size requires a long-term (15-20 years) schedule and support from multiple institutes</a:t>
            </a:r>
          </a:p>
          <a:p>
            <a:pPr lvl="2"/>
            <a:r>
              <a:rPr lang="en-GB" sz="1500" dirty="0">
                <a:sym typeface="Wingdings" panose="05000000000000000000" pitchFamily="2" charset="2"/>
              </a:rPr>
              <a:t>This magnet will not be cheap, even though detector magnets are designed to be as affordable as possible</a:t>
            </a:r>
          </a:p>
          <a:p>
            <a:pPr lvl="2"/>
            <a:r>
              <a:rPr lang="en-GB" sz="1500" dirty="0">
                <a:sym typeface="Wingdings" panose="05000000000000000000" pitchFamily="2" charset="2"/>
              </a:rPr>
              <a:t>Demonstrators are needed to check various aspects of the design before a design can be finalized</a:t>
            </a:r>
          </a:p>
          <a:p>
            <a:pPr lvl="1"/>
            <a:endParaRPr lang="en-GB" sz="1500" dirty="0">
              <a:sym typeface="Wingdings" panose="05000000000000000000" pitchFamily="2" charset="2"/>
            </a:endParaRPr>
          </a:p>
          <a:p>
            <a:pPr lvl="1"/>
            <a:r>
              <a:rPr lang="en-GB" sz="1500" dirty="0">
                <a:sym typeface="Wingdings" panose="05000000000000000000" pitchFamily="2" charset="2"/>
              </a:rPr>
              <a:t>Conductor challenge: Currently, no qualified suppliers of aluminium-stabilized conductors in industry</a:t>
            </a:r>
          </a:p>
          <a:p>
            <a:pPr lvl="1"/>
            <a:endParaRPr lang="en-GB" sz="1500" dirty="0">
              <a:sym typeface="Wingdings" panose="05000000000000000000" pitchFamily="2" charset="2"/>
            </a:endParaRPr>
          </a:p>
          <a:p>
            <a:pPr lvl="1"/>
            <a:r>
              <a:rPr lang="en-GB" sz="1500" dirty="0">
                <a:sym typeface="Wingdings" panose="05000000000000000000" pitchFamily="2" charset="2"/>
              </a:rPr>
              <a:t>Consideration of HTS-based detector magnets for potential future cost savings</a:t>
            </a:r>
          </a:p>
          <a:p>
            <a:pPr lvl="2"/>
            <a:endParaRPr lang="en-GB" sz="1500" dirty="0">
              <a:sym typeface="Wingdings" panose="05000000000000000000" pitchFamily="2" charset="2"/>
            </a:endParaRPr>
          </a:p>
          <a:p>
            <a:pPr lvl="2"/>
            <a:endParaRPr lang="en-GB" sz="15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37655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832739-4170-470B-AF62-FAFB7B4D3CEC}"/>
              </a:ext>
            </a:extLst>
          </p:cNvPr>
          <p:cNvSpPr txBox="1"/>
          <p:nvPr/>
        </p:nvSpPr>
        <p:spPr>
          <a:xfrm>
            <a:off x="611560" y="1563638"/>
            <a:ext cx="54489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[1]. D. </a:t>
            </a:r>
            <a:r>
              <a:rPr lang="en-GB" sz="1200" dirty="0" err="1"/>
              <a:t>Lucchesi</a:t>
            </a:r>
            <a:r>
              <a:rPr lang="en-GB" sz="1200" dirty="0"/>
              <a:t> et al., 1</a:t>
            </a:r>
            <a:r>
              <a:rPr lang="en-GB" sz="1200" baseline="30000" dirty="0"/>
              <a:t>st</a:t>
            </a:r>
            <a:r>
              <a:rPr lang="en-GB" sz="1200" dirty="0"/>
              <a:t> Muon Community Meeting, (2021).</a:t>
            </a:r>
          </a:p>
          <a:p>
            <a:r>
              <a:rPr lang="en-GB" sz="1200" dirty="0"/>
              <a:t>[2]. A. Gaddi et al., International Workshop on Future Linear Colliders, (2012).</a:t>
            </a:r>
          </a:p>
          <a:p>
            <a:r>
              <a:rPr lang="en-GB" sz="1200" dirty="0"/>
              <a:t>[3]. B. </a:t>
            </a:r>
            <a:r>
              <a:rPr lang="en-GB" sz="1200" dirty="0" err="1"/>
              <a:t>Blau</a:t>
            </a:r>
            <a:r>
              <a:rPr lang="en-GB" sz="1200" dirty="0"/>
              <a:t> et al., IEEE Trans. on Appl. </a:t>
            </a:r>
            <a:r>
              <a:rPr lang="en-GB" sz="1200" dirty="0" err="1"/>
              <a:t>Supercond</a:t>
            </a:r>
            <a:r>
              <a:rPr lang="en-GB" sz="1200" dirty="0"/>
              <a:t>. 12, p. 345 (2002).</a:t>
            </a:r>
          </a:p>
          <a:p>
            <a:r>
              <a:rPr lang="en-GB" sz="1200" dirty="0"/>
              <a:t>[4]. A. Yamamoto et al., IEEE Trans. on Appl. </a:t>
            </a:r>
            <a:r>
              <a:rPr lang="en-GB" sz="1200" dirty="0" err="1"/>
              <a:t>Supercond</a:t>
            </a:r>
            <a:r>
              <a:rPr lang="en-GB" sz="1200" dirty="0"/>
              <a:t>. 9, p. 852 (1999)</a:t>
            </a:r>
          </a:p>
          <a:p>
            <a:r>
              <a:rPr lang="en-GB" sz="1200" dirty="0"/>
              <a:t>[5]. M. A. Green et al., IEEE Trans. on Appl. </a:t>
            </a:r>
            <a:r>
              <a:rPr lang="en-GB" sz="1200" dirty="0" err="1"/>
              <a:t>Supercond</a:t>
            </a:r>
            <a:r>
              <a:rPr lang="en-GB" sz="1200" dirty="0"/>
              <a:t>. 18, (2008).</a:t>
            </a:r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4010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3200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for attention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633866" y="1779662"/>
            <a:ext cx="8223448" cy="728588"/>
          </a:xfrm>
        </p:spPr>
        <p:txBody>
          <a:bodyPr/>
          <a:lstStyle/>
          <a:p>
            <a:r>
              <a:rPr lang="en-GB" sz="1800" dirty="0"/>
              <a:t>First look at a Muon Collider detector magnet design: Properties, stray field, conductor, stability, mechanics, quench protection</a:t>
            </a:r>
          </a:p>
          <a:p>
            <a:r>
              <a:rPr lang="en-GB" sz="1800" dirty="0"/>
              <a:t>Cost estimate</a:t>
            </a:r>
          </a:p>
          <a:p>
            <a:r>
              <a:rPr lang="en-GB" sz="1800" dirty="0"/>
              <a:t>Challenges: Technical, organizational, conductor availability</a:t>
            </a:r>
          </a:p>
          <a:p>
            <a:r>
              <a:rPr lang="en-GB" sz="1800" dirty="0"/>
              <a:t>HTS-based R&amp;D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574576" y="4033569"/>
            <a:ext cx="8223448" cy="728588"/>
          </a:xfrm>
        </p:spPr>
        <p:txBody>
          <a:bodyPr/>
          <a:lstStyle/>
          <a:p>
            <a:r>
              <a:rPr lang="en-GB" sz="2000" dirty="0"/>
              <a:t>Following [1], here considered: CLIC-like Superconducting Solenoid [2], with 3.6 T at the interaction point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CLIC-like Solenoid Concept without Return Yoke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6E5925F-1504-4A2D-9CD3-1E016D53E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75379"/>
              </p:ext>
            </p:extLst>
          </p:nvPr>
        </p:nvGraphicFramePr>
        <p:xfrm>
          <a:off x="5436096" y="1669219"/>
          <a:ext cx="3182888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7482">
                  <a:extLst>
                    <a:ext uri="{9D8B030D-6E8A-4147-A177-3AD203B41FA5}">
                      <a16:colId xmlns:a16="http://schemas.microsoft.com/office/drawing/2014/main" val="3760285831"/>
                    </a:ext>
                  </a:extLst>
                </a:gridCol>
                <a:gridCol w="995406">
                  <a:extLst>
                    <a:ext uri="{9D8B030D-6E8A-4147-A177-3AD203B41FA5}">
                      <a16:colId xmlns:a16="http://schemas.microsoft.com/office/drawing/2014/main" val="639887018"/>
                    </a:ext>
                  </a:extLst>
                </a:gridCol>
              </a:tblGrid>
              <a:tr h="13109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57541"/>
                  </a:ext>
                </a:extLst>
              </a:tr>
              <a:tr h="19584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Magnetic field at IP 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282057"/>
                  </a:ext>
                </a:extLst>
              </a:tr>
              <a:tr h="19584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Cold mass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7.89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258165"/>
                  </a:ext>
                </a:extLst>
              </a:tr>
              <a:tr h="19584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Free bore diameter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6.85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62771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BD06947-3B66-4274-8B0D-5127EB8F0277}"/>
              </a:ext>
            </a:extLst>
          </p:cNvPr>
          <p:cNvSpPr txBox="1"/>
          <p:nvPr/>
        </p:nvSpPr>
        <p:spPr>
          <a:xfrm>
            <a:off x="1187624" y="3652331"/>
            <a:ext cx="2930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Proposed Muon Collider layout [1]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B1202B-750C-43D7-B3F4-CCBC702AA16A}"/>
              </a:ext>
            </a:extLst>
          </p:cNvPr>
          <p:cNvSpPr txBox="1"/>
          <p:nvPr/>
        </p:nvSpPr>
        <p:spPr>
          <a:xfrm>
            <a:off x="6154544" y="2902013"/>
            <a:ext cx="1745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Field and layout, [2]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193C00-013B-41F1-95F5-342036C96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21" y="1236885"/>
            <a:ext cx="4115503" cy="2415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83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426087" y="4026702"/>
            <a:ext cx="8223448" cy="728588"/>
          </a:xfrm>
        </p:spPr>
        <p:txBody>
          <a:bodyPr/>
          <a:lstStyle/>
          <a:p>
            <a:r>
              <a:rPr lang="en-GB" sz="1800" dirty="0"/>
              <a:t>3.6 T at IP and with return yoke </a:t>
            </a:r>
            <a:r>
              <a:rPr lang="en-GB" sz="1800" dirty="0">
                <a:sym typeface="Wingdings" panose="05000000000000000000" pitchFamily="2" charset="2"/>
              </a:rPr>
              <a:t> 1.8 GJ stored magnetic energy </a:t>
            </a:r>
          </a:p>
          <a:p>
            <a:r>
              <a:rPr lang="en-GB" sz="1800" dirty="0">
                <a:sym typeface="Wingdings" panose="05000000000000000000" pitchFamily="2" charset="2"/>
              </a:rPr>
              <a:t>For reference, Compact Muon Solenoid has stored energy of 2.6 GJ</a:t>
            </a:r>
            <a:endParaRPr lang="en-GB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 Properties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6E5925F-1504-4A2D-9CD3-1E016D53E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312071"/>
              </p:ext>
            </p:extLst>
          </p:nvPr>
        </p:nvGraphicFramePr>
        <p:xfrm>
          <a:off x="426087" y="1296298"/>
          <a:ext cx="3975324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5164">
                  <a:extLst>
                    <a:ext uri="{9D8B030D-6E8A-4147-A177-3AD203B41FA5}">
                      <a16:colId xmlns:a16="http://schemas.microsoft.com/office/drawing/2014/main" val="376028583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639887018"/>
                    </a:ext>
                  </a:extLst>
                </a:gridCol>
              </a:tblGrid>
              <a:tr h="2345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357541"/>
                  </a:ext>
                </a:extLst>
              </a:tr>
              <a:tr h="2345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Operating current [kA]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19.5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282057"/>
                  </a:ext>
                </a:extLst>
              </a:tr>
              <a:tr h="2345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Stored magnetic energy [GJ]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258165"/>
                  </a:ext>
                </a:extLst>
              </a:tr>
              <a:tr h="2345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Inductance [H]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9.4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627714"/>
                  </a:ext>
                </a:extLst>
              </a:tr>
              <a:tr h="2345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Cold mass volume [m</a:t>
                      </a:r>
                      <a:r>
                        <a:rPr lang="en-GB" sz="1200" baseline="30000" dirty="0"/>
                        <a:t>3</a:t>
                      </a:r>
                      <a:r>
                        <a:rPr lang="en-GB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7260119"/>
                  </a:ext>
                </a:extLst>
              </a:tr>
              <a:tr h="2345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Cold mass weight 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4997644"/>
                  </a:ext>
                </a:extLst>
              </a:tr>
              <a:tr h="2345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Energy density [kJ/kg]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852989"/>
                  </a:ext>
                </a:extLst>
              </a:tr>
              <a:tr h="2345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Windings (layers x turns-per-layer)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 x 320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3570515"/>
                  </a:ext>
                </a:extLst>
              </a:tr>
              <a:tr h="23451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Conductor length [km]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998281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F5C2012D-34BE-4E03-A1C3-F9CCBB47ABD2}"/>
              </a:ext>
            </a:extLst>
          </p:cNvPr>
          <p:cNvSpPr txBox="1"/>
          <p:nvPr/>
        </p:nvSpPr>
        <p:spPr>
          <a:xfrm>
            <a:off x="6011808" y="3378603"/>
            <a:ext cx="1539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Axial position [m]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4783B7-6AE2-4854-B8E9-AE2521508CE8}"/>
              </a:ext>
            </a:extLst>
          </p:cNvPr>
          <p:cNvSpPr txBox="1"/>
          <p:nvPr/>
        </p:nvSpPr>
        <p:spPr>
          <a:xfrm rot="16200000">
            <a:off x="4109956" y="2203221"/>
            <a:ext cx="1657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Radial position [m]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2D91CA-C595-405D-9647-575B8DBEA9EA}"/>
              </a:ext>
            </a:extLst>
          </p:cNvPr>
          <p:cNvSpPr txBox="1"/>
          <p:nvPr/>
        </p:nvSpPr>
        <p:spPr>
          <a:xfrm>
            <a:off x="8420420" y="1374307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B [T]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6C7619-FBF3-428D-A916-1E15D990D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652654" y="667026"/>
            <a:ext cx="2347463" cy="30758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CAD3FB-627E-4274-B21C-711D4DD51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883" y="1682084"/>
            <a:ext cx="263303" cy="150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927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Magnetic Stray Field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0FCC05D-D73D-4835-99DE-799EB1ACDAC1}"/>
              </a:ext>
            </a:extLst>
          </p:cNvPr>
          <p:cNvGrpSpPr/>
          <p:nvPr/>
        </p:nvGrpSpPr>
        <p:grpSpPr>
          <a:xfrm>
            <a:off x="7140588" y="1781217"/>
            <a:ext cx="1697139" cy="2011244"/>
            <a:chOff x="7140588" y="1258720"/>
            <a:chExt cx="1697139" cy="201124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AC3DAF7-2B69-4782-8767-88406B7FE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7308244" y="1702269"/>
              <a:ext cx="1080712" cy="1416023"/>
            </a:xfrm>
            <a:prstGeom prst="rect">
              <a:avLst/>
            </a:prstGeom>
          </p:spPr>
        </p:pic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009F1BD-633F-4621-912C-8ECD3C278065}"/>
                </a:ext>
              </a:extLst>
            </p:cNvPr>
            <p:cNvCxnSpPr>
              <a:cxnSpLocks/>
            </p:cNvCxnSpPr>
            <p:nvPr/>
          </p:nvCxnSpPr>
          <p:spPr>
            <a:xfrm>
              <a:off x="7827924" y="2893690"/>
              <a:ext cx="88728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07AF929-FE29-46FF-B9EC-A46A4414A9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27924" y="1563638"/>
              <a:ext cx="0" cy="133005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53DCBA2-D955-414F-943A-4A9AC32FFDE0}"/>
                </a:ext>
              </a:extLst>
            </p:cNvPr>
            <p:cNvSpPr txBox="1"/>
            <p:nvPr/>
          </p:nvSpPr>
          <p:spPr>
            <a:xfrm>
              <a:off x="7481515" y="1258720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Radial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401C538-C696-4A48-9BF7-7D4E95C47F33}"/>
                </a:ext>
              </a:extLst>
            </p:cNvPr>
            <p:cNvSpPr txBox="1"/>
            <p:nvPr/>
          </p:nvSpPr>
          <p:spPr>
            <a:xfrm>
              <a:off x="8263531" y="2962187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Axial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E9D4E840-3911-4BA0-8130-9111F8913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726246"/>
            <a:ext cx="3029043" cy="23348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7790EB-3ED8-4F3C-B084-7773A99F0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0927" y="1781217"/>
            <a:ext cx="2946581" cy="229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261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Conductor Considerations (1/2)</a:t>
            </a:r>
          </a:p>
        </p:txBody>
      </p:sp>
      <p:sp>
        <p:nvSpPr>
          <p:cNvPr id="8" name="Espace réservé du contenu 12">
            <a:extLst>
              <a:ext uri="{FF2B5EF4-FFF2-40B4-BE49-F238E27FC236}">
                <a16:creationId xmlns:a16="http://schemas.microsoft.com/office/drawing/2014/main" id="{E6790F5F-F70B-4192-AA1C-BD07A661E154}"/>
              </a:ext>
            </a:extLst>
          </p:cNvPr>
          <p:cNvSpPr txBox="1">
            <a:spLocks/>
          </p:cNvSpPr>
          <p:nvPr/>
        </p:nvSpPr>
        <p:spPr>
          <a:xfrm>
            <a:off x="67748" y="1250225"/>
            <a:ext cx="5571956" cy="331410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CMS design philosophy: The conductor and mandrel support the Lorentz forces together</a:t>
            </a:r>
          </a:p>
          <a:p>
            <a:r>
              <a:rPr lang="en-GB" sz="1800" dirty="0"/>
              <a:t>Aluminium-based conductor is cost-effective and gives favourable mechanical, electrical, and thermal properties</a:t>
            </a:r>
          </a:p>
          <a:p>
            <a:r>
              <a:rPr lang="en-GB" sz="1800" dirty="0"/>
              <a:t>Nb-</a:t>
            </a:r>
            <a:r>
              <a:rPr lang="en-GB" sz="1800" dirty="0" err="1"/>
              <a:t>Ti</a:t>
            </a:r>
            <a:r>
              <a:rPr lang="en-GB" sz="1800" dirty="0"/>
              <a:t>: Affordable and robust work-horse superconductor</a:t>
            </a:r>
          </a:p>
          <a:p>
            <a:r>
              <a:rPr lang="en-GB" sz="1800" dirty="0"/>
              <a:t>Two “Standard” options for combining good electrical, thermal, and mechanical properties</a:t>
            </a:r>
          </a:p>
          <a:p>
            <a:pPr lvl="1"/>
            <a:r>
              <a:rPr lang="en-GB" sz="1800" dirty="0"/>
              <a:t>CMS-like conductor [3]: Pure aluminium conductor with welded-on aluminium-alloy reinforcements</a:t>
            </a:r>
          </a:p>
          <a:p>
            <a:pPr lvl="1"/>
            <a:r>
              <a:rPr lang="en-GB" sz="1800" dirty="0"/>
              <a:t>ATLAS CS-like conductor [4]: Nickel-doped aluminium</a:t>
            </a:r>
          </a:p>
          <a:p>
            <a:r>
              <a:rPr lang="en-GB" sz="1800" b="1" dirty="0">
                <a:solidFill>
                  <a:srgbClr val="FF0000"/>
                </a:solidFill>
              </a:rPr>
              <a:t>An important consideration is manufacturing availability (more on this later)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C0DFCE5-B636-49EE-82FA-C057D4D64F85}"/>
              </a:ext>
            </a:extLst>
          </p:cNvPr>
          <p:cNvGrpSpPr/>
          <p:nvPr/>
        </p:nvGrpSpPr>
        <p:grpSpPr>
          <a:xfrm>
            <a:off x="5675072" y="1100850"/>
            <a:ext cx="3665278" cy="3486090"/>
            <a:chOff x="5675072" y="1100850"/>
            <a:chExt cx="3665278" cy="348609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512D129-139C-4731-9CDE-83D2C0013F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75072" y="3657817"/>
              <a:ext cx="2402128" cy="36313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09B7910-F161-4322-8A06-BFA0990A25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79372" y="1503484"/>
              <a:ext cx="2033811" cy="105424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C2B838F-1B12-4F9B-BE9B-DEAA94B4F93D}"/>
                </a:ext>
              </a:extLst>
            </p:cNvPr>
            <p:cNvSpPr txBox="1"/>
            <p:nvPr/>
          </p:nvSpPr>
          <p:spPr>
            <a:xfrm>
              <a:off x="7503910" y="2776072"/>
              <a:ext cx="18364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Rutherford cable comprising Nb-</a:t>
              </a:r>
              <a:r>
                <a:rPr lang="en-GB" sz="1200" dirty="0" err="1"/>
                <a:t>Ti</a:t>
              </a:r>
              <a:r>
                <a:rPr lang="en-GB" sz="1200" dirty="0"/>
                <a:t>/Cu strands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36ACD9F-6D65-4AC1-ABA4-52ED2C78CB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15804" y="2109168"/>
              <a:ext cx="797379" cy="727261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568DDAF-03CA-4E48-A3C2-2953EB3F51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1636" y="3345053"/>
              <a:ext cx="955564" cy="494061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7E307B5-F485-4001-A07D-C221A695A8C7}"/>
                </a:ext>
              </a:extLst>
            </p:cNvPr>
            <p:cNvSpPr txBox="1"/>
            <p:nvPr/>
          </p:nvSpPr>
          <p:spPr>
            <a:xfrm>
              <a:off x="5990128" y="2761275"/>
              <a:ext cx="12490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Pure aluminium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11820B7-126E-4EFA-8727-31AA23BF4793}"/>
                </a:ext>
              </a:extLst>
            </p:cNvPr>
            <p:cNvCxnSpPr>
              <a:cxnSpLocks/>
              <a:stCxn id="22" idx="0"/>
            </p:cNvCxnSpPr>
            <p:nvPr/>
          </p:nvCxnSpPr>
          <p:spPr>
            <a:xfrm flipV="1">
              <a:off x="6614658" y="2247821"/>
              <a:ext cx="261478" cy="513454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FBD2838-A736-4C20-9BB3-63390A00B677}"/>
                </a:ext>
              </a:extLst>
            </p:cNvPr>
            <p:cNvSpPr txBox="1"/>
            <p:nvPr/>
          </p:nvSpPr>
          <p:spPr>
            <a:xfrm>
              <a:off x="7726283" y="1941693"/>
              <a:ext cx="13916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Al-alloy reinforcement </a:t>
              </a:r>
            </a:p>
            <a:p>
              <a:pPr algn="ctr"/>
              <a:r>
                <a:rPr lang="en-GB" sz="1200" dirty="0"/>
                <a:t>(E-beam welded)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2969A73-B756-4BE4-8395-C9CCA903E6B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84724" y="1997664"/>
              <a:ext cx="551766" cy="250156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F432516-321C-4FF5-B6BE-FF895FAE89BA}"/>
                </a:ext>
              </a:extLst>
            </p:cNvPr>
            <p:cNvSpPr txBox="1"/>
            <p:nvPr/>
          </p:nvSpPr>
          <p:spPr>
            <a:xfrm>
              <a:off x="7044258" y="4309941"/>
              <a:ext cx="18181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Nickel-doped aluminium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657F421-F064-4E86-A9E4-C6567661653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24180" y="3839114"/>
              <a:ext cx="313008" cy="430582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20B547D-C137-42F3-BB73-462EE8034BF0}"/>
                </a:ext>
              </a:extLst>
            </p:cNvPr>
            <p:cNvSpPr txBox="1"/>
            <p:nvPr/>
          </p:nvSpPr>
          <p:spPr>
            <a:xfrm>
              <a:off x="6086788" y="1100850"/>
              <a:ext cx="1418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/>
                <a:t>CMS conductor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24838BF-3C39-4222-A080-CE434DAC4AA3}"/>
                </a:ext>
              </a:extLst>
            </p:cNvPr>
            <p:cNvSpPr txBox="1"/>
            <p:nvPr/>
          </p:nvSpPr>
          <p:spPr>
            <a:xfrm>
              <a:off x="5858616" y="3281906"/>
              <a:ext cx="18753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/>
                <a:t>ATLAS CS conductor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Conductor Considerations (2/2)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39ECD0D-75FB-465E-AE27-F378086B77B7}"/>
              </a:ext>
            </a:extLst>
          </p:cNvPr>
          <p:cNvGrpSpPr/>
          <p:nvPr/>
        </p:nvGrpSpPr>
        <p:grpSpPr>
          <a:xfrm>
            <a:off x="134074" y="1329209"/>
            <a:ext cx="2847111" cy="3100119"/>
            <a:chOff x="134074" y="1479536"/>
            <a:chExt cx="2847111" cy="310011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0EB5F0C-3986-49EA-8135-D31BB895C5F0}"/>
                </a:ext>
              </a:extLst>
            </p:cNvPr>
            <p:cNvGrpSpPr/>
            <p:nvPr/>
          </p:nvGrpSpPr>
          <p:grpSpPr>
            <a:xfrm>
              <a:off x="134074" y="1479536"/>
              <a:ext cx="2350946" cy="3100119"/>
              <a:chOff x="134074" y="1479536"/>
              <a:chExt cx="2350946" cy="310011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4146FA3-FFC2-43DB-BD6C-184E828309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6200000">
                <a:off x="-44042" y="2749446"/>
                <a:ext cx="1947647" cy="838291"/>
              </a:xfrm>
              <a:prstGeom prst="rect">
                <a:avLst/>
              </a:prstGeom>
            </p:spPr>
          </p:pic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61C364CB-41E9-48EA-A01B-9A01324E6F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4815" y="4188014"/>
                <a:ext cx="805045" cy="277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3EFDF03-5C17-448B-BA40-786E387CF00F}"/>
                  </a:ext>
                </a:extLst>
              </p:cNvPr>
              <p:cNvSpPr txBox="1"/>
              <p:nvPr/>
            </p:nvSpPr>
            <p:spPr>
              <a:xfrm>
                <a:off x="134074" y="4302656"/>
                <a:ext cx="17027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25 mm, with insulation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834BDC8F-C4AF-4526-9569-0CDE366F88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0588" y="2195895"/>
                <a:ext cx="13298" cy="192748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90773DA-9742-4D88-8044-8B1C06A76827}"/>
                  </a:ext>
                </a:extLst>
              </p:cNvPr>
              <p:cNvSpPr txBox="1"/>
              <p:nvPr/>
            </p:nvSpPr>
            <p:spPr>
              <a:xfrm rot="16200000">
                <a:off x="-578779" y="2924116"/>
                <a:ext cx="17027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60 mm, with insulation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B848E21-4609-465D-994B-BEF7F75E512F}"/>
                  </a:ext>
                </a:extLst>
              </p:cNvPr>
              <p:cNvSpPr txBox="1"/>
              <p:nvPr/>
            </p:nvSpPr>
            <p:spPr>
              <a:xfrm>
                <a:off x="379020" y="1479536"/>
                <a:ext cx="2106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0.5 mm insulation surrounding the conductor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C9B0CA73-7794-4B2C-AE3A-33417CA197D2}"/>
                  </a:ext>
                </a:extLst>
              </p:cNvPr>
              <p:cNvCxnSpPr/>
              <p:nvPr/>
            </p:nvCxnSpPr>
            <p:spPr>
              <a:xfrm flipH="1">
                <a:off x="907002" y="1929151"/>
                <a:ext cx="306032" cy="28923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B35E4DEF-5803-47D5-AFAC-5F6CC4AD9A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99367" y="2790421"/>
                <a:ext cx="475516" cy="38936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20B0C1E-1216-4F30-B32B-909A9F3C55E9}"/>
                </a:ext>
              </a:extLst>
            </p:cNvPr>
            <p:cNvSpPr txBox="1"/>
            <p:nvPr/>
          </p:nvSpPr>
          <p:spPr>
            <a:xfrm>
              <a:off x="1180986" y="2365023"/>
              <a:ext cx="18001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Rutherford cable: </a:t>
              </a:r>
            </a:p>
            <a:p>
              <a:pPr algn="ctr"/>
              <a:r>
                <a:rPr lang="en-GB" sz="1200" dirty="0"/>
                <a:t>32 x 1.6 mm Ø </a:t>
              </a:r>
            </a:p>
            <a:p>
              <a:pPr algn="ctr"/>
              <a:r>
                <a:rPr lang="en-GB" sz="1200" dirty="0"/>
                <a:t>Cu/Nb-</a:t>
              </a:r>
              <a:r>
                <a:rPr lang="en-GB" sz="1200" dirty="0" err="1"/>
                <a:t>Ti</a:t>
              </a:r>
              <a:r>
                <a:rPr lang="en-GB" sz="1200" dirty="0"/>
                <a:t> strand</a:t>
              </a:r>
            </a:p>
          </p:txBody>
        </p:sp>
      </p:grp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903CCEDC-0F83-45C4-ABF3-A6DD22466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852130"/>
              </p:ext>
            </p:extLst>
          </p:nvPr>
        </p:nvGraphicFramePr>
        <p:xfrm>
          <a:off x="5662873" y="1786545"/>
          <a:ext cx="3267435" cy="1408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5835">
                  <a:extLst>
                    <a:ext uri="{9D8B030D-6E8A-4147-A177-3AD203B41FA5}">
                      <a16:colId xmlns:a16="http://schemas.microsoft.com/office/drawing/2014/main" val="4229276145"/>
                    </a:ext>
                  </a:extLst>
                </a:gridCol>
                <a:gridCol w="971600">
                  <a:extLst>
                    <a:ext uri="{9D8B030D-6E8A-4147-A177-3AD203B41FA5}">
                      <a16:colId xmlns:a16="http://schemas.microsoft.com/office/drawing/2014/main" val="1273976187"/>
                    </a:ext>
                  </a:extLst>
                </a:gridCol>
              </a:tblGrid>
              <a:tr h="2396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Composition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Vol. Fraction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811454"/>
                  </a:ext>
                </a:extLst>
              </a:tr>
              <a:tr h="2560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Either (1) Nicked-doped </a:t>
                      </a:r>
                      <a:r>
                        <a:rPr lang="en-GB" sz="1000" dirty="0" err="1"/>
                        <a:t>aluminum</a:t>
                      </a:r>
                      <a:r>
                        <a:rPr lang="en-GB" sz="1000" dirty="0"/>
                        <a:t> or (2) pure </a:t>
                      </a:r>
                      <a:r>
                        <a:rPr lang="en-GB" sz="1000" dirty="0" err="1"/>
                        <a:t>aluminum</a:t>
                      </a:r>
                      <a:r>
                        <a:rPr lang="en-GB" sz="1000" dirty="0"/>
                        <a:t> + </a:t>
                      </a:r>
                      <a:r>
                        <a:rPr lang="en-GB" sz="1000" dirty="0" err="1"/>
                        <a:t>aluminum</a:t>
                      </a:r>
                      <a:r>
                        <a:rPr lang="en-GB" sz="1000" dirty="0"/>
                        <a:t> alloy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90%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850379"/>
                  </a:ext>
                </a:extLst>
              </a:tr>
              <a:tr h="2560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Copper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497105"/>
                  </a:ext>
                </a:extLst>
              </a:tr>
              <a:tr h="2560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Nb-</a:t>
                      </a:r>
                      <a:r>
                        <a:rPr lang="en-GB" sz="1000" dirty="0" err="1"/>
                        <a:t>Ti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71450"/>
                  </a:ext>
                </a:extLst>
              </a:tr>
              <a:tr h="256069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Insulation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5.6%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087079"/>
                  </a:ext>
                </a:extLst>
              </a:tr>
            </a:tbl>
          </a:graphicData>
        </a:graphic>
      </p:graphicFrame>
      <p:sp>
        <p:nvSpPr>
          <p:cNvPr id="31" name="Espace réservé du contenu 12">
            <a:extLst>
              <a:ext uri="{FF2B5EF4-FFF2-40B4-BE49-F238E27FC236}">
                <a16:creationId xmlns:a16="http://schemas.microsoft.com/office/drawing/2014/main" id="{AC0C7A5C-BB45-472E-84C4-30DDC1C0FCE3}"/>
              </a:ext>
            </a:extLst>
          </p:cNvPr>
          <p:cNvSpPr txBox="1">
            <a:spLocks/>
          </p:cNvSpPr>
          <p:nvPr/>
        </p:nvSpPr>
        <p:spPr>
          <a:xfrm>
            <a:off x="5757883" y="3505565"/>
            <a:ext cx="3227679" cy="125091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Volumetric density: 2860 kg/m</a:t>
            </a:r>
            <a:r>
              <a:rPr lang="en-GB" sz="1800" baseline="30000" dirty="0"/>
              <a:t>3</a:t>
            </a:r>
          </a:p>
          <a:p>
            <a:r>
              <a:rPr lang="en-GB" sz="1800" dirty="0"/>
              <a:t>Operating current: 19.5 kA </a:t>
            </a:r>
            <a:r>
              <a:rPr lang="en-GB" sz="1800" dirty="0">
                <a:sym typeface="Wingdings" panose="05000000000000000000" pitchFamily="2" charset="2"/>
              </a:rPr>
              <a:t> Current density: 13.2 A/mm</a:t>
            </a:r>
            <a:r>
              <a:rPr lang="en-GB" sz="1800" baseline="30000" dirty="0">
                <a:sym typeface="Wingdings" panose="05000000000000000000" pitchFamily="2" charset="2"/>
              </a:rPr>
              <a:t>2</a:t>
            </a:r>
            <a:endParaRPr lang="en-GB" sz="1800" baseline="300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F97AEF3-94EC-442E-9EC1-FD660D992635}"/>
              </a:ext>
            </a:extLst>
          </p:cNvPr>
          <p:cNvSpPr txBox="1"/>
          <p:nvPr/>
        </p:nvSpPr>
        <p:spPr>
          <a:xfrm>
            <a:off x="158438" y="4694912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Proposed conductor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4C370BB-9EDE-4AB3-AB9E-D02C708794F7}"/>
              </a:ext>
            </a:extLst>
          </p:cNvPr>
          <p:cNvSpPr txBox="1"/>
          <p:nvPr/>
        </p:nvSpPr>
        <p:spPr>
          <a:xfrm>
            <a:off x="3142277" y="4694912"/>
            <a:ext cx="1872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Field map with peak field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C59048-FD28-468C-BB6F-503094B965BB}"/>
              </a:ext>
            </a:extLst>
          </p:cNvPr>
          <p:cNvGrpSpPr/>
          <p:nvPr/>
        </p:nvGrpSpPr>
        <p:grpSpPr>
          <a:xfrm>
            <a:off x="2789826" y="1280302"/>
            <a:ext cx="2841231" cy="3263972"/>
            <a:chOff x="2813236" y="772788"/>
            <a:chExt cx="2841231" cy="326397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976E2E0-C138-4819-9B1A-E46D2B2C4B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2988201" y="1463180"/>
              <a:ext cx="2400859" cy="2055015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41D6A8B-911E-4D47-B72B-D9ACA7386046}"/>
                </a:ext>
              </a:extLst>
            </p:cNvPr>
            <p:cNvGrpSpPr/>
            <p:nvPr/>
          </p:nvGrpSpPr>
          <p:grpSpPr>
            <a:xfrm>
              <a:off x="2813236" y="1661774"/>
              <a:ext cx="2201670" cy="2374986"/>
              <a:chOff x="5360499" y="1247351"/>
              <a:chExt cx="2201670" cy="2374986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E4C2422-BCA7-44B8-9847-BB149030C5A0}"/>
                  </a:ext>
                </a:extLst>
              </p:cNvPr>
              <p:cNvSpPr txBox="1"/>
              <p:nvPr/>
            </p:nvSpPr>
            <p:spPr>
              <a:xfrm>
                <a:off x="6022965" y="3314560"/>
                <a:ext cx="15392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Axial position [m]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3F8796C-B910-4849-8326-7AD71EBC0AB9}"/>
                  </a:ext>
                </a:extLst>
              </p:cNvPr>
              <p:cNvSpPr txBox="1"/>
              <p:nvPr/>
            </p:nvSpPr>
            <p:spPr>
              <a:xfrm rot="16200000">
                <a:off x="4685475" y="1922375"/>
                <a:ext cx="16578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Radial position [m]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64190F1-8BD6-48B8-99CF-F1F612318389}"/>
                </a:ext>
              </a:extLst>
            </p:cNvPr>
            <p:cNvSpPr txBox="1"/>
            <p:nvPr/>
          </p:nvSpPr>
          <p:spPr>
            <a:xfrm>
              <a:off x="3185122" y="1609366"/>
              <a:ext cx="18001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Aluminium mandrel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0FB49F3-AED5-4A53-9A83-4F77E37FF2C0}"/>
                </a:ext>
              </a:extLst>
            </p:cNvPr>
            <p:cNvSpPr txBox="1"/>
            <p:nvPr/>
          </p:nvSpPr>
          <p:spPr>
            <a:xfrm>
              <a:off x="2990554" y="772788"/>
              <a:ext cx="26639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Envelope for vacuum vessel, cold mass insertion, and coil suspension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0FD8CE7-AFDE-48BF-9EAD-692D8A5E42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21426" y="1884092"/>
              <a:ext cx="263796" cy="25448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E460277-0F6B-4F26-9A7A-FE9E5D4D0B3D}"/>
                </a:ext>
              </a:extLst>
            </p:cNvPr>
            <p:cNvSpPr txBox="1"/>
            <p:nvPr/>
          </p:nvSpPr>
          <p:spPr>
            <a:xfrm>
              <a:off x="3443282" y="2957250"/>
              <a:ext cx="18001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i="1" dirty="0" err="1"/>
                <a:t>B</a:t>
              </a:r>
              <a:r>
                <a:rPr lang="en-GB" sz="1200" baseline="-25000" dirty="0" err="1"/>
                <a:t>Max</a:t>
              </a:r>
              <a:r>
                <a:rPr lang="en-GB" sz="1200" dirty="0"/>
                <a:t> = 4.1 T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22EBE703-8787-40DB-A177-C850B2E86E7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44741" y="2711004"/>
              <a:ext cx="153648" cy="2462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0C9F44F-8523-492E-A7DA-5C65D1C563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21426" y="1265460"/>
              <a:ext cx="318526" cy="3060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3325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Conductor Stability</a:t>
            </a:r>
          </a:p>
        </p:txBody>
      </p:sp>
      <p:sp>
        <p:nvSpPr>
          <p:cNvPr id="31" name="Espace réservé du contenu 12">
            <a:extLst>
              <a:ext uri="{FF2B5EF4-FFF2-40B4-BE49-F238E27FC236}">
                <a16:creationId xmlns:a16="http://schemas.microsoft.com/office/drawing/2014/main" id="{AC0C7A5C-BB45-472E-84C4-30DDC1C0FCE3}"/>
              </a:ext>
            </a:extLst>
          </p:cNvPr>
          <p:cNvSpPr txBox="1">
            <a:spLocks/>
          </p:cNvSpPr>
          <p:nvPr/>
        </p:nvSpPr>
        <p:spPr>
          <a:xfrm>
            <a:off x="4430238" y="1455075"/>
            <a:ext cx="4440891" cy="125091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Peak field on the conductor at nominal current (19.5 kA) = 4.1 T</a:t>
            </a:r>
          </a:p>
          <a:p>
            <a:r>
              <a:rPr lang="en-GB" sz="1800" dirty="0"/>
              <a:t>With: 32 x 1.6 mm Nb-</a:t>
            </a:r>
            <a:r>
              <a:rPr lang="en-GB" sz="1800" dirty="0" err="1"/>
              <a:t>Ti</a:t>
            </a:r>
            <a:r>
              <a:rPr lang="en-GB" sz="1800" dirty="0"/>
              <a:t>/Cu strands (50% Cu): Current sharing temperature = 6.8 K</a:t>
            </a:r>
          </a:p>
          <a:p>
            <a:r>
              <a:rPr lang="en-GB" sz="1800" dirty="0"/>
              <a:t>Operating temperature: 4.5 K</a:t>
            </a:r>
          </a:p>
          <a:p>
            <a:r>
              <a:rPr lang="en-GB" sz="1800" dirty="0"/>
              <a:t>Margin: 2.3 K </a:t>
            </a:r>
            <a:r>
              <a:rPr lang="en-GB" sz="1800" dirty="0">
                <a:sym typeface="Wingdings" panose="05000000000000000000" pitchFamily="2" charset="2"/>
              </a:rPr>
              <a:t> OK</a:t>
            </a:r>
          </a:p>
          <a:p>
            <a:r>
              <a:rPr lang="en-GB" sz="1800" b="1" dirty="0">
                <a:sym typeface="Wingdings" panose="05000000000000000000" pitchFamily="2" charset="2"/>
              </a:rPr>
              <a:t>The magnet is thus compatible with ‘standard’ aluminium-stabilized Rutherford cable technology</a:t>
            </a:r>
            <a:endParaRPr lang="en-GB" sz="1800" b="1" dirty="0"/>
          </a:p>
          <a:p>
            <a:endParaRPr lang="en-GB" sz="18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4867D5D-5DCC-4FE1-BCD0-3A32B5A1ECF6}"/>
              </a:ext>
            </a:extLst>
          </p:cNvPr>
          <p:cNvGrpSpPr/>
          <p:nvPr/>
        </p:nvGrpSpPr>
        <p:grpSpPr>
          <a:xfrm>
            <a:off x="539552" y="1779662"/>
            <a:ext cx="3696101" cy="2592288"/>
            <a:chOff x="395536" y="1563639"/>
            <a:chExt cx="3696101" cy="259228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DE1894C-86C3-4519-BCFD-1D6892124E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5536" y="1563639"/>
              <a:ext cx="3696101" cy="2592288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7CC1BE8-8BC2-49B8-BAF0-EE134A536676}"/>
                </a:ext>
              </a:extLst>
            </p:cNvPr>
            <p:cNvCxnSpPr/>
            <p:nvPr/>
          </p:nvCxnSpPr>
          <p:spPr>
            <a:xfrm flipH="1">
              <a:off x="3272031" y="2650597"/>
              <a:ext cx="144016" cy="288032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A9CFB18-4BBE-41FB-B34C-E0D0298DAC10}"/>
                </a:ext>
              </a:extLst>
            </p:cNvPr>
            <p:cNvSpPr txBox="1"/>
            <p:nvPr/>
          </p:nvSpPr>
          <p:spPr>
            <a:xfrm>
              <a:off x="2921343" y="2294751"/>
              <a:ext cx="11405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19.5 kA, 4.1 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6132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Mechanics</a:t>
            </a:r>
          </a:p>
        </p:txBody>
      </p:sp>
      <p:sp>
        <p:nvSpPr>
          <p:cNvPr id="22" name="Espace réservé du contenu 12">
            <a:extLst>
              <a:ext uri="{FF2B5EF4-FFF2-40B4-BE49-F238E27FC236}">
                <a16:creationId xmlns:a16="http://schemas.microsoft.com/office/drawing/2014/main" id="{1E90B282-0FED-46B2-AF43-2274BB73042B}"/>
              </a:ext>
            </a:extLst>
          </p:cNvPr>
          <p:cNvSpPr txBox="1">
            <a:spLocks/>
          </p:cNvSpPr>
          <p:nvPr/>
        </p:nvSpPr>
        <p:spPr>
          <a:xfrm>
            <a:off x="5676074" y="1263817"/>
            <a:ext cx="3074993" cy="280831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The energy density (= Stored magnet energy / cold mass) = 11.6 kJ/kg (same as CMS) </a:t>
            </a:r>
          </a:p>
          <a:p>
            <a:r>
              <a:rPr lang="en-GB" sz="1800" dirty="0"/>
              <a:t>At nominal current: 94 MPa maximum von Mises stress, and 0.13% tensile strain (not considering bending strain)</a:t>
            </a:r>
          </a:p>
          <a:p>
            <a:r>
              <a:rPr lang="en-GB" sz="1800" dirty="0"/>
              <a:t>All looks reasonable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96D3D6A-91F1-4EE7-AE1F-1998ED75CE11}"/>
              </a:ext>
            </a:extLst>
          </p:cNvPr>
          <p:cNvGrpSpPr/>
          <p:nvPr/>
        </p:nvGrpSpPr>
        <p:grpSpPr>
          <a:xfrm>
            <a:off x="-119469" y="1360040"/>
            <a:ext cx="5515556" cy="2615866"/>
            <a:chOff x="-119469" y="1281454"/>
            <a:chExt cx="5515556" cy="261586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E27F15-0DBD-4719-B15C-B907B4FA314C}"/>
                </a:ext>
              </a:extLst>
            </p:cNvPr>
            <p:cNvSpPr txBox="1"/>
            <p:nvPr/>
          </p:nvSpPr>
          <p:spPr>
            <a:xfrm>
              <a:off x="-119469" y="1910106"/>
              <a:ext cx="23483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Peak Von Mises stress: </a:t>
              </a:r>
            </a:p>
            <a:p>
              <a:pPr algn="ctr"/>
              <a:r>
                <a:rPr lang="en-GB" sz="1200" dirty="0"/>
                <a:t>94 MPa</a:t>
              </a:r>
            </a:p>
            <a:p>
              <a:pPr algn="ctr"/>
              <a:endParaRPr lang="en-GB" sz="1200" dirty="0"/>
            </a:p>
            <a:p>
              <a:pPr algn="ctr"/>
              <a:r>
                <a:rPr lang="en-GB" sz="1200" dirty="0"/>
                <a:t>Peak tensile strain: </a:t>
              </a:r>
            </a:p>
            <a:p>
              <a:pPr algn="ctr"/>
              <a:r>
                <a:rPr lang="en-GB" sz="1200" dirty="0"/>
                <a:t>0.13%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A6E608B-C726-4405-8DD6-C0BF2299B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51209" y="1281454"/>
              <a:ext cx="3344878" cy="2615866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FB652F6-90A6-496E-9D63-1AB31BA0BCE6}"/>
                </a:ext>
              </a:extLst>
            </p:cNvPr>
            <p:cNvCxnSpPr>
              <a:cxnSpLocks/>
            </p:cNvCxnSpPr>
            <p:nvPr/>
          </p:nvCxnSpPr>
          <p:spPr>
            <a:xfrm>
              <a:off x="1772244" y="2351378"/>
              <a:ext cx="574716" cy="163222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F0F5E26-6852-44FF-8978-C42689073B7F}"/>
              </a:ext>
            </a:extLst>
          </p:cNvPr>
          <p:cNvSpPr txBox="1"/>
          <p:nvPr/>
        </p:nvSpPr>
        <p:spPr>
          <a:xfrm>
            <a:off x="1907704" y="4077225"/>
            <a:ext cx="3409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Simulation: Stress and strain at nominal current</a:t>
            </a:r>
          </a:p>
        </p:txBody>
      </p:sp>
    </p:spTree>
    <p:extLst>
      <p:ext uri="{BB962C8B-B14F-4D97-AF65-F5344CB8AC3E}">
        <p14:creationId xmlns:p14="http://schemas.microsoft.com/office/powerpoint/2010/main" val="3086225530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</TotalTime>
  <Words>1254</Words>
  <Application>Microsoft Office PowerPoint</Application>
  <PresentationFormat>On-screen Show (16:9)</PresentationFormat>
  <Paragraphs>182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Narrow</vt:lpstr>
      <vt:lpstr>Calibri</vt:lpstr>
      <vt:lpstr>Wingdings</vt:lpstr>
      <vt:lpstr>IMCC - 1</vt:lpstr>
      <vt:lpstr>1_IMCC - 1</vt:lpstr>
      <vt:lpstr>PowerPoint Presentation</vt:lpstr>
      <vt:lpstr>Introduction</vt:lpstr>
      <vt:lpstr>CLIC-like Solenoid Concept without Return Yoke</vt:lpstr>
      <vt:lpstr>Magnet Properties</vt:lpstr>
      <vt:lpstr>Magnetic Stray Field</vt:lpstr>
      <vt:lpstr>Conductor Considerations (1/2)</vt:lpstr>
      <vt:lpstr>Conductor Considerations (2/2)</vt:lpstr>
      <vt:lpstr>Conductor Stability</vt:lpstr>
      <vt:lpstr>Mechanics</vt:lpstr>
      <vt:lpstr>Quench Protection</vt:lpstr>
      <vt:lpstr>Cost Estimate</vt:lpstr>
      <vt:lpstr>Challenges for the Future</vt:lpstr>
      <vt:lpstr>High-Temperature-Superconductor R&amp;D</vt:lpstr>
      <vt:lpstr>Summary</vt:lpstr>
      <vt:lpstr>References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Matthias Mentink</cp:lastModifiedBy>
  <cp:revision>112</cp:revision>
  <dcterms:created xsi:type="dcterms:W3CDTF">2021-05-17T12:13:58Z</dcterms:created>
  <dcterms:modified xsi:type="dcterms:W3CDTF">2021-05-20T13:58:06Z</dcterms:modified>
</cp:coreProperties>
</file>