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17"/>
  </p:notesMasterIdLst>
  <p:sldIdLst>
    <p:sldId id="257" r:id="rId4"/>
    <p:sldId id="258" r:id="rId5"/>
    <p:sldId id="283" r:id="rId6"/>
    <p:sldId id="284" r:id="rId7"/>
    <p:sldId id="281" r:id="rId8"/>
    <p:sldId id="270" r:id="rId9"/>
    <p:sldId id="276" r:id="rId10"/>
    <p:sldId id="277" r:id="rId11"/>
    <p:sldId id="280" r:id="rId12"/>
    <p:sldId id="278" r:id="rId13"/>
    <p:sldId id="279" r:id="rId14"/>
    <p:sldId id="285" r:id="rId15"/>
    <p:sldId id="274" r:id="rId16"/>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7"/>
            <p14:sldId id="258"/>
            <p14:sldId id="283"/>
            <p14:sldId id="284"/>
            <p14:sldId id="281"/>
            <p14:sldId id="270"/>
            <p14:sldId id="276"/>
            <p14:sldId id="277"/>
            <p14:sldId id="280"/>
            <p14:sldId id="278"/>
            <p14:sldId id="279"/>
            <p14:sldId id="285"/>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37" autoAdjust="0"/>
    <p:restoredTop sz="94712" autoAdjust="0"/>
  </p:normalViewPr>
  <p:slideViewPr>
    <p:cSldViewPr>
      <p:cViewPr varScale="1">
        <p:scale>
          <a:sx n="113" d="100"/>
          <a:sy n="113" d="100"/>
        </p:scale>
        <p:origin x="912" y="91"/>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26.04.2021</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hyperlink" Target="https://www.freecadweb.org/" TargetMode="Externa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FEADA0-1566-46CB-92DD-3EBB4E3F4C51}"/>
              </a:ext>
            </a:extLst>
          </p:cNvPr>
          <p:cNvSpPr>
            <a:spLocks noGrp="1"/>
          </p:cNvSpPr>
          <p:nvPr>
            <p:ph type="ctrTitle"/>
          </p:nvPr>
        </p:nvSpPr>
        <p:spPr/>
        <p:txBody>
          <a:bodyPr/>
          <a:lstStyle/>
          <a:p>
            <a:r>
              <a:rPr lang="en-US" dirty="0"/>
              <a:t>Quality processes for mechanical design</a:t>
            </a:r>
          </a:p>
        </p:txBody>
      </p:sp>
      <p:sp>
        <p:nvSpPr>
          <p:cNvPr id="4" name="Foliennummernplatzhalter 3">
            <a:extLst>
              <a:ext uri="{FF2B5EF4-FFF2-40B4-BE49-F238E27FC236}">
                <a16:creationId xmlns:a16="http://schemas.microsoft.com/office/drawing/2014/main" id="{2078C352-1E0B-4CA8-9219-0FAA3B34AE9B}"/>
              </a:ext>
            </a:extLst>
          </p:cNvPr>
          <p:cNvSpPr>
            <a:spLocks noGrp="1"/>
          </p:cNvSpPr>
          <p:nvPr>
            <p:ph type="sldNum" sz="quarter" idx="12"/>
          </p:nvPr>
        </p:nvSpPr>
        <p:spPr>
          <a:xfrm>
            <a:off x="8745300" y="97423"/>
            <a:ext cx="289479" cy="170071"/>
          </a:xfrm>
        </p:spPr>
        <p:txBody>
          <a:bodyPr/>
          <a:lstStyle/>
          <a:p>
            <a:fld id="{88A1DFE4-5FC5-43BD-BB7E-75EAD82B965F}" type="slidenum">
              <a:rPr lang="de-AT" smtClean="0"/>
              <a:pPr/>
              <a:t>1</a:t>
            </a:fld>
            <a:endParaRPr lang="de-AT" dirty="0"/>
          </a:p>
        </p:txBody>
      </p:sp>
      <p:sp>
        <p:nvSpPr>
          <p:cNvPr id="6" name="Textfeld 5">
            <a:extLst>
              <a:ext uri="{FF2B5EF4-FFF2-40B4-BE49-F238E27FC236}">
                <a16:creationId xmlns:a16="http://schemas.microsoft.com/office/drawing/2014/main" id="{9DB5C951-8E3B-4A9B-A5B7-BAC65DEE479C}"/>
              </a:ext>
            </a:extLst>
          </p:cNvPr>
          <p:cNvSpPr txBox="1"/>
          <p:nvPr/>
        </p:nvSpPr>
        <p:spPr>
          <a:xfrm>
            <a:off x="1007830" y="97423"/>
            <a:ext cx="3780193" cy="386095"/>
          </a:xfrm>
          <a:prstGeom prst="rect">
            <a:avLst/>
          </a:prstGeom>
          <a:noFill/>
        </p:spPr>
        <p:txBody>
          <a:bodyPr wrap="square" rtlCol="0">
            <a:noAutofit/>
          </a:bodyPr>
          <a:lstStyle/>
          <a:p>
            <a:pPr algn="just">
              <a:lnSpc>
                <a:spcPts val="1238"/>
              </a:lnSpc>
            </a:pPr>
            <a:r>
              <a:rPr lang="en-GB" sz="900" dirty="0">
                <a:solidFill>
                  <a:schemeClr val="tx2"/>
                </a:solidFill>
              </a:rPr>
              <a:t>30.04.2021 / Coordination of FCC Technology R&amp;D programmes.</a:t>
            </a:r>
            <a:endParaRPr lang="de-AT" sz="900" dirty="0">
              <a:solidFill>
                <a:schemeClr val="tx2"/>
              </a:solidFill>
            </a:endParaRPr>
          </a:p>
        </p:txBody>
      </p:sp>
      <p:sp>
        <p:nvSpPr>
          <p:cNvPr id="8" name="Textfeld 7">
            <a:extLst>
              <a:ext uri="{FF2B5EF4-FFF2-40B4-BE49-F238E27FC236}">
                <a16:creationId xmlns:a16="http://schemas.microsoft.com/office/drawing/2014/main" id="{68EB4D7B-3E05-46FB-9B72-D84D9207026B}"/>
              </a:ext>
            </a:extLst>
          </p:cNvPr>
          <p:cNvSpPr txBox="1"/>
          <p:nvPr/>
        </p:nvSpPr>
        <p:spPr>
          <a:xfrm>
            <a:off x="5652120" y="97423"/>
            <a:ext cx="2038500" cy="170071"/>
          </a:xfrm>
          <a:prstGeom prst="rect">
            <a:avLst/>
          </a:prstGeom>
          <a:noFill/>
        </p:spPr>
        <p:txBody>
          <a:bodyPr wrap="square" rtlCol="0">
            <a:noAutofit/>
          </a:bodyPr>
          <a:lstStyle/>
          <a:p>
            <a:pPr>
              <a:lnSpc>
                <a:spcPts val="1238"/>
              </a:lnSpc>
            </a:pPr>
            <a:r>
              <a:rPr lang="en-US" sz="900" dirty="0">
                <a:solidFill>
                  <a:schemeClr val="tx2"/>
                </a:solidFill>
              </a:rPr>
              <a:t>Diego Perini EN-MME</a:t>
            </a:r>
            <a:endParaRPr lang="de-AT" sz="900" dirty="0">
              <a:solidFill>
                <a:schemeClr val="tx2"/>
              </a:solidFill>
            </a:endParaRPr>
          </a:p>
        </p:txBody>
      </p:sp>
      <p:sp>
        <p:nvSpPr>
          <p:cNvPr id="7" name="Subtitle 6">
            <a:extLst>
              <a:ext uri="{FF2B5EF4-FFF2-40B4-BE49-F238E27FC236}">
                <a16:creationId xmlns:a16="http://schemas.microsoft.com/office/drawing/2014/main" id="{CE91082D-457B-4643-9578-802909CA3A2E}"/>
              </a:ext>
            </a:extLst>
          </p:cNvPr>
          <p:cNvSpPr>
            <a:spLocks noGrp="1"/>
          </p:cNvSpPr>
          <p:nvPr>
            <p:ph type="subTitle" idx="1"/>
          </p:nvPr>
        </p:nvSpPr>
        <p:spPr/>
        <p:txBody>
          <a:bodyPr/>
          <a:lstStyle/>
          <a:p>
            <a:r>
              <a:rPr lang="en-GB" dirty="0"/>
              <a:t>Procedures. Norms for computations, design and drafting</a:t>
            </a:r>
          </a:p>
        </p:txBody>
      </p:sp>
    </p:spTree>
    <p:extLst>
      <p:ext uri="{BB962C8B-B14F-4D97-AF65-F5344CB8AC3E}">
        <p14:creationId xmlns:p14="http://schemas.microsoft.com/office/powerpoint/2010/main" val="26883612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09050" y="1230081"/>
            <a:ext cx="8336250" cy="2853837"/>
          </a:xfr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 CAD tool has a life of 15-20 years (with different versions, one every 1-2 years). The presence on the market of a given product is a vendor decision. We can not influence it.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In this moment at CERN:</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we are changing the PDM / PLM since the old one is discontinued by the producer (no more support of the old product)</a:t>
            </a: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We will use Catia V5 till 2025-26 and then we will need to change to a new CAD.</a:t>
            </a: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indent="-285750" algn="just">
              <a:buFont typeface="Wingdings" panose="05000000000000000000" pitchFamily="2" charset="2"/>
              <a:buChar char="q"/>
            </a:pPr>
            <a:endParaRPr lang="en-GB" dirty="0"/>
          </a:p>
          <a:p>
            <a:pPr lvl="2" algn="just"/>
            <a:endParaRPr lang="en-GB" dirty="0"/>
          </a:p>
          <a:p>
            <a:endParaRPr lang="en-US" baseline="30000"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440325" y="426015"/>
            <a:ext cx="8263350" cy="804066"/>
          </a:xfrm>
        </p:spPr>
        <p:txBody>
          <a:bodyPr/>
          <a:lstStyle/>
          <a:p>
            <a:r>
              <a:rPr lang="en-US" dirty="0"/>
              <a:t>CAD and PDM / PLM tools – part 4</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10</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54266998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40325" y="987574"/>
            <a:ext cx="8263350" cy="415592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In a long – life project one can expect a change of tools along the way.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rPr>
              <a:t>Be prepared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from the beginning of the project. Define the life cycle of the CAD files (in work, approved, obsolete, etc.)</a:t>
            </a:r>
          </a:p>
          <a:p>
            <a:pPr marL="742950" marR="0" lvl="1"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rPr>
              <a:t>Have a CAD file storage system in order</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so the transfer to different data bases can be automatized.</a:t>
            </a:r>
          </a:p>
          <a:p>
            <a:pPr marL="742950" marR="0" lvl="1"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Avoid the attitude: “I will put it in order when I have time. In any case we are just at the beginning.” After a while there will be an enormous number of files and a lot to be done ‘by hand’.</a:t>
            </a:r>
          </a:p>
          <a:p>
            <a:pPr marL="742950" marR="0" lvl="1"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srgbClr val="FF0000"/>
                </a:solidFill>
                <a:effectLst/>
                <a:uLnTx/>
                <a:uFillTx/>
                <a:latin typeface="Calibri" panose="020F0502020204030204"/>
                <a:ea typeface="+mn-ea"/>
                <a:cs typeface="+mn-cs"/>
              </a:rPr>
              <a:t>The moment of change must be chosen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to minimize the lost time. Arriving to a not supported old product is a risk. In case of problems, there is no help from the producer/vendor. Difficulties to find designers on the market who can or want to use the ‘old tool’.</a:t>
            </a:r>
            <a:endParaRPr lang="en-GB" sz="1400" dirty="0"/>
          </a:p>
          <a:p>
            <a:pPr algn="just"/>
            <a:r>
              <a:rPr lang="en-GB" sz="1400" dirty="0"/>
              <a:t>Open source CAD? Things are moving. We are starting to test a product that looks promising. </a:t>
            </a:r>
            <a:r>
              <a:rPr lang="en-GB" sz="1400" dirty="0">
                <a:hlinkClick r:id="rId2"/>
              </a:rPr>
              <a:t>https://www.freecadweb.org/</a:t>
            </a:r>
            <a:endParaRPr lang="en-GB" sz="1400" dirty="0"/>
          </a:p>
          <a:p>
            <a:pPr marL="285750" indent="-285750" algn="just">
              <a:buFont typeface="Wingdings" panose="05000000000000000000" pitchFamily="2" charset="2"/>
              <a:buChar char="q"/>
            </a:pPr>
            <a:endParaRPr lang="en-GB" dirty="0"/>
          </a:p>
          <a:p>
            <a:pPr lvl="2" algn="just"/>
            <a:endParaRPr lang="en-GB" dirty="0"/>
          </a:p>
          <a:p>
            <a:endParaRPr lang="en-US" baseline="30000"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440325" y="426015"/>
            <a:ext cx="8263350" cy="804066"/>
          </a:xfrm>
        </p:spPr>
        <p:txBody>
          <a:bodyPr/>
          <a:lstStyle/>
          <a:p>
            <a:r>
              <a:rPr lang="en-US" dirty="0"/>
              <a:t>CAD and PDM / PLM tools – part 5</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11</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40436286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F5D64A-45D6-4D1A-B9CD-4447149734D0}"/>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4" name="Text Placeholder 3">
            <a:extLst>
              <a:ext uri="{FF2B5EF4-FFF2-40B4-BE49-F238E27FC236}">
                <a16:creationId xmlns:a16="http://schemas.microsoft.com/office/drawing/2014/main" id="{EE297AF5-399F-4766-9EA0-3BC7E92D2CE3}"/>
              </a:ext>
            </a:extLst>
          </p:cNvPr>
          <p:cNvSpPr>
            <a:spLocks noGrp="1"/>
          </p:cNvSpPr>
          <p:nvPr>
            <p:ph type="body" sz="quarter" idx="12"/>
          </p:nvPr>
        </p:nvSpPr>
        <p:spPr/>
        <p:txBody>
          <a:bodyPr/>
          <a:lstStyle/>
          <a:p>
            <a:pPr marL="285750" indent="-285750">
              <a:buFont typeface="Arial" panose="020B0604020202020204" pitchFamily="34" charset="0"/>
              <a:buChar char="•"/>
            </a:pPr>
            <a:r>
              <a:rPr lang="en-GB" dirty="0"/>
              <a:t>Importance of extensive use of international standards and norms.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Importance of a quality manual for computations and design.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Importance of CAD and PDM / PLM systems flexible (multi-CAD) and </a:t>
            </a:r>
            <a:r>
              <a:rPr lang="en-GB" u="sng" dirty="0"/>
              <a:t>in order </a:t>
            </a:r>
            <a:r>
              <a:rPr lang="en-GB" dirty="0"/>
              <a:t>(changes of tools).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solidFill>
                  <a:srgbClr val="FF0000"/>
                </a:solidFill>
              </a:rPr>
              <a:t>Importance of agreeing all this from the beginning.</a:t>
            </a:r>
          </a:p>
        </p:txBody>
      </p:sp>
      <p:sp>
        <p:nvSpPr>
          <p:cNvPr id="5" name="Title 4">
            <a:extLst>
              <a:ext uri="{FF2B5EF4-FFF2-40B4-BE49-F238E27FC236}">
                <a16:creationId xmlns:a16="http://schemas.microsoft.com/office/drawing/2014/main" id="{3656700B-7E84-436F-BBAF-BBFD8B027FFE}"/>
              </a:ext>
            </a:extLst>
          </p:cNvPr>
          <p:cNvSpPr>
            <a:spLocks noGrp="1"/>
          </p:cNvSpPr>
          <p:nvPr>
            <p:ph type="title"/>
          </p:nvPr>
        </p:nvSpPr>
        <p:spPr/>
        <p:txBody>
          <a:bodyPr/>
          <a:lstStyle/>
          <a:p>
            <a:r>
              <a:rPr lang="en-GB" dirty="0"/>
              <a:t>Conclusions</a:t>
            </a:r>
          </a:p>
        </p:txBody>
      </p:sp>
    </p:spTree>
    <p:extLst>
      <p:ext uri="{BB962C8B-B14F-4D97-AF65-F5344CB8AC3E}">
        <p14:creationId xmlns:p14="http://schemas.microsoft.com/office/powerpoint/2010/main" val="48788052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13</a:t>
            </a:fld>
            <a:endParaRPr lang="en-US" dirty="0"/>
          </a:p>
        </p:txBody>
      </p:sp>
    </p:spTree>
    <p:extLst>
      <p:ext uri="{BB962C8B-B14F-4D97-AF65-F5344CB8AC3E}">
        <p14:creationId xmlns:p14="http://schemas.microsoft.com/office/powerpoint/2010/main" val="129495028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a:t>
            </a:fld>
            <a:endParaRPr lang="de-AT" dirty="0"/>
          </a:p>
        </p:txBody>
      </p:sp>
      <p:sp>
        <p:nvSpPr>
          <p:cNvPr id="4" name="Textplatzhalter 3">
            <a:extLst>
              <a:ext uri="{FF2B5EF4-FFF2-40B4-BE49-F238E27FC236}">
                <a16:creationId xmlns:a16="http://schemas.microsoft.com/office/drawing/2014/main" id="{B39C4833-2895-4C79-AA25-34DBB76CA01D}"/>
              </a:ext>
            </a:extLst>
          </p:cNvPr>
          <p:cNvSpPr>
            <a:spLocks noGrp="1"/>
          </p:cNvSpPr>
          <p:nvPr>
            <p:ph type="body" sz="quarter" idx="12"/>
          </p:nvPr>
        </p:nvSpPr>
        <p:spPr/>
        <p:txBody>
          <a:bodyPr/>
          <a:lstStyle/>
          <a:p>
            <a:r>
              <a:rPr lang="en-US" dirty="0"/>
              <a:t>International Norms</a:t>
            </a:r>
          </a:p>
          <a:p>
            <a:pPr lvl="1"/>
            <a:endParaRPr lang="en-US" dirty="0"/>
          </a:p>
          <a:p>
            <a:pPr lvl="1"/>
            <a:endParaRPr lang="en-US" dirty="0"/>
          </a:p>
          <a:p>
            <a:r>
              <a:rPr lang="en-US" dirty="0"/>
              <a:t>Quality Manual</a:t>
            </a:r>
          </a:p>
          <a:p>
            <a:pPr lvl="1"/>
            <a:r>
              <a:rPr lang="en-US" dirty="0"/>
              <a:t>	</a:t>
            </a:r>
          </a:p>
          <a:p>
            <a:pPr lvl="1"/>
            <a:r>
              <a:rPr lang="en-US" dirty="0"/>
              <a:t>For a service	</a:t>
            </a:r>
          </a:p>
          <a:p>
            <a:pPr lvl="1"/>
            <a:r>
              <a:rPr lang="en-US" dirty="0"/>
              <a:t>For a project</a:t>
            </a:r>
          </a:p>
          <a:p>
            <a:endParaRPr lang="en-US" dirty="0"/>
          </a:p>
          <a:p>
            <a:r>
              <a:rPr lang="en-US" dirty="0"/>
              <a:t>Multi-CAD environment</a:t>
            </a:r>
          </a:p>
          <a:p>
            <a:pPr lvl="1"/>
            <a:endParaRPr lang="en-US" dirty="0"/>
          </a:p>
        </p:txBody>
      </p:sp>
      <p:sp>
        <p:nvSpPr>
          <p:cNvPr id="7" name="Textplatzhalter 6">
            <a:extLst>
              <a:ext uri="{FF2B5EF4-FFF2-40B4-BE49-F238E27FC236}">
                <a16:creationId xmlns:a16="http://schemas.microsoft.com/office/drawing/2014/main" id="{EFFC4AEB-6F85-4649-90B0-4D06D3A1774A}"/>
              </a:ext>
            </a:extLst>
          </p:cNvPr>
          <p:cNvSpPr>
            <a:spLocks noGrp="1"/>
          </p:cNvSpPr>
          <p:nvPr>
            <p:ph type="body" sz="quarter" idx="13"/>
          </p:nvPr>
        </p:nvSpPr>
        <p:spPr/>
        <p:txBody>
          <a:bodyPr/>
          <a:lstStyle/>
          <a:p>
            <a:r>
              <a:rPr lang="en-US" dirty="0"/>
              <a:t>CAD tools</a:t>
            </a:r>
          </a:p>
          <a:p>
            <a:pPr lvl="1"/>
            <a:r>
              <a:rPr lang="en-US" dirty="0"/>
              <a:t>	</a:t>
            </a:r>
          </a:p>
          <a:p>
            <a:pPr lvl="1"/>
            <a:r>
              <a:rPr lang="en-US" dirty="0"/>
              <a:t>Life and aging</a:t>
            </a:r>
          </a:p>
          <a:p>
            <a:pPr lvl="1"/>
            <a:r>
              <a:rPr lang="en-US" dirty="0"/>
              <a:t>Collaborations with different CADs</a:t>
            </a:r>
          </a:p>
          <a:p>
            <a:pPr lvl="1"/>
            <a:endParaRPr lang="en-US" dirty="0"/>
          </a:p>
          <a:p>
            <a:r>
              <a:rPr lang="en-US" dirty="0"/>
              <a:t>Conclusions</a:t>
            </a:r>
          </a:p>
          <a:p>
            <a:endParaRPr lang="en-US" dirty="0"/>
          </a:p>
          <a:p>
            <a:pPr lvl="2"/>
            <a:r>
              <a:rPr lang="en-US" dirty="0"/>
              <a:t>	</a:t>
            </a:r>
          </a:p>
          <a:p>
            <a:r>
              <a:rPr lang="en-US" dirty="0"/>
              <a:t>   </a:t>
            </a:r>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p:txBody>
          <a:bodyPr/>
          <a:lstStyle/>
          <a:p>
            <a:r>
              <a:rPr lang="en-US"/>
              <a:t>Table of content</a:t>
            </a:r>
          </a:p>
        </p:txBody>
      </p:sp>
      <p:sp>
        <p:nvSpPr>
          <p:cNvPr id="9" name="Textfeld 8">
            <a:extLst>
              <a:ext uri="{FF2B5EF4-FFF2-40B4-BE49-F238E27FC236}">
                <a16:creationId xmlns:a16="http://schemas.microsoft.com/office/drawing/2014/main" id="{601F9F30-16BA-492D-9DD9-07D93037A8D7}"/>
              </a:ext>
            </a:extLst>
          </p:cNvPr>
          <p:cNvSpPr txBox="1"/>
          <p:nvPr/>
        </p:nvSpPr>
        <p:spPr>
          <a:xfrm>
            <a:off x="4716016" y="82156"/>
            <a:ext cx="2038500" cy="170071"/>
          </a:xfrm>
          <a:prstGeom prst="rect">
            <a:avLst/>
          </a:prstGeom>
          <a:noFill/>
        </p:spPr>
        <p:txBody>
          <a:bodyPr wrap="square" rtlCol="0">
            <a:noAutofit/>
          </a:bodyPr>
          <a:lstStyle/>
          <a:p>
            <a:pPr>
              <a:lnSpc>
                <a:spcPts val="1238"/>
              </a:lnSpc>
            </a:pPr>
            <a:r>
              <a:rPr lang="en-US" sz="900" dirty="0">
                <a:solidFill>
                  <a:schemeClr val="bg1"/>
                </a:solidFill>
              </a:rPr>
              <a:t>Diego Perini EN-MME</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0" y="97423"/>
            <a:ext cx="3564169" cy="242079"/>
          </a:xfrm>
          <a:prstGeom prst="rect">
            <a:avLst/>
          </a:prstGeom>
          <a:noFill/>
        </p:spPr>
        <p:txBody>
          <a:bodyPr wrap="square" rtlCol="0">
            <a:noAutofit/>
          </a:bodyPr>
          <a:lstStyle/>
          <a:p>
            <a:pPr>
              <a:lnSpc>
                <a:spcPts val="1238"/>
              </a:lnSpc>
            </a:pPr>
            <a:r>
              <a:rPr lang="en-GB" sz="900">
                <a:solidFill>
                  <a:schemeClr val="bg1"/>
                </a:solidFill>
              </a:rPr>
              <a:t>30.04.2021 / Coordination of FCC Technology R&amp;D programmes</a:t>
            </a:r>
            <a:endParaRPr lang="de-AT" sz="900" dirty="0">
              <a:solidFill>
                <a:schemeClr val="bg1"/>
              </a:solidFill>
            </a:endParaRPr>
          </a:p>
        </p:txBody>
      </p:sp>
    </p:spTree>
    <p:extLst>
      <p:ext uri="{BB962C8B-B14F-4D97-AF65-F5344CB8AC3E}">
        <p14:creationId xmlns:p14="http://schemas.microsoft.com/office/powerpoint/2010/main" val="157659918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15FC25-5150-4806-BA0F-72C13C199CDD}"/>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4" name="Text Placeholder 3">
            <a:extLst>
              <a:ext uri="{FF2B5EF4-FFF2-40B4-BE49-F238E27FC236}">
                <a16:creationId xmlns:a16="http://schemas.microsoft.com/office/drawing/2014/main" id="{DE4D9759-7235-412B-AFDF-FDF480AED85D}"/>
              </a:ext>
            </a:extLst>
          </p:cNvPr>
          <p:cNvSpPr>
            <a:spLocks noGrp="1"/>
          </p:cNvSpPr>
          <p:nvPr>
            <p:ph type="body" sz="quarter" idx="11"/>
          </p:nvPr>
        </p:nvSpPr>
        <p:spPr>
          <a:xfrm>
            <a:off x="442800" y="1032148"/>
            <a:ext cx="4561248" cy="315466"/>
          </a:xfrm>
        </p:spPr>
        <p:txBody>
          <a:bodyPr/>
          <a:lstStyle/>
          <a:p>
            <a:r>
              <a:rPr lang="en-GB" dirty="0"/>
              <a:t>Standard engineering processes are normalised</a:t>
            </a:r>
          </a:p>
        </p:txBody>
      </p:sp>
      <p:sp>
        <p:nvSpPr>
          <p:cNvPr id="5" name="Text Placeholder 4">
            <a:extLst>
              <a:ext uri="{FF2B5EF4-FFF2-40B4-BE49-F238E27FC236}">
                <a16:creationId xmlns:a16="http://schemas.microsoft.com/office/drawing/2014/main" id="{880F6683-4EB3-422A-A99A-6731583F72DA}"/>
              </a:ext>
            </a:extLst>
          </p:cNvPr>
          <p:cNvSpPr>
            <a:spLocks noGrp="1"/>
          </p:cNvSpPr>
          <p:nvPr>
            <p:ph type="body" sz="quarter" idx="12"/>
          </p:nvPr>
        </p:nvSpPr>
        <p:spPr>
          <a:xfrm>
            <a:off x="442922" y="1449625"/>
            <a:ext cx="4129078" cy="3354373"/>
          </a:xfrm>
        </p:spPr>
        <p:txBody>
          <a:bodyPr/>
          <a:lstStyle/>
          <a:p>
            <a:pPr marL="171450" indent="-171450" algn="just">
              <a:buFont typeface="Arial" panose="020B0604020202020204" pitchFamily="34" charset="0"/>
              <a:buChar char="•"/>
            </a:pPr>
            <a:r>
              <a:rPr lang="en-GB" dirty="0" err="1"/>
              <a:t>Euronorms</a:t>
            </a:r>
            <a:r>
              <a:rPr lang="en-GB" dirty="0"/>
              <a:t> and ISO norms are widely used by industries in member states and elsewhere. EN and ISO aim to have a consistent (complementary) system.</a:t>
            </a:r>
          </a:p>
          <a:p>
            <a:pPr marL="171450" indent="-171450" algn="just">
              <a:buFont typeface="Arial" panose="020B0604020202020204" pitchFamily="34" charset="0"/>
              <a:buChar char="•"/>
            </a:pPr>
            <a:endParaRPr lang="en-GB" dirty="0"/>
          </a:p>
          <a:p>
            <a:pPr marL="171450" indent="-171450" algn="just">
              <a:buFont typeface="Arial" panose="020B0604020202020204" pitchFamily="34" charset="0"/>
              <a:buChar char="•"/>
            </a:pPr>
            <a:r>
              <a:rPr lang="en-GB" dirty="0"/>
              <a:t>Other system are used (ASME in USA, JIS in Japan) but the spirit behind is not very different. At the beginning of a project it is enough to define which norm (or part of norm) is applied to each part of the job.</a:t>
            </a:r>
          </a:p>
          <a:p>
            <a:pPr algn="just"/>
            <a:endParaRPr lang="en-GB" dirty="0"/>
          </a:p>
          <a:p>
            <a:pPr marL="171450" indent="-171450" algn="just">
              <a:buFont typeface="Arial" panose="020B0604020202020204" pitchFamily="34" charset="0"/>
              <a:buChar char="•"/>
            </a:pPr>
            <a:endParaRPr lang="en-GB" dirty="0"/>
          </a:p>
          <a:p>
            <a:pPr algn="just"/>
            <a:r>
              <a:rPr lang="en-GB" dirty="0"/>
              <a:t>Some examples of important norms for design:</a:t>
            </a:r>
          </a:p>
          <a:p>
            <a:pPr algn="just"/>
            <a:endParaRPr lang="en-GB" dirty="0"/>
          </a:p>
          <a:p>
            <a:pPr marL="171450" indent="-171450" algn="just">
              <a:buFont typeface="Arial" panose="020B0604020202020204" pitchFamily="34" charset="0"/>
              <a:buChar char="•"/>
            </a:pPr>
            <a:r>
              <a:rPr lang="en-GB" dirty="0"/>
              <a:t>ISO Geometrical Product Specification (GPS). </a:t>
            </a:r>
            <a:r>
              <a:rPr lang="en-GB" dirty="0">
                <a:solidFill>
                  <a:srgbClr val="FF0000"/>
                </a:solidFill>
              </a:rPr>
              <a:t>Definition of surface characteristics and tolerances.</a:t>
            </a:r>
          </a:p>
          <a:p>
            <a:pPr marL="171450" indent="-171450" algn="just">
              <a:buFont typeface="Arial" panose="020B0604020202020204" pitchFamily="34" charset="0"/>
              <a:buChar char="•"/>
            </a:pPr>
            <a:r>
              <a:rPr lang="en-GB" dirty="0"/>
              <a:t>Eurocode 3 with </a:t>
            </a:r>
            <a:r>
              <a:rPr lang="en-GB" dirty="0">
                <a:solidFill>
                  <a:srgbClr val="FF0000"/>
                </a:solidFill>
              </a:rPr>
              <a:t>definition of safety factors and load cases, </a:t>
            </a:r>
          </a:p>
          <a:p>
            <a:pPr marL="171450" indent="-171450" algn="just">
              <a:buFont typeface="Arial" panose="020B0604020202020204" pitchFamily="34" charset="0"/>
              <a:buChar char="•"/>
            </a:pPr>
            <a:r>
              <a:rPr lang="en-GB" dirty="0"/>
              <a:t>More specific ones like pressure vessels, cryogenic vessels, raw material properties and delivery, etc.</a:t>
            </a:r>
          </a:p>
        </p:txBody>
      </p:sp>
      <p:sp>
        <p:nvSpPr>
          <p:cNvPr id="6" name="Text Placeholder 5">
            <a:extLst>
              <a:ext uri="{FF2B5EF4-FFF2-40B4-BE49-F238E27FC236}">
                <a16:creationId xmlns:a16="http://schemas.microsoft.com/office/drawing/2014/main" id="{4826B245-2CB8-48C9-99B4-C7AEE4CAC6B8}"/>
              </a:ext>
            </a:extLst>
          </p:cNvPr>
          <p:cNvSpPr>
            <a:spLocks noGrp="1"/>
          </p:cNvSpPr>
          <p:nvPr>
            <p:ph type="body" sz="quarter" idx="18"/>
          </p:nvPr>
        </p:nvSpPr>
        <p:spPr>
          <a:xfrm>
            <a:off x="5146831" y="4684849"/>
            <a:ext cx="3096344" cy="238298"/>
          </a:xfrm>
        </p:spPr>
        <p:txBody>
          <a:bodyPr/>
          <a:lstStyle/>
          <a:p>
            <a:r>
              <a:rPr lang="en-GB" dirty="0"/>
              <a:t>Structure of the Eurocode 3</a:t>
            </a:r>
          </a:p>
        </p:txBody>
      </p:sp>
      <p:sp>
        <p:nvSpPr>
          <p:cNvPr id="7" name="Title 6">
            <a:extLst>
              <a:ext uri="{FF2B5EF4-FFF2-40B4-BE49-F238E27FC236}">
                <a16:creationId xmlns:a16="http://schemas.microsoft.com/office/drawing/2014/main" id="{1EA149B1-8DE3-4508-AFAE-6B26612C8FCE}"/>
              </a:ext>
            </a:extLst>
          </p:cNvPr>
          <p:cNvSpPr>
            <a:spLocks noGrp="1"/>
          </p:cNvSpPr>
          <p:nvPr>
            <p:ph type="title"/>
          </p:nvPr>
        </p:nvSpPr>
        <p:spPr/>
        <p:txBody>
          <a:bodyPr/>
          <a:lstStyle/>
          <a:p>
            <a:r>
              <a:rPr lang="en-GB" dirty="0"/>
              <a:t>Use of international norms</a:t>
            </a:r>
          </a:p>
        </p:txBody>
      </p:sp>
      <p:pic>
        <p:nvPicPr>
          <p:cNvPr id="17" name="Picture 16" descr="Graphical user interface, text, application&#10;&#10;Description automatically generated">
            <a:extLst>
              <a:ext uri="{FF2B5EF4-FFF2-40B4-BE49-F238E27FC236}">
                <a16:creationId xmlns:a16="http://schemas.microsoft.com/office/drawing/2014/main" id="{B4342EAB-0CB0-4743-B8DB-6B4BDA32465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167622" y="1330476"/>
            <a:ext cx="3317092" cy="3354373"/>
          </a:xfrm>
          <a:prstGeom prst="rect">
            <a:avLst/>
          </a:prstGeom>
        </p:spPr>
      </p:pic>
    </p:spTree>
    <p:extLst>
      <p:ext uri="{BB962C8B-B14F-4D97-AF65-F5344CB8AC3E}">
        <p14:creationId xmlns:p14="http://schemas.microsoft.com/office/powerpoint/2010/main" val="317489414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anim calcmode="lin" valueType="num">
                                      <p:cBhvr additive="base">
                                        <p:cTn id="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7" end="7"/>
                                            </p:txEl>
                                          </p:spTgt>
                                        </p:tgtEl>
                                        <p:attrNameLst>
                                          <p:attrName>style.visibility</p:attrName>
                                        </p:attrNameLst>
                                      </p:cBhvr>
                                      <p:to>
                                        <p:strVal val="visible"/>
                                      </p:to>
                                    </p:set>
                                    <p:anim calcmode="lin" valueType="num">
                                      <p:cBhvr additive="base">
                                        <p:cTn id="1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xEl>
                                              <p:pRg st="8" end="8"/>
                                            </p:txEl>
                                          </p:spTgt>
                                        </p:tgtEl>
                                        <p:attrNameLst>
                                          <p:attrName>style.visibility</p:attrName>
                                        </p:attrNameLst>
                                      </p:cBhvr>
                                      <p:to>
                                        <p:strVal val="visible"/>
                                      </p:to>
                                    </p:set>
                                    <p:anim calcmode="lin" valueType="num">
                                      <p:cBhvr additive="base">
                                        <p:cTn id="1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8" end="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xEl>
                                              <p:pRg st="9" end="9"/>
                                            </p:txEl>
                                          </p:spTgt>
                                        </p:tgtEl>
                                        <p:attrNameLst>
                                          <p:attrName>style.visibility</p:attrName>
                                        </p:attrNameLst>
                                      </p:cBhvr>
                                      <p:to>
                                        <p:strVal val="visible"/>
                                      </p:to>
                                    </p:set>
                                    <p:anim calcmode="lin" valueType="num">
                                      <p:cBhvr additive="base">
                                        <p:cTn id="19"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15FC25-5150-4806-BA0F-72C13C199CDD}"/>
              </a:ext>
            </a:extLst>
          </p:cNvPr>
          <p:cNvSpPr>
            <a:spLocks noGrp="1"/>
          </p:cNvSpPr>
          <p:nvPr>
            <p:ph type="sldNum" sz="quarter" idx="10"/>
          </p:nvPr>
        </p:nvSpPr>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4</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 Placeholder 3">
            <a:extLst>
              <a:ext uri="{FF2B5EF4-FFF2-40B4-BE49-F238E27FC236}">
                <a16:creationId xmlns:a16="http://schemas.microsoft.com/office/drawing/2014/main" id="{DE4D9759-7235-412B-AFDF-FDF480AED85D}"/>
              </a:ext>
            </a:extLst>
          </p:cNvPr>
          <p:cNvSpPr>
            <a:spLocks noGrp="1"/>
          </p:cNvSpPr>
          <p:nvPr>
            <p:ph type="body" sz="quarter" idx="11"/>
          </p:nvPr>
        </p:nvSpPr>
        <p:spPr>
          <a:xfrm>
            <a:off x="442800" y="1032148"/>
            <a:ext cx="4561248" cy="381448"/>
          </a:xfrm>
        </p:spPr>
        <p:txBody>
          <a:bodyPr/>
          <a:lstStyle/>
          <a:p>
            <a:r>
              <a:rPr lang="en-GB" dirty="0"/>
              <a:t>General for a service, and specific for a given project</a:t>
            </a:r>
          </a:p>
        </p:txBody>
      </p:sp>
      <p:sp>
        <p:nvSpPr>
          <p:cNvPr id="5" name="Text Placeholder 4">
            <a:extLst>
              <a:ext uri="{FF2B5EF4-FFF2-40B4-BE49-F238E27FC236}">
                <a16:creationId xmlns:a16="http://schemas.microsoft.com/office/drawing/2014/main" id="{880F6683-4EB3-422A-A99A-6731583F72DA}"/>
              </a:ext>
            </a:extLst>
          </p:cNvPr>
          <p:cNvSpPr>
            <a:spLocks noGrp="1"/>
          </p:cNvSpPr>
          <p:nvPr>
            <p:ph type="body" sz="quarter" idx="12"/>
          </p:nvPr>
        </p:nvSpPr>
        <p:spPr>
          <a:xfrm>
            <a:off x="442922" y="1563638"/>
            <a:ext cx="4129078" cy="3002062"/>
          </a:xfrm>
        </p:spPr>
        <p:txBody>
          <a:bodyPr/>
          <a:lstStyle/>
          <a:p>
            <a:pPr marL="171450" indent="-171450" algn="just">
              <a:buFont typeface="Arial" panose="020B0604020202020204" pitchFamily="34" charset="0"/>
              <a:buChar char="•"/>
            </a:pPr>
            <a:r>
              <a:rPr lang="en-GB" dirty="0"/>
              <a:t>QM based on EN 9001.</a:t>
            </a:r>
          </a:p>
          <a:p>
            <a:pPr marL="171450" indent="-171450" algn="just">
              <a:buFont typeface="Arial" panose="020B0604020202020204" pitchFamily="34" charset="0"/>
              <a:buChar char="•"/>
            </a:pPr>
            <a:endParaRPr lang="en-GB" dirty="0"/>
          </a:p>
          <a:p>
            <a:pPr marL="171450" indent="-171450" algn="just">
              <a:buFont typeface="Arial" panose="020B0604020202020204" pitchFamily="34" charset="0"/>
              <a:buChar char="•"/>
            </a:pPr>
            <a:r>
              <a:rPr lang="en-GB" dirty="0"/>
              <a:t>Design and computations activities in EN-MME are covered by a QM (about 40 pages). This is an EN-MME specific document.</a:t>
            </a:r>
          </a:p>
          <a:p>
            <a:pPr algn="just"/>
            <a:endParaRPr lang="en-GB" dirty="0"/>
          </a:p>
          <a:p>
            <a:pPr marL="171450" indent="-171450" algn="just">
              <a:buFont typeface="Arial" panose="020B0604020202020204" pitchFamily="34" charset="0"/>
              <a:buChar char="•"/>
            </a:pPr>
            <a:r>
              <a:rPr lang="en-GB" dirty="0"/>
              <a:t>This MME QM can be extended, to include specific requirements for FCC project (for example the standardization of components).</a:t>
            </a:r>
          </a:p>
          <a:p>
            <a:pPr marL="171450" indent="-171450" algn="just">
              <a:buFont typeface="Arial" panose="020B0604020202020204" pitchFamily="34" charset="0"/>
              <a:buChar char="•"/>
            </a:pPr>
            <a:endParaRPr lang="en-GB" dirty="0"/>
          </a:p>
          <a:p>
            <a:pPr marL="171450" indent="-171450" algn="just">
              <a:buFont typeface="Arial" panose="020B0604020202020204" pitchFamily="34" charset="0"/>
              <a:buChar char="•"/>
            </a:pPr>
            <a:r>
              <a:rPr lang="en-GB" dirty="0">
                <a:solidFill>
                  <a:srgbClr val="FF0000"/>
                </a:solidFill>
              </a:rPr>
              <a:t>Define a FCC design and computation QM to harmonize the tools, file naming and storage, specific procedures, etc. Can be a relatively short document with description of the important specific points and references to the main standards for all the rest.</a:t>
            </a:r>
          </a:p>
        </p:txBody>
      </p:sp>
      <p:sp>
        <p:nvSpPr>
          <p:cNvPr id="7" name="Title 6">
            <a:extLst>
              <a:ext uri="{FF2B5EF4-FFF2-40B4-BE49-F238E27FC236}">
                <a16:creationId xmlns:a16="http://schemas.microsoft.com/office/drawing/2014/main" id="{1EA149B1-8DE3-4508-AFAE-6B26612C8FCE}"/>
              </a:ext>
            </a:extLst>
          </p:cNvPr>
          <p:cNvSpPr>
            <a:spLocks noGrp="1"/>
          </p:cNvSpPr>
          <p:nvPr>
            <p:ph type="title"/>
          </p:nvPr>
        </p:nvSpPr>
        <p:spPr>
          <a:xfrm>
            <a:off x="442800" y="577800"/>
            <a:ext cx="8263350" cy="381448"/>
          </a:xfrm>
        </p:spPr>
        <p:txBody>
          <a:bodyPr/>
          <a:lstStyle/>
          <a:p>
            <a:r>
              <a:rPr lang="en-GB" dirty="0"/>
              <a:t>Use of a Quality Manual</a:t>
            </a:r>
          </a:p>
        </p:txBody>
      </p:sp>
      <p:pic>
        <p:nvPicPr>
          <p:cNvPr id="8" name="Picture 7" descr="Text, whiteboard&#10;&#10;Description automatically generated">
            <a:extLst>
              <a:ext uri="{FF2B5EF4-FFF2-40B4-BE49-F238E27FC236}">
                <a16:creationId xmlns:a16="http://schemas.microsoft.com/office/drawing/2014/main" id="{7535C39B-DBD5-4347-B927-4B2094A8FF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1110234"/>
            <a:ext cx="3962400" cy="2923032"/>
          </a:xfrm>
          <a:prstGeom prst="rect">
            <a:avLst/>
          </a:prstGeom>
        </p:spPr>
      </p:pic>
    </p:spTree>
    <p:extLst>
      <p:ext uri="{BB962C8B-B14F-4D97-AF65-F5344CB8AC3E}">
        <p14:creationId xmlns:p14="http://schemas.microsoft.com/office/powerpoint/2010/main" val="103090925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F275A2-ACC3-42F4-B3C0-A1F1E268F40D}"/>
              </a:ext>
            </a:extLst>
          </p:cNvPr>
          <p:cNvSpPr>
            <a:spLocks noGrp="1"/>
          </p:cNvSpPr>
          <p:nvPr>
            <p:ph type="sldNum" sz="quarter" idx="10"/>
          </p:nvPr>
        </p:nvSpPr>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5</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4" name="Picture 3" descr="Graphical user interface, application&#10;&#10;Description automatically generated">
            <a:extLst>
              <a:ext uri="{FF2B5EF4-FFF2-40B4-BE49-F238E27FC236}">
                <a16:creationId xmlns:a16="http://schemas.microsoft.com/office/drawing/2014/main" id="{7CE6F2B9-5FE3-46D9-BEE6-C029E3B99D7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707154" y="1923678"/>
            <a:ext cx="2118928" cy="3007511"/>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94592DD7-2036-43CB-823B-A275F6E73BB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37763" y="1851670"/>
            <a:ext cx="2156329" cy="3007512"/>
          </a:xfrm>
          <a:prstGeom prst="rect">
            <a:avLst/>
          </a:prstGeom>
        </p:spPr>
      </p:pic>
      <p:pic>
        <p:nvPicPr>
          <p:cNvPr id="9" name="Picture 8" descr="Graphical user interface&#10;&#10;Description automatically generated">
            <a:extLst>
              <a:ext uri="{FF2B5EF4-FFF2-40B4-BE49-F238E27FC236}">
                <a16:creationId xmlns:a16="http://schemas.microsoft.com/office/drawing/2014/main" id="{EA9A24DE-75FD-4C0A-835A-C1FDA0096CB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555526"/>
            <a:ext cx="2572447" cy="3655583"/>
          </a:xfrm>
          <a:prstGeom prst="rect">
            <a:avLst/>
          </a:prstGeom>
        </p:spPr>
      </p:pic>
      <p:pic>
        <p:nvPicPr>
          <p:cNvPr id="10" name="Picture 9" descr="Graphical user interface&#10;&#10;Description automatically generated">
            <a:extLst>
              <a:ext uri="{FF2B5EF4-FFF2-40B4-BE49-F238E27FC236}">
                <a16:creationId xmlns:a16="http://schemas.microsoft.com/office/drawing/2014/main" id="{C7003FBD-26D6-43CB-9C9C-ECE656D8FDF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73307" y="1820597"/>
            <a:ext cx="2261472" cy="3213671"/>
          </a:xfrm>
          <a:prstGeom prst="rect">
            <a:avLst/>
          </a:prstGeom>
        </p:spPr>
      </p:pic>
      <p:sp>
        <p:nvSpPr>
          <p:cNvPr id="11" name="TextBox 10">
            <a:extLst>
              <a:ext uri="{FF2B5EF4-FFF2-40B4-BE49-F238E27FC236}">
                <a16:creationId xmlns:a16="http://schemas.microsoft.com/office/drawing/2014/main" id="{A0527860-242B-48B0-837D-7E90744F02DF}"/>
              </a:ext>
            </a:extLst>
          </p:cNvPr>
          <p:cNvSpPr txBox="1"/>
          <p:nvPr/>
        </p:nvSpPr>
        <p:spPr>
          <a:xfrm>
            <a:off x="3343113" y="376036"/>
            <a:ext cx="4763498" cy="1467197"/>
          </a:xfrm>
          <a:prstGeom prst="rect">
            <a:avLst/>
          </a:prstGeom>
          <a:noFill/>
        </p:spPr>
        <p:txBody>
          <a:bodyPr wrap="square" rtlCol="0">
            <a:spAutoFit/>
          </a:bodyPr>
          <a:lstStyle/>
          <a:p>
            <a:pPr marL="0" marR="0" lvl="0" indent="0" algn="just" defTabSz="685727" rtl="0" eaLnBrk="1" fontAlgn="auto" latinLnBrk="0" hangingPunct="1">
              <a:lnSpc>
                <a:spcPts val="37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70C0"/>
                </a:solidFill>
                <a:effectLst/>
                <a:uLnTx/>
                <a:uFillTx/>
                <a:latin typeface="Arial"/>
                <a:ea typeface="+mn-ea"/>
                <a:cs typeface="+mn-cs"/>
              </a:rPr>
              <a:t>Quality manual: a clear set of </a:t>
            </a:r>
            <a:r>
              <a:rPr lang="en-GB" sz="2400" dirty="0">
                <a:solidFill>
                  <a:srgbClr val="0070C0"/>
                </a:solidFill>
                <a:latin typeface="Arial"/>
              </a:rPr>
              <a:t>documents to</a:t>
            </a:r>
            <a:r>
              <a:rPr kumimoji="0" lang="en-GB" sz="2400" b="0" i="0" u="none" strike="noStrike" kern="1200" cap="none" spc="0" normalizeH="0" baseline="0" noProof="0" dirty="0">
                <a:ln>
                  <a:noFill/>
                </a:ln>
                <a:solidFill>
                  <a:srgbClr val="0070C0"/>
                </a:solidFill>
                <a:effectLst/>
                <a:uLnTx/>
                <a:uFillTx/>
                <a:latin typeface="Arial"/>
                <a:ea typeface="+mn-ea"/>
                <a:cs typeface="+mn-cs"/>
              </a:rPr>
              <a:t> </a:t>
            </a:r>
            <a:r>
              <a:rPr lang="en-GB" sz="2400" dirty="0">
                <a:solidFill>
                  <a:srgbClr val="0070C0"/>
                </a:solidFill>
                <a:latin typeface="Arial"/>
              </a:rPr>
              <a:t>manage </a:t>
            </a:r>
            <a:r>
              <a:rPr kumimoji="0" lang="en-GB" sz="2400" b="0" i="0" u="none" strike="noStrike" kern="1200" cap="none" spc="0" normalizeH="0" baseline="0" noProof="0" dirty="0">
                <a:ln>
                  <a:noFill/>
                </a:ln>
                <a:solidFill>
                  <a:srgbClr val="0070C0"/>
                </a:solidFill>
                <a:effectLst/>
                <a:uLnTx/>
                <a:uFillTx/>
                <a:latin typeface="Arial"/>
                <a:ea typeface="+mn-ea"/>
                <a:cs typeface="+mn-cs"/>
              </a:rPr>
              <a:t>design and computation techniques.</a:t>
            </a:r>
          </a:p>
        </p:txBody>
      </p:sp>
      <p:sp>
        <p:nvSpPr>
          <p:cNvPr id="3" name="TextBox 2">
            <a:extLst>
              <a:ext uri="{FF2B5EF4-FFF2-40B4-BE49-F238E27FC236}">
                <a16:creationId xmlns:a16="http://schemas.microsoft.com/office/drawing/2014/main" id="{6C8295C7-A445-49C1-92CE-7D17F1445E3B}"/>
              </a:ext>
            </a:extLst>
          </p:cNvPr>
          <p:cNvSpPr txBox="1"/>
          <p:nvPr/>
        </p:nvSpPr>
        <p:spPr>
          <a:xfrm>
            <a:off x="1475656" y="4476115"/>
            <a:ext cx="4707154" cy="506614"/>
          </a:xfrm>
          <a:prstGeom prst="rect">
            <a:avLst/>
          </a:prstGeom>
          <a:solidFill>
            <a:schemeClr val="bg1"/>
          </a:solidFill>
        </p:spPr>
        <p:txBody>
          <a:bodyPr wrap="square" rtlCol="0">
            <a:spAutoFit/>
          </a:bodyPr>
          <a:lstStyle/>
          <a:p>
            <a:pPr algn="l">
              <a:lnSpc>
                <a:spcPts val="3700"/>
              </a:lnSpc>
            </a:pPr>
            <a:r>
              <a:rPr lang="en-GB" sz="2000" dirty="0">
                <a:solidFill>
                  <a:srgbClr val="FF0000"/>
                </a:solidFill>
              </a:rPr>
              <a:t>Unified methodology and procedures</a:t>
            </a:r>
          </a:p>
        </p:txBody>
      </p:sp>
    </p:spTree>
    <p:extLst>
      <p:ext uri="{BB962C8B-B14F-4D97-AF65-F5344CB8AC3E}">
        <p14:creationId xmlns:p14="http://schemas.microsoft.com/office/powerpoint/2010/main" val="12292116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25680" y="1958482"/>
            <a:ext cx="4023000" cy="2989532"/>
          </a:xfrm>
        </p:spPr>
        <p:txBody>
          <a:bodyPr/>
          <a:lstStyle/>
          <a:p>
            <a:pPr marL="171450" indent="-171450">
              <a:buFont typeface="Arial" panose="020B0604020202020204" pitchFamily="34" charset="0"/>
              <a:buChar char="•"/>
            </a:pPr>
            <a:r>
              <a:rPr lang="en-GB" dirty="0"/>
              <a:t>Civil engineering – with its specific CAD (Revit, Autodesk products).</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Mechanical engineering – with its specific CAD (Catia V5).</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Integration – same CAD as mechanical engineering + some dedicated tools.</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Robot assisted maintenance – with specific CAD (Inventor).</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a:p>
            <a:pPr algn="just"/>
            <a:r>
              <a:rPr lang="en-GB" dirty="0"/>
              <a:t>CAD models are used as well to generate FEM models for computations. CAD and FEM tools are more and more interconnected and integrated.</a:t>
            </a:r>
          </a:p>
          <a:p>
            <a:endParaRPr lang="en-GB" dirty="0"/>
          </a:p>
          <a:p>
            <a:endParaRPr lang="en-US" dirty="0"/>
          </a:p>
          <a:p>
            <a:endParaRPr lang="en-US" dirty="0"/>
          </a:p>
        </p:txBody>
      </p:sp>
      <p:sp>
        <p:nvSpPr>
          <p:cNvPr id="7" name="Textplatzhalter 6">
            <a:extLst>
              <a:ext uri="{FF2B5EF4-FFF2-40B4-BE49-F238E27FC236}">
                <a16:creationId xmlns:a16="http://schemas.microsoft.com/office/drawing/2014/main" id="{6D012040-72C2-4718-8ABB-734449289780}"/>
              </a:ext>
            </a:extLst>
          </p:cNvPr>
          <p:cNvSpPr>
            <a:spLocks noGrp="1"/>
          </p:cNvSpPr>
          <p:nvPr>
            <p:ph type="body" sz="quarter" idx="18"/>
          </p:nvPr>
        </p:nvSpPr>
        <p:spPr/>
        <p:txBody>
          <a:bodyPr/>
          <a:lstStyle/>
          <a:p>
            <a:r>
              <a:rPr lang="en-US" dirty="0"/>
              <a:t>A typical integration 3D model</a:t>
            </a:r>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p:txBody>
          <a:bodyPr/>
          <a:lstStyle/>
          <a:p>
            <a:r>
              <a:rPr lang="en-US" dirty="0"/>
              <a:t>Multi-CAD environment of a large project</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6</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2CDBD7FA-A451-497D-A4B3-3D86123C68A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571999" y="1404597"/>
            <a:ext cx="3954151" cy="2858141"/>
          </a:xfrm>
          <a:prstGeom prst="rect">
            <a:avLst/>
          </a:prstGeom>
        </p:spPr>
      </p:pic>
      <p:sp>
        <p:nvSpPr>
          <p:cNvPr id="18" name="Text Placeholder 17">
            <a:extLst>
              <a:ext uri="{FF2B5EF4-FFF2-40B4-BE49-F238E27FC236}">
                <a16:creationId xmlns:a16="http://schemas.microsoft.com/office/drawing/2014/main" id="{F55916C3-0573-4A9A-BEB7-21A085DB7677}"/>
              </a:ext>
            </a:extLst>
          </p:cNvPr>
          <p:cNvSpPr>
            <a:spLocks noGrp="1"/>
          </p:cNvSpPr>
          <p:nvPr>
            <p:ph type="body" sz="quarter" idx="11"/>
          </p:nvPr>
        </p:nvSpPr>
        <p:spPr/>
        <p:txBody>
          <a:bodyPr/>
          <a:lstStyle/>
          <a:p>
            <a:r>
              <a:rPr lang="en-GB" dirty="0"/>
              <a:t>Not easy but it is the only possible way</a:t>
            </a:r>
          </a:p>
        </p:txBody>
      </p:sp>
    </p:spTree>
    <p:extLst>
      <p:ext uri="{BB962C8B-B14F-4D97-AF65-F5344CB8AC3E}">
        <p14:creationId xmlns:p14="http://schemas.microsoft.com/office/powerpoint/2010/main" val="362785614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09050" y="1230081"/>
            <a:ext cx="8263350" cy="3367575"/>
          </a:xfrm>
        </p:spPr>
        <p:txBody>
          <a:bodyPr/>
          <a:lstStyle/>
          <a:p>
            <a:pPr marL="285750" indent="-285750" algn="just">
              <a:buFont typeface="Wingdings" panose="05000000000000000000" pitchFamily="2" charset="2"/>
              <a:buChar char="q"/>
            </a:pPr>
            <a:r>
              <a:rPr lang="en-GB" dirty="0"/>
              <a:t>A CAD tool is used to produce 3D models, 2D drawings and 3D simplified models for FEM computations. </a:t>
            </a:r>
          </a:p>
          <a:p>
            <a:pPr lvl="2" algn="just"/>
            <a:r>
              <a:rPr lang="en-GB" dirty="0"/>
              <a:t>The tendency is to go toward a 3D model federating all the information concerning shape, tolerances, fabrication procedures, controls, use, etc. 2D paper drawings will disappear (in some firms it is already the case).</a:t>
            </a:r>
          </a:p>
          <a:p>
            <a:pPr marL="285750" indent="-285750" algn="just">
              <a:buFont typeface="Wingdings" panose="05000000000000000000" pitchFamily="2" charset="2"/>
              <a:buChar char="q"/>
            </a:pPr>
            <a:r>
              <a:rPr lang="en-GB" dirty="0"/>
              <a:t>A single designer working alone on his own computer can manage the CAD files as he prefers. For more designers working simultaneously on the same project, the CAD tool needs a PDM / PLM tool to manage the access rights, save the versions, assure traceability, etc. In a few words the PDM / PLM manages the life cycle of the designed element.</a:t>
            </a:r>
            <a:endParaRPr lang="en-GB" sz="1400" dirty="0"/>
          </a:p>
          <a:p>
            <a:pPr lvl="2" algn="just"/>
            <a:r>
              <a:rPr lang="en-GB" dirty="0"/>
              <a:t>Some firms sell the ‘couple of tools’ some others only one of the two. Some mixing of products is possible. On the market, different users have chosen different ways (the miracle solution seems not to exist).</a:t>
            </a:r>
          </a:p>
          <a:p>
            <a:pPr lvl="2" algn="just"/>
            <a:endParaRPr lang="en-GB" dirty="0"/>
          </a:p>
          <a:p>
            <a:endParaRPr lang="en-US" baseline="30000"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440325" y="426015"/>
            <a:ext cx="8263350" cy="804066"/>
          </a:xfrm>
        </p:spPr>
        <p:txBody>
          <a:bodyPr/>
          <a:lstStyle/>
          <a:p>
            <a:r>
              <a:rPr lang="en-US" dirty="0"/>
              <a:t>CAD and PDM / PLM tools – part 1</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spTree>
    <p:extLst>
      <p:ext uri="{BB962C8B-B14F-4D97-AF65-F5344CB8AC3E}">
        <p14:creationId xmlns:p14="http://schemas.microsoft.com/office/powerpoint/2010/main" val="382213192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anim calcmode="lin" valueType="num">
                                      <p:cBhvr additive="base">
                                        <p:cTn id="1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40325" y="902147"/>
            <a:ext cx="8263350" cy="4176464"/>
          </a:xfrm>
        </p:spPr>
        <p:txBody>
          <a:bodyPr/>
          <a:lstStyle/>
          <a:p>
            <a:pPr algn="just"/>
            <a:r>
              <a:rPr lang="en-GB" dirty="0"/>
              <a:t>Different CAD tools communicate only partially. This is the policy of the vendors.</a:t>
            </a:r>
          </a:p>
          <a:p>
            <a:pPr algn="just"/>
            <a:endParaRPr lang="en-GB" dirty="0"/>
          </a:p>
          <a:p>
            <a:pPr marL="966150" lvl="2" indent="-285750" algn="just">
              <a:buFont typeface="Wingdings" panose="05000000000000000000" pitchFamily="2" charset="2"/>
              <a:buChar char="q"/>
            </a:pPr>
            <a:r>
              <a:rPr lang="en-GB" dirty="0"/>
              <a:t>One can edit only native files using the same CAD and in same cases, the same version.</a:t>
            </a:r>
          </a:p>
          <a:p>
            <a:pPr marL="966150" lvl="2" indent="-285750" algn="just">
              <a:buFont typeface="Wingdings" panose="05000000000000000000" pitchFamily="2" charset="2"/>
              <a:buChar char="q"/>
            </a:pPr>
            <a:r>
              <a:rPr lang="en-GB" dirty="0"/>
              <a:t>CAD files can be exchanged using DXF or STP format. A DXF or STP file can not be edited. No modifications possible.</a:t>
            </a:r>
            <a:endParaRPr lang="en-GB" sz="800" dirty="0"/>
          </a:p>
          <a:p>
            <a:pPr marL="966150" lvl="2" indent="-285750" algn="just">
              <a:buFont typeface="Wingdings" panose="05000000000000000000" pitchFamily="2" charset="2"/>
              <a:buChar char="q"/>
            </a:pPr>
            <a:endParaRPr lang="en-GB" sz="800" dirty="0"/>
          </a:p>
          <a:p>
            <a:pPr algn="just"/>
            <a:r>
              <a:rPr lang="en-GB" dirty="0"/>
              <a:t>This has two consequences.</a:t>
            </a:r>
          </a:p>
          <a:p>
            <a:pPr marL="285750" indent="-285750" algn="just">
              <a:buFont typeface="Wingdings" panose="05000000000000000000" pitchFamily="2" charset="2"/>
              <a:buChar char="q"/>
            </a:pPr>
            <a:endParaRPr lang="en-GB" sz="800" dirty="0"/>
          </a:p>
          <a:p>
            <a:pPr marL="285750" indent="-285750" algn="just">
              <a:buFont typeface="Arial" panose="020B0604020202020204" pitchFamily="34" charset="0"/>
              <a:buChar char="•"/>
            </a:pPr>
            <a:r>
              <a:rPr lang="en-GB" dirty="0"/>
              <a:t>For design ‘in common’, design carried out simultaneously on the same model by different designers in different institutes, it is not economically reasonable to work with different CADs.</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dirty="0"/>
              <a:t>For well defined deliverables, the CAD barrier is not necessarily a draw back. It defines clear areas of responsibilities for each collaborator. One can not touch the part of the others, he must ask them to do.</a:t>
            </a:r>
          </a:p>
          <a:p>
            <a:pPr marL="285750" indent="-285750" algn="just">
              <a:buFont typeface="Wingdings" panose="05000000000000000000" pitchFamily="2" charset="2"/>
              <a:buChar char="q"/>
            </a:pPr>
            <a:endParaRPr lang="en-GB" dirty="0"/>
          </a:p>
          <a:p>
            <a:pPr lvl="2" algn="just"/>
            <a:endParaRPr lang="en-GB" dirty="0"/>
          </a:p>
          <a:p>
            <a:endParaRPr lang="en-US" baseline="30000"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8</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itel 4">
            <a:extLst>
              <a:ext uri="{FF2B5EF4-FFF2-40B4-BE49-F238E27FC236}">
                <a16:creationId xmlns:a16="http://schemas.microsoft.com/office/drawing/2014/main" id="{212EFBBE-DDB4-4251-A02B-F7C56C15B8FA}"/>
              </a:ext>
            </a:extLst>
          </p:cNvPr>
          <p:cNvSpPr>
            <a:spLocks noGrp="1"/>
          </p:cNvSpPr>
          <p:nvPr>
            <p:ph type="title"/>
          </p:nvPr>
        </p:nvSpPr>
        <p:spPr>
          <a:xfrm>
            <a:off x="440325" y="426015"/>
            <a:ext cx="8263350" cy="417543"/>
          </a:xfrm>
        </p:spPr>
        <p:txBody>
          <a:bodyPr/>
          <a:lstStyle/>
          <a:p>
            <a:r>
              <a:rPr lang="en-US" dirty="0"/>
              <a:t>CAD and PDM / PLM tools – part 2</a:t>
            </a:r>
          </a:p>
        </p:txBody>
      </p:sp>
    </p:spTree>
    <p:extLst>
      <p:ext uri="{BB962C8B-B14F-4D97-AF65-F5344CB8AC3E}">
        <p14:creationId xmlns:p14="http://schemas.microsoft.com/office/powerpoint/2010/main" val="307496716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anim calcmode="lin" valueType="num">
                                      <p:cBhvr additive="base">
                                        <p:cTn id="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anim calcmode="lin" valueType="num">
                                      <p:cBhvr additive="base">
                                        <p:cTn id="1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9" end="9"/>
                                            </p:txEl>
                                          </p:spTgt>
                                        </p:tgtEl>
                                        <p:attrNameLst>
                                          <p:attrName>style.visibility</p:attrName>
                                        </p:attrNameLst>
                                      </p:cBhvr>
                                      <p:to>
                                        <p:strVal val="visible"/>
                                      </p:to>
                                    </p:set>
                                    <p:anim calcmode="lin" valueType="num">
                                      <p:cBhvr additive="base">
                                        <p:cTn id="1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448984" y="955626"/>
            <a:ext cx="8263350" cy="3920380"/>
          </a:xfrm>
        </p:spPr>
        <p:txBody>
          <a:bodyPr/>
          <a:lstStyle/>
          <a:p>
            <a:pPr algn="just"/>
            <a:r>
              <a:rPr lang="en-GB" dirty="0"/>
              <a:t>Ideal condition would be to have an official CAD tool used by all the members of a collaboration.</a:t>
            </a:r>
          </a:p>
          <a:p>
            <a:pPr algn="just"/>
            <a:endParaRPr lang="en-GB" dirty="0"/>
          </a:p>
          <a:p>
            <a:pPr algn="just"/>
            <a:r>
              <a:rPr lang="en-GB" dirty="0"/>
              <a:t>But before joining a collaboration, the institutes have already their quality system, informatic tools, etc.</a:t>
            </a:r>
          </a:p>
          <a:p>
            <a:pPr algn="just"/>
            <a:endParaRPr lang="en-GB" dirty="0"/>
          </a:p>
          <a:p>
            <a:pPr marL="285750" indent="-285750" algn="just">
              <a:buFont typeface="Arial" panose="020B0604020202020204" pitchFamily="34" charset="0"/>
              <a:buChar char="•"/>
            </a:pPr>
            <a:r>
              <a:rPr lang="en-GB" dirty="0"/>
              <a:t>Define clear areas of competence. The deliverable is made of assets, but it includes as well STP or DXF “as built” drawings. Clear contract from the beginning and constant exchange of information during the design to keep interfaces in order. This configuration concerns more the big members of the collaboration.</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dirty="0"/>
              <a:t>For ‘design together (ping pong of files to modify)’ agree at the beginning of the collaboration a common working tool. This configuration concerns more small members. The cost of a few licences is negligible compared to the cost of manpower to re-make drawings (plus the risk of introducing mistakes). Open-source CAD?</a:t>
            </a:r>
          </a:p>
          <a:p>
            <a:pPr marL="285750" indent="-285750" algn="just">
              <a:buFont typeface="Wingdings" panose="05000000000000000000" pitchFamily="2" charset="2"/>
              <a:buChar char="q"/>
            </a:pPr>
            <a:endParaRPr lang="en-GB" dirty="0"/>
          </a:p>
          <a:p>
            <a:pPr lvl="2" algn="just"/>
            <a:endParaRPr lang="en-GB" dirty="0"/>
          </a:p>
          <a:p>
            <a:endParaRPr lang="en-US" baseline="30000"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9</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itel 4">
            <a:extLst>
              <a:ext uri="{FF2B5EF4-FFF2-40B4-BE49-F238E27FC236}">
                <a16:creationId xmlns:a16="http://schemas.microsoft.com/office/drawing/2014/main" id="{212EFBBE-DDB4-4251-A02B-F7C56C15B8FA}"/>
              </a:ext>
            </a:extLst>
          </p:cNvPr>
          <p:cNvSpPr>
            <a:spLocks noGrp="1"/>
          </p:cNvSpPr>
          <p:nvPr>
            <p:ph type="title"/>
          </p:nvPr>
        </p:nvSpPr>
        <p:spPr>
          <a:xfrm>
            <a:off x="440325" y="426015"/>
            <a:ext cx="8263350" cy="417543"/>
          </a:xfrm>
        </p:spPr>
        <p:txBody>
          <a:bodyPr/>
          <a:lstStyle/>
          <a:p>
            <a:r>
              <a:rPr lang="en-US" dirty="0"/>
              <a:t>CAD and PDM / PLM tools – part 3</a:t>
            </a:r>
          </a:p>
        </p:txBody>
      </p:sp>
    </p:spTree>
    <p:extLst>
      <p:ext uri="{BB962C8B-B14F-4D97-AF65-F5344CB8AC3E}">
        <p14:creationId xmlns:p14="http://schemas.microsoft.com/office/powerpoint/2010/main" val="195095913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 calcmode="lin" valueType="num">
                                      <p:cBhvr additive="base">
                                        <p:cTn id="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anim calcmode="lin" valueType="num">
                                      <p:cBhvr additive="base">
                                        <p:cTn id="1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843</TotalTime>
  <Words>1303</Words>
  <Application>Microsoft Office PowerPoint</Application>
  <PresentationFormat>On-screen Show (16:9)</PresentationFormat>
  <Paragraphs>131</Paragraphs>
  <Slides>13</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13</vt:i4>
      </vt:variant>
    </vt:vector>
  </HeadingPairs>
  <TitlesOfParts>
    <vt:vector size="19" baseType="lpstr">
      <vt:lpstr>Arial</vt:lpstr>
      <vt:lpstr>Calibri</vt:lpstr>
      <vt:lpstr>Wingdings</vt:lpstr>
      <vt:lpstr>Introslides</vt:lpstr>
      <vt:lpstr>Titleslides, Conclusion</vt:lpstr>
      <vt:lpstr>Content Slides - Deep Blue</vt:lpstr>
      <vt:lpstr>Quality processes for mechanical design</vt:lpstr>
      <vt:lpstr>Table of content</vt:lpstr>
      <vt:lpstr>Use of international norms</vt:lpstr>
      <vt:lpstr>Use of a Quality Manual</vt:lpstr>
      <vt:lpstr>PowerPoint Presentation</vt:lpstr>
      <vt:lpstr>Multi-CAD environment of a large project</vt:lpstr>
      <vt:lpstr>CAD and PDM / PLM tools – part 1</vt:lpstr>
      <vt:lpstr>CAD and PDM / PLM tools – part 2</vt:lpstr>
      <vt:lpstr>CAD and PDM / PLM tools – part 3</vt:lpstr>
      <vt:lpstr>CAD and PDM / PLM tools – part 4</vt:lpstr>
      <vt:lpstr>CAD and PDM / PLM tools – part 5</vt:lpstr>
      <vt:lpstr>Conclusions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Diego Perini</cp:lastModifiedBy>
  <cp:revision>233</cp:revision>
  <dcterms:created xsi:type="dcterms:W3CDTF">2020-10-27T09:23:42Z</dcterms:created>
  <dcterms:modified xsi:type="dcterms:W3CDTF">2021-04-26T08:32:18Z</dcterms:modified>
</cp:coreProperties>
</file>