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94" r:id="rId3"/>
    <p:sldId id="292" r:id="rId4"/>
    <p:sldId id="291" r:id="rId5"/>
    <p:sldId id="290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86"/>
  </p:normalViewPr>
  <p:slideViewPr>
    <p:cSldViewPr snapToGrid="0" snapToObjects="1">
      <p:cViewPr varScale="1">
        <p:scale>
          <a:sx n="155" d="100"/>
          <a:sy n="155" d="100"/>
        </p:scale>
        <p:origin x="114" y="3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JF FUCHS (BE-GM-ASG)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hyperlink" Target="https://indico.cern.ch/event/998389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864077"/>
            <a:ext cx="11376025" cy="1718188"/>
          </a:xfrm>
        </p:spPr>
        <p:txBody>
          <a:bodyPr/>
          <a:lstStyle/>
          <a:p>
            <a:r>
              <a:rPr lang="en-GB" dirty="0"/>
              <a:t>Guidelines for survey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Jean-Frederic FUCHS (GM-ASG)</a:t>
            </a:r>
          </a:p>
          <a:p>
            <a:pPr algn="l"/>
            <a:r>
              <a:rPr lang="en-US" sz="1800" dirty="0"/>
              <a:t>30.04.2021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02DE40-CAC1-42E3-B230-07594F244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4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5AD4FD-4656-4FC7-997B-4808449FD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Network, Measurements, Alignment, ……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88A25-551D-4EDE-BA03-6C80D3A6D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C4187-C9B5-4231-80F5-B1C67463A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E82AB-B574-4751-A0E5-F8A36BDDD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E161B0F-DF5E-41B5-AF20-B69DD5E2AB61}"/>
              </a:ext>
            </a:extLst>
          </p:cNvPr>
          <p:cNvGrpSpPr/>
          <p:nvPr/>
        </p:nvGrpSpPr>
        <p:grpSpPr>
          <a:xfrm>
            <a:off x="13459" y="4995232"/>
            <a:ext cx="12126899" cy="1447787"/>
            <a:chOff x="-160325" y="4174272"/>
            <a:chExt cx="12126899" cy="1425137"/>
          </a:xfrm>
        </p:grpSpPr>
        <p:sp>
          <p:nvSpPr>
            <p:cNvPr id="7" name="Right Arrow 6">
              <a:extLst>
                <a:ext uri="{FF2B5EF4-FFF2-40B4-BE49-F238E27FC236}">
                  <a16:creationId xmlns:a16="http://schemas.microsoft.com/office/drawing/2014/main" id="{2F57AC82-4CE9-4BFC-8E8A-ED1F26D66D35}"/>
                </a:ext>
              </a:extLst>
            </p:cNvPr>
            <p:cNvSpPr/>
            <p:nvPr/>
          </p:nvSpPr>
          <p:spPr>
            <a:xfrm>
              <a:off x="214182" y="4606790"/>
              <a:ext cx="11569829" cy="992619"/>
            </a:xfrm>
            <a:prstGeom prst="rightArrow">
              <a:avLst>
                <a:gd name="adj1" fmla="val 53731"/>
                <a:gd name="adj2" fmla="val 89369"/>
              </a:avLst>
            </a:prstGeom>
            <a:solidFill>
              <a:srgbClr val="00B0F0"/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71006E0-BE1E-40FC-BF99-F325EE5293CE}"/>
                </a:ext>
              </a:extLst>
            </p:cNvPr>
            <p:cNvSpPr/>
            <p:nvPr/>
          </p:nvSpPr>
          <p:spPr>
            <a:xfrm>
              <a:off x="4185039" y="4894759"/>
              <a:ext cx="1906333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Network installation &amp;</a:t>
              </a:r>
            </a:p>
            <a:p>
              <a:pPr algn="ctr"/>
              <a:r>
                <a:rPr lang="fr-CH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measurement</a:t>
              </a:r>
              <a:endPara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3A0A569-58B3-4332-93AA-853F28FE4343}"/>
                </a:ext>
              </a:extLst>
            </p:cNvPr>
            <p:cNvSpPr/>
            <p:nvPr/>
          </p:nvSpPr>
          <p:spPr>
            <a:xfrm>
              <a:off x="5887443" y="4865391"/>
              <a:ext cx="1600358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CH" sz="1200" b="1" dirty="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Marking</a:t>
              </a:r>
              <a:br>
                <a:rPr lang="fr-CH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</a:br>
              <a:r>
                <a:rPr lang="fr-CH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on the </a:t>
              </a:r>
              <a:r>
                <a:rPr lang="fr-CH" sz="1200" b="1" dirty="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floor</a:t>
              </a:r>
              <a:endPara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4DDF5C5-D1D1-40C9-8369-FDE22358B27C}"/>
                </a:ext>
              </a:extLst>
            </p:cNvPr>
            <p:cNvSpPr/>
            <p:nvPr/>
          </p:nvSpPr>
          <p:spPr>
            <a:xfrm>
              <a:off x="6960952" y="4862300"/>
              <a:ext cx="2294934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CH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Pre-</a:t>
              </a:r>
              <a:r>
                <a:rPr lang="fr-CH" sz="1200" b="1" dirty="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alignment</a:t>
              </a:r>
              <a:br>
                <a:rPr lang="fr-CH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</a:br>
              <a:r>
                <a:rPr lang="fr-CH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@atm. pressure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9C10A36-387B-4115-91C0-F85FE2D2A1CF}"/>
                </a:ext>
              </a:extLst>
            </p:cNvPr>
            <p:cNvSpPr/>
            <p:nvPr/>
          </p:nvSpPr>
          <p:spPr>
            <a:xfrm>
              <a:off x="8422673" y="4865391"/>
              <a:ext cx="2294934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CH" sz="1200" b="1" dirty="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Smoothing</a:t>
              </a:r>
              <a:endParaRPr lang="fr-CH" sz="1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pPr algn="ctr"/>
              <a:r>
                <a:rPr lang="fr-CH" sz="1200" b="1" dirty="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under</a:t>
              </a:r>
              <a:r>
                <a:rPr lang="fr-CH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 vacuum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9C38D3-5CDE-4935-B98E-2B947810E009}"/>
                </a:ext>
              </a:extLst>
            </p:cNvPr>
            <p:cNvSpPr/>
            <p:nvPr/>
          </p:nvSpPr>
          <p:spPr>
            <a:xfrm>
              <a:off x="9671640" y="4840422"/>
              <a:ext cx="2294934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CH" sz="1200" b="1" dirty="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Voluntary</a:t>
              </a:r>
              <a:endParaRPr lang="fr-CH" sz="1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pPr algn="ctr"/>
              <a:r>
                <a:rPr lang="fr-CH" sz="1200" b="1" dirty="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displacements</a:t>
              </a:r>
              <a:endParaRPr lang="fr-CH" sz="1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B19B0D5-E70D-4B9B-B36B-DBB3D6663F2D}"/>
                </a:ext>
              </a:extLst>
            </p:cNvPr>
            <p:cNvCxnSpPr>
              <a:cxnSpLocks/>
            </p:cNvCxnSpPr>
            <p:nvPr/>
          </p:nvCxnSpPr>
          <p:spPr>
            <a:xfrm>
              <a:off x="6091372" y="4825488"/>
              <a:ext cx="0" cy="530936"/>
            </a:xfrm>
            <a:prstGeom prst="line">
              <a:avLst/>
            </a:prstGeom>
            <a:ln w="190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A1D1DBE-2F91-4C20-A7C3-524CC3F11FB7}"/>
                </a:ext>
              </a:extLst>
            </p:cNvPr>
            <p:cNvCxnSpPr>
              <a:cxnSpLocks/>
            </p:cNvCxnSpPr>
            <p:nvPr/>
          </p:nvCxnSpPr>
          <p:spPr>
            <a:xfrm>
              <a:off x="7387993" y="4825488"/>
              <a:ext cx="0" cy="548581"/>
            </a:xfrm>
            <a:prstGeom prst="line">
              <a:avLst/>
            </a:prstGeom>
            <a:ln w="190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47074DD-9725-4686-89AA-505DFB3BFFD8}"/>
                </a:ext>
              </a:extLst>
            </p:cNvPr>
            <p:cNvCxnSpPr>
              <a:cxnSpLocks/>
            </p:cNvCxnSpPr>
            <p:nvPr/>
          </p:nvCxnSpPr>
          <p:spPr>
            <a:xfrm>
              <a:off x="8830006" y="4816665"/>
              <a:ext cx="0" cy="548582"/>
            </a:xfrm>
            <a:prstGeom prst="line">
              <a:avLst/>
            </a:prstGeom>
            <a:ln w="190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E1A24B7-95DA-4FB8-8EE6-BD55839CE682}"/>
                </a:ext>
              </a:extLst>
            </p:cNvPr>
            <p:cNvCxnSpPr>
              <a:cxnSpLocks/>
            </p:cNvCxnSpPr>
            <p:nvPr/>
          </p:nvCxnSpPr>
          <p:spPr>
            <a:xfrm>
              <a:off x="10206582" y="4174272"/>
              <a:ext cx="0" cy="1214561"/>
            </a:xfrm>
            <a:prstGeom prst="line">
              <a:avLst/>
            </a:prstGeom>
            <a:ln w="190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FF4B038-DE7F-4160-B630-36C4F07840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89384" y="4825488"/>
              <a:ext cx="4934" cy="530936"/>
            </a:xfrm>
            <a:prstGeom prst="line">
              <a:avLst/>
            </a:prstGeom>
            <a:ln w="190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F2575F5-B81D-43AB-812B-9F4DEF0E9DAD}"/>
                </a:ext>
              </a:extLst>
            </p:cNvPr>
            <p:cNvSpPr/>
            <p:nvPr/>
          </p:nvSpPr>
          <p:spPr>
            <a:xfrm>
              <a:off x="630411" y="4801379"/>
              <a:ext cx="2307711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CH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Input - </a:t>
              </a:r>
              <a:r>
                <a:rPr lang="fr-CH" sz="1200" b="1" dirty="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Fidu</a:t>
              </a:r>
              <a:br>
                <a:rPr lang="fr-CH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</a:br>
              <a:r>
                <a:rPr lang="fr-CH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Drawings</a:t>
              </a:r>
            </a:p>
            <a:p>
              <a:pPr algn="ctr"/>
              <a:r>
                <a:rPr lang="fr-CH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BDL, MADX</a:t>
              </a:r>
              <a:endPara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4C4012-9B7D-4CCB-8047-F542DDCD3F1A}"/>
                </a:ext>
              </a:extLst>
            </p:cNvPr>
            <p:cNvSpPr/>
            <p:nvPr/>
          </p:nvSpPr>
          <p:spPr>
            <a:xfrm>
              <a:off x="-160325" y="4865802"/>
              <a:ext cx="1906333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Studies</a:t>
              </a:r>
              <a:br>
                <a:rPr lang="en-US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</a:br>
              <a:r>
                <a:rPr lang="en-US" sz="1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Design</a:t>
              </a:r>
            </a:p>
            <a:p>
              <a:pPr algn="ctr"/>
              <a:endPara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D9FEDBA-14F5-41B9-957C-D16D21AF2D2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2341" y="4816665"/>
              <a:ext cx="4980" cy="548582"/>
            </a:xfrm>
            <a:prstGeom prst="line">
              <a:avLst/>
            </a:prstGeom>
            <a:ln w="190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0" name="Picture 99">
            <a:extLst>
              <a:ext uri="{FF2B5EF4-FFF2-40B4-BE49-F238E27FC236}">
                <a16:creationId xmlns:a16="http://schemas.microsoft.com/office/drawing/2014/main" id="{07AB72E2-FBD3-44FB-A3B5-BA4128F04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43" y="3449539"/>
            <a:ext cx="2696761" cy="972957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6ED5DD06-AB15-4586-A417-58419FB48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375" y="1037893"/>
            <a:ext cx="2277695" cy="222337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98F3A3E-DF46-4C92-8BB8-41D0D7DF3D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31" t="9369" r="7893" b="7729"/>
          <a:stretch/>
        </p:blipFill>
        <p:spPr>
          <a:xfrm>
            <a:off x="1272231" y="4611408"/>
            <a:ext cx="1986742" cy="85088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2F4D031-C15A-422F-91C7-63AE387215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913" y="4614591"/>
            <a:ext cx="689578" cy="850883"/>
          </a:xfrm>
          <a:prstGeom prst="rect">
            <a:avLst/>
          </a:prstGeom>
        </p:spPr>
      </p:pic>
      <p:pic>
        <p:nvPicPr>
          <p:cNvPr id="39" name="Picture 38" descr="A picture containing indoor&#10;&#10;Description automatically generated">
            <a:extLst>
              <a:ext uri="{FF2B5EF4-FFF2-40B4-BE49-F238E27FC236}">
                <a16:creationId xmlns:a16="http://schemas.microsoft.com/office/drawing/2014/main" id="{E6CACCE6-CDE9-48FF-941A-1138812DEB2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843" r="5449"/>
          <a:stretch/>
        </p:blipFill>
        <p:spPr>
          <a:xfrm>
            <a:off x="9212818" y="1138834"/>
            <a:ext cx="2885449" cy="1994853"/>
          </a:xfrm>
          <a:prstGeom prst="rect">
            <a:avLst/>
          </a:prstGeom>
        </p:spPr>
      </p:pic>
      <p:pic>
        <p:nvPicPr>
          <p:cNvPr id="40" name="Grafik 11" descr="Ein Bild, das drinnen, Zug, alt, sitzend enthält.&#10;&#10;Automatisch generierte Beschreibung">
            <a:extLst>
              <a:ext uri="{FF2B5EF4-FFF2-40B4-BE49-F238E27FC236}">
                <a16:creationId xmlns:a16="http://schemas.microsoft.com/office/drawing/2014/main" id="{859CCAFD-115E-42FA-8A2E-96DEE5C99D8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476" t="10895" r="29612"/>
          <a:stretch/>
        </p:blipFill>
        <p:spPr>
          <a:xfrm rot="5400000">
            <a:off x="7554106" y="2866029"/>
            <a:ext cx="2084985" cy="297020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4A00353D-C05F-44BE-A961-F1289B109E0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00"/>
          <a:stretch/>
        </p:blipFill>
        <p:spPr>
          <a:xfrm rot="5400000">
            <a:off x="10119056" y="3403487"/>
            <a:ext cx="2063362" cy="189506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F372690-5058-41D7-B20E-6F2B8872B82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6606"/>
          <a:stretch/>
        </p:blipFill>
        <p:spPr>
          <a:xfrm>
            <a:off x="6143788" y="1119075"/>
            <a:ext cx="2872742" cy="2012233"/>
          </a:xfrm>
          <a:prstGeom prst="rect">
            <a:avLst/>
          </a:prstGeom>
        </p:spPr>
      </p:pic>
      <p:pic>
        <p:nvPicPr>
          <p:cNvPr id="48" name="Image 3">
            <a:extLst>
              <a:ext uri="{FF2B5EF4-FFF2-40B4-BE49-F238E27FC236}">
                <a16:creationId xmlns:a16="http://schemas.microsoft.com/office/drawing/2014/main" id="{27DF1C1B-F2AC-4CE9-9C9D-071B07C427F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38"/>
          <a:stretch/>
        </p:blipFill>
        <p:spPr>
          <a:xfrm>
            <a:off x="2786150" y="1111032"/>
            <a:ext cx="3207674" cy="201219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5FBB9A9-3BAF-4527-ADC8-109AD884017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4" t="17091" b="22881"/>
          <a:stretch/>
        </p:blipFill>
        <p:spPr>
          <a:xfrm>
            <a:off x="3502133" y="3319337"/>
            <a:ext cx="3528781" cy="207089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203C20D-779D-4504-AE9B-31405E35A45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" t="6558" b="12708"/>
          <a:stretch/>
        </p:blipFill>
        <p:spPr>
          <a:xfrm>
            <a:off x="3496346" y="3319336"/>
            <a:ext cx="3528781" cy="2078887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D745EFD-18D0-401A-8620-8AFED24C2A10}"/>
              </a:ext>
            </a:extLst>
          </p:cNvPr>
          <p:cNvCxnSpPr>
            <a:cxnSpLocks/>
          </p:cNvCxnSpPr>
          <p:nvPr/>
        </p:nvCxnSpPr>
        <p:spPr>
          <a:xfrm>
            <a:off x="4389987" y="5671969"/>
            <a:ext cx="0" cy="539374"/>
          </a:xfrm>
          <a:prstGeom prst="line">
            <a:avLst/>
          </a:prstGeom>
          <a:ln w="190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F4911341-EB7A-4999-9499-126BAD9C91D3}"/>
              </a:ext>
            </a:extLst>
          </p:cNvPr>
          <p:cNvSpPr/>
          <p:nvPr/>
        </p:nvSpPr>
        <p:spPr>
          <a:xfrm>
            <a:off x="2331115" y="5727170"/>
            <a:ext cx="230771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CH" sz="12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Safety, VIC, </a:t>
            </a:r>
            <a:r>
              <a:rPr lang="fr-CH" sz="1200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WdP</a:t>
            </a:r>
            <a:r>
              <a:rPr lang="fr-CH" sz="12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, …</a:t>
            </a:r>
          </a:p>
          <a:p>
            <a:pPr algn="ctr"/>
            <a:r>
              <a:rPr lang="fr-CH" sz="1200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Contractors</a:t>
            </a:r>
            <a:endParaRPr lang="fr-CH" sz="12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13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242E8-96A3-49C7-BA64-2729ED2B0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75735"/>
            <a:ext cx="11654555" cy="4925040"/>
          </a:xfrm>
        </p:spPr>
        <p:txBody>
          <a:bodyPr/>
          <a:lstStyle/>
          <a:p>
            <a:r>
              <a:rPr lang="en-GB" sz="2000" dirty="0"/>
              <a:t>LS2 survey feedback 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Many issues with the “input” (data quality, LDB, drawings, …..)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Too many “surprises” in the tunnel during alignment,</a:t>
            </a:r>
          </a:p>
          <a:p>
            <a:pPr>
              <a:spcBef>
                <a:spcPts val="600"/>
              </a:spcBef>
            </a:pP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000" dirty="0"/>
              <a:t>The Survey recommendations are not well applied due to a lack of training and communication in addition of an important staff turnover during the last ten years :</a:t>
            </a:r>
          </a:p>
          <a:p>
            <a:pPr lvl="1"/>
            <a:r>
              <a:rPr lang="en-US" sz="1600" dirty="0"/>
              <a:t>The </a:t>
            </a:r>
            <a:r>
              <a:rPr lang="en-US" sz="1600" dirty="0">
                <a:highlight>
                  <a:srgbClr val="00FF00"/>
                </a:highlight>
              </a:rPr>
              <a:t>communication and trainings need to be reinforced by Survey </a:t>
            </a:r>
            <a:endParaRPr lang="en-US" sz="1600" dirty="0"/>
          </a:p>
          <a:p>
            <a:pPr lvl="1"/>
            <a:r>
              <a:rPr lang="en-US" sz="1600" b="0" dirty="0"/>
              <a:t>Lesson learnt and </a:t>
            </a:r>
            <a:r>
              <a:rPr lang="en-US" sz="1600" b="0" dirty="0">
                <a:highlight>
                  <a:srgbClr val="00FF00"/>
                </a:highlight>
              </a:rPr>
              <a:t>constructive LS2 feedback need to be shared </a:t>
            </a:r>
            <a:endParaRPr lang="en-US" sz="1600" b="0" dirty="0"/>
          </a:p>
          <a:p>
            <a:pPr lvl="1"/>
            <a:r>
              <a:rPr lang="en-US" sz="1600" dirty="0"/>
              <a:t>The </a:t>
            </a:r>
            <a:r>
              <a:rPr lang="en-US" sz="1600" dirty="0">
                <a:highlight>
                  <a:srgbClr val="00FF00"/>
                </a:highlight>
              </a:rPr>
              <a:t>recommendations need to be formalized with Equipment Owner</a:t>
            </a:r>
            <a:r>
              <a:rPr lang="en-US" sz="1600" dirty="0"/>
              <a:t>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spcBef>
                <a:spcPts val="600"/>
              </a:spcBef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83"/>
          </a:xfrm>
        </p:spPr>
        <p:txBody>
          <a:bodyPr/>
          <a:lstStyle/>
          <a:p>
            <a:r>
              <a:rPr lang="en-GB" dirty="0"/>
              <a:t>REX LS2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21ABCC8-8C77-4D6C-9AF2-C2ADC4AE65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86"/>
          <a:stretch/>
        </p:blipFill>
        <p:spPr>
          <a:xfrm>
            <a:off x="7861981" y="134498"/>
            <a:ext cx="4200561" cy="228926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5D232EB-BD7F-4868-979F-99315F5EB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92" y="4490789"/>
            <a:ext cx="3312716" cy="182756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E4AD659-1725-4F0F-ADD8-73983A8A1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8223" y="4434239"/>
            <a:ext cx="3312717" cy="184157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302DED4-EF27-4FF4-B3A9-DC5D3670DF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9506" y="4414509"/>
            <a:ext cx="3312718" cy="1823785"/>
          </a:xfrm>
          <a:prstGeom prst="rect">
            <a:avLst/>
          </a:prstGeom>
        </p:spPr>
      </p:pic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C9D76239-CFF0-46E4-9109-F0D4A440D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715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A67417B-B89F-4D81-B811-38939CE73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8050" y="21559"/>
            <a:ext cx="2679530" cy="377590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02DE40-CAC1-42E3-B230-07594F244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014455" cy="4608512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Guidelines and requirements for an alignment of a new component </a:t>
            </a:r>
            <a:endParaRPr lang="en-GB" sz="1800" b="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b="0" i="1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 standard tolerance for an alignment of a component, sometimes weighing several tons, is about two tenth of millimeter. Such an accurate challenge cannot be guarantee without many steps following the survey requirements.</a:t>
            </a:r>
          </a:p>
          <a:p>
            <a:pPr marL="0" indent="0" algn="ctr">
              <a:buNone/>
            </a:pPr>
            <a:r>
              <a:rPr lang="en-US" sz="1800" i="1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 document will present all the survey specifications from the initial design to the installation and alignment of a new component on a beam line at CERN.</a:t>
            </a:r>
          </a:p>
          <a:p>
            <a:pPr marL="0" indent="0" algn="ctr">
              <a:buNone/>
            </a:pPr>
            <a:endParaRPr lang="en-US" sz="1800" dirty="0">
              <a:solidFill>
                <a:srgbClr val="0D0D0D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sz="1800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This document </a:t>
            </a:r>
            <a:r>
              <a:rPr lang="en-US" sz="1800" b="0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must be </a:t>
            </a:r>
            <a:r>
              <a:rPr lang="en-US" sz="1800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taken in account </a:t>
            </a:r>
            <a:r>
              <a:rPr lang="en-US" sz="1800" b="0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by </a:t>
            </a:r>
            <a:r>
              <a:rPr lang="en-US" sz="1800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Equipment Owners, new project </a:t>
            </a:r>
            <a:r>
              <a:rPr lang="en-US" sz="1800" b="0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leaders and </a:t>
            </a:r>
            <a:r>
              <a:rPr lang="en-US" sz="1800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integration / design teams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5AD4FD-4656-4FC7-997B-4808449FD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 under preparation ….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88A25-551D-4EDE-BA03-6C80D3A6D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E82AB-B574-4751-A0E5-F8A36BDDD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10E031-0255-4597-8447-091AFB3EB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1718" y="2362673"/>
            <a:ext cx="2679530" cy="3915890"/>
          </a:xfrm>
          <a:prstGeom prst="rect">
            <a:avLst/>
          </a:prstGeom>
        </p:spPr>
      </p:pic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C6A8B14F-5002-43D1-9454-4A0C0636A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063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242E8-96A3-49C7-BA64-2729ED2B0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6569"/>
            <a:ext cx="8470341" cy="493420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/>
              <a:t>Review, discussion, …. and approbation</a:t>
            </a:r>
            <a:r>
              <a:rPr lang="en-GB" sz="2000" dirty="0">
                <a:solidFill>
                  <a:srgbClr val="0D0D0D"/>
                </a:solidFill>
                <a:effectLst/>
                <a:ea typeface="Calibri" panose="020F0502020204030204" pitchFamily="34" charset="0"/>
              </a:rPr>
              <a:t> process 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Internal review </a:t>
            </a:r>
            <a:r>
              <a:rPr lang="en-GB" sz="1800" b="0" dirty="0">
                <a:highlight>
                  <a:srgbClr val="FFFF00"/>
                </a:highlight>
              </a:rPr>
              <a:t>in progress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Meeting with Equipment Owner after LS2 (STI, BI, MSC, RF, …) 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Presentation of the survey guidelines 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Discussion and feedback will be collected to improve the document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Approval process on EDMS with GL approbation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>
              <a:spcBef>
                <a:spcPts val="600"/>
              </a:spcBef>
            </a:pPr>
            <a:r>
              <a:rPr lang="en-GB" sz="2000" dirty="0"/>
              <a:t>Training given by Survey are available online (videos) 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D. Missiaen – December 2020 : </a:t>
            </a:r>
            <a:r>
              <a:rPr lang="en-GB" sz="1800" b="0" dirty="0">
                <a:hlinkClick r:id="rId2"/>
              </a:rPr>
              <a:t>https://indico.cern.ch/event/998389/</a:t>
            </a:r>
            <a:r>
              <a:rPr lang="en-GB" sz="1800" b="0" dirty="0"/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dirty="0"/>
          </a:p>
          <a:p>
            <a:pPr algn="ctr">
              <a:spcBef>
                <a:spcPts val="600"/>
              </a:spcBef>
            </a:pP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This reference document and training should guide the FCC project to follow the survey recommendations and apply the best practises learnt at CERN</a:t>
            </a:r>
          </a:p>
          <a:p>
            <a:pPr algn="ctr">
              <a:spcBef>
                <a:spcPts val="600"/>
              </a:spcBef>
            </a:pPr>
            <a:r>
              <a:rPr lang="en-GB" sz="1800" dirty="0"/>
              <a:t>For any question and before starting a new project : </a:t>
            </a:r>
            <a:r>
              <a:rPr lang="en-GB" sz="1800" dirty="0">
                <a:highlight>
                  <a:srgbClr val="00FF00"/>
                </a:highlight>
              </a:rPr>
              <a:t>contact us !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83"/>
          </a:xfrm>
        </p:spPr>
        <p:txBody>
          <a:bodyPr/>
          <a:lstStyle/>
          <a:p>
            <a:r>
              <a:rPr lang="en-GB" dirty="0"/>
              <a:t>Guidelines for survey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30.04.2021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AB03E235-D046-4BFA-BF58-A3A0A7EBD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JF FUCHS (BE-GM-ASG)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B5A768-314F-48B2-B4BC-6E6CA179C6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5050" y="690334"/>
            <a:ext cx="3841371" cy="2160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9" descr="Une image contenant intérieur, plusieurs&#10;&#10;Description générée automatiquement">
            <a:extLst>
              <a:ext uri="{FF2B5EF4-FFF2-40B4-BE49-F238E27FC236}">
                <a16:creationId xmlns:a16="http://schemas.microsoft.com/office/drawing/2014/main" id="{C271B24A-9A24-46AB-80CE-A7E946E001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927"/>
          <a:stretch/>
        </p:blipFill>
        <p:spPr>
          <a:xfrm>
            <a:off x="9032789" y="3429000"/>
            <a:ext cx="2804778" cy="2532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6103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876</TotalTime>
  <Words>391</Words>
  <Application>Microsoft Office PowerPoint</Application>
  <PresentationFormat>Grand écran</PresentationFormat>
  <Paragraphs>57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Guidelines for survey</vt:lpstr>
      <vt:lpstr>Network, Measurements, Alignment, …… </vt:lpstr>
      <vt:lpstr>REX LS2</vt:lpstr>
      <vt:lpstr>Document under preparation ….</vt:lpstr>
      <vt:lpstr>Guidelines for survey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Jean-Frederic Fuchs</cp:lastModifiedBy>
  <cp:revision>37</cp:revision>
  <dcterms:created xsi:type="dcterms:W3CDTF">2021-01-15T14:19:07Z</dcterms:created>
  <dcterms:modified xsi:type="dcterms:W3CDTF">2021-04-29T08:01:06Z</dcterms:modified>
</cp:coreProperties>
</file>