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4"/>
  </p:notesMasterIdLst>
  <p:sldIdLst>
    <p:sldId id="269" r:id="rId3"/>
    <p:sldId id="516" r:id="rId4"/>
    <p:sldId id="270" r:id="rId5"/>
    <p:sldId id="511" r:id="rId6"/>
    <p:sldId id="512" r:id="rId7"/>
    <p:sldId id="515" r:id="rId8"/>
    <p:sldId id="513" r:id="rId9"/>
    <p:sldId id="519" r:id="rId10"/>
    <p:sldId id="514" r:id="rId11"/>
    <p:sldId id="517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16" y="184"/>
      </p:cViewPr>
      <p:guideLst>
        <p:guide orient="horz" pos="4156"/>
        <p:guide pos="3840"/>
        <p:guide pos="39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30/04/2021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30/04/2021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30/04/2021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30/04/2021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30/04/2021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30/04/2021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30/04/2021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30/04/2021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30/04/2021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Safety Rules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Simon </a:t>
            </a:r>
            <a:r>
              <a:rPr lang="en-GB"/>
              <a:t>Marsh (HSE-OHS-PE</a:t>
            </a:r>
            <a:r>
              <a:rPr lang="en-GB" dirty="0"/>
              <a:t>)</a:t>
            </a:r>
          </a:p>
          <a:p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April 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BB0427-2346-7D44-A6DE-2A412ABCE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EDMS reference</a:t>
            </a:r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77B3A-354F-3745-94BF-4A1F665D9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B9C-FCE3-B448-B4E4-6807149109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For certain equipment items, there may be </a:t>
            </a:r>
            <a:r>
              <a:rPr lang="en-GB" i="1" dirty="0"/>
              <a:t>technical</a:t>
            </a:r>
            <a:r>
              <a:rPr lang="en-GB" dirty="0"/>
              <a:t> reasons that make it difficult or impossible to fully align with standard practices and conformity assessment paths</a:t>
            </a:r>
          </a:p>
          <a:p>
            <a:pPr lvl="1"/>
            <a:r>
              <a:rPr lang="en-GB" dirty="0"/>
              <a:t>E.g. unusual materials, non-standard designs, limitations on pressure testing, etc.</a:t>
            </a:r>
          </a:p>
          <a:p>
            <a:r>
              <a:rPr lang="en-GB" dirty="0"/>
              <a:t>The CERN Safety rules have a provision for such circumstances</a:t>
            </a:r>
          </a:p>
          <a:p>
            <a:r>
              <a:rPr lang="en-GB" dirty="0"/>
              <a:t>The specialists within the CERN HSE Unit are available for discussion on compliance with the CERN Safety rules and equipment conformity approaches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9C503-04AA-3D4F-8442-9D1A7A16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46065-EE29-7248-AF33-C78E0A2B8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C2CBB-3F94-9C41-BD1F-ED02C4B5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E51B529-120F-6C43-A2D2-6DEBF35BC45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96306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934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5BE42B-8E29-C14E-83BF-2D8226942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30/04/2021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6B2733-12E7-3D4A-A799-19672DB49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6B0D5-6A11-944E-B4A7-08723BCE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29498C-81FF-D54F-9054-27580107C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3" y="718087"/>
            <a:ext cx="11605338" cy="469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96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82A46-1AB3-B449-A8DD-AD8D9B643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Legal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BE37C-5845-604C-A4A3-4F10BF28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Intergovernmental Organisation governed by public international law with International Status recognised by its Member States, via treaties</a:t>
            </a:r>
          </a:p>
          <a:p>
            <a:r>
              <a:rPr lang="en-GB" dirty="0"/>
              <a:t>International Status, and the associated privileges and immunities, guarantees functioning of the Organization without interference by individual states  </a:t>
            </a:r>
          </a:p>
          <a:p>
            <a:r>
              <a:rPr lang="en-GB" dirty="0"/>
              <a:t>Amongst others, this gives CERN the right (and therefore responsibility) to establish its rules as necessary for its functioning (e.g. labour laws, safety rules,…)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AA610-0D2E-A045-A682-4A8A005B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B005D-E6D1-BF49-9C60-65C66662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0FB41-33E8-1B4C-B0FA-CF71BDDE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0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FA196-5040-F049-8791-4C84E03A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challenges in matters of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0CF7C-CF27-BF4A-9FE7-C8F390002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As an Intergovernmental Organisation, CERN is its own legislator and controlling authority</a:t>
            </a:r>
          </a:p>
          <a:p>
            <a:r>
              <a:rPr lang="en-GB" dirty="0"/>
              <a:t>Use of cutting-edge and unusual technologies, to which limited (or no) relevant regulations and standards exist</a:t>
            </a:r>
          </a:p>
          <a:p>
            <a:r>
              <a:rPr lang="en-GB" dirty="0"/>
              <a:t>Major industrial site, with a need to address a broad spectrum of hazards, hazardous situations and risks</a:t>
            </a:r>
          </a:p>
          <a:p>
            <a:r>
              <a:rPr lang="en-GB" dirty="0"/>
              <a:t>Site straddles the France-Switzerland border</a:t>
            </a:r>
          </a:p>
          <a:p>
            <a:pPr lvl="1"/>
            <a:r>
              <a:rPr lang="en-GB" dirty="0"/>
              <a:t>How to deal with two different regulatory frameworks on a site that forms a technical and geographical unity, with no marked border</a:t>
            </a:r>
          </a:p>
          <a:p>
            <a:r>
              <a:rPr lang="en-GB" dirty="0"/>
              <a:t>Diverse population accessing the CERN site and facilities</a:t>
            </a:r>
          </a:p>
          <a:p>
            <a:r>
              <a:rPr lang="en-GB" dirty="0"/>
              <a:t>Size, complexity, duration and collaboration structure of CERN’s experiments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0A54-3157-D144-98E8-223EF97F2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7DEBF-3238-7949-B77B-933685B2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C9FF7-DB0B-1548-BE17-839F9AB5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412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70AE4-3D68-934B-BCDF-76125BD2F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Safety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1E405-F1FF-5C4C-A65E-21ACC3E80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Host States legislation applies by default on a territorial basis but CERN establishes its own rules as necessary for its functioning</a:t>
            </a:r>
          </a:p>
          <a:p>
            <a:pPr lvl="1"/>
            <a:r>
              <a:rPr lang="en-GB" dirty="0"/>
              <a:t>Need for consistent unique framework for the whole of the site (differences between France and Switzerland)</a:t>
            </a:r>
          </a:p>
          <a:p>
            <a:pPr lvl="1"/>
            <a:r>
              <a:rPr lang="en-GB" dirty="0"/>
              <a:t>Need for comprehensive framework covering the diverse population </a:t>
            </a:r>
          </a:p>
          <a:p>
            <a:pPr lvl="1"/>
            <a:r>
              <a:rPr lang="en-GB" dirty="0"/>
              <a:t>Need to address CERN specific situations where no legal referential exists</a:t>
            </a:r>
          </a:p>
          <a:p>
            <a:pPr lvl="1"/>
            <a:r>
              <a:rPr lang="en-GB" dirty="0"/>
              <a:t>Need to transpose administrative provisions of Host State regulations into the CERN context (e.g. which CERN unit assumes the equivalent role to a national authority or notified body)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99E1B-8605-674E-9F32-AF1B9A7FD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3318F-D72B-9E44-B173-49BEF553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ACACC-009C-414D-B74C-B8CA1AB3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804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CCFC-42C2-AE4B-B3D8-488FD9F2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Safety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10CC4-ED21-954B-B56E-3C3E17720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Basis, in order of priority:</a:t>
            </a:r>
          </a:p>
          <a:p>
            <a:pPr lvl="1"/>
            <a:r>
              <a:rPr lang="en-GB" dirty="0"/>
              <a:t>Protection of People</a:t>
            </a:r>
          </a:p>
          <a:p>
            <a:pPr lvl="2"/>
            <a:r>
              <a:rPr lang="en-GB" dirty="0"/>
              <a:t>Personnel, visitors, local community</a:t>
            </a:r>
          </a:p>
          <a:p>
            <a:pPr lvl="1"/>
            <a:r>
              <a:rPr lang="en-GB" dirty="0"/>
              <a:t>Protection of the Environment</a:t>
            </a:r>
          </a:p>
          <a:p>
            <a:pPr lvl="2"/>
            <a:r>
              <a:rPr lang="en-GB" dirty="0"/>
              <a:t>Water, air, soil</a:t>
            </a:r>
          </a:p>
          <a:p>
            <a:pPr lvl="1"/>
            <a:r>
              <a:rPr lang="en-GB" dirty="0"/>
              <a:t>Protection of assets and operations</a:t>
            </a:r>
          </a:p>
          <a:p>
            <a:pPr lvl="2"/>
            <a:r>
              <a:rPr lang="en-GB" dirty="0"/>
              <a:t>Safe operation, property protection, avoiding downtime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92808-2228-754A-BC24-59FB25AD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CF549-6C9F-1D4F-99CC-B28CB2DA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34A66-4E93-2A40-A612-B3189744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843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96E46-BEA7-204C-A3D7-BB86C5A4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Safety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07389-BA8F-0A46-9D37-E7B3D4346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Basis is, as much as possible, Host States, EU or International regulations and standards</a:t>
            </a:r>
          </a:p>
          <a:p>
            <a:pPr lvl="1"/>
            <a:r>
              <a:rPr lang="en-GB" dirty="0"/>
              <a:t>Technical and commercial advantages</a:t>
            </a:r>
          </a:p>
          <a:p>
            <a:pPr lvl="1"/>
            <a:r>
              <a:rPr lang="en-GB" dirty="0"/>
              <a:t>In general, equipment in accordance with European Directives, using harmonised standards (and CE marked where applicable) </a:t>
            </a:r>
          </a:p>
          <a:p>
            <a:pPr lvl="1"/>
            <a:r>
              <a:rPr lang="en-GB" dirty="0"/>
              <a:t>Compliance with </a:t>
            </a:r>
            <a:r>
              <a:rPr lang="en-GB" i="1" dirty="0"/>
              <a:t>Essential Safety Requirements </a:t>
            </a:r>
            <a:r>
              <a:rPr lang="en-GB" dirty="0"/>
              <a:t>/ </a:t>
            </a:r>
            <a:r>
              <a:rPr lang="en-GB" i="1" dirty="0"/>
              <a:t>Principal Elements of the Safety Objectives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2E7CF-008E-D24D-9FEE-C7299446B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CF283-42A7-F442-B117-47C9BF743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FBDFB-25B4-2543-B43C-4752FE64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298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6A4C1-E3CB-CB4F-9199-A7DD93EB5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Safety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ADF09-BEE0-8A48-AFD6-0692188A97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Domains covered by the CERN Safety rules</a:t>
            </a:r>
          </a:p>
          <a:p>
            <a:pPr lvl="1"/>
            <a:r>
              <a:rPr lang="en-GB" dirty="0"/>
              <a:t>Incident management </a:t>
            </a:r>
          </a:p>
          <a:p>
            <a:pPr lvl="1"/>
            <a:r>
              <a:rPr lang="en-GB" dirty="0"/>
              <a:t>Chemical safety </a:t>
            </a:r>
          </a:p>
          <a:p>
            <a:pPr lvl="1"/>
            <a:r>
              <a:rPr lang="en-GB" dirty="0"/>
              <a:t>Electrical safety</a:t>
            </a:r>
          </a:p>
          <a:p>
            <a:pPr lvl="1"/>
            <a:r>
              <a:rPr lang="en-GB" dirty="0"/>
              <a:t>Fire safety</a:t>
            </a:r>
          </a:p>
          <a:p>
            <a:pPr lvl="1"/>
            <a:r>
              <a:rPr lang="en-GB" dirty="0"/>
              <a:t>Mechanical safety</a:t>
            </a:r>
          </a:p>
          <a:p>
            <a:pPr lvl="1"/>
            <a:r>
              <a:rPr lang="en-GB" dirty="0"/>
              <a:t>Protection against non-ionising radiation</a:t>
            </a:r>
          </a:p>
          <a:p>
            <a:pPr lvl="1"/>
            <a:r>
              <a:rPr lang="en-GB" dirty="0"/>
              <a:t>Occupational health and safety</a:t>
            </a:r>
          </a:p>
          <a:p>
            <a:pPr lvl="1"/>
            <a:r>
              <a:rPr lang="en-GB" dirty="0"/>
              <a:t>Radiation protection</a:t>
            </a:r>
          </a:p>
          <a:p>
            <a:pPr lvl="1"/>
            <a:r>
              <a:rPr lang="en-GB" dirty="0"/>
              <a:t>Safety organisation</a:t>
            </a:r>
          </a:p>
          <a:p>
            <a:pPr lvl="1"/>
            <a:r>
              <a:rPr lang="en-GB" dirty="0"/>
              <a:t>Worksite safety.</a:t>
            </a:r>
          </a:p>
          <a:p>
            <a:r>
              <a:rPr lang="en-GB" dirty="0"/>
              <a:t>Approximately 80 rules, with 800 references</a:t>
            </a:r>
          </a:p>
          <a:p>
            <a:r>
              <a:rPr lang="en-GB" dirty="0"/>
              <a:t>Available to access at https://</a:t>
            </a:r>
            <a:r>
              <a:rPr lang="en-GB" dirty="0" err="1"/>
              <a:t>hse.cern</a:t>
            </a:r>
            <a:r>
              <a:rPr lang="en-GB" dirty="0"/>
              <a:t>/content/safety-rules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08BF4-C9B3-C042-9279-C791ADFA3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F9FB5-BE72-D14C-9603-FF182655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F6E5C-B064-1E43-AE40-BF786D3B4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9" name="Content Placeholder 8" descr="Logo, company name&#10;&#10;Description automatically generated">
            <a:extLst>
              <a:ext uri="{FF2B5EF4-FFF2-40B4-BE49-F238E27FC236}">
                <a16:creationId xmlns:a16="http://schemas.microsoft.com/office/drawing/2014/main" id="{04C9B551-E4B8-8A44-98F6-A951E35C14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50321"/>
            <a:ext cx="5181600" cy="394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13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77B3A-354F-3745-94BF-4A1F665D9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26B9C-FCE3-B448-B4E4-680714910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CERN Safety Rules have to be followed for all equipment </a:t>
            </a:r>
          </a:p>
          <a:p>
            <a:pPr lvl="1"/>
            <a:r>
              <a:rPr lang="en-GB" dirty="0"/>
              <a:t>Made at CERN</a:t>
            </a:r>
          </a:p>
          <a:p>
            <a:pPr lvl="1"/>
            <a:r>
              <a:rPr lang="en-GB" dirty="0"/>
              <a:t>Procured by CERN</a:t>
            </a:r>
          </a:p>
          <a:p>
            <a:pPr lvl="1"/>
            <a:r>
              <a:rPr lang="en-GB" dirty="0"/>
              <a:t>Being brought to CERN, including in-kind contributions</a:t>
            </a:r>
          </a:p>
          <a:p>
            <a:pPr lvl="1"/>
            <a:r>
              <a:rPr lang="en-GB" dirty="0"/>
              <a:t>Used at CERN</a:t>
            </a:r>
          </a:p>
          <a:p>
            <a:r>
              <a:rPr lang="en-GB" dirty="0"/>
              <a:t>Safety requirements have to be included from the beginning</a:t>
            </a:r>
          </a:p>
          <a:p>
            <a:pPr lvl="1"/>
            <a:r>
              <a:rPr lang="en-GB" dirty="0"/>
              <a:t>Conformity approach needs to be an integral part of the design, fabrication and testing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9C503-04AA-3D4F-8442-9D1A7A16D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46065-EE29-7248-AF33-C78E0A2B8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C2CBB-3F94-9C41-BD1F-ED02C4B5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5406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324</TotalTime>
  <Words>584</Words>
  <Application>Microsoft Macintosh PowerPoint</Application>
  <PresentationFormat>Widescreen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CERNCorporate16-9</vt:lpstr>
      <vt:lpstr>End Slides</vt:lpstr>
      <vt:lpstr>Safety Rules at CERN</vt:lpstr>
      <vt:lpstr>PowerPoint Presentation</vt:lpstr>
      <vt:lpstr>Legal Status</vt:lpstr>
      <vt:lpstr>Specific challenges in matters of Safety</vt:lpstr>
      <vt:lpstr>CERN Safety Rules</vt:lpstr>
      <vt:lpstr>CERN Safety Rules</vt:lpstr>
      <vt:lpstr>CERN Safety Rules</vt:lpstr>
      <vt:lpstr>CERN Safety Rules</vt:lpstr>
      <vt:lpstr>Approach</vt:lpstr>
      <vt:lpstr>Approach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Marsh</dc:creator>
  <cp:lastModifiedBy>Simon Marsh</cp:lastModifiedBy>
  <cp:revision>18</cp:revision>
  <dcterms:created xsi:type="dcterms:W3CDTF">2021-04-28T08:46:53Z</dcterms:created>
  <dcterms:modified xsi:type="dcterms:W3CDTF">2021-04-30T08:05:27Z</dcterms:modified>
</cp:coreProperties>
</file>