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50" r:id="rId1"/>
  </p:sldMasterIdLst>
  <p:notesMasterIdLst>
    <p:notesMasterId r:id="rId13"/>
  </p:notesMasterIdLst>
  <p:handoutMasterIdLst>
    <p:handoutMasterId r:id="rId14"/>
  </p:handoutMasterIdLst>
  <p:sldIdLst>
    <p:sldId id="854" r:id="rId2"/>
    <p:sldId id="995" r:id="rId3"/>
    <p:sldId id="996" r:id="rId4"/>
    <p:sldId id="999" r:id="rId5"/>
    <p:sldId id="997" r:id="rId6"/>
    <p:sldId id="1000" r:id="rId7"/>
    <p:sldId id="1003" r:id="rId8"/>
    <p:sldId id="1002" r:id="rId9"/>
    <p:sldId id="1006" r:id="rId10"/>
    <p:sldId id="1001" r:id="rId11"/>
    <p:sldId id="1005" r:id="rId12"/>
  </p:sldIdLst>
  <p:sldSz cx="9144000" cy="6858000" type="screen4x3"/>
  <p:notesSz cx="6746875" cy="9913938"/>
  <p:defaultTextStyle>
    <a:defPPr>
      <a:defRPr lang="en-GB"/>
    </a:defPPr>
    <a:lvl1pPr algn="ctr" rtl="0" fontAlgn="base">
      <a:spcBef>
        <a:spcPct val="50000"/>
      </a:spcBef>
      <a:spcAft>
        <a:spcPct val="0"/>
      </a:spcAft>
      <a:defRPr sz="2000" kern="1200">
        <a:solidFill>
          <a:schemeClr val="folHlink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sz="2000" kern="1200">
        <a:solidFill>
          <a:schemeClr val="folHlink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sz="2000" kern="1200">
        <a:solidFill>
          <a:schemeClr val="folHlink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sz="2000" kern="1200">
        <a:solidFill>
          <a:schemeClr val="folHlink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sz="2000" kern="1200">
        <a:solidFill>
          <a:schemeClr val="folHlink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folHlink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folHlink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folHlink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folHlink"/>
        </a:solidFill>
        <a:latin typeface="Arial" panose="020B0604020202020204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66EFD83-C280-F948-8214-5FDAD6907F0B}">
          <p14:sldIdLst>
            <p14:sldId id="854"/>
            <p14:sldId id="995"/>
            <p14:sldId id="996"/>
            <p14:sldId id="999"/>
            <p14:sldId id="997"/>
            <p14:sldId id="1000"/>
            <p14:sldId id="1003"/>
            <p14:sldId id="1002"/>
            <p14:sldId id="1006"/>
            <p14:sldId id="1001"/>
            <p14:sldId id="1005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37" userDrawn="1">
          <p15:clr>
            <a:srgbClr val="A4A3A4"/>
          </p15:clr>
        </p15:guide>
        <p15:guide id="2" pos="2857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3">
          <p15:clr>
            <a:srgbClr val="A4A3A4"/>
          </p15:clr>
        </p15:guide>
        <p15:guide id="2" pos="2125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edrik John Carl Wenander" initials="FJCW" lastIdx="5" clrIdx="0">
    <p:extLst/>
  </p:cmAuthor>
  <p:cmAuthor id="2" name="Elena Benedetto" initials="EB" lastIdx="2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0000"/>
    <a:srgbClr val="FF33ED"/>
    <a:srgbClr val="00FF00"/>
    <a:srgbClr val="FC8610"/>
    <a:srgbClr val="F26200"/>
    <a:srgbClr val="90ABFB"/>
    <a:srgbClr val="FFD6BA"/>
    <a:srgbClr val="2B70F3"/>
    <a:srgbClr val="FF0000"/>
    <a:srgbClr val="6F80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17999" autoAdjust="0"/>
    <p:restoredTop sz="95612" autoAdjust="0"/>
  </p:normalViewPr>
  <p:slideViewPr>
    <p:cSldViewPr snapToGrid="0" showGuides="1">
      <p:cViewPr varScale="1">
        <p:scale>
          <a:sx n="71" d="100"/>
          <a:sy n="71" d="100"/>
        </p:scale>
        <p:origin x="-776" y="-112"/>
      </p:cViewPr>
      <p:guideLst>
        <p:guide orient="horz" pos="690"/>
        <p:guide pos="4193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notesViewPr>
    <p:cSldViewPr snapToObjects="1" showGuides="1">
      <p:cViewPr varScale="1">
        <p:scale>
          <a:sx n="58" d="100"/>
          <a:sy n="58" d="100"/>
        </p:scale>
        <p:origin x="-3040" y="-96"/>
      </p:cViewPr>
      <p:guideLst>
        <p:guide orient="horz" pos="3123"/>
        <p:guide pos="212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commentAuthors" Target="commentAuthors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57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solidFill>
                  <a:schemeClr val="tx1"/>
                </a:solidFill>
                <a:latin typeface="Arial Unicode MS" panose="020B0604020202020204" pitchFamily="34" charset="-128"/>
              </a:defRPr>
            </a:lvl1pPr>
          </a:lstStyle>
          <a:p>
            <a:endParaRPr lang="en-GB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1113" y="0"/>
            <a:ext cx="29257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Arial Unicode MS" panose="020B0604020202020204" pitchFamily="34" charset="-128"/>
              </a:defRPr>
            </a:lvl1pPr>
          </a:lstStyle>
          <a:p>
            <a:endParaRPr lang="en-GB" alt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8638"/>
            <a:ext cx="29257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solidFill>
                  <a:schemeClr val="tx1"/>
                </a:solidFill>
                <a:latin typeface="Arial Unicode MS" panose="020B0604020202020204" pitchFamily="34" charset="-128"/>
              </a:defRPr>
            </a:lvl1pPr>
          </a:lstStyle>
          <a:p>
            <a:endParaRPr lang="en-GB" alt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1113" y="9418638"/>
            <a:ext cx="29257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Arial Unicode MS" panose="020B0604020202020204" pitchFamily="34" charset="-128"/>
              </a:defRPr>
            </a:lvl1pPr>
          </a:lstStyle>
          <a:p>
            <a:fld id="{672C6AB4-348E-4BD6-8F06-7E0FE1B0C3A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761545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57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solidFill>
                  <a:schemeClr val="tx1"/>
                </a:solidFill>
                <a:latin typeface="Arial Unicode MS" panose="020B0604020202020204" pitchFamily="34" charset="-128"/>
              </a:defRPr>
            </a:lvl1pPr>
          </a:lstStyle>
          <a:p>
            <a:endParaRPr lang="en-GB" alt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1113" y="0"/>
            <a:ext cx="29257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Arial Unicode MS" panose="020B0604020202020204" pitchFamily="34" charset="-128"/>
              </a:defRPr>
            </a:lvl1pPr>
          </a:lstStyle>
          <a:p>
            <a:endParaRPr lang="en-GB" alt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8525" y="744538"/>
            <a:ext cx="4954588" cy="37163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0113" y="4706938"/>
            <a:ext cx="4946650" cy="4462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25763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solidFill>
                  <a:schemeClr val="tx1"/>
                </a:solidFill>
                <a:latin typeface="Arial Unicode MS" panose="020B0604020202020204" pitchFamily="34" charset="-128"/>
              </a:defRPr>
            </a:lvl1pPr>
          </a:lstStyle>
          <a:p>
            <a:endParaRPr lang="en-GB" alt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1113" y="9418638"/>
            <a:ext cx="2925762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  <a:latin typeface="Arial Unicode MS" panose="020B0604020202020204" pitchFamily="34" charset="-128"/>
              </a:defRPr>
            </a:lvl1pPr>
          </a:lstStyle>
          <a:p>
            <a:fld id="{67138CA9-77A3-4644-B296-DFA5702811D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003145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anose="020B0604020202020204" pitchFamily="34" charset="-128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anose="020B0604020202020204" pitchFamily="34" charset="-128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anose="020B0604020202020204" pitchFamily="34" charset="-128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anose="020B0604020202020204" pitchFamily="34" charset="-128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anose="020B0604020202020204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496F0E-AFF3-43EC-A692-2E4A1F670439}" type="slidenum">
              <a:rPr lang="en-GB" altLang="en-US">
                <a:solidFill>
                  <a:srgbClr val="800080"/>
                </a:solidFill>
              </a:rPr>
              <a:pPr/>
              <a:t>1</a:t>
            </a:fld>
            <a:endParaRPr lang="en-GB" altLang="en-US">
              <a:solidFill>
                <a:srgbClr val="800080"/>
              </a:solidFill>
            </a:endParaRPr>
          </a:p>
        </p:txBody>
      </p:sp>
      <p:sp>
        <p:nvSpPr>
          <p:cNvPr id="433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0113" y="744538"/>
            <a:ext cx="4954587" cy="3716337"/>
          </a:xfrm>
          <a:ln/>
        </p:spPr>
      </p:sp>
      <p:sp>
        <p:nvSpPr>
          <p:cNvPr id="433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5" y="4706938"/>
            <a:ext cx="4949825" cy="4462462"/>
          </a:xfrm>
        </p:spPr>
        <p:txBody>
          <a:bodyPr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Ins="28800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9009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0" name="Rectangle 10"/>
          <p:cNvSpPr>
            <a:spLocks noChangeAspect="1" noChangeArrowheads="1"/>
          </p:cNvSpPr>
          <p:nvPr userDrawn="1"/>
        </p:nvSpPr>
        <p:spPr bwMode="auto">
          <a:xfrm>
            <a:off x="4824413" y="6681788"/>
            <a:ext cx="3175" cy="317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solidFill>
                <a:srgbClr val="FFFF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85488" y="168919"/>
            <a:ext cx="8529912" cy="585418"/>
          </a:xfrm>
          <a:prstGeom prst="rect">
            <a:avLst/>
          </a:prstGeom>
          <a:ln>
            <a:noFill/>
          </a:ln>
          <a:effectLst>
            <a:outerShdw blurRad="76200" dist="12700" dir="2700000" sy="-23000" kx="-800400" algn="bl" rotWithShape="0">
              <a:schemeClr val="bg1">
                <a:alpha val="20000"/>
              </a:schemeClr>
            </a:outerShdw>
          </a:effectLst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 algn="l">
              <a:defRPr sz="32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en-US" altLang="en-US" dirty="0" smtClean="0"/>
              <a:t>Click to edit Master title style</a:t>
            </a:r>
            <a:endParaRPr lang="en-GB" altLang="en-US" dirty="0" smtClean="0"/>
          </a:p>
        </p:txBody>
      </p:sp>
      <p:sp>
        <p:nvSpPr>
          <p:cNvPr id="10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5282" y="6546844"/>
            <a:ext cx="5711870" cy="27764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>
                <a:solidFill>
                  <a:schemeClr val="accent6"/>
                </a:solidFill>
                <a:latin typeface="Arial Unicode MS" panose="020B0604020202020204" pitchFamily="34" charset="-128"/>
              </a:defRPr>
            </a:lvl1pPr>
          </a:lstStyle>
          <a:p>
            <a:r>
              <a:rPr lang="en-GB" altLang="en-US" dirty="0" smtClean="0"/>
              <a:t>E. Benedetto – Gantry technical Meeting 2/9/2020 </a:t>
            </a:r>
            <a:endParaRPr lang="en-GB" altLang="en-US" dirty="0"/>
          </a:p>
        </p:txBody>
      </p:sp>
      <p:sp>
        <p:nvSpPr>
          <p:cNvPr id="11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29400" y="6504159"/>
            <a:ext cx="2438400" cy="277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lvl1pPr algn="r">
              <a:spcBef>
                <a:spcPct val="0"/>
              </a:spcBef>
              <a:defRPr sz="1200">
                <a:solidFill>
                  <a:schemeClr val="accent6"/>
                </a:solidFill>
                <a:latin typeface="Arial Unicode MS" panose="020B0604020202020204" pitchFamily="34" charset="-128"/>
              </a:defRPr>
            </a:lvl1pPr>
          </a:lstStyle>
          <a:p>
            <a:fld id="{D486BC6C-0D7C-4E0F-B286-B1A20E1CFCEB}" type="slidenum">
              <a:rPr lang="en-GB" altLang="en-US" smtClean="0"/>
              <a:pPr/>
              <a:t>‹#›</a:t>
            </a:fld>
            <a:endParaRPr lang="en-GB" altLang="en-US" dirty="0"/>
          </a:p>
        </p:txBody>
      </p:sp>
      <p:sp>
        <p:nvSpPr>
          <p:cNvPr id="13" name="Rectangle 10"/>
          <p:cNvSpPr>
            <a:spLocks noChangeAspect="1" noChangeArrowheads="1"/>
          </p:cNvSpPr>
          <p:nvPr userDrawn="1"/>
        </p:nvSpPr>
        <p:spPr bwMode="auto">
          <a:xfrm>
            <a:off x="4824413" y="6681788"/>
            <a:ext cx="3175" cy="317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457199" y="1371601"/>
            <a:ext cx="8198427" cy="479020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>
                <a:solidFill>
                  <a:srgbClr val="0000FF"/>
                </a:solidFill>
              </a:defRPr>
            </a:lvl1pPr>
            <a:lvl2pPr marL="249238" indent="-249238">
              <a:buFont typeface="Arial"/>
              <a:buChar char="•"/>
              <a:defRPr sz="2400"/>
            </a:lvl2pPr>
            <a:lvl3pPr marL="890588" indent="-342900">
              <a:buClrTx/>
              <a:buFont typeface="Lucida Grande"/>
              <a:buChar char="-"/>
              <a:defRPr sz="2000"/>
            </a:lvl3pPr>
            <a:lvl4pPr marL="1341438" indent="-228600">
              <a:buFont typeface="Wingdings" charset="2"/>
              <a:buChar char=""/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cxnSp>
        <p:nvCxnSpPr>
          <p:cNvPr id="3" name="Straight Connector 2"/>
          <p:cNvCxnSpPr/>
          <p:nvPr userDrawn="1"/>
        </p:nvCxnSpPr>
        <p:spPr bwMode="auto">
          <a:xfrm>
            <a:off x="1464172" y="6537977"/>
            <a:ext cx="6172201" cy="0"/>
          </a:xfrm>
          <a:prstGeom prst="line">
            <a:avLst/>
          </a:prstGeom>
          <a:ln w="25400">
            <a:headEnd type="none" w="med" len="med"/>
            <a:tailEnd type="none" w="med" len="med"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9" name="Picture 113" descr="tera_logo_noborder_gif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54" y="6504389"/>
            <a:ext cx="601182" cy="300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092" y="6530708"/>
            <a:ext cx="519389" cy="30229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1185" y="6504159"/>
            <a:ext cx="325141" cy="317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737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287704" y="1940521"/>
            <a:ext cx="7839376" cy="1534781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tint val="52941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dirty="0" smtClean="0"/>
          </a:p>
        </p:txBody>
      </p:sp>
      <p:sp>
        <p:nvSpPr>
          <p:cNvPr id="24586" name="Rectangle 10"/>
          <p:cNvSpPr>
            <a:spLocks noChangeAspect="1" noChangeArrowheads="1"/>
          </p:cNvSpPr>
          <p:nvPr/>
        </p:nvSpPr>
        <p:spPr bwMode="auto">
          <a:xfrm>
            <a:off x="4824413" y="6681788"/>
            <a:ext cx="3175" cy="3175"/>
          </a:xfrm>
          <a:prstGeom prst="rect">
            <a:avLst/>
          </a:prstGeom>
          <a:solidFill>
            <a:srgbClr val="9E9E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2" r:id="rId1"/>
    <p:sldLayoutId id="2147483662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800" b="1" i="1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2400" b="1" i="1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9pPr>
    </p:titleStyle>
    <p:bodyStyle>
      <a:lvl1pPr marL="250825" indent="-250825" algn="l" rtl="0" eaLnBrk="1" fontAlgn="base" hangingPunct="1">
        <a:spcBef>
          <a:spcPct val="20000"/>
        </a:spcBef>
        <a:spcAft>
          <a:spcPct val="0"/>
        </a:spcAft>
        <a:buClrTx/>
        <a:buSzPct val="150000"/>
        <a:buFont typeface="Arial"/>
        <a:buChar char="•"/>
        <a:defRPr sz="2000" kern="1200">
          <a:solidFill>
            <a:schemeClr val="bg2"/>
          </a:solidFill>
          <a:latin typeface="+mn-lt"/>
          <a:ea typeface="+mn-ea"/>
          <a:cs typeface="+mn-cs"/>
        </a:defRPr>
      </a:lvl1pPr>
      <a:lvl2pPr marL="631825" indent="-285750" algn="l" rtl="0" eaLnBrk="1" fontAlgn="base" hangingPunct="1">
        <a:spcBef>
          <a:spcPct val="20000"/>
        </a:spcBef>
        <a:spcAft>
          <a:spcPct val="0"/>
        </a:spcAft>
        <a:buClrTx/>
        <a:buChar char="–"/>
        <a:defRPr kern="1200">
          <a:solidFill>
            <a:schemeClr val="bg2"/>
          </a:solidFill>
          <a:latin typeface="+mn-lt"/>
          <a:ea typeface="+mn-ea"/>
          <a:cs typeface="+mn-cs"/>
        </a:defRPr>
      </a:lvl2pPr>
      <a:lvl3pPr marL="995363" indent="-228600" algn="l" rtl="0" eaLnBrk="1" fontAlgn="base" hangingPunct="1">
        <a:spcBef>
          <a:spcPct val="20000"/>
        </a:spcBef>
        <a:spcAft>
          <a:spcPct val="0"/>
        </a:spcAft>
        <a:buClrTx/>
        <a:buFont typeface="Wingdings" charset="2"/>
        <a:buChar char=""/>
        <a:defRPr kern="1200">
          <a:solidFill>
            <a:schemeClr val="bg2"/>
          </a:solidFill>
          <a:latin typeface="+mn-lt"/>
          <a:ea typeface="+mn-ea"/>
          <a:cs typeface="+mn-cs"/>
        </a:defRPr>
      </a:lvl3pPr>
      <a:lvl4pPr marL="1341438" indent="-228600" algn="l" rtl="0" eaLnBrk="1" fontAlgn="base" hangingPunct="1">
        <a:spcBef>
          <a:spcPct val="20000"/>
        </a:spcBef>
        <a:spcAft>
          <a:spcPct val="0"/>
        </a:spcAft>
        <a:buClrTx/>
        <a:buChar char="–"/>
        <a:defRPr kern="1200">
          <a:solidFill>
            <a:schemeClr val="bg2"/>
          </a:solidFill>
          <a:latin typeface="+mn-lt"/>
          <a:ea typeface="+mn-ea"/>
          <a:cs typeface="+mn-cs"/>
        </a:defRPr>
      </a:lvl4pPr>
      <a:lvl5pPr marL="1706563" indent="-228600" algn="l" rtl="0" eaLnBrk="1" fontAlgn="base" hangingPunct="1">
        <a:spcBef>
          <a:spcPct val="20000"/>
        </a:spcBef>
        <a:spcAft>
          <a:spcPct val="0"/>
        </a:spcAft>
        <a:buClrTx/>
        <a:buChar char="•"/>
        <a:defRPr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30" name="Rectangle 2"/>
          <p:cNvSpPr>
            <a:spLocks noChangeArrowheads="1"/>
          </p:cNvSpPr>
          <p:nvPr/>
        </p:nvSpPr>
        <p:spPr bwMode="auto">
          <a:xfrm>
            <a:off x="252248" y="1647284"/>
            <a:ext cx="8739352" cy="3167145"/>
          </a:xfrm>
          <a:prstGeom prst="rect">
            <a:avLst/>
          </a:prstGeom>
          <a:gradFill flip="none" rotWithShape="1">
            <a:gsLst>
              <a:gs pos="0">
                <a:srgbClr val="1F67F3">
                  <a:alpha val="48000"/>
                </a:srgbClr>
              </a:gs>
              <a:gs pos="100000">
                <a:srgbClr val="FFFFFF">
                  <a:alpha val="48000"/>
                </a:srgbClr>
              </a:gs>
            </a:gsLst>
            <a:lin ang="0" scaled="1"/>
            <a:tileRect/>
          </a:gradFill>
          <a:ln>
            <a:noFill/>
          </a:ln>
          <a:effectLst/>
          <a:extLst/>
        </p:spPr>
        <p:txBody>
          <a:bodyPr lIns="92075" tIns="46038" rIns="92075" bIns="46038" anchor="ctr">
            <a:noAutofit/>
          </a:bodyPr>
          <a:lstStyle>
            <a:lvl1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 algn="l"/>
            <a:endParaRPr lang="en-US" sz="2000" dirty="0">
              <a:solidFill>
                <a:schemeClr val="bg2"/>
              </a:solidFill>
            </a:endParaRPr>
          </a:p>
        </p:txBody>
      </p:sp>
      <p:sp>
        <p:nvSpPr>
          <p:cNvPr id="432132" name="Rectangle 4"/>
          <p:cNvSpPr>
            <a:spLocks noChangeArrowheads="1"/>
          </p:cNvSpPr>
          <p:nvPr/>
        </p:nvSpPr>
        <p:spPr bwMode="auto">
          <a:xfrm>
            <a:off x="674843" y="2824561"/>
            <a:ext cx="7880039" cy="493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 anchor="ctr">
            <a:spAutoFit/>
          </a:bodyPr>
          <a:lstStyle>
            <a:lvl1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pPr>
              <a:spcBef>
                <a:spcPts val="600"/>
              </a:spcBef>
            </a:pPr>
            <a:r>
              <a:rPr lang="en-GB" altLang="en-US" sz="2600" b="0" i="0" u="sng" dirty="0">
                <a:solidFill>
                  <a:schemeClr val="bg1"/>
                </a:solidFill>
                <a:effectLst/>
              </a:rPr>
              <a:t>E. </a:t>
            </a:r>
            <a:r>
              <a:rPr lang="en-GB" altLang="en-US" b="0" i="0" u="sng" dirty="0" smtClean="0">
                <a:solidFill>
                  <a:schemeClr val="bg1"/>
                </a:solidFill>
                <a:effectLst/>
              </a:rPr>
              <a:t>Benedetto</a:t>
            </a:r>
            <a:endParaRPr lang="en-GB" altLang="en-US" sz="2600" b="0" i="0" u="sng" dirty="0" smtClean="0">
              <a:solidFill>
                <a:schemeClr val="bg1"/>
              </a:solidFill>
              <a:effectLst/>
            </a:endParaRPr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695437" y="2022678"/>
            <a:ext cx="6952581" cy="58541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 lIns="92075" tIns="46038" rIns="92075" bIns="46038" anchor="ctr">
            <a:spAutoFit/>
          </a:bodyPr>
          <a:lstStyle>
            <a:lvl1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1pPr>
            <a:lvl2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2pPr>
            <a:lvl3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3pPr>
            <a:lvl4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4pPr>
            <a:lvl5pPr algn="r">
              <a:spcBef>
                <a:spcPct val="0"/>
              </a:spcBef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5pPr>
            <a:lvl6pPr marL="457200" algn="r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6pPr>
            <a:lvl7pPr marL="914400" algn="r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7pPr>
            <a:lvl8pPr marL="1371600" algn="r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8pPr>
            <a:lvl9pPr marL="1828800" algn="r" fontAlgn="base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</a:defRPr>
            </a:lvl9pPr>
          </a:lstStyle>
          <a:p>
            <a:r>
              <a:rPr lang="en-US" altLang="en-US" sz="3200" dirty="0">
                <a:solidFill>
                  <a:schemeClr val="bg1"/>
                </a:solidFill>
              </a:rPr>
              <a:t>S</a:t>
            </a:r>
            <a:r>
              <a:rPr lang="en-US" altLang="en-US" sz="3200" dirty="0" smtClean="0">
                <a:solidFill>
                  <a:schemeClr val="bg1"/>
                </a:solidFill>
              </a:rPr>
              <a:t>ynchrotron </a:t>
            </a:r>
            <a:r>
              <a:rPr lang="en-US" altLang="en-US" sz="3200" dirty="0">
                <a:solidFill>
                  <a:schemeClr val="bg1"/>
                </a:solidFill>
              </a:rPr>
              <a:t>injection energy</a:t>
            </a:r>
            <a:endParaRPr lang="en-GB" altLang="en-US" sz="3200" dirty="0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94435" y="63972"/>
            <a:ext cx="719716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en-GB" altLang="en-US" dirty="0" err="1" smtClean="0">
                <a:solidFill>
                  <a:schemeClr val="bg1"/>
                </a:solidFill>
              </a:rPr>
              <a:t>HITRIplus</a:t>
            </a:r>
            <a:r>
              <a:rPr lang="en-GB" altLang="en-US" dirty="0" smtClean="0">
                <a:solidFill>
                  <a:schemeClr val="bg1"/>
                </a:solidFill>
              </a:rPr>
              <a:t> WP7 meeting</a:t>
            </a:r>
          </a:p>
          <a:p>
            <a:pPr algn="r">
              <a:spcBef>
                <a:spcPts val="600"/>
              </a:spcBef>
            </a:pPr>
            <a:r>
              <a:rPr lang="en-GB" altLang="en-US" dirty="0" smtClean="0">
                <a:solidFill>
                  <a:schemeClr val="bg1"/>
                </a:solidFill>
              </a:rPr>
              <a:t>7/5/2021</a:t>
            </a:r>
            <a:endParaRPr lang="en-GB" altLang="en-US" dirty="0">
              <a:solidFill>
                <a:schemeClr val="bg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3464" y="0"/>
            <a:ext cx="1149496" cy="66902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134208" y="3486359"/>
            <a:ext cx="55309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dirty="0" smtClean="0">
                <a:solidFill>
                  <a:schemeClr val="bg2"/>
                </a:solidFill>
              </a:rPr>
              <a:t>see also slides @ Joint SEEIIST/NIMMS Meeting 13/11/2020</a:t>
            </a:r>
          </a:p>
        </p:txBody>
      </p:sp>
    </p:spTree>
    <p:extLst>
      <p:ext uri="{BB962C8B-B14F-4D97-AF65-F5344CB8AC3E}">
        <p14:creationId xmlns:p14="http://schemas.microsoft.com/office/powerpoint/2010/main" val="249809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(for now…)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486BC6C-0D7C-4E0F-B286-B1A20E1CFCEB}" type="slidenum">
              <a:rPr lang="en-GB" altLang="en-US" smtClean="0"/>
              <a:pPr/>
              <a:t>10</a:t>
            </a:fld>
            <a:endParaRPr lang="en-GB" alt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7317" y="1299881"/>
            <a:ext cx="8198427" cy="4990353"/>
          </a:xfrm>
        </p:spPr>
        <p:txBody>
          <a:bodyPr/>
          <a:lstStyle/>
          <a:p>
            <a:r>
              <a:rPr lang="en-US" dirty="0" smtClean="0"/>
              <a:t>Lower energy for C-ions</a:t>
            </a:r>
          </a:p>
          <a:p>
            <a:pPr lvl="1"/>
            <a:r>
              <a:rPr lang="en-US" dirty="0" smtClean="0"/>
              <a:t>7 MeV/u looks OK</a:t>
            </a:r>
          </a:p>
          <a:p>
            <a:pPr lvl="1"/>
            <a:r>
              <a:rPr lang="en-US" dirty="0" smtClean="0"/>
              <a:t>5 MeV/u </a:t>
            </a:r>
          </a:p>
          <a:p>
            <a:pPr lvl="2"/>
            <a:r>
              <a:rPr lang="en-US" dirty="0" smtClean="0"/>
              <a:t>space charge not an issue</a:t>
            </a:r>
          </a:p>
          <a:p>
            <a:pPr lvl="2"/>
            <a:r>
              <a:rPr lang="en-US" dirty="0" err="1" smtClean="0"/>
              <a:t>Bfield</a:t>
            </a:r>
            <a:r>
              <a:rPr lang="en-US" dirty="0" smtClean="0"/>
              <a:t> in SC magnet getting </a:t>
            </a:r>
            <a:r>
              <a:rPr lang="en-US" dirty="0" smtClean="0"/>
              <a:t>low</a:t>
            </a:r>
            <a:endParaRPr lang="en-US" dirty="0" smtClean="0"/>
          </a:p>
          <a:p>
            <a:pPr lvl="2"/>
            <a:r>
              <a:rPr lang="en-US" dirty="0" smtClean="0"/>
              <a:t>MCS at stripping foil increases</a:t>
            </a:r>
          </a:p>
          <a:p>
            <a:pPr lvl="2"/>
            <a:r>
              <a:rPr lang="en-US" dirty="0" smtClean="0"/>
              <a:t>beam size (and aperture) increases</a:t>
            </a:r>
          </a:p>
          <a:p>
            <a:pPr lvl="2"/>
            <a:endParaRPr lang="en-US" sz="800" dirty="0"/>
          </a:p>
          <a:p>
            <a:r>
              <a:rPr lang="en-US" dirty="0" smtClean="0"/>
              <a:t>Higher energy for protons?</a:t>
            </a:r>
          </a:p>
          <a:p>
            <a:pPr lvl="1"/>
            <a:r>
              <a:rPr lang="en-US" dirty="0" smtClean="0"/>
              <a:t>16 MeV ideal, but can compromise</a:t>
            </a:r>
          </a:p>
          <a:p>
            <a:pPr lvl="2"/>
            <a:r>
              <a:rPr lang="en-US" dirty="0" smtClean="0"/>
              <a:t>space charge OK</a:t>
            </a:r>
          </a:p>
          <a:p>
            <a:pPr lvl="2"/>
            <a:r>
              <a:rPr lang="en-US" dirty="0" err="1" smtClean="0"/>
              <a:t>Bfield</a:t>
            </a:r>
            <a:r>
              <a:rPr lang="en-US" dirty="0" smtClean="0"/>
              <a:t> = 0.3 T OK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735282" y="6546844"/>
            <a:ext cx="5711870" cy="277641"/>
          </a:xfrm>
        </p:spPr>
        <p:txBody>
          <a:bodyPr/>
          <a:lstStyle/>
          <a:p>
            <a:r>
              <a:rPr lang="en-GB" altLang="en-US" dirty="0" smtClean="0"/>
              <a:t>E. Benedetto – NIMMS/SEEIIST Meeting 13/11/2020 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1218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altLang="en-US" smtClean="0"/>
              <a:t>E. Benedetto – Gantry technical Meeting 2/9/2020 </a:t>
            </a:r>
            <a:endParaRPr lang="en-GB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486BC6C-0D7C-4E0F-B286-B1A20E1CFCEB}" type="slidenum">
              <a:rPr lang="en-GB" altLang="en-US" smtClean="0"/>
              <a:pPr/>
              <a:t>11</a:t>
            </a:fld>
            <a:endParaRPr lang="en-GB" alt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~500 </a:t>
            </a:r>
            <a:r>
              <a:rPr lang="en-US" dirty="0" err="1" smtClean="0"/>
              <a:t>euA</a:t>
            </a:r>
            <a:r>
              <a:rPr lang="en-US" dirty="0" smtClean="0"/>
              <a:t> of C+4 @</a:t>
            </a:r>
            <a:r>
              <a:rPr lang="en-US" dirty="0" err="1" smtClean="0"/>
              <a:t>inj</a:t>
            </a:r>
            <a:r>
              <a:rPr lang="en-US" dirty="0" smtClean="0"/>
              <a:t> point(!)</a:t>
            </a:r>
          </a:p>
          <a:p>
            <a:pPr marL="706438" lvl="1" indent="-457200"/>
            <a:r>
              <a:rPr lang="en-US" dirty="0" smtClean="0"/>
              <a:t>assuming 100% </a:t>
            </a:r>
            <a:r>
              <a:rPr lang="en-US" dirty="0" err="1" smtClean="0"/>
              <a:t>linac</a:t>
            </a:r>
            <a:r>
              <a:rPr lang="en-US" dirty="0" smtClean="0"/>
              <a:t> transmission! </a:t>
            </a:r>
          </a:p>
          <a:p>
            <a:pPr marL="706438" lvl="1" indent="-457200"/>
            <a:r>
              <a:rPr lang="en-US" dirty="0" smtClean="0"/>
              <a:t>with 30 turns x 50% efficiency MT, final </a:t>
            </a:r>
            <a:r>
              <a:rPr lang="en-US" dirty="0" err="1" smtClean="0"/>
              <a:t>emi</a:t>
            </a:r>
            <a:r>
              <a:rPr lang="en-US" dirty="0" smtClean="0"/>
              <a:t> 5um instead of 1um should be ok</a:t>
            </a:r>
          </a:p>
          <a:p>
            <a:pPr marL="457200" indent="-457200">
              <a:buFont typeface="Arial"/>
              <a:buChar char="•"/>
            </a:pPr>
            <a:r>
              <a:rPr lang="en-US" dirty="0" err="1" smtClean="0"/>
              <a:t>emi</a:t>
            </a:r>
            <a:r>
              <a:rPr lang="en-US" dirty="0" smtClean="0"/>
              <a:t> = 0.7 pi um </a:t>
            </a:r>
            <a:r>
              <a:rPr lang="en-US" dirty="0" err="1" smtClean="0"/>
              <a:t>rms</a:t>
            </a:r>
            <a:r>
              <a:rPr lang="en-US" dirty="0" smtClean="0"/>
              <a:t>, normalized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AISHA, </a:t>
            </a:r>
            <a:r>
              <a:rPr lang="en-US" dirty="0" err="1" smtClean="0"/>
              <a:t>Lanzhau</a:t>
            </a:r>
            <a:r>
              <a:rPr lang="en-US" dirty="0" smtClean="0"/>
              <a:t>:</a:t>
            </a:r>
          </a:p>
          <a:p>
            <a:r>
              <a:rPr lang="en-US" dirty="0" smtClean="0"/>
              <a:t>800euA</a:t>
            </a:r>
          </a:p>
          <a:p>
            <a:r>
              <a:rPr lang="en-US" dirty="0" smtClean="0"/>
              <a:t>0.2-0.3 pi mm </a:t>
            </a:r>
            <a:r>
              <a:rPr lang="en-US" dirty="0" err="1" smtClean="0"/>
              <a:t>mrad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817433" y="4708121"/>
            <a:ext cx="3677910" cy="15573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>
              <a:spcBef>
                <a:spcPct val="20000"/>
              </a:spcBef>
              <a:buSzPct val="150000"/>
            </a:pPr>
            <a:r>
              <a:rPr lang="en-US" sz="2800" dirty="0" smtClean="0">
                <a:solidFill>
                  <a:srgbClr val="0000FF"/>
                </a:solidFill>
                <a:latin typeface="Arial"/>
              </a:rPr>
              <a:t>CNAO </a:t>
            </a:r>
            <a:r>
              <a:rPr lang="en-US" sz="2800" dirty="0" err="1" smtClean="0">
                <a:solidFill>
                  <a:srgbClr val="0000FF"/>
                </a:solidFill>
                <a:latin typeface="Arial"/>
              </a:rPr>
              <a:t>Supernanogan</a:t>
            </a:r>
            <a:endParaRPr lang="en-US" sz="2800" dirty="0" smtClean="0">
              <a:solidFill>
                <a:srgbClr val="0000FF"/>
              </a:solidFill>
              <a:latin typeface="Arial"/>
            </a:endParaRPr>
          </a:p>
          <a:p>
            <a:pPr lvl="0" algn="l">
              <a:spcBef>
                <a:spcPct val="20000"/>
              </a:spcBef>
              <a:buSzPct val="150000"/>
            </a:pPr>
            <a:r>
              <a:rPr lang="en-US" sz="2800" dirty="0" smtClean="0">
                <a:solidFill>
                  <a:srgbClr val="0000FF"/>
                </a:solidFill>
                <a:latin typeface="Arial"/>
              </a:rPr>
              <a:t>250 </a:t>
            </a:r>
            <a:r>
              <a:rPr lang="en-US" sz="2800" dirty="0" err="1" smtClean="0">
                <a:solidFill>
                  <a:srgbClr val="0000FF"/>
                </a:solidFill>
                <a:latin typeface="Arial"/>
              </a:rPr>
              <a:t>euA</a:t>
            </a:r>
            <a:endParaRPr lang="en-US" sz="2800" dirty="0" smtClean="0">
              <a:solidFill>
                <a:srgbClr val="0000FF"/>
              </a:solidFill>
              <a:latin typeface="Arial"/>
            </a:endParaRPr>
          </a:p>
          <a:p>
            <a:pPr lvl="0" algn="l">
              <a:spcBef>
                <a:spcPct val="20000"/>
              </a:spcBef>
              <a:buSzPct val="150000"/>
            </a:pPr>
            <a:r>
              <a:rPr lang="en-US" sz="2800" dirty="0" smtClean="0">
                <a:solidFill>
                  <a:srgbClr val="0000FF"/>
                </a:solidFill>
                <a:latin typeface="Arial"/>
              </a:rPr>
              <a:t>0.52 </a:t>
            </a:r>
            <a:r>
              <a:rPr lang="en-US" sz="2800" dirty="0">
                <a:solidFill>
                  <a:srgbClr val="0000FF"/>
                </a:solidFill>
                <a:latin typeface="Arial"/>
              </a:rPr>
              <a:t>pi mm </a:t>
            </a:r>
            <a:r>
              <a:rPr lang="en-US" sz="2800" dirty="0" err="1">
                <a:solidFill>
                  <a:srgbClr val="0000FF"/>
                </a:solidFill>
                <a:latin typeface="Arial"/>
              </a:rPr>
              <a:t>mrad</a:t>
            </a:r>
            <a:endParaRPr lang="en-US" sz="2800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 rot="19583841">
            <a:off x="-120435" y="3457479"/>
            <a:ext cx="10062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n>
                  <a:solidFill>
                    <a:srgbClr val="000000"/>
                  </a:solidFill>
                </a:ln>
                <a:solidFill>
                  <a:schemeClr val="tx1"/>
                </a:solidFill>
              </a:rPr>
              <a:t>make sure all the </a:t>
            </a:r>
            <a:r>
              <a:rPr lang="en-US" sz="2400" dirty="0" err="1" smtClean="0">
                <a:ln>
                  <a:solidFill>
                    <a:srgbClr val="000000"/>
                  </a:solidFill>
                </a:ln>
                <a:solidFill>
                  <a:schemeClr val="tx1"/>
                </a:solidFill>
              </a:rPr>
              <a:t>emittances</a:t>
            </a:r>
            <a:r>
              <a:rPr lang="en-US" sz="2400" dirty="0" smtClean="0">
                <a:ln>
                  <a:solidFill>
                    <a:srgbClr val="000000"/>
                  </a:solidFill>
                </a:ln>
                <a:solidFill>
                  <a:schemeClr val="tx1"/>
                </a:solidFill>
              </a:rPr>
              <a:t> are </a:t>
            </a:r>
            <a:r>
              <a:rPr lang="en-US" sz="2400" dirty="0" err="1" smtClean="0">
                <a:ln>
                  <a:solidFill>
                    <a:srgbClr val="000000"/>
                  </a:solidFill>
                </a:ln>
                <a:solidFill>
                  <a:schemeClr val="tx1"/>
                </a:solidFill>
              </a:rPr>
              <a:t>rms</a:t>
            </a:r>
            <a:r>
              <a:rPr lang="en-US" sz="2400" dirty="0" smtClean="0">
                <a:ln>
                  <a:solidFill>
                    <a:srgbClr val="000000"/>
                  </a:solidFill>
                </a:ln>
                <a:solidFill>
                  <a:schemeClr val="tx1"/>
                </a:solidFill>
              </a:rPr>
              <a:t> (vs. full) and currents refers to C+4</a:t>
            </a:r>
            <a:endParaRPr lang="en-US" sz="2400" dirty="0" smtClean="0">
              <a:ln>
                <a:solidFill>
                  <a:srgbClr val="000000"/>
                </a:solidFill>
              </a:ln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697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altLang="en-US" dirty="0" smtClean="0"/>
              <a:t>E. Benedetto – NIMMS/SEEIIST Meeting 13/11/2020 </a:t>
            </a:r>
            <a:endParaRPr lang="en-GB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486BC6C-0D7C-4E0F-B286-B1A20E1CFCEB}" type="slidenum">
              <a:rPr lang="en-GB" altLang="en-US" smtClean="0"/>
              <a:pPr/>
              <a:t>2</a:t>
            </a:fld>
            <a:endParaRPr lang="en-GB" alt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74316" y="1913457"/>
            <a:ext cx="7542254" cy="1337744"/>
          </a:xfrm>
        </p:spPr>
        <p:txBody>
          <a:bodyPr/>
          <a:lstStyle/>
          <a:p>
            <a:pPr algn="ctr"/>
            <a:r>
              <a:rPr lang="en-US" sz="3200" dirty="0" smtClean="0">
                <a:solidFill>
                  <a:srgbClr val="000000"/>
                </a:solidFill>
                <a:sym typeface="Wingdings"/>
              </a:rPr>
              <a:t>What is the best injection energy?</a:t>
            </a:r>
          </a:p>
          <a:p>
            <a:pPr algn="ctr"/>
            <a:endParaRPr lang="en-US" sz="3200" dirty="0" smtClean="0">
              <a:solidFill>
                <a:srgbClr val="000000"/>
              </a:solidFill>
              <a:sym typeface="Wingdings"/>
            </a:endParaRPr>
          </a:p>
          <a:p>
            <a:pPr algn="ctr"/>
            <a:r>
              <a:rPr lang="en-US" sz="2400" dirty="0" smtClean="0">
                <a:solidFill>
                  <a:srgbClr val="000000"/>
                </a:solidFill>
                <a:sym typeface="Wingdings"/>
              </a:rPr>
              <a:t>(Why Japanese inject at 4-5 MeV/u 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  <a:sym typeface="Wingdings"/>
              </a:rPr>
              <a:t>and Europeans at 7 MeV/u?)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029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 energy in the synchrotron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486BC6C-0D7C-4E0F-B286-B1A20E1CFCEB}" type="slidenum">
              <a:rPr lang="en-GB" altLang="en-US" smtClean="0"/>
              <a:pPr/>
              <a:t>3</a:t>
            </a:fld>
            <a:endParaRPr lang="en-GB" alt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>
                <a:solidFill>
                  <a:schemeClr val="bg2"/>
                </a:solidFill>
              </a:rPr>
              <a:t>Space charge</a:t>
            </a:r>
          </a:p>
          <a:p>
            <a:pPr lvl="2"/>
            <a:r>
              <a:rPr lang="en-US" dirty="0" smtClean="0"/>
              <a:t>small for C-ions (…is it still the case if 20x intensity?)</a:t>
            </a:r>
            <a:endParaRPr lang="en-US" dirty="0" smtClean="0">
              <a:solidFill>
                <a:schemeClr val="bg2"/>
              </a:solidFill>
            </a:endParaRPr>
          </a:p>
          <a:p>
            <a:pPr lvl="1"/>
            <a:r>
              <a:rPr lang="en-US" dirty="0">
                <a:solidFill>
                  <a:schemeClr val="bg2"/>
                </a:solidFill>
                <a:sym typeface="Wingdings"/>
              </a:rPr>
              <a:t>Geometrical </a:t>
            </a:r>
            <a:r>
              <a:rPr lang="en-US" dirty="0" smtClean="0">
                <a:solidFill>
                  <a:schemeClr val="bg2"/>
                </a:solidFill>
                <a:sym typeface="Wingdings"/>
              </a:rPr>
              <a:t>emittance</a:t>
            </a:r>
          </a:p>
          <a:p>
            <a:pPr lvl="2"/>
            <a:r>
              <a:rPr lang="en-US" dirty="0" smtClean="0">
                <a:sym typeface="Wingdings"/>
              </a:rPr>
              <a:t>beam dimensions, magnet aperture</a:t>
            </a:r>
            <a:endParaRPr lang="en-US" dirty="0">
              <a:solidFill>
                <a:schemeClr val="bg2"/>
              </a:solidFill>
              <a:sym typeface="Wingdings"/>
            </a:endParaRPr>
          </a:p>
          <a:p>
            <a:pPr lvl="1"/>
            <a:r>
              <a:rPr lang="en-US" dirty="0" smtClean="0">
                <a:solidFill>
                  <a:schemeClr val="bg2"/>
                </a:solidFill>
                <a:sym typeface="Wingdings"/>
              </a:rPr>
              <a:t>Revolution frequency</a:t>
            </a:r>
          </a:p>
          <a:p>
            <a:pPr lvl="2"/>
            <a:r>
              <a:rPr lang="en-US" dirty="0" smtClean="0">
                <a:sym typeface="Wingdings"/>
              </a:rPr>
              <a:t># particles that can fill 1 turn</a:t>
            </a:r>
            <a:endParaRPr lang="en-US" dirty="0" smtClean="0">
              <a:solidFill>
                <a:schemeClr val="bg2"/>
              </a:solidFill>
              <a:sym typeface="Wingdings"/>
            </a:endParaRPr>
          </a:p>
          <a:p>
            <a:pPr lvl="1"/>
            <a:r>
              <a:rPr lang="en-US" dirty="0">
                <a:solidFill>
                  <a:schemeClr val="bg2"/>
                </a:solidFill>
              </a:rPr>
              <a:t>Stripping </a:t>
            </a:r>
            <a:r>
              <a:rPr lang="en-US" dirty="0" smtClean="0">
                <a:solidFill>
                  <a:schemeClr val="bg2"/>
                </a:solidFill>
              </a:rPr>
              <a:t>foil</a:t>
            </a:r>
          </a:p>
          <a:p>
            <a:pPr lvl="2"/>
            <a:r>
              <a:rPr lang="en-US" dirty="0" smtClean="0">
                <a:solidFill>
                  <a:schemeClr val="bg2"/>
                </a:solidFill>
              </a:rPr>
              <a:t>efficiency </a:t>
            </a:r>
            <a:r>
              <a:rPr lang="en-US" dirty="0">
                <a:solidFill>
                  <a:schemeClr val="bg2"/>
                </a:solidFill>
              </a:rPr>
              <a:t>C</a:t>
            </a:r>
            <a:r>
              <a:rPr lang="en-US" baseline="30000" dirty="0">
                <a:solidFill>
                  <a:schemeClr val="bg2"/>
                </a:solidFill>
              </a:rPr>
              <a:t>+4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>
                <a:solidFill>
                  <a:schemeClr val="bg2"/>
                </a:solidFill>
                <a:sym typeface="Wingdings"/>
              </a:rPr>
              <a:t> C</a:t>
            </a:r>
            <a:r>
              <a:rPr lang="en-US" baseline="30000" dirty="0">
                <a:solidFill>
                  <a:schemeClr val="bg2"/>
                </a:solidFill>
                <a:sym typeface="Wingdings"/>
              </a:rPr>
              <a:t>+</a:t>
            </a:r>
            <a:r>
              <a:rPr lang="en-US" baseline="30000" dirty="0" smtClean="0">
                <a:solidFill>
                  <a:schemeClr val="bg2"/>
                </a:solidFill>
                <a:sym typeface="Wingdings"/>
              </a:rPr>
              <a:t>6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is 95% at 4 MeV/u</a:t>
            </a:r>
            <a:endParaRPr lang="en-US" dirty="0">
              <a:sym typeface="Wingdings"/>
            </a:endParaRPr>
          </a:p>
          <a:p>
            <a:pPr lvl="2"/>
            <a:r>
              <a:rPr lang="en-US" dirty="0" smtClean="0">
                <a:solidFill>
                  <a:schemeClr val="bg2"/>
                </a:solidFill>
                <a:sym typeface="Wingdings"/>
              </a:rPr>
              <a:t>Multiple Coulomb scattering</a:t>
            </a:r>
          </a:p>
          <a:p>
            <a:pPr lvl="1"/>
            <a:r>
              <a:rPr lang="en-US" dirty="0" err="1" smtClean="0">
                <a:solidFill>
                  <a:schemeClr val="bg1"/>
                </a:solidFill>
                <a:sym typeface="Wingdings"/>
              </a:rPr>
              <a:t>Linac</a:t>
            </a:r>
            <a:r>
              <a:rPr lang="en-US" dirty="0" smtClean="0">
                <a:solidFill>
                  <a:schemeClr val="bg1"/>
                </a:solidFill>
                <a:sym typeface="Wingdings"/>
              </a:rPr>
              <a:t> design</a:t>
            </a:r>
          </a:p>
          <a:p>
            <a:pPr lvl="2"/>
            <a:r>
              <a:rPr lang="en-US" dirty="0" smtClean="0">
                <a:sym typeface="Wingdings"/>
              </a:rPr>
              <a:t>length, RF power, … cost</a:t>
            </a:r>
          </a:p>
          <a:p>
            <a:pPr marL="457200" indent="-457200">
              <a:buFont typeface="Arial"/>
              <a:buChar char="•"/>
            </a:pPr>
            <a:endParaRPr lang="en-US" dirty="0" smtClean="0">
              <a:solidFill>
                <a:schemeClr val="bg2"/>
              </a:solidFill>
              <a:sym typeface="Wingdings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735282" y="6546844"/>
            <a:ext cx="5711870" cy="277641"/>
          </a:xfrm>
        </p:spPr>
        <p:txBody>
          <a:bodyPr/>
          <a:lstStyle/>
          <a:p>
            <a:r>
              <a:rPr lang="en-GB" altLang="en-US" dirty="0" smtClean="0"/>
              <a:t>E. Benedetto – NIMMS/SEEIIST Meeting 13/11/2020 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930613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486BC6C-0D7C-4E0F-B286-B1A20E1CFCEB}" type="slidenum">
              <a:rPr lang="en-GB" altLang="en-US" smtClean="0"/>
              <a:pPr/>
              <a:t>4</a:t>
            </a:fld>
            <a:endParaRPr lang="en-GB" alt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199" y="1371601"/>
            <a:ext cx="8686801" cy="1511299"/>
          </a:xfrm>
        </p:spPr>
        <p:txBody>
          <a:bodyPr/>
          <a:lstStyle/>
          <a:p>
            <a:pPr lvl="1"/>
            <a:r>
              <a:rPr lang="en-US" sz="2800" dirty="0" smtClean="0">
                <a:solidFill>
                  <a:schemeClr val="bg2"/>
                </a:solidFill>
              </a:rPr>
              <a:t>Space charge:        </a:t>
            </a:r>
            <a:r>
              <a:rPr lang="en-US" sz="3200" dirty="0" smtClean="0">
                <a:solidFill>
                  <a:srgbClr val="C30000"/>
                </a:solidFill>
                <a:latin typeface="Symbol" charset="2"/>
                <a:cs typeface="Symbol" charset="2"/>
              </a:rPr>
              <a:t>~</a:t>
            </a:r>
            <a:r>
              <a:rPr lang="en-US" sz="3200" dirty="0" smtClean="0">
                <a:solidFill>
                  <a:srgbClr val="C30000"/>
                </a:solidFill>
                <a:latin typeface="Symbol" charset="2"/>
                <a:cs typeface="Symbol" charset="2"/>
                <a:sym typeface="Wingdings"/>
              </a:rPr>
              <a:t>bg</a:t>
            </a:r>
            <a:r>
              <a:rPr lang="en-US" sz="3200" baseline="30000" dirty="0" smtClean="0">
                <a:solidFill>
                  <a:srgbClr val="C30000"/>
                </a:solidFill>
                <a:latin typeface="Symbol" charset="2"/>
                <a:cs typeface="Symbol" charset="2"/>
                <a:sym typeface="Wingdings"/>
              </a:rPr>
              <a:t>2</a:t>
            </a:r>
            <a:endParaRPr lang="en-US" sz="3200" dirty="0" smtClean="0">
              <a:solidFill>
                <a:srgbClr val="C30000"/>
              </a:solidFill>
              <a:latin typeface="Symbol" charset="2"/>
              <a:cs typeface="Symbol" charset="2"/>
              <a:sym typeface="Wingdings"/>
            </a:endParaRPr>
          </a:p>
          <a:p>
            <a:pPr lvl="1"/>
            <a:endParaRPr lang="en-US" sz="2800" dirty="0">
              <a:sym typeface="Wingdings"/>
            </a:endParaRPr>
          </a:p>
          <a:p>
            <a:pPr lvl="1"/>
            <a:endParaRPr lang="en-US" sz="2800" dirty="0" smtClean="0">
              <a:solidFill>
                <a:schemeClr val="bg2"/>
              </a:solidFill>
              <a:sym typeface="Wingdings"/>
            </a:endParaRPr>
          </a:p>
          <a:p>
            <a:pPr lvl="1"/>
            <a:endParaRPr lang="en-US" sz="2800" dirty="0">
              <a:sym typeface="Wingdings"/>
            </a:endParaRPr>
          </a:p>
          <a:p>
            <a:pPr lvl="1"/>
            <a:r>
              <a:rPr lang="en-US" sz="2800" dirty="0" smtClean="0">
                <a:solidFill>
                  <a:schemeClr val="bg2"/>
                </a:solidFill>
                <a:sym typeface="Wingdings"/>
              </a:rPr>
              <a:t>Geometrical emittance:   </a:t>
            </a:r>
            <a:r>
              <a:rPr lang="en-US" sz="3200" dirty="0" smtClean="0">
                <a:solidFill>
                  <a:srgbClr val="C30000"/>
                </a:solidFill>
                <a:latin typeface="Symbol" charset="2"/>
                <a:cs typeface="Symbol" charset="2"/>
                <a:sym typeface="Wingdings"/>
              </a:rPr>
              <a:t>~</a:t>
            </a:r>
            <a:r>
              <a:rPr lang="en-US" sz="3200" dirty="0" err="1" smtClean="0">
                <a:solidFill>
                  <a:srgbClr val="C30000"/>
                </a:solidFill>
                <a:latin typeface="Symbol" charset="2"/>
                <a:cs typeface="Symbol" charset="2"/>
                <a:sym typeface="Wingdings"/>
              </a:rPr>
              <a:t>bg</a:t>
            </a:r>
            <a:endParaRPr lang="en-US" sz="3200" dirty="0">
              <a:solidFill>
                <a:srgbClr val="C30000"/>
              </a:solidFill>
              <a:latin typeface="Symbol" charset="2"/>
              <a:cs typeface="Symbol" charset="2"/>
              <a:sym typeface="Wingdings"/>
            </a:endParaRPr>
          </a:p>
          <a:p>
            <a:pPr lvl="2"/>
            <a:endParaRPr lang="en-US" sz="2800" dirty="0">
              <a:cs typeface="Symbol" charset="2"/>
              <a:sym typeface="Wingdings"/>
            </a:endParaRPr>
          </a:p>
          <a:p>
            <a:pPr lvl="2"/>
            <a:r>
              <a:rPr lang="en-US" sz="1000" dirty="0" smtClean="0">
                <a:solidFill>
                  <a:schemeClr val="bg2"/>
                </a:solidFill>
                <a:sym typeface="Wingdings"/>
              </a:rPr>
              <a:t>        </a:t>
            </a:r>
          </a:p>
          <a:p>
            <a:pPr lvl="1"/>
            <a:r>
              <a:rPr lang="en-US" sz="2800" dirty="0" smtClean="0">
                <a:solidFill>
                  <a:schemeClr val="bg2"/>
                </a:solidFill>
                <a:sym typeface="Wingdings"/>
              </a:rPr>
              <a:t>Revolution frequency:    </a:t>
            </a:r>
            <a:r>
              <a:rPr lang="en-US" sz="3200" dirty="0" smtClean="0">
                <a:solidFill>
                  <a:srgbClr val="C30000"/>
                </a:solidFill>
                <a:latin typeface="Symbol" charset="2"/>
                <a:cs typeface="Symbol" charset="2"/>
                <a:sym typeface="Wingdings"/>
              </a:rPr>
              <a:t>~b</a:t>
            </a:r>
          </a:p>
          <a:p>
            <a:pPr marL="0" lvl="1" indent="0">
              <a:buNone/>
            </a:pPr>
            <a:endParaRPr lang="en-US" sz="2800" dirty="0" smtClean="0">
              <a:solidFill>
                <a:schemeClr val="bg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173136" y="4396369"/>
            <a:ext cx="17858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/>
            <a:r>
              <a:rPr lang="en-US" sz="2400" dirty="0" smtClean="0">
                <a:solidFill>
                  <a:srgbClr val="0000FF"/>
                </a:solidFill>
                <a:latin typeface="Symbol" charset="2"/>
                <a:cs typeface="Symbol" charset="2"/>
                <a:sym typeface="Wingdings"/>
              </a:rPr>
              <a:t>g ~1</a:t>
            </a:r>
            <a:endParaRPr lang="en-US" sz="2400" dirty="0">
              <a:solidFill>
                <a:srgbClr val="0000FF"/>
              </a:solidFill>
              <a:latin typeface="Symbol" charset="2"/>
              <a:cs typeface="Symbol" charset="2"/>
              <a:sym typeface="Wingdings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8536" y="2116536"/>
            <a:ext cx="8480643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7688" lvl="2" algn="l">
              <a:spcBef>
                <a:spcPct val="20000"/>
              </a:spcBef>
            </a:pPr>
            <a:r>
              <a:rPr lang="en-US" sz="2400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Dn</a:t>
            </a:r>
            <a:r>
              <a:rPr lang="en-US" sz="240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Arial"/>
              </a:rPr>
              <a:t>~0.13 for C-ions @ 4 MeV and increases w. </a:t>
            </a:r>
            <a:r>
              <a:rPr lang="en-US" sz="2400" dirty="0" smtClean="0">
                <a:solidFill>
                  <a:srgbClr val="000000"/>
                </a:solidFill>
                <a:latin typeface="Arial"/>
              </a:rPr>
              <a:t>energy</a:t>
            </a:r>
            <a:endParaRPr lang="en-US" sz="1000" dirty="0">
              <a:solidFill>
                <a:srgbClr val="0000FF"/>
              </a:solidFill>
              <a:latin typeface="Arial"/>
            </a:endParaRPr>
          </a:p>
          <a:p>
            <a:pPr lvl="0">
              <a:spcBef>
                <a:spcPct val="20000"/>
              </a:spcBef>
              <a:buSzPct val="150000"/>
            </a:pPr>
            <a:r>
              <a:rPr lang="en-US" sz="2800" dirty="0" smtClean="0">
                <a:solidFill>
                  <a:srgbClr val="0000FF"/>
                </a:solidFill>
                <a:latin typeface="Arial"/>
              </a:rPr>
              <a:t>…~not </a:t>
            </a:r>
            <a:r>
              <a:rPr lang="en-US" sz="2800" dirty="0">
                <a:solidFill>
                  <a:srgbClr val="0000FF"/>
                </a:solidFill>
                <a:latin typeface="Arial"/>
              </a:rPr>
              <a:t>a problem for C-ions!  </a:t>
            </a:r>
            <a:endParaRPr lang="en-US" sz="2800" dirty="0">
              <a:solidFill>
                <a:srgbClr val="000000"/>
              </a:solidFill>
              <a:latin typeface="Arial"/>
              <a:sym typeface="Wingding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54249" y="4130276"/>
            <a:ext cx="36215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90588" lvl="2" indent="-342900" algn="l">
              <a:spcBef>
                <a:spcPct val="20000"/>
              </a:spcBef>
              <a:buFont typeface="Lucida Grande"/>
              <a:buChar char="-"/>
            </a:pPr>
            <a:r>
              <a:rPr lang="en-US" sz="2800" dirty="0">
                <a:solidFill>
                  <a:srgbClr val="000000"/>
                </a:solidFill>
                <a:latin typeface="Arial"/>
                <a:cs typeface="Symbol" charset="2"/>
                <a:sym typeface="Wingdings"/>
              </a:rPr>
              <a:t>Beam size </a:t>
            </a:r>
            <a:r>
              <a:rPr lang="en-US" sz="2800" dirty="0">
                <a:solidFill>
                  <a:srgbClr val="FF0000"/>
                </a:solidFill>
                <a:latin typeface="Arial"/>
                <a:cs typeface="Symbol" charset="2"/>
                <a:sym typeface="Wingdings"/>
              </a:rPr>
              <a:t>~ </a:t>
            </a:r>
            <a:r>
              <a:rPr lang="en-US" sz="2800" dirty="0" err="1">
                <a:solidFill>
                  <a:srgbClr val="FF0000"/>
                </a:solidFill>
                <a:latin typeface="Arial"/>
                <a:cs typeface="Symbol" charset="2"/>
                <a:sym typeface="Wingdings"/>
              </a:rPr>
              <a:t>sqrt</a:t>
            </a:r>
            <a:r>
              <a:rPr lang="en-US" sz="2800" dirty="0">
                <a:solidFill>
                  <a:srgbClr val="FF0000"/>
                </a:solidFill>
                <a:latin typeface="Arial"/>
                <a:cs typeface="Symbol" charset="2"/>
                <a:sym typeface="Wingdings"/>
              </a:rPr>
              <a:t>(</a:t>
            </a:r>
            <a:r>
              <a:rPr lang="en-US" sz="2800" dirty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b</a:t>
            </a:r>
            <a:r>
              <a:rPr lang="en-US" sz="2800" dirty="0">
                <a:solidFill>
                  <a:srgbClr val="FF0000"/>
                </a:solidFill>
                <a:latin typeface="Arial"/>
                <a:cs typeface="Symbol" charset="2"/>
                <a:sym typeface="Wingdings"/>
              </a:rPr>
              <a:t>)</a:t>
            </a: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735282" y="6546844"/>
            <a:ext cx="5711870" cy="277641"/>
          </a:xfrm>
        </p:spPr>
        <p:txBody>
          <a:bodyPr/>
          <a:lstStyle/>
          <a:p>
            <a:r>
              <a:rPr lang="en-GB" altLang="en-US" dirty="0" smtClean="0"/>
              <a:t>E. Benedetto – NIMMS/SEEIIST Meeting 13/11/2020 </a:t>
            </a:r>
            <a:endParaRPr lang="en-GB" alt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8655257"/>
              </p:ext>
            </p:extLst>
          </p:nvPr>
        </p:nvGraphicFramePr>
        <p:xfrm>
          <a:off x="6917765" y="4833471"/>
          <a:ext cx="2106706" cy="17526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53353"/>
                <a:gridCol w="105335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Energy</a:t>
                      </a:r>
                    </a:p>
                    <a:p>
                      <a:pPr algn="ctr"/>
                      <a:r>
                        <a:rPr lang="en-US" dirty="0" smtClean="0"/>
                        <a:t>MeV/u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Beta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0.12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7440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488" y="168919"/>
            <a:ext cx="3497655" cy="585418"/>
          </a:xfrm>
        </p:spPr>
        <p:txBody>
          <a:bodyPr/>
          <a:lstStyle/>
          <a:p>
            <a:r>
              <a:rPr lang="en-US" dirty="0" smtClean="0"/>
              <a:t>Space Charge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486BC6C-0D7C-4E0F-B286-B1A20E1CFCEB}" type="slidenum">
              <a:rPr lang="en-GB" altLang="en-US" smtClean="0"/>
              <a:pPr/>
              <a:t>5</a:t>
            </a:fld>
            <a:endParaRPr lang="en-GB" alt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199" y="3251199"/>
            <a:ext cx="8198427" cy="2281919"/>
          </a:xfrm>
        </p:spPr>
        <p:txBody>
          <a:bodyPr/>
          <a:lstStyle/>
          <a:p>
            <a:pPr lvl="1"/>
            <a:r>
              <a:rPr lang="en-US" dirty="0" err="1" smtClean="0">
                <a:latin typeface="Symbol" charset="2"/>
                <a:cs typeface="Symbol" charset="2"/>
              </a:rPr>
              <a:t>Dn</a:t>
            </a:r>
            <a:r>
              <a:rPr lang="en-US" dirty="0" smtClean="0"/>
              <a:t> ~0.13 (*) for C-ions @ 4 MeV and increases w. energy</a:t>
            </a:r>
          </a:p>
          <a:p>
            <a:pPr lvl="8"/>
            <a:endParaRPr lang="en-US" sz="1000" dirty="0"/>
          </a:p>
          <a:p>
            <a:pPr algn="r"/>
            <a:r>
              <a:rPr lang="en-US" dirty="0" smtClean="0"/>
              <a:t>…not a problem for C-ions!  </a:t>
            </a:r>
          </a:p>
          <a:p>
            <a:endParaRPr lang="en-US" sz="1400" dirty="0" smtClean="0"/>
          </a:p>
          <a:p>
            <a:pPr lvl="1">
              <a:buSzPct val="150000"/>
            </a:pPr>
            <a:r>
              <a:rPr lang="en-US" dirty="0" err="1">
                <a:latin typeface="Symbol" charset="2"/>
                <a:cs typeface="Symbol" charset="2"/>
              </a:rPr>
              <a:t>Dn</a:t>
            </a:r>
            <a:r>
              <a:rPr lang="en-US" dirty="0"/>
              <a:t> ~</a:t>
            </a:r>
            <a:r>
              <a:rPr lang="en-US" dirty="0" smtClean="0"/>
              <a:t>0.42(*) @ 7 MeV</a:t>
            </a:r>
            <a:r>
              <a:rPr lang="en-US" dirty="0" smtClean="0">
                <a:solidFill>
                  <a:schemeClr val="bg1"/>
                </a:solidFill>
              </a:rPr>
              <a:t> protons </a:t>
            </a:r>
            <a:r>
              <a:rPr lang="en-US" dirty="0"/>
              <a:t>(</a:t>
            </a:r>
            <a:r>
              <a:rPr lang="en-US" dirty="0" err="1" smtClean="0">
                <a:latin typeface="Symbol" charset="2"/>
                <a:cs typeface="Symbol" charset="2"/>
              </a:rPr>
              <a:t>Dn</a:t>
            </a:r>
            <a:r>
              <a:rPr lang="en-US" dirty="0" smtClean="0"/>
              <a:t>=0.35(*) @ 10 MeV/u) </a:t>
            </a:r>
          </a:p>
          <a:p>
            <a:pPr marL="547688" lvl="2" indent="0">
              <a:buSzPct val="150000"/>
              <a:buNone/>
            </a:pP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latin typeface="Symbol" charset="2"/>
                <a:cs typeface="Symbol" charset="2"/>
              </a:rPr>
              <a:t>Dn</a:t>
            </a:r>
            <a:r>
              <a:rPr lang="en-US" dirty="0" smtClean="0"/>
              <a:t>=</a:t>
            </a:r>
            <a:r>
              <a:rPr lang="en-US" dirty="0" smtClean="0">
                <a:sym typeface="Wingdings"/>
              </a:rPr>
              <a:t>0.31 @ 7 MeV/u if 3um (more realistic!)</a:t>
            </a:r>
            <a:endParaRPr lang="en-US" dirty="0"/>
          </a:p>
          <a:p>
            <a:endParaRPr lang="en-US" dirty="0" smtClean="0"/>
          </a:p>
        </p:txBody>
      </p:sp>
      <p:pic>
        <p:nvPicPr>
          <p:cNvPr id="7" name="Picture 6" descr="Screen Shot 2020-11-13 at 08.52.2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286" y="1590160"/>
            <a:ext cx="6914809" cy="1148278"/>
          </a:xfrm>
          <a:prstGeom prst="rect">
            <a:avLst/>
          </a:prstGeom>
        </p:spPr>
      </p:pic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735282" y="6546844"/>
            <a:ext cx="5711870" cy="277641"/>
          </a:xfrm>
        </p:spPr>
        <p:txBody>
          <a:bodyPr/>
          <a:lstStyle/>
          <a:p>
            <a:r>
              <a:rPr lang="en-GB" altLang="en-US" dirty="0" smtClean="0"/>
              <a:t>E. Benedetto – NIMMS/SEEIIST Meeting 13/11/2020 </a:t>
            </a:r>
            <a:endParaRPr lang="en-GB" altLang="en-US" dirty="0"/>
          </a:p>
        </p:txBody>
      </p:sp>
      <p:sp>
        <p:nvSpPr>
          <p:cNvPr id="3" name="Rectangle 2"/>
          <p:cNvSpPr/>
          <p:nvPr/>
        </p:nvSpPr>
        <p:spPr>
          <a:xfrm>
            <a:off x="7132866" y="87594"/>
            <a:ext cx="194726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(*) with 1um ring emittance, worst case  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4875827" y="5547716"/>
            <a:ext cx="3619945" cy="861774"/>
          </a:xfrm>
          <a:prstGeom prst="rect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dirty="0" err="1">
                <a:latin typeface="Symbol" charset="2"/>
                <a:cs typeface="Symbol" charset="2"/>
              </a:rPr>
              <a:t>Dn</a:t>
            </a:r>
            <a:r>
              <a:rPr lang="en-US" dirty="0"/>
              <a:t> </a:t>
            </a:r>
            <a:r>
              <a:rPr lang="en-US" dirty="0" smtClean="0"/>
              <a:t>&lt; 0.25-0.3 “safe”</a:t>
            </a:r>
          </a:p>
          <a:p>
            <a:pPr algn="l"/>
            <a:r>
              <a:rPr lang="en-US" dirty="0" smtClean="0"/>
              <a:t> </a:t>
            </a:r>
            <a:r>
              <a:rPr lang="en-US" dirty="0" err="1">
                <a:latin typeface="Symbol" charset="2"/>
                <a:cs typeface="Symbol" charset="2"/>
              </a:rPr>
              <a:t>Dn</a:t>
            </a:r>
            <a:r>
              <a:rPr lang="en-US" dirty="0"/>
              <a:t> </a:t>
            </a:r>
            <a:r>
              <a:rPr lang="en-US" dirty="0" smtClean="0"/>
              <a:t>~ 0.5</a:t>
            </a:r>
            <a:r>
              <a:rPr lang="en-US" dirty="0"/>
              <a:t>-</a:t>
            </a:r>
            <a:r>
              <a:rPr lang="en-US" dirty="0" smtClean="0"/>
              <a:t>0.6 “feasible but…”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478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Stripping efficiency C</a:t>
            </a:r>
            <a:r>
              <a:rPr lang="en-US" baseline="30000" dirty="0" smtClean="0"/>
              <a:t>+4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C</a:t>
            </a:r>
            <a:r>
              <a:rPr lang="en-US" baseline="30000" dirty="0" smtClean="0">
                <a:sym typeface="Wingdings"/>
              </a:rPr>
              <a:t>+6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486BC6C-0D7C-4E0F-B286-B1A20E1CFCEB}" type="slidenum">
              <a:rPr lang="en-GB" altLang="en-US" smtClean="0"/>
              <a:pPr/>
              <a:t>6</a:t>
            </a:fld>
            <a:endParaRPr lang="en-GB" alt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4700"/>
            <a:ext cx="9144000" cy="52949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56799" y="3997679"/>
            <a:ext cx="1850587" cy="400110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2"/>
                </a:solidFill>
              </a:rPr>
              <a:t>Amra</a:t>
            </a:r>
            <a:r>
              <a:rPr lang="en-US" dirty="0" smtClean="0">
                <a:solidFill>
                  <a:schemeClr val="bg2"/>
                </a:solidFill>
              </a:rPr>
              <a:t>, </a:t>
            </a:r>
            <a:r>
              <a:rPr lang="en-US" dirty="0" err="1" smtClean="0">
                <a:solidFill>
                  <a:schemeClr val="bg2"/>
                </a:solidFill>
              </a:rPr>
              <a:t>Mariusz</a:t>
            </a:r>
            <a:endParaRPr lang="en-US" dirty="0" smtClean="0">
              <a:solidFill>
                <a:schemeClr val="bg2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735282" y="6546844"/>
            <a:ext cx="5711870" cy="277641"/>
          </a:xfrm>
        </p:spPr>
        <p:txBody>
          <a:bodyPr/>
          <a:lstStyle/>
          <a:p>
            <a:r>
              <a:rPr lang="en-GB" altLang="en-US" dirty="0" smtClean="0"/>
              <a:t>E. Benedetto – NIMMS/SEEIIST Meeting 13/11/2020 </a:t>
            </a:r>
            <a:endParaRPr lang="en-GB" altLang="en-US" dirty="0"/>
          </a:p>
        </p:txBody>
      </p:sp>
      <p:sp>
        <p:nvSpPr>
          <p:cNvPr id="3" name="Rectangle 2"/>
          <p:cNvSpPr/>
          <p:nvPr/>
        </p:nvSpPr>
        <p:spPr bwMode="auto">
          <a:xfrm>
            <a:off x="3381812" y="3764046"/>
            <a:ext cx="2204339" cy="400110"/>
          </a:xfrm>
          <a:prstGeom prst="rect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folHlink"/>
                </a:solidFill>
                <a:effectLst/>
                <a:latin typeface="Arial" panose="020B0604020202020204" pitchFamily="34" charset="0"/>
              </a:rPr>
              <a:t>95% @ 4 MeV/u</a:t>
            </a: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4153647" y="1165411"/>
            <a:ext cx="0" cy="364564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5760082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Stripping efficiency </a:t>
            </a:r>
            <a:r>
              <a:rPr lang="en-US" dirty="0" smtClean="0"/>
              <a:t>O</a:t>
            </a:r>
            <a:r>
              <a:rPr lang="en-US" baseline="30000" dirty="0" smtClean="0"/>
              <a:t>+6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altLang="en-US" smtClean="0"/>
              <a:t>E. Benedetto – Gantry technical Meeting 2/9/2020 </a:t>
            </a:r>
            <a:endParaRPr lang="en-GB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486BC6C-0D7C-4E0F-B286-B1A20E1CFCEB}" type="slidenum">
              <a:rPr lang="en-GB" altLang="en-US" smtClean="0"/>
              <a:pPr/>
              <a:t>7</a:t>
            </a:fld>
            <a:endParaRPr lang="en-GB" altLang="en-US" dirty="0"/>
          </a:p>
        </p:txBody>
      </p:sp>
      <p:pic>
        <p:nvPicPr>
          <p:cNvPr id="6" name="Picture 5" descr="Screen Shot 2020-11-13 at 10.39.4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221" y="1404693"/>
            <a:ext cx="6287179" cy="44653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56799" y="3997679"/>
            <a:ext cx="1850587" cy="400110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2"/>
                </a:solidFill>
              </a:rPr>
              <a:t>Amra</a:t>
            </a:r>
            <a:r>
              <a:rPr lang="en-US" dirty="0" smtClean="0">
                <a:solidFill>
                  <a:schemeClr val="bg2"/>
                </a:solidFill>
              </a:rPr>
              <a:t>, </a:t>
            </a:r>
            <a:r>
              <a:rPr lang="en-US" dirty="0" err="1" smtClean="0">
                <a:solidFill>
                  <a:schemeClr val="bg2"/>
                </a:solidFill>
              </a:rPr>
              <a:t>Mariusz</a:t>
            </a:r>
            <a:endParaRPr lang="en-US" dirty="0" smtClean="0">
              <a:solidFill>
                <a:schemeClr val="bg2"/>
              </a:solidFill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452049" y="2338328"/>
            <a:ext cx="2204339" cy="400110"/>
          </a:xfrm>
          <a:prstGeom prst="rect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 smtClean="0">
                <a:solidFill>
                  <a:schemeClr val="folHlink"/>
                </a:solidFill>
                <a:latin typeface="Arial" panose="020B0604020202020204" pitchFamily="34" charset="0"/>
              </a:rPr>
              <a:t>~85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folHlink"/>
                </a:solidFill>
                <a:effectLst/>
                <a:latin typeface="Arial" panose="020B0604020202020204" pitchFamily="34" charset="0"/>
              </a:rPr>
              <a:t>% @ 4 MeV/u</a:t>
            </a: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4153647" y="1165411"/>
            <a:ext cx="0" cy="364564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780772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Coulomb Scattering @ foil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486BC6C-0D7C-4E0F-B286-B1A20E1CFCEB}" type="slidenum">
              <a:rPr lang="en-GB" altLang="en-US" smtClean="0"/>
              <a:pPr/>
              <a:t>8</a:t>
            </a:fld>
            <a:endParaRPr lang="en-GB" altLang="en-US" dirty="0"/>
          </a:p>
        </p:txBody>
      </p:sp>
      <p:sp>
        <p:nvSpPr>
          <p:cNvPr id="7" name="Footer Placeholder 2"/>
          <p:cNvSpPr txBox="1">
            <a:spLocks/>
          </p:cNvSpPr>
          <p:nvPr/>
        </p:nvSpPr>
        <p:spPr bwMode="auto">
          <a:xfrm>
            <a:off x="2033403" y="6580359"/>
            <a:ext cx="5711870" cy="27764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 kern="1200">
                <a:solidFill>
                  <a:schemeClr val="accent6"/>
                </a:solidFill>
                <a:latin typeface="Arial Unicode MS" panose="020B0604020202020204" pitchFamily="34" charset="-128"/>
                <a:ea typeface="+mn-ea"/>
                <a:cs typeface="+mn-cs"/>
              </a:defRPr>
            </a:lvl1pPr>
            <a:lvl2pPr marL="457200" algn="ctr" rtl="0" fontAlgn="base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folHlink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folHlink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folHlink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50000"/>
              </a:spcBef>
              <a:spcAft>
                <a:spcPct val="0"/>
              </a:spcAft>
              <a:defRPr sz="2000" kern="1200">
                <a:solidFill>
                  <a:schemeClr val="folHlink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folHlink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folHlink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folHlink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folHlink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en-GB" altLang="en-US" dirty="0" smtClean="0"/>
              <a:t>E. Benedetto – NIMMS/SEEIIST Meeting 13/11/2020 </a:t>
            </a:r>
            <a:endParaRPr lang="en-GB" altLang="en-US" dirty="0"/>
          </a:p>
        </p:txBody>
      </p:sp>
      <p:pic>
        <p:nvPicPr>
          <p:cNvPr id="8" name="Picture 7" descr="Screen Shot 2020-11-13 at 10.35.0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486" y="1643530"/>
            <a:ext cx="5967228" cy="4138705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 bwMode="auto">
          <a:xfrm>
            <a:off x="1902551" y="4452471"/>
            <a:ext cx="557999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/>
          <p:nvPr/>
        </p:nvCxnSpPr>
        <p:spPr bwMode="auto">
          <a:xfrm>
            <a:off x="1920481" y="4335929"/>
            <a:ext cx="557999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4" name="Rectangle 13"/>
          <p:cNvSpPr/>
          <p:nvPr/>
        </p:nvSpPr>
        <p:spPr bwMode="auto">
          <a:xfrm>
            <a:off x="3227295" y="1559672"/>
            <a:ext cx="4156636" cy="715581"/>
          </a:xfrm>
          <a:prstGeom prst="rect">
            <a:avLst/>
          </a:prstGeom>
          <a:ln>
            <a:headEnd type="none" w="med" len="med"/>
            <a:tailEnd type="triangle" w="med" len="med"/>
          </a:ln>
          <a:extLst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folHlink"/>
                </a:solidFill>
                <a:effectLst/>
                <a:latin typeface="Arial" panose="020B0604020202020204" pitchFamily="34" charset="0"/>
              </a:rPr>
              <a:t>5% increase, if 0.6 pi mm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folHlink"/>
                </a:solidFill>
                <a:effectLst/>
                <a:latin typeface="Arial" panose="020B0604020202020204" pitchFamily="34" charset="0"/>
              </a:rPr>
              <a:t>mrad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folHlink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folHlink"/>
                </a:solidFill>
                <a:effectLst/>
                <a:latin typeface="Arial" panose="020B0604020202020204" pitchFamily="34" charset="0"/>
              </a:rPr>
              <a:t>(x2 if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folHlink"/>
                </a:solidFill>
                <a:effectLst/>
                <a:latin typeface="Arial" panose="020B0604020202020204" pitchFamily="34" charset="0"/>
              </a:rPr>
              <a:t>emi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folHlink"/>
                </a:solidFill>
                <a:effectLst/>
                <a:latin typeface="Arial" panose="020B0604020202020204" pitchFamily="34" charset="0"/>
              </a:rPr>
              <a:t> ~0.3 pi mm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folHlink"/>
                </a:solidFill>
                <a:effectLst/>
                <a:latin typeface="Arial" panose="020B0604020202020204" pitchFamily="34" charset="0"/>
              </a:rPr>
              <a:t>mrad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folHlink"/>
                </a:solidFill>
                <a:effectLst/>
                <a:latin typeface="Arial" panose="020B0604020202020204" pitchFamily="34" charset="0"/>
              </a:rPr>
              <a:t>)</a:t>
            </a:r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4542118" y="1509058"/>
            <a:ext cx="0" cy="364564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>
            <a:off x="5991412" y="1299882"/>
            <a:ext cx="0" cy="364564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7293413" y="5606217"/>
            <a:ext cx="1850587" cy="400110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2"/>
                </a:solidFill>
              </a:rPr>
              <a:t>Amra</a:t>
            </a:r>
            <a:r>
              <a:rPr lang="en-US" dirty="0" smtClean="0">
                <a:solidFill>
                  <a:schemeClr val="bg2"/>
                </a:solidFill>
              </a:rPr>
              <a:t>, </a:t>
            </a:r>
            <a:r>
              <a:rPr lang="en-US" dirty="0" err="1" smtClean="0">
                <a:solidFill>
                  <a:schemeClr val="bg2"/>
                </a:solidFill>
              </a:rPr>
              <a:t>Mariusz</a:t>
            </a:r>
            <a:endParaRPr lang="en-US" dirty="0" smtClean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8025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Bfield</a:t>
            </a:r>
            <a:r>
              <a:rPr lang="en-US" dirty="0" smtClean="0"/>
              <a:t> in SC magnets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altLang="en-US" smtClean="0"/>
              <a:t>E. Benedetto – Gantry technical Meeting 2/9/2020 </a:t>
            </a:r>
            <a:endParaRPr lang="en-GB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486BC6C-0D7C-4E0F-B286-B1A20E1CFCEB}" type="slidenum">
              <a:rPr lang="en-GB" altLang="en-US" smtClean="0"/>
              <a:pPr/>
              <a:t>9</a:t>
            </a:fld>
            <a:endParaRPr lang="en-GB" alt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For C-ions:</a:t>
            </a:r>
            <a:r>
              <a:rPr lang="en-US" dirty="0"/>
              <a:t> </a:t>
            </a:r>
            <a:endParaRPr lang="en-US" dirty="0" smtClean="0"/>
          </a:p>
          <a:p>
            <a:pPr lvl="1"/>
            <a:r>
              <a:rPr lang="en-US" dirty="0" err="1" smtClean="0"/>
              <a:t>B</a:t>
            </a:r>
            <a:r>
              <a:rPr lang="en-US" dirty="0" err="1"/>
              <a:t>@inj</a:t>
            </a:r>
            <a:r>
              <a:rPr lang="en-US" dirty="0"/>
              <a:t> = 0.4 T @ 7 MeV/u</a:t>
            </a:r>
            <a:br>
              <a:rPr lang="en-US" dirty="0"/>
            </a:br>
            <a:r>
              <a:rPr lang="en-US" dirty="0" smtClean="0"/>
              <a:t>  </a:t>
            </a:r>
          </a:p>
          <a:p>
            <a:pPr marL="0" lvl="1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For </a:t>
            </a:r>
            <a:r>
              <a:rPr lang="en-US" dirty="0">
                <a:solidFill>
                  <a:schemeClr val="bg1"/>
                </a:solidFill>
              </a:rPr>
              <a:t>protons:  </a:t>
            </a:r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en-US" dirty="0" err="1" smtClean="0"/>
              <a:t>B</a:t>
            </a:r>
            <a:r>
              <a:rPr lang="en-US" dirty="0" err="1"/>
              <a:t>@inj</a:t>
            </a:r>
            <a:r>
              <a:rPr lang="en-US" dirty="0"/>
              <a:t> = 0.2 T @ 7 MeV/u </a:t>
            </a:r>
            <a:r>
              <a:rPr lang="en-US" dirty="0" smtClean="0">
                <a:solidFill>
                  <a:srgbClr val="FF0000"/>
                </a:solidFill>
              </a:rPr>
              <a:t>TOO LOW!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0" lvl="1" indent="0">
              <a:buNone/>
            </a:pPr>
            <a:r>
              <a:rPr lang="en-US" dirty="0" err="1" smtClean="0"/>
              <a:t>Bmin</a:t>
            </a:r>
            <a:r>
              <a:rPr lang="en-US" dirty="0" smtClean="0"/>
              <a:t>= ~0.3 T corresponds to 16 MeV protons</a:t>
            </a:r>
          </a:p>
          <a:p>
            <a:pPr lvl="1"/>
            <a:r>
              <a:rPr lang="en-US" dirty="0" smtClean="0"/>
              <a:t>if protons @ 12 MeV </a:t>
            </a:r>
            <a:r>
              <a:rPr lang="en-US" dirty="0" smtClean="0">
                <a:sym typeface="Wingdings"/>
              </a:rPr>
              <a:t> B=0.26 T,    </a:t>
            </a:r>
          </a:p>
          <a:p>
            <a:pPr lvl="1"/>
            <a:r>
              <a:rPr lang="en-US" dirty="0" smtClean="0">
                <a:sym typeface="Wingdings"/>
              </a:rPr>
              <a:t>if protons @10 MeV 0.24 T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0491578"/>
      </p:ext>
    </p:extLst>
  </p:cSld>
  <p:clrMapOvr>
    <a:masterClrMapping/>
  </p:clrMapOvr>
</p:sld>
</file>

<file path=ppt/theme/theme1.xml><?xml version="1.0" encoding="utf-8"?>
<a:theme xmlns:a="http://schemas.openxmlformats.org/drawingml/2006/main" name="EB_TERA">
  <a:themeElements>
    <a:clrScheme name="Soaring 1">
      <a:dk1>
        <a:srgbClr val="000000"/>
      </a:dk1>
      <a:lt1>
        <a:srgbClr val="FFFFFF"/>
      </a:lt1>
      <a:dk2>
        <a:srgbClr val="0000FF"/>
      </a:dk2>
      <a:lt2>
        <a:srgbClr val="FFCC66"/>
      </a:lt2>
      <a:accent1>
        <a:srgbClr val="00FFFF"/>
      </a:accent1>
      <a:accent2>
        <a:srgbClr val="3366FF"/>
      </a:accent2>
      <a:accent3>
        <a:srgbClr val="AAAAFF"/>
      </a:accent3>
      <a:accent4>
        <a:srgbClr val="DADADA"/>
      </a:accent4>
      <a:accent5>
        <a:srgbClr val="AAFFFF"/>
      </a:accent5>
      <a:accent6>
        <a:srgbClr val="2D5CE7"/>
      </a:accent6>
      <a:hlink>
        <a:srgbClr val="FF0033"/>
      </a:hlink>
      <a:folHlink>
        <a:srgbClr val="FFFF00"/>
      </a:folHlink>
    </a:clrScheme>
    <a:fontScheme name="Soarin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rgbClr val="FFFF66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2000" b="0" i="0" u="none" strike="noStrike" cap="none" normalizeH="0" baseline="0" smtClean="0">
            <a:ln>
              <a:noFill/>
            </a:ln>
            <a:solidFill>
              <a:schemeClr val="folHlink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solidFill>
          <a:schemeClr val="accent1"/>
        </a:solidFill>
        <a:ln w="28575" cap="flat" cmpd="sng" algn="ctr">
          <a:solidFill>
            <a:schemeClr val="bg1"/>
          </a:solidFill>
          <a:prstDash val="solid"/>
          <a:round/>
          <a:headEnd type="none" w="med" len="med"/>
          <a:tailEnd type="arrow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bg2"/>
            </a:solidFill>
          </a:defRPr>
        </a:defPPr>
      </a:lstStyle>
    </a:txDef>
  </a:objectDefaults>
  <a:extraClrSchemeLst>
    <a:extraClrScheme>
      <a:clrScheme name="Soaring 1">
        <a:dk1>
          <a:srgbClr val="000000"/>
        </a:dk1>
        <a:lt1>
          <a:srgbClr val="FFFFFF"/>
        </a:lt1>
        <a:dk2>
          <a:srgbClr val="0000FF"/>
        </a:dk2>
        <a:lt2>
          <a:srgbClr val="FFCC66"/>
        </a:lt2>
        <a:accent1>
          <a:srgbClr val="00FFFF"/>
        </a:accent1>
        <a:accent2>
          <a:srgbClr val="3366FF"/>
        </a:accent2>
        <a:accent3>
          <a:srgbClr val="AAAAFF"/>
        </a:accent3>
        <a:accent4>
          <a:srgbClr val="DADADA"/>
        </a:accent4>
        <a:accent5>
          <a:srgbClr val="AAFFFF"/>
        </a:accent5>
        <a:accent6>
          <a:srgbClr val="2D5CE7"/>
        </a:accent6>
        <a:hlink>
          <a:srgbClr val="FF0033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6699FF"/>
        </a:accent1>
        <a:accent2>
          <a:srgbClr val="66CCFF"/>
        </a:accent2>
        <a:accent3>
          <a:srgbClr val="FFFFFF"/>
        </a:accent3>
        <a:accent4>
          <a:srgbClr val="000000"/>
        </a:accent4>
        <a:accent5>
          <a:srgbClr val="B8CAFF"/>
        </a:accent5>
        <a:accent6>
          <a:srgbClr val="5CB9E7"/>
        </a:accent6>
        <a:hlink>
          <a:srgbClr val="CC99FF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CBCBCB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D4D4D4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oaring 4">
        <a:dk1>
          <a:srgbClr val="000000"/>
        </a:dk1>
        <a:lt1>
          <a:srgbClr val="FFFFFF"/>
        </a:lt1>
        <a:dk2>
          <a:srgbClr val="008080"/>
        </a:dk2>
        <a:lt2>
          <a:srgbClr val="FFCC66"/>
        </a:lt2>
        <a:accent1>
          <a:srgbClr val="0099CC"/>
        </a:accent1>
        <a:accent2>
          <a:srgbClr val="009999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8A8A"/>
        </a:accent6>
        <a:hlink>
          <a:srgbClr val="6600CC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oaring 5">
        <a:dk1>
          <a:srgbClr val="000000"/>
        </a:dk1>
        <a:lt1>
          <a:srgbClr val="FFFFFF"/>
        </a:lt1>
        <a:dk2>
          <a:srgbClr val="993300"/>
        </a:dk2>
        <a:lt2>
          <a:srgbClr val="FFCC66"/>
        </a:lt2>
        <a:accent1>
          <a:srgbClr val="FF6633"/>
        </a:accent1>
        <a:accent2>
          <a:srgbClr val="CC6600"/>
        </a:accent2>
        <a:accent3>
          <a:srgbClr val="CAADAA"/>
        </a:accent3>
        <a:accent4>
          <a:srgbClr val="DADADA"/>
        </a:accent4>
        <a:accent5>
          <a:srgbClr val="FFB8AD"/>
        </a:accent5>
        <a:accent6>
          <a:srgbClr val="B95C00"/>
        </a:accent6>
        <a:hlink>
          <a:srgbClr val="CC0000"/>
        </a:hlink>
        <a:folHlink>
          <a:srgbClr val="FF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EB_DS_gantry_2019-04-29_short-1" id="{1FE4FDD7-E0C6-462A-8683-C75D126376E6}" vid="{D5B6C61D-20DB-4058-BF7A-1598D0DE1453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EB_TERA.potx</Template>
  <TotalTime>9942</TotalTime>
  <Words>644</Words>
  <Application>Microsoft Macintosh PowerPoint</Application>
  <PresentationFormat>On-screen Show (4:3)</PresentationFormat>
  <Paragraphs>122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EB_TERA</vt:lpstr>
      <vt:lpstr>PowerPoint Presentation</vt:lpstr>
      <vt:lpstr>Motivation</vt:lpstr>
      <vt:lpstr>Injection energy in the synchrotron</vt:lpstr>
      <vt:lpstr>Scaling</vt:lpstr>
      <vt:lpstr>Space Charge</vt:lpstr>
      <vt:lpstr>Stripping efficiency C+4  C+6</vt:lpstr>
      <vt:lpstr>Stripping efficiency O+6 </vt:lpstr>
      <vt:lpstr>Multiple Coulomb Scattering @ foil</vt:lpstr>
      <vt:lpstr>Bfield in SC magnets</vt:lpstr>
      <vt:lpstr>Conclusions (for now…)</vt:lpstr>
      <vt:lpstr>Source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Elena Benedetto</dc:creator>
  <cp:lastModifiedBy>Elena Benedetto</cp:lastModifiedBy>
  <cp:revision>466</cp:revision>
  <cp:lastPrinted>2002-02-07T16:18:53Z</cp:lastPrinted>
  <dcterms:created xsi:type="dcterms:W3CDTF">2020-02-20T10:53:35Z</dcterms:created>
  <dcterms:modified xsi:type="dcterms:W3CDTF">2021-05-17T08:55:49Z</dcterms:modified>
</cp:coreProperties>
</file>