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23"/>
  </p:notesMasterIdLst>
  <p:handoutMasterIdLst>
    <p:handoutMasterId r:id="rId24"/>
  </p:handoutMasterIdLst>
  <p:sldIdLst>
    <p:sldId id="256" r:id="rId5"/>
    <p:sldId id="273" r:id="rId6"/>
    <p:sldId id="311" r:id="rId7"/>
    <p:sldId id="297" r:id="rId8"/>
    <p:sldId id="271" r:id="rId9"/>
    <p:sldId id="270" r:id="rId10"/>
    <p:sldId id="308" r:id="rId11"/>
    <p:sldId id="292" r:id="rId12"/>
    <p:sldId id="293" r:id="rId13"/>
    <p:sldId id="269" r:id="rId14"/>
    <p:sldId id="306" r:id="rId15"/>
    <p:sldId id="259" r:id="rId16"/>
    <p:sldId id="263" r:id="rId17"/>
    <p:sldId id="294" r:id="rId18"/>
    <p:sldId id="314" r:id="rId19"/>
    <p:sldId id="313" r:id="rId20"/>
    <p:sldId id="307" r:id="rId21"/>
    <p:sldId id="312" r:id="rId22"/>
  </p:sldIdLst>
  <p:sldSz cx="12192000" cy="6858000"/>
  <p:notesSz cx="6858000" cy="9144000"/>
  <p:defaultTextStyle>
    <a:defPPr rtl="0">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envenuto" id="{E75E278A-FF0E-49A4-B170-79828D63BBAD}">
          <p14:sldIdLst>
            <p14:sldId id="256"/>
            <p14:sldId id="273"/>
            <p14:sldId id="311"/>
            <p14:sldId id="297"/>
            <p14:sldId id="271"/>
            <p14:sldId id="270"/>
            <p14:sldId id="308"/>
            <p14:sldId id="292"/>
            <p14:sldId id="293"/>
            <p14:sldId id="269"/>
            <p14:sldId id="306"/>
            <p14:sldId id="259"/>
            <p14:sldId id="263"/>
            <p14:sldId id="294"/>
            <p14:sldId id="314"/>
            <p14:sldId id="313"/>
            <p14:sldId id="307"/>
            <p14:sldId id="312"/>
          </p14:sldIdLst>
        </p14:section>
        <p14:section name="Progettazione, morphing, annotazione, collaborazione, Aiutami" id="{B9B51309-D148-4332-87C2-07BE32FBCA3B}">
          <p14:sldIdLst/>
        </p14:section>
        <p14:section name="Altre informazioni" id="{2CC34DB2-6590-42C0-AD4B-A04C6060184E}">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2" name="Author" initials="A" lastIdx="0" clrIdx="1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FFFFCC"/>
    <a:srgbClr val="404040"/>
    <a:srgbClr val="DD462F"/>
    <a:srgbClr val="FF9B45"/>
    <a:srgbClr val="F8CFB6"/>
    <a:srgbClr val="F8CAB6"/>
    <a:srgbClr val="923922"/>
    <a:srgbClr val="F5F5F5"/>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22" autoAdjust="0"/>
    <p:restoredTop sz="87380" autoAdjust="0"/>
  </p:normalViewPr>
  <p:slideViewPr>
    <p:cSldViewPr snapToGrid="0">
      <p:cViewPr varScale="1">
        <p:scale>
          <a:sx n="55" d="100"/>
          <a:sy n="55" d="100"/>
        </p:scale>
        <p:origin x="172" y="4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73" d="100"/>
          <a:sy n="73" d="100"/>
        </p:scale>
        <p:origin x="337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4D547E75-7743-43E2-BF1C-8D781AA23311}" type="datetime1">
              <a:rPr lang="it-IT" smtClean="0"/>
              <a:t>06/05/2021</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679768-A2FC-4D08-91F6-8DCE6C566B36}" type="slidenum">
              <a:rPr lang="it-IT" smtClean="0"/>
              <a:t>‹#›</a:t>
            </a:fld>
            <a:endParaRPr lang="it-IT"/>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it-IT" noProof="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ED7A867-4D52-4D5A-BBE1-AC83E84104E3}" type="datetime1">
              <a:rPr lang="it-IT" noProof="0" smtClean="0"/>
              <a:t>06/05/2021</a:t>
            </a:fld>
            <a:endParaRPr lang="it-IT" noProof="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it-IT" noProof="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it-IT" noProof="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F61EA0F-A667-4B49-8422-0062BC55E249}" type="slidenum">
              <a:rPr lang="it-IT" noProof="0" smtClean="0"/>
              <a:t>‹#›</a:t>
            </a:fld>
            <a:endParaRPr lang="it-IT" noProof="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685800" y="1143000"/>
            <a:ext cx="5486400" cy="3086100"/>
          </a:xfrm>
        </p:spPr>
      </p:sp>
      <p:sp>
        <p:nvSpPr>
          <p:cNvPr id="3" name="Segnaposto note 2"/>
          <p:cNvSpPr>
            <a:spLocks noGrp="1"/>
          </p:cNvSpPr>
          <p:nvPr>
            <p:ph type="body" idx="1"/>
          </p:nvPr>
        </p:nvSpPr>
        <p:spPr/>
        <p:txBody>
          <a:bodyPr rtlCol="0"/>
          <a:lstStyle/>
          <a:p>
            <a:pPr rtl="0"/>
            <a:endParaRPr lang="it-IT" dirty="0"/>
          </a:p>
        </p:txBody>
      </p:sp>
      <p:sp>
        <p:nvSpPr>
          <p:cNvPr id="4" name="Segnaposto numero diapositiva 3"/>
          <p:cNvSpPr>
            <a:spLocks noGrp="1"/>
          </p:cNvSpPr>
          <p:nvPr>
            <p:ph type="sldNum" sz="quarter" idx="10"/>
          </p:nvPr>
        </p:nvSpPr>
        <p:spPr/>
        <p:txBody>
          <a:bodyPr rtlCol="0"/>
          <a:lstStyle/>
          <a:p>
            <a:pPr rtl="0"/>
            <a:fld id="{DF61EA0F-A667-4B49-8422-0062BC55E249}" type="slidenum">
              <a:rPr lang="it-IT" smtClean="0"/>
              <a:t>1</a:t>
            </a:fld>
            <a:endParaRPr lang="it-IT"/>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b="1" baseline="30000" dirty="0"/>
              <a:t>(*)  </a:t>
            </a:r>
            <a:r>
              <a:rPr lang="it-IT" sz="1200" dirty="0">
                <a:solidFill>
                  <a:srgbClr val="C00000"/>
                </a:solidFill>
              </a:rPr>
              <a:t>Neuroendocrine</a:t>
            </a:r>
            <a:r>
              <a:rPr lang="it-IT" sz="1200" dirty="0"/>
              <a:t> cells: combining endocrine (hormonal) and nervous functions, they have various regulatory function in the body: air flux regulation in lungs, velocity of food in the gastrointestinal system, … ;  associated tumors may affect diverse organs – e.g. </a:t>
            </a:r>
            <a:r>
              <a:rPr lang="en-US" sz="1200" dirty="0"/>
              <a:t>intestine, pancreas, lungs, thyroid, thymus or adrenal glands</a:t>
            </a:r>
            <a:r>
              <a:rPr lang="it-IT" sz="1200" dirty="0"/>
              <a:t>  .</a:t>
            </a:r>
          </a:p>
          <a:p>
            <a:endParaRPr lang="en-GB" dirty="0"/>
          </a:p>
        </p:txBody>
      </p:sp>
      <p:sp>
        <p:nvSpPr>
          <p:cNvPr id="4" name="Slide Number Placeholder 3"/>
          <p:cNvSpPr>
            <a:spLocks noGrp="1"/>
          </p:cNvSpPr>
          <p:nvPr>
            <p:ph type="sldNum" sz="quarter" idx="5"/>
          </p:nvPr>
        </p:nvSpPr>
        <p:spPr/>
        <p:txBody>
          <a:bodyPr/>
          <a:lstStyle/>
          <a:p>
            <a:pPr rtl="0"/>
            <a:fld id="{DF61EA0F-A667-4B49-8422-0062BC55E249}" type="slidenum">
              <a:rPr lang="it-IT" noProof="0" smtClean="0"/>
              <a:t>7</a:t>
            </a:fld>
            <a:endParaRPr lang="it-IT" noProof="0"/>
          </a:p>
        </p:txBody>
      </p:sp>
    </p:spTree>
    <p:extLst>
      <p:ext uri="{BB962C8B-B14F-4D97-AF65-F5344CB8AC3E}">
        <p14:creationId xmlns:p14="http://schemas.microsoft.com/office/powerpoint/2010/main" val="1622476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pPr rtl="0"/>
            <a:fld id="{DF61EA0F-A667-4B49-8422-0062BC55E249}" type="slidenum">
              <a:rPr lang="it-IT" noProof="0" smtClean="0"/>
              <a:t>8</a:t>
            </a:fld>
            <a:endParaRPr lang="it-IT" noProof="0"/>
          </a:p>
        </p:txBody>
      </p:sp>
    </p:spTree>
    <p:extLst>
      <p:ext uri="{BB962C8B-B14F-4D97-AF65-F5344CB8AC3E}">
        <p14:creationId xmlns:p14="http://schemas.microsoft.com/office/powerpoint/2010/main" val="42000465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7" name="Rettangolo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sz="1800" noProof="0"/>
          </a:p>
        </p:txBody>
      </p:sp>
      <p:sp>
        <p:nvSpPr>
          <p:cNvPr id="2" name="Titolo 1"/>
          <p:cNvSpPr>
            <a:spLocks noGrp="1"/>
          </p:cNvSpPr>
          <p:nvPr>
            <p:ph type="title"/>
          </p:nvPr>
        </p:nvSpPr>
        <p:spPr/>
        <p:txBody>
          <a:bodyPr rtlCol="0"/>
          <a:lstStyle/>
          <a:p>
            <a:pPr rtl="0"/>
            <a:r>
              <a:rPr lang="it-IT" noProof="0"/>
              <a:t>Fare clic per modificare lo stile del titolo</a:t>
            </a:r>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9" name="Rettangolo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it-IT" sz="1800" noProof="0"/>
          </a:p>
        </p:txBody>
      </p:sp>
      <p:cxnSp>
        <p:nvCxnSpPr>
          <p:cNvPr id="12" name="Connettore diritto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olo 3"/>
          <p:cNvSpPr>
            <a:spLocks noGrp="1"/>
          </p:cNvSpPr>
          <p:nvPr>
            <p:ph type="title"/>
          </p:nvPr>
        </p:nvSpPr>
        <p:spPr>
          <a:xfrm>
            <a:off x="521207" y="448056"/>
            <a:ext cx="6877119" cy="640080"/>
          </a:xfrm>
        </p:spPr>
        <p:txBody>
          <a:bodyPr rtlCol="0" anchor="b" anchorCtr="0">
            <a:normAutofit/>
          </a:bodyPr>
          <a:lstStyle>
            <a:lvl1pPr>
              <a:defRPr sz="2800">
                <a:solidFill>
                  <a:schemeClr val="bg2">
                    <a:lumMod val="25000"/>
                  </a:schemeClr>
                </a:solidFill>
              </a:defRPr>
            </a:lvl1pPr>
          </a:lstStyle>
          <a:p>
            <a:pPr rtl="0"/>
            <a:r>
              <a:rPr lang="it-IT" noProof="0"/>
              <a:t>Fare clic per modificare lo stile del titolo</a:t>
            </a:r>
          </a:p>
        </p:txBody>
      </p:sp>
      <p:sp>
        <p:nvSpPr>
          <p:cNvPr id="3" name="Segnaposto contenuto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rtl="0">
              <a:lnSpc>
                <a:spcPct val="150000"/>
              </a:lnSpc>
              <a:spcBef>
                <a:spcPts val="1000"/>
              </a:spcBef>
              <a:spcAft>
                <a:spcPts val="1200"/>
              </a:spcAft>
              <a:buNone/>
            </a:pPr>
            <a:r>
              <a:rPr lang="it-IT" noProof="0"/>
              <a:t>Modifica gli stili del testo dello schema</a:t>
            </a:r>
          </a:p>
          <a:p>
            <a:pPr marL="0" lvl="1" indent="0" rtl="0">
              <a:lnSpc>
                <a:spcPct val="150000"/>
              </a:lnSpc>
              <a:spcBef>
                <a:spcPts val="1000"/>
              </a:spcBef>
              <a:spcAft>
                <a:spcPts val="1200"/>
              </a:spcAft>
              <a:buNone/>
            </a:pPr>
            <a:r>
              <a:rPr lang="it-IT" noProof="0"/>
              <a:t>Secondo livello</a:t>
            </a:r>
          </a:p>
          <a:p>
            <a:pPr marL="0" lvl="2" indent="0" rtl="0">
              <a:lnSpc>
                <a:spcPct val="150000"/>
              </a:lnSpc>
              <a:spcBef>
                <a:spcPts val="1000"/>
              </a:spcBef>
              <a:spcAft>
                <a:spcPts val="1200"/>
              </a:spcAft>
              <a:buNone/>
            </a:pPr>
            <a:r>
              <a:rPr lang="it-IT" noProof="0"/>
              <a:t>Terzo livello</a:t>
            </a:r>
          </a:p>
          <a:p>
            <a:pPr marL="0" lvl="3" indent="0" rtl="0">
              <a:lnSpc>
                <a:spcPct val="150000"/>
              </a:lnSpc>
              <a:spcBef>
                <a:spcPts val="1000"/>
              </a:spcBef>
              <a:spcAft>
                <a:spcPts val="1200"/>
              </a:spcAft>
              <a:buNone/>
            </a:pPr>
            <a:r>
              <a:rPr lang="it-IT" noProof="0"/>
              <a:t>Quarto livello</a:t>
            </a:r>
          </a:p>
          <a:p>
            <a:pPr marL="0" lvl="4" indent="0" rtl="0">
              <a:lnSpc>
                <a:spcPct val="150000"/>
              </a:lnSpc>
              <a:spcBef>
                <a:spcPts val="1000"/>
              </a:spcBef>
              <a:spcAft>
                <a:spcPts val="1200"/>
              </a:spcAft>
              <a:buNone/>
            </a:pPr>
            <a:r>
              <a:rPr lang="it-IT" noProof="0"/>
              <a:t>Quinto livello</a:t>
            </a:r>
          </a:p>
        </p:txBody>
      </p:sp>
      <p:sp>
        <p:nvSpPr>
          <p:cNvPr id="6" name="Segnaposto data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pPr rtl="0"/>
            <a:fld id="{4D9FC215-2AE6-4A69-BF36-8F60B92E22C0}" type="datetime1">
              <a:rPr lang="it-IT" noProof="0" smtClean="0"/>
              <a:t>06/05/2021</a:t>
            </a:fld>
            <a:endParaRPr lang="it-IT" noProof="0" dirty="0"/>
          </a:p>
        </p:txBody>
      </p:sp>
      <p:sp>
        <p:nvSpPr>
          <p:cNvPr id="7" name="Segnaposto piè di pagina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pPr rtl="0"/>
            <a:endParaRPr lang="it-IT" noProof="0"/>
          </a:p>
        </p:txBody>
      </p:sp>
      <p:sp>
        <p:nvSpPr>
          <p:cNvPr id="8" name="Segnaposto numero diapositiva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pPr rtl="0"/>
            <a:fld id="{9860EDB8-5305-433F-BE41-D7A86D811DB3}" type="slidenum">
              <a:rPr lang="it-IT" noProof="0" smtClean="0"/>
              <a:pPr rtl="0"/>
              <a:t>‹#›</a:t>
            </a:fld>
            <a:endParaRPr lang="it-IT" noProof="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9" name="Rettangolo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sz="1800" noProof="0"/>
          </a:p>
        </p:txBody>
      </p:sp>
      <p:sp>
        <p:nvSpPr>
          <p:cNvPr id="10" name="Rettangolo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it-IT" sz="1800" noProof="0"/>
          </a:p>
        </p:txBody>
      </p:sp>
      <p:sp>
        <p:nvSpPr>
          <p:cNvPr id="2" name="Titolo 1"/>
          <p:cNvSpPr>
            <a:spLocks noGrp="1"/>
          </p:cNvSpPr>
          <p:nvPr>
            <p:ph type="title"/>
          </p:nvPr>
        </p:nvSpPr>
        <p:spPr>
          <a:xfrm>
            <a:off x="521208" y="1536192"/>
            <a:ext cx="6876288" cy="640080"/>
          </a:xfrm>
        </p:spPr>
        <p:txBody>
          <a:bodyPr rtlCol="0">
            <a:normAutofit/>
          </a:bodyPr>
          <a:lstStyle>
            <a:lvl1pPr>
              <a:defRPr sz="3600">
                <a:solidFill>
                  <a:schemeClr val="bg1"/>
                </a:solidFill>
              </a:defRPr>
            </a:lvl1pPr>
          </a:lstStyle>
          <a:p>
            <a:pPr rtl="0"/>
            <a:r>
              <a:rPr lang="it-IT" noProof="0"/>
              <a:t>Fare clic per modificare lo stile del titolo</a:t>
            </a:r>
          </a:p>
        </p:txBody>
      </p:sp>
      <p:sp>
        <p:nvSpPr>
          <p:cNvPr id="7" name="Segnaposto contenuto 6"/>
          <p:cNvSpPr>
            <a:spLocks noGrp="1"/>
          </p:cNvSpPr>
          <p:nvPr>
            <p:ph sz="quarter" idx="13" hasCustomPrompt="1"/>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rtl="0">
              <a:lnSpc>
                <a:spcPct val="150000"/>
              </a:lnSpc>
              <a:spcBef>
                <a:spcPts val="1000"/>
              </a:spcBef>
              <a:spcAft>
                <a:spcPts val="1200"/>
              </a:spcAft>
              <a:buNone/>
            </a:pPr>
            <a:r>
              <a:rPr lang="it-IT" noProof="0"/>
              <a:t>Fare clic per modificare lo stile del titolo</a:t>
            </a:r>
          </a:p>
          <a:p>
            <a:pPr marL="0" lvl="1" indent="0" rtl="0">
              <a:lnSpc>
                <a:spcPct val="150000"/>
              </a:lnSpc>
              <a:spcBef>
                <a:spcPts val="1000"/>
              </a:spcBef>
              <a:spcAft>
                <a:spcPts val="1200"/>
              </a:spcAft>
              <a:buNone/>
            </a:pPr>
            <a:r>
              <a:rPr lang="it-IT" noProof="0"/>
              <a:t>Secondo livello</a:t>
            </a:r>
          </a:p>
          <a:p>
            <a:pPr marL="0" lvl="2" indent="0" rtl="0">
              <a:lnSpc>
                <a:spcPct val="150000"/>
              </a:lnSpc>
              <a:spcBef>
                <a:spcPts val="1000"/>
              </a:spcBef>
              <a:spcAft>
                <a:spcPts val="1200"/>
              </a:spcAft>
              <a:buNone/>
            </a:pPr>
            <a:r>
              <a:rPr lang="it-IT" noProof="0"/>
              <a:t>Terzo livello</a:t>
            </a:r>
          </a:p>
          <a:p>
            <a:pPr marL="0" lvl="3" indent="0" rtl="0">
              <a:lnSpc>
                <a:spcPct val="150000"/>
              </a:lnSpc>
              <a:spcBef>
                <a:spcPts val="1000"/>
              </a:spcBef>
              <a:spcAft>
                <a:spcPts val="1200"/>
              </a:spcAft>
              <a:buNone/>
            </a:pPr>
            <a:r>
              <a:rPr lang="it-IT" noProof="0"/>
              <a:t>Quarto livello</a:t>
            </a:r>
          </a:p>
          <a:p>
            <a:pPr marL="0" lvl="4" indent="0" rtl="0">
              <a:lnSpc>
                <a:spcPct val="150000"/>
              </a:lnSpc>
              <a:spcBef>
                <a:spcPts val="1000"/>
              </a:spcBef>
              <a:spcAft>
                <a:spcPts val="1200"/>
              </a:spcAft>
              <a:buNone/>
            </a:pPr>
            <a:r>
              <a:rPr lang="it-IT" noProof="0"/>
              <a:t>Quinto livello</a:t>
            </a:r>
          </a:p>
        </p:txBody>
      </p:sp>
    </p:spTree>
    <p:extLst>
      <p:ext uri="{BB962C8B-B14F-4D97-AF65-F5344CB8AC3E}">
        <p14:creationId xmlns:p14="http://schemas.microsoft.com/office/powerpoint/2010/main" val="1335655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ttangolo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rtl="0"/>
            <a:endParaRPr lang="it-IT" sz="1800" noProof="0"/>
          </a:p>
        </p:txBody>
      </p:sp>
      <p:sp>
        <p:nvSpPr>
          <p:cNvPr id="2" name="Segnaposto titolo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pPr rtl="0"/>
            <a:r>
              <a:rPr lang="it-IT" noProof="0"/>
              <a:t>Fare clic per modificare lo stile del titolo dello schema</a:t>
            </a:r>
          </a:p>
        </p:txBody>
      </p:sp>
      <p:sp>
        <p:nvSpPr>
          <p:cNvPr id="3" name="Segnaposto testo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rtl="0"/>
            <a:r>
              <a:rPr lang="it-IT" noProof="0"/>
              <a:t>Fare clic per modificare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pPr rtl="0"/>
            <a:fld id="{30F07B06-4BC3-47A5-A7B1-C606679D1E9F}" type="datetime1">
              <a:rPr lang="it-IT" noProof="0" smtClean="0"/>
              <a:t>06/05/2021</a:t>
            </a:fld>
            <a:endParaRPr lang="it-IT" noProof="0"/>
          </a:p>
        </p:txBody>
      </p:sp>
      <p:sp>
        <p:nvSpPr>
          <p:cNvPr id="5" name="Segnaposto piè di pagina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pPr rtl="0"/>
            <a:endParaRPr lang="it-IT" noProof="0"/>
          </a:p>
        </p:txBody>
      </p:sp>
      <p:sp>
        <p:nvSpPr>
          <p:cNvPr id="6" name="Segnaposto numero diapositiva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pPr rtl="0"/>
            <a:fld id="{9860EDB8-5305-433F-BE41-D7A86D811DB3}" type="slidenum">
              <a:rPr lang="it-IT" noProof="0" smtClean="0"/>
              <a:pPr rtl="0"/>
              <a:t>‹#›</a:t>
            </a:fld>
            <a:endParaRPr lang="it-IT" noProof="0"/>
          </a:p>
        </p:txBody>
      </p:sp>
      <p:cxnSp>
        <p:nvCxnSpPr>
          <p:cNvPr id="8" name="Connettore diritto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sldNum="0" hdr="0" ftr="0" dt="0"/>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80.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anl.gov/" TargetMode="External"/><Relationship Id="rId2" Type="http://schemas.openxmlformats.org/officeDocument/2006/relationships/hyperlink" Target="http://www.adnkronos.com/"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hyperlink" Target="http://www.oakridger.com/"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38200" y="1164324"/>
            <a:ext cx="10515600" cy="2387600"/>
          </a:xfrm>
        </p:spPr>
        <p:txBody>
          <a:bodyPr rtlCol="0" anchor="ctr" anchorCtr="0">
            <a:normAutofit/>
          </a:bodyPr>
          <a:lstStyle/>
          <a:p>
            <a:r>
              <a:rPr lang="en-US" sz="4800" dirty="0">
                <a:solidFill>
                  <a:schemeClr val="accent1">
                    <a:lumMod val="40000"/>
                    <a:lumOff val="60000"/>
                  </a:schemeClr>
                </a:solidFill>
              </a:rPr>
              <a:t>Beam energy and current for RI production </a:t>
            </a:r>
            <a:r>
              <a:rPr lang="en-US" sz="4800" dirty="0">
                <a:solidFill>
                  <a:schemeClr val="bg1"/>
                </a:solidFill>
              </a:rPr>
              <a:t>with a HT-injector </a:t>
            </a:r>
            <a:r>
              <a:rPr lang="en-US" sz="4800" dirty="0" err="1">
                <a:solidFill>
                  <a:schemeClr val="bg1"/>
                </a:solidFill>
              </a:rPr>
              <a:t>linac</a:t>
            </a:r>
            <a:endParaRPr lang="it-IT" sz="4800" dirty="0">
              <a:solidFill>
                <a:schemeClr val="bg1"/>
              </a:solidFill>
            </a:endParaRPr>
          </a:p>
        </p:txBody>
      </p:sp>
      <p:sp>
        <p:nvSpPr>
          <p:cNvPr id="3" name="Sottotitolo 2"/>
          <p:cNvSpPr>
            <a:spLocks noGrp="1"/>
          </p:cNvSpPr>
          <p:nvPr>
            <p:ph type="subTitle" idx="4294967295"/>
          </p:nvPr>
        </p:nvSpPr>
        <p:spPr>
          <a:xfrm>
            <a:off x="967454" y="3446222"/>
            <a:ext cx="9582736" cy="1836248"/>
          </a:xfrm>
        </p:spPr>
        <p:txBody>
          <a:bodyPr rtlCol="0">
            <a:normAutofit/>
          </a:bodyPr>
          <a:lstStyle/>
          <a:p>
            <a:pPr marL="0" indent="0" rtl="0">
              <a:buNone/>
            </a:pPr>
            <a:r>
              <a:rPr lang="it-IT" sz="2400" dirty="0">
                <a:solidFill>
                  <a:schemeClr val="bg1"/>
                </a:solidFill>
                <a:latin typeface="+mj-lt"/>
              </a:rPr>
              <a:t>G.Bisoffi, </a:t>
            </a:r>
          </a:p>
          <a:p>
            <a:pPr marL="0" indent="0" rtl="0">
              <a:buNone/>
            </a:pPr>
            <a:r>
              <a:rPr lang="it-IT" sz="2400" dirty="0">
                <a:solidFill>
                  <a:schemeClr val="bg1"/>
                </a:solidFill>
                <a:latin typeface="+mj-lt"/>
              </a:rPr>
              <a:t>May 7, 2021</a:t>
            </a:r>
          </a:p>
        </p:txBody>
      </p:sp>
      <p:pic>
        <p:nvPicPr>
          <p:cNvPr id="4" name="Image 2" descr="logooutline.eps">
            <a:extLst>
              <a:ext uri="{FF2B5EF4-FFF2-40B4-BE49-F238E27FC236}">
                <a16:creationId xmlns:a16="http://schemas.microsoft.com/office/drawing/2014/main" id="{EDF5C661-491A-4F5B-BAEC-666B5AA5F1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802982" y="399263"/>
            <a:ext cx="1039885" cy="1029434"/>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211At</a:t>
            </a:r>
          </a:p>
        </p:txBody>
      </p:sp>
      <p:pic>
        <p:nvPicPr>
          <p:cNvPr id="4" name="Segnaposto contenuto 3"/>
          <p:cNvPicPr>
            <a:picLocks noGrp="1" noChangeAspect="1"/>
          </p:cNvPicPr>
          <p:nvPr>
            <p:ph sz="quarter" idx="10"/>
          </p:nvPr>
        </p:nvPicPr>
        <p:blipFill>
          <a:blip r:embed="rId2"/>
          <a:stretch>
            <a:fillRect/>
          </a:stretch>
        </p:blipFill>
        <p:spPr>
          <a:xfrm>
            <a:off x="279400" y="1709982"/>
            <a:ext cx="4472910" cy="2656680"/>
          </a:xfrm>
          <a:prstGeom prst="rect">
            <a:avLst/>
          </a:prstGeom>
        </p:spPr>
      </p:pic>
      <p:graphicFrame>
        <p:nvGraphicFramePr>
          <p:cNvPr id="5" name="Tabella 4"/>
          <p:cNvGraphicFramePr>
            <a:graphicFrameLocks noGrp="1"/>
          </p:cNvGraphicFramePr>
          <p:nvPr/>
        </p:nvGraphicFramePr>
        <p:xfrm>
          <a:off x="636098" y="4747940"/>
          <a:ext cx="4365852" cy="278130"/>
        </p:xfrm>
        <a:graphic>
          <a:graphicData uri="http://schemas.openxmlformats.org/drawingml/2006/table">
            <a:tbl>
              <a:tblPr>
                <a:tableStyleId>{5C22544A-7EE6-4342-B048-85BDC9FD1C3A}</a:tableStyleId>
              </a:tblPr>
              <a:tblGrid>
                <a:gridCol w="2356788">
                  <a:extLst>
                    <a:ext uri="{9D8B030D-6E8A-4147-A177-3AD203B41FA5}">
                      <a16:colId xmlns:a16="http://schemas.microsoft.com/office/drawing/2014/main" val="4136317182"/>
                    </a:ext>
                  </a:extLst>
                </a:gridCol>
                <a:gridCol w="1004532">
                  <a:extLst>
                    <a:ext uri="{9D8B030D-6E8A-4147-A177-3AD203B41FA5}">
                      <a16:colId xmlns:a16="http://schemas.microsoft.com/office/drawing/2014/main" val="213244810"/>
                    </a:ext>
                  </a:extLst>
                </a:gridCol>
                <a:gridCol w="1004532">
                  <a:extLst>
                    <a:ext uri="{9D8B030D-6E8A-4147-A177-3AD203B41FA5}">
                      <a16:colId xmlns:a16="http://schemas.microsoft.com/office/drawing/2014/main" val="1721940818"/>
                    </a:ext>
                  </a:extLst>
                </a:gridCol>
              </a:tblGrid>
              <a:tr h="182880">
                <a:tc>
                  <a:txBody>
                    <a:bodyPr/>
                    <a:lstStyle/>
                    <a:p>
                      <a:pPr algn="l" fontAlgn="b"/>
                      <a:r>
                        <a:rPr lang="it-IT" sz="1800" u="none" strike="noStrike" baseline="30000" dirty="0">
                          <a:effectLst/>
                        </a:rPr>
                        <a:t>209</a:t>
                      </a:r>
                      <a:r>
                        <a:rPr lang="it-IT" sz="1800" u="none" strike="noStrike" dirty="0">
                          <a:effectLst/>
                        </a:rPr>
                        <a:t>Bi(a,2n)</a:t>
                      </a:r>
                      <a:r>
                        <a:rPr lang="it-IT" sz="1800" u="none" strike="noStrike" baseline="30000" dirty="0">
                          <a:effectLst/>
                        </a:rPr>
                        <a:t>211</a:t>
                      </a:r>
                      <a:r>
                        <a:rPr lang="it-IT" sz="1800" u="none" strike="noStrike" dirty="0">
                          <a:effectLst/>
                        </a:rPr>
                        <a:t>At</a:t>
                      </a:r>
                      <a:endParaRPr lang="it-IT" sz="1800" b="0" i="0" u="none" strike="noStrike" dirty="0">
                        <a:solidFill>
                          <a:srgbClr val="000000"/>
                        </a:solidFill>
                        <a:effectLst/>
                        <a:latin typeface="Calibri" panose="020F0502020204030204" pitchFamily="34" charset="0"/>
                      </a:endParaRPr>
                    </a:p>
                  </a:txBody>
                  <a:tcPr marL="3810" marR="3810" marT="3810" marB="0" anchor="b"/>
                </a:tc>
                <a:tc>
                  <a:txBody>
                    <a:bodyPr/>
                    <a:lstStyle/>
                    <a:p>
                      <a:pPr algn="l" fontAlgn="b"/>
                      <a:r>
                        <a:rPr lang="it-IT" sz="1800" u="none" strike="noStrike" dirty="0">
                          <a:solidFill>
                            <a:srgbClr val="00B050"/>
                          </a:solidFill>
                          <a:effectLst/>
                          <a:latin typeface="Symbol" panose="05050102010706020507" pitchFamily="18" charset="2"/>
                        </a:rPr>
                        <a:t>a</a:t>
                      </a:r>
                      <a:endParaRPr lang="it-IT" sz="1800" b="0" i="0" u="none" strike="noStrike" dirty="0">
                        <a:solidFill>
                          <a:srgbClr val="00B050"/>
                        </a:solidFill>
                        <a:effectLst/>
                        <a:latin typeface="Symbol" panose="05050102010706020507" pitchFamily="18" charset="2"/>
                      </a:endParaRPr>
                    </a:p>
                  </a:txBody>
                  <a:tcPr marL="3810" marR="3810" marT="3810" marB="0" anchor="b"/>
                </a:tc>
                <a:tc>
                  <a:txBody>
                    <a:bodyPr/>
                    <a:lstStyle/>
                    <a:p>
                      <a:pPr algn="l" fontAlgn="b"/>
                      <a:r>
                        <a:rPr lang="it-IT" sz="1800" u="none" strike="noStrike" dirty="0">
                          <a:effectLst/>
                        </a:rPr>
                        <a:t>28</a:t>
                      </a:r>
                      <a:endParaRPr lang="it-IT" sz="1800" b="0" i="0" u="none" strike="noStrike" dirty="0">
                        <a:solidFill>
                          <a:srgbClr val="000000"/>
                        </a:solidFill>
                        <a:effectLst/>
                        <a:latin typeface="Calibri" panose="020F0502020204030204" pitchFamily="34" charset="0"/>
                      </a:endParaRPr>
                    </a:p>
                  </a:txBody>
                  <a:tcPr marL="3810" marR="3810" marT="3810" marB="0" anchor="b"/>
                </a:tc>
                <a:extLst>
                  <a:ext uri="{0D108BD9-81ED-4DB2-BD59-A6C34878D82A}">
                    <a16:rowId xmlns:a16="http://schemas.microsoft.com/office/drawing/2014/main" val="349787356"/>
                  </a:ext>
                </a:extLst>
              </a:tr>
            </a:tbl>
          </a:graphicData>
        </a:graphic>
      </p:graphicFrame>
      <p:sp>
        <p:nvSpPr>
          <p:cNvPr id="6" name="Rettangolo 5"/>
          <p:cNvSpPr/>
          <p:nvPr/>
        </p:nvSpPr>
        <p:spPr>
          <a:xfrm>
            <a:off x="3381375" y="583430"/>
            <a:ext cx="8393993" cy="523220"/>
          </a:xfrm>
          <a:prstGeom prst="rect">
            <a:avLst/>
          </a:prstGeom>
        </p:spPr>
        <p:txBody>
          <a:bodyPr wrap="square">
            <a:spAutoFit/>
          </a:bodyPr>
          <a:lstStyle/>
          <a:p>
            <a:pPr algn="ctr"/>
            <a:r>
              <a:rPr lang="it-IT" sz="2800" dirty="0">
                <a:ln w="0"/>
                <a:solidFill>
                  <a:schemeClr val="accent1"/>
                </a:solidFill>
                <a:effectLst>
                  <a:outerShdw blurRad="38100" dist="25400" dir="5400000" algn="ctr" rotWithShape="0">
                    <a:srgbClr val="6E747A">
                      <a:alpha val="43000"/>
                    </a:srgbClr>
                  </a:outerShdw>
                </a:effectLst>
              </a:rPr>
              <a:t>Animal (mice) trials, clinical trial start exp. in  2 </a:t>
            </a:r>
            <a:r>
              <a:rPr lang="it-IT" sz="2800" dirty="0" err="1">
                <a:ln w="0"/>
                <a:solidFill>
                  <a:schemeClr val="accent1"/>
                </a:solidFill>
                <a:effectLst>
                  <a:outerShdw blurRad="38100" dist="25400" dir="5400000" algn="ctr" rotWithShape="0">
                    <a:srgbClr val="6E747A">
                      <a:alpha val="43000"/>
                    </a:srgbClr>
                  </a:outerShdw>
                </a:effectLst>
              </a:rPr>
              <a:t>yrs</a:t>
            </a:r>
            <a:endParaRPr lang="it-IT" sz="2800" dirty="0">
              <a:ln w="0"/>
              <a:solidFill>
                <a:schemeClr val="accent1"/>
              </a:solidFill>
              <a:effectLst>
                <a:outerShdw blurRad="38100" dist="25400" dir="5400000" algn="ctr" rotWithShape="0">
                  <a:srgbClr val="6E747A">
                    <a:alpha val="43000"/>
                  </a:srgbClr>
                </a:outerShdw>
              </a:effectLst>
            </a:endParaRPr>
          </a:p>
        </p:txBody>
      </p:sp>
      <p:sp>
        <p:nvSpPr>
          <p:cNvPr id="7" name="Rettangolo 6"/>
          <p:cNvSpPr/>
          <p:nvPr/>
        </p:nvSpPr>
        <p:spPr>
          <a:xfrm>
            <a:off x="636098" y="5144313"/>
            <a:ext cx="1313436" cy="307777"/>
          </a:xfrm>
          <a:prstGeom prst="rect">
            <a:avLst/>
          </a:prstGeom>
        </p:spPr>
        <p:txBody>
          <a:bodyPr wrap="none">
            <a:spAutoFit/>
          </a:bodyPr>
          <a:lstStyle/>
          <a:p>
            <a:r>
              <a:rPr lang="it-IT" sz="1400" dirty="0">
                <a:solidFill>
                  <a:srgbClr val="000000"/>
                </a:solidFill>
                <a:latin typeface="Calibri" panose="020F0502020204030204" pitchFamily="34" charset="0"/>
              </a:rPr>
              <a:t>211-Rn/211-At</a:t>
            </a:r>
            <a:r>
              <a:rPr lang="it-IT" sz="1400" dirty="0"/>
              <a:t> </a:t>
            </a:r>
          </a:p>
        </p:txBody>
      </p:sp>
      <p:graphicFrame>
        <p:nvGraphicFramePr>
          <p:cNvPr id="8" name="Tabella 7"/>
          <p:cNvGraphicFramePr>
            <a:graphicFrameLocks noGrp="1"/>
          </p:cNvGraphicFramePr>
          <p:nvPr/>
        </p:nvGraphicFramePr>
        <p:xfrm>
          <a:off x="1962872" y="5201539"/>
          <a:ext cx="3419299" cy="217170"/>
        </p:xfrm>
        <a:graphic>
          <a:graphicData uri="http://schemas.openxmlformats.org/drawingml/2006/table">
            <a:tbl>
              <a:tblPr>
                <a:tableStyleId>{5C22544A-7EE6-4342-B048-85BDC9FD1C3A}</a:tableStyleId>
              </a:tblPr>
              <a:tblGrid>
                <a:gridCol w="1813550">
                  <a:extLst>
                    <a:ext uri="{9D8B030D-6E8A-4147-A177-3AD203B41FA5}">
                      <a16:colId xmlns:a16="http://schemas.microsoft.com/office/drawing/2014/main" val="3347608212"/>
                    </a:ext>
                  </a:extLst>
                </a:gridCol>
                <a:gridCol w="209409">
                  <a:extLst>
                    <a:ext uri="{9D8B030D-6E8A-4147-A177-3AD203B41FA5}">
                      <a16:colId xmlns:a16="http://schemas.microsoft.com/office/drawing/2014/main" val="2007905410"/>
                    </a:ext>
                  </a:extLst>
                </a:gridCol>
                <a:gridCol w="1396340">
                  <a:extLst>
                    <a:ext uri="{9D8B030D-6E8A-4147-A177-3AD203B41FA5}">
                      <a16:colId xmlns:a16="http://schemas.microsoft.com/office/drawing/2014/main" val="3243170787"/>
                    </a:ext>
                  </a:extLst>
                </a:gridCol>
              </a:tblGrid>
              <a:tr h="182880">
                <a:tc>
                  <a:txBody>
                    <a:bodyPr/>
                    <a:lstStyle/>
                    <a:p>
                      <a:pPr algn="l" fontAlgn="b"/>
                      <a:r>
                        <a:rPr lang="it-IT" sz="1400" u="none" strike="noStrike">
                          <a:effectLst/>
                        </a:rPr>
                        <a:t>Th,U p spallation</a:t>
                      </a:r>
                      <a:endParaRPr lang="it-IT" sz="1400" b="0" i="0" u="none" strike="noStrike" dirty="0">
                        <a:solidFill>
                          <a:srgbClr val="000000"/>
                        </a:solidFill>
                        <a:effectLst/>
                        <a:latin typeface="Calibri" panose="020F0502020204030204" pitchFamily="34" charset="0"/>
                      </a:endParaRPr>
                    </a:p>
                  </a:txBody>
                  <a:tcPr marL="3810" marR="3810" marT="3810" marB="0" anchor="b"/>
                </a:tc>
                <a:tc>
                  <a:txBody>
                    <a:bodyPr/>
                    <a:lstStyle/>
                    <a:p>
                      <a:pPr algn="l" fontAlgn="b"/>
                      <a:r>
                        <a:rPr lang="it-IT" sz="1400" u="none" strike="noStrike">
                          <a:effectLst/>
                        </a:rPr>
                        <a:t>p</a:t>
                      </a:r>
                      <a:endParaRPr lang="it-IT" sz="1400" b="0" i="0" u="none" strike="noStrike" dirty="0">
                        <a:solidFill>
                          <a:srgbClr val="000000"/>
                        </a:solidFill>
                        <a:effectLst/>
                        <a:latin typeface="Calibri" panose="020F0502020204030204" pitchFamily="34" charset="0"/>
                      </a:endParaRPr>
                    </a:p>
                  </a:txBody>
                  <a:tcPr marL="3810" marR="3810" marT="3810" marB="0" anchor="b"/>
                </a:tc>
                <a:tc>
                  <a:txBody>
                    <a:bodyPr/>
                    <a:lstStyle/>
                    <a:p>
                      <a:pPr algn="l" fontAlgn="b"/>
                      <a:r>
                        <a:rPr lang="it-IT" sz="1400" u="none" strike="noStrike">
                          <a:effectLst/>
                        </a:rPr>
                        <a:t>100-1000  MeV</a:t>
                      </a:r>
                      <a:endParaRPr lang="it-IT" sz="1400" b="0" i="0" u="none" strike="noStrike" dirty="0">
                        <a:solidFill>
                          <a:srgbClr val="000000"/>
                        </a:solidFill>
                        <a:effectLst/>
                        <a:latin typeface="Calibri" panose="020F0502020204030204" pitchFamily="34" charset="0"/>
                      </a:endParaRPr>
                    </a:p>
                  </a:txBody>
                  <a:tcPr marL="3810" marR="3810" marT="3810" marB="0" anchor="b"/>
                </a:tc>
                <a:extLst>
                  <a:ext uri="{0D108BD9-81ED-4DB2-BD59-A6C34878D82A}">
                    <a16:rowId xmlns:a16="http://schemas.microsoft.com/office/drawing/2014/main" val="2881952737"/>
                  </a:ext>
                </a:extLst>
              </a:tr>
            </a:tbl>
          </a:graphicData>
        </a:graphic>
      </p:graphicFrame>
      <p:sp>
        <p:nvSpPr>
          <p:cNvPr id="9" name="CasellaDiTesto 8"/>
          <p:cNvSpPr txBox="1"/>
          <p:nvPr/>
        </p:nvSpPr>
        <p:spPr>
          <a:xfrm>
            <a:off x="636098" y="5499246"/>
            <a:ext cx="2575577" cy="307777"/>
          </a:xfrm>
          <a:prstGeom prst="rect">
            <a:avLst/>
          </a:prstGeom>
          <a:noFill/>
        </p:spPr>
        <p:txBody>
          <a:bodyPr wrap="none" rtlCol="0">
            <a:spAutoFit/>
          </a:bodyPr>
          <a:lstStyle/>
          <a:p>
            <a:r>
              <a:rPr lang="it-IT" sz="1400" dirty="0"/>
              <a:t>(alternative, </a:t>
            </a:r>
            <a:r>
              <a:rPr lang="it-IT" sz="1400" dirty="0" err="1"/>
              <a:t>tested</a:t>
            </a:r>
            <a:r>
              <a:rPr lang="it-IT" sz="1400" dirty="0"/>
              <a:t> </a:t>
            </a:r>
            <a:r>
              <a:rPr lang="it-IT" sz="1400" dirty="0" err="1"/>
              <a:t>at</a:t>
            </a:r>
            <a:r>
              <a:rPr lang="it-IT" sz="1400" dirty="0"/>
              <a:t> TRIUMF)</a:t>
            </a:r>
          </a:p>
        </p:txBody>
      </p:sp>
      <p:sp>
        <p:nvSpPr>
          <p:cNvPr id="10" name="CasellaDiTesto 9"/>
          <p:cNvSpPr txBox="1"/>
          <p:nvPr/>
        </p:nvSpPr>
        <p:spPr>
          <a:xfrm>
            <a:off x="6347893" y="4065566"/>
            <a:ext cx="5237011" cy="307777"/>
          </a:xfrm>
          <a:prstGeom prst="rect">
            <a:avLst/>
          </a:prstGeom>
          <a:noFill/>
        </p:spPr>
        <p:txBody>
          <a:bodyPr wrap="none" rtlCol="0">
            <a:spAutoFit/>
          </a:bodyPr>
          <a:lstStyle/>
          <a:p>
            <a:r>
              <a:rPr lang="en-GB" sz="1400" u="sng" dirty="0" err="1">
                <a:solidFill>
                  <a:srgbClr val="FF0000"/>
                </a:solidFill>
              </a:rPr>
              <a:t>Curr</a:t>
            </a:r>
            <a:r>
              <a:rPr lang="en-GB" sz="1400" u="sng" dirty="0">
                <a:solidFill>
                  <a:srgbClr val="FF0000"/>
                </a:solidFill>
              </a:rPr>
              <a:t> </a:t>
            </a:r>
            <a:r>
              <a:rPr lang="en-GB" sz="1400" u="sng" dirty="0" err="1">
                <a:solidFill>
                  <a:srgbClr val="FF0000"/>
                </a:solidFill>
              </a:rPr>
              <a:t>Radiopharm</a:t>
            </a:r>
            <a:r>
              <a:rPr lang="en-GB" sz="1400" u="sng" dirty="0">
                <a:solidFill>
                  <a:srgbClr val="FF0000"/>
                </a:solidFill>
              </a:rPr>
              <a:t>. 2008 September 1; 1(3): 177 (Duke University)</a:t>
            </a:r>
            <a:endParaRPr lang="it-IT" sz="1400" u="sng" dirty="0">
              <a:solidFill>
                <a:srgbClr val="FF0000"/>
              </a:solidFill>
            </a:endParaRPr>
          </a:p>
        </p:txBody>
      </p:sp>
      <p:sp>
        <p:nvSpPr>
          <p:cNvPr id="11" name="CasellaDiTesto 10"/>
          <p:cNvSpPr txBox="1"/>
          <p:nvPr/>
        </p:nvSpPr>
        <p:spPr>
          <a:xfrm>
            <a:off x="7048442" y="1617860"/>
            <a:ext cx="4864158" cy="2462213"/>
          </a:xfrm>
          <a:prstGeom prst="rect">
            <a:avLst/>
          </a:prstGeom>
          <a:noFill/>
        </p:spPr>
        <p:txBody>
          <a:bodyPr wrap="square" rtlCol="0">
            <a:spAutoFit/>
          </a:bodyPr>
          <a:lstStyle/>
          <a:p>
            <a:r>
              <a:rPr lang="en-US" sz="1400" dirty="0">
                <a:solidFill>
                  <a:srgbClr val="FF0000"/>
                </a:solidFill>
              </a:rPr>
              <a:t>“Half life of 7.2 h, decay in a </a:t>
            </a:r>
            <a:r>
              <a:rPr lang="en-US" sz="1400" u="sng" dirty="0">
                <a:solidFill>
                  <a:srgbClr val="FF0000"/>
                </a:solidFill>
              </a:rPr>
              <a:t>double branched pathway producing 1 α-particle per decay</a:t>
            </a:r>
            <a:r>
              <a:rPr lang="en-US" sz="1400" dirty="0">
                <a:solidFill>
                  <a:srgbClr val="FF0000"/>
                </a:solidFill>
              </a:rPr>
              <a:t>. (…)The mean ranges in tissue of the lower and higher energy α-particles emitted by </a:t>
            </a:r>
            <a:r>
              <a:rPr lang="en-US" sz="1400" baseline="30000" dirty="0">
                <a:solidFill>
                  <a:srgbClr val="FF0000"/>
                </a:solidFill>
              </a:rPr>
              <a:t>211</a:t>
            </a:r>
            <a:r>
              <a:rPr lang="en-US" sz="1400" dirty="0">
                <a:solidFill>
                  <a:srgbClr val="FF0000"/>
                </a:solidFill>
              </a:rPr>
              <a:t>At are approximately 55 and 80 </a:t>
            </a:r>
            <a:r>
              <a:rPr lang="en-US" sz="1400" dirty="0" err="1">
                <a:solidFill>
                  <a:srgbClr val="FF0000"/>
                </a:solidFill>
              </a:rPr>
              <a:t>μm</a:t>
            </a:r>
            <a:r>
              <a:rPr lang="en-US" sz="1400" dirty="0">
                <a:solidFill>
                  <a:srgbClr val="FF0000"/>
                </a:solidFill>
              </a:rPr>
              <a:t>, respectively. The LET mean of </a:t>
            </a:r>
            <a:r>
              <a:rPr lang="en-US" sz="1400" baseline="30000" dirty="0">
                <a:solidFill>
                  <a:srgbClr val="FF0000"/>
                </a:solidFill>
              </a:rPr>
              <a:t>211</a:t>
            </a:r>
            <a:r>
              <a:rPr lang="en-US" sz="1400" dirty="0">
                <a:solidFill>
                  <a:srgbClr val="FF0000"/>
                </a:solidFill>
              </a:rPr>
              <a:t>At α-particles is about 100 </a:t>
            </a:r>
            <a:r>
              <a:rPr lang="en-US" sz="1400" dirty="0" err="1">
                <a:solidFill>
                  <a:srgbClr val="FF0000"/>
                </a:solidFill>
              </a:rPr>
              <a:t>keV</a:t>
            </a:r>
            <a:r>
              <a:rPr lang="en-US" sz="1400" dirty="0">
                <a:solidFill>
                  <a:srgbClr val="FF0000"/>
                </a:solidFill>
              </a:rPr>
              <a:t>/</a:t>
            </a:r>
            <a:r>
              <a:rPr lang="en-US" sz="1400" dirty="0" err="1">
                <a:solidFill>
                  <a:srgbClr val="FF0000"/>
                </a:solidFill>
              </a:rPr>
              <a:t>μm</a:t>
            </a:r>
            <a:r>
              <a:rPr lang="en-US" sz="1400" dirty="0">
                <a:solidFill>
                  <a:srgbClr val="FF0000"/>
                </a:solidFill>
              </a:rPr>
              <a:t>, which is close to the value at which the relative biological effectiveness of ionizing radiation is highest. The electron capture decay of 211At to </a:t>
            </a:r>
            <a:r>
              <a:rPr lang="en-US" sz="1400" baseline="30000" dirty="0">
                <a:solidFill>
                  <a:srgbClr val="FF0000"/>
                </a:solidFill>
              </a:rPr>
              <a:t>211</a:t>
            </a:r>
            <a:r>
              <a:rPr lang="en-US" sz="1400" dirty="0">
                <a:solidFill>
                  <a:srgbClr val="FF0000"/>
                </a:solidFill>
              </a:rPr>
              <a:t>Po emits polonium K x-rays which make it convenient to count </a:t>
            </a:r>
            <a:r>
              <a:rPr lang="en-US" sz="1400" baseline="30000" dirty="0">
                <a:solidFill>
                  <a:srgbClr val="FF0000"/>
                </a:solidFill>
              </a:rPr>
              <a:t>211</a:t>
            </a:r>
            <a:r>
              <a:rPr lang="en-US" sz="1400" dirty="0">
                <a:solidFill>
                  <a:srgbClr val="FF0000"/>
                </a:solidFill>
              </a:rPr>
              <a:t>At activity levels and to perform </a:t>
            </a:r>
            <a:r>
              <a:rPr lang="en-US" sz="1400" u="sng" dirty="0" err="1">
                <a:solidFill>
                  <a:srgbClr val="FF0000"/>
                </a:solidFill>
              </a:rPr>
              <a:t>scintigraphic</a:t>
            </a:r>
            <a:r>
              <a:rPr lang="en-US" sz="1400" u="sng" dirty="0">
                <a:solidFill>
                  <a:srgbClr val="FF0000"/>
                </a:solidFill>
              </a:rPr>
              <a:t> imaging of </a:t>
            </a:r>
            <a:r>
              <a:rPr lang="en-US" sz="1400" u="sng" baseline="30000" dirty="0">
                <a:solidFill>
                  <a:srgbClr val="FF0000"/>
                </a:solidFill>
              </a:rPr>
              <a:t>211</a:t>
            </a:r>
            <a:r>
              <a:rPr lang="en-US" sz="1400" u="sng" dirty="0">
                <a:solidFill>
                  <a:srgbClr val="FF0000"/>
                </a:solidFill>
              </a:rPr>
              <a:t>At uptake in tissues </a:t>
            </a:r>
            <a:r>
              <a:rPr lang="en-US" sz="1400" u="sng" dirty="0"/>
              <a:t>in vivo”</a:t>
            </a:r>
            <a:endParaRPr lang="it-IT" sz="1400" dirty="0"/>
          </a:p>
        </p:txBody>
      </p:sp>
      <p:pic>
        <p:nvPicPr>
          <p:cNvPr id="12" name="Immagine 11"/>
          <p:cNvPicPr>
            <a:picLocks noChangeAspect="1"/>
          </p:cNvPicPr>
          <p:nvPr/>
        </p:nvPicPr>
        <p:blipFill>
          <a:blip r:embed="rId3"/>
          <a:stretch>
            <a:fillRect/>
          </a:stretch>
        </p:blipFill>
        <p:spPr>
          <a:xfrm>
            <a:off x="4769624" y="1765078"/>
            <a:ext cx="2261503" cy="1611230"/>
          </a:xfrm>
          <a:prstGeom prst="rect">
            <a:avLst/>
          </a:prstGeom>
        </p:spPr>
      </p:pic>
      <p:sp>
        <p:nvSpPr>
          <p:cNvPr id="3" name="CasellaDiTesto 2"/>
          <p:cNvSpPr txBox="1"/>
          <p:nvPr/>
        </p:nvSpPr>
        <p:spPr>
          <a:xfrm>
            <a:off x="5359619" y="4415631"/>
            <a:ext cx="5572872" cy="1169551"/>
          </a:xfrm>
          <a:prstGeom prst="rect">
            <a:avLst/>
          </a:prstGeom>
          <a:noFill/>
        </p:spPr>
        <p:txBody>
          <a:bodyPr wrap="none" rtlCol="0">
            <a:spAutoFit/>
          </a:bodyPr>
          <a:lstStyle/>
          <a:p>
            <a:r>
              <a:rPr lang="en-US" sz="1400" dirty="0">
                <a:solidFill>
                  <a:srgbClr val="0070C0"/>
                </a:solidFill>
              </a:rPr>
              <a:t>The main problem is getting the astatine to remain attached to </a:t>
            </a:r>
          </a:p>
          <a:p>
            <a:r>
              <a:rPr lang="en-US" sz="1400" dirty="0">
                <a:solidFill>
                  <a:srgbClr val="0070C0"/>
                </a:solidFill>
              </a:rPr>
              <a:t>the molecule under physiological conditions. It should be pointed </a:t>
            </a:r>
          </a:p>
          <a:p>
            <a:r>
              <a:rPr lang="en-US" sz="1400" dirty="0">
                <a:solidFill>
                  <a:srgbClr val="0070C0"/>
                </a:solidFill>
              </a:rPr>
              <a:t>out that there is a potential </a:t>
            </a:r>
            <a:r>
              <a:rPr lang="en-US" sz="1400" dirty="0" err="1">
                <a:solidFill>
                  <a:srgbClr val="0070C0"/>
                </a:solidFill>
              </a:rPr>
              <a:t>radionuclidic</a:t>
            </a:r>
            <a:r>
              <a:rPr lang="en-US" sz="1400" dirty="0">
                <a:solidFill>
                  <a:srgbClr val="0070C0"/>
                </a:solidFill>
              </a:rPr>
              <a:t> contaminant (210At) that </a:t>
            </a:r>
          </a:p>
          <a:p>
            <a:r>
              <a:rPr lang="en-US" sz="1400" dirty="0">
                <a:solidFill>
                  <a:srgbClr val="0070C0"/>
                </a:solidFill>
              </a:rPr>
              <a:t>must be minimized because of its decay product (210Po), which is a </a:t>
            </a:r>
          </a:p>
          <a:p>
            <a:r>
              <a:rPr lang="en-US" sz="1400" dirty="0">
                <a:solidFill>
                  <a:srgbClr val="0070C0"/>
                </a:solidFill>
              </a:rPr>
              <a:t>pure alpha emitter and chemically binds to the bone marrow.</a:t>
            </a:r>
            <a:endParaRPr lang="it-IT" sz="1400" dirty="0">
              <a:solidFill>
                <a:srgbClr val="0070C0"/>
              </a:solidFill>
            </a:endParaRPr>
          </a:p>
        </p:txBody>
      </p:sp>
      <p:sp>
        <p:nvSpPr>
          <p:cNvPr id="13" name="CasellaDiTesto 12"/>
          <p:cNvSpPr txBox="1"/>
          <p:nvPr/>
        </p:nvSpPr>
        <p:spPr>
          <a:xfrm>
            <a:off x="2185325" y="1176902"/>
            <a:ext cx="8040150" cy="338554"/>
          </a:xfrm>
          <a:prstGeom prst="rect">
            <a:avLst/>
          </a:prstGeom>
          <a:noFill/>
        </p:spPr>
        <p:txBody>
          <a:bodyPr wrap="none" rtlCol="0">
            <a:spAutoFit/>
          </a:bodyPr>
          <a:lstStyle/>
          <a:p>
            <a:r>
              <a:rPr lang="en-US" sz="1600" b="0" i="0" u="none" strike="noStrike" baseline="0" dirty="0">
                <a:solidFill>
                  <a:srgbClr val="00549F"/>
                </a:solidFill>
                <a:latin typeface="Arial" panose="020B0604020202020204" pitchFamily="34" charset="0"/>
              </a:rPr>
              <a:t>211At is the only alpha-emitter that can be produced in large quantities by accelerators</a:t>
            </a:r>
            <a:endParaRPr lang="it-IT" sz="1600" dirty="0">
              <a:solidFill>
                <a:srgbClr val="FF0000"/>
              </a:solidFill>
            </a:endParaRPr>
          </a:p>
        </p:txBody>
      </p:sp>
      <p:sp>
        <p:nvSpPr>
          <p:cNvPr id="15" name="CasellaDiTesto 14"/>
          <p:cNvSpPr txBox="1"/>
          <p:nvPr/>
        </p:nvSpPr>
        <p:spPr>
          <a:xfrm>
            <a:off x="3211675" y="5627470"/>
            <a:ext cx="8813810" cy="830997"/>
          </a:xfrm>
          <a:prstGeom prst="rect">
            <a:avLst/>
          </a:prstGeom>
          <a:noFill/>
        </p:spPr>
        <p:txBody>
          <a:bodyPr wrap="square" rtlCol="0">
            <a:spAutoFit/>
          </a:bodyPr>
          <a:lstStyle/>
          <a:p>
            <a:r>
              <a:rPr lang="it-IT" sz="1200" b="1" dirty="0">
                <a:solidFill>
                  <a:srgbClr val="0070C0"/>
                </a:solidFill>
              </a:rPr>
              <a:t>Target</a:t>
            </a:r>
            <a:r>
              <a:rPr lang="it-IT" sz="1200" dirty="0">
                <a:solidFill>
                  <a:srgbClr val="0070C0"/>
                </a:solidFill>
              </a:rPr>
              <a:t>: high purity </a:t>
            </a:r>
            <a:r>
              <a:rPr lang="it-IT" sz="1200" baseline="30000" dirty="0">
                <a:solidFill>
                  <a:srgbClr val="0070C0"/>
                </a:solidFill>
              </a:rPr>
              <a:t>209</a:t>
            </a:r>
            <a:r>
              <a:rPr lang="it-IT" sz="1200" dirty="0">
                <a:solidFill>
                  <a:srgbClr val="0070C0"/>
                </a:solidFill>
              </a:rPr>
              <a:t>Bi (=monoisotopic) layer (thin, due to poor thermal conductivity) on Al</a:t>
            </a:r>
            <a:r>
              <a:rPr lang="it-IT" sz="1200" u="sng" dirty="0">
                <a:solidFill>
                  <a:srgbClr val="0070C0"/>
                </a:solidFill>
              </a:rPr>
              <a:t> backing. </a:t>
            </a:r>
            <a:r>
              <a:rPr lang="it-IT" sz="1200" u="sng" dirty="0" err="1">
                <a:solidFill>
                  <a:srgbClr val="0070C0"/>
                </a:solidFill>
              </a:rPr>
              <a:t>Inclined</a:t>
            </a:r>
            <a:r>
              <a:rPr lang="it-IT" sz="1200" u="sng" dirty="0">
                <a:solidFill>
                  <a:srgbClr val="0070C0"/>
                </a:solidFill>
              </a:rPr>
              <a:t>, to </a:t>
            </a:r>
            <a:r>
              <a:rPr lang="it-IT" sz="1200" u="sng" dirty="0" err="1">
                <a:solidFill>
                  <a:srgbClr val="0070C0"/>
                </a:solidFill>
              </a:rPr>
              <a:t>maximize</a:t>
            </a:r>
            <a:r>
              <a:rPr lang="it-IT" sz="1200" dirty="0">
                <a:solidFill>
                  <a:srgbClr val="0070C0"/>
                </a:solidFill>
              </a:rPr>
              <a:t> </a:t>
            </a:r>
            <a:r>
              <a:rPr lang="it-IT" sz="1200" dirty="0" err="1">
                <a:solidFill>
                  <a:srgbClr val="0070C0"/>
                </a:solidFill>
              </a:rPr>
              <a:t>effective</a:t>
            </a:r>
            <a:r>
              <a:rPr lang="it-IT" sz="1200" dirty="0">
                <a:solidFill>
                  <a:srgbClr val="0070C0"/>
                </a:solidFill>
              </a:rPr>
              <a:t> </a:t>
            </a:r>
            <a:r>
              <a:rPr lang="it-IT" sz="1200" dirty="0" err="1">
                <a:solidFill>
                  <a:srgbClr val="0070C0"/>
                </a:solidFill>
              </a:rPr>
              <a:t>thickness</a:t>
            </a:r>
            <a:r>
              <a:rPr lang="it-IT" sz="1200" dirty="0">
                <a:solidFill>
                  <a:srgbClr val="0070C0"/>
                </a:solidFill>
              </a:rPr>
              <a:t>. </a:t>
            </a:r>
            <a:r>
              <a:rPr lang="it-IT" sz="1200" b="1" dirty="0" err="1">
                <a:solidFill>
                  <a:srgbClr val="0070C0"/>
                </a:solidFill>
              </a:rPr>
              <a:t>Separation</a:t>
            </a:r>
            <a:r>
              <a:rPr lang="it-IT" sz="1200" b="1" dirty="0">
                <a:solidFill>
                  <a:srgbClr val="0070C0"/>
                </a:solidFill>
              </a:rPr>
              <a:t>:</a:t>
            </a:r>
            <a:r>
              <a:rPr lang="it-IT" sz="1200" dirty="0">
                <a:solidFill>
                  <a:srgbClr val="0070C0"/>
                </a:solidFill>
              </a:rPr>
              <a:t> </a:t>
            </a:r>
            <a:r>
              <a:rPr lang="en-US" sz="1200" dirty="0">
                <a:solidFill>
                  <a:srgbClr val="0070C0"/>
                </a:solidFill>
              </a:rPr>
              <a:t>dry distillation at 650°C in a quartz oven. A dry nitrogen, argon or oxygen carrier gas is used to carry the 211At out of the still. The distilled astatine is trapped in a </a:t>
            </a:r>
            <a:r>
              <a:rPr lang="en-US" sz="1200" dirty="0" err="1">
                <a:solidFill>
                  <a:srgbClr val="0070C0"/>
                </a:solidFill>
              </a:rPr>
              <a:t>polyetheretherketone</a:t>
            </a:r>
            <a:r>
              <a:rPr lang="en-US" sz="1200" dirty="0">
                <a:solidFill>
                  <a:srgbClr val="0070C0"/>
                </a:solidFill>
              </a:rPr>
              <a:t>® (PEEK) tubing cooled to –77°C with a mixture of ethanol and dry ice. The trapped astatine can be recovered with a small volume of organic solvent.</a:t>
            </a:r>
            <a:endParaRPr lang="it-IT" sz="1200" dirty="0">
              <a:solidFill>
                <a:srgbClr val="0070C0"/>
              </a:solidFill>
            </a:endParaRPr>
          </a:p>
        </p:txBody>
      </p:sp>
      <p:sp>
        <p:nvSpPr>
          <p:cNvPr id="16" name="CasellaDiTesto 15"/>
          <p:cNvSpPr txBox="1"/>
          <p:nvPr/>
        </p:nvSpPr>
        <p:spPr>
          <a:xfrm>
            <a:off x="10909939" y="5215850"/>
            <a:ext cx="878767" cy="369332"/>
          </a:xfrm>
          <a:prstGeom prst="rect">
            <a:avLst/>
          </a:prstGeom>
          <a:noFill/>
        </p:spPr>
        <p:txBody>
          <a:bodyPr wrap="none" rtlCol="0">
            <a:spAutoFit/>
          </a:bodyPr>
          <a:lstStyle/>
          <a:p>
            <a:r>
              <a:rPr lang="it-IT" dirty="0" err="1">
                <a:solidFill>
                  <a:srgbClr val="0070C0"/>
                </a:solidFill>
              </a:rPr>
              <a:t>Ref</a:t>
            </a:r>
            <a:r>
              <a:rPr lang="it-IT" dirty="0">
                <a:solidFill>
                  <a:srgbClr val="0070C0"/>
                </a:solidFill>
              </a:rPr>
              <a:t> (</a:t>
            </a:r>
            <a:r>
              <a:rPr lang="it-IT" u="sng" dirty="0">
                <a:solidFill>
                  <a:srgbClr val="0070C0"/>
                </a:solidFill>
              </a:rPr>
              <a:t>c</a:t>
            </a:r>
            <a:r>
              <a:rPr lang="it-IT" dirty="0">
                <a:solidFill>
                  <a:srgbClr val="0070C0"/>
                </a:solidFill>
              </a:rPr>
              <a:t> )</a:t>
            </a:r>
          </a:p>
        </p:txBody>
      </p:sp>
    </p:spTree>
    <p:extLst>
      <p:ext uri="{BB962C8B-B14F-4D97-AF65-F5344CB8AC3E}">
        <p14:creationId xmlns:p14="http://schemas.microsoft.com/office/powerpoint/2010/main" val="3743669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117Sn-m</a:t>
            </a:r>
          </a:p>
        </p:txBody>
      </p:sp>
      <p:pic>
        <p:nvPicPr>
          <p:cNvPr id="10" name="Segnaposto contenuto 9"/>
          <p:cNvPicPr>
            <a:picLocks noGrp="1" noChangeAspect="1"/>
          </p:cNvPicPr>
          <p:nvPr>
            <p:ph sz="quarter" idx="10"/>
          </p:nvPr>
        </p:nvPicPr>
        <p:blipFill>
          <a:blip r:embed="rId2"/>
          <a:stretch>
            <a:fillRect/>
          </a:stretch>
        </p:blipFill>
        <p:spPr>
          <a:xfrm>
            <a:off x="492632" y="2482104"/>
            <a:ext cx="2714336" cy="1893792"/>
          </a:xfrm>
          <a:prstGeom prst="rect">
            <a:avLst/>
          </a:prstGeom>
        </p:spPr>
      </p:pic>
      <p:pic>
        <p:nvPicPr>
          <p:cNvPr id="5" name="Immagine 4"/>
          <p:cNvPicPr>
            <a:picLocks noChangeAspect="1"/>
          </p:cNvPicPr>
          <p:nvPr/>
        </p:nvPicPr>
        <p:blipFill>
          <a:blip r:embed="rId3"/>
          <a:stretch>
            <a:fillRect/>
          </a:stretch>
        </p:blipFill>
        <p:spPr>
          <a:xfrm>
            <a:off x="5226431" y="1296211"/>
            <a:ext cx="5882738" cy="1002739"/>
          </a:xfrm>
          <a:prstGeom prst="rect">
            <a:avLst/>
          </a:prstGeom>
        </p:spPr>
      </p:pic>
      <p:sp>
        <p:nvSpPr>
          <p:cNvPr id="6" name="Rettangolo 5"/>
          <p:cNvSpPr/>
          <p:nvPr/>
        </p:nvSpPr>
        <p:spPr>
          <a:xfrm>
            <a:off x="2526659" y="537263"/>
            <a:ext cx="8368253" cy="461665"/>
          </a:xfrm>
          <a:prstGeom prst="rect">
            <a:avLst/>
          </a:prstGeom>
          <a:noFill/>
        </p:spPr>
        <p:txBody>
          <a:bodyPr wrap="none" lIns="91440" tIns="45720" rIns="91440" bIns="45720">
            <a:spAutoFit/>
          </a:bodyPr>
          <a:lstStyle/>
          <a:p>
            <a:pPr algn="ctr"/>
            <a:r>
              <a:rPr lang="en-US" sz="2400" dirty="0" err="1">
                <a:ln w="0"/>
                <a:solidFill>
                  <a:schemeClr val="accent1"/>
                </a:solidFill>
                <a:effectLst>
                  <a:outerShdw blurRad="38100" dist="25400" dir="5400000" algn="ctr" rotWithShape="0">
                    <a:srgbClr val="6E747A">
                      <a:alpha val="43000"/>
                    </a:srgbClr>
                  </a:outerShdw>
                </a:effectLst>
              </a:rPr>
              <a:t>Theraonostic</a:t>
            </a:r>
            <a:r>
              <a:rPr lang="en-US" sz="2400" dirty="0">
                <a:ln w="0"/>
                <a:solidFill>
                  <a:schemeClr val="accent1"/>
                </a:solidFill>
                <a:effectLst>
                  <a:outerShdw blurRad="38100" dist="25400" dir="5400000" algn="ctr" rotWithShape="0">
                    <a:srgbClr val="6E747A">
                      <a:alpha val="43000"/>
                    </a:srgbClr>
                  </a:outerShdw>
                </a:effectLst>
              </a:rPr>
              <a:t> element, in clinical test phase for artery plaque</a:t>
            </a:r>
            <a:endParaRPr lang="it-IT" sz="2400" b="0" cap="none" spc="0" dirty="0">
              <a:ln w="0"/>
              <a:solidFill>
                <a:schemeClr val="accent1"/>
              </a:solidFill>
              <a:effectLst>
                <a:outerShdw blurRad="38100" dist="25400" dir="5400000" algn="ctr" rotWithShape="0">
                  <a:srgbClr val="6E747A">
                    <a:alpha val="43000"/>
                  </a:srgbClr>
                </a:outerShdw>
              </a:effectLst>
            </a:endParaRPr>
          </a:p>
        </p:txBody>
      </p:sp>
      <p:sp>
        <p:nvSpPr>
          <p:cNvPr id="7" name="CasellaDiTesto 6"/>
          <p:cNvSpPr txBox="1"/>
          <p:nvPr/>
        </p:nvSpPr>
        <p:spPr>
          <a:xfrm>
            <a:off x="5398355" y="2353136"/>
            <a:ext cx="5538889" cy="307777"/>
          </a:xfrm>
          <a:prstGeom prst="rect">
            <a:avLst/>
          </a:prstGeom>
          <a:noFill/>
        </p:spPr>
        <p:txBody>
          <a:bodyPr wrap="none" rtlCol="0">
            <a:spAutoFit/>
          </a:bodyPr>
          <a:lstStyle/>
          <a:p>
            <a:r>
              <a:rPr lang="it-IT" sz="1400" dirty="0">
                <a:solidFill>
                  <a:srgbClr val="0070C0"/>
                </a:solidFill>
              </a:rPr>
              <a:t>C. </a:t>
            </a:r>
            <a:r>
              <a:rPr lang="it-IT" sz="1400" dirty="0" err="1">
                <a:solidFill>
                  <a:srgbClr val="0070C0"/>
                </a:solidFill>
              </a:rPr>
              <a:t>Duchemin</a:t>
            </a:r>
            <a:r>
              <a:rPr lang="it-IT" sz="1400" dirty="0">
                <a:solidFill>
                  <a:srgbClr val="0070C0"/>
                </a:solidFill>
              </a:rPr>
              <a:t> et al., </a:t>
            </a:r>
            <a:r>
              <a:rPr lang="it-IT" sz="1400" dirty="0" err="1">
                <a:solidFill>
                  <a:srgbClr val="0070C0"/>
                </a:solidFill>
              </a:rPr>
              <a:t>Applied</a:t>
            </a:r>
            <a:r>
              <a:rPr lang="it-IT" sz="1400" dirty="0">
                <a:solidFill>
                  <a:srgbClr val="0070C0"/>
                </a:solidFill>
              </a:rPr>
              <a:t> RadiationandIsotopes115(2016)113–124</a:t>
            </a:r>
          </a:p>
        </p:txBody>
      </p:sp>
      <p:cxnSp>
        <p:nvCxnSpPr>
          <p:cNvPr id="9" name="Connettore 2 8"/>
          <p:cNvCxnSpPr/>
          <p:nvPr/>
        </p:nvCxnSpPr>
        <p:spPr>
          <a:xfrm>
            <a:off x="5561679" y="2660913"/>
            <a:ext cx="953871" cy="0"/>
          </a:xfrm>
          <a:prstGeom prst="straightConnector1">
            <a:avLst/>
          </a:prstGeom>
          <a:ln>
            <a:headEnd type="none" w="med" len="med"/>
            <a:tailEnd type="none" w="med" len="med"/>
          </a:ln>
        </p:spPr>
        <p:style>
          <a:lnRef idx="3">
            <a:schemeClr val="accent2"/>
          </a:lnRef>
          <a:fillRef idx="0">
            <a:schemeClr val="accent2"/>
          </a:fillRef>
          <a:effectRef idx="2">
            <a:schemeClr val="accent2"/>
          </a:effectRef>
          <a:fontRef idx="minor">
            <a:schemeClr val="tx1"/>
          </a:fontRef>
        </p:style>
      </p:cxnSp>
      <p:graphicFrame>
        <p:nvGraphicFramePr>
          <p:cNvPr id="12" name="Tabella 11"/>
          <p:cNvGraphicFramePr>
            <a:graphicFrameLocks noGrp="1"/>
          </p:cNvGraphicFramePr>
          <p:nvPr/>
        </p:nvGraphicFramePr>
        <p:xfrm>
          <a:off x="3399351" y="5764477"/>
          <a:ext cx="3944250" cy="556260"/>
        </p:xfrm>
        <a:graphic>
          <a:graphicData uri="http://schemas.openxmlformats.org/drawingml/2006/table">
            <a:tbl>
              <a:tblPr>
                <a:tableStyleId>{5C22544A-7EE6-4342-B048-85BDC9FD1C3A}</a:tableStyleId>
              </a:tblPr>
              <a:tblGrid>
                <a:gridCol w="2405302">
                  <a:extLst>
                    <a:ext uri="{9D8B030D-6E8A-4147-A177-3AD203B41FA5}">
                      <a16:colId xmlns:a16="http://schemas.microsoft.com/office/drawing/2014/main" val="1650974947"/>
                    </a:ext>
                  </a:extLst>
                </a:gridCol>
                <a:gridCol w="281515">
                  <a:extLst>
                    <a:ext uri="{9D8B030D-6E8A-4147-A177-3AD203B41FA5}">
                      <a16:colId xmlns:a16="http://schemas.microsoft.com/office/drawing/2014/main" val="3250078104"/>
                    </a:ext>
                  </a:extLst>
                </a:gridCol>
                <a:gridCol w="1257433">
                  <a:extLst>
                    <a:ext uri="{9D8B030D-6E8A-4147-A177-3AD203B41FA5}">
                      <a16:colId xmlns:a16="http://schemas.microsoft.com/office/drawing/2014/main" val="2441088637"/>
                    </a:ext>
                  </a:extLst>
                </a:gridCol>
              </a:tblGrid>
              <a:tr h="256690">
                <a:tc>
                  <a:txBody>
                    <a:bodyPr/>
                    <a:lstStyle/>
                    <a:p>
                      <a:pPr algn="l" fontAlgn="b"/>
                      <a:r>
                        <a:rPr lang="it-IT" sz="1800" u="none" strike="noStrike">
                          <a:effectLst/>
                        </a:rPr>
                        <a:t>Cd-116(a,3n)117mSn</a:t>
                      </a:r>
                      <a:endParaRPr lang="it-IT" sz="1800" b="0" i="0" u="none" strike="noStrike">
                        <a:solidFill>
                          <a:srgbClr val="000000"/>
                        </a:solidFill>
                        <a:effectLst/>
                        <a:latin typeface="Calibri" panose="020F0502020204030204" pitchFamily="34" charset="0"/>
                      </a:endParaRPr>
                    </a:p>
                  </a:txBody>
                  <a:tcPr marL="3810" marR="3810" marT="3810" marB="0" anchor="b"/>
                </a:tc>
                <a:tc>
                  <a:txBody>
                    <a:bodyPr/>
                    <a:lstStyle/>
                    <a:p>
                      <a:pPr algn="l" fontAlgn="b"/>
                      <a:r>
                        <a:rPr lang="it-IT" sz="1800" u="none" strike="noStrike" dirty="0">
                          <a:solidFill>
                            <a:srgbClr val="00B050"/>
                          </a:solidFill>
                          <a:effectLst/>
                          <a:latin typeface="Symbol" panose="05050102010706020507" pitchFamily="18" charset="2"/>
                        </a:rPr>
                        <a:t>a</a:t>
                      </a:r>
                      <a:endParaRPr lang="it-IT" sz="1800" b="0" i="0" u="none" strike="noStrike" dirty="0">
                        <a:solidFill>
                          <a:srgbClr val="00B050"/>
                        </a:solidFill>
                        <a:effectLst/>
                        <a:latin typeface="Symbol" panose="05050102010706020507" pitchFamily="18" charset="2"/>
                      </a:endParaRPr>
                    </a:p>
                  </a:txBody>
                  <a:tcPr marL="3810" marR="3810" marT="3810" marB="0" anchor="b"/>
                </a:tc>
                <a:tc>
                  <a:txBody>
                    <a:bodyPr/>
                    <a:lstStyle/>
                    <a:p>
                      <a:pPr algn="l" fontAlgn="b"/>
                      <a:r>
                        <a:rPr lang="it-IT" sz="1800" u="none" strike="noStrike" dirty="0">
                          <a:effectLst/>
                        </a:rPr>
                        <a:t>40</a:t>
                      </a:r>
                      <a:r>
                        <a:rPr lang="it-IT" sz="1800" u="none" strike="noStrike" dirty="0">
                          <a:solidFill>
                            <a:schemeClr val="bg1">
                              <a:lumMod val="65000"/>
                            </a:schemeClr>
                          </a:solidFill>
                          <a:effectLst/>
                        </a:rPr>
                        <a:t>-50</a:t>
                      </a:r>
                      <a:r>
                        <a:rPr lang="it-IT" sz="1800" u="none" strike="noStrike" dirty="0">
                          <a:effectLst/>
                        </a:rPr>
                        <a:t>  MeV</a:t>
                      </a:r>
                      <a:endParaRPr lang="it-IT" sz="1800" b="0" i="0" u="none" strike="noStrike" dirty="0">
                        <a:solidFill>
                          <a:srgbClr val="000000"/>
                        </a:solidFill>
                        <a:effectLst/>
                        <a:latin typeface="Calibri" panose="020F0502020204030204" pitchFamily="34" charset="0"/>
                      </a:endParaRPr>
                    </a:p>
                  </a:txBody>
                  <a:tcPr marL="3810" marR="3810" marT="3810" marB="0" anchor="b"/>
                </a:tc>
                <a:extLst>
                  <a:ext uri="{0D108BD9-81ED-4DB2-BD59-A6C34878D82A}">
                    <a16:rowId xmlns:a16="http://schemas.microsoft.com/office/drawing/2014/main" val="2583528206"/>
                  </a:ext>
                </a:extLst>
              </a:tr>
              <a:tr h="256690">
                <a:tc>
                  <a:txBody>
                    <a:bodyPr/>
                    <a:lstStyle/>
                    <a:p>
                      <a:pPr algn="l" fontAlgn="b"/>
                      <a:r>
                        <a:rPr lang="it-IT" sz="1800" u="none" strike="noStrike">
                          <a:effectLst/>
                        </a:rPr>
                        <a:t> </a:t>
                      </a:r>
                      <a:endParaRPr lang="it-IT" sz="1800" b="0" i="0" u="none" strike="noStrike">
                        <a:solidFill>
                          <a:srgbClr val="000000"/>
                        </a:solidFill>
                        <a:effectLst/>
                        <a:latin typeface="Calibri" panose="020F0502020204030204" pitchFamily="34" charset="0"/>
                      </a:endParaRPr>
                    </a:p>
                  </a:txBody>
                  <a:tcPr marL="3810" marR="3810" marT="3810" marB="0" anchor="b"/>
                </a:tc>
                <a:tc>
                  <a:txBody>
                    <a:bodyPr/>
                    <a:lstStyle/>
                    <a:p>
                      <a:pPr algn="l" fontAlgn="b"/>
                      <a:r>
                        <a:rPr lang="it-IT" sz="1800" u="none" strike="noStrike">
                          <a:effectLst/>
                        </a:rPr>
                        <a:t> </a:t>
                      </a:r>
                      <a:endParaRPr lang="it-IT" sz="1800" b="0" i="0" u="none" strike="noStrike">
                        <a:solidFill>
                          <a:srgbClr val="000000"/>
                        </a:solidFill>
                        <a:effectLst/>
                        <a:latin typeface="Calibri" panose="020F0502020204030204" pitchFamily="34" charset="0"/>
                      </a:endParaRPr>
                    </a:p>
                  </a:txBody>
                  <a:tcPr marL="3810" marR="3810" marT="3810" marB="0" anchor="b"/>
                </a:tc>
                <a:tc>
                  <a:txBody>
                    <a:bodyPr/>
                    <a:lstStyle/>
                    <a:p>
                      <a:pPr algn="l" fontAlgn="b"/>
                      <a:r>
                        <a:rPr lang="it-IT" sz="1800" u="none" strike="noStrike" dirty="0">
                          <a:effectLst/>
                        </a:rPr>
                        <a:t> </a:t>
                      </a:r>
                      <a:endParaRPr lang="it-IT" sz="1800" b="0" i="0" u="none" strike="noStrike" dirty="0">
                        <a:solidFill>
                          <a:srgbClr val="000000"/>
                        </a:solidFill>
                        <a:effectLst/>
                        <a:latin typeface="Calibri" panose="020F0502020204030204" pitchFamily="34" charset="0"/>
                      </a:endParaRPr>
                    </a:p>
                  </a:txBody>
                  <a:tcPr marL="3810" marR="3810" marT="3810" marB="0" anchor="b"/>
                </a:tc>
                <a:extLst>
                  <a:ext uri="{0D108BD9-81ED-4DB2-BD59-A6C34878D82A}">
                    <a16:rowId xmlns:a16="http://schemas.microsoft.com/office/drawing/2014/main" val="361135285"/>
                  </a:ext>
                </a:extLst>
              </a:tr>
            </a:tbl>
          </a:graphicData>
        </a:graphic>
      </p:graphicFrame>
      <p:sp>
        <p:nvSpPr>
          <p:cNvPr id="13" name="CasellaDiTesto 12"/>
          <p:cNvSpPr txBox="1"/>
          <p:nvPr/>
        </p:nvSpPr>
        <p:spPr>
          <a:xfrm>
            <a:off x="5119837" y="2715099"/>
            <a:ext cx="6624246" cy="307777"/>
          </a:xfrm>
          <a:prstGeom prst="rect">
            <a:avLst/>
          </a:prstGeom>
          <a:noFill/>
        </p:spPr>
        <p:txBody>
          <a:bodyPr wrap="square" rtlCol="0">
            <a:spAutoFit/>
          </a:bodyPr>
          <a:lstStyle/>
          <a:p>
            <a:r>
              <a:rPr lang="it-IT" sz="1400" dirty="0"/>
              <a:t>Arronax currently working on it («commercial properties are outstanding», p.c.)</a:t>
            </a:r>
          </a:p>
        </p:txBody>
      </p:sp>
      <p:sp>
        <p:nvSpPr>
          <p:cNvPr id="3" name="CasellaDiTesto 2"/>
          <p:cNvSpPr txBox="1"/>
          <p:nvPr/>
        </p:nvSpPr>
        <p:spPr>
          <a:xfrm>
            <a:off x="5034972" y="3092180"/>
            <a:ext cx="6793976" cy="646331"/>
          </a:xfrm>
          <a:prstGeom prst="rect">
            <a:avLst/>
          </a:prstGeom>
          <a:noFill/>
        </p:spPr>
        <p:txBody>
          <a:bodyPr wrap="none" rtlCol="0">
            <a:spAutoFit/>
          </a:bodyPr>
          <a:lstStyle/>
          <a:p>
            <a:r>
              <a:rPr lang="it-IT" sz="1200" b="1" dirty="0"/>
              <a:t>«Target preparation. </a:t>
            </a:r>
            <a:r>
              <a:rPr lang="it-IT" sz="1200" dirty="0"/>
              <a:t> </a:t>
            </a:r>
            <a:r>
              <a:rPr lang="it-IT" sz="1200" dirty="0" err="1"/>
              <a:t>stacked-foils</a:t>
            </a:r>
            <a:r>
              <a:rPr lang="it-IT" sz="1200" dirty="0"/>
              <a:t> </a:t>
            </a:r>
            <a:r>
              <a:rPr lang="it-IT" sz="1200" dirty="0" err="1"/>
              <a:t>method</a:t>
            </a:r>
            <a:r>
              <a:rPr lang="it-IT" sz="1200" dirty="0"/>
              <a:t>(</a:t>
            </a:r>
            <a:r>
              <a:rPr lang="it-IT" sz="1200" dirty="0" err="1"/>
              <a:t>Duchemin</a:t>
            </a:r>
            <a:r>
              <a:rPr lang="it-IT" sz="1200" dirty="0"/>
              <a:t> etal.,2015, </a:t>
            </a:r>
            <a:r>
              <a:rPr lang="it-IT" sz="1200" dirty="0" err="1"/>
              <a:t>Blessing</a:t>
            </a:r>
            <a:r>
              <a:rPr lang="it-IT" sz="1200" dirty="0"/>
              <a:t> etal.,1995), </a:t>
            </a:r>
          </a:p>
          <a:p>
            <a:r>
              <a:rPr lang="it-IT" sz="1200" dirty="0"/>
              <a:t>which consists of the irradiation of a set of thin foils, grouped as patterns. Each pattern contains a </a:t>
            </a:r>
          </a:p>
          <a:p>
            <a:r>
              <a:rPr lang="it-IT" sz="1200" dirty="0"/>
              <a:t>target to produce the isotopes of interest. Each target is followed by a monitor foil ...»</a:t>
            </a:r>
          </a:p>
        </p:txBody>
      </p:sp>
      <p:sp>
        <p:nvSpPr>
          <p:cNvPr id="4" name="CasellaDiTesto 3"/>
          <p:cNvSpPr txBox="1"/>
          <p:nvPr/>
        </p:nvSpPr>
        <p:spPr>
          <a:xfrm>
            <a:off x="5035733" y="3779140"/>
            <a:ext cx="6029599" cy="461665"/>
          </a:xfrm>
          <a:prstGeom prst="rect">
            <a:avLst/>
          </a:prstGeom>
          <a:noFill/>
        </p:spPr>
        <p:txBody>
          <a:bodyPr wrap="none" rtlCol="0">
            <a:spAutoFit/>
          </a:bodyPr>
          <a:lstStyle/>
          <a:p>
            <a:r>
              <a:rPr lang="it-IT" sz="1200" dirty="0"/>
              <a:t>Par. 3.2.8 – </a:t>
            </a:r>
            <a:r>
              <a:rPr lang="it-IT" sz="1200" b="1" dirty="0" err="1"/>
              <a:t>Purification</a:t>
            </a:r>
            <a:r>
              <a:rPr lang="it-IT" sz="1200" b="1" dirty="0"/>
              <a:t> </a:t>
            </a:r>
            <a:r>
              <a:rPr lang="it-IT" sz="1200" b="1" dirty="0" err="1"/>
              <a:t>issue</a:t>
            </a:r>
            <a:r>
              <a:rPr lang="it-IT" sz="1200" b="1" dirty="0"/>
              <a:t> </a:t>
            </a:r>
            <a:r>
              <a:rPr lang="it-IT" sz="1200" dirty="0"/>
              <a:t>- </a:t>
            </a:r>
            <a:r>
              <a:rPr lang="it-IT" sz="1200" dirty="0" err="1"/>
              <a:t>Other</a:t>
            </a:r>
            <a:r>
              <a:rPr lang="it-IT" sz="1200" dirty="0"/>
              <a:t> Sn </a:t>
            </a:r>
            <a:r>
              <a:rPr lang="it-IT" sz="1200" dirty="0" err="1"/>
              <a:t>isotopes</a:t>
            </a:r>
            <a:r>
              <a:rPr lang="it-IT" sz="1200" dirty="0"/>
              <a:t> </a:t>
            </a:r>
            <a:r>
              <a:rPr lang="it-IT" sz="1200" dirty="0" err="1"/>
              <a:t>eliminated</a:t>
            </a:r>
            <a:r>
              <a:rPr lang="it-IT" sz="1200" dirty="0"/>
              <a:t> </a:t>
            </a:r>
            <a:r>
              <a:rPr lang="it-IT" sz="1200" dirty="0" err="1"/>
              <a:t>if</a:t>
            </a:r>
            <a:r>
              <a:rPr lang="it-IT" sz="1200" dirty="0"/>
              <a:t> </a:t>
            </a:r>
            <a:r>
              <a:rPr lang="it-IT" sz="1200" dirty="0" err="1"/>
              <a:t>enriched</a:t>
            </a:r>
            <a:r>
              <a:rPr lang="it-IT" sz="1200" dirty="0"/>
              <a:t> </a:t>
            </a:r>
            <a:r>
              <a:rPr lang="it-IT" sz="1200" dirty="0" err="1"/>
              <a:t>Cd</a:t>
            </a:r>
            <a:r>
              <a:rPr lang="it-IT" sz="1200" dirty="0"/>
              <a:t> targets are</a:t>
            </a:r>
          </a:p>
          <a:p>
            <a:r>
              <a:rPr lang="it-IT" sz="1200" dirty="0"/>
              <a:t>chosen, In is eliminated chemically.</a:t>
            </a:r>
          </a:p>
        </p:txBody>
      </p:sp>
      <p:pic>
        <p:nvPicPr>
          <p:cNvPr id="8" name="Immagine 7"/>
          <p:cNvPicPr>
            <a:picLocks noChangeAspect="1"/>
          </p:cNvPicPr>
          <p:nvPr/>
        </p:nvPicPr>
        <p:blipFill>
          <a:blip r:embed="rId4"/>
          <a:stretch>
            <a:fillRect/>
          </a:stretch>
        </p:blipFill>
        <p:spPr>
          <a:xfrm>
            <a:off x="399980" y="4375896"/>
            <a:ext cx="2714336" cy="1893333"/>
          </a:xfrm>
          <a:prstGeom prst="rect">
            <a:avLst/>
          </a:prstGeom>
        </p:spPr>
      </p:pic>
      <p:cxnSp>
        <p:nvCxnSpPr>
          <p:cNvPr id="14" name="Connettore diritto 13"/>
          <p:cNvCxnSpPr>
            <a:cxnSpLocks/>
          </p:cNvCxnSpPr>
          <p:nvPr/>
        </p:nvCxnSpPr>
        <p:spPr>
          <a:xfrm flipV="1">
            <a:off x="1547923" y="2616018"/>
            <a:ext cx="0" cy="3375207"/>
          </a:xfrm>
          <a:prstGeom prst="line">
            <a:avLst/>
          </a:prstGeom>
          <a:ln w="9525" cap="flat" cmpd="sng" algn="ctr">
            <a:solidFill>
              <a:schemeClr val="accent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16" name="CasellaDiTesto 15"/>
          <p:cNvSpPr txBox="1"/>
          <p:nvPr/>
        </p:nvSpPr>
        <p:spPr>
          <a:xfrm rot="16200000">
            <a:off x="2572228" y="3842151"/>
            <a:ext cx="1683474" cy="430887"/>
          </a:xfrm>
          <a:prstGeom prst="rect">
            <a:avLst/>
          </a:prstGeom>
          <a:noFill/>
        </p:spPr>
        <p:txBody>
          <a:bodyPr wrap="none" rtlCol="0">
            <a:spAutoFit/>
          </a:bodyPr>
          <a:lstStyle/>
          <a:p>
            <a:r>
              <a:rPr lang="it-IT" sz="1100" dirty="0">
                <a:solidFill>
                  <a:srgbClr val="0070C0"/>
                </a:solidFill>
              </a:rPr>
              <a:t>Lower limit for Arronax, </a:t>
            </a:r>
          </a:p>
          <a:p>
            <a:r>
              <a:rPr lang="it-IT" sz="1100" dirty="0">
                <a:solidFill>
                  <a:srgbClr val="0070C0"/>
                </a:solidFill>
              </a:rPr>
              <a:t>missing </a:t>
            </a:r>
            <a:r>
              <a:rPr lang="it-IT" sz="1100" baseline="30000" dirty="0">
                <a:solidFill>
                  <a:srgbClr val="0070C0"/>
                </a:solidFill>
              </a:rPr>
              <a:t>114</a:t>
            </a:r>
            <a:r>
              <a:rPr lang="it-IT" sz="1100" dirty="0">
                <a:solidFill>
                  <a:srgbClr val="0070C0"/>
                </a:solidFill>
              </a:rPr>
              <a:t>Cd </a:t>
            </a:r>
          </a:p>
        </p:txBody>
      </p:sp>
      <p:pic>
        <p:nvPicPr>
          <p:cNvPr id="15" name="Segnaposto contenuto 3">
            <a:extLst>
              <a:ext uri="{FF2B5EF4-FFF2-40B4-BE49-F238E27FC236}">
                <a16:creationId xmlns:a16="http://schemas.microsoft.com/office/drawing/2014/main" id="{72E4092D-5478-4E84-83A4-A3F98FA22299}"/>
              </a:ext>
            </a:extLst>
          </p:cNvPr>
          <p:cNvPicPr>
            <a:picLocks noChangeAspect="1"/>
          </p:cNvPicPr>
          <p:nvPr/>
        </p:nvPicPr>
        <p:blipFill>
          <a:blip r:embed="rId5"/>
          <a:stretch>
            <a:fillRect/>
          </a:stretch>
        </p:blipFill>
        <p:spPr>
          <a:xfrm>
            <a:off x="7636821" y="4157422"/>
            <a:ext cx="3842506" cy="2314313"/>
          </a:xfrm>
          <a:prstGeom prst="rect">
            <a:avLst/>
          </a:prstGeom>
        </p:spPr>
      </p:pic>
      <p:sp>
        <p:nvSpPr>
          <p:cNvPr id="17" name="TextBox 16">
            <a:extLst>
              <a:ext uri="{FF2B5EF4-FFF2-40B4-BE49-F238E27FC236}">
                <a16:creationId xmlns:a16="http://schemas.microsoft.com/office/drawing/2014/main" id="{0A8859FA-2065-47EC-BA48-D49D8B861656}"/>
              </a:ext>
            </a:extLst>
          </p:cNvPr>
          <p:cNvSpPr txBox="1"/>
          <p:nvPr/>
        </p:nvSpPr>
        <p:spPr>
          <a:xfrm>
            <a:off x="712674" y="6430437"/>
            <a:ext cx="11317402" cy="307777"/>
          </a:xfrm>
          <a:prstGeom prst="rect">
            <a:avLst/>
          </a:prstGeom>
          <a:noFill/>
        </p:spPr>
        <p:txBody>
          <a:bodyPr wrap="square">
            <a:spAutoFit/>
          </a:bodyPr>
          <a:lstStyle/>
          <a:p>
            <a:r>
              <a:rPr lang="it-IT" sz="1400" b="1" dirty="0"/>
              <a:t>With </a:t>
            </a:r>
            <a:r>
              <a:rPr lang="it-IT" sz="1400" b="1" dirty="0">
                <a:solidFill>
                  <a:srgbClr val="FF0000"/>
                </a:solidFill>
              </a:rPr>
              <a:t>40 MeV </a:t>
            </a:r>
            <a:r>
              <a:rPr lang="it-IT" sz="1400" b="1" dirty="0"/>
              <a:t>alpha, highest </a:t>
            </a:r>
            <a:r>
              <a:rPr lang="it-IT" sz="1400" b="1" baseline="30000" dirty="0"/>
              <a:t>117m</a:t>
            </a:r>
            <a:r>
              <a:rPr lang="it-IT" sz="1400" b="1" dirty="0"/>
              <a:t>Sn specific activity</a:t>
            </a:r>
            <a:r>
              <a:rPr lang="it-IT" sz="1400" dirty="0"/>
              <a:t>. Useful to investigate the Y and SA with enriched 114Sn and 116 Sn, 0-40 MeV .</a:t>
            </a:r>
          </a:p>
        </p:txBody>
      </p:sp>
      <p:pic>
        <p:nvPicPr>
          <p:cNvPr id="18" name="Immagine 4">
            <a:extLst>
              <a:ext uri="{FF2B5EF4-FFF2-40B4-BE49-F238E27FC236}">
                <a16:creationId xmlns:a16="http://schemas.microsoft.com/office/drawing/2014/main" id="{D05A9594-F300-4C0E-A2C0-162AD1C18459}"/>
              </a:ext>
            </a:extLst>
          </p:cNvPr>
          <p:cNvPicPr>
            <a:picLocks noChangeAspect="1"/>
          </p:cNvPicPr>
          <p:nvPr/>
        </p:nvPicPr>
        <p:blipFill>
          <a:blip r:embed="rId6"/>
          <a:stretch>
            <a:fillRect/>
          </a:stretch>
        </p:blipFill>
        <p:spPr>
          <a:xfrm>
            <a:off x="477945" y="1289458"/>
            <a:ext cx="6963641" cy="1063677"/>
          </a:xfrm>
          <a:prstGeom prst="rect">
            <a:avLst/>
          </a:prstGeom>
        </p:spPr>
      </p:pic>
      <p:sp>
        <p:nvSpPr>
          <p:cNvPr id="11" name="Rectangle 10">
            <a:extLst>
              <a:ext uri="{FF2B5EF4-FFF2-40B4-BE49-F238E27FC236}">
                <a16:creationId xmlns:a16="http://schemas.microsoft.com/office/drawing/2014/main" id="{D06B7B1E-4AE0-4E1E-97B8-320ADA3C19E4}"/>
              </a:ext>
            </a:extLst>
          </p:cNvPr>
          <p:cNvSpPr/>
          <p:nvPr/>
        </p:nvSpPr>
        <p:spPr>
          <a:xfrm>
            <a:off x="9225023" y="4548851"/>
            <a:ext cx="719666" cy="1922884"/>
          </a:xfrm>
          <a:prstGeom prst="rect">
            <a:avLst/>
          </a:prstGeom>
          <a:noFill/>
          <a:ln w="222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25768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43Sc</a:t>
            </a:r>
          </a:p>
        </p:txBody>
      </p:sp>
      <p:graphicFrame>
        <p:nvGraphicFramePr>
          <p:cNvPr id="5" name="Segnaposto contenuto 4"/>
          <p:cNvGraphicFramePr>
            <a:graphicFrameLocks noGrp="1"/>
          </p:cNvGraphicFramePr>
          <p:nvPr>
            <p:ph sz="quarter" idx="10"/>
          </p:nvPr>
        </p:nvGraphicFramePr>
        <p:xfrm>
          <a:off x="1023402" y="5708784"/>
          <a:ext cx="4013504" cy="643572"/>
        </p:xfrm>
        <a:graphic>
          <a:graphicData uri="http://schemas.openxmlformats.org/drawingml/2006/table">
            <a:tbl>
              <a:tblPr>
                <a:tableStyleId>{5C22544A-7EE6-4342-B048-85BDC9FD1C3A}</a:tableStyleId>
              </a:tblPr>
              <a:tblGrid>
                <a:gridCol w="2543363">
                  <a:extLst>
                    <a:ext uri="{9D8B030D-6E8A-4147-A177-3AD203B41FA5}">
                      <a16:colId xmlns:a16="http://schemas.microsoft.com/office/drawing/2014/main" val="2740526824"/>
                    </a:ext>
                  </a:extLst>
                </a:gridCol>
                <a:gridCol w="546680">
                  <a:extLst>
                    <a:ext uri="{9D8B030D-6E8A-4147-A177-3AD203B41FA5}">
                      <a16:colId xmlns:a16="http://schemas.microsoft.com/office/drawing/2014/main" val="3269723484"/>
                    </a:ext>
                  </a:extLst>
                </a:gridCol>
                <a:gridCol w="923461">
                  <a:extLst>
                    <a:ext uri="{9D8B030D-6E8A-4147-A177-3AD203B41FA5}">
                      <a16:colId xmlns:a16="http://schemas.microsoft.com/office/drawing/2014/main" val="3210285082"/>
                    </a:ext>
                  </a:extLst>
                </a:gridCol>
              </a:tblGrid>
              <a:tr h="321786">
                <a:tc>
                  <a:txBody>
                    <a:bodyPr/>
                    <a:lstStyle/>
                    <a:p>
                      <a:pPr algn="l" fontAlgn="b"/>
                      <a:r>
                        <a:rPr lang="it-IT" sz="1800" u="none" strike="noStrike" baseline="30000" dirty="0" err="1">
                          <a:effectLst/>
                        </a:rPr>
                        <a:t>nat</a:t>
                      </a:r>
                      <a:r>
                        <a:rPr lang="it-IT" sz="1800" u="none" strike="noStrike" dirty="0" err="1">
                          <a:effectLst/>
                        </a:rPr>
                        <a:t>Ca</a:t>
                      </a:r>
                      <a:r>
                        <a:rPr lang="it-IT" sz="1800" u="none" strike="noStrike" dirty="0">
                          <a:effectLst/>
                        </a:rPr>
                        <a:t>(</a:t>
                      </a:r>
                      <a:r>
                        <a:rPr lang="el-GR" sz="1800" u="none" strike="noStrike" dirty="0">
                          <a:solidFill>
                            <a:srgbClr val="00B050"/>
                          </a:solidFill>
                          <a:effectLst/>
                        </a:rPr>
                        <a:t>α</a:t>
                      </a:r>
                      <a:r>
                        <a:rPr lang="el-GR" sz="1800" u="none" strike="noStrike" dirty="0">
                          <a:effectLst/>
                        </a:rPr>
                        <a:t>,</a:t>
                      </a:r>
                      <a:r>
                        <a:rPr lang="it-IT" sz="1800" u="none" strike="noStrike" dirty="0">
                          <a:effectLst/>
                        </a:rPr>
                        <a:t>n)</a:t>
                      </a:r>
                      <a:r>
                        <a:rPr lang="it-IT" sz="1800" u="none" strike="noStrike" baseline="30000" dirty="0">
                          <a:effectLst/>
                        </a:rPr>
                        <a:t>43</a:t>
                      </a:r>
                      <a:r>
                        <a:rPr lang="it-IT" sz="1800" u="none" strike="noStrike" dirty="0">
                          <a:effectLst/>
                        </a:rPr>
                        <a:t>Ti→</a:t>
                      </a:r>
                      <a:r>
                        <a:rPr lang="it-IT" sz="1800" u="none" strike="noStrike" baseline="30000" dirty="0">
                          <a:effectLst/>
                        </a:rPr>
                        <a:t>43</a:t>
                      </a:r>
                      <a:r>
                        <a:rPr lang="it-IT" sz="1800" u="none" strike="noStrike" dirty="0">
                          <a:effectLst/>
                        </a:rPr>
                        <a:t>Sc</a:t>
                      </a:r>
                      <a:endParaRPr lang="it-IT" sz="1800" b="0" i="0" u="none" strike="noStrike" dirty="0">
                        <a:solidFill>
                          <a:srgbClr val="000000"/>
                        </a:solidFill>
                        <a:effectLst/>
                        <a:latin typeface="Calibri" panose="020F0502020204030204" pitchFamily="34" charset="0"/>
                      </a:endParaRPr>
                    </a:p>
                  </a:txBody>
                  <a:tcPr marL="3810" marR="3810" marT="3810" marB="0" anchor="b"/>
                </a:tc>
                <a:tc>
                  <a:txBody>
                    <a:bodyPr/>
                    <a:lstStyle/>
                    <a:p>
                      <a:pPr algn="l" fontAlgn="b"/>
                      <a:r>
                        <a:rPr lang="el-GR" sz="1800" u="none" strike="noStrike" dirty="0">
                          <a:solidFill>
                            <a:srgbClr val="00B050"/>
                          </a:solidFill>
                          <a:effectLst/>
                        </a:rPr>
                        <a:t>α</a:t>
                      </a:r>
                      <a:endParaRPr lang="it-IT" sz="1800" b="0" i="0" u="sng" strike="noStrike" dirty="0">
                        <a:solidFill>
                          <a:srgbClr val="000000"/>
                        </a:solidFill>
                        <a:effectLst/>
                        <a:latin typeface="Calibri" panose="020F0502020204030204" pitchFamily="34" charset="0"/>
                      </a:endParaRPr>
                    </a:p>
                  </a:txBody>
                  <a:tcPr marL="3810" marR="3810" marT="3810" marB="0" anchor="b"/>
                </a:tc>
                <a:tc>
                  <a:txBody>
                    <a:bodyPr/>
                    <a:lstStyle/>
                    <a:p>
                      <a:pPr algn="l" fontAlgn="b"/>
                      <a:r>
                        <a:rPr lang="it-IT" sz="1800" u="none" strike="noStrike">
                          <a:effectLst/>
                        </a:rPr>
                        <a:t> </a:t>
                      </a:r>
                      <a:endParaRPr lang="it-IT" sz="1800" b="0" i="0" u="none" strike="noStrike">
                        <a:solidFill>
                          <a:srgbClr val="000000"/>
                        </a:solidFill>
                        <a:effectLst/>
                        <a:latin typeface="Calibri" panose="020F0502020204030204" pitchFamily="34" charset="0"/>
                      </a:endParaRPr>
                    </a:p>
                  </a:txBody>
                  <a:tcPr marL="3810" marR="3810" marT="3810" marB="0" anchor="b"/>
                </a:tc>
                <a:extLst>
                  <a:ext uri="{0D108BD9-81ED-4DB2-BD59-A6C34878D82A}">
                    <a16:rowId xmlns:a16="http://schemas.microsoft.com/office/drawing/2014/main" val="3221076540"/>
                  </a:ext>
                </a:extLst>
              </a:tr>
              <a:tr h="321786">
                <a:tc>
                  <a:txBody>
                    <a:bodyPr/>
                    <a:lstStyle/>
                    <a:p>
                      <a:pPr algn="l" fontAlgn="b"/>
                      <a:r>
                        <a:rPr lang="it-IT" sz="1800" u="none" strike="noStrike" baseline="30000" dirty="0">
                          <a:effectLst/>
                        </a:rPr>
                        <a:t>40</a:t>
                      </a:r>
                      <a:r>
                        <a:rPr lang="it-IT" sz="1800" u="none" strike="noStrike" dirty="0">
                          <a:effectLst/>
                        </a:rPr>
                        <a:t>Ca(</a:t>
                      </a:r>
                      <a:r>
                        <a:rPr lang="el-GR" sz="1800" u="none" strike="noStrike" dirty="0">
                          <a:solidFill>
                            <a:srgbClr val="00B050"/>
                          </a:solidFill>
                          <a:effectLst/>
                        </a:rPr>
                        <a:t>α</a:t>
                      </a:r>
                      <a:r>
                        <a:rPr lang="it-IT" sz="1800" u="none" strike="noStrike" dirty="0">
                          <a:effectLst/>
                        </a:rPr>
                        <a:t>,p)</a:t>
                      </a:r>
                      <a:r>
                        <a:rPr lang="it-IT" sz="1800" u="sng" strike="noStrike" baseline="30000" dirty="0">
                          <a:effectLst/>
                        </a:rPr>
                        <a:t>43</a:t>
                      </a:r>
                      <a:r>
                        <a:rPr lang="it-IT" sz="1800" u="none" strike="noStrike" dirty="0">
                          <a:effectLst/>
                        </a:rPr>
                        <a:t>Sc</a:t>
                      </a:r>
                      <a:endParaRPr lang="it-IT" sz="1800" b="0" i="0" u="none" strike="noStrike" dirty="0">
                        <a:solidFill>
                          <a:srgbClr val="000000"/>
                        </a:solidFill>
                        <a:effectLst/>
                        <a:latin typeface="Calibri" panose="020F0502020204030204" pitchFamily="34" charset="0"/>
                      </a:endParaRPr>
                    </a:p>
                  </a:txBody>
                  <a:tcPr marL="3810" marR="3810" marT="3810" marB="0" anchor="b"/>
                </a:tc>
                <a:tc>
                  <a:txBody>
                    <a:bodyPr/>
                    <a:lstStyle/>
                    <a:p>
                      <a:pPr algn="l" fontAlgn="b"/>
                      <a:r>
                        <a:rPr lang="el-GR" sz="1800" u="none" strike="noStrike" dirty="0">
                          <a:solidFill>
                            <a:srgbClr val="00B050"/>
                          </a:solidFill>
                          <a:effectLst/>
                        </a:rPr>
                        <a:t>α</a:t>
                      </a:r>
                      <a:endParaRPr lang="it-IT" sz="1800" b="0" i="0" u="none" strike="noStrike" dirty="0">
                        <a:solidFill>
                          <a:srgbClr val="000000"/>
                        </a:solidFill>
                        <a:effectLst/>
                        <a:latin typeface="Calibri" panose="020F0502020204030204" pitchFamily="34" charset="0"/>
                      </a:endParaRPr>
                    </a:p>
                  </a:txBody>
                  <a:tcPr marL="3810" marR="3810" marT="3810" marB="0" anchor="b"/>
                </a:tc>
                <a:tc>
                  <a:txBody>
                    <a:bodyPr/>
                    <a:lstStyle/>
                    <a:p>
                      <a:pPr algn="l" fontAlgn="b"/>
                      <a:r>
                        <a:rPr lang="it-IT" sz="1800" u="none" strike="noStrike" dirty="0">
                          <a:effectLst/>
                        </a:rPr>
                        <a:t>27 MeV</a:t>
                      </a:r>
                      <a:endParaRPr lang="it-IT" sz="1800" b="0" i="0" u="none" strike="noStrike" dirty="0">
                        <a:solidFill>
                          <a:srgbClr val="000000"/>
                        </a:solidFill>
                        <a:effectLst/>
                        <a:latin typeface="Calibri" panose="020F0502020204030204" pitchFamily="34" charset="0"/>
                      </a:endParaRPr>
                    </a:p>
                  </a:txBody>
                  <a:tcPr marL="3810" marR="3810" marT="3810" marB="0" anchor="b"/>
                </a:tc>
                <a:extLst>
                  <a:ext uri="{0D108BD9-81ED-4DB2-BD59-A6C34878D82A}">
                    <a16:rowId xmlns:a16="http://schemas.microsoft.com/office/drawing/2014/main" val="2794336374"/>
                  </a:ext>
                </a:extLst>
              </a:tr>
            </a:tbl>
          </a:graphicData>
        </a:graphic>
      </p:graphicFrame>
      <p:sp>
        <p:nvSpPr>
          <p:cNvPr id="6" name="CasellaDiTesto 5"/>
          <p:cNvSpPr txBox="1"/>
          <p:nvPr/>
        </p:nvSpPr>
        <p:spPr>
          <a:xfrm>
            <a:off x="6648451" y="1586576"/>
            <a:ext cx="5110648" cy="2677656"/>
          </a:xfrm>
          <a:prstGeom prst="rect">
            <a:avLst/>
          </a:prstGeom>
          <a:noFill/>
        </p:spPr>
        <p:txBody>
          <a:bodyPr wrap="square" rtlCol="0">
            <a:spAutoFit/>
          </a:bodyPr>
          <a:lstStyle/>
          <a:p>
            <a:r>
              <a:rPr lang="en-US" sz="1400" dirty="0"/>
              <a:t>“Recently, significant interest in 44Sc as a tracer for positron emission tomography (PET) imaging has been observed. Unfortunately, the co-emission by 44Sc of high-energy γ rays (</a:t>
            </a:r>
            <a:r>
              <a:rPr lang="en-US" sz="1400" dirty="0" err="1"/>
              <a:t>Eγ</a:t>
            </a:r>
            <a:r>
              <a:rPr lang="en-US" sz="1400" dirty="0"/>
              <a:t> = 1157, 1499 keV) causes a dangerous increase of the</a:t>
            </a:r>
          </a:p>
          <a:p>
            <a:r>
              <a:rPr lang="en-US" sz="1400" dirty="0"/>
              <a:t>radiation dose to the patients and clinical staff. However, it is possible to produce another radionuclide of scandium—43Sc—having properties similar to 44Sc but is characterized by much lower energy of the concurrent gamma emissions. This work presents the production route of 43Sc by α irradiation of natural calcium, its separation and purification processes, and the labeling of [DOTA,Tyr3] </a:t>
            </a:r>
            <a:r>
              <a:rPr lang="en-US" sz="1400" dirty="0" err="1"/>
              <a:t>octreotate</a:t>
            </a:r>
            <a:endParaRPr lang="en-US" sz="1400" dirty="0"/>
          </a:p>
          <a:p>
            <a:r>
              <a:rPr lang="en-US" sz="1400" dirty="0"/>
              <a:t>(DOTATATE) </a:t>
            </a:r>
            <a:r>
              <a:rPr lang="en-US" sz="1400" dirty="0" err="1"/>
              <a:t>bioconjugate</a:t>
            </a:r>
            <a:r>
              <a:rPr lang="en-US" sz="1400" dirty="0"/>
              <a:t>”</a:t>
            </a:r>
            <a:endParaRPr lang="it-IT" sz="1400" dirty="0"/>
          </a:p>
        </p:txBody>
      </p:sp>
      <p:sp>
        <p:nvSpPr>
          <p:cNvPr id="7" name="CasellaDiTesto 6"/>
          <p:cNvSpPr txBox="1"/>
          <p:nvPr/>
        </p:nvSpPr>
        <p:spPr>
          <a:xfrm>
            <a:off x="5693090" y="5644470"/>
            <a:ext cx="6135910" cy="523220"/>
          </a:xfrm>
          <a:prstGeom prst="rect">
            <a:avLst/>
          </a:prstGeom>
          <a:solidFill>
            <a:srgbClr val="FFFFCC"/>
          </a:solidFill>
        </p:spPr>
        <p:txBody>
          <a:bodyPr wrap="none" rtlCol="0">
            <a:spAutoFit/>
          </a:bodyPr>
          <a:lstStyle/>
          <a:p>
            <a:r>
              <a:rPr lang="it-IT" sz="1400" dirty="0" err="1">
                <a:solidFill>
                  <a:srgbClr val="0070C0"/>
                </a:solidFill>
              </a:rPr>
              <a:t>Walczak</a:t>
            </a:r>
            <a:r>
              <a:rPr lang="it-IT" sz="1400" dirty="0">
                <a:solidFill>
                  <a:srgbClr val="0070C0"/>
                </a:solidFill>
              </a:rPr>
              <a:t> et al. EJNMMI </a:t>
            </a:r>
            <a:r>
              <a:rPr lang="it-IT" sz="1400" dirty="0" err="1">
                <a:solidFill>
                  <a:srgbClr val="0070C0"/>
                </a:solidFill>
              </a:rPr>
              <a:t>Physics</a:t>
            </a:r>
            <a:r>
              <a:rPr lang="it-IT" sz="1400" dirty="0">
                <a:solidFill>
                  <a:srgbClr val="0070C0"/>
                </a:solidFill>
              </a:rPr>
              <a:t> (2015) 2:33 DOI 10.1186/s40658-015-0136-x</a:t>
            </a:r>
          </a:p>
          <a:p>
            <a:r>
              <a:rPr lang="en-US" sz="1400" dirty="0">
                <a:solidFill>
                  <a:srgbClr val="0070C0"/>
                </a:solidFill>
              </a:rPr>
              <a:t>Cyclotron production of 43Sc for PET imaging </a:t>
            </a:r>
            <a:r>
              <a:rPr lang="it-IT" sz="1400" dirty="0">
                <a:solidFill>
                  <a:srgbClr val="0070C0"/>
                </a:solidFill>
              </a:rPr>
              <a:t> </a:t>
            </a:r>
          </a:p>
        </p:txBody>
      </p:sp>
      <p:sp>
        <p:nvSpPr>
          <p:cNvPr id="8" name="CasellaDiTesto 7"/>
          <p:cNvSpPr txBox="1"/>
          <p:nvPr/>
        </p:nvSpPr>
        <p:spPr>
          <a:xfrm>
            <a:off x="7276782" y="448056"/>
            <a:ext cx="4482317" cy="707886"/>
          </a:xfrm>
          <a:prstGeom prst="rect">
            <a:avLst/>
          </a:prstGeom>
          <a:noFill/>
        </p:spPr>
        <p:txBody>
          <a:bodyPr wrap="none" rtlCol="0">
            <a:spAutoFit/>
          </a:bodyPr>
          <a:lstStyle/>
          <a:p>
            <a:pPr algn="ctr"/>
            <a:r>
              <a:rPr lang="en-US" sz="2000" dirty="0">
                <a:ln w="0"/>
                <a:solidFill>
                  <a:schemeClr val="accent1"/>
                </a:solidFill>
                <a:effectLst>
                  <a:outerShdw blurRad="38100" dist="25400" dir="5400000" algn="ctr" rotWithShape="0">
                    <a:srgbClr val="6E747A">
                      <a:alpha val="43000"/>
                    </a:srgbClr>
                  </a:outerShdw>
                </a:effectLst>
              </a:rPr>
              <a:t>Claimed as good </a:t>
            </a:r>
            <a:r>
              <a:rPr lang="en-US" sz="2000" dirty="0" err="1">
                <a:ln w="0"/>
                <a:solidFill>
                  <a:schemeClr val="accent1"/>
                </a:solidFill>
                <a:effectLst>
                  <a:outerShdw blurRad="38100" dist="25400" dir="5400000" algn="ctr" rotWithShape="0">
                    <a:srgbClr val="6E747A">
                      <a:alpha val="43000"/>
                    </a:srgbClr>
                  </a:outerShdw>
                </a:effectLst>
              </a:rPr>
              <a:t>replacem</a:t>
            </a:r>
            <a:r>
              <a:rPr lang="en-US" sz="2000" dirty="0">
                <a:ln w="0"/>
                <a:solidFill>
                  <a:schemeClr val="accent1"/>
                </a:solidFill>
                <a:effectLst>
                  <a:outerShdw blurRad="38100" dist="25400" dir="5400000" algn="ctr" rotWithShape="0">
                    <a:srgbClr val="6E747A">
                      <a:alpha val="43000"/>
                    </a:srgbClr>
                  </a:outerShdw>
                </a:effectLst>
              </a:rPr>
              <a:t>. of </a:t>
            </a:r>
            <a:r>
              <a:rPr lang="en-US" sz="2000" baseline="30000" dirty="0">
                <a:ln w="0"/>
                <a:solidFill>
                  <a:schemeClr val="accent1"/>
                </a:solidFill>
                <a:effectLst>
                  <a:outerShdw blurRad="38100" dist="25400" dir="5400000" algn="ctr" rotWithShape="0">
                    <a:srgbClr val="6E747A">
                      <a:alpha val="43000"/>
                    </a:srgbClr>
                  </a:outerShdw>
                </a:effectLst>
              </a:rPr>
              <a:t>18</a:t>
            </a:r>
            <a:r>
              <a:rPr lang="en-US" sz="2000" dirty="0">
                <a:ln w="0"/>
                <a:solidFill>
                  <a:schemeClr val="accent1"/>
                </a:solidFill>
                <a:effectLst>
                  <a:outerShdw blurRad="38100" dist="25400" dir="5400000" algn="ctr" rotWithShape="0">
                    <a:srgbClr val="6E747A">
                      <a:alpha val="43000"/>
                    </a:srgbClr>
                  </a:outerShdw>
                </a:effectLst>
              </a:rPr>
              <a:t>F for </a:t>
            </a:r>
          </a:p>
          <a:p>
            <a:pPr algn="ctr"/>
            <a:r>
              <a:rPr lang="en-US" sz="2000" dirty="0" err="1">
                <a:ln w="0"/>
                <a:solidFill>
                  <a:schemeClr val="accent1"/>
                </a:solidFill>
                <a:effectLst>
                  <a:outerShdw blurRad="38100" dist="25400" dir="5400000" algn="ctr" rotWithShape="0">
                    <a:srgbClr val="6E747A">
                      <a:alpha val="43000"/>
                    </a:srgbClr>
                  </a:outerShdw>
                </a:effectLst>
              </a:rPr>
              <a:t>tumours</a:t>
            </a:r>
            <a:r>
              <a:rPr lang="en-US" sz="2000" dirty="0">
                <a:ln w="0"/>
                <a:solidFill>
                  <a:schemeClr val="accent1"/>
                </a:solidFill>
                <a:effectLst>
                  <a:outerShdw blurRad="38100" dist="25400" dir="5400000" algn="ctr" rotWithShape="0">
                    <a:srgbClr val="6E747A">
                      <a:alpha val="43000"/>
                    </a:srgbClr>
                  </a:outerShdw>
                </a:effectLst>
              </a:rPr>
              <a:t> </a:t>
            </a:r>
            <a:r>
              <a:rPr lang="en-US" sz="2000" dirty="0" err="1">
                <a:ln w="0"/>
                <a:solidFill>
                  <a:schemeClr val="accent1"/>
                </a:solidFill>
                <a:effectLst>
                  <a:outerShdw blurRad="38100" dist="25400" dir="5400000" algn="ctr" rotWithShape="0">
                    <a:srgbClr val="6E747A">
                      <a:alpha val="43000"/>
                    </a:srgbClr>
                  </a:outerShdw>
                </a:effectLst>
              </a:rPr>
              <a:t>insens</a:t>
            </a:r>
            <a:r>
              <a:rPr lang="en-US" sz="2000" dirty="0">
                <a:ln w="0"/>
                <a:solidFill>
                  <a:schemeClr val="accent1"/>
                </a:solidFill>
                <a:effectLst>
                  <a:outerShdw blurRad="38100" dist="25400" dir="5400000" algn="ctr" rotWithShape="0">
                    <a:srgbClr val="6E747A">
                      <a:alpha val="43000"/>
                    </a:srgbClr>
                  </a:outerShdw>
                </a:effectLst>
              </a:rPr>
              <a:t>. to F-compounds</a:t>
            </a:r>
            <a:endParaRPr lang="it-IT" sz="2000" dirty="0">
              <a:ln w="0"/>
              <a:solidFill>
                <a:schemeClr val="accent1"/>
              </a:solidFill>
              <a:effectLst>
                <a:outerShdw blurRad="38100" dist="25400" dir="5400000" algn="ctr" rotWithShape="0">
                  <a:srgbClr val="6E747A">
                    <a:alpha val="43000"/>
                  </a:srgbClr>
                </a:outerShdw>
              </a:effectLst>
            </a:endParaRPr>
          </a:p>
        </p:txBody>
      </p:sp>
      <p:sp>
        <p:nvSpPr>
          <p:cNvPr id="9" name="CasellaDiTesto 8"/>
          <p:cNvSpPr txBox="1"/>
          <p:nvPr/>
        </p:nvSpPr>
        <p:spPr>
          <a:xfrm>
            <a:off x="5377399" y="6167690"/>
            <a:ext cx="5034327" cy="369332"/>
          </a:xfrm>
          <a:prstGeom prst="rect">
            <a:avLst/>
          </a:prstGeom>
          <a:noFill/>
        </p:spPr>
        <p:txBody>
          <a:bodyPr wrap="none" rtlCol="0">
            <a:spAutoFit/>
          </a:bodyPr>
          <a:lstStyle/>
          <a:p>
            <a:r>
              <a:rPr lang="it-IT" u="sng" dirty="0"/>
              <a:t>Compare with 16 MeV p </a:t>
            </a:r>
            <a:r>
              <a:rPr lang="it-IT" u="sng" dirty="0" err="1"/>
              <a:t>reaction</a:t>
            </a:r>
            <a:r>
              <a:rPr lang="it-IT" u="sng" dirty="0"/>
              <a:t> </a:t>
            </a:r>
            <a:r>
              <a:rPr lang="it-IT" u="sng" baseline="30000" dirty="0"/>
              <a:t>43</a:t>
            </a:r>
            <a:r>
              <a:rPr lang="it-IT" u="sng" dirty="0"/>
              <a:t>Ca(</a:t>
            </a:r>
            <a:r>
              <a:rPr lang="it-IT" u="sng" dirty="0" err="1"/>
              <a:t>p,n</a:t>
            </a:r>
            <a:r>
              <a:rPr lang="it-IT" u="sng" dirty="0"/>
              <a:t>) </a:t>
            </a:r>
            <a:r>
              <a:rPr lang="it-IT" u="sng" baseline="30000" dirty="0"/>
              <a:t>43</a:t>
            </a:r>
            <a:r>
              <a:rPr lang="it-IT" u="sng" dirty="0"/>
              <a:t>Sc</a:t>
            </a:r>
          </a:p>
        </p:txBody>
      </p:sp>
      <p:pic>
        <p:nvPicPr>
          <p:cNvPr id="10" name="Picture 9">
            <a:extLst>
              <a:ext uri="{FF2B5EF4-FFF2-40B4-BE49-F238E27FC236}">
                <a16:creationId xmlns:a16="http://schemas.microsoft.com/office/drawing/2014/main" id="{9E002457-C534-47E2-AE4D-2EE7560732DC}"/>
              </a:ext>
            </a:extLst>
          </p:cNvPr>
          <p:cNvPicPr>
            <a:picLocks noChangeAspect="1"/>
          </p:cNvPicPr>
          <p:nvPr/>
        </p:nvPicPr>
        <p:blipFill>
          <a:blip r:embed="rId2"/>
          <a:stretch>
            <a:fillRect/>
          </a:stretch>
        </p:blipFill>
        <p:spPr>
          <a:xfrm>
            <a:off x="7109253" y="4236771"/>
            <a:ext cx="3627434" cy="938865"/>
          </a:xfrm>
          <a:prstGeom prst="rect">
            <a:avLst/>
          </a:prstGeom>
          <a:solidFill>
            <a:srgbClr val="FFFFCC"/>
          </a:solidFill>
        </p:spPr>
      </p:pic>
      <p:pic>
        <p:nvPicPr>
          <p:cNvPr id="11" name="Picture 10">
            <a:extLst>
              <a:ext uri="{FF2B5EF4-FFF2-40B4-BE49-F238E27FC236}">
                <a16:creationId xmlns:a16="http://schemas.microsoft.com/office/drawing/2014/main" id="{D521690A-4DC2-4E7E-9534-3AD0A228D489}"/>
              </a:ext>
            </a:extLst>
          </p:cNvPr>
          <p:cNvPicPr>
            <a:picLocks noChangeAspect="1"/>
          </p:cNvPicPr>
          <p:nvPr/>
        </p:nvPicPr>
        <p:blipFill>
          <a:blip r:embed="rId3"/>
          <a:stretch>
            <a:fillRect/>
          </a:stretch>
        </p:blipFill>
        <p:spPr>
          <a:xfrm>
            <a:off x="302715" y="1284512"/>
            <a:ext cx="4623615" cy="3036216"/>
          </a:xfrm>
          <a:prstGeom prst="rect">
            <a:avLst/>
          </a:prstGeom>
        </p:spPr>
      </p:pic>
      <p:sp>
        <p:nvSpPr>
          <p:cNvPr id="12" name="TextBox 11">
            <a:extLst>
              <a:ext uri="{FF2B5EF4-FFF2-40B4-BE49-F238E27FC236}">
                <a16:creationId xmlns:a16="http://schemas.microsoft.com/office/drawing/2014/main" id="{CD0BC493-24C0-4862-A1CA-D0B8BA527B98}"/>
              </a:ext>
            </a:extLst>
          </p:cNvPr>
          <p:cNvSpPr txBox="1"/>
          <p:nvPr/>
        </p:nvSpPr>
        <p:spPr>
          <a:xfrm>
            <a:off x="6840788" y="5062611"/>
            <a:ext cx="4725974" cy="461665"/>
          </a:xfrm>
          <a:prstGeom prst="rect">
            <a:avLst/>
          </a:prstGeom>
          <a:noFill/>
        </p:spPr>
        <p:txBody>
          <a:bodyPr wrap="none" rtlCol="0">
            <a:spAutoFit/>
          </a:bodyPr>
          <a:lstStyle/>
          <a:p>
            <a:r>
              <a:rPr lang="it-IT" sz="1200" dirty="0">
                <a:solidFill>
                  <a:srgbClr val="FF0000"/>
                </a:solidFill>
              </a:rPr>
              <a:t>Medical interest to be checked, theranostic with 47Sc, in this paper </a:t>
            </a:r>
          </a:p>
          <a:p>
            <a:r>
              <a:rPr lang="it-IT" sz="1200" dirty="0">
                <a:solidFill>
                  <a:srgbClr val="FF0000"/>
                </a:solidFill>
              </a:rPr>
              <a:t>checked with cheap natCa target, yielding some contaminants.</a:t>
            </a:r>
          </a:p>
        </p:txBody>
      </p:sp>
      <p:sp>
        <p:nvSpPr>
          <p:cNvPr id="14" name="Rectangle 13">
            <a:extLst>
              <a:ext uri="{FF2B5EF4-FFF2-40B4-BE49-F238E27FC236}">
                <a16:creationId xmlns:a16="http://schemas.microsoft.com/office/drawing/2014/main" id="{844F1E9C-AFB8-4A66-BB10-21DBA9D7BF72}"/>
              </a:ext>
            </a:extLst>
          </p:cNvPr>
          <p:cNvSpPr/>
          <p:nvPr/>
        </p:nvSpPr>
        <p:spPr>
          <a:xfrm rot="20378052">
            <a:off x="4036844" y="521498"/>
            <a:ext cx="2971831" cy="400110"/>
          </a:xfrm>
          <a:prstGeom prst="rect">
            <a:avLst/>
          </a:prstGeom>
          <a:noFill/>
        </p:spPr>
        <p:txBody>
          <a:bodyPr wrap="square" lIns="91440" tIns="45720" rIns="91440" bIns="45720">
            <a:spAutoFit/>
          </a:bodyPr>
          <a:lstStyle/>
          <a:p>
            <a:pPr algn="ctr"/>
            <a:r>
              <a:rPr lang="en-US" sz="2000" b="0" cap="none" spc="0" baseline="30000" dirty="0">
                <a:ln w="0"/>
                <a:solidFill>
                  <a:schemeClr val="accent1"/>
                </a:solidFill>
                <a:effectLst>
                  <a:outerShdw blurRad="38100" dist="25400" dir="5400000" algn="ctr" rotWithShape="0">
                    <a:srgbClr val="6E747A">
                      <a:alpha val="43000"/>
                    </a:srgbClr>
                  </a:outerShdw>
                </a:effectLst>
              </a:rPr>
              <a:t>47</a:t>
            </a:r>
            <a:r>
              <a:rPr lang="en-US" sz="2000" b="0" cap="none" spc="0" dirty="0">
                <a:ln w="0"/>
                <a:solidFill>
                  <a:schemeClr val="accent1"/>
                </a:solidFill>
                <a:effectLst>
                  <a:outerShdw blurRad="38100" dist="25400" dir="5400000" algn="ctr" rotWithShape="0">
                    <a:srgbClr val="6E747A">
                      <a:alpha val="43000"/>
                    </a:srgbClr>
                  </a:outerShdw>
                </a:effectLst>
              </a:rPr>
              <a:t>Sc only with p, high E</a:t>
            </a:r>
          </a:p>
        </p:txBody>
      </p:sp>
      <p:sp>
        <p:nvSpPr>
          <p:cNvPr id="13" name="TextBox 12">
            <a:extLst>
              <a:ext uri="{FF2B5EF4-FFF2-40B4-BE49-F238E27FC236}">
                <a16:creationId xmlns:a16="http://schemas.microsoft.com/office/drawing/2014/main" id="{B5F50926-7158-4CA7-B7F9-8F86BD89357A}"/>
              </a:ext>
            </a:extLst>
          </p:cNvPr>
          <p:cNvSpPr txBox="1"/>
          <p:nvPr/>
        </p:nvSpPr>
        <p:spPr>
          <a:xfrm>
            <a:off x="521207" y="5265712"/>
            <a:ext cx="4789837" cy="307777"/>
          </a:xfrm>
          <a:prstGeom prst="rect">
            <a:avLst/>
          </a:prstGeom>
          <a:noFill/>
        </p:spPr>
        <p:txBody>
          <a:bodyPr wrap="none" rtlCol="0">
            <a:spAutoFit/>
          </a:bodyPr>
          <a:lstStyle/>
          <a:p>
            <a:r>
              <a:rPr lang="it-IT" sz="1400" dirty="0">
                <a:solidFill>
                  <a:srgbClr val="0070C0"/>
                </a:solidFill>
              </a:rPr>
              <a:t>On </a:t>
            </a:r>
            <a:r>
              <a:rPr lang="it-IT" sz="1400" baseline="30000" dirty="0">
                <a:solidFill>
                  <a:srgbClr val="0070C0"/>
                </a:solidFill>
              </a:rPr>
              <a:t>nat</a:t>
            </a:r>
            <a:r>
              <a:rPr lang="it-IT" sz="1400" dirty="0">
                <a:solidFill>
                  <a:srgbClr val="0070C0"/>
                </a:solidFill>
              </a:rPr>
              <a:t>Ca, concurrent reactions below 27 MeV, yielding </a:t>
            </a:r>
            <a:r>
              <a:rPr lang="it-IT" sz="1400" baseline="30000" dirty="0">
                <a:solidFill>
                  <a:srgbClr val="0070C0"/>
                </a:solidFill>
              </a:rPr>
              <a:t>47</a:t>
            </a:r>
            <a:r>
              <a:rPr lang="it-IT" sz="1400" dirty="0">
                <a:solidFill>
                  <a:srgbClr val="0070C0"/>
                </a:solidFill>
              </a:rPr>
              <a:t>Sc</a:t>
            </a:r>
          </a:p>
        </p:txBody>
      </p:sp>
      <p:pic>
        <p:nvPicPr>
          <p:cNvPr id="4" name="Immagine 3"/>
          <p:cNvPicPr>
            <a:picLocks noChangeAspect="1"/>
          </p:cNvPicPr>
          <p:nvPr/>
        </p:nvPicPr>
        <p:blipFill>
          <a:blip r:embed="rId4"/>
          <a:stretch>
            <a:fillRect/>
          </a:stretch>
        </p:blipFill>
        <p:spPr>
          <a:xfrm>
            <a:off x="3030154" y="3154483"/>
            <a:ext cx="3627434" cy="2043581"/>
          </a:xfrm>
          <a:prstGeom prst="rect">
            <a:avLst/>
          </a:prstGeom>
        </p:spPr>
      </p:pic>
    </p:spTree>
    <p:extLst>
      <p:ext uri="{BB962C8B-B14F-4D97-AF65-F5344CB8AC3E}">
        <p14:creationId xmlns:p14="http://schemas.microsoft.com/office/powerpoint/2010/main" val="2291080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67Cu</a:t>
            </a:r>
          </a:p>
        </p:txBody>
      </p:sp>
      <p:pic>
        <p:nvPicPr>
          <p:cNvPr id="6" name="Segnaposto contenuto 5"/>
          <p:cNvPicPr>
            <a:picLocks noGrp="1" noChangeAspect="1"/>
          </p:cNvPicPr>
          <p:nvPr>
            <p:ph sz="quarter" idx="10"/>
          </p:nvPr>
        </p:nvPicPr>
        <p:blipFill>
          <a:blip r:embed="rId2"/>
          <a:stretch>
            <a:fillRect/>
          </a:stretch>
        </p:blipFill>
        <p:spPr>
          <a:xfrm>
            <a:off x="521207" y="1274694"/>
            <a:ext cx="3632954" cy="2592358"/>
          </a:xfrm>
          <a:prstGeom prst="rect">
            <a:avLst/>
          </a:prstGeom>
        </p:spPr>
      </p:pic>
      <p:sp>
        <p:nvSpPr>
          <p:cNvPr id="4" name="CasellaDiTesto 3"/>
          <p:cNvSpPr txBox="1"/>
          <p:nvPr/>
        </p:nvSpPr>
        <p:spPr>
          <a:xfrm>
            <a:off x="2525874" y="380250"/>
            <a:ext cx="4466287" cy="707886"/>
          </a:xfrm>
          <a:prstGeom prst="rect">
            <a:avLst/>
          </a:prstGeom>
          <a:noFill/>
        </p:spPr>
        <p:txBody>
          <a:bodyPr wrap="none" rtlCol="0">
            <a:spAutoFit/>
          </a:bodyPr>
          <a:lstStyle/>
          <a:p>
            <a:pPr algn="ctr"/>
            <a:r>
              <a:rPr lang="en-US" sz="2000" dirty="0" err="1">
                <a:ln w="0"/>
                <a:solidFill>
                  <a:schemeClr val="accent1"/>
                </a:solidFill>
                <a:effectLst>
                  <a:outerShdw blurRad="38100" dist="25400" dir="5400000" algn="ctr" rotWithShape="0">
                    <a:srgbClr val="6E747A">
                      <a:alpha val="43000"/>
                    </a:srgbClr>
                  </a:outerShdw>
                </a:effectLst>
              </a:rPr>
              <a:t>Theraonostic</a:t>
            </a:r>
            <a:r>
              <a:rPr lang="en-US" sz="2000" dirty="0">
                <a:ln w="0"/>
                <a:solidFill>
                  <a:schemeClr val="accent1"/>
                </a:solidFill>
                <a:effectLst>
                  <a:outerShdw blurRad="38100" dist="25400" dir="5400000" algn="ctr" rotWithShape="0">
                    <a:srgbClr val="6E747A">
                      <a:alpha val="43000"/>
                    </a:srgbClr>
                  </a:outerShdw>
                </a:effectLst>
              </a:rPr>
              <a:t> element alone (</a:t>
            </a:r>
            <a:r>
              <a:rPr lang="en-US" sz="2000" dirty="0">
                <a:ln w="0"/>
                <a:solidFill>
                  <a:schemeClr val="accent1"/>
                </a:solidFill>
                <a:effectLst>
                  <a:outerShdw blurRad="38100" dist="25400" dir="5400000" algn="ctr" rotWithShape="0">
                    <a:srgbClr val="6E747A">
                      <a:alpha val="43000"/>
                    </a:srgbClr>
                  </a:outerShdw>
                </a:effectLst>
                <a:latin typeface="Symbol" panose="05050102010706020507" pitchFamily="18" charset="2"/>
              </a:rPr>
              <a:t>g </a:t>
            </a:r>
            <a:r>
              <a:rPr lang="en-US" sz="2000" dirty="0">
                <a:ln w="0"/>
                <a:solidFill>
                  <a:schemeClr val="accent1"/>
                </a:solidFill>
                <a:effectLst>
                  <a:outerShdw blurRad="38100" dist="25400" dir="5400000" algn="ctr" rotWithShape="0">
                    <a:srgbClr val="6E747A">
                      <a:alpha val="43000"/>
                    </a:srgbClr>
                  </a:outerShdw>
                </a:effectLst>
              </a:rPr>
              <a:t>and </a:t>
            </a:r>
            <a:r>
              <a:rPr lang="en-US" sz="2000" dirty="0">
                <a:ln w="0"/>
                <a:solidFill>
                  <a:schemeClr val="accent1"/>
                </a:solidFill>
                <a:effectLst>
                  <a:outerShdw blurRad="38100" dist="25400" dir="5400000" algn="ctr" rotWithShape="0">
                    <a:srgbClr val="6E747A">
                      <a:alpha val="43000"/>
                    </a:srgbClr>
                  </a:outerShdw>
                </a:effectLst>
                <a:latin typeface="Symbol" panose="05050102010706020507" pitchFamily="18" charset="2"/>
              </a:rPr>
              <a:t>b</a:t>
            </a:r>
            <a:r>
              <a:rPr lang="en-US" sz="2000" baseline="30000" dirty="0">
                <a:ln w="0"/>
                <a:solidFill>
                  <a:schemeClr val="accent1"/>
                </a:solidFill>
                <a:effectLst>
                  <a:outerShdw blurRad="38100" dist="25400" dir="5400000" algn="ctr" rotWithShape="0">
                    <a:srgbClr val="6E747A">
                      <a:alpha val="43000"/>
                    </a:srgbClr>
                  </a:outerShdw>
                </a:effectLst>
              </a:rPr>
              <a:t>-</a:t>
            </a:r>
            <a:r>
              <a:rPr lang="en-US" sz="2000" dirty="0">
                <a:ln w="0"/>
                <a:solidFill>
                  <a:schemeClr val="accent1"/>
                </a:solidFill>
                <a:effectLst>
                  <a:outerShdw blurRad="38100" dist="25400" dir="5400000" algn="ctr" rotWithShape="0">
                    <a:srgbClr val="6E747A">
                      <a:alpha val="43000"/>
                    </a:srgbClr>
                  </a:outerShdw>
                </a:effectLst>
              </a:rPr>
              <a:t>),</a:t>
            </a:r>
          </a:p>
          <a:p>
            <a:pPr algn="ctr"/>
            <a:r>
              <a:rPr lang="en-US" sz="2000" dirty="0">
                <a:ln w="0"/>
                <a:solidFill>
                  <a:schemeClr val="accent1"/>
                </a:solidFill>
                <a:effectLst>
                  <a:outerShdw blurRad="38100" dist="25400" dir="5400000" algn="ctr" rotWithShape="0">
                    <a:srgbClr val="6E747A">
                      <a:alpha val="43000"/>
                    </a:srgbClr>
                  </a:outerShdw>
                </a:effectLst>
              </a:rPr>
              <a:t>and with </a:t>
            </a:r>
            <a:r>
              <a:rPr lang="en-US" sz="2000" baseline="30000" dirty="0">
                <a:ln w="0"/>
                <a:solidFill>
                  <a:schemeClr val="accent1"/>
                </a:solidFill>
                <a:effectLst>
                  <a:outerShdw blurRad="38100" dist="25400" dir="5400000" algn="ctr" rotWithShape="0">
                    <a:srgbClr val="6E747A">
                      <a:alpha val="43000"/>
                    </a:srgbClr>
                  </a:outerShdw>
                </a:effectLst>
              </a:rPr>
              <a:t>64</a:t>
            </a:r>
            <a:r>
              <a:rPr lang="en-US" sz="2000" dirty="0">
                <a:ln w="0"/>
                <a:solidFill>
                  <a:schemeClr val="accent1"/>
                </a:solidFill>
                <a:effectLst>
                  <a:outerShdw blurRad="38100" dist="25400" dir="5400000" algn="ctr" rotWithShape="0">
                    <a:srgbClr val="6E747A">
                      <a:alpha val="43000"/>
                    </a:srgbClr>
                  </a:outerShdw>
                </a:effectLst>
              </a:rPr>
              <a:t>Cu</a:t>
            </a:r>
            <a:endParaRPr lang="it-IT" sz="2000" dirty="0">
              <a:ln w="0"/>
              <a:solidFill>
                <a:schemeClr val="accent1"/>
              </a:solidFill>
              <a:effectLst>
                <a:outerShdw blurRad="38100" dist="25400" dir="5400000" algn="ctr" rotWithShape="0">
                  <a:srgbClr val="6E747A">
                    <a:alpha val="43000"/>
                  </a:srgbClr>
                </a:outerShdw>
              </a:effectLst>
            </a:endParaRPr>
          </a:p>
        </p:txBody>
      </p:sp>
      <p:pic>
        <p:nvPicPr>
          <p:cNvPr id="5" name="Picture 31"/>
          <p:cNvPicPr/>
          <p:nvPr/>
        </p:nvPicPr>
        <p:blipFill>
          <a:blip r:embed="rId3"/>
          <a:stretch>
            <a:fillRect/>
          </a:stretch>
        </p:blipFill>
        <p:spPr>
          <a:xfrm>
            <a:off x="732361" y="3914385"/>
            <a:ext cx="3256573" cy="1814796"/>
          </a:xfrm>
          <a:prstGeom prst="rect">
            <a:avLst/>
          </a:prstGeom>
        </p:spPr>
      </p:pic>
      <p:pic>
        <p:nvPicPr>
          <p:cNvPr id="7" name="Immagine 6"/>
          <p:cNvPicPr>
            <a:picLocks noChangeAspect="1"/>
          </p:cNvPicPr>
          <p:nvPr/>
        </p:nvPicPr>
        <p:blipFill>
          <a:blip r:embed="rId4"/>
          <a:stretch>
            <a:fillRect/>
          </a:stretch>
        </p:blipFill>
        <p:spPr>
          <a:xfrm>
            <a:off x="4331017" y="1274695"/>
            <a:ext cx="3189260" cy="2592358"/>
          </a:xfrm>
          <a:prstGeom prst="rect">
            <a:avLst/>
          </a:prstGeom>
        </p:spPr>
      </p:pic>
      <p:graphicFrame>
        <p:nvGraphicFramePr>
          <p:cNvPr id="8" name="Tabella 7"/>
          <p:cNvGraphicFramePr>
            <a:graphicFrameLocks noGrp="1"/>
          </p:cNvGraphicFramePr>
          <p:nvPr/>
        </p:nvGraphicFramePr>
        <p:xfrm>
          <a:off x="4755077" y="4319983"/>
          <a:ext cx="3244060" cy="671556"/>
        </p:xfrm>
        <a:graphic>
          <a:graphicData uri="http://schemas.openxmlformats.org/drawingml/2006/table">
            <a:tbl>
              <a:tblPr>
                <a:tableStyleId>{5C22544A-7EE6-4342-B048-85BDC9FD1C3A}</a:tableStyleId>
              </a:tblPr>
              <a:tblGrid>
                <a:gridCol w="1751218">
                  <a:extLst>
                    <a:ext uri="{9D8B030D-6E8A-4147-A177-3AD203B41FA5}">
                      <a16:colId xmlns:a16="http://schemas.microsoft.com/office/drawing/2014/main" val="3343984711"/>
                    </a:ext>
                  </a:extLst>
                </a:gridCol>
                <a:gridCol w="746421">
                  <a:extLst>
                    <a:ext uri="{9D8B030D-6E8A-4147-A177-3AD203B41FA5}">
                      <a16:colId xmlns:a16="http://schemas.microsoft.com/office/drawing/2014/main" val="4135128582"/>
                    </a:ext>
                  </a:extLst>
                </a:gridCol>
                <a:gridCol w="746421">
                  <a:extLst>
                    <a:ext uri="{9D8B030D-6E8A-4147-A177-3AD203B41FA5}">
                      <a16:colId xmlns:a16="http://schemas.microsoft.com/office/drawing/2014/main" val="1013425431"/>
                    </a:ext>
                  </a:extLst>
                </a:gridCol>
              </a:tblGrid>
              <a:tr h="335778">
                <a:tc>
                  <a:txBody>
                    <a:bodyPr/>
                    <a:lstStyle/>
                    <a:p>
                      <a:pPr algn="l" fontAlgn="b"/>
                      <a:r>
                        <a:rPr lang="it-IT" sz="1800" u="none" strike="noStrike" baseline="30000" dirty="0">
                          <a:effectLst/>
                        </a:rPr>
                        <a:t>70</a:t>
                      </a:r>
                      <a:r>
                        <a:rPr lang="it-IT" sz="1800" u="none" strike="noStrike" dirty="0">
                          <a:effectLst/>
                        </a:rPr>
                        <a:t>Zn(</a:t>
                      </a:r>
                      <a:r>
                        <a:rPr lang="it-IT" sz="1800" u="none" strike="noStrike" dirty="0" err="1">
                          <a:effectLst/>
                        </a:rPr>
                        <a:t>p,</a:t>
                      </a:r>
                      <a:r>
                        <a:rPr lang="it-IT" sz="1800" u="none" strike="noStrike" dirty="0" err="1">
                          <a:effectLst/>
                          <a:latin typeface="Symbol" panose="05050102010706020507" pitchFamily="18" charset="2"/>
                        </a:rPr>
                        <a:t>a</a:t>
                      </a:r>
                      <a:r>
                        <a:rPr lang="it-IT" sz="1800" u="none" strike="noStrike" dirty="0">
                          <a:effectLst/>
                        </a:rPr>
                        <a:t>)</a:t>
                      </a:r>
                      <a:r>
                        <a:rPr lang="it-IT" sz="1800" u="none" strike="noStrike" baseline="30000" dirty="0">
                          <a:effectLst/>
                        </a:rPr>
                        <a:t>67</a:t>
                      </a:r>
                      <a:r>
                        <a:rPr lang="it-IT" sz="1800" u="none" strike="noStrike" dirty="0">
                          <a:effectLst/>
                        </a:rPr>
                        <a:t>Cu</a:t>
                      </a:r>
                      <a:endParaRPr lang="it-IT" sz="1800" b="0" i="0" u="none" strike="noStrike" dirty="0">
                        <a:solidFill>
                          <a:srgbClr val="000000"/>
                        </a:solidFill>
                        <a:effectLst/>
                        <a:latin typeface="Calibri" panose="020F0502020204030204" pitchFamily="34" charset="0"/>
                      </a:endParaRPr>
                    </a:p>
                  </a:txBody>
                  <a:tcPr marL="3810" marR="3810" marT="3810" marB="0" anchor="b"/>
                </a:tc>
                <a:tc>
                  <a:txBody>
                    <a:bodyPr/>
                    <a:lstStyle/>
                    <a:p>
                      <a:pPr algn="l" fontAlgn="b"/>
                      <a:r>
                        <a:rPr lang="it-IT" sz="1800" u="none" strike="noStrike">
                          <a:effectLst/>
                        </a:rPr>
                        <a:t>p</a:t>
                      </a:r>
                      <a:endParaRPr lang="it-IT" sz="1800" b="0" i="0" u="none" strike="noStrike">
                        <a:solidFill>
                          <a:srgbClr val="000000"/>
                        </a:solidFill>
                        <a:effectLst/>
                        <a:latin typeface="Calibri" panose="020F0502020204030204" pitchFamily="34" charset="0"/>
                      </a:endParaRPr>
                    </a:p>
                  </a:txBody>
                  <a:tcPr marL="3810" marR="3810" marT="3810" marB="0" anchor="b"/>
                </a:tc>
                <a:tc>
                  <a:txBody>
                    <a:bodyPr/>
                    <a:lstStyle/>
                    <a:p>
                      <a:pPr algn="l" fontAlgn="b"/>
                      <a:r>
                        <a:rPr lang="it-IT" sz="1800" u="none" strike="noStrike" dirty="0">
                          <a:effectLst/>
                        </a:rPr>
                        <a:t>20-70</a:t>
                      </a:r>
                      <a:endParaRPr lang="it-IT" sz="1800" b="0" i="0" u="none" strike="noStrike" dirty="0">
                        <a:solidFill>
                          <a:srgbClr val="000000"/>
                        </a:solidFill>
                        <a:effectLst/>
                        <a:latin typeface="Calibri" panose="020F0502020204030204" pitchFamily="34" charset="0"/>
                      </a:endParaRPr>
                    </a:p>
                  </a:txBody>
                  <a:tcPr marL="3810" marR="3810" marT="3810" marB="0" anchor="b"/>
                </a:tc>
                <a:extLst>
                  <a:ext uri="{0D108BD9-81ED-4DB2-BD59-A6C34878D82A}">
                    <a16:rowId xmlns:a16="http://schemas.microsoft.com/office/drawing/2014/main" val="1326192499"/>
                  </a:ext>
                </a:extLst>
              </a:tr>
              <a:tr h="335778">
                <a:tc>
                  <a:txBody>
                    <a:bodyPr/>
                    <a:lstStyle/>
                    <a:p>
                      <a:pPr algn="l" fontAlgn="b"/>
                      <a:r>
                        <a:rPr lang="it-IT" sz="1800" u="none" strike="noStrike" baseline="30000" dirty="0">
                          <a:effectLst/>
                        </a:rPr>
                        <a:t>64</a:t>
                      </a:r>
                      <a:r>
                        <a:rPr lang="it-IT" sz="1800" u="none" strike="noStrike" dirty="0">
                          <a:effectLst/>
                        </a:rPr>
                        <a:t>Ni(</a:t>
                      </a:r>
                      <a:r>
                        <a:rPr lang="it-IT" sz="1800" u="none" strike="noStrike" dirty="0" err="1">
                          <a:solidFill>
                            <a:srgbClr val="00B050"/>
                          </a:solidFill>
                          <a:effectLst/>
                          <a:latin typeface="Symbol" panose="05050102010706020507" pitchFamily="18" charset="2"/>
                        </a:rPr>
                        <a:t>a</a:t>
                      </a:r>
                      <a:r>
                        <a:rPr lang="it-IT" sz="1800" u="none" strike="noStrike" dirty="0" err="1">
                          <a:effectLst/>
                        </a:rPr>
                        <a:t>,p</a:t>
                      </a:r>
                      <a:r>
                        <a:rPr lang="it-IT" sz="1800" u="none" strike="noStrike" dirty="0">
                          <a:effectLst/>
                        </a:rPr>
                        <a:t>)</a:t>
                      </a:r>
                      <a:r>
                        <a:rPr lang="it-IT" sz="1800" u="none" strike="noStrike" baseline="30000" dirty="0">
                          <a:effectLst/>
                        </a:rPr>
                        <a:t>67</a:t>
                      </a:r>
                      <a:r>
                        <a:rPr lang="it-IT" sz="1800" u="none" strike="noStrike" dirty="0">
                          <a:effectLst/>
                        </a:rPr>
                        <a:t>Cu</a:t>
                      </a:r>
                      <a:endParaRPr lang="it-IT" sz="1800" b="0" i="0" u="none" strike="noStrike" dirty="0">
                        <a:solidFill>
                          <a:srgbClr val="000000"/>
                        </a:solidFill>
                        <a:effectLst/>
                        <a:latin typeface="Calibri" panose="020F0502020204030204" pitchFamily="34" charset="0"/>
                      </a:endParaRPr>
                    </a:p>
                  </a:txBody>
                  <a:tcPr marL="3810" marR="3810" marT="3810" marB="0" anchor="b"/>
                </a:tc>
                <a:tc>
                  <a:txBody>
                    <a:bodyPr/>
                    <a:lstStyle/>
                    <a:p>
                      <a:pPr algn="l" fontAlgn="b"/>
                      <a:r>
                        <a:rPr lang="it-IT" sz="1800" u="none" strike="noStrike" dirty="0">
                          <a:solidFill>
                            <a:srgbClr val="00B050"/>
                          </a:solidFill>
                          <a:effectLst/>
                          <a:latin typeface="Symbol" panose="05050102010706020507" pitchFamily="18" charset="2"/>
                        </a:rPr>
                        <a:t>a</a:t>
                      </a:r>
                      <a:endParaRPr lang="it-IT" sz="1800" b="0" i="0" u="none" strike="noStrike" dirty="0">
                        <a:solidFill>
                          <a:srgbClr val="00B050"/>
                        </a:solidFill>
                        <a:effectLst/>
                        <a:latin typeface="Symbol" panose="05050102010706020507" pitchFamily="18" charset="2"/>
                      </a:endParaRPr>
                    </a:p>
                  </a:txBody>
                  <a:tcPr marL="3810" marR="3810" marT="3810" marB="0" anchor="b"/>
                </a:tc>
                <a:tc>
                  <a:txBody>
                    <a:bodyPr/>
                    <a:lstStyle/>
                    <a:p>
                      <a:pPr algn="l" fontAlgn="b"/>
                      <a:r>
                        <a:rPr lang="it-IT" sz="1800" u="none" strike="noStrike" dirty="0">
                          <a:effectLst/>
                        </a:rPr>
                        <a:t>10-40</a:t>
                      </a:r>
                      <a:endParaRPr lang="it-IT" sz="1800" b="0" i="0" u="none" strike="noStrike" dirty="0">
                        <a:solidFill>
                          <a:srgbClr val="000000"/>
                        </a:solidFill>
                        <a:effectLst/>
                        <a:latin typeface="Calibri" panose="020F0502020204030204" pitchFamily="34" charset="0"/>
                      </a:endParaRPr>
                    </a:p>
                  </a:txBody>
                  <a:tcPr marL="3810" marR="3810" marT="3810" marB="0" anchor="b"/>
                </a:tc>
                <a:extLst>
                  <a:ext uri="{0D108BD9-81ED-4DB2-BD59-A6C34878D82A}">
                    <a16:rowId xmlns:a16="http://schemas.microsoft.com/office/drawing/2014/main" val="1186037113"/>
                  </a:ext>
                </a:extLst>
              </a:tr>
            </a:tbl>
          </a:graphicData>
        </a:graphic>
      </p:graphicFrame>
      <p:sp>
        <p:nvSpPr>
          <p:cNvPr id="9" name="Rettangolo 8"/>
          <p:cNvSpPr/>
          <p:nvPr/>
        </p:nvSpPr>
        <p:spPr>
          <a:xfrm>
            <a:off x="9206555" y="1297746"/>
            <a:ext cx="2426309" cy="4031873"/>
          </a:xfrm>
          <a:prstGeom prst="rect">
            <a:avLst/>
          </a:prstGeom>
        </p:spPr>
        <p:txBody>
          <a:bodyPr wrap="square">
            <a:spAutoFit/>
          </a:bodyPr>
          <a:lstStyle/>
          <a:p>
            <a:r>
              <a:rPr lang="en-US" sz="1600" dirty="0"/>
              <a:t>“Compared to iodine-131 and yttrium-90 in a limited number of clinical studies, copper-67 showed the highest therapeutic index. However, its industrial production has so far been </a:t>
            </a:r>
            <a:r>
              <a:rPr lang="en-US" sz="1600" dirty="0">
                <a:solidFill>
                  <a:srgbClr val="FF0000"/>
                </a:solidFill>
              </a:rPr>
              <a:t>limited by the absence of the high-energy (70 MeV) and high-intensity (a few hundred </a:t>
            </a:r>
            <a:r>
              <a:rPr lang="en-US" sz="1600" dirty="0" err="1">
                <a:solidFill>
                  <a:srgbClr val="FF0000"/>
                </a:solidFill>
              </a:rPr>
              <a:t>microamps</a:t>
            </a:r>
            <a:r>
              <a:rPr lang="en-US" sz="1600" dirty="0">
                <a:solidFill>
                  <a:srgbClr val="FF0000"/>
                </a:solidFill>
              </a:rPr>
              <a:t>) cyclotrons</a:t>
            </a:r>
            <a:r>
              <a:rPr lang="en-US" sz="1600" dirty="0"/>
              <a:t> needed to produce high activity for clinical trials”</a:t>
            </a:r>
            <a:endParaRPr lang="it-IT" sz="1600" dirty="0"/>
          </a:p>
        </p:txBody>
      </p:sp>
      <p:sp>
        <p:nvSpPr>
          <p:cNvPr id="10" name="CasellaDiTesto 9"/>
          <p:cNvSpPr txBox="1"/>
          <p:nvPr/>
        </p:nvSpPr>
        <p:spPr>
          <a:xfrm>
            <a:off x="9285298" y="5359850"/>
            <a:ext cx="1857688" cy="523220"/>
          </a:xfrm>
          <a:prstGeom prst="rect">
            <a:avLst/>
          </a:prstGeom>
          <a:noFill/>
        </p:spPr>
        <p:txBody>
          <a:bodyPr wrap="none" rtlCol="0">
            <a:spAutoFit/>
          </a:bodyPr>
          <a:lstStyle/>
          <a:p>
            <a:r>
              <a:rPr lang="it-IT" sz="1400" dirty="0" err="1">
                <a:solidFill>
                  <a:srgbClr val="0070C0"/>
                </a:solidFill>
              </a:rPr>
              <a:t>Arronax</a:t>
            </a:r>
            <a:r>
              <a:rPr lang="it-IT" sz="1400" dirty="0">
                <a:solidFill>
                  <a:srgbClr val="0070C0"/>
                </a:solidFill>
              </a:rPr>
              <a:t> website, </a:t>
            </a:r>
            <a:r>
              <a:rPr lang="it-IT" sz="1400" dirty="0" err="1">
                <a:solidFill>
                  <a:srgbClr val="0070C0"/>
                </a:solidFill>
              </a:rPr>
              <a:t>RI’s</a:t>
            </a:r>
            <a:r>
              <a:rPr lang="it-IT" sz="1400" dirty="0">
                <a:solidFill>
                  <a:srgbClr val="0070C0"/>
                </a:solidFill>
              </a:rPr>
              <a:t> </a:t>
            </a:r>
          </a:p>
          <a:p>
            <a:r>
              <a:rPr lang="it-IT" sz="1400" dirty="0">
                <a:solidFill>
                  <a:srgbClr val="0070C0"/>
                </a:solidFill>
              </a:rPr>
              <a:t>under </a:t>
            </a:r>
            <a:r>
              <a:rPr lang="it-IT" sz="1400" dirty="0" err="1">
                <a:solidFill>
                  <a:srgbClr val="0070C0"/>
                </a:solidFill>
              </a:rPr>
              <a:t>investigation</a:t>
            </a:r>
            <a:endParaRPr lang="it-IT" sz="1400" dirty="0">
              <a:solidFill>
                <a:srgbClr val="0070C0"/>
              </a:solidFill>
            </a:endParaRPr>
          </a:p>
        </p:txBody>
      </p:sp>
      <p:sp>
        <p:nvSpPr>
          <p:cNvPr id="11" name="Rettangolo 10"/>
          <p:cNvSpPr/>
          <p:nvPr/>
        </p:nvSpPr>
        <p:spPr>
          <a:xfrm>
            <a:off x="7281625" y="448056"/>
            <a:ext cx="4495739" cy="461665"/>
          </a:xfrm>
          <a:prstGeom prst="rect">
            <a:avLst/>
          </a:prstGeom>
          <a:noFill/>
        </p:spPr>
        <p:txBody>
          <a:bodyPr wrap="square" lIns="91440" tIns="45720" rIns="91440" bIns="45720">
            <a:spAutoFit/>
          </a:bodyPr>
          <a:lstStyle/>
          <a:p>
            <a:pPr algn="ctr"/>
            <a:r>
              <a:rPr lang="it-IT" sz="2400" b="0" u="sng" cap="none" spc="0" dirty="0" err="1">
                <a:ln w="0"/>
                <a:solidFill>
                  <a:schemeClr val="accent1"/>
                </a:solidFill>
                <a:effectLst>
                  <a:outerShdw blurRad="38100" dist="25400" dir="5400000" algn="ctr" rotWithShape="0">
                    <a:srgbClr val="6E747A">
                      <a:alpha val="43000"/>
                    </a:srgbClr>
                  </a:outerShdw>
                </a:effectLst>
              </a:rPr>
              <a:t>Approved</a:t>
            </a:r>
            <a:r>
              <a:rPr lang="it-IT" sz="2400" b="0" u="sng" cap="none" spc="0" dirty="0">
                <a:ln w="0"/>
                <a:solidFill>
                  <a:schemeClr val="accent1"/>
                </a:solidFill>
                <a:effectLst>
                  <a:outerShdw blurRad="38100" dist="25400" dir="5400000" algn="ctr" rotWithShape="0">
                    <a:srgbClr val="6E747A">
                      <a:alpha val="43000"/>
                    </a:srgbClr>
                  </a:outerShdw>
                </a:effectLst>
              </a:rPr>
              <a:t> </a:t>
            </a:r>
            <a:r>
              <a:rPr lang="it-IT" sz="2400" b="0" u="sng" cap="none" spc="0" dirty="0" err="1">
                <a:ln w="0"/>
                <a:solidFill>
                  <a:schemeClr val="accent1"/>
                </a:solidFill>
                <a:effectLst>
                  <a:outerShdw blurRad="38100" dist="25400" dir="5400000" algn="ctr" rotWithShape="0">
                    <a:srgbClr val="6E747A">
                      <a:alpha val="43000"/>
                    </a:srgbClr>
                  </a:outerShdw>
                </a:effectLst>
              </a:rPr>
              <a:t>Radiopharmaceutical</a:t>
            </a:r>
            <a:endParaRPr lang="it-IT" sz="2400" b="0" u="sng" cap="none" spc="0" dirty="0">
              <a:ln w="0"/>
              <a:solidFill>
                <a:schemeClr val="accent1"/>
              </a:solidFill>
              <a:effectLst>
                <a:outerShdw blurRad="38100" dist="25400" dir="5400000" algn="ctr" rotWithShape="0">
                  <a:srgbClr val="6E747A">
                    <a:alpha val="43000"/>
                  </a:srgbClr>
                </a:outerShdw>
              </a:effectLst>
            </a:endParaRPr>
          </a:p>
        </p:txBody>
      </p:sp>
      <p:sp>
        <p:nvSpPr>
          <p:cNvPr id="3" name="CasellaDiTesto 2"/>
          <p:cNvSpPr txBox="1"/>
          <p:nvPr/>
        </p:nvSpPr>
        <p:spPr>
          <a:xfrm>
            <a:off x="4331017" y="5144406"/>
            <a:ext cx="4698683" cy="1169551"/>
          </a:xfrm>
          <a:prstGeom prst="rect">
            <a:avLst/>
          </a:prstGeom>
          <a:noFill/>
        </p:spPr>
        <p:txBody>
          <a:bodyPr wrap="square" rtlCol="0">
            <a:spAutoFit/>
          </a:bodyPr>
          <a:lstStyle/>
          <a:p>
            <a:r>
              <a:rPr lang="en-US" sz="1400" dirty="0"/>
              <a:t>“Widespread use of this isotope for clinical studies and preliminary treatments has been limited by unreliable supplies, cost, and difficulty in obtaining therapeutic quantities”.</a:t>
            </a:r>
            <a:r>
              <a:rPr lang="en-US" sz="1400" u="sng" dirty="0"/>
              <a:t> </a:t>
            </a:r>
            <a:r>
              <a:rPr lang="en-US" sz="1400" dirty="0">
                <a:solidFill>
                  <a:srgbClr val="0070C0"/>
                </a:solidFill>
              </a:rPr>
              <a:t>Applied Radiation and Isotopes 70 (2012) 2377–2383</a:t>
            </a:r>
            <a:endParaRPr lang="it-IT" sz="1400" dirty="0">
              <a:solidFill>
                <a:srgbClr val="0070C0"/>
              </a:solidFill>
            </a:endParaRPr>
          </a:p>
        </p:txBody>
      </p:sp>
      <p:sp>
        <p:nvSpPr>
          <p:cNvPr id="12" name="TextBox 11">
            <a:extLst>
              <a:ext uri="{FF2B5EF4-FFF2-40B4-BE49-F238E27FC236}">
                <a16:creationId xmlns:a16="http://schemas.microsoft.com/office/drawing/2014/main" id="{80CAD3FA-67F2-4A30-91F4-95C347C03022}"/>
              </a:ext>
            </a:extLst>
          </p:cNvPr>
          <p:cNvSpPr txBox="1"/>
          <p:nvPr/>
        </p:nvSpPr>
        <p:spPr>
          <a:xfrm>
            <a:off x="295274" y="5729181"/>
            <a:ext cx="3858888" cy="954107"/>
          </a:xfrm>
          <a:prstGeom prst="rect">
            <a:avLst/>
          </a:prstGeom>
          <a:noFill/>
        </p:spPr>
        <p:txBody>
          <a:bodyPr wrap="square" rtlCol="0">
            <a:spAutoFit/>
          </a:bodyPr>
          <a:lstStyle/>
          <a:p>
            <a:r>
              <a:rPr lang="it-IT" sz="1400" dirty="0"/>
              <a:t>«</a:t>
            </a:r>
            <a:r>
              <a:rPr lang="en-US" sz="1400" dirty="0">
                <a:solidFill>
                  <a:srgbClr val="FF0000"/>
                </a:solidFill>
              </a:rPr>
              <a:t>All</a:t>
            </a:r>
            <a:r>
              <a:rPr lang="en-US" sz="1400" dirty="0"/>
              <a:t> of the common nuclear reactions used to </a:t>
            </a:r>
          </a:p>
          <a:p>
            <a:r>
              <a:rPr lang="en-US" sz="1400" dirty="0"/>
              <a:t>produce </a:t>
            </a:r>
            <a:r>
              <a:rPr lang="en-US" sz="1400" baseline="30000" dirty="0"/>
              <a:t>67</a:t>
            </a:r>
            <a:r>
              <a:rPr lang="en-US" sz="1400" dirty="0"/>
              <a:t>Cu rely </a:t>
            </a:r>
            <a:r>
              <a:rPr lang="en-US" sz="1400" dirty="0">
                <a:solidFill>
                  <a:srgbClr val="FF0000"/>
                </a:solidFill>
              </a:rPr>
              <a:t>on enriched isotopes as target materials</a:t>
            </a:r>
            <a:r>
              <a:rPr lang="en-US" sz="1400" dirty="0"/>
              <a:t>. These isotopes have fairly low natural abundances…”</a:t>
            </a:r>
            <a:endParaRPr lang="it-IT" sz="1400" dirty="0"/>
          </a:p>
        </p:txBody>
      </p:sp>
    </p:spTree>
    <p:extLst>
      <p:ext uri="{BB962C8B-B14F-4D97-AF65-F5344CB8AC3E}">
        <p14:creationId xmlns:p14="http://schemas.microsoft.com/office/powerpoint/2010/main" val="2350328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6CF826-0B64-46BC-8A5A-9165872F99E5}"/>
              </a:ext>
            </a:extLst>
          </p:cNvPr>
          <p:cNvSpPr>
            <a:spLocks noGrp="1"/>
          </p:cNvSpPr>
          <p:nvPr>
            <p:ph type="title"/>
          </p:nvPr>
        </p:nvSpPr>
        <p:spPr>
          <a:xfrm>
            <a:off x="521207" y="448056"/>
            <a:ext cx="11081831" cy="640080"/>
          </a:xfrm>
        </p:spPr>
        <p:txBody>
          <a:bodyPr/>
          <a:lstStyle/>
          <a:p>
            <a:r>
              <a:rPr lang="it-IT" dirty="0"/>
              <a:t>Common approved RIs, more easily produced by protons </a:t>
            </a:r>
          </a:p>
        </p:txBody>
      </p:sp>
      <p:pic>
        <p:nvPicPr>
          <p:cNvPr id="6" name="Content Placeholder 5">
            <a:extLst>
              <a:ext uri="{FF2B5EF4-FFF2-40B4-BE49-F238E27FC236}">
                <a16:creationId xmlns:a16="http://schemas.microsoft.com/office/drawing/2014/main" id="{2359F100-37C0-4049-82F1-7D0A9ABFEA2A}"/>
              </a:ext>
            </a:extLst>
          </p:cNvPr>
          <p:cNvPicPr>
            <a:picLocks noGrp="1" noChangeAspect="1"/>
          </p:cNvPicPr>
          <p:nvPr>
            <p:ph sz="quarter" idx="10"/>
          </p:nvPr>
        </p:nvPicPr>
        <p:blipFill>
          <a:blip r:embed="rId2"/>
          <a:stretch>
            <a:fillRect/>
          </a:stretch>
        </p:blipFill>
        <p:spPr>
          <a:xfrm>
            <a:off x="539750" y="1925215"/>
            <a:ext cx="11063288" cy="2998045"/>
          </a:xfrm>
          <a:prstGeom prst="rect">
            <a:avLst/>
          </a:prstGeom>
        </p:spPr>
      </p:pic>
      <p:sp>
        <p:nvSpPr>
          <p:cNvPr id="3" name="TextBox 2">
            <a:extLst>
              <a:ext uri="{FF2B5EF4-FFF2-40B4-BE49-F238E27FC236}">
                <a16:creationId xmlns:a16="http://schemas.microsoft.com/office/drawing/2014/main" id="{2022D5A1-B65C-4F18-9E05-D152C4769F9E}"/>
              </a:ext>
            </a:extLst>
          </p:cNvPr>
          <p:cNvSpPr txBox="1"/>
          <p:nvPr/>
        </p:nvSpPr>
        <p:spPr>
          <a:xfrm>
            <a:off x="1852242" y="5760339"/>
            <a:ext cx="8487516" cy="369332"/>
          </a:xfrm>
          <a:prstGeom prst="rect">
            <a:avLst/>
          </a:prstGeom>
          <a:noFill/>
        </p:spPr>
        <p:txBody>
          <a:bodyPr wrap="none" rtlCol="0">
            <a:spAutoFit/>
          </a:bodyPr>
          <a:lstStyle/>
          <a:p>
            <a:r>
              <a:rPr lang="it-IT" dirty="0"/>
              <a:t>For these, E</a:t>
            </a:r>
            <a:r>
              <a:rPr lang="it-IT" baseline="-25000" dirty="0"/>
              <a:t>p</a:t>
            </a:r>
            <a:r>
              <a:rPr lang="it-IT" dirty="0"/>
              <a:t>~15 MeV would be better than 10 MeV (but they are not the priority)</a:t>
            </a:r>
          </a:p>
        </p:txBody>
      </p:sp>
      <p:pic>
        <p:nvPicPr>
          <p:cNvPr id="5" name="Immagine 6">
            <a:extLst>
              <a:ext uri="{FF2B5EF4-FFF2-40B4-BE49-F238E27FC236}">
                <a16:creationId xmlns:a16="http://schemas.microsoft.com/office/drawing/2014/main" id="{868A4383-B944-4E89-B147-5836A292F19D}"/>
              </a:ext>
            </a:extLst>
          </p:cNvPr>
          <p:cNvPicPr>
            <a:picLocks noChangeAspect="1"/>
          </p:cNvPicPr>
          <p:nvPr/>
        </p:nvPicPr>
        <p:blipFill>
          <a:blip r:embed="rId3"/>
          <a:stretch>
            <a:fillRect/>
          </a:stretch>
        </p:blipFill>
        <p:spPr>
          <a:xfrm>
            <a:off x="11346730" y="274729"/>
            <a:ext cx="581553" cy="493367"/>
          </a:xfrm>
          <a:prstGeom prst="rect">
            <a:avLst/>
          </a:prstGeom>
        </p:spPr>
      </p:pic>
      <p:sp>
        <p:nvSpPr>
          <p:cNvPr id="8" name="Oval 7">
            <a:extLst>
              <a:ext uri="{FF2B5EF4-FFF2-40B4-BE49-F238E27FC236}">
                <a16:creationId xmlns:a16="http://schemas.microsoft.com/office/drawing/2014/main" id="{3B6F406B-3798-4681-A446-4C3250B0A755}"/>
              </a:ext>
            </a:extLst>
          </p:cNvPr>
          <p:cNvSpPr/>
          <p:nvPr/>
        </p:nvSpPr>
        <p:spPr>
          <a:xfrm>
            <a:off x="4847421" y="2633032"/>
            <a:ext cx="429659" cy="2143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ctangle: Rounded Corners 9">
            <a:extLst>
              <a:ext uri="{FF2B5EF4-FFF2-40B4-BE49-F238E27FC236}">
                <a16:creationId xmlns:a16="http://schemas.microsoft.com/office/drawing/2014/main" id="{D6BD7391-F6B6-43DB-A145-3969EFFB3BFC}"/>
              </a:ext>
            </a:extLst>
          </p:cNvPr>
          <p:cNvSpPr/>
          <p:nvPr/>
        </p:nvSpPr>
        <p:spPr>
          <a:xfrm>
            <a:off x="4847422" y="3321315"/>
            <a:ext cx="429658" cy="2143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ctangle: Rounded Corners 10">
            <a:extLst>
              <a:ext uri="{FF2B5EF4-FFF2-40B4-BE49-F238E27FC236}">
                <a16:creationId xmlns:a16="http://schemas.microsoft.com/office/drawing/2014/main" id="{2EF9D3BC-EDB7-4E06-A60C-AF2B0F688647}"/>
              </a:ext>
            </a:extLst>
          </p:cNvPr>
          <p:cNvSpPr/>
          <p:nvPr/>
        </p:nvSpPr>
        <p:spPr>
          <a:xfrm>
            <a:off x="4847422" y="3547230"/>
            <a:ext cx="429658" cy="17125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ctangle: Rounded Corners 11">
            <a:extLst>
              <a:ext uri="{FF2B5EF4-FFF2-40B4-BE49-F238E27FC236}">
                <a16:creationId xmlns:a16="http://schemas.microsoft.com/office/drawing/2014/main" id="{F1A4EBFC-B909-4B36-B35F-0AC8963798DE}"/>
              </a:ext>
            </a:extLst>
          </p:cNvPr>
          <p:cNvSpPr/>
          <p:nvPr/>
        </p:nvSpPr>
        <p:spPr>
          <a:xfrm>
            <a:off x="4847422" y="4119906"/>
            <a:ext cx="429658" cy="3307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19864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C23D0-29DA-4E00-82A9-5AF6142B0E14}"/>
              </a:ext>
            </a:extLst>
          </p:cNvPr>
          <p:cNvSpPr>
            <a:spLocks noGrp="1"/>
          </p:cNvSpPr>
          <p:nvPr>
            <p:ph type="title"/>
          </p:nvPr>
        </p:nvSpPr>
        <p:spPr/>
        <p:txBody>
          <a:bodyPr/>
          <a:lstStyle/>
          <a:p>
            <a:r>
              <a:rPr lang="it-IT" baseline="30000" dirty="0"/>
              <a:t>11</a:t>
            </a:r>
            <a:r>
              <a:rPr lang="it-IT" dirty="0"/>
              <a:t>C as an example</a:t>
            </a:r>
          </a:p>
        </p:txBody>
      </p:sp>
      <p:sp>
        <p:nvSpPr>
          <p:cNvPr id="4" name="Content Placeholder 2">
            <a:extLst>
              <a:ext uri="{FF2B5EF4-FFF2-40B4-BE49-F238E27FC236}">
                <a16:creationId xmlns:a16="http://schemas.microsoft.com/office/drawing/2014/main" id="{2B718502-383E-4A76-8AF5-C86236D2E3C2}"/>
              </a:ext>
            </a:extLst>
          </p:cNvPr>
          <p:cNvSpPr txBox="1">
            <a:spLocks/>
          </p:cNvSpPr>
          <p:nvPr/>
        </p:nvSpPr>
        <p:spPr>
          <a:xfrm>
            <a:off x="6467663" y="1435608"/>
            <a:ext cx="4416552" cy="3977640"/>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spcAft>
                <a:spcPts val="1200"/>
              </a:spcAft>
              <a:buFontTx/>
              <a:buNone/>
              <a:defRPr lang="en-US" sz="1200" kern="1200" smtClean="0">
                <a:solidFill>
                  <a:schemeClr val="tx1">
                    <a:lumMod val="75000"/>
                    <a:lumOff val="25000"/>
                  </a:schemeClr>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endParaRPr lang="it-IT"/>
          </a:p>
        </p:txBody>
      </p:sp>
      <p:pic>
        <p:nvPicPr>
          <p:cNvPr id="5" name="Content Placeholder 4">
            <a:extLst>
              <a:ext uri="{FF2B5EF4-FFF2-40B4-BE49-F238E27FC236}">
                <a16:creationId xmlns:a16="http://schemas.microsoft.com/office/drawing/2014/main" id="{47A411F9-70F4-4D60-A634-CC0F50B92E0A}"/>
              </a:ext>
            </a:extLst>
          </p:cNvPr>
          <p:cNvPicPr>
            <a:picLocks noGrp="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521207" y="1435609"/>
            <a:ext cx="6388879" cy="4641100"/>
          </a:xfrm>
          <a:prstGeom prst="rect">
            <a:avLst/>
          </a:prstGeom>
          <a:noFill/>
        </p:spPr>
      </p:pic>
    </p:spTree>
    <p:extLst>
      <p:ext uri="{BB962C8B-B14F-4D97-AF65-F5344CB8AC3E}">
        <p14:creationId xmlns:p14="http://schemas.microsoft.com/office/powerpoint/2010/main" val="827706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79BE5-B796-4008-8B66-66E250819435}"/>
              </a:ext>
            </a:extLst>
          </p:cNvPr>
          <p:cNvSpPr>
            <a:spLocks noGrp="1"/>
          </p:cNvSpPr>
          <p:nvPr>
            <p:ph type="title"/>
          </p:nvPr>
        </p:nvSpPr>
        <p:spPr/>
        <p:txBody>
          <a:bodyPr/>
          <a:lstStyle/>
          <a:p>
            <a:r>
              <a:rPr lang="it-IT" dirty="0"/>
              <a:t>Linac energy for RI production</a:t>
            </a:r>
          </a:p>
        </p:txBody>
      </p:sp>
      <p:sp>
        <p:nvSpPr>
          <p:cNvPr id="3" name="Content Placeholder 2">
            <a:extLst>
              <a:ext uri="{FF2B5EF4-FFF2-40B4-BE49-F238E27FC236}">
                <a16:creationId xmlns:a16="http://schemas.microsoft.com/office/drawing/2014/main" id="{FAF38C64-92DD-4E42-90CC-ADFD48EF85BF}"/>
              </a:ext>
            </a:extLst>
          </p:cNvPr>
          <p:cNvSpPr>
            <a:spLocks noGrp="1"/>
          </p:cNvSpPr>
          <p:nvPr>
            <p:ph sz="quarter" idx="10"/>
          </p:nvPr>
        </p:nvSpPr>
        <p:spPr>
          <a:xfrm>
            <a:off x="521207" y="2075688"/>
            <a:ext cx="11012038" cy="2928048"/>
          </a:xfrm>
        </p:spPr>
        <p:txBody>
          <a:bodyPr>
            <a:normAutofit fontScale="92500" lnSpcReduction="20000"/>
          </a:bodyPr>
          <a:lstStyle/>
          <a:p>
            <a:r>
              <a:rPr lang="it-IT" sz="2400" u="sng" dirty="0"/>
              <a:t>We exclude deuterons</a:t>
            </a:r>
            <a:r>
              <a:rPr lang="it-IT" sz="2400" dirty="0"/>
              <a:t>, as they are too dirty in a «quasi hospital» environment.</a:t>
            </a:r>
          </a:p>
          <a:p>
            <a:r>
              <a:rPr lang="it-IT" sz="2400" b="1" dirty="0"/>
              <a:t>Alphas</a:t>
            </a:r>
            <a:r>
              <a:rPr lang="it-IT" sz="2400" dirty="0"/>
              <a:t>:  40 MeV (10 MeV/u) looks adequate for all identified cases</a:t>
            </a:r>
          </a:p>
          <a:p>
            <a:r>
              <a:rPr lang="it-IT" sz="2400" b="1" dirty="0"/>
              <a:t>Protons</a:t>
            </a:r>
            <a:r>
              <a:rPr lang="it-IT" sz="2400" dirty="0"/>
              <a:t>:  10÷12 MeV is a useful energy value for RI of short lifetime, which could be produced profitably close to a hospital by the combined-function linac (</a:t>
            </a:r>
            <a:r>
              <a:rPr lang="it-IT" sz="2400" baseline="30000" dirty="0">
                <a:solidFill>
                  <a:schemeClr val="bg1">
                    <a:lumMod val="50000"/>
                  </a:schemeClr>
                </a:solidFill>
              </a:rPr>
              <a:t>2</a:t>
            </a:r>
            <a:r>
              <a:rPr lang="it-IT" sz="2400" dirty="0">
                <a:solidFill>
                  <a:schemeClr val="bg1">
                    <a:lumMod val="50000"/>
                  </a:schemeClr>
                </a:solidFill>
              </a:rPr>
              <a:t>H</a:t>
            </a:r>
            <a:r>
              <a:rPr lang="it-IT" sz="2400" baseline="30000" dirty="0">
                <a:solidFill>
                  <a:schemeClr val="bg1">
                    <a:lumMod val="50000"/>
                  </a:schemeClr>
                </a:solidFill>
              </a:rPr>
              <a:t>1+ </a:t>
            </a:r>
            <a:r>
              <a:rPr lang="it-IT" sz="2400" dirty="0">
                <a:solidFill>
                  <a:schemeClr val="bg1">
                    <a:lumMod val="50000"/>
                  </a:schemeClr>
                </a:solidFill>
              </a:rPr>
              <a:t>maybe the best choice, for a second portion of the linac going beyond the MeV/A needed for C?</a:t>
            </a:r>
            <a:r>
              <a:rPr lang="it-IT" sz="2400" dirty="0"/>
              <a:t>)</a:t>
            </a:r>
          </a:p>
        </p:txBody>
      </p:sp>
    </p:spTree>
    <p:extLst>
      <p:ext uri="{BB962C8B-B14F-4D97-AF65-F5344CB8AC3E}">
        <p14:creationId xmlns:p14="http://schemas.microsoft.com/office/powerpoint/2010/main" val="22312596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501F9-F4A9-4F52-8D49-F0A078F5F2B4}"/>
              </a:ext>
            </a:extLst>
          </p:cNvPr>
          <p:cNvSpPr>
            <a:spLocks noGrp="1"/>
          </p:cNvSpPr>
          <p:nvPr>
            <p:ph type="title"/>
          </p:nvPr>
        </p:nvSpPr>
        <p:spPr>
          <a:xfrm>
            <a:off x="521207" y="448056"/>
            <a:ext cx="10467224" cy="640080"/>
          </a:xfrm>
        </p:spPr>
        <p:txBody>
          <a:bodyPr>
            <a:normAutofit/>
          </a:bodyPr>
          <a:lstStyle/>
          <a:p>
            <a:r>
              <a:rPr lang="it-IT" dirty="0"/>
              <a:t>Beam energy and current (from the target viewpoint)</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5C6B02F-CB9F-45E4-8969-5F944E7A07B6}"/>
                  </a:ext>
                </a:extLst>
              </p:cNvPr>
              <p:cNvSpPr>
                <a:spLocks noGrp="1"/>
              </p:cNvSpPr>
              <p:nvPr>
                <p:ph sz="quarter" idx="10"/>
              </p:nvPr>
            </p:nvSpPr>
            <p:spPr>
              <a:xfrm>
                <a:off x="5100810" y="1523742"/>
                <a:ext cx="6057734" cy="4886201"/>
              </a:xfrm>
            </p:spPr>
            <p:txBody>
              <a:bodyPr>
                <a:normAutofit fontScale="92500" lnSpcReduction="10000"/>
              </a:bodyPr>
              <a:lstStyle/>
              <a:p>
                <a:r>
                  <a:rPr lang="it-IT" sz="2000" u="sng" dirty="0"/>
                  <a:t>Maximum energy</a:t>
                </a:r>
                <a:r>
                  <a:rPr lang="it-IT" sz="2000" dirty="0"/>
                  <a:t>: with the notable exception of </a:t>
                </a:r>
                <a:r>
                  <a:rPr lang="it-IT" sz="2000" baseline="30000" dirty="0"/>
                  <a:t>117m</a:t>
                </a:r>
                <a:r>
                  <a:rPr lang="it-IT" sz="2000" dirty="0"/>
                  <a:t>Sn, </a:t>
                </a:r>
                <a:r>
                  <a:rPr lang="it-IT" sz="2000" dirty="0">
                    <a:solidFill>
                      <a:srgbClr val="0070C0"/>
                    </a:solidFill>
                  </a:rPr>
                  <a:t>T</a:t>
                </a:r>
                <a:r>
                  <a:rPr lang="it-IT" sz="2000" baseline="-25000" dirty="0">
                    <a:solidFill>
                      <a:srgbClr val="0070C0"/>
                    </a:solidFill>
                  </a:rPr>
                  <a:t>max</a:t>
                </a:r>
                <a:r>
                  <a:rPr lang="it-IT" sz="2000" dirty="0">
                    <a:solidFill>
                      <a:srgbClr val="0070C0"/>
                    </a:solidFill>
                  </a:rPr>
                  <a:t>=10 MeV/A </a:t>
                </a:r>
                <a:r>
                  <a:rPr lang="it-IT" sz="2000" dirty="0"/>
                  <a:t>is reasonable for identified radioisotopes (40 MeV for alphas). Maybe leave room for future extension.</a:t>
                </a:r>
              </a:p>
              <a:p>
                <a:r>
                  <a:rPr lang="it-IT" sz="2000" u="sng" dirty="0"/>
                  <a:t>Maximum current</a:t>
                </a:r>
                <a:r>
                  <a:rPr lang="it-IT" sz="2000" dirty="0"/>
                  <a:t>: with a </a:t>
                </a:r>
                <a14:m>
                  <m:oMath xmlns:m="http://schemas.openxmlformats.org/officeDocument/2006/math">
                    <m:f>
                      <m:fPr>
                        <m:ctrlPr>
                          <a:rPr lang="it-IT" sz="2000" i="1" smtClean="0">
                            <a:latin typeface="Cambria Math" panose="02040503050406030204" pitchFamily="18" charset="0"/>
                          </a:rPr>
                        </m:ctrlPr>
                      </m:fPr>
                      <m:num>
                        <m:r>
                          <a:rPr lang="it-IT" sz="2000" b="0" i="1" smtClean="0">
                            <a:latin typeface="Cambria Math" panose="02040503050406030204" pitchFamily="18" charset="0"/>
                          </a:rPr>
                          <m:t>𝑑𝑄</m:t>
                        </m:r>
                      </m:num>
                      <m:den>
                        <m:r>
                          <a:rPr lang="it-IT" sz="2000" b="0" i="1" smtClean="0">
                            <a:latin typeface="Cambria Math" panose="02040503050406030204" pitchFamily="18" charset="0"/>
                          </a:rPr>
                          <m:t>𝑑𝑡</m:t>
                        </m:r>
                      </m:den>
                    </m:f>
                    <m:r>
                      <a:rPr lang="it-IT" sz="2000" b="0" i="1" smtClean="0">
                        <a:latin typeface="Cambria Math" panose="02040503050406030204" pitchFamily="18" charset="0"/>
                      </a:rPr>
                      <m:t>=</m:t>
                    </m:r>
                  </m:oMath>
                </a14:m>
                <a:r>
                  <a:rPr lang="it-IT" sz="2000" dirty="0">
                    <a:solidFill>
                      <a:srgbClr val="0070C0"/>
                    </a:solidFill>
                  </a:rPr>
                  <a:t>4 kW </a:t>
                </a:r>
                <a:r>
                  <a:rPr lang="it-IT" sz="2000" dirty="0"/>
                  <a:t>beam (</a:t>
                </a:r>
                <a:r>
                  <a:rPr lang="it-IT" sz="2000" u="sng" dirty="0">
                    <a:solidFill>
                      <a:srgbClr val="0070C0"/>
                    </a:solidFill>
                  </a:rPr>
                  <a:t>I</a:t>
                </a:r>
                <a:r>
                  <a:rPr lang="it-IT" sz="2000" u="sng" baseline="-25000" dirty="0">
                    <a:solidFill>
                      <a:srgbClr val="0070C0"/>
                    </a:solidFill>
                  </a:rPr>
                  <a:t>b,av</a:t>
                </a:r>
                <a:r>
                  <a:rPr lang="it-IT" sz="2000" u="sng" dirty="0">
                    <a:solidFill>
                      <a:srgbClr val="0070C0"/>
                    </a:solidFill>
                  </a:rPr>
                  <a:t>=100 uA </a:t>
                </a:r>
                <a:r>
                  <a:rPr lang="it-IT" sz="2000" dirty="0"/>
                  <a:t>at 40 MeV), Newton’s law of cooling </a:t>
                </a:r>
                <a14:m>
                  <m:oMath xmlns:m="http://schemas.openxmlformats.org/officeDocument/2006/math">
                    <m:f>
                      <m:fPr>
                        <m:ctrlPr>
                          <a:rPr lang="it-IT" sz="2000" i="1" smtClean="0">
                            <a:latin typeface="Cambria Math" panose="02040503050406030204" pitchFamily="18" charset="0"/>
                          </a:rPr>
                        </m:ctrlPr>
                      </m:fPr>
                      <m:num>
                        <m:r>
                          <a:rPr lang="it-IT" sz="2000" b="0" i="1" smtClean="0">
                            <a:latin typeface="Cambria Math" panose="02040503050406030204" pitchFamily="18" charset="0"/>
                          </a:rPr>
                          <m:t>𝑑𝑄</m:t>
                        </m:r>
                      </m:num>
                      <m:den>
                        <m:r>
                          <a:rPr lang="it-IT" sz="2000" b="0" i="1" smtClean="0">
                            <a:latin typeface="Cambria Math" panose="02040503050406030204" pitchFamily="18" charset="0"/>
                          </a:rPr>
                          <m:t>𝑑𝑡</m:t>
                        </m:r>
                      </m:den>
                    </m:f>
                    <m:r>
                      <a:rPr lang="it-IT" sz="2000" b="0" i="1" smtClean="0">
                        <a:latin typeface="Cambria Math" panose="02040503050406030204" pitchFamily="18" charset="0"/>
                      </a:rPr>
                      <m:t>=</m:t>
                    </m:r>
                    <m:r>
                      <a:rPr lang="it-IT" sz="2000" b="0" i="1" smtClean="0">
                        <a:latin typeface="Cambria Math" panose="02040503050406030204" pitchFamily="18" charset="0"/>
                      </a:rPr>
                      <m:t>h𝐴</m:t>
                    </m:r>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𝑇</m:t>
                        </m:r>
                      </m:e>
                      <m:sub>
                        <m:r>
                          <a:rPr lang="it-IT" sz="2000" b="0" i="1" smtClean="0">
                            <a:latin typeface="Cambria Math" panose="02040503050406030204" pitchFamily="18" charset="0"/>
                          </a:rPr>
                          <m:t>𝑤</m:t>
                        </m:r>
                      </m:sub>
                    </m:sSub>
                    <m:r>
                      <a:rPr lang="it-IT" sz="2000" b="0" i="1" smtClean="0">
                        <a:latin typeface="Cambria Math" panose="02040503050406030204" pitchFamily="18" charset="0"/>
                      </a:rPr>
                      <m:t>−</m:t>
                    </m:r>
                    <m:sSub>
                      <m:sSubPr>
                        <m:ctrlPr>
                          <a:rPr lang="it-IT" sz="2000" b="0" i="1" smtClean="0">
                            <a:latin typeface="Cambria Math" panose="02040503050406030204" pitchFamily="18" charset="0"/>
                          </a:rPr>
                        </m:ctrlPr>
                      </m:sSubPr>
                      <m:e>
                        <m:r>
                          <a:rPr lang="it-IT" sz="2000" b="0" i="1" smtClean="0">
                            <a:latin typeface="Cambria Math" panose="02040503050406030204" pitchFamily="18" charset="0"/>
                          </a:rPr>
                          <m:t>𝑇</m:t>
                        </m:r>
                      </m:e>
                      <m:sub>
                        <m:r>
                          <a:rPr lang="it-IT" sz="2000" b="0" i="1" smtClean="0">
                            <a:latin typeface="Cambria Math" panose="02040503050406030204" pitchFamily="18" charset="0"/>
                          </a:rPr>
                          <m:t>𝑓</m:t>
                        </m:r>
                      </m:sub>
                    </m:sSub>
                  </m:oMath>
                </a14:m>
                <a:r>
                  <a:rPr lang="it-IT" sz="2000" dirty="0"/>
                  <a:t>) yields, for </a:t>
                </a:r>
                <a:r>
                  <a:rPr lang="it-IT" sz="2000" dirty="0">
                    <a:solidFill>
                      <a:srgbClr val="0070C0"/>
                    </a:solidFill>
                  </a:rPr>
                  <a:t>A=10 cm</a:t>
                </a:r>
                <a:r>
                  <a:rPr lang="it-IT" sz="2000" baseline="30000" dirty="0">
                    <a:solidFill>
                      <a:srgbClr val="0070C0"/>
                    </a:solidFill>
                  </a:rPr>
                  <a:t>2</a:t>
                </a:r>
                <a:r>
                  <a:rPr lang="it-IT" sz="2000" dirty="0">
                    <a:solidFill>
                      <a:srgbClr val="0070C0"/>
                    </a:solidFill>
                  </a:rPr>
                  <a:t> </a:t>
                </a:r>
                <a:r>
                  <a:rPr lang="it-IT" sz="2000" dirty="0"/>
                  <a:t>and </a:t>
                </a:r>
                <a:r>
                  <a:rPr lang="it-IT" sz="2000" dirty="0">
                    <a:solidFill>
                      <a:schemeClr val="accent2">
                        <a:lumMod val="75000"/>
                      </a:schemeClr>
                    </a:solidFill>
                  </a:rPr>
                  <a:t>h=10000, </a:t>
                </a:r>
                <a:r>
                  <a:rPr lang="it-IT" sz="2000" dirty="0">
                    <a:latin typeface="Symbol" panose="05050102010706020507" pitchFamily="18" charset="2"/>
                  </a:rPr>
                  <a:t>D</a:t>
                </a:r>
                <a:r>
                  <a:rPr lang="it-IT" sz="2000" dirty="0"/>
                  <a:t>T=400deg. With Au as backing material (high thermal conductivity and low chemical reactivity for plating and dissolution), this is a rather safe *2,5 smaller vs T</a:t>
                </a:r>
                <a:r>
                  <a:rPr lang="it-IT" sz="2000" baseline="-25000" dirty="0"/>
                  <a:t>melt</a:t>
                </a:r>
                <a:r>
                  <a:rPr lang="it-IT" sz="2000" dirty="0"/>
                  <a:t>(Au) ~ 1064deg.</a:t>
                </a:r>
              </a:p>
            </p:txBody>
          </p:sp>
        </mc:Choice>
        <mc:Fallback xmlns="">
          <p:sp>
            <p:nvSpPr>
              <p:cNvPr id="3" name="Content Placeholder 2">
                <a:extLst>
                  <a:ext uri="{FF2B5EF4-FFF2-40B4-BE49-F238E27FC236}">
                    <a16:creationId xmlns:a16="http://schemas.microsoft.com/office/drawing/2014/main" id="{05C6B02F-CB9F-45E4-8969-5F944E7A07B6}"/>
                  </a:ext>
                </a:extLst>
              </p:cNvPr>
              <p:cNvSpPr>
                <a:spLocks noGrp="1" noRot="1" noChangeAspect="1" noMove="1" noResize="1" noEditPoints="1" noAdjustHandles="1" noChangeArrowheads="1" noChangeShapeType="1" noTextEdit="1"/>
              </p:cNvSpPr>
              <p:nvPr>
                <p:ph sz="quarter" idx="10"/>
              </p:nvPr>
            </p:nvSpPr>
            <p:spPr>
              <a:xfrm>
                <a:off x="5100810" y="1523742"/>
                <a:ext cx="6057734" cy="4886201"/>
              </a:xfrm>
              <a:blipFill>
                <a:blip r:embed="rId2"/>
                <a:stretch>
                  <a:fillRect l="-1007" r="-1511"/>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EC82BFBA-08E2-4044-ACD1-74940847E625}"/>
                  </a:ext>
                </a:extLst>
              </p:cNvPr>
              <p:cNvSpPr txBox="1"/>
              <p:nvPr/>
            </p:nvSpPr>
            <p:spPr>
              <a:xfrm>
                <a:off x="364474" y="4124403"/>
                <a:ext cx="4904099" cy="2456250"/>
              </a:xfrm>
              <a:prstGeom prst="rect">
                <a:avLst/>
              </a:prstGeom>
              <a:noFill/>
            </p:spPr>
            <p:txBody>
              <a:bodyPr wrap="none" rtlCol="0">
                <a:spAutoFit/>
              </a:bodyPr>
              <a:lstStyle/>
              <a:p>
                <a:r>
                  <a:rPr lang="it-IT" dirty="0">
                    <a:solidFill>
                      <a:schemeClr val="accent2">
                        <a:lumMod val="75000"/>
                      </a:schemeClr>
                    </a:solidFill>
                  </a:rPr>
                  <a:t>h</a:t>
                </a:r>
                <a:r>
                  <a:rPr lang="it-IT" dirty="0">
                    <a:solidFill>
                      <a:srgbClr val="0070C0"/>
                    </a:solidFill>
                  </a:rPr>
                  <a:t> </a:t>
                </a:r>
                <a:r>
                  <a:rPr lang="it-IT" dirty="0">
                    <a:solidFill>
                      <a:schemeClr val="accent2">
                        <a:lumMod val="75000"/>
                      </a:schemeClr>
                    </a:solidFill>
                  </a:rPr>
                  <a:t>[</a:t>
                </a:r>
                <a14:m>
                  <m:oMath xmlns:m="http://schemas.openxmlformats.org/officeDocument/2006/math">
                    <m:f>
                      <m:fPr>
                        <m:ctrlPr>
                          <a:rPr lang="it-IT" i="1" smtClean="0">
                            <a:solidFill>
                              <a:schemeClr val="accent2">
                                <a:lumMod val="75000"/>
                              </a:schemeClr>
                            </a:solidFill>
                            <a:latin typeface="Cambria Math" panose="02040503050406030204" pitchFamily="18" charset="0"/>
                          </a:rPr>
                        </m:ctrlPr>
                      </m:fPr>
                      <m:num>
                        <m:r>
                          <a:rPr lang="it-IT" b="0" i="1" smtClean="0">
                            <a:solidFill>
                              <a:schemeClr val="accent2">
                                <a:lumMod val="75000"/>
                              </a:schemeClr>
                            </a:solidFill>
                            <a:latin typeface="Cambria Math" panose="02040503050406030204" pitchFamily="18" charset="0"/>
                          </a:rPr>
                          <m:t>𝑊</m:t>
                        </m:r>
                      </m:num>
                      <m:den>
                        <m:sSup>
                          <m:sSupPr>
                            <m:ctrlPr>
                              <a:rPr lang="it-IT" i="1" smtClean="0">
                                <a:solidFill>
                                  <a:schemeClr val="accent2">
                                    <a:lumMod val="75000"/>
                                  </a:schemeClr>
                                </a:solidFill>
                                <a:latin typeface="Cambria Math" panose="02040503050406030204" pitchFamily="18" charset="0"/>
                              </a:rPr>
                            </m:ctrlPr>
                          </m:sSupPr>
                          <m:e>
                            <m:r>
                              <a:rPr lang="it-IT" b="0" i="1" smtClean="0">
                                <a:solidFill>
                                  <a:schemeClr val="accent2">
                                    <a:lumMod val="75000"/>
                                  </a:schemeClr>
                                </a:solidFill>
                                <a:latin typeface="Cambria Math" panose="02040503050406030204" pitchFamily="18" charset="0"/>
                              </a:rPr>
                              <m:t>𝑚</m:t>
                            </m:r>
                          </m:e>
                          <m:sup>
                            <m:r>
                              <a:rPr lang="it-IT" b="0" i="1" smtClean="0">
                                <a:solidFill>
                                  <a:schemeClr val="accent2">
                                    <a:lumMod val="75000"/>
                                  </a:schemeClr>
                                </a:solidFill>
                                <a:latin typeface="Cambria Math" panose="02040503050406030204" pitchFamily="18" charset="0"/>
                              </a:rPr>
                              <m:t>2</m:t>
                            </m:r>
                          </m:sup>
                        </m:sSup>
                        <m:r>
                          <a:rPr lang="it-IT" b="0" i="1" smtClean="0">
                            <a:solidFill>
                              <a:schemeClr val="accent2">
                                <a:lumMod val="75000"/>
                              </a:schemeClr>
                            </a:solidFill>
                            <a:latin typeface="Cambria Math" panose="02040503050406030204" pitchFamily="18" charset="0"/>
                          </a:rPr>
                          <m:t>𝑑𝑒𝑔</m:t>
                        </m:r>
                      </m:den>
                    </m:f>
                    <m:r>
                      <a:rPr lang="it-IT" b="0" i="0" smtClean="0">
                        <a:solidFill>
                          <a:schemeClr val="accent2">
                            <a:lumMod val="75000"/>
                          </a:schemeClr>
                        </a:solidFill>
                        <a:latin typeface="Cambria Math" panose="02040503050406030204" pitchFamily="18" charset="0"/>
                      </a:rPr>
                      <m:t>]</m:t>
                    </m:r>
                    <m:r>
                      <a:rPr lang="it-IT" b="0" i="0" smtClean="0">
                        <a:solidFill>
                          <a:srgbClr val="0070C0"/>
                        </a:solidFill>
                        <a:latin typeface="Cambria Math" panose="02040503050406030204" pitchFamily="18" charset="0"/>
                      </a:rPr>
                      <m:t>,</m:t>
                    </m:r>
                    <m:r>
                      <a:rPr lang="it-IT" b="0" i="0" smtClean="0">
                        <a:solidFill>
                          <a:schemeClr val="accent2">
                            <a:lumMod val="75000"/>
                          </a:schemeClr>
                        </a:solidFill>
                        <a:latin typeface="Cambria Math" panose="02040503050406030204" pitchFamily="18" charset="0"/>
                      </a:rPr>
                      <m:t> </m:t>
                    </m:r>
                  </m:oMath>
                </a14:m>
                <a:r>
                  <a:rPr lang="it-IT" dirty="0">
                    <a:solidFill>
                      <a:srgbClr val="0070C0"/>
                    </a:solidFill>
                  </a:rPr>
                  <a:t>coefficient of convective heat </a:t>
                </a:r>
              </a:p>
              <a:p>
                <a:r>
                  <a:rPr lang="it-IT" dirty="0">
                    <a:solidFill>
                      <a:srgbClr val="0070C0"/>
                    </a:solidFill>
                  </a:rPr>
                  <a:t>transfer</a:t>
                </a:r>
                <a:r>
                  <a:rPr lang="it-IT" dirty="0"/>
                  <a:t>, contains formidable knowledge</a:t>
                </a:r>
              </a:p>
              <a:p>
                <a:r>
                  <a:rPr lang="it-IT" dirty="0"/>
                  <a:t>in material/mechanics/nuclear/thermo-</a:t>
                </a:r>
              </a:p>
              <a:p>
                <a:r>
                  <a:rPr lang="it-IT" dirty="0"/>
                  <a:t>fludodynamics engineering. </a:t>
                </a:r>
                <a:r>
                  <a:rPr lang="it-IT" sz="1800" dirty="0">
                    <a:solidFill>
                      <a:schemeClr val="accent2">
                        <a:lumMod val="75000"/>
                      </a:schemeClr>
                    </a:solidFill>
                  </a:rPr>
                  <a:t>h=10000 </a:t>
                </a:r>
              </a:p>
              <a:p>
                <a:r>
                  <a:rPr lang="it-IT" dirty="0"/>
                  <a:t>is a</a:t>
                </a:r>
                <a:r>
                  <a:rPr lang="it-IT" sz="1800" dirty="0"/>
                  <a:t> bit challenging, requiring e.g. 10÷100 m/s </a:t>
                </a:r>
              </a:p>
              <a:p>
                <a:r>
                  <a:rPr lang="it-IT" sz="1800" dirty="0"/>
                  <a:t>coolant), </a:t>
                </a:r>
                <a:r>
                  <a:rPr lang="it-IT" dirty="0">
                    <a:solidFill>
                      <a:srgbClr val="C00000"/>
                    </a:solidFill>
                  </a:rPr>
                  <a:t>A Ø=6 cm is still practical </a:t>
                </a:r>
              </a:p>
              <a:p>
                <a:r>
                  <a:rPr lang="it-IT" dirty="0">
                    <a:solidFill>
                      <a:srgbClr val="C00000"/>
                    </a:solidFill>
                  </a:rPr>
                  <a:t>(defocusing, wobbling...), in which case </a:t>
                </a:r>
              </a:p>
              <a:p>
                <a:r>
                  <a:rPr lang="it-IT" dirty="0">
                    <a:solidFill>
                      <a:srgbClr val="C00000"/>
                    </a:solidFill>
                  </a:rPr>
                  <a:t>12 kW (300 uA at 40 MeV) may be ok.</a:t>
                </a:r>
              </a:p>
            </p:txBody>
          </p:sp>
        </mc:Choice>
        <mc:Fallback>
          <p:sp>
            <p:nvSpPr>
              <p:cNvPr id="13" name="TextBox 12">
                <a:extLst>
                  <a:ext uri="{FF2B5EF4-FFF2-40B4-BE49-F238E27FC236}">
                    <a16:creationId xmlns:a16="http://schemas.microsoft.com/office/drawing/2014/main" id="{EC82BFBA-08E2-4044-ACD1-74940847E625}"/>
                  </a:ext>
                </a:extLst>
              </p:cNvPr>
              <p:cNvSpPr txBox="1">
                <a:spLocks noRot="1" noChangeAspect="1" noMove="1" noResize="1" noEditPoints="1" noAdjustHandles="1" noChangeArrowheads="1" noChangeShapeType="1" noTextEdit="1"/>
              </p:cNvSpPr>
              <p:nvPr/>
            </p:nvSpPr>
            <p:spPr>
              <a:xfrm>
                <a:off x="364474" y="4124403"/>
                <a:ext cx="4904099" cy="2456250"/>
              </a:xfrm>
              <a:prstGeom prst="rect">
                <a:avLst/>
              </a:prstGeom>
              <a:blipFill>
                <a:blip r:embed="rId3"/>
                <a:stretch>
                  <a:fillRect l="-1119" b="-3226"/>
                </a:stretch>
              </a:blipFill>
            </p:spPr>
            <p:txBody>
              <a:bodyPr/>
              <a:lstStyle/>
              <a:p>
                <a:r>
                  <a:rPr lang="it-IT">
                    <a:noFill/>
                  </a:rPr>
                  <a:t> </a:t>
                </a:r>
              </a:p>
            </p:txBody>
          </p:sp>
        </mc:Fallback>
      </mc:AlternateContent>
      <p:pic>
        <p:nvPicPr>
          <p:cNvPr id="14" name="Picture 13">
            <a:extLst>
              <a:ext uri="{FF2B5EF4-FFF2-40B4-BE49-F238E27FC236}">
                <a16:creationId xmlns:a16="http://schemas.microsoft.com/office/drawing/2014/main" id="{09D2BD2B-D580-426D-806A-132F51355AD5}"/>
              </a:ext>
            </a:extLst>
          </p:cNvPr>
          <p:cNvPicPr>
            <a:picLocks noChangeAspect="1"/>
          </p:cNvPicPr>
          <p:nvPr/>
        </p:nvPicPr>
        <p:blipFill>
          <a:blip r:embed="rId4"/>
          <a:stretch>
            <a:fillRect/>
          </a:stretch>
        </p:blipFill>
        <p:spPr>
          <a:xfrm>
            <a:off x="932729" y="1505472"/>
            <a:ext cx="3315734" cy="2446177"/>
          </a:xfrm>
          <a:prstGeom prst="rect">
            <a:avLst/>
          </a:prstGeom>
        </p:spPr>
      </p:pic>
      <p:pic>
        <p:nvPicPr>
          <p:cNvPr id="6" name="Immagine 6">
            <a:extLst>
              <a:ext uri="{FF2B5EF4-FFF2-40B4-BE49-F238E27FC236}">
                <a16:creationId xmlns:a16="http://schemas.microsoft.com/office/drawing/2014/main" id="{3FAAC69A-EA49-43B0-B0CB-53BD2F0CD736}"/>
              </a:ext>
            </a:extLst>
          </p:cNvPr>
          <p:cNvPicPr>
            <a:picLocks noChangeAspect="1"/>
          </p:cNvPicPr>
          <p:nvPr/>
        </p:nvPicPr>
        <p:blipFill>
          <a:blip r:embed="rId5"/>
          <a:stretch>
            <a:fillRect/>
          </a:stretch>
        </p:blipFill>
        <p:spPr>
          <a:xfrm>
            <a:off x="11346730" y="274729"/>
            <a:ext cx="581553" cy="493367"/>
          </a:xfrm>
          <a:prstGeom prst="rect">
            <a:avLst/>
          </a:prstGeom>
        </p:spPr>
      </p:pic>
    </p:spTree>
    <p:extLst>
      <p:ext uri="{BB962C8B-B14F-4D97-AF65-F5344CB8AC3E}">
        <p14:creationId xmlns:p14="http://schemas.microsoft.com/office/powerpoint/2010/main" val="16919768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42C4DC-A74A-48A2-A826-1DB1B3B890E3}"/>
              </a:ext>
            </a:extLst>
          </p:cNvPr>
          <p:cNvSpPr>
            <a:spLocks noGrp="1"/>
          </p:cNvSpPr>
          <p:nvPr>
            <p:ph type="title"/>
          </p:nvPr>
        </p:nvSpPr>
        <p:spPr>
          <a:xfrm>
            <a:off x="521207" y="448056"/>
            <a:ext cx="11331269" cy="640080"/>
          </a:xfrm>
        </p:spPr>
        <p:txBody>
          <a:bodyPr>
            <a:normAutofit/>
          </a:bodyPr>
          <a:lstStyle/>
          <a:p>
            <a:r>
              <a:rPr lang="it-IT" dirty="0">
                <a:solidFill>
                  <a:srgbClr val="7030A0"/>
                </a:solidFill>
              </a:rPr>
              <a:t>Ion sources: current, emittance, extraction voltage.  </a:t>
            </a:r>
            <a:r>
              <a:rPr lang="it-IT" dirty="0">
                <a:solidFill>
                  <a:srgbClr val="0070C0"/>
                </a:solidFill>
              </a:rPr>
              <a:t>On linac d.c.  ...</a:t>
            </a:r>
          </a:p>
        </p:txBody>
      </p:sp>
      <p:sp>
        <p:nvSpPr>
          <p:cNvPr id="3" name="Content Placeholder 2">
            <a:extLst>
              <a:ext uri="{FF2B5EF4-FFF2-40B4-BE49-F238E27FC236}">
                <a16:creationId xmlns:a16="http://schemas.microsoft.com/office/drawing/2014/main" id="{CFAFD8B1-9F80-41CB-A6DF-1DCA6135099E}"/>
              </a:ext>
            </a:extLst>
          </p:cNvPr>
          <p:cNvSpPr>
            <a:spLocks noGrp="1"/>
          </p:cNvSpPr>
          <p:nvPr>
            <p:ph sz="quarter" idx="10"/>
          </p:nvPr>
        </p:nvSpPr>
        <p:spPr>
          <a:xfrm>
            <a:off x="539496" y="1284790"/>
            <a:ext cx="11081486" cy="5278056"/>
          </a:xfrm>
        </p:spPr>
        <p:txBody>
          <a:bodyPr>
            <a:normAutofit fontScale="85000" lnSpcReduction="20000"/>
          </a:bodyPr>
          <a:lstStyle/>
          <a:p>
            <a:r>
              <a:rPr lang="it-IT" sz="2000" b="1" dirty="0">
                <a:solidFill>
                  <a:srgbClr val="0070C0"/>
                </a:solidFill>
              </a:rPr>
              <a:t>ECR ion sources </a:t>
            </a:r>
            <a:r>
              <a:rPr lang="it-IT" sz="2000" dirty="0"/>
              <a:t>would suit both RI production with </a:t>
            </a:r>
            <a:r>
              <a:rPr lang="it-IT" sz="2000" b="1" baseline="30000" dirty="0"/>
              <a:t>4</a:t>
            </a:r>
            <a:r>
              <a:rPr lang="it-IT" sz="2000" b="1" dirty="0"/>
              <a:t>He</a:t>
            </a:r>
            <a:r>
              <a:rPr lang="it-IT" sz="2000" b="1" baseline="30000" dirty="0"/>
              <a:t>2+</a:t>
            </a:r>
            <a:r>
              <a:rPr lang="it-IT" sz="2000" baseline="30000" dirty="0"/>
              <a:t> </a:t>
            </a:r>
            <a:r>
              <a:rPr lang="it-IT" sz="2000" dirty="0"/>
              <a:t>and injection of </a:t>
            </a:r>
            <a:r>
              <a:rPr lang="it-IT" sz="2000" b="1" baseline="30000" dirty="0"/>
              <a:t>12</a:t>
            </a:r>
            <a:r>
              <a:rPr lang="it-IT" sz="2000" b="1" dirty="0"/>
              <a:t>C</a:t>
            </a:r>
            <a:r>
              <a:rPr lang="it-IT" sz="2000" b="1" baseline="30000" dirty="0"/>
              <a:t>4+</a:t>
            </a:r>
            <a:r>
              <a:rPr lang="it-IT" sz="2000" dirty="0"/>
              <a:t> or other ions for hadron therapy.  Interchangeability of beams from the same type of ion source is an asset.  A 3-front-end design iseems ok. Protons can be produced with the same type ECR, or a dedicated 3rd source. </a:t>
            </a:r>
            <a:r>
              <a:rPr lang="it-IT" sz="2000" dirty="0">
                <a:solidFill>
                  <a:srgbClr val="C00000"/>
                </a:solidFill>
              </a:rPr>
              <a:t>EBIS’s</a:t>
            </a:r>
            <a:r>
              <a:rPr lang="it-IT" sz="2000" dirty="0"/>
              <a:t> are lagging behind for high-I .</a:t>
            </a:r>
          </a:p>
          <a:p>
            <a:r>
              <a:rPr lang="it-IT" sz="2000" dirty="0"/>
              <a:t>Best ECR ion sources today (e..g INFN-Catania, IMP-Lanzhou) offer in CW mode, with a </a:t>
            </a:r>
            <a:r>
              <a:rPr lang="it-IT" sz="2000" b="1" dirty="0"/>
              <a:t>40÷50 kV extraction voltage</a:t>
            </a:r>
            <a:r>
              <a:rPr lang="it-IT" sz="2000" dirty="0"/>
              <a:t>:</a:t>
            </a:r>
          </a:p>
          <a:p>
            <a:pPr marL="342900" indent="-342900">
              <a:buFont typeface="Wingdings" panose="05000000000000000000" pitchFamily="2" charset="2"/>
              <a:buChar char="Ø"/>
            </a:pPr>
            <a:r>
              <a:rPr lang="it-IT" sz="2000" b="1" dirty="0"/>
              <a:t>0.6 mA </a:t>
            </a:r>
            <a:r>
              <a:rPr lang="it-IT" sz="2000" dirty="0"/>
              <a:t>of </a:t>
            </a:r>
            <a:r>
              <a:rPr lang="it-IT" sz="2000" b="1" baseline="30000" dirty="0"/>
              <a:t>12</a:t>
            </a:r>
            <a:r>
              <a:rPr lang="it-IT" sz="2000" b="1" dirty="0"/>
              <a:t>C</a:t>
            </a:r>
            <a:r>
              <a:rPr lang="it-IT" sz="2000" b="1" baseline="30000" dirty="0"/>
              <a:t>4+ </a:t>
            </a:r>
            <a:r>
              <a:rPr lang="it-IT" sz="2000" dirty="0"/>
              <a:t>with </a:t>
            </a:r>
            <a:r>
              <a:rPr lang="it-IT" sz="2000" b="1" dirty="0">
                <a:latin typeface="Symbol" panose="05050102010706020507" pitchFamily="18" charset="2"/>
              </a:rPr>
              <a:t>e</a:t>
            </a:r>
            <a:r>
              <a:rPr lang="it-IT" sz="2000" b="1" baseline="-25000" dirty="0"/>
              <a:t>rms,n</a:t>
            </a:r>
            <a:r>
              <a:rPr lang="it-IT" sz="2000" b="1" dirty="0"/>
              <a:t>=0.2÷0.3 pi.mm.mrad</a:t>
            </a:r>
          </a:p>
          <a:p>
            <a:pPr marL="342900" indent="-342900">
              <a:buFont typeface="Wingdings" panose="05000000000000000000" pitchFamily="2" charset="2"/>
              <a:buChar char="Ø"/>
            </a:pPr>
            <a:r>
              <a:rPr lang="it-IT" sz="2000" b="1" dirty="0"/>
              <a:t>2÷5 mA </a:t>
            </a:r>
            <a:r>
              <a:rPr lang="it-IT" sz="2000" dirty="0"/>
              <a:t>of </a:t>
            </a:r>
            <a:r>
              <a:rPr lang="it-IT" sz="2000" b="1" baseline="30000" dirty="0"/>
              <a:t>4</a:t>
            </a:r>
            <a:r>
              <a:rPr lang="it-IT" sz="2000" b="1" dirty="0"/>
              <a:t>He</a:t>
            </a:r>
            <a:r>
              <a:rPr lang="it-IT" sz="2000" b="1" baseline="30000" dirty="0"/>
              <a:t>2+ </a:t>
            </a:r>
            <a:r>
              <a:rPr lang="it-IT" sz="2000" dirty="0"/>
              <a:t>with </a:t>
            </a:r>
            <a:r>
              <a:rPr lang="it-IT" sz="2000" b="1" dirty="0">
                <a:latin typeface="Symbol" panose="05050102010706020507" pitchFamily="18" charset="2"/>
              </a:rPr>
              <a:t>e</a:t>
            </a:r>
            <a:r>
              <a:rPr lang="it-IT" sz="2000" b="1" baseline="-25000" dirty="0"/>
              <a:t>rms,n</a:t>
            </a:r>
            <a:r>
              <a:rPr lang="it-IT" sz="2000" b="1" dirty="0"/>
              <a:t>=0,2÷0.4 pi.mm.mrad </a:t>
            </a:r>
            <a:r>
              <a:rPr lang="it-IT" sz="2000" dirty="0"/>
              <a:t>(and </a:t>
            </a:r>
            <a:r>
              <a:rPr lang="it-IT" sz="2000" b="1" dirty="0"/>
              <a:t>I</a:t>
            </a:r>
            <a:r>
              <a:rPr lang="it-IT" sz="2000" b="1" baseline="-25000" dirty="0"/>
              <a:t>p</a:t>
            </a:r>
            <a:r>
              <a:rPr lang="it-IT" sz="2000" b="1" dirty="0"/>
              <a:t>=3 mA </a:t>
            </a:r>
            <a:r>
              <a:rPr lang="it-IT" sz="2000" dirty="0"/>
              <a:t>with </a:t>
            </a:r>
            <a:r>
              <a:rPr lang="it-IT" sz="2000" b="1" dirty="0"/>
              <a:t>d.c.=10% </a:t>
            </a:r>
            <a:r>
              <a:rPr lang="it-IT" sz="2000" dirty="0"/>
              <a:t>is what is needed from previous slide)</a:t>
            </a:r>
          </a:p>
          <a:p>
            <a:pPr marL="342900" indent="-342900">
              <a:buFont typeface="Wingdings" panose="05000000000000000000" pitchFamily="2" charset="2"/>
              <a:buChar char="Ø"/>
            </a:pPr>
            <a:r>
              <a:rPr lang="it-IT" sz="2000" b="1" dirty="0"/>
              <a:t>A few mA protons</a:t>
            </a:r>
            <a:r>
              <a:rPr lang="it-IT" sz="2000" dirty="0"/>
              <a:t>, where </a:t>
            </a:r>
            <a:r>
              <a:rPr lang="it-IT" sz="2000" baseline="30000" dirty="0"/>
              <a:t>2</a:t>
            </a:r>
            <a:r>
              <a:rPr lang="it-IT" sz="2000" dirty="0"/>
              <a:t>H</a:t>
            </a:r>
            <a:r>
              <a:rPr lang="it-IT" sz="2000" baseline="30000" dirty="0"/>
              <a:t>1+ </a:t>
            </a:r>
            <a:r>
              <a:rPr lang="it-IT" sz="2000" dirty="0"/>
              <a:t>or </a:t>
            </a:r>
            <a:r>
              <a:rPr lang="it-IT" sz="2000" baseline="30000" dirty="0"/>
              <a:t>3</a:t>
            </a:r>
            <a:r>
              <a:rPr lang="it-IT" sz="2000" dirty="0"/>
              <a:t>H</a:t>
            </a:r>
            <a:r>
              <a:rPr lang="it-IT" sz="2000" baseline="30000" dirty="0"/>
              <a:t>1+ </a:t>
            </a:r>
            <a:r>
              <a:rPr lang="it-IT" sz="2000" dirty="0"/>
              <a:t>seem the most appropriate choices, at </a:t>
            </a:r>
            <a:r>
              <a:rPr lang="it-IT" sz="2000" b="1" dirty="0">
                <a:latin typeface="Symbol" panose="05050102010706020507" pitchFamily="18" charset="2"/>
              </a:rPr>
              <a:t>e</a:t>
            </a:r>
            <a:r>
              <a:rPr lang="it-IT" sz="2000" b="1" baseline="-25000" dirty="0"/>
              <a:t>rms,n</a:t>
            </a:r>
            <a:r>
              <a:rPr lang="it-IT" sz="2000" b="1" dirty="0"/>
              <a:t>=0,2÷0.4 pi.mm.mrad</a:t>
            </a:r>
          </a:p>
          <a:p>
            <a:r>
              <a:rPr lang="it-IT" sz="2000" dirty="0"/>
              <a:t>With a </a:t>
            </a:r>
            <a:r>
              <a:rPr lang="it-IT" sz="2000" b="1" dirty="0"/>
              <a:t>10% d.c. </a:t>
            </a:r>
            <a:r>
              <a:rPr lang="it-IT" sz="2000" dirty="0"/>
              <a:t>linac, the required beam current is at the state-of-the-art of ion sources.  It needs </a:t>
            </a:r>
            <a:r>
              <a:rPr lang="it-IT" sz="2000" b="1" dirty="0"/>
              <a:t>a linac with a good</a:t>
            </a:r>
            <a:r>
              <a:rPr lang="it-IT" sz="2000" dirty="0"/>
              <a:t> </a:t>
            </a:r>
            <a:r>
              <a:rPr lang="it-IT" sz="2000" b="1" dirty="0"/>
              <a:t>transmission (95% minimum)</a:t>
            </a:r>
          </a:p>
        </p:txBody>
      </p:sp>
    </p:spTree>
    <p:extLst>
      <p:ext uri="{BB962C8B-B14F-4D97-AF65-F5344CB8AC3E}">
        <p14:creationId xmlns:p14="http://schemas.microsoft.com/office/powerpoint/2010/main" val="1289541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sz="quarter" idx="10"/>
          </p:nvPr>
        </p:nvSpPr>
        <p:spPr>
          <a:xfrm>
            <a:off x="539495" y="1273047"/>
            <a:ext cx="10807235" cy="5344499"/>
          </a:xfrm>
          <a:noFill/>
        </p:spPr>
        <p:txBody>
          <a:bodyPr>
            <a:noAutofit/>
          </a:bodyPr>
          <a:lstStyle/>
          <a:p>
            <a:pPr marL="342900" indent="-342900">
              <a:spcBef>
                <a:spcPts val="600"/>
              </a:spcBef>
              <a:spcAft>
                <a:spcPts val="600"/>
              </a:spcAft>
              <a:buFont typeface="+mj-lt"/>
              <a:buAutoNum type="arabicPeriod"/>
            </a:pPr>
            <a:r>
              <a:rPr lang="it-IT" sz="1800" dirty="0"/>
              <a:t>Linac design aimed at: </a:t>
            </a:r>
            <a:r>
              <a:rPr lang="it-IT" sz="1800" dirty="0">
                <a:solidFill>
                  <a:srgbClr val="0070C0"/>
                </a:solidFill>
              </a:rPr>
              <a:t>small, cheap, easy to operate and maintain</a:t>
            </a:r>
            <a:r>
              <a:rPr lang="it-IT" sz="1800" dirty="0"/>
              <a:t>, both </a:t>
            </a:r>
            <a:r>
              <a:rPr lang="it-IT" sz="1800" b="1" dirty="0"/>
              <a:t>an injector</a:t>
            </a:r>
            <a:r>
              <a:rPr lang="it-IT" sz="1800" dirty="0"/>
              <a:t> of a hadrontherapy facility </a:t>
            </a:r>
            <a:r>
              <a:rPr lang="it-IT" sz="1800" b="1" dirty="0"/>
              <a:t>and</a:t>
            </a:r>
            <a:r>
              <a:rPr lang="it-IT" sz="1800" dirty="0"/>
              <a:t> a linac </a:t>
            </a:r>
            <a:r>
              <a:rPr lang="it-IT" sz="1800" b="1" dirty="0"/>
              <a:t>for RI production</a:t>
            </a:r>
            <a:r>
              <a:rPr lang="it-IT" sz="1800" dirty="0"/>
              <a:t>.</a:t>
            </a:r>
          </a:p>
          <a:p>
            <a:pPr marL="342900" indent="-342900">
              <a:spcBef>
                <a:spcPts val="600"/>
              </a:spcBef>
              <a:spcAft>
                <a:spcPts val="600"/>
              </a:spcAft>
              <a:buFont typeface="+mj-lt"/>
              <a:buAutoNum type="arabicPeriod"/>
            </a:pPr>
            <a:r>
              <a:rPr lang="it-IT" sz="1800" dirty="0">
                <a:solidFill>
                  <a:srgbClr val="0070C0"/>
                </a:solidFill>
              </a:rPr>
              <a:t>Definition of «Interesting radioisotopes» for a compact linac</a:t>
            </a:r>
            <a:r>
              <a:rPr lang="it-IT" sz="1800" dirty="0"/>
              <a:t>:  </a:t>
            </a:r>
            <a:r>
              <a:rPr lang="it-IT" sz="1800" b="1" dirty="0"/>
              <a:t>ready</a:t>
            </a:r>
            <a:r>
              <a:rPr lang="it-IT" sz="1800" dirty="0"/>
              <a:t> for clinical use </a:t>
            </a:r>
            <a:r>
              <a:rPr lang="it-IT" sz="1800" b="1" dirty="0"/>
              <a:t>or in advanced test </a:t>
            </a:r>
            <a:r>
              <a:rPr lang="it-IT" sz="1800" dirty="0"/>
              <a:t>phase, </a:t>
            </a:r>
            <a:r>
              <a:rPr lang="it-IT" sz="1800" b="1" dirty="0"/>
              <a:t>most requested</a:t>
            </a:r>
            <a:r>
              <a:rPr lang="it-IT" sz="1800" dirty="0"/>
              <a:t> by hospitals or </a:t>
            </a:r>
            <a:r>
              <a:rPr lang="it-IT" sz="1800" b="1" dirty="0"/>
              <a:t>most interesting </a:t>
            </a:r>
            <a:r>
              <a:rPr lang="it-IT" sz="1800" dirty="0"/>
              <a:t>for radiobiologists today, the production of which is </a:t>
            </a:r>
            <a:r>
              <a:rPr lang="it-IT" sz="1800" b="1" dirty="0"/>
              <a:t>competitive vs. cyclotrons</a:t>
            </a:r>
            <a:r>
              <a:rPr lang="it-IT" sz="1800" dirty="0"/>
              <a:t>.  </a:t>
            </a:r>
          </a:p>
          <a:p>
            <a:pPr marL="342900" indent="-342900">
              <a:spcBef>
                <a:spcPts val="600"/>
              </a:spcBef>
              <a:spcAft>
                <a:spcPts val="600"/>
              </a:spcAft>
              <a:buFont typeface="+mj-lt"/>
              <a:buAutoNum type="arabicPeriod"/>
            </a:pPr>
            <a:r>
              <a:rPr lang="it-IT" sz="1800" dirty="0"/>
              <a:t>Identify and freeze </a:t>
            </a:r>
            <a:r>
              <a:rPr lang="it-IT" sz="1800" dirty="0">
                <a:solidFill>
                  <a:srgbClr val="0070C0"/>
                </a:solidFill>
              </a:rPr>
              <a:t>linac parameters</a:t>
            </a:r>
            <a:r>
              <a:rPr lang="it-IT" sz="1800" dirty="0"/>
              <a:t>:  </a:t>
            </a:r>
            <a:r>
              <a:rPr lang="it-IT" sz="1800" b="1" dirty="0"/>
              <a:t>alphas</a:t>
            </a:r>
            <a:r>
              <a:rPr lang="it-IT" sz="1800" dirty="0"/>
              <a:t> (and protons), </a:t>
            </a:r>
            <a:r>
              <a:rPr lang="it-IT" sz="1800" b="1" dirty="0"/>
              <a:t>E</a:t>
            </a:r>
            <a:r>
              <a:rPr lang="it-IT" sz="1800" b="1" baseline="-25000" dirty="0"/>
              <a:t>fin </a:t>
            </a:r>
            <a:r>
              <a:rPr lang="it-IT" sz="1800" b="1" dirty="0"/>
              <a:t>and I</a:t>
            </a:r>
            <a:r>
              <a:rPr lang="it-IT" sz="1800" b="1" baseline="-25000" dirty="0"/>
              <a:t>max</a:t>
            </a:r>
            <a:r>
              <a:rPr lang="it-IT" sz="1800" dirty="0"/>
              <a:t>, d.c. ≤ 10% (keep cost and complexity smaller)</a:t>
            </a:r>
          </a:p>
          <a:p>
            <a:pPr marL="342900" indent="-342900">
              <a:spcBef>
                <a:spcPts val="600"/>
              </a:spcBef>
              <a:spcAft>
                <a:spcPts val="600"/>
              </a:spcAft>
              <a:buFont typeface="+mj-lt"/>
              <a:buAutoNum type="arabicPeriod"/>
            </a:pPr>
            <a:r>
              <a:rPr lang="it-IT" sz="1800" dirty="0">
                <a:solidFill>
                  <a:srgbClr val="0070C0"/>
                </a:solidFill>
              </a:rPr>
              <a:t>Target bunker</a:t>
            </a:r>
            <a:r>
              <a:rPr lang="it-IT" sz="1800" dirty="0"/>
              <a:t>, according to the RI’s to be produced; layout; shielding; areas for </a:t>
            </a:r>
            <a:r>
              <a:rPr lang="it-IT" sz="1800" dirty="0">
                <a:solidFill>
                  <a:srgbClr val="0070C0"/>
                </a:solidFill>
              </a:rPr>
              <a:t>RI treatment </a:t>
            </a:r>
            <a:r>
              <a:rPr lang="en-US" sz="1800" dirty="0"/>
              <a:t>preparation, irradiation, recovery, purification, quality control and packaging for transport.</a:t>
            </a:r>
            <a:endParaRPr lang="it-IT" sz="1800" dirty="0"/>
          </a:p>
          <a:p>
            <a:pPr marL="342900" indent="-342900">
              <a:spcBef>
                <a:spcPts val="600"/>
              </a:spcBef>
              <a:spcAft>
                <a:spcPts val="600"/>
              </a:spcAft>
              <a:buFont typeface="+mj-lt"/>
              <a:buAutoNum type="arabicPeriod"/>
            </a:pPr>
            <a:r>
              <a:rPr lang="it-IT" sz="1800" dirty="0">
                <a:solidFill>
                  <a:srgbClr val="0070C0"/>
                </a:solidFill>
              </a:rPr>
              <a:t>Economic aspects</a:t>
            </a:r>
            <a:r>
              <a:rPr lang="it-IT" sz="1800" dirty="0"/>
              <a:t>: capital and running costs of accelerator, (targetry, radiochemistry, radiobiology), expected revenues.</a:t>
            </a:r>
          </a:p>
        </p:txBody>
      </p:sp>
      <p:sp>
        <p:nvSpPr>
          <p:cNvPr id="2" name="Titolo 1"/>
          <p:cNvSpPr>
            <a:spLocks noGrp="1"/>
          </p:cNvSpPr>
          <p:nvPr>
            <p:ph type="title"/>
          </p:nvPr>
        </p:nvSpPr>
        <p:spPr>
          <a:xfrm>
            <a:off x="521207" y="448056"/>
            <a:ext cx="11008361" cy="640080"/>
          </a:xfrm>
        </p:spPr>
        <p:txBody>
          <a:bodyPr/>
          <a:lstStyle/>
          <a:p>
            <a:r>
              <a:rPr lang="it-IT" dirty="0"/>
              <a:t>Design of a compact linac for HT-injection </a:t>
            </a:r>
            <a:r>
              <a:rPr lang="it-IT" b="1" dirty="0"/>
              <a:t>and</a:t>
            </a:r>
            <a:r>
              <a:rPr lang="it-IT" dirty="0"/>
              <a:t> radioisotope production</a:t>
            </a:r>
          </a:p>
        </p:txBody>
      </p:sp>
      <p:pic>
        <p:nvPicPr>
          <p:cNvPr id="5" name="Immagine 6">
            <a:extLst>
              <a:ext uri="{FF2B5EF4-FFF2-40B4-BE49-F238E27FC236}">
                <a16:creationId xmlns:a16="http://schemas.microsoft.com/office/drawing/2014/main" id="{5C917A7E-C324-4554-9A0D-17A69D2D5F47}"/>
              </a:ext>
            </a:extLst>
          </p:cNvPr>
          <p:cNvPicPr>
            <a:picLocks noChangeAspect="1"/>
          </p:cNvPicPr>
          <p:nvPr/>
        </p:nvPicPr>
        <p:blipFill>
          <a:blip r:embed="rId2"/>
          <a:stretch>
            <a:fillRect/>
          </a:stretch>
        </p:blipFill>
        <p:spPr>
          <a:xfrm>
            <a:off x="11346730" y="274729"/>
            <a:ext cx="581553" cy="493367"/>
          </a:xfrm>
          <a:prstGeom prst="rect">
            <a:avLst/>
          </a:prstGeom>
        </p:spPr>
      </p:pic>
    </p:spTree>
    <p:extLst>
      <p:ext uri="{BB962C8B-B14F-4D97-AF65-F5344CB8AC3E}">
        <p14:creationId xmlns:p14="http://schemas.microsoft.com/office/powerpoint/2010/main" val="20186715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F56CE-CF15-4A18-A0EC-A1BBC6B0A702}"/>
              </a:ext>
            </a:extLst>
          </p:cNvPr>
          <p:cNvSpPr>
            <a:spLocks noGrp="1"/>
          </p:cNvSpPr>
          <p:nvPr>
            <p:ph type="title"/>
          </p:nvPr>
        </p:nvSpPr>
        <p:spPr/>
        <p:txBody>
          <a:bodyPr/>
          <a:lstStyle/>
          <a:p>
            <a:r>
              <a:rPr lang="it-IT" dirty="0"/>
              <a:t>More...</a:t>
            </a:r>
          </a:p>
        </p:txBody>
      </p:sp>
      <p:sp>
        <p:nvSpPr>
          <p:cNvPr id="3" name="Content Placeholder 2">
            <a:extLst>
              <a:ext uri="{FF2B5EF4-FFF2-40B4-BE49-F238E27FC236}">
                <a16:creationId xmlns:a16="http://schemas.microsoft.com/office/drawing/2014/main" id="{130F9FFA-7B76-4D67-866B-690B057C2227}"/>
              </a:ext>
            </a:extLst>
          </p:cNvPr>
          <p:cNvSpPr>
            <a:spLocks noGrp="1"/>
          </p:cNvSpPr>
          <p:nvPr>
            <p:ph sz="quarter" idx="10"/>
          </p:nvPr>
        </p:nvSpPr>
        <p:spPr>
          <a:xfrm>
            <a:off x="539496" y="1435608"/>
            <a:ext cx="11081486" cy="4974336"/>
          </a:xfrm>
        </p:spPr>
        <p:txBody>
          <a:bodyPr>
            <a:normAutofit fontScale="92500" lnSpcReduction="10000"/>
          </a:bodyPr>
          <a:lstStyle/>
          <a:p>
            <a:pPr marL="342900" indent="-342900">
              <a:buFont typeface="Arial" panose="020B0604020202020204" pitchFamily="34" charset="0"/>
              <a:buChar char="•"/>
            </a:pPr>
            <a:r>
              <a:rPr lang="en-US" sz="2000" dirty="0"/>
              <a:t>Scope:  emerging isotope, small batches, or “industrial supply”)</a:t>
            </a:r>
          </a:p>
          <a:p>
            <a:pPr marL="342900" indent="-342900">
              <a:buFont typeface="Arial" panose="020B0604020202020204" pitchFamily="34" charset="0"/>
              <a:buChar char="•"/>
            </a:pPr>
            <a:r>
              <a:rPr lang="en-US" sz="2000" dirty="0"/>
              <a:t>RI purity grade </a:t>
            </a:r>
          </a:p>
          <a:p>
            <a:pPr marL="342900" indent="-342900">
              <a:buFont typeface="Arial" panose="020B0604020202020204" pitchFamily="34" charset="0"/>
              <a:buChar char="•"/>
            </a:pPr>
            <a:r>
              <a:rPr lang="en-US" sz="2000" dirty="0"/>
              <a:t>Target technology and or technology readiness level</a:t>
            </a:r>
          </a:p>
          <a:p>
            <a:pPr marL="342900" indent="-342900">
              <a:buFont typeface="Arial" panose="020B0604020202020204" pitchFamily="34" charset="0"/>
              <a:buChar char="•"/>
            </a:pPr>
            <a:r>
              <a:rPr lang="en-US" sz="2000" dirty="0"/>
              <a:t>Footprint</a:t>
            </a:r>
          </a:p>
          <a:p>
            <a:pPr marL="342900" indent="-342900">
              <a:buFont typeface="Arial" panose="020B0604020202020204" pitchFamily="34" charset="0"/>
              <a:buChar char="•"/>
            </a:pPr>
            <a:r>
              <a:rPr lang="en-US" sz="2000" dirty="0"/>
              <a:t>Reliability of the facility</a:t>
            </a:r>
          </a:p>
          <a:p>
            <a:pPr marL="342900" indent="-342900">
              <a:buFont typeface="Arial" panose="020B0604020202020204" pitchFamily="34" charset="0"/>
              <a:buChar char="•"/>
            </a:pPr>
            <a:r>
              <a:rPr lang="en-US" sz="2000" dirty="0"/>
              <a:t>Operation reliability, maintenance cycle, impact on operation of the facility for the rest of the complex</a:t>
            </a:r>
          </a:p>
          <a:p>
            <a:pPr marL="342900" indent="-342900">
              <a:buFont typeface="Arial" panose="020B0604020202020204" pitchFamily="34" charset="0"/>
              <a:buChar char="•"/>
            </a:pPr>
            <a:r>
              <a:rPr lang="en-US" sz="2000" dirty="0"/>
              <a:t>(…)</a:t>
            </a:r>
            <a:endParaRPr lang="it-IT" sz="2000" dirty="0"/>
          </a:p>
        </p:txBody>
      </p:sp>
    </p:spTree>
    <p:extLst>
      <p:ext uri="{BB962C8B-B14F-4D97-AF65-F5344CB8AC3E}">
        <p14:creationId xmlns:p14="http://schemas.microsoft.com/office/powerpoint/2010/main" val="2293469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FCCFA-5C3D-4DD3-8080-851DBD3A4B64}"/>
              </a:ext>
            </a:extLst>
          </p:cNvPr>
          <p:cNvSpPr>
            <a:spLocks noGrp="1"/>
          </p:cNvSpPr>
          <p:nvPr>
            <p:ph type="title"/>
          </p:nvPr>
        </p:nvSpPr>
        <p:spPr>
          <a:xfrm>
            <a:off x="521207" y="448056"/>
            <a:ext cx="10674877" cy="640080"/>
          </a:xfrm>
        </p:spPr>
        <p:txBody>
          <a:bodyPr>
            <a:normAutofit/>
          </a:bodyPr>
          <a:lstStyle/>
          <a:p>
            <a:r>
              <a:rPr lang="it-IT" dirty="0"/>
              <a:t>Which RI’s to select</a:t>
            </a:r>
            <a:endParaRPr lang="it-IT" dirty="0">
              <a:solidFill>
                <a:srgbClr val="0070C0"/>
              </a:solidFill>
            </a:endParaRPr>
          </a:p>
        </p:txBody>
      </p:sp>
      <p:sp>
        <p:nvSpPr>
          <p:cNvPr id="5" name="Content Placeholder 2">
            <a:extLst>
              <a:ext uri="{FF2B5EF4-FFF2-40B4-BE49-F238E27FC236}">
                <a16:creationId xmlns:a16="http://schemas.microsoft.com/office/drawing/2014/main" id="{FD5C2909-3500-476A-9B74-BE54C6028F42}"/>
              </a:ext>
            </a:extLst>
          </p:cNvPr>
          <p:cNvSpPr txBox="1">
            <a:spLocks/>
          </p:cNvSpPr>
          <p:nvPr/>
        </p:nvSpPr>
        <p:spPr>
          <a:xfrm>
            <a:off x="375683" y="1392865"/>
            <a:ext cx="11423382" cy="5135526"/>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spcAft>
                <a:spcPts val="1200"/>
              </a:spcAft>
              <a:buFontTx/>
              <a:buNone/>
              <a:defRPr lang="en-US" sz="1200" kern="1200" smtClean="0">
                <a:solidFill>
                  <a:schemeClr val="tx1">
                    <a:lumMod val="75000"/>
                    <a:lumOff val="25000"/>
                  </a:schemeClr>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a:lstStyle>
          <a:p>
            <a:pPr algn="just"/>
            <a:r>
              <a:rPr lang="it-IT" sz="2000" dirty="0"/>
              <a:t>Among thousands, RI’s with the desired </a:t>
            </a:r>
            <a:r>
              <a:rPr lang="it-IT" sz="2000" dirty="0">
                <a:solidFill>
                  <a:srgbClr val="0070C0"/>
                </a:solidFill>
              </a:rPr>
              <a:t>decay mode </a:t>
            </a:r>
            <a:r>
              <a:rPr lang="it-IT" sz="2000" dirty="0"/>
              <a:t>(</a:t>
            </a:r>
            <a:r>
              <a:rPr lang="it-IT" sz="2000" b="1" dirty="0">
                <a:latin typeface="Symbol" panose="05050102010706020507" pitchFamily="18" charset="2"/>
              </a:rPr>
              <a:t>g</a:t>
            </a:r>
            <a:r>
              <a:rPr lang="it-IT" sz="2000" dirty="0"/>
              <a:t> and </a:t>
            </a:r>
            <a:r>
              <a:rPr lang="it-IT" sz="2000" b="1" dirty="0">
                <a:latin typeface="Symbol" panose="05050102010706020507" pitchFamily="18" charset="2"/>
              </a:rPr>
              <a:t>b</a:t>
            </a:r>
            <a:r>
              <a:rPr lang="it-IT" sz="2000" b="1" baseline="30000" dirty="0"/>
              <a:t>+</a:t>
            </a:r>
            <a:r>
              <a:rPr lang="it-IT" sz="2000" b="1" dirty="0"/>
              <a:t> </a:t>
            </a:r>
            <a:r>
              <a:rPr lang="it-IT" sz="2000" dirty="0"/>
              <a:t>for imaging, </a:t>
            </a:r>
            <a:r>
              <a:rPr lang="it-IT" sz="2000" b="1" dirty="0">
                <a:latin typeface="Symbol" panose="05050102010706020507" pitchFamily="18" charset="2"/>
              </a:rPr>
              <a:t>b</a:t>
            </a:r>
            <a:r>
              <a:rPr lang="it-IT" sz="2000" b="1" baseline="30000" dirty="0"/>
              <a:t>-</a:t>
            </a:r>
            <a:r>
              <a:rPr lang="it-IT" sz="2000" dirty="0"/>
              <a:t> and </a:t>
            </a:r>
            <a:r>
              <a:rPr lang="it-IT" sz="2000" b="1" dirty="0">
                <a:latin typeface="Symbol" panose="05050102010706020507" pitchFamily="18" charset="2"/>
              </a:rPr>
              <a:t>a</a:t>
            </a:r>
            <a:r>
              <a:rPr lang="it-IT" sz="2000" dirty="0"/>
              <a:t> for therapy); convenient </a:t>
            </a:r>
            <a:r>
              <a:rPr lang="it-IT" sz="2000" dirty="0">
                <a:solidFill>
                  <a:srgbClr val="0070C0"/>
                </a:solidFill>
              </a:rPr>
              <a:t>energy of emitted </a:t>
            </a:r>
            <a:r>
              <a:rPr lang="it-IT" sz="2000" dirty="0">
                <a:solidFill>
                  <a:srgbClr val="0070C0"/>
                </a:solidFill>
                <a:latin typeface="Symbol" panose="05050102010706020507" pitchFamily="18" charset="2"/>
              </a:rPr>
              <a:t>g</a:t>
            </a:r>
            <a:r>
              <a:rPr lang="it-IT" sz="2000" dirty="0">
                <a:solidFill>
                  <a:srgbClr val="0070C0"/>
                </a:solidFill>
              </a:rPr>
              <a:t> and </a:t>
            </a:r>
            <a:r>
              <a:rPr lang="it-IT" sz="2000" dirty="0">
                <a:solidFill>
                  <a:srgbClr val="0070C0"/>
                </a:solidFill>
                <a:latin typeface="Symbol" panose="05050102010706020507" pitchFamily="18" charset="2"/>
              </a:rPr>
              <a:t>b</a:t>
            </a:r>
            <a:r>
              <a:rPr lang="it-IT" sz="2000" baseline="30000" dirty="0">
                <a:solidFill>
                  <a:srgbClr val="0070C0"/>
                </a:solidFill>
                <a:latin typeface="Symbol" panose="05050102010706020507" pitchFamily="18" charset="2"/>
              </a:rPr>
              <a:t>-</a:t>
            </a:r>
            <a:r>
              <a:rPr lang="it-IT" sz="2000" dirty="0"/>
              <a:t> ; for </a:t>
            </a:r>
            <a:r>
              <a:rPr lang="it-IT" sz="2000" dirty="0">
                <a:solidFill>
                  <a:srgbClr val="0070C0"/>
                </a:solidFill>
              </a:rPr>
              <a:t>diagnostics, therapeutic </a:t>
            </a:r>
            <a:r>
              <a:rPr lang="it-IT" sz="2000" dirty="0"/>
              <a:t>or </a:t>
            </a:r>
            <a:r>
              <a:rPr lang="it-IT" sz="2000" dirty="0">
                <a:solidFill>
                  <a:srgbClr val="0070C0"/>
                </a:solidFill>
              </a:rPr>
              <a:t>theranostics</a:t>
            </a:r>
            <a:r>
              <a:rPr lang="it-IT" sz="2000" dirty="0"/>
              <a:t> combinations,  </a:t>
            </a:r>
            <a:r>
              <a:rPr lang="en-US" sz="2000" b="1" dirty="0"/>
              <a:t>choose</a:t>
            </a:r>
            <a:r>
              <a:rPr lang="en-US" sz="2000" dirty="0"/>
              <a:t> the right </a:t>
            </a:r>
            <a:r>
              <a:rPr lang="en-US" sz="2000" dirty="0">
                <a:solidFill>
                  <a:srgbClr val="0070C0"/>
                </a:solidFill>
              </a:rPr>
              <a:t>beam energy</a:t>
            </a:r>
            <a:r>
              <a:rPr lang="en-US" sz="2000" dirty="0"/>
              <a:t>, </a:t>
            </a:r>
            <a:r>
              <a:rPr lang="en-US" sz="2000" dirty="0">
                <a:solidFill>
                  <a:srgbClr val="0070C0"/>
                </a:solidFill>
              </a:rPr>
              <a:t>beam current</a:t>
            </a:r>
            <a:r>
              <a:rPr lang="en-US" sz="2000" dirty="0"/>
              <a:t>, for the desired reaction </a:t>
            </a:r>
            <a:r>
              <a:rPr lang="en-US" sz="2000" dirty="0">
                <a:solidFill>
                  <a:srgbClr val="0070C0"/>
                </a:solidFill>
              </a:rPr>
              <a:t>cross-sections</a:t>
            </a:r>
            <a:r>
              <a:rPr lang="en-US" sz="2000" dirty="0"/>
              <a:t>, considering also reaction </a:t>
            </a:r>
            <a:r>
              <a:rPr lang="en-US" sz="2000" dirty="0">
                <a:solidFill>
                  <a:srgbClr val="0070C0"/>
                </a:solidFill>
              </a:rPr>
              <a:t>cross-sections for undesired </a:t>
            </a:r>
            <a:r>
              <a:rPr lang="en-US" sz="2000" dirty="0"/>
              <a:t>nuclides, </a:t>
            </a:r>
            <a:r>
              <a:rPr lang="en-US" sz="2000" dirty="0">
                <a:solidFill>
                  <a:srgbClr val="0070C0"/>
                </a:solidFill>
              </a:rPr>
              <a:t>target </a:t>
            </a:r>
            <a:r>
              <a:rPr lang="en-US" sz="2000" dirty="0"/>
              <a:t>configuration, possible </a:t>
            </a:r>
            <a:r>
              <a:rPr lang="en-US" sz="2000" dirty="0">
                <a:solidFill>
                  <a:srgbClr val="0070C0"/>
                </a:solidFill>
              </a:rPr>
              <a:t>radiation damage</a:t>
            </a:r>
            <a:r>
              <a:rPr lang="en-US" sz="2000" dirty="0"/>
              <a:t>, target mass and </a:t>
            </a:r>
            <a:r>
              <a:rPr lang="en-US" sz="2000" dirty="0">
                <a:solidFill>
                  <a:srgbClr val="0070C0"/>
                </a:solidFill>
              </a:rPr>
              <a:t>stopping power</a:t>
            </a:r>
            <a:r>
              <a:rPr lang="en-US" sz="2000" dirty="0"/>
              <a:t>. </a:t>
            </a:r>
            <a:endParaRPr lang="it-IT" sz="2000" dirty="0"/>
          </a:p>
          <a:p>
            <a:pPr algn="just"/>
            <a:r>
              <a:rPr lang="en-US" sz="2000" u="sng" dirty="0"/>
              <a:t>A multi-disciplinary field</a:t>
            </a:r>
            <a:r>
              <a:rPr lang="en-US" sz="2000" dirty="0"/>
              <a:t>: </a:t>
            </a:r>
            <a:r>
              <a:rPr lang="en-US" sz="2000" dirty="0">
                <a:solidFill>
                  <a:srgbClr val="0070C0"/>
                </a:solidFill>
              </a:rPr>
              <a:t> accelerators</a:t>
            </a:r>
            <a:r>
              <a:rPr lang="en-US" sz="2000" dirty="0"/>
              <a:t>; nuclear physics (irradiation of proper </a:t>
            </a:r>
            <a:r>
              <a:rPr lang="en-US" sz="2000" dirty="0">
                <a:solidFill>
                  <a:schemeClr val="tx1"/>
                </a:solidFill>
              </a:rPr>
              <a:t>target</a:t>
            </a:r>
            <a:r>
              <a:rPr lang="en-US" sz="2000" dirty="0"/>
              <a:t> materials); </a:t>
            </a:r>
            <a:r>
              <a:rPr lang="en-US" sz="2000" dirty="0">
                <a:solidFill>
                  <a:srgbClr val="0070C0"/>
                </a:solidFill>
              </a:rPr>
              <a:t>mech/</a:t>
            </a:r>
            <a:r>
              <a:rPr lang="en-US" sz="2000" dirty="0" err="1">
                <a:solidFill>
                  <a:srgbClr val="0070C0"/>
                </a:solidFill>
              </a:rPr>
              <a:t>nucl</a:t>
            </a:r>
            <a:r>
              <a:rPr lang="en-US" sz="2000" dirty="0">
                <a:solidFill>
                  <a:srgbClr val="0070C0"/>
                </a:solidFill>
              </a:rPr>
              <a:t> </a:t>
            </a:r>
            <a:r>
              <a:rPr lang="en-US" sz="2000" dirty="0" err="1">
                <a:solidFill>
                  <a:srgbClr val="0070C0"/>
                </a:solidFill>
              </a:rPr>
              <a:t>engin</a:t>
            </a:r>
            <a:r>
              <a:rPr lang="en-US" sz="2000" dirty="0">
                <a:solidFill>
                  <a:srgbClr val="0070C0"/>
                </a:solidFill>
              </a:rPr>
              <a:t>. </a:t>
            </a:r>
            <a:r>
              <a:rPr lang="en-US" sz="2000" dirty="0"/>
              <a:t>for safe (remote) </a:t>
            </a:r>
            <a:r>
              <a:rPr lang="en-US" sz="2000" dirty="0">
                <a:solidFill>
                  <a:schemeClr val="tx1"/>
                </a:solidFill>
              </a:rPr>
              <a:t>handling and target cooling, disposal/storage of radioactive waste</a:t>
            </a:r>
            <a:r>
              <a:rPr lang="en-US" sz="2000" dirty="0"/>
              <a:t>s; </a:t>
            </a:r>
            <a:r>
              <a:rPr lang="en-US" sz="2000" dirty="0">
                <a:solidFill>
                  <a:srgbClr val="0070C0"/>
                </a:solidFill>
              </a:rPr>
              <a:t>radiochemistry</a:t>
            </a:r>
            <a:r>
              <a:rPr lang="en-US" sz="2000" dirty="0"/>
              <a:t> </a:t>
            </a:r>
            <a:r>
              <a:rPr lang="en-US" sz="2000" dirty="0">
                <a:solidFill>
                  <a:schemeClr val="tx1"/>
                </a:solidFill>
              </a:rPr>
              <a:t>for recovery and purification of the desired nuclides;</a:t>
            </a:r>
            <a:r>
              <a:rPr lang="en-US" sz="2000" dirty="0"/>
              <a:t> </a:t>
            </a:r>
            <a:r>
              <a:rPr lang="en-US" sz="2000" dirty="0">
                <a:solidFill>
                  <a:srgbClr val="0070C0"/>
                </a:solidFill>
              </a:rPr>
              <a:t>radiobiology, nuclear medicine </a:t>
            </a:r>
            <a:r>
              <a:rPr lang="en-US" sz="2000" dirty="0">
                <a:solidFill>
                  <a:schemeClr val="tx1"/>
                </a:solidFill>
              </a:rPr>
              <a:t>for identification of proper vector molecules and the most interesting applications;  p</a:t>
            </a:r>
            <a:r>
              <a:rPr lang="en-US" sz="2000" dirty="0"/>
              <a:t>roduct </a:t>
            </a:r>
            <a:r>
              <a:rPr lang="en-US" sz="2000" dirty="0">
                <a:solidFill>
                  <a:schemeClr val="tx1"/>
                </a:solidFill>
              </a:rPr>
              <a:t>distribution (</a:t>
            </a:r>
            <a:r>
              <a:rPr lang="en-US" sz="2000" dirty="0">
                <a:solidFill>
                  <a:srgbClr val="0070C0"/>
                </a:solidFill>
              </a:rPr>
              <a:t>logistics</a:t>
            </a:r>
            <a:r>
              <a:rPr lang="en-US" sz="2000" dirty="0">
                <a:solidFill>
                  <a:schemeClr val="tx1"/>
                </a:solidFill>
              </a:rPr>
              <a:t>)</a:t>
            </a:r>
            <a:r>
              <a:rPr lang="en-US" sz="2000" dirty="0"/>
              <a:t>.</a:t>
            </a:r>
          </a:p>
        </p:txBody>
      </p:sp>
      <p:pic>
        <p:nvPicPr>
          <p:cNvPr id="4" name="Immagine 6">
            <a:extLst>
              <a:ext uri="{FF2B5EF4-FFF2-40B4-BE49-F238E27FC236}">
                <a16:creationId xmlns:a16="http://schemas.microsoft.com/office/drawing/2014/main" id="{E3C3CD86-0DB9-48DA-A737-E4A09AC88700}"/>
              </a:ext>
            </a:extLst>
          </p:cNvPr>
          <p:cNvPicPr>
            <a:picLocks noChangeAspect="1"/>
          </p:cNvPicPr>
          <p:nvPr/>
        </p:nvPicPr>
        <p:blipFill>
          <a:blip r:embed="rId2"/>
          <a:stretch>
            <a:fillRect/>
          </a:stretch>
        </p:blipFill>
        <p:spPr>
          <a:xfrm>
            <a:off x="11346730" y="274729"/>
            <a:ext cx="581553" cy="493367"/>
          </a:xfrm>
          <a:prstGeom prst="rect">
            <a:avLst/>
          </a:prstGeom>
        </p:spPr>
      </p:pic>
    </p:spTree>
    <p:extLst>
      <p:ext uri="{BB962C8B-B14F-4D97-AF65-F5344CB8AC3E}">
        <p14:creationId xmlns:p14="http://schemas.microsoft.com/office/powerpoint/2010/main" val="4057812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RI </a:t>
            </a:r>
            <a:r>
              <a:rPr lang="it-IT" dirty="0" err="1"/>
              <a:t>selection</a:t>
            </a:r>
            <a:r>
              <a:rPr lang="it-IT" dirty="0"/>
              <a:t> </a:t>
            </a:r>
            <a:r>
              <a:rPr lang="it-IT" dirty="0" err="1"/>
              <a:t>criteria</a:t>
            </a:r>
            <a:r>
              <a:rPr lang="it-IT" dirty="0"/>
              <a:t> for a compact </a:t>
            </a:r>
            <a:r>
              <a:rPr lang="it-IT" dirty="0" err="1"/>
              <a:t>linac</a:t>
            </a:r>
            <a:endParaRPr lang="it-IT" dirty="0"/>
          </a:p>
        </p:txBody>
      </p:sp>
      <p:sp>
        <p:nvSpPr>
          <p:cNvPr id="3" name="Segnaposto contenuto 2"/>
          <p:cNvSpPr>
            <a:spLocks noGrp="1"/>
          </p:cNvSpPr>
          <p:nvPr>
            <p:ph sz="quarter" idx="10"/>
          </p:nvPr>
        </p:nvSpPr>
        <p:spPr>
          <a:xfrm>
            <a:off x="539496" y="1435608"/>
            <a:ext cx="10966156" cy="5127752"/>
          </a:xfrm>
        </p:spPr>
        <p:txBody>
          <a:bodyPr>
            <a:normAutofit fontScale="85000" lnSpcReduction="10000"/>
          </a:bodyPr>
          <a:lstStyle/>
          <a:p>
            <a:pPr>
              <a:spcBef>
                <a:spcPts val="0"/>
              </a:spcBef>
              <a:spcAft>
                <a:spcPts val="0"/>
              </a:spcAft>
            </a:pPr>
            <a:r>
              <a:rPr lang="it-IT" sz="2000" dirty="0">
                <a:solidFill>
                  <a:srgbClr val="0070C0"/>
                </a:solidFill>
              </a:rPr>
              <a:t>Only isotopes of primary interest for medical doctors, approved as radiopharmaceuticals or on the good track to be approved (</a:t>
            </a:r>
            <a:r>
              <a:rPr lang="it-IT" sz="2000" dirty="0">
                <a:solidFill>
                  <a:schemeClr val="tx1"/>
                </a:solidFill>
              </a:rPr>
              <a:t>with </a:t>
            </a:r>
            <a:r>
              <a:rPr lang="it-IT" sz="2000" dirty="0"/>
              <a:t>preference for therepeutic or theranostic radioisotopes -higher revenues</a:t>
            </a:r>
            <a:r>
              <a:rPr lang="it-IT" sz="2000" u="sng" dirty="0"/>
              <a:t> </a:t>
            </a:r>
            <a:r>
              <a:rPr lang="it-IT" sz="2000" dirty="0"/>
              <a:t>- or RI couples</a:t>
            </a:r>
            <a:r>
              <a:rPr lang="it-IT" sz="2000" dirty="0">
                <a:solidFill>
                  <a:srgbClr val="0070C0"/>
                </a:solidFill>
              </a:rPr>
              <a:t>)</a:t>
            </a:r>
            <a:r>
              <a:rPr lang="it-IT" sz="2000" dirty="0"/>
              <a:t>. This «guarantees» that identification of useful </a:t>
            </a:r>
            <a:r>
              <a:rPr lang="it-IT" sz="2000" dirty="0">
                <a:solidFill>
                  <a:srgbClr val="7030A0"/>
                </a:solidFill>
              </a:rPr>
              <a:t>vector biomolecules </a:t>
            </a:r>
            <a:r>
              <a:rPr lang="it-IT" sz="2000" dirty="0"/>
              <a:t>has been done (</a:t>
            </a:r>
            <a:r>
              <a:rPr lang="it-IT" sz="2000" dirty="0">
                <a:solidFill>
                  <a:srgbClr val="7030A0"/>
                </a:solidFill>
              </a:rPr>
              <a:t>radiochemistry</a:t>
            </a:r>
            <a:r>
              <a:rPr lang="it-IT" sz="2000" dirty="0"/>
              <a:t> clear for most). With this «filter», o</a:t>
            </a:r>
            <a:r>
              <a:rPr lang="en-US" sz="2000" dirty="0"/>
              <a:t>ne is still left with comparing the </a:t>
            </a:r>
            <a:r>
              <a:rPr lang="en-US" sz="2000" dirty="0">
                <a:solidFill>
                  <a:srgbClr val="0070C0"/>
                </a:solidFill>
              </a:rPr>
              <a:t>efficiency of different </a:t>
            </a:r>
            <a:r>
              <a:rPr lang="en-US" sz="2000" dirty="0" err="1">
                <a:solidFill>
                  <a:srgbClr val="0070C0"/>
                </a:solidFill>
              </a:rPr>
              <a:t>accelerator+target</a:t>
            </a:r>
            <a:r>
              <a:rPr lang="en-US" sz="2000" dirty="0">
                <a:solidFill>
                  <a:srgbClr val="0070C0"/>
                </a:solidFill>
              </a:rPr>
              <a:t> production routes </a:t>
            </a:r>
            <a:r>
              <a:rPr lang="en-US" sz="2000" dirty="0"/>
              <a:t>(Physics).  </a:t>
            </a:r>
            <a:endParaRPr lang="it-IT" sz="2000" dirty="0"/>
          </a:p>
          <a:p>
            <a:pPr>
              <a:spcBef>
                <a:spcPts val="0"/>
              </a:spcBef>
              <a:spcAft>
                <a:spcPts val="0"/>
              </a:spcAft>
            </a:pPr>
            <a:endParaRPr lang="it-IT" sz="2000" dirty="0"/>
          </a:p>
          <a:p>
            <a:pPr>
              <a:spcBef>
                <a:spcPts val="0"/>
              </a:spcBef>
              <a:spcAft>
                <a:spcPts val="0"/>
              </a:spcAft>
            </a:pPr>
            <a:r>
              <a:rPr lang="it-IT" sz="2000" dirty="0"/>
              <a:t>The niche for linacs is in the use of alpha beams.</a:t>
            </a:r>
          </a:p>
          <a:p>
            <a:pPr>
              <a:spcBef>
                <a:spcPts val="0"/>
              </a:spcBef>
              <a:spcAft>
                <a:spcPts val="0"/>
              </a:spcAft>
            </a:pPr>
            <a:r>
              <a:rPr lang="it-IT" sz="2000" b="1" dirty="0">
                <a:solidFill>
                  <a:srgbClr val="0070C0"/>
                </a:solidFill>
              </a:rPr>
              <a:t>Alphas</a:t>
            </a:r>
            <a:r>
              <a:rPr lang="it-IT" sz="2000" dirty="0"/>
              <a:t>:  e.g. </a:t>
            </a:r>
            <a:r>
              <a:rPr lang="it-IT" sz="2000" dirty="0">
                <a:solidFill>
                  <a:schemeClr val="tx1"/>
                </a:solidFill>
              </a:rPr>
              <a:t>the 70 MeV p,</a:t>
            </a:r>
            <a:r>
              <a:rPr lang="it-IT" sz="2000" dirty="0">
                <a:solidFill>
                  <a:schemeClr val="tx1"/>
                </a:solidFill>
                <a:latin typeface="Symbol" panose="05050102010706020507" pitchFamily="18" charset="2"/>
              </a:rPr>
              <a:t>a</a:t>
            </a:r>
            <a:r>
              <a:rPr lang="it-IT" sz="2000" dirty="0">
                <a:solidFill>
                  <a:schemeClr val="tx1"/>
                </a:solidFill>
              </a:rPr>
              <a:t> cyclotron in Nantes (ARRONAX) achieves 750 uA proton and only 35 uA </a:t>
            </a:r>
            <a:r>
              <a:rPr lang="it-IT" sz="2000" dirty="0">
                <a:solidFill>
                  <a:schemeClr val="tx1"/>
                </a:solidFill>
                <a:latin typeface="Symbol" panose="05050102010706020507" pitchFamily="18" charset="2"/>
              </a:rPr>
              <a:t>a</a:t>
            </a:r>
            <a:r>
              <a:rPr lang="it-IT" sz="2000" dirty="0">
                <a:solidFill>
                  <a:schemeClr val="tx1"/>
                </a:solidFill>
              </a:rPr>
              <a:t> current; few cyclotron have the option of </a:t>
            </a:r>
            <a:r>
              <a:rPr lang="it-IT" sz="2000" dirty="0">
                <a:solidFill>
                  <a:schemeClr val="tx1"/>
                </a:solidFill>
                <a:latin typeface="Symbol" panose="05050102010706020507" pitchFamily="18" charset="2"/>
              </a:rPr>
              <a:t>a</a:t>
            </a:r>
            <a:r>
              <a:rPr lang="it-IT" sz="2000" dirty="0">
                <a:solidFill>
                  <a:schemeClr val="tx1"/>
                </a:solidFill>
              </a:rPr>
              <a:t>-beams; </a:t>
            </a:r>
            <a:r>
              <a:rPr lang="it-IT" sz="2000" dirty="0">
                <a:solidFill>
                  <a:schemeClr val="tx1"/>
                </a:solidFill>
                <a:latin typeface="Symbol" panose="05050102010706020507" pitchFamily="18" charset="2"/>
              </a:rPr>
              <a:t>a</a:t>
            </a:r>
            <a:r>
              <a:rPr lang="it-IT" sz="2000" dirty="0">
                <a:solidFill>
                  <a:schemeClr val="tx1"/>
                </a:solidFill>
              </a:rPr>
              <a:t>-extraction is dirty, and lossy.  </a:t>
            </a:r>
            <a:r>
              <a:rPr lang="it-IT" sz="2000" b="1" dirty="0">
                <a:solidFill>
                  <a:schemeClr val="bg1">
                    <a:lumMod val="50000"/>
                  </a:schemeClr>
                </a:solidFill>
              </a:rPr>
              <a:t>Deuterons </a:t>
            </a:r>
            <a:r>
              <a:rPr lang="it-IT" sz="2000" dirty="0">
                <a:solidFill>
                  <a:schemeClr val="bg1">
                    <a:lumMod val="50000"/>
                  </a:schemeClr>
                </a:solidFill>
              </a:rPr>
              <a:t>require a dedicated design, pose shielding and manipulation problems, are unfit to a «quasi-hospital» environment. </a:t>
            </a:r>
            <a:r>
              <a:rPr lang="it-IT" sz="2000" b="1" dirty="0">
                <a:solidFill>
                  <a:schemeClr val="accent5">
                    <a:lumMod val="60000"/>
                    <a:lumOff val="40000"/>
                  </a:schemeClr>
                </a:solidFill>
              </a:rPr>
              <a:t>Protons</a:t>
            </a:r>
            <a:r>
              <a:rPr lang="it-IT" sz="2000" b="1" dirty="0">
                <a:solidFill>
                  <a:schemeClr val="accent1">
                    <a:lumMod val="60000"/>
                    <a:lumOff val="40000"/>
                  </a:schemeClr>
                </a:solidFill>
              </a:rPr>
              <a:t> </a:t>
            </a:r>
            <a:r>
              <a:rPr lang="it-IT" sz="2000" dirty="0">
                <a:solidFill>
                  <a:schemeClr val="accent1">
                    <a:lumMod val="60000"/>
                    <a:lumOff val="40000"/>
                  </a:schemeClr>
                </a:solidFill>
              </a:rPr>
              <a:t>are ok, but small cyclotrons are winning (the linac is not designed around them)</a:t>
            </a:r>
            <a:endParaRPr lang="it-IT" sz="2000" b="1" dirty="0">
              <a:solidFill>
                <a:schemeClr val="accent1">
                  <a:lumMod val="60000"/>
                  <a:lumOff val="40000"/>
                </a:schemeClr>
              </a:solidFill>
            </a:endParaRPr>
          </a:p>
          <a:p>
            <a:pPr>
              <a:spcBef>
                <a:spcPts val="0"/>
              </a:spcBef>
              <a:spcAft>
                <a:spcPts val="0"/>
              </a:spcAft>
            </a:pPr>
            <a:r>
              <a:rPr lang="it-IT" sz="2000" b="1" dirty="0">
                <a:solidFill>
                  <a:srgbClr val="0070C0"/>
                </a:solidFill>
              </a:rPr>
              <a:t>Energy limit</a:t>
            </a:r>
            <a:r>
              <a:rPr lang="it-IT" sz="2000" b="1" dirty="0"/>
              <a:t>:  </a:t>
            </a:r>
            <a:r>
              <a:rPr lang="it-IT" sz="2000" b="1" dirty="0">
                <a:solidFill>
                  <a:srgbClr val="0070C0"/>
                </a:solidFill>
              </a:rPr>
              <a:t>~ 10 MeV/u </a:t>
            </a:r>
            <a:r>
              <a:rPr lang="it-IT" sz="2000" dirty="0"/>
              <a:t>(based on carefully identified cases)</a:t>
            </a:r>
          </a:p>
          <a:p>
            <a:pPr>
              <a:spcBef>
                <a:spcPts val="0"/>
              </a:spcBef>
              <a:spcAft>
                <a:spcPts val="0"/>
              </a:spcAft>
            </a:pPr>
            <a:r>
              <a:rPr lang="it-IT" sz="2000" dirty="0">
                <a:solidFill>
                  <a:srgbClr val="0070C0"/>
                </a:solidFill>
              </a:rPr>
              <a:t>Beam current</a:t>
            </a:r>
            <a:r>
              <a:rPr lang="it-IT" sz="2000" dirty="0"/>
              <a:t>, at 10% d.c., up to </a:t>
            </a:r>
            <a:r>
              <a:rPr lang="it-IT" sz="2000" b="1" dirty="0">
                <a:solidFill>
                  <a:srgbClr val="0070C0"/>
                </a:solidFill>
              </a:rPr>
              <a:t>I</a:t>
            </a:r>
            <a:r>
              <a:rPr lang="it-IT" sz="2000" b="1" baseline="-25000" dirty="0">
                <a:solidFill>
                  <a:srgbClr val="0070C0"/>
                </a:solidFill>
              </a:rPr>
              <a:t>av</a:t>
            </a:r>
            <a:r>
              <a:rPr lang="it-IT" sz="2000" b="1" dirty="0">
                <a:solidFill>
                  <a:srgbClr val="0070C0"/>
                </a:solidFill>
              </a:rPr>
              <a:t>~100÷300 uA </a:t>
            </a:r>
            <a:r>
              <a:rPr lang="it-IT" sz="2000" dirty="0"/>
              <a:t>(4÷12 kW is already quite challenging for cooling issues)</a:t>
            </a:r>
          </a:p>
          <a:p>
            <a:pPr>
              <a:spcBef>
                <a:spcPts val="0"/>
              </a:spcBef>
              <a:spcAft>
                <a:spcPts val="0"/>
              </a:spcAft>
            </a:pPr>
            <a:r>
              <a:rPr lang="it-IT" sz="2000" dirty="0"/>
              <a:t>Then, all RI that can be produced with </a:t>
            </a:r>
            <a:r>
              <a:rPr lang="it-IT" sz="2000" b="1" dirty="0">
                <a:solidFill>
                  <a:schemeClr val="tx1">
                    <a:lumMod val="65000"/>
                    <a:lumOff val="35000"/>
                  </a:schemeClr>
                </a:solidFill>
              </a:rPr>
              <a:t>protons</a:t>
            </a:r>
            <a:r>
              <a:rPr lang="it-IT" sz="2000" dirty="0"/>
              <a:t> </a:t>
            </a:r>
            <a:r>
              <a:rPr lang="it-IT" sz="2000" b="1" dirty="0"/>
              <a:t>at ~10 MeV </a:t>
            </a:r>
            <a:r>
              <a:rPr lang="it-IT" sz="2000" dirty="0"/>
              <a:t>can be produced too</a:t>
            </a:r>
          </a:p>
        </p:txBody>
      </p:sp>
      <p:pic>
        <p:nvPicPr>
          <p:cNvPr id="4" name="Immagine 6">
            <a:extLst>
              <a:ext uri="{FF2B5EF4-FFF2-40B4-BE49-F238E27FC236}">
                <a16:creationId xmlns:a16="http://schemas.microsoft.com/office/drawing/2014/main" id="{E1A65B11-F52B-414B-A45A-9F68533D6DC4}"/>
              </a:ext>
            </a:extLst>
          </p:cNvPr>
          <p:cNvPicPr>
            <a:picLocks noChangeAspect="1"/>
          </p:cNvPicPr>
          <p:nvPr/>
        </p:nvPicPr>
        <p:blipFill>
          <a:blip r:embed="rId2"/>
          <a:stretch>
            <a:fillRect/>
          </a:stretch>
        </p:blipFill>
        <p:spPr>
          <a:xfrm>
            <a:off x="11346730" y="274729"/>
            <a:ext cx="581553" cy="493367"/>
          </a:xfrm>
          <a:prstGeom prst="rect">
            <a:avLst/>
          </a:prstGeom>
        </p:spPr>
      </p:pic>
      <p:sp>
        <p:nvSpPr>
          <p:cNvPr id="5" name="Rectangle 4">
            <a:extLst>
              <a:ext uri="{FF2B5EF4-FFF2-40B4-BE49-F238E27FC236}">
                <a16:creationId xmlns:a16="http://schemas.microsoft.com/office/drawing/2014/main" id="{8BA28D41-BC57-4E52-A7EE-4D10CE868DB5}"/>
              </a:ext>
            </a:extLst>
          </p:cNvPr>
          <p:cNvSpPr/>
          <p:nvPr/>
        </p:nvSpPr>
        <p:spPr>
          <a:xfrm>
            <a:off x="521207" y="1435608"/>
            <a:ext cx="10984445" cy="1897901"/>
          </a:xfrm>
          <a:custGeom>
            <a:avLst/>
            <a:gdLst>
              <a:gd name="connsiteX0" fmla="*/ 0 w 10984445"/>
              <a:gd name="connsiteY0" fmla="*/ 0 h 1897901"/>
              <a:gd name="connsiteX1" fmla="*/ 10984445 w 10984445"/>
              <a:gd name="connsiteY1" fmla="*/ 0 h 1897901"/>
              <a:gd name="connsiteX2" fmla="*/ 10984445 w 10984445"/>
              <a:gd name="connsiteY2" fmla="*/ 1897901 h 1897901"/>
              <a:gd name="connsiteX3" fmla="*/ 0 w 10984445"/>
              <a:gd name="connsiteY3" fmla="*/ 1897901 h 1897901"/>
              <a:gd name="connsiteX4" fmla="*/ 0 w 10984445"/>
              <a:gd name="connsiteY4" fmla="*/ 0 h 1897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4445" h="1897901" extrusionOk="0">
                <a:moveTo>
                  <a:pt x="0" y="0"/>
                </a:moveTo>
                <a:cubicBezTo>
                  <a:pt x="3021522" y="118645"/>
                  <a:pt x="8051666" y="116012"/>
                  <a:pt x="10984445" y="0"/>
                </a:cubicBezTo>
                <a:cubicBezTo>
                  <a:pt x="10851563" y="888460"/>
                  <a:pt x="11069396" y="1188031"/>
                  <a:pt x="10984445" y="1897901"/>
                </a:cubicBezTo>
                <a:cubicBezTo>
                  <a:pt x="6660951" y="2032501"/>
                  <a:pt x="2529190" y="1740705"/>
                  <a:pt x="0" y="1897901"/>
                </a:cubicBezTo>
                <a:cubicBezTo>
                  <a:pt x="-20187" y="1599317"/>
                  <a:pt x="-152480" y="842525"/>
                  <a:pt x="0" y="0"/>
                </a:cubicBezTo>
                <a:close/>
              </a:path>
            </a:pathLst>
          </a:custGeom>
          <a:noFill/>
          <a:ln w="41275">
            <a:solidFill>
              <a:srgbClr val="D24726"/>
            </a:solidFill>
            <a:extLst>
              <a:ext uri="{C807C97D-BFC1-408E-A445-0C87EB9F89A2}">
                <ask:lineSketchStyleProps xmlns:ask="http://schemas.microsoft.com/office/drawing/2018/sketchyshapes" sd="1219033472">
                  <a:prstGeom prst="rect">
                    <a:avLst/>
                  </a:pr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63813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21207" y="448056"/>
            <a:ext cx="11091673" cy="640080"/>
          </a:xfrm>
        </p:spPr>
        <p:txBody>
          <a:bodyPr>
            <a:normAutofit/>
          </a:bodyPr>
          <a:lstStyle/>
          <a:p>
            <a:r>
              <a:rPr lang="it-IT" dirty="0"/>
              <a:t>References: </a:t>
            </a:r>
            <a:r>
              <a:rPr lang="it-IT" sz="2800" dirty="0"/>
              <a:t>The RI must be cited in at least 1 of the blue ones</a:t>
            </a:r>
            <a:endParaRPr lang="it-IT" dirty="0"/>
          </a:p>
        </p:txBody>
      </p:sp>
      <p:graphicFrame>
        <p:nvGraphicFramePr>
          <p:cNvPr id="4" name="Segnaposto contenuto 3"/>
          <p:cNvGraphicFramePr>
            <a:graphicFrameLocks noGrp="1"/>
          </p:cNvGraphicFramePr>
          <p:nvPr>
            <p:ph sz="quarter" idx="10"/>
            <p:extLst>
              <p:ext uri="{D42A27DB-BD31-4B8C-83A1-F6EECF244321}">
                <p14:modId xmlns:p14="http://schemas.microsoft.com/office/powerpoint/2010/main" val="3708545975"/>
              </p:ext>
            </p:extLst>
          </p:nvPr>
        </p:nvGraphicFramePr>
        <p:xfrm>
          <a:off x="548640" y="1351281"/>
          <a:ext cx="11216640" cy="5293674"/>
        </p:xfrm>
        <a:graphic>
          <a:graphicData uri="http://schemas.openxmlformats.org/drawingml/2006/table">
            <a:tbl>
              <a:tblPr>
                <a:tableStyleId>{5C22544A-7EE6-4342-B048-85BDC9FD1C3A}</a:tableStyleId>
              </a:tblPr>
              <a:tblGrid>
                <a:gridCol w="551511">
                  <a:extLst>
                    <a:ext uri="{9D8B030D-6E8A-4147-A177-3AD203B41FA5}">
                      <a16:colId xmlns:a16="http://schemas.microsoft.com/office/drawing/2014/main" val="4159249111"/>
                    </a:ext>
                  </a:extLst>
                </a:gridCol>
                <a:gridCol w="3773810">
                  <a:extLst>
                    <a:ext uri="{9D8B030D-6E8A-4147-A177-3AD203B41FA5}">
                      <a16:colId xmlns:a16="http://schemas.microsoft.com/office/drawing/2014/main" val="555374957"/>
                    </a:ext>
                  </a:extLst>
                </a:gridCol>
                <a:gridCol w="6891319">
                  <a:extLst>
                    <a:ext uri="{9D8B030D-6E8A-4147-A177-3AD203B41FA5}">
                      <a16:colId xmlns:a16="http://schemas.microsoft.com/office/drawing/2014/main" val="2135356064"/>
                    </a:ext>
                  </a:extLst>
                </a:gridCol>
              </a:tblGrid>
              <a:tr h="337854">
                <a:tc>
                  <a:txBody>
                    <a:bodyPr/>
                    <a:lstStyle/>
                    <a:p>
                      <a:pPr algn="l" fontAlgn="b"/>
                      <a:r>
                        <a:rPr lang="it-IT" sz="1200" u="none" strike="noStrike" dirty="0">
                          <a:solidFill>
                            <a:srgbClr val="0070C0"/>
                          </a:solidFill>
                          <a:effectLst/>
                        </a:rPr>
                        <a:t>(a)</a:t>
                      </a:r>
                      <a:endParaRPr lang="it-IT" sz="1200" b="0"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nl-NL" sz="1200" b="1" u="none" strike="noStrike" dirty="0">
                          <a:solidFill>
                            <a:srgbClr val="0070C0"/>
                          </a:solidFill>
                          <a:effectLst/>
                        </a:rPr>
                        <a:t>Peltek et al. J Nanobiotechnol (2019) 17:90</a:t>
                      </a:r>
                      <a:endParaRPr lang="nl-NL" sz="1200" b="1"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en-US" sz="1200" b="1" u="none" strike="noStrike" dirty="0">
                          <a:solidFill>
                            <a:srgbClr val="0070C0"/>
                          </a:solidFill>
                          <a:effectLst/>
                        </a:rPr>
                        <a:t>Current outlook on radionuclide delivery systems:  from design considerations to translation into clinics</a:t>
                      </a:r>
                      <a:endParaRPr lang="en-US" sz="1200" b="1" i="0" u="none" strike="noStrike" dirty="0">
                        <a:solidFill>
                          <a:srgbClr val="0070C0"/>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1880724628"/>
                  </a:ext>
                </a:extLst>
              </a:tr>
              <a:tr h="337854">
                <a:tc>
                  <a:txBody>
                    <a:bodyPr/>
                    <a:lstStyle/>
                    <a:p>
                      <a:pPr algn="l" fontAlgn="b"/>
                      <a:r>
                        <a:rPr lang="it-IT" sz="1200" u="none" strike="noStrike" dirty="0">
                          <a:solidFill>
                            <a:srgbClr val="0070C0"/>
                          </a:solidFill>
                          <a:effectLst/>
                        </a:rPr>
                        <a:t>(b)</a:t>
                      </a:r>
                      <a:endParaRPr lang="it-IT" sz="1200" b="0"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it-IT" sz="1200" b="1" u="none" strike="noStrike" dirty="0" err="1">
                          <a:solidFill>
                            <a:srgbClr val="0070C0"/>
                          </a:solidFill>
                          <a:effectLst/>
                        </a:rPr>
                        <a:t>Vermeulen</a:t>
                      </a:r>
                      <a:r>
                        <a:rPr lang="it-IT" sz="1200" b="1" u="none" strike="noStrike" dirty="0">
                          <a:solidFill>
                            <a:srgbClr val="0070C0"/>
                          </a:solidFill>
                          <a:effectLst/>
                        </a:rPr>
                        <a:t> </a:t>
                      </a:r>
                      <a:r>
                        <a:rPr lang="it-IT" sz="1200" b="1" u="none" strike="noStrike" dirty="0" err="1">
                          <a:solidFill>
                            <a:srgbClr val="0070C0"/>
                          </a:solidFill>
                          <a:effectLst/>
                        </a:rPr>
                        <a:t>at</a:t>
                      </a:r>
                      <a:r>
                        <a:rPr lang="it-IT" sz="1200" b="1" u="none" strike="noStrike" dirty="0">
                          <a:solidFill>
                            <a:srgbClr val="0070C0"/>
                          </a:solidFill>
                          <a:effectLst/>
                        </a:rPr>
                        <a:t> al. </a:t>
                      </a:r>
                      <a:r>
                        <a:rPr lang="it-IT" sz="1200" b="1" u="none" strike="noStrike" dirty="0" err="1">
                          <a:solidFill>
                            <a:srgbClr val="0070C0"/>
                          </a:solidFill>
                          <a:effectLst/>
                        </a:rPr>
                        <a:t>Semin</a:t>
                      </a:r>
                      <a:r>
                        <a:rPr lang="it-IT" sz="1200" b="1" u="none" strike="noStrike" dirty="0">
                          <a:solidFill>
                            <a:srgbClr val="0070C0"/>
                          </a:solidFill>
                          <a:effectLst/>
                        </a:rPr>
                        <a:t> </a:t>
                      </a:r>
                      <a:r>
                        <a:rPr lang="it-IT" sz="1200" b="1" u="none" strike="noStrike" dirty="0" err="1">
                          <a:solidFill>
                            <a:srgbClr val="0070C0"/>
                          </a:solidFill>
                          <a:effectLst/>
                        </a:rPr>
                        <a:t>Nucl</a:t>
                      </a:r>
                      <a:r>
                        <a:rPr lang="it-IT" sz="1200" b="1" u="none" strike="noStrike" dirty="0">
                          <a:solidFill>
                            <a:srgbClr val="0070C0"/>
                          </a:solidFill>
                          <a:effectLst/>
                        </a:rPr>
                        <a:t> </a:t>
                      </a:r>
                      <a:r>
                        <a:rPr lang="it-IT" sz="1200" b="1" u="none" strike="noStrike" dirty="0" err="1">
                          <a:solidFill>
                            <a:srgbClr val="0070C0"/>
                          </a:solidFill>
                          <a:effectLst/>
                        </a:rPr>
                        <a:t>Med</a:t>
                      </a:r>
                      <a:r>
                        <a:rPr lang="it-IT" sz="1200" b="1" u="none" strike="noStrike" dirty="0">
                          <a:solidFill>
                            <a:srgbClr val="0070C0"/>
                          </a:solidFill>
                          <a:effectLst/>
                        </a:rPr>
                        <a:t> 49:339-356, 2019 </a:t>
                      </a:r>
                      <a:r>
                        <a:rPr lang="it-IT" sz="1200" b="1" u="none" strike="noStrike" dirty="0" err="1">
                          <a:solidFill>
                            <a:srgbClr val="0070C0"/>
                          </a:solidFill>
                          <a:effectLst/>
                        </a:rPr>
                        <a:t>Elsevier</a:t>
                      </a:r>
                      <a:r>
                        <a:rPr lang="it-IT" sz="1200" b="1" u="none" strike="noStrike" dirty="0">
                          <a:solidFill>
                            <a:srgbClr val="0070C0"/>
                          </a:solidFill>
                          <a:effectLst/>
                        </a:rPr>
                        <a:t> </a:t>
                      </a:r>
                      <a:r>
                        <a:rPr lang="it-IT" sz="1200" b="1" u="none" strike="noStrike" dirty="0" err="1">
                          <a:solidFill>
                            <a:srgbClr val="0070C0"/>
                          </a:solidFill>
                          <a:effectLst/>
                        </a:rPr>
                        <a:t>Inc</a:t>
                      </a:r>
                      <a:endParaRPr lang="it-IT" sz="1200" b="1"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en-US" sz="1200" b="1" u="none" strike="noStrike" dirty="0">
                          <a:solidFill>
                            <a:srgbClr val="0070C0"/>
                          </a:solidFill>
                          <a:effectLst/>
                        </a:rPr>
                        <a:t>Design and Challenges of Radiopharmaceuticals</a:t>
                      </a:r>
                      <a:endParaRPr lang="en-US" sz="1200" b="1" i="0" u="none" strike="noStrike" dirty="0">
                        <a:solidFill>
                          <a:srgbClr val="0070C0"/>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2648594244"/>
                  </a:ext>
                </a:extLst>
              </a:tr>
              <a:tr h="169666">
                <a:tc>
                  <a:txBody>
                    <a:bodyPr/>
                    <a:lstStyle/>
                    <a:p>
                      <a:pPr algn="l" fontAlgn="b"/>
                      <a:r>
                        <a:rPr lang="it-IT" sz="1200" u="none" strike="noStrike" dirty="0">
                          <a:solidFill>
                            <a:schemeClr val="tx1"/>
                          </a:solidFill>
                          <a:effectLst/>
                        </a:rPr>
                        <a:t>(c ) </a:t>
                      </a:r>
                      <a:r>
                        <a:rPr lang="it-IT" sz="1200" u="sng" strike="noStrike" dirty="0">
                          <a:solidFill>
                            <a:srgbClr val="0070C0"/>
                          </a:solidFill>
                          <a:effectLst/>
                        </a:rPr>
                        <a:t>(c</a:t>
                      </a:r>
                      <a:r>
                        <a:rPr lang="it-IT" sz="1200" u="sng" strike="noStrike" baseline="0" dirty="0">
                          <a:solidFill>
                            <a:srgbClr val="0070C0"/>
                          </a:solidFill>
                          <a:effectLst/>
                        </a:rPr>
                        <a:t> </a:t>
                      </a:r>
                      <a:r>
                        <a:rPr lang="it-IT" sz="1200" u="none" strike="noStrike" baseline="0" dirty="0">
                          <a:solidFill>
                            <a:srgbClr val="0070C0"/>
                          </a:solidFill>
                          <a:effectLst/>
                        </a:rPr>
                        <a:t>)</a:t>
                      </a:r>
                      <a:endParaRPr lang="it-IT" sz="1200" b="0"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it-IT" sz="1200" u="none" strike="noStrike" dirty="0">
                          <a:solidFill>
                            <a:srgbClr val="0070C0"/>
                          </a:solidFill>
                          <a:effectLst/>
                        </a:rPr>
                        <a:t>IAEA-Technical Reports Series No.468, 2009</a:t>
                      </a:r>
                      <a:endParaRPr lang="it-IT" sz="1200" b="0"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en-US" sz="1200" u="none" strike="noStrike" dirty="0">
                          <a:solidFill>
                            <a:srgbClr val="0070C0"/>
                          </a:solidFill>
                          <a:effectLst/>
                        </a:rPr>
                        <a:t>Cyclotron Produced Radionuclides: Physical Characteristics and Production Methods</a:t>
                      </a:r>
                      <a:endParaRPr lang="en-US" sz="1200" b="0" i="0" u="none" strike="noStrike" dirty="0">
                        <a:solidFill>
                          <a:srgbClr val="0070C0"/>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3139756556"/>
                  </a:ext>
                </a:extLst>
              </a:tr>
              <a:tr h="169666">
                <a:tc>
                  <a:txBody>
                    <a:bodyPr/>
                    <a:lstStyle/>
                    <a:p>
                      <a:pPr algn="l" fontAlgn="b"/>
                      <a:r>
                        <a:rPr lang="it-IT" sz="1200" u="none" strike="noStrike">
                          <a:effectLst/>
                        </a:rPr>
                        <a:t>(d)</a:t>
                      </a:r>
                      <a:endParaRPr lang="it-IT" sz="1200" b="0" i="0" u="none" strike="noStrike">
                        <a:solidFill>
                          <a:srgbClr val="000000"/>
                        </a:solidFill>
                        <a:effectLst/>
                        <a:latin typeface="Calibri" panose="020F0502020204030204" pitchFamily="34" charset="0"/>
                      </a:endParaRPr>
                    </a:p>
                  </a:txBody>
                  <a:tcPr marL="1608" marR="1608" marT="1608" marB="0" anchor="b"/>
                </a:tc>
                <a:tc>
                  <a:txBody>
                    <a:bodyPr/>
                    <a:lstStyle/>
                    <a:p>
                      <a:pPr algn="l" fontAlgn="b"/>
                      <a:r>
                        <a:rPr lang="en-US" sz="1200" u="none" strike="noStrike">
                          <a:effectLst/>
                        </a:rPr>
                        <a:t>Kin et al. J Phys Society of Japan 82 (2013) 034201</a:t>
                      </a:r>
                      <a:endParaRPr lang="en-US" sz="1200" b="0" i="0" u="none" strike="noStrike">
                        <a:solidFill>
                          <a:srgbClr val="000000"/>
                        </a:solidFill>
                        <a:effectLst/>
                        <a:latin typeface="Calibri" panose="020F0502020204030204" pitchFamily="34" charset="0"/>
                      </a:endParaRPr>
                    </a:p>
                  </a:txBody>
                  <a:tcPr marL="1608" marR="1608" marT="1608" marB="0" anchor="b"/>
                </a:tc>
                <a:tc>
                  <a:txBody>
                    <a:bodyPr/>
                    <a:lstStyle/>
                    <a:p>
                      <a:pPr algn="l" fontAlgn="b"/>
                      <a:r>
                        <a:rPr lang="en-US" sz="1200" u="none" strike="noStrike" dirty="0">
                          <a:effectLst/>
                        </a:rPr>
                        <a:t>New Production Routes for Medical Isotopes 64Cu and 67Cu Using Accelerator Neutrons</a:t>
                      </a:r>
                      <a:endParaRPr lang="en-US" sz="1200" b="0" i="0" u="none" strike="noStrike" dirty="0">
                        <a:solidFill>
                          <a:srgbClr val="000000"/>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2849599703"/>
                  </a:ext>
                </a:extLst>
              </a:tr>
              <a:tr h="337854">
                <a:tc>
                  <a:txBody>
                    <a:bodyPr/>
                    <a:lstStyle/>
                    <a:p>
                      <a:pPr algn="l" fontAlgn="b"/>
                      <a:r>
                        <a:rPr lang="it-IT" sz="1200" u="none" strike="noStrike">
                          <a:solidFill>
                            <a:schemeClr val="tx1"/>
                          </a:solidFill>
                          <a:effectLst/>
                        </a:rPr>
                        <a:t>(e)</a:t>
                      </a:r>
                      <a:endParaRPr lang="it-IT" sz="1200" b="0" i="0" u="none" strike="noStrike">
                        <a:solidFill>
                          <a:schemeClr val="tx1"/>
                        </a:solidFill>
                        <a:effectLst/>
                        <a:latin typeface="Calibri" panose="020F0502020204030204" pitchFamily="34" charset="0"/>
                      </a:endParaRPr>
                    </a:p>
                  </a:txBody>
                  <a:tcPr marL="1608" marR="1608" marT="1608" marB="0" anchor="b"/>
                </a:tc>
                <a:tc>
                  <a:txBody>
                    <a:bodyPr/>
                    <a:lstStyle/>
                    <a:p>
                      <a:pPr algn="l" fontAlgn="b"/>
                      <a:r>
                        <a:rPr lang="it-IT" sz="1200" u="sng" strike="noStrike" dirty="0">
                          <a:solidFill>
                            <a:schemeClr val="tx1"/>
                          </a:solidFill>
                          <a:effectLst/>
                          <a:hlinkClick r:id="rId2">
                            <a:extLst>
                              <a:ext uri="{A12FA001-AC4F-418D-AE19-62706E023703}">
                                <ahyp:hlinkClr xmlns:ahyp="http://schemas.microsoft.com/office/drawing/2018/hyperlinkcolor" val="tx"/>
                              </a:ext>
                            </a:extLst>
                          </a:hlinkClick>
                        </a:rPr>
                        <a:t>www.adnkronos.com , </a:t>
                      </a:r>
                      <a:r>
                        <a:rPr lang="it-IT" sz="1200" u="sng" strike="noStrike" dirty="0" err="1">
                          <a:solidFill>
                            <a:schemeClr val="tx1"/>
                          </a:solidFill>
                          <a:effectLst/>
                          <a:hlinkClick r:id="rId2">
                            <a:extLst>
                              <a:ext uri="{A12FA001-AC4F-418D-AE19-62706E023703}">
                                <ahyp:hlinkClr xmlns:ahyp="http://schemas.microsoft.com/office/drawing/2018/hyperlinkcolor" val="tx"/>
                              </a:ext>
                            </a:extLst>
                          </a:hlinkClick>
                        </a:rPr>
                        <a:t>June</a:t>
                      </a:r>
                      <a:r>
                        <a:rPr lang="it-IT" sz="1200" u="sng" strike="noStrike" dirty="0">
                          <a:solidFill>
                            <a:schemeClr val="tx1"/>
                          </a:solidFill>
                          <a:effectLst/>
                          <a:hlinkClick r:id="rId2">
                            <a:extLst>
                              <a:ext uri="{A12FA001-AC4F-418D-AE19-62706E023703}">
                                <ahyp:hlinkClr xmlns:ahyp="http://schemas.microsoft.com/office/drawing/2018/hyperlinkcolor" val="tx"/>
                              </a:ext>
                            </a:extLst>
                          </a:hlinkClick>
                        </a:rPr>
                        <a:t> 3, 2020</a:t>
                      </a:r>
                      <a:endParaRPr lang="it-IT" sz="1200" b="0" i="0" u="sng" strike="noStrike" dirty="0">
                        <a:solidFill>
                          <a:schemeClr val="tx1"/>
                        </a:solidFill>
                        <a:effectLst/>
                        <a:latin typeface="Calibri" panose="020F0502020204030204" pitchFamily="34" charset="0"/>
                      </a:endParaRPr>
                    </a:p>
                  </a:txBody>
                  <a:tcPr marL="1608" marR="1608" marT="1608" marB="0" anchor="b"/>
                </a:tc>
                <a:tc>
                  <a:txBody>
                    <a:bodyPr/>
                    <a:lstStyle/>
                    <a:p>
                      <a:pPr algn="l" fontAlgn="b"/>
                      <a:r>
                        <a:rPr lang="en-US" sz="1200" u="sng" strike="noStrike" dirty="0">
                          <a:solidFill>
                            <a:schemeClr val="tx1"/>
                          </a:solidFill>
                          <a:effectLst/>
                        </a:rPr>
                        <a:t>Clarity Pharmaceuticals Announces that US FDA Grants Rare Pediatric Disease designation to </a:t>
                      </a:r>
                      <a:r>
                        <a:rPr lang="en-US" sz="1200" u="sng" strike="noStrike" baseline="30000" dirty="0">
                          <a:solidFill>
                            <a:schemeClr val="tx1"/>
                          </a:solidFill>
                          <a:effectLst/>
                        </a:rPr>
                        <a:t>67</a:t>
                      </a:r>
                      <a:r>
                        <a:rPr lang="en-US" sz="1200" u="sng" strike="noStrike" dirty="0">
                          <a:solidFill>
                            <a:schemeClr val="tx1"/>
                          </a:solidFill>
                          <a:effectLst/>
                        </a:rPr>
                        <a:t>Cu-SARTATE for the Treatment of Neuroblastoma</a:t>
                      </a:r>
                      <a:endParaRPr lang="en-US" sz="1200" b="0" i="0" u="sng" strike="noStrike" dirty="0">
                        <a:solidFill>
                          <a:schemeClr val="tx1"/>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290970949"/>
                  </a:ext>
                </a:extLst>
              </a:tr>
              <a:tr h="337854">
                <a:tc>
                  <a:txBody>
                    <a:bodyPr/>
                    <a:lstStyle/>
                    <a:p>
                      <a:pPr algn="l" fontAlgn="b"/>
                      <a:r>
                        <a:rPr lang="it-IT" sz="1200" u="none" strike="noStrike" dirty="0">
                          <a:solidFill>
                            <a:srgbClr val="0070C0"/>
                          </a:solidFill>
                          <a:effectLst/>
                        </a:rPr>
                        <a:t>(f)</a:t>
                      </a:r>
                      <a:endParaRPr lang="it-IT" sz="1200" b="0"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it-IT" sz="1200" u="none" strike="noStrike" dirty="0">
                          <a:solidFill>
                            <a:srgbClr val="0070C0"/>
                          </a:solidFill>
                          <a:effectLst/>
                        </a:rPr>
                        <a:t>Duchemin et al, Applied Radiation and Isotopes 115 (2016) 113-124</a:t>
                      </a:r>
                      <a:endParaRPr lang="it-IT" sz="1200" b="0"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en-US" sz="1200" u="none" strike="noStrike" dirty="0">
                          <a:solidFill>
                            <a:srgbClr val="0070C0"/>
                          </a:solidFill>
                          <a:effectLst/>
                        </a:rPr>
                        <a:t>How to produce high specific activity </a:t>
                      </a:r>
                      <a:r>
                        <a:rPr lang="en-US" sz="1200" b="1" u="none" strike="noStrike" dirty="0">
                          <a:solidFill>
                            <a:srgbClr val="0070C0"/>
                          </a:solidFill>
                          <a:effectLst/>
                        </a:rPr>
                        <a:t>117-Sn</a:t>
                      </a:r>
                      <a:r>
                        <a:rPr lang="en-US" sz="1200" u="none" strike="noStrike" dirty="0">
                          <a:solidFill>
                            <a:srgbClr val="0070C0"/>
                          </a:solidFill>
                          <a:effectLst/>
                        </a:rPr>
                        <a:t> using alpha particle beam</a:t>
                      </a:r>
                      <a:endParaRPr lang="en-US" sz="1200" b="0" i="0" u="none" strike="noStrike" dirty="0">
                        <a:solidFill>
                          <a:srgbClr val="0070C0"/>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3716088532"/>
                  </a:ext>
                </a:extLst>
              </a:tr>
              <a:tr h="337854">
                <a:tc>
                  <a:txBody>
                    <a:bodyPr/>
                    <a:lstStyle/>
                    <a:p>
                      <a:pPr algn="l" fontAlgn="b"/>
                      <a:r>
                        <a:rPr lang="it-IT" sz="1200" u="none" strike="noStrike" dirty="0">
                          <a:solidFill>
                            <a:srgbClr val="0070C0"/>
                          </a:solidFill>
                          <a:effectLst/>
                        </a:rPr>
                        <a:t>(g)</a:t>
                      </a:r>
                      <a:endParaRPr lang="it-IT" sz="1200" b="0"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en-US" sz="1200" u="none" strike="noStrike" dirty="0">
                          <a:solidFill>
                            <a:srgbClr val="0070C0"/>
                          </a:solidFill>
                          <a:effectLst/>
                        </a:rPr>
                        <a:t>www.sbir.gov, </a:t>
                      </a:r>
                      <a:r>
                        <a:rPr lang="en-US" sz="1200" u="none" strike="noStrike" dirty="0" err="1">
                          <a:solidFill>
                            <a:srgbClr val="0070C0"/>
                          </a:solidFill>
                          <a:effectLst/>
                        </a:rPr>
                        <a:t>IsoTherapeutics</a:t>
                      </a:r>
                      <a:r>
                        <a:rPr lang="en-US" sz="1200" u="none" strike="noStrike" dirty="0">
                          <a:solidFill>
                            <a:srgbClr val="0070C0"/>
                          </a:solidFill>
                          <a:effectLst/>
                        </a:rPr>
                        <a:t>, Award Information (2018)</a:t>
                      </a:r>
                      <a:endParaRPr lang="en-US" sz="1200" b="0" i="0" u="none" strike="noStrike" dirty="0">
                        <a:solidFill>
                          <a:srgbClr val="0070C0"/>
                        </a:solidFill>
                        <a:effectLst/>
                        <a:latin typeface="Calibri" panose="020F0502020204030204" pitchFamily="34" charset="0"/>
                      </a:endParaRPr>
                    </a:p>
                  </a:txBody>
                  <a:tcPr marL="1608" marR="1608" marT="1608" marB="0" anchor="b"/>
                </a:tc>
                <a:tc>
                  <a:txBody>
                    <a:bodyPr/>
                    <a:lstStyle/>
                    <a:p>
                      <a:pPr algn="l" fontAlgn="b"/>
                      <a:r>
                        <a:rPr lang="en-US" sz="1200" u="none" strike="noStrike" dirty="0">
                          <a:solidFill>
                            <a:srgbClr val="0070C0"/>
                          </a:solidFill>
                          <a:effectLst/>
                        </a:rPr>
                        <a:t>High Specific Activity 117-Sn by Post Irradiation Isotope Separation</a:t>
                      </a:r>
                      <a:endParaRPr lang="en-US" sz="1200" b="0" i="0" u="none" strike="noStrike" dirty="0">
                        <a:solidFill>
                          <a:srgbClr val="0070C0"/>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646564596"/>
                  </a:ext>
                </a:extLst>
              </a:tr>
              <a:tr h="484194">
                <a:tc>
                  <a:txBody>
                    <a:bodyPr/>
                    <a:lstStyle/>
                    <a:p>
                      <a:pPr algn="l" fontAlgn="b"/>
                      <a:r>
                        <a:rPr lang="it-IT" sz="1200" u="none" strike="noStrike">
                          <a:solidFill>
                            <a:schemeClr val="tx1"/>
                          </a:solidFill>
                          <a:effectLst/>
                        </a:rPr>
                        <a:t>(h)</a:t>
                      </a:r>
                      <a:endParaRPr lang="it-IT" sz="1200" b="0" i="0" u="none" strike="noStrike">
                        <a:solidFill>
                          <a:schemeClr val="tx1"/>
                        </a:solidFill>
                        <a:effectLst/>
                        <a:latin typeface="Calibri" panose="020F0502020204030204" pitchFamily="34" charset="0"/>
                      </a:endParaRPr>
                    </a:p>
                  </a:txBody>
                  <a:tcPr marL="1608" marR="1608" marT="1608" marB="0" anchor="b"/>
                </a:tc>
                <a:tc>
                  <a:txBody>
                    <a:bodyPr/>
                    <a:lstStyle/>
                    <a:p>
                      <a:pPr algn="l" fontAlgn="b"/>
                      <a:r>
                        <a:rPr lang="it-IT" sz="1200" u="none" strike="noStrike" dirty="0">
                          <a:solidFill>
                            <a:schemeClr val="tx1"/>
                          </a:solidFill>
                          <a:effectLst/>
                        </a:rPr>
                        <a:t>Sudo et al. Translational Oncology (2019) 12, 879-888</a:t>
                      </a:r>
                      <a:endParaRPr lang="it-IT" sz="1200" b="0" i="0" u="none" strike="noStrike" dirty="0">
                        <a:solidFill>
                          <a:schemeClr val="tx1"/>
                        </a:solidFill>
                        <a:effectLst/>
                        <a:latin typeface="Calibri" panose="020F0502020204030204" pitchFamily="34" charset="0"/>
                      </a:endParaRPr>
                    </a:p>
                  </a:txBody>
                  <a:tcPr marL="1608" marR="1608" marT="1608" marB="0" anchor="b"/>
                </a:tc>
                <a:tc>
                  <a:txBody>
                    <a:bodyPr/>
                    <a:lstStyle/>
                    <a:p>
                      <a:pPr algn="l" fontAlgn="b"/>
                      <a:r>
                        <a:rPr lang="en-US" sz="1200" u="none" strike="noStrike" dirty="0">
                          <a:solidFill>
                            <a:schemeClr val="tx1"/>
                          </a:solidFill>
                          <a:effectLst/>
                        </a:rPr>
                        <a:t>Preclinical Evaluation of the Acute Radiotoxicity of the alpha-</a:t>
                      </a:r>
                      <a:r>
                        <a:rPr lang="en-US" sz="1200" u="none" strike="noStrike" dirty="0" err="1">
                          <a:solidFill>
                            <a:schemeClr val="tx1"/>
                          </a:solidFill>
                          <a:effectLst/>
                        </a:rPr>
                        <a:t>amitting</a:t>
                      </a:r>
                      <a:r>
                        <a:rPr lang="en-US" sz="1200" u="none" strike="noStrike" dirty="0">
                          <a:solidFill>
                            <a:schemeClr val="tx1"/>
                          </a:solidFill>
                          <a:effectLst/>
                        </a:rPr>
                        <a:t> Molecular </a:t>
                      </a:r>
                      <a:r>
                        <a:rPr lang="en-US" sz="1200" u="none" strike="noStrike" dirty="0" err="1">
                          <a:solidFill>
                            <a:schemeClr val="tx1"/>
                          </a:solidFill>
                          <a:effectLst/>
                        </a:rPr>
                        <a:t>Tergetd</a:t>
                      </a:r>
                      <a:r>
                        <a:rPr lang="en-US" sz="1200" u="none" strike="noStrike" dirty="0">
                          <a:solidFill>
                            <a:schemeClr val="tx1"/>
                          </a:solidFill>
                          <a:effectLst/>
                        </a:rPr>
                        <a:t> Therapeutic Agent 211-At-MABG for the Treatment of malignant </a:t>
                      </a:r>
                      <a:r>
                        <a:rPr lang="en-US" sz="1200" u="none" strike="noStrike" dirty="0" err="1">
                          <a:solidFill>
                            <a:schemeClr val="tx1"/>
                          </a:solidFill>
                          <a:effectLst/>
                        </a:rPr>
                        <a:t>Pheochromocytoma</a:t>
                      </a:r>
                      <a:r>
                        <a:rPr lang="en-US" sz="1200" u="none" strike="noStrike" dirty="0">
                          <a:solidFill>
                            <a:schemeClr val="tx1"/>
                          </a:solidFill>
                          <a:effectLst/>
                        </a:rPr>
                        <a:t> in Normal Mice</a:t>
                      </a:r>
                      <a:endParaRPr lang="en-US" sz="1200" b="0" i="0" u="none" strike="noStrike" dirty="0">
                        <a:solidFill>
                          <a:schemeClr val="tx1"/>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2574806520"/>
                  </a:ext>
                </a:extLst>
              </a:tr>
              <a:tr h="337854">
                <a:tc>
                  <a:txBody>
                    <a:bodyPr/>
                    <a:lstStyle/>
                    <a:p>
                      <a:pPr algn="l" fontAlgn="b"/>
                      <a:r>
                        <a:rPr lang="it-IT" sz="1200" u="none" strike="noStrike">
                          <a:solidFill>
                            <a:schemeClr val="tx1"/>
                          </a:solidFill>
                          <a:effectLst/>
                        </a:rPr>
                        <a:t>(i)</a:t>
                      </a:r>
                      <a:endParaRPr lang="it-IT" sz="1200" b="0" i="0" u="none" strike="noStrike">
                        <a:solidFill>
                          <a:schemeClr val="tx1"/>
                        </a:solidFill>
                        <a:effectLst/>
                        <a:latin typeface="Calibri" panose="020F0502020204030204" pitchFamily="34" charset="0"/>
                      </a:endParaRPr>
                    </a:p>
                  </a:txBody>
                  <a:tcPr marL="1608" marR="1608" marT="1608" marB="0" anchor="b"/>
                </a:tc>
                <a:tc>
                  <a:txBody>
                    <a:bodyPr/>
                    <a:lstStyle/>
                    <a:p>
                      <a:pPr algn="l" fontAlgn="b"/>
                      <a:r>
                        <a:rPr lang="it-IT" sz="1200" u="none" strike="noStrike">
                          <a:solidFill>
                            <a:schemeClr val="tx1"/>
                          </a:solidFill>
                          <a:effectLst/>
                        </a:rPr>
                        <a:t>Chatal et al., Eur J Nucl Med and Molecular Imaging (2018) 45:1362-1363</a:t>
                      </a:r>
                      <a:endParaRPr lang="it-IT" sz="1200" b="0" i="0" u="none" strike="noStrike">
                        <a:solidFill>
                          <a:schemeClr val="tx1"/>
                        </a:solidFill>
                        <a:effectLst/>
                        <a:latin typeface="Calibri" panose="020F0502020204030204" pitchFamily="34" charset="0"/>
                      </a:endParaRPr>
                    </a:p>
                  </a:txBody>
                  <a:tcPr marL="1608" marR="1608" marT="1608" marB="0" anchor="b"/>
                </a:tc>
                <a:tc>
                  <a:txBody>
                    <a:bodyPr/>
                    <a:lstStyle/>
                    <a:p>
                      <a:pPr algn="l" fontAlgn="b"/>
                      <a:r>
                        <a:rPr lang="en-US" sz="1200" u="none" strike="noStrike" dirty="0" err="1">
                          <a:solidFill>
                            <a:schemeClr val="tx1"/>
                          </a:solidFill>
                          <a:effectLst/>
                        </a:rPr>
                        <a:t>Alphatherapy</a:t>
                      </a:r>
                      <a:r>
                        <a:rPr lang="en-US" sz="1200" u="none" strike="noStrike" dirty="0">
                          <a:solidFill>
                            <a:schemeClr val="tx1"/>
                          </a:solidFill>
                          <a:effectLst/>
                        </a:rPr>
                        <a:t>, the new impetus to targeted radionuclide therapy?</a:t>
                      </a:r>
                      <a:endParaRPr lang="en-US" sz="1200" b="0" i="0" u="none" strike="noStrike" dirty="0">
                        <a:solidFill>
                          <a:schemeClr val="tx1"/>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2700134963"/>
                  </a:ext>
                </a:extLst>
              </a:tr>
              <a:tr h="169666">
                <a:tc>
                  <a:txBody>
                    <a:bodyPr/>
                    <a:lstStyle/>
                    <a:p>
                      <a:pPr algn="l" fontAlgn="b"/>
                      <a:r>
                        <a:rPr lang="it-IT" sz="1200" u="sng" strike="noStrike" dirty="0">
                          <a:solidFill>
                            <a:schemeClr val="tx1"/>
                          </a:solidFill>
                          <a:effectLst/>
                        </a:rPr>
                        <a:t>(l)</a:t>
                      </a:r>
                      <a:endParaRPr lang="it-IT" sz="1200" b="0" i="0" u="sng" strike="noStrike" dirty="0">
                        <a:solidFill>
                          <a:schemeClr val="tx1"/>
                        </a:solidFill>
                        <a:effectLst/>
                        <a:latin typeface="Calibri" panose="020F0502020204030204" pitchFamily="34" charset="0"/>
                      </a:endParaRPr>
                    </a:p>
                  </a:txBody>
                  <a:tcPr marL="1608" marR="1608" marT="1608" marB="0" anchor="b"/>
                </a:tc>
                <a:tc>
                  <a:txBody>
                    <a:bodyPr/>
                    <a:lstStyle/>
                    <a:p>
                      <a:pPr algn="l" fontAlgn="b"/>
                      <a:r>
                        <a:rPr lang="it-IT" sz="1200" u="none" strike="noStrike" dirty="0">
                          <a:solidFill>
                            <a:schemeClr val="tx1"/>
                          </a:solidFill>
                          <a:effectLst/>
                        </a:rPr>
                        <a:t>oncohemakey.com/radiopharmaceuticals-2/ (2017) </a:t>
                      </a:r>
                      <a:endParaRPr lang="it-IT" sz="1200" b="0" i="0" u="none" strike="noStrike" dirty="0">
                        <a:solidFill>
                          <a:schemeClr val="tx1"/>
                        </a:solidFill>
                        <a:effectLst/>
                        <a:latin typeface="Calibri" panose="020F0502020204030204" pitchFamily="34" charset="0"/>
                      </a:endParaRPr>
                    </a:p>
                  </a:txBody>
                  <a:tcPr marL="1608" marR="1608" marT="1608" marB="0" anchor="b"/>
                </a:tc>
                <a:tc>
                  <a:txBody>
                    <a:bodyPr/>
                    <a:lstStyle/>
                    <a:p>
                      <a:pPr algn="l" fontAlgn="b"/>
                      <a:r>
                        <a:rPr lang="it-IT" sz="1200" u="none" strike="noStrike" dirty="0">
                          <a:solidFill>
                            <a:schemeClr val="tx1"/>
                          </a:solidFill>
                          <a:effectLst/>
                        </a:rPr>
                        <a:t>Radiopharmaceuticals</a:t>
                      </a:r>
                      <a:endParaRPr lang="it-IT" sz="1200" b="0" i="0" u="none" strike="noStrike" dirty="0">
                        <a:solidFill>
                          <a:schemeClr val="tx1"/>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1545455096"/>
                  </a:ext>
                </a:extLst>
              </a:tr>
              <a:tr h="169666">
                <a:tc>
                  <a:txBody>
                    <a:bodyPr/>
                    <a:lstStyle/>
                    <a:p>
                      <a:pPr algn="l" fontAlgn="b"/>
                      <a:r>
                        <a:rPr lang="it-IT" sz="1200" u="none" strike="noStrike">
                          <a:solidFill>
                            <a:schemeClr val="tx1"/>
                          </a:solidFill>
                          <a:effectLst/>
                        </a:rPr>
                        <a:t>(m)</a:t>
                      </a:r>
                      <a:endParaRPr lang="it-IT" sz="1200" b="0" i="0" u="none" strike="noStrike">
                        <a:solidFill>
                          <a:schemeClr val="tx1"/>
                        </a:solidFill>
                        <a:effectLst/>
                        <a:latin typeface="Calibri" panose="020F0502020204030204" pitchFamily="34" charset="0"/>
                      </a:endParaRPr>
                    </a:p>
                  </a:txBody>
                  <a:tcPr marL="1608" marR="1608" marT="1608" marB="0" anchor="b"/>
                </a:tc>
                <a:tc>
                  <a:txBody>
                    <a:bodyPr/>
                    <a:lstStyle/>
                    <a:p>
                      <a:pPr algn="l" fontAlgn="b"/>
                      <a:r>
                        <a:rPr lang="it-IT" sz="1200" u="sng" strike="noStrike" dirty="0">
                          <a:solidFill>
                            <a:schemeClr val="tx1"/>
                          </a:solidFill>
                          <a:effectLst/>
                          <a:hlinkClick r:id="rId3">
                            <a:extLst>
                              <a:ext uri="{A12FA001-AC4F-418D-AE19-62706E023703}">
                                <ahyp:hlinkClr xmlns:ahyp="http://schemas.microsoft.com/office/drawing/2018/hyperlinkcolor" val="tx"/>
                              </a:ext>
                            </a:extLst>
                          </a:hlinkClick>
                        </a:rPr>
                        <a:t>www.anl.gov</a:t>
                      </a:r>
                      <a:endParaRPr lang="it-IT" sz="1200" b="0" i="0" u="sng" strike="noStrike" dirty="0">
                        <a:solidFill>
                          <a:schemeClr val="tx1"/>
                        </a:solidFill>
                        <a:effectLst/>
                        <a:latin typeface="Calibri" panose="020F0502020204030204" pitchFamily="34" charset="0"/>
                      </a:endParaRPr>
                    </a:p>
                  </a:txBody>
                  <a:tcPr marL="1608" marR="1608" marT="1608" marB="0" anchor="b"/>
                </a:tc>
                <a:tc>
                  <a:txBody>
                    <a:bodyPr/>
                    <a:lstStyle/>
                    <a:p>
                      <a:pPr algn="l" fontAlgn="b"/>
                      <a:r>
                        <a:rPr lang="en-US" sz="1200" u="none" strike="noStrike">
                          <a:solidFill>
                            <a:schemeClr val="tx1"/>
                          </a:solidFill>
                          <a:effectLst/>
                        </a:rPr>
                        <a:t>Radioisotope Research and Production Program</a:t>
                      </a:r>
                      <a:endParaRPr lang="en-US" sz="1200" b="0" i="0" u="none" strike="noStrike">
                        <a:solidFill>
                          <a:schemeClr val="tx1"/>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1913623492"/>
                  </a:ext>
                </a:extLst>
              </a:tr>
              <a:tr h="169666">
                <a:tc>
                  <a:txBody>
                    <a:bodyPr/>
                    <a:lstStyle/>
                    <a:p>
                      <a:pPr algn="l" fontAlgn="b"/>
                      <a:r>
                        <a:rPr lang="it-IT" sz="1200" u="none" strike="noStrike">
                          <a:solidFill>
                            <a:schemeClr val="tx1"/>
                          </a:solidFill>
                          <a:effectLst/>
                        </a:rPr>
                        <a:t>(n)</a:t>
                      </a:r>
                      <a:endParaRPr lang="it-IT" sz="1200" b="0" i="0" u="none" strike="noStrike">
                        <a:solidFill>
                          <a:schemeClr val="tx1"/>
                        </a:solidFill>
                        <a:effectLst/>
                        <a:latin typeface="Calibri" panose="020F0502020204030204" pitchFamily="34" charset="0"/>
                      </a:endParaRPr>
                    </a:p>
                  </a:txBody>
                  <a:tcPr marL="1608" marR="1608" marT="1608" marB="0" anchor="b"/>
                </a:tc>
                <a:tc>
                  <a:txBody>
                    <a:bodyPr/>
                    <a:lstStyle/>
                    <a:p>
                      <a:pPr algn="l" fontAlgn="b"/>
                      <a:r>
                        <a:rPr lang="it-IT" sz="1200" u="sng" strike="noStrike" dirty="0">
                          <a:solidFill>
                            <a:schemeClr val="tx1"/>
                          </a:solidFill>
                          <a:effectLst/>
                          <a:hlinkClick r:id="rId4">
                            <a:extLst>
                              <a:ext uri="{A12FA001-AC4F-418D-AE19-62706E023703}">
                                <ahyp:hlinkClr xmlns:ahyp="http://schemas.microsoft.com/office/drawing/2018/hyperlinkcolor" val="tx"/>
                              </a:ext>
                            </a:extLst>
                          </a:hlinkClick>
                        </a:rPr>
                        <a:t>www.oakridger.com</a:t>
                      </a:r>
                      <a:endParaRPr lang="it-IT" sz="1200" b="0" i="0" u="sng" strike="noStrike" dirty="0">
                        <a:solidFill>
                          <a:schemeClr val="tx1"/>
                        </a:solidFill>
                        <a:effectLst/>
                        <a:latin typeface="Calibri" panose="020F0502020204030204" pitchFamily="34" charset="0"/>
                      </a:endParaRPr>
                    </a:p>
                  </a:txBody>
                  <a:tcPr marL="1608" marR="1608" marT="1608" marB="0" anchor="b"/>
                </a:tc>
                <a:tc>
                  <a:txBody>
                    <a:bodyPr/>
                    <a:lstStyle/>
                    <a:p>
                      <a:pPr algn="l" fontAlgn="b"/>
                      <a:r>
                        <a:rPr lang="it-IT" sz="1200" u="none" strike="noStrike">
                          <a:solidFill>
                            <a:schemeClr val="tx1"/>
                          </a:solidFill>
                          <a:effectLst/>
                        </a:rPr>
                        <a:t>2019-ORNL's enriching radioisotopes again</a:t>
                      </a:r>
                      <a:endParaRPr lang="it-IT" sz="1200" b="0" i="0" u="none" strike="noStrike">
                        <a:solidFill>
                          <a:schemeClr val="tx1"/>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2741041551"/>
                  </a:ext>
                </a:extLst>
              </a:tr>
              <a:tr h="50604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it-IT" sz="1200" u="none" strike="noStrike" dirty="0">
                          <a:solidFill>
                            <a:srgbClr val="0070C0"/>
                          </a:solidFill>
                          <a:effectLst/>
                        </a:rPr>
                        <a:t>(o1)</a:t>
                      </a:r>
                      <a:endParaRPr lang="it-IT" sz="1200" b="0" i="0" u="none" strike="noStrike" dirty="0">
                        <a:solidFill>
                          <a:srgbClr val="0070C0"/>
                        </a:solidFill>
                        <a:effectLst/>
                        <a:latin typeface="Calibri" panose="020F0502020204030204" pitchFamily="34" charset="0"/>
                      </a:endParaRPr>
                    </a:p>
                    <a:p>
                      <a:pPr algn="l" fontAlgn="b"/>
                      <a:endParaRPr lang="it-IT" sz="1200" b="0" i="0" u="none" strike="noStrike" dirty="0">
                        <a:solidFill>
                          <a:schemeClr val="tx1"/>
                        </a:solidFill>
                        <a:effectLst/>
                        <a:latin typeface="Calibri" panose="020F0502020204030204" pitchFamily="34" charset="0"/>
                      </a:endParaRPr>
                    </a:p>
                  </a:txBody>
                  <a:tcPr marL="1608" marR="1608" marT="1608"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it-IT" sz="1200" u="none" strike="noStrike" dirty="0">
                          <a:solidFill>
                            <a:srgbClr val="0070C0"/>
                          </a:solidFill>
                          <a:effectLst/>
                        </a:rPr>
                        <a:t>Walczak et al. EJNMMI Physics (2015) 2:33 DOI 10.1186/s40658-015-0136-x</a:t>
                      </a:r>
                      <a:endParaRPr lang="it-IT" sz="1200" b="0" i="0" u="none" strike="noStrike" dirty="0">
                        <a:solidFill>
                          <a:srgbClr val="0070C0"/>
                        </a:solidFill>
                        <a:effectLst/>
                        <a:latin typeface="Calibri" panose="020F0502020204030204" pitchFamily="34" charset="0"/>
                      </a:endParaRPr>
                    </a:p>
                    <a:p>
                      <a:pPr algn="l" fontAlgn="b"/>
                      <a:endParaRPr lang="it-IT" sz="1200" b="0" i="0" u="none" strike="noStrike" dirty="0">
                        <a:solidFill>
                          <a:schemeClr val="tx1"/>
                        </a:solidFill>
                        <a:effectLst/>
                        <a:latin typeface="Calibri" panose="020F0502020204030204" pitchFamily="34" charset="0"/>
                      </a:endParaRPr>
                    </a:p>
                  </a:txBody>
                  <a:tcPr marL="1608" marR="1608" marT="1608"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u="none" strike="noStrike" dirty="0">
                          <a:solidFill>
                            <a:srgbClr val="0070C0"/>
                          </a:solidFill>
                          <a:effectLst/>
                        </a:rPr>
                        <a:t>Cyclotron production of </a:t>
                      </a:r>
                      <a:r>
                        <a:rPr lang="en-US" sz="1200" b="1" u="none" strike="noStrike" baseline="30000" dirty="0">
                          <a:solidFill>
                            <a:srgbClr val="0070C0"/>
                          </a:solidFill>
                          <a:effectLst/>
                        </a:rPr>
                        <a:t>43</a:t>
                      </a:r>
                      <a:r>
                        <a:rPr lang="en-US" sz="1200" b="1" u="none" strike="noStrike" dirty="0">
                          <a:solidFill>
                            <a:srgbClr val="0070C0"/>
                          </a:solidFill>
                          <a:effectLst/>
                        </a:rPr>
                        <a:t>Sc</a:t>
                      </a:r>
                      <a:r>
                        <a:rPr lang="en-US" sz="1200" u="none" strike="noStrike" dirty="0">
                          <a:solidFill>
                            <a:srgbClr val="0070C0"/>
                          </a:solidFill>
                          <a:effectLst/>
                        </a:rPr>
                        <a:t> for PET imaging</a:t>
                      </a:r>
                      <a:endParaRPr lang="en-US" sz="1200" b="0" i="0" u="none" strike="noStrike" dirty="0">
                        <a:solidFill>
                          <a:srgbClr val="0070C0"/>
                        </a:solidFill>
                        <a:effectLst/>
                        <a:latin typeface="Calibri" panose="020F0502020204030204" pitchFamily="34" charset="0"/>
                      </a:endParaRPr>
                    </a:p>
                    <a:p>
                      <a:pPr algn="l" fontAlgn="b"/>
                      <a:endParaRPr lang="en-US" sz="1200" b="0" i="0" u="none" strike="noStrike" dirty="0">
                        <a:solidFill>
                          <a:schemeClr val="tx1"/>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644816706"/>
                  </a:ext>
                </a:extLst>
              </a:tr>
              <a:tr h="50604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it-IT" sz="1200" u="none" strike="noStrike" dirty="0">
                          <a:effectLst/>
                        </a:rPr>
                        <a:t>(p)</a:t>
                      </a:r>
                      <a:endParaRPr lang="it-IT" sz="1200" b="0" i="0" u="none" strike="noStrike" dirty="0">
                        <a:solidFill>
                          <a:srgbClr val="000000"/>
                        </a:solidFill>
                        <a:effectLst/>
                        <a:latin typeface="Calibri" panose="020F0502020204030204" pitchFamily="34" charset="0"/>
                      </a:endParaRPr>
                    </a:p>
                    <a:p>
                      <a:pPr algn="l" fontAlgn="b"/>
                      <a:endParaRPr lang="it-IT" sz="1200" b="0" i="0" u="none" strike="noStrike" dirty="0">
                        <a:solidFill>
                          <a:srgbClr val="0070C0"/>
                        </a:solidFill>
                        <a:effectLst/>
                        <a:latin typeface="Calibri" panose="020F0502020204030204" pitchFamily="34" charset="0"/>
                      </a:endParaRPr>
                    </a:p>
                  </a:txBody>
                  <a:tcPr marL="1608" marR="1608" marT="1608"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200" u="none" strike="noStrike" dirty="0">
                          <a:effectLst/>
                        </a:rPr>
                        <a:t>Koester, CERN Accelerator School, 2015, Medical Application of Accelerators</a:t>
                      </a:r>
                      <a:endParaRPr lang="en-US" sz="1200" b="0" i="0" u="none" strike="noStrike" dirty="0">
                        <a:solidFill>
                          <a:srgbClr val="000000"/>
                        </a:solidFill>
                        <a:effectLst/>
                        <a:latin typeface="Calibri" panose="020F0502020204030204" pitchFamily="34" charset="0"/>
                      </a:endParaRPr>
                    </a:p>
                    <a:p>
                      <a:pPr algn="l" fontAlgn="b"/>
                      <a:endParaRPr lang="it-IT" sz="1200" b="0" i="0" u="none" strike="noStrike" dirty="0">
                        <a:solidFill>
                          <a:srgbClr val="0070C0"/>
                        </a:solidFill>
                        <a:effectLst/>
                        <a:latin typeface="Calibri" panose="020F0502020204030204" pitchFamily="34" charset="0"/>
                      </a:endParaRPr>
                    </a:p>
                  </a:txBody>
                  <a:tcPr marL="1608" marR="1608" marT="1608"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it-IT" sz="1200" u="none" strike="noStrike" dirty="0">
                          <a:effectLst/>
                        </a:rPr>
                        <a:t>(Medical) Apllication of radioisotopes</a:t>
                      </a:r>
                      <a:endParaRPr lang="it-IT" sz="1200" b="0" i="0" u="none" strike="noStrike" dirty="0">
                        <a:solidFill>
                          <a:srgbClr val="000000"/>
                        </a:solidFill>
                        <a:effectLst/>
                        <a:latin typeface="Calibri" panose="020F0502020204030204" pitchFamily="34" charset="0"/>
                      </a:endParaRPr>
                    </a:p>
                    <a:p>
                      <a:pPr algn="l" fontAlgn="b"/>
                      <a:endParaRPr lang="en-US" sz="1200" b="0" i="0" u="none" strike="noStrike" dirty="0">
                        <a:solidFill>
                          <a:srgbClr val="0070C0"/>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1763028710"/>
                  </a:ext>
                </a:extLst>
              </a:tr>
              <a:tr h="337854">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it-IT" sz="1200" u="none" strike="noStrike" dirty="0">
                          <a:effectLst/>
                        </a:rPr>
                        <a:t>(q)</a:t>
                      </a:r>
                      <a:endParaRPr lang="it-IT" sz="1200" b="0" i="0" u="none" strike="noStrike" dirty="0">
                        <a:solidFill>
                          <a:srgbClr val="000000"/>
                        </a:solidFill>
                        <a:effectLst/>
                        <a:latin typeface="Calibri" panose="020F0502020204030204" pitchFamily="34" charset="0"/>
                      </a:endParaRPr>
                    </a:p>
                    <a:p>
                      <a:pPr algn="l" fontAlgn="b"/>
                      <a:endParaRPr lang="it-IT" sz="1200" b="0" i="0" u="none" strike="noStrike" dirty="0">
                        <a:solidFill>
                          <a:srgbClr val="000000"/>
                        </a:solidFill>
                        <a:effectLst/>
                        <a:latin typeface="Calibri" panose="020F0502020204030204" pitchFamily="34" charset="0"/>
                      </a:endParaRPr>
                    </a:p>
                  </a:txBody>
                  <a:tcPr marL="1608" marR="1608" marT="1608"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it-IT" sz="1200" u="none" strike="noStrike" dirty="0">
                          <a:effectLst/>
                        </a:rPr>
                        <a:t>Adriano Duatti, Prof. Of Radiochemistry, UniFE</a:t>
                      </a:r>
                      <a:endParaRPr lang="it-IT" sz="1200" b="0" i="0" u="none" strike="noStrike" dirty="0">
                        <a:solidFill>
                          <a:srgbClr val="000000"/>
                        </a:solidFill>
                        <a:effectLst/>
                        <a:latin typeface="Calibri" panose="020F0502020204030204" pitchFamily="34" charset="0"/>
                      </a:endParaRPr>
                    </a:p>
                    <a:p>
                      <a:pPr algn="l" fontAlgn="b"/>
                      <a:endParaRPr lang="en-US" sz="1200" b="0" i="0" u="none" strike="noStrike" dirty="0">
                        <a:solidFill>
                          <a:srgbClr val="000000"/>
                        </a:solidFill>
                        <a:effectLst/>
                        <a:latin typeface="Calibri" panose="020F0502020204030204" pitchFamily="34" charset="0"/>
                      </a:endParaRPr>
                    </a:p>
                  </a:txBody>
                  <a:tcPr marL="1608" marR="1608" marT="1608" marB="0" anchor="b"/>
                </a:tc>
                <a:tc>
                  <a:txBody>
                    <a:bodyPr/>
                    <a:lstStyle/>
                    <a:p>
                      <a:pPr algn="l" fontAlgn="b"/>
                      <a:r>
                        <a:rPr lang="it-IT" sz="1200" u="none" strike="noStrike" dirty="0">
                          <a:effectLst/>
                        </a:rPr>
                        <a:t>priv. comm.</a:t>
                      </a:r>
                      <a:endParaRPr lang="it-IT" sz="1200" b="0" i="0" u="none" strike="noStrike" dirty="0">
                        <a:solidFill>
                          <a:srgbClr val="000000"/>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3672163270"/>
                  </a:ext>
                </a:extLst>
              </a:tr>
              <a:tr h="95782">
                <a:tc>
                  <a:txBody>
                    <a:bodyPr/>
                    <a:lstStyle/>
                    <a:p>
                      <a:pPr algn="l" fontAlgn="b"/>
                      <a:endParaRPr lang="it-IT" sz="1200" b="0" i="0" u="none" strike="noStrike" dirty="0">
                        <a:solidFill>
                          <a:srgbClr val="000000"/>
                        </a:solidFill>
                        <a:effectLst/>
                        <a:latin typeface="Calibri" panose="020F0502020204030204" pitchFamily="34" charset="0"/>
                      </a:endParaRPr>
                    </a:p>
                  </a:txBody>
                  <a:tcPr marL="1608" marR="1608" marT="1608" marB="0" anchor="b"/>
                </a:tc>
                <a:tc>
                  <a:txBody>
                    <a:bodyPr/>
                    <a:lstStyle/>
                    <a:p>
                      <a:pPr algn="l" fontAlgn="b"/>
                      <a:r>
                        <a:rPr lang="it-IT" sz="1400" b="0" i="0" u="none" strike="noStrike" dirty="0">
                          <a:solidFill>
                            <a:srgbClr val="FF0000"/>
                          </a:solidFill>
                          <a:effectLst/>
                          <a:latin typeface="Calibri" panose="020F0502020204030204" pitchFamily="34" charset="0"/>
                        </a:rPr>
                        <a:t>Plus tens of others for the specific cases...</a:t>
                      </a:r>
                      <a:endParaRPr lang="it-IT" sz="1200" b="0" i="0" u="none" strike="noStrike" dirty="0">
                        <a:solidFill>
                          <a:srgbClr val="FF0000"/>
                        </a:solidFill>
                        <a:effectLst/>
                        <a:latin typeface="Calibri" panose="020F0502020204030204" pitchFamily="34" charset="0"/>
                      </a:endParaRPr>
                    </a:p>
                  </a:txBody>
                  <a:tcPr marL="1608" marR="1608" marT="1608" marB="0" anchor="b"/>
                </a:tc>
                <a:tc>
                  <a:txBody>
                    <a:bodyPr/>
                    <a:lstStyle/>
                    <a:p>
                      <a:pPr algn="l" fontAlgn="b"/>
                      <a:endParaRPr lang="it-IT" sz="1200" b="0" i="0" u="none" strike="noStrike" dirty="0">
                        <a:solidFill>
                          <a:srgbClr val="000000"/>
                        </a:solidFill>
                        <a:effectLst/>
                        <a:latin typeface="Calibri" panose="020F0502020204030204" pitchFamily="34" charset="0"/>
                      </a:endParaRPr>
                    </a:p>
                  </a:txBody>
                  <a:tcPr marL="1608" marR="1608" marT="1608" marB="0" anchor="b"/>
                </a:tc>
                <a:extLst>
                  <a:ext uri="{0D108BD9-81ED-4DB2-BD59-A6C34878D82A}">
                    <a16:rowId xmlns:a16="http://schemas.microsoft.com/office/drawing/2014/main" val="1869262571"/>
                  </a:ext>
                </a:extLst>
              </a:tr>
            </a:tbl>
          </a:graphicData>
        </a:graphic>
      </p:graphicFrame>
      <p:pic>
        <p:nvPicPr>
          <p:cNvPr id="5" name="Immagine 6">
            <a:extLst>
              <a:ext uri="{FF2B5EF4-FFF2-40B4-BE49-F238E27FC236}">
                <a16:creationId xmlns:a16="http://schemas.microsoft.com/office/drawing/2014/main" id="{87375379-D1B9-4ECC-A18E-5D0CC24D761E}"/>
              </a:ext>
            </a:extLst>
          </p:cNvPr>
          <p:cNvPicPr>
            <a:picLocks noChangeAspect="1"/>
          </p:cNvPicPr>
          <p:nvPr/>
        </p:nvPicPr>
        <p:blipFill>
          <a:blip r:embed="rId5"/>
          <a:stretch>
            <a:fillRect/>
          </a:stretch>
        </p:blipFill>
        <p:spPr>
          <a:xfrm>
            <a:off x="11346730" y="274729"/>
            <a:ext cx="581553" cy="493367"/>
          </a:xfrm>
          <a:prstGeom prst="rect">
            <a:avLst/>
          </a:prstGeom>
        </p:spPr>
      </p:pic>
      <p:sp>
        <p:nvSpPr>
          <p:cNvPr id="3" name="Rectangle 2">
            <a:extLst>
              <a:ext uri="{FF2B5EF4-FFF2-40B4-BE49-F238E27FC236}">
                <a16:creationId xmlns:a16="http://schemas.microsoft.com/office/drawing/2014/main" id="{B1920639-0615-4CF6-925B-09174D3FF372}"/>
              </a:ext>
            </a:extLst>
          </p:cNvPr>
          <p:cNvSpPr/>
          <p:nvPr/>
        </p:nvSpPr>
        <p:spPr>
          <a:xfrm>
            <a:off x="428263" y="1351281"/>
            <a:ext cx="11337017" cy="917357"/>
          </a:xfrm>
          <a:prstGeom prst="rect">
            <a:avLst/>
          </a:prstGeom>
          <a:noFill/>
          <a:ln w="31750">
            <a:solidFill>
              <a:srgbClr val="D2472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0733312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4A97FF-B940-4563-B696-12223E5ED6DA}"/>
              </a:ext>
            </a:extLst>
          </p:cNvPr>
          <p:cNvSpPr>
            <a:spLocks noGrp="1"/>
          </p:cNvSpPr>
          <p:nvPr>
            <p:ph type="title"/>
          </p:nvPr>
        </p:nvSpPr>
        <p:spPr>
          <a:xfrm>
            <a:off x="521207" y="448056"/>
            <a:ext cx="11020936" cy="640080"/>
          </a:xfrm>
        </p:spPr>
        <p:txBody>
          <a:bodyPr/>
          <a:lstStyle/>
          <a:p>
            <a:pPr>
              <a:spcBef>
                <a:spcPts val="600"/>
              </a:spcBef>
              <a:spcAft>
                <a:spcPts val="600"/>
              </a:spcAft>
            </a:pPr>
            <a:r>
              <a:rPr lang="it-IT" dirty="0"/>
              <a:t>A </a:t>
            </a:r>
            <a:r>
              <a:rPr lang="it-IT" dirty="0" err="1"/>
              <a:t>further</a:t>
            </a:r>
            <a:r>
              <a:rPr lang="it-IT" dirty="0"/>
              <a:t> focus with </a:t>
            </a:r>
          </a:p>
        </p:txBody>
      </p:sp>
      <p:sp>
        <p:nvSpPr>
          <p:cNvPr id="3" name="Segnaposto contenuto 2">
            <a:extLst>
              <a:ext uri="{FF2B5EF4-FFF2-40B4-BE49-F238E27FC236}">
                <a16:creationId xmlns:a16="http://schemas.microsoft.com/office/drawing/2014/main" id="{7986971D-C0D7-4067-9626-E09B1C8B81B6}"/>
              </a:ext>
            </a:extLst>
          </p:cNvPr>
          <p:cNvSpPr>
            <a:spLocks noGrp="1"/>
          </p:cNvSpPr>
          <p:nvPr>
            <p:ph sz="quarter" idx="10"/>
          </p:nvPr>
        </p:nvSpPr>
        <p:spPr>
          <a:xfrm>
            <a:off x="616571" y="1417674"/>
            <a:ext cx="11020935" cy="5057993"/>
          </a:xfrm>
        </p:spPr>
        <p:txBody>
          <a:bodyPr>
            <a:normAutofit fontScale="92500"/>
          </a:bodyPr>
          <a:lstStyle/>
          <a:p>
            <a:pPr>
              <a:spcBef>
                <a:spcPts val="600"/>
              </a:spcBef>
              <a:spcAft>
                <a:spcPts val="600"/>
              </a:spcAft>
            </a:pPr>
            <a:r>
              <a:rPr lang="it-IT" sz="1800" dirty="0"/>
              <a:t>Founder of an </a:t>
            </a:r>
            <a:r>
              <a:rPr lang="it-IT" sz="1800" b="1" dirty="0"/>
              <a:t>IDRC</a:t>
            </a:r>
            <a:r>
              <a:rPr lang="it-IT" sz="1800" dirty="0"/>
              <a:t> (Inter-Department Research Center) being born at Uni-Padova (I) with </a:t>
            </a:r>
            <a:r>
              <a:rPr lang="it-IT" sz="1800" b="1" dirty="0"/>
              <a:t>Medicine, Pharmacy, Chemistry, Biology, Physics, and INFN</a:t>
            </a:r>
            <a:r>
              <a:rPr lang="it-IT" sz="1800" dirty="0"/>
              <a:t> (with its newly built 700 uA, 70 MeV proton cyclotron at INFN, 10 km from Padova).</a:t>
            </a:r>
          </a:p>
          <a:p>
            <a:pPr marL="171450" indent="-171450">
              <a:spcBef>
                <a:spcPts val="600"/>
              </a:spcBef>
              <a:spcAft>
                <a:spcPts val="600"/>
              </a:spcAft>
              <a:buFontTx/>
              <a:buChar char="-"/>
            </a:pPr>
            <a:r>
              <a:rPr lang="it-IT" sz="1800" dirty="0"/>
              <a:t>a </a:t>
            </a:r>
            <a:r>
              <a:rPr lang="it-IT" sz="1800" dirty="0">
                <a:solidFill>
                  <a:srgbClr val="0070C0"/>
                </a:solidFill>
              </a:rPr>
              <a:t>lifetime</a:t>
            </a:r>
            <a:r>
              <a:rPr lang="it-IT" sz="1800" dirty="0"/>
              <a:t> of 20 minutes ÷ 3 days (some are interesting only if produced close to a hospital (</a:t>
            </a:r>
            <a:r>
              <a:rPr lang="it-IT" sz="1800" baseline="30000" dirty="0"/>
              <a:t>11</a:t>
            </a:r>
            <a:r>
              <a:rPr lang="it-IT" sz="1800" dirty="0"/>
              <a:t>C, </a:t>
            </a:r>
            <a:r>
              <a:rPr lang="it-IT" sz="1800" baseline="30000" dirty="0"/>
              <a:t>15</a:t>
            </a:r>
            <a:r>
              <a:rPr lang="it-IT" sz="1800" dirty="0"/>
              <a:t>O,…); </a:t>
            </a:r>
          </a:p>
          <a:p>
            <a:pPr marL="171450" indent="-171450">
              <a:spcBef>
                <a:spcPts val="600"/>
              </a:spcBef>
              <a:spcAft>
                <a:spcPts val="600"/>
              </a:spcAft>
              <a:buFontTx/>
              <a:buChar char="-"/>
            </a:pPr>
            <a:r>
              <a:rPr lang="it-IT" sz="1800" dirty="0" err="1"/>
              <a:t>significant</a:t>
            </a:r>
            <a:r>
              <a:rPr lang="it-IT" sz="1800" dirty="0"/>
              <a:t> and </a:t>
            </a:r>
            <a:r>
              <a:rPr lang="it-IT" sz="1800" dirty="0" err="1"/>
              <a:t>increasing</a:t>
            </a:r>
            <a:r>
              <a:rPr lang="it-IT" sz="1800" dirty="0"/>
              <a:t> </a:t>
            </a:r>
            <a:r>
              <a:rPr lang="it-IT" sz="1800" dirty="0" err="1"/>
              <a:t>number</a:t>
            </a:r>
            <a:r>
              <a:rPr lang="it-IT" sz="1800" dirty="0"/>
              <a:t> of </a:t>
            </a:r>
            <a:r>
              <a:rPr lang="it-IT" sz="1800" dirty="0" err="1">
                <a:solidFill>
                  <a:srgbClr val="0070C0"/>
                </a:solidFill>
              </a:rPr>
              <a:t>publications</a:t>
            </a:r>
            <a:r>
              <a:rPr lang="it-IT" sz="1800" dirty="0">
                <a:solidFill>
                  <a:srgbClr val="0070C0"/>
                </a:solidFill>
              </a:rPr>
              <a:t> in the last 10/2 </a:t>
            </a:r>
            <a:r>
              <a:rPr lang="it-IT" sz="1800" dirty="0" err="1">
                <a:solidFill>
                  <a:srgbClr val="0070C0"/>
                </a:solidFill>
              </a:rPr>
              <a:t>years</a:t>
            </a:r>
            <a:r>
              <a:rPr lang="it-IT" sz="1800" dirty="0">
                <a:solidFill>
                  <a:srgbClr val="0070C0"/>
                </a:solidFill>
              </a:rPr>
              <a:t> </a:t>
            </a:r>
            <a:r>
              <a:rPr lang="it-IT" sz="1800" dirty="0"/>
              <a:t>(</a:t>
            </a:r>
            <a:r>
              <a:rPr lang="it-IT" sz="1800" dirty="0" err="1"/>
              <a:t>not</a:t>
            </a:r>
            <a:r>
              <a:rPr lang="it-IT" sz="1800" dirty="0"/>
              <a:t> </a:t>
            </a:r>
            <a:r>
              <a:rPr lang="it-IT" sz="1800" dirty="0" err="1"/>
              <a:t>disregarding</a:t>
            </a:r>
            <a:r>
              <a:rPr lang="it-IT" sz="1800" dirty="0"/>
              <a:t> </a:t>
            </a:r>
            <a:r>
              <a:rPr lang="it-IT" sz="1800" dirty="0" err="1"/>
              <a:t>cases</a:t>
            </a:r>
            <a:r>
              <a:rPr lang="it-IT" sz="1800" dirty="0"/>
              <a:t> </a:t>
            </a:r>
            <a:r>
              <a:rPr lang="it-IT" sz="1800" dirty="0" err="1"/>
              <a:t>which</a:t>
            </a:r>
            <a:r>
              <a:rPr lang="it-IT" sz="1800" dirty="0"/>
              <a:t> are </a:t>
            </a:r>
            <a:r>
              <a:rPr lang="it-IT" sz="1800" dirty="0" err="1"/>
              <a:t>susceptible</a:t>
            </a:r>
            <a:r>
              <a:rPr lang="it-IT" sz="1800" dirty="0"/>
              <a:t> to </a:t>
            </a:r>
            <a:r>
              <a:rPr lang="it-IT" sz="1800" dirty="0" err="1"/>
              <a:t>becoming</a:t>
            </a:r>
            <a:r>
              <a:rPr lang="it-IT" sz="1800" dirty="0"/>
              <a:t> a </a:t>
            </a:r>
            <a:r>
              <a:rPr lang="it-IT" sz="1800" dirty="0" err="1"/>
              <a:t>breakthrough</a:t>
            </a:r>
            <a:r>
              <a:rPr lang="it-IT" sz="1800" dirty="0"/>
              <a:t> </a:t>
            </a:r>
            <a:r>
              <a:rPr lang="it-IT" sz="1800" dirty="0" err="1"/>
              <a:t>even</a:t>
            </a:r>
            <a:r>
              <a:rPr lang="it-IT" sz="1800" dirty="0"/>
              <a:t> with </a:t>
            </a:r>
            <a:r>
              <a:rPr lang="it-IT" sz="1800" dirty="0" err="1"/>
              <a:t>few</a:t>
            </a:r>
            <a:r>
              <a:rPr lang="it-IT" sz="1800" dirty="0"/>
              <a:t> </a:t>
            </a:r>
            <a:r>
              <a:rPr lang="it-IT" sz="1800" dirty="0" err="1"/>
              <a:t>publications</a:t>
            </a:r>
            <a:r>
              <a:rPr lang="it-IT" sz="1800" dirty="0"/>
              <a:t> </a:t>
            </a:r>
            <a:r>
              <a:rPr lang="it-IT" sz="1800" dirty="0" err="1"/>
              <a:t>yet</a:t>
            </a:r>
            <a:r>
              <a:rPr lang="it-IT" sz="1800" dirty="0"/>
              <a:t>); </a:t>
            </a:r>
          </a:p>
          <a:p>
            <a:pPr marL="171450" indent="-171450">
              <a:spcBef>
                <a:spcPts val="600"/>
              </a:spcBef>
              <a:spcAft>
                <a:spcPts val="600"/>
              </a:spcAft>
              <a:buFontTx/>
              <a:buChar char="-"/>
            </a:pPr>
            <a:r>
              <a:rPr lang="it-IT" sz="1800" dirty="0"/>
              <a:t>emphasis on isotopes suited for </a:t>
            </a:r>
            <a:r>
              <a:rPr lang="it-IT" sz="1800" dirty="0">
                <a:solidFill>
                  <a:srgbClr val="0070C0"/>
                </a:solidFill>
              </a:rPr>
              <a:t>molecular theranostics </a:t>
            </a:r>
            <a:r>
              <a:rPr lang="it-IT" sz="1800" dirty="0"/>
              <a:t>(«imaging and a therapeutic agent converging on a targeted molecular mechanism»)</a:t>
            </a:r>
          </a:p>
          <a:p>
            <a:pPr marL="171450" indent="-171450">
              <a:spcBef>
                <a:spcPts val="600"/>
              </a:spcBef>
              <a:spcAft>
                <a:spcPts val="600"/>
              </a:spcAft>
              <a:buFontTx/>
              <a:buChar char="-"/>
            </a:pPr>
            <a:r>
              <a:rPr lang="it-IT" sz="1800" dirty="0"/>
              <a:t>Prefer radiosiotopes curing </a:t>
            </a:r>
            <a:r>
              <a:rPr lang="it-IT" sz="1800" dirty="0">
                <a:solidFill>
                  <a:srgbClr val="0070C0"/>
                </a:solidFill>
              </a:rPr>
              <a:t>the most «interesting» cancers </a:t>
            </a:r>
            <a:r>
              <a:rPr lang="it-IT" sz="1800" dirty="0"/>
              <a:t>(</a:t>
            </a:r>
            <a:r>
              <a:rPr lang="it-IT" sz="1800" dirty="0">
                <a:solidFill>
                  <a:srgbClr val="C00000"/>
                </a:solidFill>
              </a:rPr>
              <a:t>breast, lung, prostate, brain, neuroendocrine</a:t>
            </a:r>
            <a:r>
              <a:rPr lang="it-IT" sz="1800" b="1" baseline="30000" dirty="0">
                <a:solidFill>
                  <a:srgbClr val="C00000"/>
                </a:solidFill>
              </a:rPr>
              <a:t>(*)</a:t>
            </a:r>
            <a:r>
              <a:rPr lang="it-IT" sz="1800" dirty="0">
                <a:solidFill>
                  <a:srgbClr val="C00000"/>
                </a:solidFill>
              </a:rPr>
              <a:t>…</a:t>
            </a:r>
            <a:r>
              <a:rPr lang="it-IT" sz="1800" dirty="0"/>
              <a:t>) </a:t>
            </a:r>
          </a:p>
          <a:p>
            <a:pPr marL="171450" indent="-171450">
              <a:spcBef>
                <a:spcPts val="600"/>
              </a:spcBef>
              <a:spcAft>
                <a:spcPts val="600"/>
              </a:spcAft>
              <a:buFontTx/>
              <a:buChar char="-"/>
            </a:pPr>
            <a:r>
              <a:rPr lang="it-IT" sz="1800" dirty="0"/>
              <a:t>Special focus on radioistopes </a:t>
            </a:r>
            <a:r>
              <a:rPr lang="it-IT" sz="1800" dirty="0">
                <a:solidFill>
                  <a:srgbClr val="0070C0"/>
                </a:solidFill>
              </a:rPr>
              <a:t>where alternative therapies are less efficient, or more expensive</a:t>
            </a:r>
          </a:p>
          <a:p>
            <a:pPr>
              <a:spcBef>
                <a:spcPts val="600"/>
              </a:spcBef>
              <a:spcAft>
                <a:spcPts val="600"/>
              </a:spcAft>
            </a:pPr>
            <a:endParaRPr lang="it-IT" sz="1800" dirty="0">
              <a:solidFill>
                <a:srgbClr val="0070C0"/>
              </a:solidFill>
            </a:endParaRPr>
          </a:p>
        </p:txBody>
      </p:sp>
      <p:pic>
        <p:nvPicPr>
          <p:cNvPr id="5" name="Immagine 4">
            <a:extLst>
              <a:ext uri="{FF2B5EF4-FFF2-40B4-BE49-F238E27FC236}">
                <a16:creationId xmlns:a16="http://schemas.microsoft.com/office/drawing/2014/main" id="{A737A287-9E9A-418C-B474-78175917558E}"/>
              </a:ext>
            </a:extLst>
          </p:cNvPr>
          <p:cNvPicPr>
            <a:picLocks noChangeAspect="1"/>
          </p:cNvPicPr>
          <p:nvPr/>
        </p:nvPicPr>
        <p:blipFill>
          <a:blip r:embed="rId3"/>
          <a:stretch>
            <a:fillRect/>
          </a:stretch>
        </p:blipFill>
        <p:spPr>
          <a:xfrm>
            <a:off x="3735798" y="382333"/>
            <a:ext cx="5686425" cy="771525"/>
          </a:xfrm>
          <a:prstGeom prst="rect">
            <a:avLst/>
          </a:prstGeom>
        </p:spPr>
      </p:pic>
      <p:pic>
        <p:nvPicPr>
          <p:cNvPr id="7" name="Immagine 6">
            <a:extLst>
              <a:ext uri="{FF2B5EF4-FFF2-40B4-BE49-F238E27FC236}">
                <a16:creationId xmlns:a16="http://schemas.microsoft.com/office/drawing/2014/main" id="{9F59808C-09FA-4B2D-AE1D-929AF89F3D8D}"/>
              </a:ext>
            </a:extLst>
          </p:cNvPr>
          <p:cNvPicPr>
            <a:picLocks noChangeAspect="1"/>
          </p:cNvPicPr>
          <p:nvPr/>
        </p:nvPicPr>
        <p:blipFill>
          <a:blip r:embed="rId4"/>
          <a:stretch>
            <a:fillRect/>
          </a:stretch>
        </p:blipFill>
        <p:spPr>
          <a:xfrm>
            <a:off x="11346730" y="274729"/>
            <a:ext cx="581553" cy="493367"/>
          </a:xfrm>
          <a:prstGeom prst="rect">
            <a:avLst/>
          </a:prstGeom>
        </p:spPr>
      </p:pic>
    </p:spTree>
    <p:extLst>
      <p:ext uri="{BB962C8B-B14F-4D97-AF65-F5344CB8AC3E}">
        <p14:creationId xmlns:p14="http://schemas.microsoft.com/office/powerpoint/2010/main" val="3873987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F1066-EC7D-4861-B5E9-B57D6DF61240}"/>
              </a:ext>
            </a:extLst>
          </p:cNvPr>
          <p:cNvSpPr>
            <a:spLocks noGrp="1"/>
          </p:cNvSpPr>
          <p:nvPr>
            <p:ph type="title"/>
          </p:nvPr>
        </p:nvSpPr>
        <p:spPr>
          <a:xfrm>
            <a:off x="521207" y="448056"/>
            <a:ext cx="11030713" cy="640080"/>
          </a:xfrm>
        </p:spPr>
        <p:txBody>
          <a:bodyPr/>
          <a:lstStyle/>
          <a:p>
            <a:r>
              <a:rPr lang="it-IT" dirty="0"/>
              <a:t>List of </a:t>
            </a:r>
            <a:r>
              <a:rPr lang="it-IT" dirty="0">
                <a:solidFill>
                  <a:srgbClr val="0070C0"/>
                </a:solidFill>
              </a:rPr>
              <a:t>selected</a:t>
            </a:r>
            <a:r>
              <a:rPr lang="it-IT" dirty="0"/>
              <a:t> radioisotopes							1/2</a:t>
            </a:r>
          </a:p>
        </p:txBody>
      </p:sp>
      <p:pic>
        <p:nvPicPr>
          <p:cNvPr id="8" name="Immagine 7">
            <a:extLst>
              <a:ext uri="{FF2B5EF4-FFF2-40B4-BE49-F238E27FC236}">
                <a16:creationId xmlns:a16="http://schemas.microsoft.com/office/drawing/2014/main" id="{4EC0DEBB-0D60-4B0C-93DD-7C9E4A290DE6}"/>
              </a:ext>
            </a:extLst>
          </p:cNvPr>
          <p:cNvPicPr>
            <a:picLocks noChangeAspect="1"/>
          </p:cNvPicPr>
          <p:nvPr/>
        </p:nvPicPr>
        <p:blipFill>
          <a:blip r:embed="rId3"/>
          <a:stretch>
            <a:fillRect/>
          </a:stretch>
        </p:blipFill>
        <p:spPr>
          <a:xfrm>
            <a:off x="10647767" y="2005182"/>
            <a:ext cx="1346979" cy="877493"/>
          </a:xfrm>
          <a:prstGeom prst="rect">
            <a:avLst/>
          </a:prstGeom>
        </p:spPr>
      </p:pic>
      <p:pic>
        <p:nvPicPr>
          <p:cNvPr id="10" name="Content Placeholder 9">
            <a:extLst>
              <a:ext uri="{FF2B5EF4-FFF2-40B4-BE49-F238E27FC236}">
                <a16:creationId xmlns:a16="http://schemas.microsoft.com/office/drawing/2014/main" id="{B70D4CDB-8926-4374-9B19-A98CA72B5D26}"/>
              </a:ext>
            </a:extLst>
          </p:cNvPr>
          <p:cNvPicPr>
            <a:picLocks noGrp="1" noChangeAspect="1"/>
          </p:cNvPicPr>
          <p:nvPr>
            <p:ph sz="quarter" idx="10"/>
          </p:nvPr>
        </p:nvPicPr>
        <p:blipFill>
          <a:blip r:embed="rId4"/>
          <a:stretch>
            <a:fillRect/>
          </a:stretch>
        </p:blipFill>
        <p:spPr>
          <a:xfrm>
            <a:off x="298027" y="1460501"/>
            <a:ext cx="10417474" cy="4649046"/>
          </a:xfrm>
          <a:prstGeom prst="rect">
            <a:avLst/>
          </a:prstGeom>
        </p:spPr>
      </p:pic>
      <p:pic>
        <p:nvPicPr>
          <p:cNvPr id="11" name="Immagine 4">
            <a:extLst>
              <a:ext uri="{FF2B5EF4-FFF2-40B4-BE49-F238E27FC236}">
                <a16:creationId xmlns:a16="http://schemas.microsoft.com/office/drawing/2014/main" id="{E5AC5422-D158-48BB-8ED5-7F9511B0DBDE}"/>
              </a:ext>
            </a:extLst>
          </p:cNvPr>
          <p:cNvPicPr>
            <a:picLocks noChangeAspect="1"/>
          </p:cNvPicPr>
          <p:nvPr/>
        </p:nvPicPr>
        <p:blipFill>
          <a:blip r:embed="rId5"/>
          <a:stretch>
            <a:fillRect/>
          </a:stretch>
        </p:blipFill>
        <p:spPr>
          <a:xfrm>
            <a:off x="10647767" y="2882675"/>
            <a:ext cx="1346979" cy="838481"/>
          </a:xfrm>
          <a:prstGeom prst="rect">
            <a:avLst/>
          </a:prstGeom>
        </p:spPr>
      </p:pic>
      <p:pic>
        <p:nvPicPr>
          <p:cNvPr id="12" name="Immagine 5">
            <a:extLst>
              <a:ext uri="{FF2B5EF4-FFF2-40B4-BE49-F238E27FC236}">
                <a16:creationId xmlns:a16="http://schemas.microsoft.com/office/drawing/2014/main" id="{0E06DAA6-D092-4FF4-B48C-8270C738EB4B}"/>
              </a:ext>
            </a:extLst>
          </p:cNvPr>
          <p:cNvPicPr>
            <a:picLocks noChangeAspect="1"/>
          </p:cNvPicPr>
          <p:nvPr/>
        </p:nvPicPr>
        <p:blipFill>
          <a:blip r:embed="rId6"/>
          <a:stretch>
            <a:fillRect/>
          </a:stretch>
        </p:blipFill>
        <p:spPr>
          <a:xfrm>
            <a:off x="10566922" y="3728117"/>
            <a:ext cx="1374904" cy="887035"/>
          </a:xfrm>
          <a:prstGeom prst="rect">
            <a:avLst/>
          </a:prstGeom>
        </p:spPr>
      </p:pic>
      <p:pic>
        <p:nvPicPr>
          <p:cNvPr id="13" name="Immagine 6">
            <a:extLst>
              <a:ext uri="{FF2B5EF4-FFF2-40B4-BE49-F238E27FC236}">
                <a16:creationId xmlns:a16="http://schemas.microsoft.com/office/drawing/2014/main" id="{9500FABE-8D31-4DB6-8C9D-CE0471A70BC9}"/>
              </a:ext>
            </a:extLst>
          </p:cNvPr>
          <p:cNvPicPr>
            <a:picLocks noChangeAspect="1"/>
          </p:cNvPicPr>
          <p:nvPr/>
        </p:nvPicPr>
        <p:blipFill>
          <a:blip r:embed="rId7"/>
          <a:stretch>
            <a:fillRect/>
          </a:stretch>
        </p:blipFill>
        <p:spPr>
          <a:xfrm>
            <a:off x="10414309" y="4483325"/>
            <a:ext cx="1580437" cy="1047121"/>
          </a:xfrm>
          <a:prstGeom prst="rect">
            <a:avLst/>
          </a:prstGeom>
        </p:spPr>
      </p:pic>
      <p:pic>
        <p:nvPicPr>
          <p:cNvPr id="14" name="Immagine 8">
            <a:extLst>
              <a:ext uri="{FF2B5EF4-FFF2-40B4-BE49-F238E27FC236}">
                <a16:creationId xmlns:a16="http://schemas.microsoft.com/office/drawing/2014/main" id="{6E3218D8-659F-4105-B138-C8C9F756CB74}"/>
              </a:ext>
            </a:extLst>
          </p:cNvPr>
          <p:cNvPicPr>
            <a:picLocks noChangeAspect="1"/>
          </p:cNvPicPr>
          <p:nvPr/>
        </p:nvPicPr>
        <p:blipFill>
          <a:blip r:embed="rId8"/>
          <a:stretch>
            <a:fillRect/>
          </a:stretch>
        </p:blipFill>
        <p:spPr>
          <a:xfrm>
            <a:off x="10580884" y="5473156"/>
            <a:ext cx="1346979" cy="936788"/>
          </a:xfrm>
          <a:prstGeom prst="rect">
            <a:avLst/>
          </a:prstGeom>
        </p:spPr>
      </p:pic>
      <p:cxnSp>
        <p:nvCxnSpPr>
          <p:cNvPr id="17" name="Straight Connector 16">
            <a:extLst>
              <a:ext uri="{FF2B5EF4-FFF2-40B4-BE49-F238E27FC236}">
                <a16:creationId xmlns:a16="http://schemas.microsoft.com/office/drawing/2014/main" id="{6FF7910B-6797-497D-A81E-BF3EC00AD038}"/>
              </a:ext>
            </a:extLst>
          </p:cNvPr>
          <p:cNvCxnSpPr/>
          <p:nvPr/>
        </p:nvCxnSpPr>
        <p:spPr>
          <a:xfrm>
            <a:off x="142240" y="4483325"/>
            <a:ext cx="0" cy="155171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3C3C6FC-9F45-422F-94AE-269DADD97582}"/>
              </a:ext>
            </a:extLst>
          </p:cNvPr>
          <p:cNvCxnSpPr>
            <a:cxnSpLocks/>
          </p:cNvCxnSpPr>
          <p:nvPr/>
        </p:nvCxnSpPr>
        <p:spPr>
          <a:xfrm>
            <a:off x="142240" y="3106645"/>
            <a:ext cx="0" cy="5391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AB9710B-0C9C-4671-A203-C06476909275}"/>
              </a:ext>
            </a:extLst>
          </p:cNvPr>
          <p:cNvSpPr txBox="1"/>
          <p:nvPr/>
        </p:nvSpPr>
        <p:spPr>
          <a:xfrm>
            <a:off x="298027" y="6352535"/>
            <a:ext cx="11309506" cy="430887"/>
          </a:xfrm>
          <a:prstGeom prst="rect">
            <a:avLst/>
          </a:prstGeom>
          <a:noFill/>
        </p:spPr>
        <p:txBody>
          <a:bodyPr wrap="none" rtlCol="0">
            <a:spAutoFit/>
          </a:bodyPr>
          <a:lstStyle/>
          <a:p>
            <a:r>
              <a:rPr lang="en-US" sz="1100" dirty="0">
                <a:solidFill>
                  <a:srgbClr val="FF0000"/>
                </a:solidFill>
              </a:rPr>
              <a:t>(*)</a:t>
            </a:r>
            <a:r>
              <a:rPr lang="en-GB" sz="1100" dirty="0">
                <a:solidFill>
                  <a:srgbClr val="FF0000"/>
                </a:solidFill>
              </a:rPr>
              <a:t>  </a:t>
            </a:r>
            <a:r>
              <a:rPr lang="it-IT" sz="1100" dirty="0"/>
              <a:t>As a PET tracer, it has higher </a:t>
            </a:r>
            <a:r>
              <a:rPr lang="it-IT" sz="1100" dirty="0">
                <a:latin typeface="Symbol" panose="05050102010706020507" pitchFamily="18" charset="2"/>
              </a:rPr>
              <a:t>b</a:t>
            </a:r>
            <a:r>
              <a:rPr lang="it-IT" sz="1100" dirty="0"/>
              <a:t>+ fraction and 4x the lifetime of </a:t>
            </a:r>
            <a:r>
              <a:rPr lang="it-IT" sz="1100" baseline="30000" dirty="0"/>
              <a:t>68</a:t>
            </a:r>
            <a:r>
              <a:rPr lang="it-IT" sz="1100" dirty="0"/>
              <a:t>Ga.  Approved by AIFA </a:t>
            </a:r>
            <a:r>
              <a:rPr lang="it-IT" sz="1100" dirty="0">
                <a:solidFill>
                  <a:srgbClr val="C00000"/>
                </a:solidFill>
              </a:rPr>
              <a:t>for use in 2021</a:t>
            </a:r>
            <a:r>
              <a:rPr lang="it-IT" sz="1100" dirty="0"/>
              <a:t>, it is has theranostic features and is suited to recurrent therapy-resistent </a:t>
            </a:r>
          </a:p>
          <a:p>
            <a:r>
              <a:rPr lang="it-IT" sz="1100" dirty="0"/>
              <a:t>prostate cancer Investigations on DOTA, theranostic agent for neuroendocrine tumors</a:t>
            </a:r>
            <a:endParaRPr lang="en-GB" sz="1100" dirty="0"/>
          </a:p>
        </p:txBody>
      </p:sp>
      <p:sp>
        <p:nvSpPr>
          <p:cNvPr id="21" name="TextBox 20">
            <a:extLst>
              <a:ext uri="{FF2B5EF4-FFF2-40B4-BE49-F238E27FC236}">
                <a16:creationId xmlns:a16="http://schemas.microsoft.com/office/drawing/2014/main" id="{EB16C460-188A-4E87-A046-5D5D0CDB60A9}"/>
              </a:ext>
            </a:extLst>
          </p:cNvPr>
          <p:cNvSpPr txBox="1"/>
          <p:nvPr/>
        </p:nvSpPr>
        <p:spPr>
          <a:xfrm>
            <a:off x="217368" y="3276415"/>
            <a:ext cx="418704" cy="369332"/>
          </a:xfrm>
          <a:prstGeom prst="rect">
            <a:avLst/>
          </a:prstGeom>
          <a:noFill/>
        </p:spPr>
        <p:txBody>
          <a:bodyPr wrap="none" rtlCol="0">
            <a:spAutoFit/>
          </a:bodyPr>
          <a:lstStyle/>
          <a:p>
            <a:r>
              <a:rPr lang="en-US" dirty="0">
                <a:solidFill>
                  <a:srgbClr val="FF0000"/>
                </a:solidFill>
              </a:rPr>
              <a:t>(*)</a:t>
            </a:r>
            <a:endParaRPr lang="en-GB" dirty="0">
              <a:solidFill>
                <a:srgbClr val="FF0000"/>
              </a:solidFill>
            </a:endParaRPr>
          </a:p>
        </p:txBody>
      </p:sp>
      <p:pic>
        <p:nvPicPr>
          <p:cNvPr id="22" name="Immagine 6">
            <a:extLst>
              <a:ext uri="{FF2B5EF4-FFF2-40B4-BE49-F238E27FC236}">
                <a16:creationId xmlns:a16="http://schemas.microsoft.com/office/drawing/2014/main" id="{26221257-5D31-4563-B22D-8D540F0B11DD}"/>
              </a:ext>
            </a:extLst>
          </p:cNvPr>
          <p:cNvPicPr>
            <a:picLocks noChangeAspect="1"/>
          </p:cNvPicPr>
          <p:nvPr/>
        </p:nvPicPr>
        <p:blipFill>
          <a:blip r:embed="rId9"/>
          <a:stretch>
            <a:fillRect/>
          </a:stretch>
        </p:blipFill>
        <p:spPr>
          <a:xfrm>
            <a:off x="11346730" y="274729"/>
            <a:ext cx="581553" cy="493367"/>
          </a:xfrm>
          <a:prstGeom prst="rect">
            <a:avLst/>
          </a:prstGeom>
        </p:spPr>
      </p:pic>
      <p:sp>
        <p:nvSpPr>
          <p:cNvPr id="15" name="Rectangle: Rounded Corners 14">
            <a:extLst>
              <a:ext uri="{FF2B5EF4-FFF2-40B4-BE49-F238E27FC236}">
                <a16:creationId xmlns:a16="http://schemas.microsoft.com/office/drawing/2014/main" id="{405C302D-2784-416E-B217-6F0F64743523}"/>
              </a:ext>
            </a:extLst>
          </p:cNvPr>
          <p:cNvSpPr/>
          <p:nvPr/>
        </p:nvSpPr>
        <p:spPr>
          <a:xfrm>
            <a:off x="4340646" y="2168308"/>
            <a:ext cx="429658" cy="3307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ctangle: Rounded Corners 15">
            <a:extLst>
              <a:ext uri="{FF2B5EF4-FFF2-40B4-BE49-F238E27FC236}">
                <a16:creationId xmlns:a16="http://schemas.microsoft.com/office/drawing/2014/main" id="{FCDCA8ED-B138-4D00-BCCA-5E198333E26E}"/>
              </a:ext>
            </a:extLst>
          </p:cNvPr>
          <p:cNvSpPr/>
          <p:nvPr/>
        </p:nvSpPr>
        <p:spPr>
          <a:xfrm>
            <a:off x="4318613" y="3973574"/>
            <a:ext cx="429658" cy="3307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ctangle: Rounded Corners 18">
            <a:extLst>
              <a:ext uri="{FF2B5EF4-FFF2-40B4-BE49-F238E27FC236}">
                <a16:creationId xmlns:a16="http://schemas.microsoft.com/office/drawing/2014/main" id="{E5FA1731-5782-4D9A-859C-B97DB8BA265B}"/>
              </a:ext>
            </a:extLst>
          </p:cNvPr>
          <p:cNvSpPr/>
          <p:nvPr/>
        </p:nvSpPr>
        <p:spPr>
          <a:xfrm>
            <a:off x="4340646" y="5704335"/>
            <a:ext cx="429658" cy="3307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119691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E9799-8BCD-4184-9FF0-C794322D5EB9}"/>
              </a:ext>
            </a:extLst>
          </p:cNvPr>
          <p:cNvSpPr>
            <a:spLocks noGrp="1"/>
          </p:cNvSpPr>
          <p:nvPr>
            <p:ph type="title"/>
          </p:nvPr>
        </p:nvSpPr>
        <p:spPr>
          <a:xfrm>
            <a:off x="521207" y="448056"/>
            <a:ext cx="11083925" cy="640080"/>
          </a:xfrm>
        </p:spPr>
        <p:txBody>
          <a:bodyPr/>
          <a:lstStyle/>
          <a:p>
            <a:r>
              <a:rPr lang="it-IT" dirty="0"/>
              <a:t>List of </a:t>
            </a:r>
            <a:r>
              <a:rPr lang="it-IT" dirty="0">
                <a:solidFill>
                  <a:srgbClr val="0070C0"/>
                </a:solidFill>
              </a:rPr>
              <a:t>selected</a:t>
            </a:r>
            <a:r>
              <a:rPr lang="it-IT" dirty="0"/>
              <a:t> radioisotopes							2/2</a:t>
            </a:r>
          </a:p>
        </p:txBody>
      </p:sp>
      <p:pic>
        <p:nvPicPr>
          <p:cNvPr id="10" name="Content Placeholder 9">
            <a:extLst>
              <a:ext uri="{FF2B5EF4-FFF2-40B4-BE49-F238E27FC236}">
                <a16:creationId xmlns:a16="http://schemas.microsoft.com/office/drawing/2014/main" id="{CCDCD7C8-DDBE-497F-B4DE-76D809B64D6C}"/>
              </a:ext>
            </a:extLst>
          </p:cNvPr>
          <p:cNvPicPr>
            <a:picLocks noGrp="1" noChangeAspect="1"/>
          </p:cNvPicPr>
          <p:nvPr>
            <p:ph sz="quarter" idx="10"/>
          </p:nvPr>
        </p:nvPicPr>
        <p:blipFill>
          <a:blip r:embed="rId2"/>
          <a:stretch>
            <a:fillRect/>
          </a:stretch>
        </p:blipFill>
        <p:spPr>
          <a:xfrm>
            <a:off x="309458" y="1418806"/>
            <a:ext cx="10676889" cy="4751244"/>
          </a:xfrm>
          <a:prstGeom prst="rect">
            <a:avLst/>
          </a:prstGeom>
        </p:spPr>
      </p:pic>
      <p:pic>
        <p:nvPicPr>
          <p:cNvPr id="11" name="Immagine 4">
            <a:extLst>
              <a:ext uri="{FF2B5EF4-FFF2-40B4-BE49-F238E27FC236}">
                <a16:creationId xmlns:a16="http://schemas.microsoft.com/office/drawing/2014/main" id="{824736F7-1B10-4597-8128-9BE08B790F76}"/>
              </a:ext>
            </a:extLst>
          </p:cNvPr>
          <p:cNvPicPr>
            <a:picLocks noChangeAspect="1"/>
          </p:cNvPicPr>
          <p:nvPr/>
        </p:nvPicPr>
        <p:blipFill>
          <a:blip r:embed="rId3"/>
          <a:stretch>
            <a:fillRect/>
          </a:stretch>
        </p:blipFill>
        <p:spPr>
          <a:xfrm>
            <a:off x="10635502" y="1418806"/>
            <a:ext cx="1521508" cy="974246"/>
          </a:xfrm>
          <a:prstGeom prst="rect">
            <a:avLst/>
          </a:prstGeom>
        </p:spPr>
      </p:pic>
      <p:pic>
        <p:nvPicPr>
          <p:cNvPr id="12" name="Immagine 5">
            <a:extLst>
              <a:ext uri="{FF2B5EF4-FFF2-40B4-BE49-F238E27FC236}">
                <a16:creationId xmlns:a16="http://schemas.microsoft.com/office/drawing/2014/main" id="{7CF69A54-AAF9-401A-9E7A-0554197778D9}"/>
              </a:ext>
            </a:extLst>
          </p:cNvPr>
          <p:cNvPicPr>
            <a:picLocks noChangeAspect="1"/>
          </p:cNvPicPr>
          <p:nvPr/>
        </p:nvPicPr>
        <p:blipFill>
          <a:blip r:embed="rId4"/>
          <a:stretch>
            <a:fillRect/>
          </a:stretch>
        </p:blipFill>
        <p:spPr>
          <a:xfrm>
            <a:off x="10725504" y="5397123"/>
            <a:ext cx="1462088" cy="920574"/>
          </a:xfrm>
          <a:prstGeom prst="rect">
            <a:avLst/>
          </a:prstGeom>
        </p:spPr>
      </p:pic>
      <p:pic>
        <p:nvPicPr>
          <p:cNvPr id="13" name="Immagine 6">
            <a:extLst>
              <a:ext uri="{FF2B5EF4-FFF2-40B4-BE49-F238E27FC236}">
                <a16:creationId xmlns:a16="http://schemas.microsoft.com/office/drawing/2014/main" id="{F49FB65F-9398-4156-BF25-F091E46D49CE}"/>
              </a:ext>
            </a:extLst>
          </p:cNvPr>
          <p:cNvPicPr>
            <a:picLocks noChangeAspect="1"/>
          </p:cNvPicPr>
          <p:nvPr/>
        </p:nvPicPr>
        <p:blipFill>
          <a:blip r:embed="rId5"/>
          <a:stretch>
            <a:fillRect/>
          </a:stretch>
        </p:blipFill>
        <p:spPr>
          <a:xfrm>
            <a:off x="10635502" y="2409533"/>
            <a:ext cx="1512284" cy="962924"/>
          </a:xfrm>
          <a:prstGeom prst="rect">
            <a:avLst/>
          </a:prstGeom>
        </p:spPr>
      </p:pic>
      <p:pic>
        <p:nvPicPr>
          <p:cNvPr id="14" name="Immagine 7">
            <a:extLst>
              <a:ext uri="{FF2B5EF4-FFF2-40B4-BE49-F238E27FC236}">
                <a16:creationId xmlns:a16="http://schemas.microsoft.com/office/drawing/2014/main" id="{9DFCC7CD-9F36-49F2-BF16-2D2CEE5B337A}"/>
              </a:ext>
            </a:extLst>
          </p:cNvPr>
          <p:cNvPicPr>
            <a:picLocks noChangeAspect="1"/>
          </p:cNvPicPr>
          <p:nvPr/>
        </p:nvPicPr>
        <p:blipFill>
          <a:blip r:embed="rId6"/>
          <a:stretch>
            <a:fillRect/>
          </a:stretch>
        </p:blipFill>
        <p:spPr>
          <a:xfrm>
            <a:off x="10568431" y="3322232"/>
            <a:ext cx="1619161" cy="1009517"/>
          </a:xfrm>
          <a:prstGeom prst="rect">
            <a:avLst/>
          </a:prstGeom>
        </p:spPr>
      </p:pic>
      <p:pic>
        <p:nvPicPr>
          <p:cNvPr id="15" name="Immagine 8">
            <a:extLst>
              <a:ext uri="{FF2B5EF4-FFF2-40B4-BE49-F238E27FC236}">
                <a16:creationId xmlns:a16="http://schemas.microsoft.com/office/drawing/2014/main" id="{6BD053BA-A207-4109-B5DE-82F2774B0819}"/>
              </a:ext>
            </a:extLst>
          </p:cNvPr>
          <p:cNvPicPr>
            <a:picLocks noChangeAspect="1"/>
          </p:cNvPicPr>
          <p:nvPr/>
        </p:nvPicPr>
        <p:blipFill>
          <a:blip r:embed="rId7"/>
          <a:stretch>
            <a:fillRect/>
          </a:stretch>
        </p:blipFill>
        <p:spPr>
          <a:xfrm>
            <a:off x="10679716" y="4256854"/>
            <a:ext cx="1512284" cy="923161"/>
          </a:xfrm>
          <a:prstGeom prst="rect">
            <a:avLst/>
          </a:prstGeom>
        </p:spPr>
      </p:pic>
      <p:cxnSp>
        <p:nvCxnSpPr>
          <p:cNvPr id="16" name="Straight Connector 15">
            <a:extLst>
              <a:ext uri="{FF2B5EF4-FFF2-40B4-BE49-F238E27FC236}">
                <a16:creationId xmlns:a16="http://schemas.microsoft.com/office/drawing/2014/main" id="{81F573CE-E11C-47BF-AA00-5A06F214D142}"/>
              </a:ext>
            </a:extLst>
          </p:cNvPr>
          <p:cNvCxnSpPr>
            <a:cxnSpLocks/>
          </p:cNvCxnSpPr>
          <p:nvPr/>
        </p:nvCxnSpPr>
        <p:spPr>
          <a:xfrm>
            <a:off x="155787" y="2950859"/>
            <a:ext cx="0" cy="5391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7F1F6C1-DFF7-4640-8E8F-4D632750795E}"/>
              </a:ext>
            </a:extLst>
          </p:cNvPr>
          <p:cNvCxnSpPr>
            <a:cxnSpLocks/>
          </p:cNvCxnSpPr>
          <p:nvPr/>
        </p:nvCxnSpPr>
        <p:spPr>
          <a:xfrm>
            <a:off x="155787" y="5507793"/>
            <a:ext cx="0" cy="5391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A0009EFA-32E2-497F-BC38-33468DB7C202}"/>
              </a:ext>
            </a:extLst>
          </p:cNvPr>
          <p:cNvPicPr>
            <a:picLocks noChangeAspect="1"/>
          </p:cNvPicPr>
          <p:nvPr/>
        </p:nvPicPr>
        <p:blipFill>
          <a:blip r:embed="rId8"/>
          <a:stretch>
            <a:fillRect/>
          </a:stretch>
        </p:blipFill>
        <p:spPr>
          <a:xfrm>
            <a:off x="8876472" y="5473802"/>
            <a:ext cx="1691959" cy="593412"/>
          </a:xfrm>
          <a:prstGeom prst="rect">
            <a:avLst/>
          </a:prstGeom>
        </p:spPr>
      </p:pic>
      <p:sp>
        <p:nvSpPr>
          <p:cNvPr id="20" name="TextBox 19">
            <a:extLst>
              <a:ext uri="{FF2B5EF4-FFF2-40B4-BE49-F238E27FC236}">
                <a16:creationId xmlns:a16="http://schemas.microsoft.com/office/drawing/2014/main" id="{9723E941-D0E5-4D52-B755-021A6FDD400A}"/>
              </a:ext>
            </a:extLst>
          </p:cNvPr>
          <p:cNvSpPr txBox="1"/>
          <p:nvPr/>
        </p:nvSpPr>
        <p:spPr>
          <a:xfrm>
            <a:off x="404285" y="6326841"/>
            <a:ext cx="10403233" cy="461665"/>
          </a:xfrm>
          <a:prstGeom prst="rect">
            <a:avLst/>
          </a:prstGeom>
          <a:noFill/>
        </p:spPr>
        <p:txBody>
          <a:bodyPr wrap="none" rtlCol="0">
            <a:spAutoFit/>
          </a:bodyPr>
          <a:lstStyle/>
          <a:p>
            <a:r>
              <a:rPr lang="en-US" sz="1200" dirty="0">
                <a:solidFill>
                  <a:srgbClr val="FF0000"/>
                </a:solidFill>
              </a:rPr>
              <a:t>(**)</a:t>
            </a:r>
            <a:r>
              <a:rPr lang="en-GB" sz="1200" dirty="0">
                <a:solidFill>
                  <a:srgbClr val="FF0000"/>
                </a:solidFill>
              </a:rPr>
              <a:t> </a:t>
            </a:r>
            <a:r>
              <a:rPr lang="it-IT" sz="1200" u="sng" dirty="0">
                <a:solidFill>
                  <a:schemeClr val="tx1"/>
                </a:solidFill>
              </a:rPr>
              <a:t>conversion electrons </a:t>
            </a:r>
            <a:r>
              <a:rPr lang="it-IT" sz="1200" dirty="0">
                <a:solidFill>
                  <a:schemeClr val="tx1"/>
                </a:solidFill>
              </a:rPr>
              <a:t>(higher LET than </a:t>
            </a:r>
            <a:r>
              <a:rPr lang="it-IT" sz="1200" dirty="0">
                <a:solidFill>
                  <a:schemeClr val="tx1"/>
                </a:solidFill>
                <a:latin typeface="Symbol" panose="05050102010706020507" pitchFamily="18" charset="2"/>
              </a:rPr>
              <a:t>b</a:t>
            </a:r>
            <a:r>
              <a:rPr lang="it-IT" sz="1200" baseline="30000" dirty="0">
                <a:solidFill>
                  <a:schemeClr val="tx1"/>
                </a:solidFill>
              </a:rPr>
              <a:t>-</a:t>
            </a:r>
            <a:r>
              <a:rPr lang="it-IT" sz="1200" dirty="0">
                <a:solidFill>
                  <a:schemeClr val="tx1"/>
                </a:solidFill>
              </a:rPr>
              <a:t>, much lowermyelotoxicity) and gammas , suited for blood (vulnerable plaque), muscles, kidney, splee, liver; </a:t>
            </a:r>
          </a:p>
          <a:p>
            <a:r>
              <a:rPr lang="it-IT" sz="1200" dirty="0">
                <a:solidFill>
                  <a:schemeClr val="tx1"/>
                </a:solidFill>
              </a:rPr>
              <a:t>easy chemistry, in phase-II with animals, requires high-E p or lower-E </a:t>
            </a:r>
            <a:r>
              <a:rPr lang="it-IT" sz="1200" dirty="0">
                <a:solidFill>
                  <a:schemeClr val="tx1"/>
                </a:solidFill>
                <a:latin typeface="Symbol" panose="05050102010706020507" pitchFamily="18" charset="2"/>
              </a:rPr>
              <a:t>a</a:t>
            </a:r>
            <a:endParaRPr lang="en-GB" sz="1200" dirty="0">
              <a:latin typeface="Symbol" panose="05050102010706020507" pitchFamily="18" charset="2"/>
            </a:endParaRPr>
          </a:p>
        </p:txBody>
      </p:sp>
      <p:sp>
        <p:nvSpPr>
          <p:cNvPr id="21" name="TextBox 20">
            <a:extLst>
              <a:ext uri="{FF2B5EF4-FFF2-40B4-BE49-F238E27FC236}">
                <a16:creationId xmlns:a16="http://schemas.microsoft.com/office/drawing/2014/main" id="{9324FEB3-26AF-4245-A73C-9F1572CB32DD}"/>
              </a:ext>
            </a:extLst>
          </p:cNvPr>
          <p:cNvSpPr txBox="1"/>
          <p:nvPr/>
        </p:nvSpPr>
        <p:spPr>
          <a:xfrm>
            <a:off x="241525" y="3187791"/>
            <a:ext cx="514885" cy="369332"/>
          </a:xfrm>
          <a:prstGeom prst="rect">
            <a:avLst/>
          </a:prstGeom>
          <a:noFill/>
        </p:spPr>
        <p:txBody>
          <a:bodyPr wrap="none" rtlCol="0">
            <a:spAutoFit/>
          </a:bodyPr>
          <a:lstStyle/>
          <a:p>
            <a:r>
              <a:rPr lang="en-US" dirty="0">
                <a:solidFill>
                  <a:srgbClr val="FF0000"/>
                </a:solidFill>
              </a:rPr>
              <a:t>(**)</a:t>
            </a:r>
            <a:endParaRPr lang="en-GB" dirty="0">
              <a:solidFill>
                <a:srgbClr val="FF0000"/>
              </a:solidFill>
            </a:endParaRPr>
          </a:p>
        </p:txBody>
      </p:sp>
      <p:pic>
        <p:nvPicPr>
          <p:cNvPr id="22" name="Immagine 6">
            <a:extLst>
              <a:ext uri="{FF2B5EF4-FFF2-40B4-BE49-F238E27FC236}">
                <a16:creationId xmlns:a16="http://schemas.microsoft.com/office/drawing/2014/main" id="{8C57DB8B-4641-4B45-9EF9-A0087B87C2C0}"/>
              </a:ext>
            </a:extLst>
          </p:cNvPr>
          <p:cNvPicPr>
            <a:picLocks noChangeAspect="1"/>
          </p:cNvPicPr>
          <p:nvPr/>
        </p:nvPicPr>
        <p:blipFill>
          <a:blip r:embed="rId9"/>
          <a:stretch>
            <a:fillRect/>
          </a:stretch>
        </p:blipFill>
        <p:spPr>
          <a:xfrm>
            <a:off x="11346730" y="274729"/>
            <a:ext cx="581553" cy="493367"/>
          </a:xfrm>
          <a:prstGeom prst="rect">
            <a:avLst/>
          </a:prstGeom>
        </p:spPr>
      </p:pic>
      <p:sp>
        <p:nvSpPr>
          <p:cNvPr id="18" name="Rectangle: Rounded Corners 17">
            <a:extLst>
              <a:ext uri="{FF2B5EF4-FFF2-40B4-BE49-F238E27FC236}">
                <a16:creationId xmlns:a16="http://schemas.microsoft.com/office/drawing/2014/main" id="{8926EDC3-11B5-42E5-A0CD-BA74BAB93EE6}"/>
              </a:ext>
            </a:extLst>
          </p:cNvPr>
          <p:cNvSpPr/>
          <p:nvPr/>
        </p:nvSpPr>
        <p:spPr>
          <a:xfrm>
            <a:off x="4472849" y="2553616"/>
            <a:ext cx="429658" cy="3307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ctangle: Rounded Corners 22">
            <a:extLst>
              <a:ext uri="{FF2B5EF4-FFF2-40B4-BE49-F238E27FC236}">
                <a16:creationId xmlns:a16="http://schemas.microsoft.com/office/drawing/2014/main" id="{6CE2D0A1-9908-4C14-97CB-AC7BECB3DB8B}"/>
              </a:ext>
            </a:extLst>
          </p:cNvPr>
          <p:cNvSpPr/>
          <p:nvPr/>
        </p:nvSpPr>
        <p:spPr>
          <a:xfrm>
            <a:off x="4472849" y="2890995"/>
            <a:ext cx="429658" cy="3307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ctangle: Rounded Corners 23">
            <a:extLst>
              <a:ext uri="{FF2B5EF4-FFF2-40B4-BE49-F238E27FC236}">
                <a16:creationId xmlns:a16="http://schemas.microsoft.com/office/drawing/2014/main" id="{B82F14F4-AE1D-4E40-90EA-4DD10050E163}"/>
              </a:ext>
            </a:extLst>
          </p:cNvPr>
          <p:cNvSpPr/>
          <p:nvPr/>
        </p:nvSpPr>
        <p:spPr>
          <a:xfrm>
            <a:off x="4472849" y="3658036"/>
            <a:ext cx="429658" cy="3307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ctangle: Rounded Corners 24">
            <a:extLst>
              <a:ext uri="{FF2B5EF4-FFF2-40B4-BE49-F238E27FC236}">
                <a16:creationId xmlns:a16="http://schemas.microsoft.com/office/drawing/2014/main" id="{F3FBDC34-52AB-4779-BD46-8E37DA97272D}"/>
              </a:ext>
            </a:extLst>
          </p:cNvPr>
          <p:cNvSpPr/>
          <p:nvPr/>
        </p:nvSpPr>
        <p:spPr>
          <a:xfrm>
            <a:off x="4472849" y="5592866"/>
            <a:ext cx="429658" cy="3307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399635320"/>
      </p:ext>
    </p:extLst>
  </p:cSld>
  <p:clrMapOvr>
    <a:masterClrMapping/>
  </p:clrMapOvr>
</p:sld>
</file>

<file path=ppt/theme/theme1.xml><?xml version="1.0" encoding="utf-8"?>
<a:theme xmlns:a="http://schemas.openxmlformats.org/drawingml/2006/main" name="DocBenvenut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C815C05A-C877-465D-B625-161B2D51E21D}" vid="{CF043844-3E1D-42E3-8295-2823A5FCEFF4}"/>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0F8EF2080911546BB0FA980F61713EC" ma:contentTypeVersion="13" ma:contentTypeDescription="Create a new document." ma:contentTypeScope="" ma:versionID="f78cd81e4ae93aada478ee853558c368">
  <xsd:schema xmlns:xsd="http://www.w3.org/2001/XMLSchema" xmlns:xs="http://www.w3.org/2001/XMLSchema" xmlns:p="http://schemas.microsoft.com/office/2006/metadata/properties" xmlns:ns3="3429970b-c4ac-4c1e-a45a-fd6bab96e0cf" xmlns:ns4="83577b1f-99a4-4dee-b714-239731d12948" targetNamespace="http://schemas.microsoft.com/office/2006/metadata/properties" ma:root="true" ma:fieldsID="8f025d3fed3708e64c3052bcb99aca38" ns3:_="" ns4:_="">
    <xsd:import namespace="3429970b-c4ac-4c1e-a45a-fd6bab96e0cf"/>
    <xsd:import namespace="83577b1f-99a4-4dee-b714-239731d12948"/>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29970b-c4ac-4c1e-a45a-fd6bab96e0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3577b1f-99a4-4dee-b714-239731d12948"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3429970b-c4ac-4c1e-a45a-fd6bab96e0cf"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8E170E6-8CD7-4E17-8407-8A0521BEBF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29970b-c4ac-4c1e-a45a-fd6bab96e0cf"/>
    <ds:schemaRef ds:uri="83577b1f-99a4-4dee-b714-239731d129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50072C5-DDE0-4258-BA7A-4D4B80DFA632}">
  <ds:schemaRefs>
    <ds:schemaRef ds:uri="http://schemas.microsoft.com/office/2006/documentManagement/types"/>
    <ds:schemaRef ds:uri="http://schemas.openxmlformats.org/package/2006/metadata/core-properties"/>
    <ds:schemaRef ds:uri="http://schemas.microsoft.com/office/infopath/2007/PartnerControls"/>
    <ds:schemaRef ds:uri="http://purl.org/dc/elements/1.1/"/>
    <ds:schemaRef ds:uri="http://www.w3.org/XML/1998/namespace"/>
    <ds:schemaRef ds:uri="83577b1f-99a4-4dee-b714-239731d12948"/>
    <ds:schemaRef ds:uri="3429970b-c4ac-4c1e-a45a-fd6bab96e0cf"/>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7EE8C63A-4744-4DE4-BB49-0FF0B5375C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2780</Words>
  <Application>Microsoft Office PowerPoint</Application>
  <PresentationFormat>Widescreen</PresentationFormat>
  <Paragraphs>192</Paragraphs>
  <Slides>18</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Calibri</vt:lpstr>
      <vt:lpstr>Cambria Math</vt:lpstr>
      <vt:lpstr>Segoe UI</vt:lpstr>
      <vt:lpstr>Segoe UI Light</vt:lpstr>
      <vt:lpstr>Symbol</vt:lpstr>
      <vt:lpstr>Wingdings</vt:lpstr>
      <vt:lpstr>DocBenvenuto</vt:lpstr>
      <vt:lpstr>Beam energy and current for RI production with a HT-injector linac</vt:lpstr>
      <vt:lpstr>Design of a compact linac for HT-injection and radioisotope production</vt:lpstr>
      <vt:lpstr>More...</vt:lpstr>
      <vt:lpstr>Which RI’s to select</vt:lpstr>
      <vt:lpstr>RI selection criteria for a compact linac</vt:lpstr>
      <vt:lpstr>References: The RI must be cited in at least 1 of the blue ones</vt:lpstr>
      <vt:lpstr>A further focus with </vt:lpstr>
      <vt:lpstr>List of selected radioisotopes       1/2</vt:lpstr>
      <vt:lpstr>List of selected radioisotopes       2/2</vt:lpstr>
      <vt:lpstr>211At</vt:lpstr>
      <vt:lpstr>117Sn-m</vt:lpstr>
      <vt:lpstr>43Sc</vt:lpstr>
      <vt:lpstr>67Cu</vt:lpstr>
      <vt:lpstr>Common approved RIs, more easily produced by protons </vt:lpstr>
      <vt:lpstr>11C as an example</vt:lpstr>
      <vt:lpstr>Linac energy for RI production</vt:lpstr>
      <vt:lpstr>Beam energy and current (from the target viewpoint)</vt:lpstr>
      <vt:lpstr>Ion sources: current, emittance, extraction voltage.  On linac d.c.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2020-11-08T15:33:27Z</dcterms:created>
  <dcterms:modified xsi:type="dcterms:W3CDTF">2021-05-07T11:57:31Z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0x010100D0F8EF2080911546BB0FA980F61713EC</vt:lpwstr>
  </property>
</Properties>
</file>