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2" r:id="rId2"/>
  </p:sldMasterIdLst>
  <p:notesMasterIdLst>
    <p:notesMasterId r:id="rId10"/>
  </p:notesMasterIdLst>
  <p:handoutMasterIdLst>
    <p:handoutMasterId r:id="rId11"/>
  </p:handoutMasterIdLst>
  <p:sldIdLst>
    <p:sldId id="257" r:id="rId3"/>
    <p:sldId id="258" r:id="rId4"/>
    <p:sldId id="284" r:id="rId5"/>
    <p:sldId id="286" r:id="rId6"/>
    <p:sldId id="289" r:id="rId7"/>
    <p:sldId id="291" r:id="rId8"/>
    <p:sldId id="275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2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822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7925" y="1235075"/>
            <a:ext cx="4441825" cy="3330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1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AB5E3B5C-774F-4CC9-B260-62D1CE0AE4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00" y="5382451"/>
            <a:ext cx="1632830" cy="129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47"/>
            <a:ext cx="6858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tint val="75000"/>
                  </a:prstClr>
                </a:solidFill>
                <a:latin typeface="Calibri"/>
              </a:rPr>
              <a:t>B.Rae 30.04.2021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Project Team meeting #44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CB72-8CCA-4385-99C9-63EFA5B1B5D6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8247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tint val="75000"/>
                  </a:prstClr>
                </a:solidFill>
                <a:latin typeface="Calibri"/>
              </a:rPr>
              <a:t>B.Rae 30.04.2021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Project Team meeting #44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CB72-8CCA-4385-99C9-63EFA5B1B5D6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609650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5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tint val="75000"/>
                  </a:prstClr>
                </a:solidFill>
                <a:latin typeface="Calibri"/>
              </a:rPr>
              <a:t>B.Rae 30.04.2021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Project Team meeting #44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CB72-8CCA-4385-99C9-63EFA5B1B5D6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0772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tint val="75000"/>
                  </a:prstClr>
                </a:solidFill>
                <a:latin typeface="Calibri"/>
              </a:rPr>
              <a:t>B.Rae 30.04.2021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Project Team meeting #44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CB72-8CCA-4385-99C9-63EFA5B1B5D6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0309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tint val="75000"/>
                  </a:prstClr>
                </a:solidFill>
                <a:latin typeface="Calibri"/>
              </a:rPr>
              <a:t>B.Rae 30.04.2021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Project Team meeting #44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CB72-8CCA-4385-99C9-63EFA5B1B5D6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90596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tint val="75000"/>
                  </a:prstClr>
                </a:solidFill>
                <a:latin typeface="Calibri"/>
              </a:rPr>
              <a:t>B.Rae 30.04.2021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Project Team meeting #44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CB72-8CCA-4385-99C9-63EFA5B1B5D6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0932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tint val="75000"/>
                  </a:prstClr>
                </a:solidFill>
                <a:latin typeface="Calibri"/>
              </a:rPr>
              <a:t>B.Rae 30.04.2021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Project Team meeting #44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CB72-8CCA-4385-99C9-63EFA5B1B5D6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96129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tint val="75000"/>
                  </a:prstClr>
                </a:solidFill>
                <a:latin typeface="Calibri"/>
              </a:rPr>
              <a:t>B.Rae 30.04.2021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Project Team meeting #44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CB72-8CCA-4385-99C9-63EFA5B1B5D6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73616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8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tint val="75000"/>
                  </a:prstClr>
                </a:solidFill>
                <a:latin typeface="Calibri"/>
              </a:rPr>
              <a:t>B.Rae 30.04.2021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Project Team meeting #44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CB72-8CCA-4385-99C9-63EFA5B1B5D6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79766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tint val="75000"/>
                  </a:prstClr>
                </a:solidFill>
                <a:latin typeface="Calibri"/>
              </a:rPr>
              <a:t>B.Rae 30.04.2021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Project Team meeting #44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CB72-8CCA-4385-99C9-63EFA5B1B5D6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3553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fr-FR"/>
              <a:t>B.Rae 30.04.2021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Project Team meeting #44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36"/>
            <a:ext cx="1971675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36"/>
            <a:ext cx="5800725" cy="581183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tint val="75000"/>
                  </a:prstClr>
                </a:solidFill>
                <a:latin typeface="Calibri"/>
              </a:rPr>
              <a:t>B.Rae 30.04.2021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Project Team meeting #44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CB72-8CCA-4385-99C9-63EFA5B1B5D6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5953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1574044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fr-FR"/>
              <a:t>B.Rae 30.04.2021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Project Team meeting #44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546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69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fr-FR"/>
              <a:t>B.Rae 30.04.2021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Project Team meeting #44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2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2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B.Rae 30.04.2021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Project Team meeting #44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B.Rae 30.04.2021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Project Team meeting #44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B.Rae 30.04.2021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Project Team meeting #44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41" y="2797194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4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69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1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1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fr-FR"/>
              <a:t>B.Rae 30.04.2021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Project Team meeting #44</a:t>
            </a:r>
            <a:endParaRPr lang="en-US" dirty="0"/>
          </a:p>
        </p:txBody>
      </p:sp>
      <p:pic>
        <p:nvPicPr>
          <p:cNvPr id="8" name="Picture 7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8F922104-4A32-4FE6-AD1E-A7156B4C6DB3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380405"/>
            <a:ext cx="507928" cy="403421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42FDD2FC-7775-4160-9B0A-50223D92D91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95" y="6329046"/>
            <a:ext cx="558288" cy="50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6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t>B.Rae 30.04.2021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6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t>Project Team meeting #44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6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605CB72-8CCA-4385-99C9-63EFA5B1B5D6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31666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ss-coordination.web.cern.ch/gantt/latest?facilities=East%20Area&amp;scale=week&amp;worktypeproject=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431804" y="2784328"/>
            <a:ext cx="8376916" cy="1827213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dirty="0"/>
              <a:t>EAR Project Team #44 : 2021 Schedule</a:t>
            </a:r>
            <a:br>
              <a:rPr lang="en-US" dirty="0"/>
            </a:br>
            <a:endParaRPr lang="en-GB" altLang="en-US" dirty="0">
              <a:ln>
                <a:noFill/>
              </a:ln>
              <a:ea typeface="MS PGothic" panose="020B0600070205080204" pitchFamily="34" charset="-128"/>
            </a:endParaRPr>
          </a:p>
        </p:txBody>
      </p:sp>
      <p:pic>
        <p:nvPicPr>
          <p:cNvPr id="1229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4" y="5478473"/>
            <a:ext cx="1155700" cy="1047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5" b="-2"/>
          <a:stretch>
            <a:fillRect/>
          </a:stretch>
        </p:blipFill>
        <p:spPr bwMode="auto">
          <a:xfrm>
            <a:off x="65088" y="103188"/>
            <a:ext cx="3048000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65089" y="2757507"/>
            <a:ext cx="9009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East Hall under construction - 1962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739" y="74632"/>
            <a:ext cx="2665412" cy="268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90"/>
          <a:stretch>
            <a:fillRect/>
          </a:stretch>
        </p:blipFill>
        <p:spPr bwMode="auto">
          <a:xfrm>
            <a:off x="3162301" y="490547"/>
            <a:ext cx="3195638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31799" y="4298004"/>
            <a:ext cx="8642351" cy="627103"/>
          </a:xfrm>
        </p:spPr>
        <p:txBody>
          <a:bodyPr/>
          <a:lstStyle/>
          <a:p>
            <a:r>
              <a:rPr lang="en-US" dirty="0"/>
              <a:t>Bastien </a:t>
            </a:r>
            <a:r>
              <a:rPr lang="en-US" dirty="0" err="1"/>
              <a:t>Raë</a:t>
            </a:r>
            <a:endParaRPr lang="en-US" dirty="0"/>
          </a:p>
        </p:txBody>
      </p:sp>
      <p:pic>
        <p:nvPicPr>
          <p:cNvPr id="3" name="Picture 2" descr="Logo East Area Renovation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299" y="5211422"/>
            <a:ext cx="2374036" cy="1513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939877-E134-4EDE-807C-681F15BC2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507" y="1113176"/>
            <a:ext cx="3009920" cy="50603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Index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9FC9755-3F17-4A88-BC36-1FB3879279FF}" type="slidenum">
              <a:rPr kumimoji="0" lang="en-US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 panose="020B050302020402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B.Rae 30.04.2021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MS PGothic" panose="020B0600070205080204" pitchFamily="34" charset="-128"/>
                <a:cs typeface="+mn-cs"/>
              </a:rPr>
              <a:t>Project Team meeting #44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 pitchFamily="34" charset="0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7" name="Picture 6" descr="Logo East Area Renovation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5742" y="116923"/>
            <a:ext cx="1287345" cy="82070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93082" y="454303"/>
            <a:ext cx="5605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Gantt : </a:t>
            </a:r>
            <a:r>
              <a:rPr lang="en-US" dirty="0">
                <a:hlinkClick r:id="rId4"/>
              </a:rPr>
              <a:t>EN-EA Planning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08096" y="1265515"/>
            <a:ext cx="4814991" cy="53553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Important info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Primary Area : Critical path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Signal Cabling beam area 99% done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Please verify your cables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Lugs mounting late </a:t>
            </a:r>
            <a:r>
              <a:rPr lang="en-US" dirty="0">
                <a:sym typeface="Wingdings" panose="05000000000000000000" pitchFamily="2" charset="2"/>
              </a:rPr>
              <a:t> Start to be critical 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T8 installation and vacuum finished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Primary vacuum almost finished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Mixed area installation 90%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All magnets installed </a:t>
            </a:r>
            <a:r>
              <a:rPr lang="en-US" dirty="0">
                <a:sym typeface="Wingdings" panose="05000000000000000000" pitchFamily="2" charset="2"/>
              </a:rPr>
              <a:t> Thanks !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Secondary area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Installation on going.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B.352 : Closed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On the waiting list for some work on magnets cooling (~1hr)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B.251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Power converters test on going.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HVAC dismantling done.</a:t>
            </a: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B.263 : OK</a:t>
            </a:r>
          </a:p>
          <a:p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6D5ACFD1-AAB9-454F-A30C-5240F66189AE}"/>
              </a:ext>
            </a:extLst>
          </p:cNvPr>
          <p:cNvSpPr/>
          <p:nvPr/>
        </p:nvSpPr>
        <p:spPr>
          <a:xfrm>
            <a:off x="197654" y="4699158"/>
            <a:ext cx="321469" cy="45719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35D3F19-23B6-408A-A82F-A95DCBBA8E0B}"/>
              </a:ext>
            </a:extLst>
          </p:cNvPr>
          <p:cNvCxnSpPr>
            <a:cxnSpLocks/>
          </p:cNvCxnSpPr>
          <p:nvPr/>
        </p:nvCxnSpPr>
        <p:spPr>
          <a:xfrm>
            <a:off x="519123" y="4722017"/>
            <a:ext cx="3490912" cy="0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133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b="1" kern="1200" dirty="0">
                <a:latin typeface="+mj-lt"/>
                <a:ea typeface="MS PGothic" panose="020B0600070205080204" pitchFamily="34" charset="-128"/>
                <a:cs typeface="Ubuntu Light"/>
              </a:rPr>
              <a:t>B.157</a:t>
            </a:r>
          </a:p>
        </p:txBody>
      </p:sp>
      <p:sp>
        <p:nvSpPr>
          <p:cNvPr id="3" name="TextBox 2"/>
          <p:cNvSpPr txBox="1"/>
          <p:nvPr/>
        </p:nvSpPr>
        <p:spPr bwMode="auto">
          <a:xfrm>
            <a:off x="4137203" y="1260001"/>
            <a:ext cx="5006797" cy="50160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eaLnBrk="0" fontAlgn="base" hangingPunct="0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C377B"/>
                </a:solidFill>
              </a:rPr>
              <a:t>Access system progressing very well (advance on the schedule)</a:t>
            </a:r>
          </a:p>
          <a:p>
            <a:pPr eaLnBrk="0" fontAlgn="base" hangingPunct="0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C377B"/>
                </a:solidFill>
              </a:rPr>
              <a:t>Roof installation</a:t>
            </a:r>
          </a:p>
          <a:p>
            <a:pPr lvl="1" eaLnBrk="0" fontAlgn="base" hangingPunct="0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C377B"/>
                </a:solidFill>
              </a:rPr>
              <a:t>Thanks of the 2 shifts progressing well</a:t>
            </a:r>
          </a:p>
          <a:p>
            <a:pPr lvl="1" eaLnBrk="0" fontAlgn="base" hangingPunct="0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C377B"/>
                </a:solidFill>
              </a:rPr>
              <a:t>T8 line almost done (all layers)</a:t>
            </a:r>
          </a:p>
          <a:p>
            <a:pPr lvl="1" eaLnBrk="0" fontAlgn="base" hangingPunct="0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C377B"/>
                </a:solidFill>
              </a:rPr>
              <a:t>Primary 1</a:t>
            </a:r>
            <a:r>
              <a:rPr lang="en-US" sz="1600" baseline="30000" dirty="0">
                <a:solidFill>
                  <a:srgbClr val="0C377B"/>
                </a:solidFill>
              </a:rPr>
              <a:t>st</a:t>
            </a:r>
            <a:r>
              <a:rPr lang="en-US" sz="1600" dirty="0">
                <a:solidFill>
                  <a:srgbClr val="0C377B"/>
                </a:solidFill>
              </a:rPr>
              <a:t> layer done</a:t>
            </a:r>
          </a:p>
          <a:p>
            <a:pPr lvl="1" eaLnBrk="0" fontAlgn="base" hangingPunct="0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C377B"/>
                </a:solidFill>
              </a:rPr>
              <a:t>Mixed to be started soon</a:t>
            </a:r>
          </a:p>
          <a:p>
            <a:pPr lvl="1" eaLnBrk="0" fontAlgn="base" hangingPunct="0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C377B"/>
                </a:solidFill>
              </a:rPr>
              <a:t>Should finish on the 7</a:t>
            </a:r>
            <a:r>
              <a:rPr lang="en-US" sz="1600" baseline="30000" dirty="0">
                <a:solidFill>
                  <a:srgbClr val="0C377B"/>
                </a:solidFill>
              </a:rPr>
              <a:t>th</a:t>
            </a:r>
            <a:r>
              <a:rPr lang="en-US" sz="1600" dirty="0">
                <a:solidFill>
                  <a:srgbClr val="0C377B"/>
                </a:solidFill>
              </a:rPr>
              <a:t> of July 2021</a:t>
            </a:r>
          </a:p>
          <a:p>
            <a:pPr eaLnBrk="0" fontAlgn="base" hangingPunct="0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C377B"/>
                </a:solidFill>
              </a:rPr>
              <a:t>“</a:t>
            </a:r>
            <a:r>
              <a:rPr lang="en-US" sz="1600" dirty="0" err="1">
                <a:solidFill>
                  <a:srgbClr val="0C377B"/>
                </a:solidFill>
              </a:rPr>
              <a:t>Lissage</a:t>
            </a:r>
            <a:r>
              <a:rPr lang="en-US" sz="1600" dirty="0">
                <a:solidFill>
                  <a:srgbClr val="0C377B"/>
                </a:solidFill>
              </a:rPr>
              <a:t>” after the roof installation.</a:t>
            </a:r>
          </a:p>
          <a:p>
            <a:pPr eaLnBrk="0" fontAlgn="base" hangingPunct="0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C377B"/>
                </a:solidFill>
              </a:rPr>
              <a:t>Control room should be ready only mid-June</a:t>
            </a:r>
          </a:p>
          <a:p>
            <a:pPr lvl="1" eaLnBrk="0" fontAlgn="base" hangingPunct="0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C377B"/>
                </a:solidFill>
              </a:rPr>
              <a:t>Lot activities to follow </a:t>
            </a:r>
          </a:p>
          <a:p>
            <a:pPr eaLnBrk="0" fontAlgn="base" hangingPunct="0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C377B"/>
                </a:solidFill>
              </a:rPr>
              <a:t>Lot of services and safety related work to be done (network installation, fire detection, RP monitor,..)</a:t>
            </a:r>
          </a:p>
          <a:p>
            <a:pPr eaLnBrk="0" fontAlgn="base" hangingPunct="0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C377B"/>
                </a:solidFill>
              </a:rPr>
              <a:t>Extraction to EAST dump and T8 readiness under review</a:t>
            </a:r>
          </a:p>
          <a:p>
            <a:pPr lvl="1" eaLnBrk="0" fontAlgn="base" hangingPunct="0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C377B"/>
                </a:solidFill>
              </a:rPr>
              <a:t>Split Power converters test in 2 part (zones under roof &amp; secondary area)</a:t>
            </a:r>
          </a:p>
          <a:p>
            <a:pPr lvl="1" eaLnBrk="0" fontAlgn="base" hangingPunct="0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C377B"/>
                </a:solidFill>
              </a:rPr>
              <a:t>Meeting with all services to determine a possible date</a:t>
            </a:r>
          </a:p>
          <a:p>
            <a:pPr eaLnBrk="0" fontAlgn="base" hangingPunct="0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C377B"/>
                </a:solidFill>
              </a:rPr>
              <a:t>Secondary Area installation progressing well</a:t>
            </a:r>
          </a:p>
          <a:p>
            <a:pPr eaLnBrk="0" fontAlgn="base" hangingPunct="0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C377B"/>
              </a:solidFill>
            </a:endParaRPr>
          </a:p>
          <a:p>
            <a:pPr eaLnBrk="0" fontAlgn="base" hangingPunct="0">
              <a:lnSpc>
                <a:spcPct val="9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C37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>
          <a:xfrm>
            <a:off x="7956550" y="6356369"/>
            <a:ext cx="730250" cy="365125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</a:pPr>
            <a:fld id="{B9FC9755-3F17-4A88-BC36-1FB3879279FF}" type="slidenum">
              <a:rPr lang="en-US" altLang="en-US" kern="1200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</a:pPr>
              <a:t>3</a:t>
            </a:fld>
            <a:endParaRPr lang="en-US" altLang="en-US" kern="1200">
              <a:latin typeface="+mn-lt"/>
              <a:ea typeface="+mn-ea"/>
              <a:cs typeface="+mn-cs"/>
            </a:endParaRP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half" idx="4294967295"/>
          </p:nvPr>
        </p:nvSpPr>
        <p:spPr>
          <a:xfrm>
            <a:off x="2093082" y="6356369"/>
            <a:ext cx="2598712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fr-FR"/>
              <a:t>B.Rae 30.04.2021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5514915" y="6356369"/>
            <a:ext cx="2441646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/>
              <a:t>Project Team meeting #44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9D8557-52F2-4617-A676-DE03761FD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2" y="1875735"/>
            <a:ext cx="4081774" cy="378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278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b="1" kern="1200">
                <a:latin typeface="+mj-lt"/>
                <a:ea typeface="MS PGothic" panose="020B0600070205080204" pitchFamily="34" charset="-128"/>
                <a:cs typeface="Ubuntu Light"/>
              </a:rPr>
              <a:t>B.251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33B24D-FE45-4686-8A0D-C9218BD9C1C4}"/>
              </a:ext>
            </a:extLst>
          </p:cNvPr>
          <p:cNvSpPr txBox="1"/>
          <p:nvPr/>
        </p:nvSpPr>
        <p:spPr bwMode="auto">
          <a:xfrm>
            <a:off x="3324137" y="1199275"/>
            <a:ext cx="5553076" cy="50160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285750" indent="-285750" eaLnBrk="0" fontAlgn="base" hangingPunct="0">
              <a:lnSpc>
                <a:spcPct val="20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377B"/>
                </a:solidFill>
              </a:rPr>
              <a:t>Lugs mounting delayed start to be critical for HW test</a:t>
            </a:r>
          </a:p>
          <a:p>
            <a:pPr marL="342900" indent="-342900" eaLnBrk="0" fontAlgn="base" hangingPunct="0">
              <a:lnSpc>
                <a:spcPct val="20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377B"/>
                </a:solidFill>
              </a:rPr>
              <a:t>Converters IST progressing well. </a:t>
            </a:r>
          </a:p>
          <a:p>
            <a:pPr marL="800100" lvl="1" indent="-342900" eaLnBrk="0" fontAlgn="base" hangingPunct="0">
              <a:lnSpc>
                <a:spcPct val="20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377B"/>
                </a:solidFill>
              </a:rPr>
              <a:t>Planning to be review with priority to T8, target and mixed zone.</a:t>
            </a:r>
          </a:p>
          <a:p>
            <a:pPr marL="342900" indent="-342900" eaLnBrk="0" fontAlgn="base" hangingPunct="0">
              <a:lnSpc>
                <a:spcPct val="20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377B"/>
                </a:solidFill>
              </a:rPr>
              <a:t>HVAC Installation to be confirmed</a:t>
            </a:r>
          </a:p>
          <a:p>
            <a:pPr marL="342900" indent="-342900" eaLnBrk="0" fontAlgn="base" hangingPunct="0">
              <a:lnSpc>
                <a:spcPct val="20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377B"/>
                </a:solidFill>
              </a:rPr>
              <a:t>Old HVAC dismantling done</a:t>
            </a:r>
          </a:p>
          <a:p>
            <a:pPr marL="342900" indent="-342900" eaLnBrk="0" fontAlgn="base" hangingPunct="0">
              <a:lnSpc>
                <a:spcPct val="20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endParaRPr lang="en-US" dirty="0">
              <a:solidFill>
                <a:srgbClr val="0C377B"/>
              </a:solidFill>
            </a:endParaRPr>
          </a:p>
          <a:p>
            <a:pPr marL="742950" lvl="1" indent="-285750" eaLnBrk="0" fontAlgn="base" hangingPunct="0">
              <a:lnSpc>
                <a:spcPct val="20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endParaRPr lang="en-US" dirty="0">
              <a:solidFill>
                <a:srgbClr val="0C377B"/>
              </a:solidFill>
            </a:endParaRPr>
          </a:p>
          <a:p>
            <a:pPr marL="742950" lvl="1" indent="-285750" eaLnBrk="0" fontAlgn="base" hangingPunct="0">
              <a:lnSpc>
                <a:spcPct val="200000"/>
              </a:lnSpc>
              <a:spcBef>
                <a:spcPts val="6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>
          <a:xfrm>
            <a:off x="7956550" y="6356369"/>
            <a:ext cx="730250" cy="365125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</a:pPr>
            <a:fld id="{B9FC9755-3F17-4A88-BC36-1FB3879279FF}" type="slidenum">
              <a:rPr lang="en-US" altLang="en-US" kern="1200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</a:pPr>
              <a:t>4</a:t>
            </a:fld>
            <a:endParaRPr lang="en-US" altLang="en-US" kern="1200">
              <a:latin typeface="+mn-lt"/>
              <a:ea typeface="+mn-ea"/>
              <a:cs typeface="+mn-cs"/>
            </a:endParaRP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half" idx="4294967295"/>
          </p:nvPr>
        </p:nvSpPr>
        <p:spPr>
          <a:xfrm>
            <a:off x="2093082" y="6356369"/>
            <a:ext cx="2598712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fr-FR"/>
              <a:t>B.Rae 30.04.2021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5514915" y="6356369"/>
            <a:ext cx="2441646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/>
              <a:t>Project Team meeting #44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6AAAB2-1159-4424-8A1F-FCFBE45B04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123950"/>
            <a:ext cx="2866938" cy="481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620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06734" y="1117512"/>
            <a:ext cx="8476901" cy="5028279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B.157 :</a:t>
            </a:r>
          </a:p>
          <a:p>
            <a:pPr lvl="1"/>
            <a:r>
              <a:rPr lang="en-GB" dirty="0">
                <a:solidFill>
                  <a:schemeClr val="tx1"/>
                </a:solidFill>
                <a:sym typeface="Wingdings" panose="05000000000000000000" pitchFamily="2" charset="2"/>
              </a:rPr>
              <a:t>Beam lines installation almost done for Primary and on going for secondary</a:t>
            </a:r>
            <a:endParaRPr lang="en-GB" dirty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pPr lvl="1"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  <a:sym typeface="Wingdings" panose="05000000000000000000" pitchFamily="2" charset="2"/>
              </a:rPr>
              <a:t>Roof installation has to be followed up closely  But progressing very well</a:t>
            </a:r>
          </a:p>
          <a:p>
            <a:pPr lvl="1"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Heavy work to be able to finish on time.</a:t>
            </a:r>
          </a:p>
          <a:p>
            <a:pPr lvl="1"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Services please cross check the dates for the installations (RP, Fire detection, Gas, …)</a:t>
            </a:r>
          </a:p>
          <a:p>
            <a:r>
              <a:rPr lang="en-GB" dirty="0">
                <a:solidFill>
                  <a:schemeClr val="tx1"/>
                </a:solidFill>
              </a:rPr>
              <a:t>B251 : 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Lugs mounting to start ASAP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Power converters test ongoing </a:t>
            </a:r>
            <a:r>
              <a:rPr lang="en-GB" dirty="0">
                <a:solidFill>
                  <a:schemeClr val="tx1"/>
                </a:solidFill>
                <a:sym typeface="Wingdings" panose="05000000000000000000" pitchFamily="2" charset="2"/>
              </a:rPr>
              <a:t> priority given to zones under the roof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Global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Please check you </a:t>
            </a:r>
            <a:r>
              <a:rPr lang="en-GB">
                <a:solidFill>
                  <a:schemeClr val="tx1"/>
                </a:solidFill>
              </a:rPr>
              <a:t>cables.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B.Rae 30.04.2021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Project Team meeting #44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682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D5407-1499-4023-9AE8-D68F133C1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Control Software Preparation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754D3B-BEE7-407E-85C6-3D77337A227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3398" y="3689350"/>
            <a:ext cx="8501051" cy="2609850"/>
          </a:xfrm>
        </p:spPr>
        <p:txBody>
          <a:bodyPr/>
          <a:lstStyle/>
          <a:p>
            <a:r>
              <a:rPr lang="en-GB" dirty="0"/>
              <a:t>CESAR Software will be updated for the new East Area.</a:t>
            </a:r>
          </a:p>
          <a:p>
            <a:pPr lvl="1"/>
            <a:r>
              <a:rPr lang="en-GB" dirty="0"/>
              <a:t>It become urgent to have all you FESA Class &amp; Device name for all the equipment's in each lines.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Please fill the Excel fill attach to the indico and send it to me ASAP.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0DA07C-CDB4-491D-8EAD-D7F3A550955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FB64F1-9807-4456-961F-42454E6F465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B.Rae 30.04.2021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69287F-2B80-4253-B47C-B8596D0DAD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Project Team meeting #44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861587-7C05-49F5-949C-E59CA4433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99" y="1165194"/>
            <a:ext cx="7994650" cy="232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25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 East Area Renovation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86" y="1901880"/>
            <a:ext cx="6151806" cy="392188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C377B"/>
                </a:solidFill>
                <a:latin typeface="+mn-lt"/>
              </a:rPr>
              <a:t>Thanks for your attention !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B.Rae 30.04.2021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Project Team meeting #44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05CB72-8CCA-4385-99C9-63EFA5B1B5D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929363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478</Words>
  <Application>Microsoft Office PowerPoint</Application>
  <PresentationFormat>On-screen Show (4:3)</PresentationFormat>
  <Paragraphs>80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CERN_ENdept_Presentation_ArialFont copy</vt:lpstr>
      <vt:lpstr>1_Office Theme</vt:lpstr>
      <vt:lpstr>EAR Project Team #44 : 2021 Schedule </vt:lpstr>
      <vt:lpstr>Index</vt:lpstr>
      <vt:lpstr>B.157</vt:lpstr>
      <vt:lpstr>B.251</vt:lpstr>
      <vt:lpstr>Summary</vt:lpstr>
      <vt:lpstr>Control Software Preparation</vt:lpstr>
      <vt:lpstr>Thanks for your attention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 Project Team #42 : 2021 Schedule</dc:title>
  <dc:creator>Bastien Rae</dc:creator>
  <cp:lastModifiedBy>Bastien Rae</cp:lastModifiedBy>
  <cp:revision>46</cp:revision>
  <dcterms:created xsi:type="dcterms:W3CDTF">2021-01-29T10:01:15Z</dcterms:created>
  <dcterms:modified xsi:type="dcterms:W3CDTF">2021-04-30T12:01:50Z</dcterms:modified>
</cp:coreProperties>
</file>