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506" r:id="rId5"/>
    <p:sldId id="502" r:id="rId6"/>
    <p:sldId id="498" r:id="rId7"/>
    <p:sldId id="501" r:id="rId8"/>
    <p:sldId id="505" r:id="rId9"/>
    <p:sldId id="500" r:id="rId10"/>
    <p:sldId id="504" r:id="rId11"/>
  </p:sldIdLst>
  <p:sldSz cx="9906000" cy="6858000" type="A4"/>
  <p:notesSz cx="6669088" cy="9926638"/>
  <p:defaultTextStyle>
    <a:defPPr>
      <a:defRPr lang="en-US"/>
    </a:defPPr>
    <a:lvl1pPr marL="0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 Manfredi" initials="MM" lastIdx="8" clrIdx="0">
    <p:extLst>
      <p:ext uri="{19B8F6BF-5375-455C-9EA6-DF929625EA0E}">
        <p15:presenceInfo xmlns:p15="http://schemas.microsoft.com/office/powerpoint/2012/main" userId="S-1-5-21-1526224874-1540688658-1361462980-18619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0504D"/>
    <a:srgbClr val="5680CA"/>
    <a:srgbClr val="4F81BD"/>
    <a:srgbClr val="FCD5B5"/>
    <a:srgbClr val="FF3EF4"/>
    <a:srgbClr val="90B8E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00" autoAdjust="0"/>
    <p:restoredTop sz="94253" autoAdjust="0"/>
  </p:normalViewPr>
  <p:slideViewPr>
    <p:cSldViewPr>
      <p:cViewPr>
        <p:scale>
          <a:sx n="100" d="100"/>
          <a:sy n="100" d="100"/>
        </p:scale>
        <p:origin x="998" y="58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106" y="-108"/>
      </p:cViewPr>
      <p:guideLst>
        <p:guide orient="horz" pos="3127"/>
        <p:guide pos="210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733" cy="495679"/>
          </a:xfrm>
          <a:prstGeom prst="rect">
            <a:avLst/>
          </a:prstGeom>
        </p:spPr>
        <p:txBody>
          <a:bodyPr vert="horz" lIns="90571" tIns="45286" rIns="90571" bIns="4528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814" y="0"/>
            <a:ext cx="2889733" cy="495679"/>
          </a:xfrm>
          <a:prstGeom prst="rect">
            <a:avLst/>
          </a:prstGeom>
        </p:spPr>
        <p:txBody>
          <a:bodyPr vert="horz" lIns="90571" tIns="45286" rIns="90571" bIns="45286" rtlCol="0"/>
          <a:lstStyle>
            <a:lvl1pPr algn="r">
              <a:defRPr sz="1200"/>
            </a:lvl1pPr>
          </a:lstStyle>
          <a:p>
            <a:fld id="{AF2A7E07-C38B-4762-9B27-A6B114C038BF}" type="datetimeFigureOut">
              <a:rPr lang="en-US" smtClean="0"/>
              <a:pPr/>
              <a:t>30-Apr-21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9328"/>
            <a:ext cx="2889733" cy="495679"/>
          </a:xfrm>
          <a:prstGeom prst="rect">
            <a:avLst/>
          </a:prstGeom>
        </p:spPr>
        <p:txBody>
          <a:bodyPr vert="horz" lIns="90571" tIns="45286" rIns="90571" bIns="4528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814" y="9429328"/>
            <a:ext cx="2889733" cy="495679"/>
          </a:xfrm>
          <a:prstGeom prst="rect">
            <a:avLst/>
          </a:prstGeom>
        </p:spPr>
        <p:txBody>
          <a:bodyPr vert="horz" lIns="90571" tIns="45286" rIns="90571" bIns="45286" rtlCol="0" anchor="b"/>
          <a:lstStyle>
            <a:lvl1pPr algn="r">
              <a:defRPr sz="1200"/>
            </a:lvl1pPr>
          </a:lstStyle>
          <a:p>
            <a:fld id="{9DCE4F8F-F093-44B9-9193-8314D38D692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13165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733" cy="495679"/>
          </a:xfrm>
          <a:prstGeom prst="rect">
            <a:avLst/>
          </a:prstGeom>
        </p:spPr>
        <p:txBody>
          <a:bodyPr vert="horz" lIns="90571" tIns="45286" rIns="90571" bIns="4528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814" y="0"/>
            <a:ext cx="2889733" cy="495679"/>
          </a:xfrm>
          <a:prstGeom prst="rect">
            <a:avLst/>
          </a:prstGeom>
        </p:spPr>
        <p:txBody>
          <a:bodyPr vert="horz" lIns="90571" tIns="45286" rIns="90571" bIns="45286" rtlCol="0"/>
          <a:lstStyle>
            <a:lvl1pPr algn="r">
              <a:defRPr sz="1200"/>
            </a:lvl1pPr>
          </a:lstStyle>
          <a:p>
            <a:fld id="{14DC5582-A90A-4655-93D8-A2A1991EAA8E}" type="datetimeFigureOut">
              <a:rPr lang="en-US" smtClean="0"/>
              <a:pPr/>
              <a:t>30-Apr-21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744538"/>
            <a:ext cx="537686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71" tIns="45286" rIns="90571" bIns="45286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7218" y="4715480"/>
            <a:ext cx="5334652" cy="4466009"/>
          </a:xfrm>
          <a:prstGeom prst="rect">
            <a:avLst/>
          </a:prstGeom>
        </p:spPr>
        <p:txBody>
          <a:bodyPr vert="horz" lIns="90571" tIns="45286" rIns="90571" bIns="4528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9328"/>
            <a:ext cx="2889733" cy="495679"/>
          </a:xfrm>
          <a:prstGeom prst="rect">
            <a:avLst/>
          </a:prstGeom>
        </p:spPr>
        <p:txBody>
          <a:bodyPr vert="horz" lIns="90571" tIns="45286" rIns="90571" bIns="4528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814" y="9429328"/>
            <a:ext cx="2889733" cy="495679"/>
          </a:xfrm>
          <a:prstGeom prst="rect">
            <a:avLst/>
          </a:prstGeom>
        </p:spPr>
        <p:txBody>
          <a:bodyPr vert="horz" lIns="90571" tIns="45286" rIns="90571" bIns="45286" rtlCol="0" anchor="b"/>
          <a:lstStyle>
            <a:lvl1pPr algn="r">
              <a:defRPr sz="1200"/>
            </a:lvl1pPr>
          </a:lstStyle>
          <a:p>
            <a:fld id="{AFC79328-F686-4EC9-A040-BB6817154EF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59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E3DD4BF-AD9B-4A40-B970-4CDC54B232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l"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02/02/2021</a:t>
            </a:r>
            <a:endParaRPr lang="fr-FR" b="1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1587C16-8769-4034-8408-59CC0CAA8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30525" y="6435231"/>
            <a:ext cx="4044950" cy="365125"/>
          </a:xfrm>
          <a:prstGeom prst="rect">
            <a:avLst/>
          </a:prstGeom>
        </p:spPr>
        <p:txBody>
          <a:bodyPr/>
          <a:lstStyle>
            <a:lvl1pPr algn="ctr">
              <a:defRPr lang="en-GB" sz="1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CH" dirty="0"/>
              <a:t>Rénovation 180-183-190</a:t>
            </a:r>
            <a:endParaRPr lang="fr-FR" sz="1400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6B9AE05-C332-470C-A2FE-B545DC4509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60458" y="6426918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lang="en-US" sz="1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ctr"/>
            <a:r>
              <a:rPr lang="fr-CH" dirty="0"/>
              <a:t>David Rodriguez SCE-PPM </a:t>
            </a:r>
            <a:endParaRPr lang="fr-FR" b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91611"/>
            <a:ext cx="7924800" cy="639762"/>
          </a:xfrm>
          <a:prstGeom prst="rect">
            <a:avLst/>
          </a:prstGeom>
        </p:spPr>
        <p:txBody>
          <a:bodyPr vert="horz" lIns="95746" tIns="47874" rIns="95746" bIns="47874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27/11/2020</a:t>
            </a:r>
            <a:endParaRPr lang="fr-FR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0000" dir="5400000" rotWithShape="0">
              <a:srgbClr val="0070C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ul-pho-2007-046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550" y="68592"/>
            <a:ext cx="742950" cy="685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9A7570D9-1B9B-4E74-81B4-CAC56D707C46}"/>
              </a:ext>
            </a:extLst>
          </p:cNvPr>
          <p:cNvSpPr/>
          <p:nvPr userDrawn="1"/>
        </p:nvSpPr>
        <p:spPr>
          <a:xfrm>
            <a:off x="0" y="6407522"/>
            <a:ext cx="9906000" cy="465409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C74D856A-95B0-49AE-A0C3-A025AFEBD5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30525" y="6435231"/>
            <a:ext cx="4044950" cy="365125"/>
          </a:xfrm>
          <a:prstGeom prst="rect">
            <a:avLst/>
          </a:prstGeom>
        </p:spPr>
        <p:txBody>
          <a:bodyPr/>
          <a:lstStyle>
            <a:lvl1pPr algn="ctr">
              <a:defRPr lang="en-GB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CH" dirty="0"/>
              <a:t>Rénovation 180, 183 et 190</a:t>
            </a:r>
            <a:endParaRPr lang="fr-FR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0296209D-1D1A-45CB-994C-8F6E8A899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60458" y="6426918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lang="en-US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ctr"/>
            <a:r>
              <a:rPr lang="fr-CH" dirty="0"/>
              <a:t>David Rodriguez SMB-SE-MP </a:t>
            </a:r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/>
  <p:txStyles>
    <p:titleStyle>
      <a:lvl1pPr algn="ctr" defTabSz="957472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052" indent="-359052" algn="l" defTabSz="95747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7945" indent="-299209" algn="l" defTabSz="957472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6838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5571" indent="-239368" algn="l" defTabSz="957472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307" indent="-239368" algn="l" defTabSz="957472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04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177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051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924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73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472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20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494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3675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41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14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2988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72AC2.A0EC9440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2C3D6C-8EF3-4788-B08C-E25B80F6CF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30/04/2021</a:t>
            </a:r>
            <a:endParaRPr lang="fr-FR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C7BE6C-C473-4A92-8260-D5A9E81AE5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/>
              <a:t>Consolidation 251</a:t>
            </a:r>
            <a:endParaRPr lang="fr-FR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43E97A-65A4-4D31-8A5B-5B577FB014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r>
              <a:rPr lang="fr-CH"/>
              <a:t>David Rodriguez SCE-PPM </a:t>
            </a:r>
            <a:endParaRPr lang="fr-FR" b="1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D68B804A-9E34-4F60-BB03-BCC06373CD74}"/>
              </a:ext>
            </a:extLst>
          </p:cNvPr>
          <p:cNvSpPr/>
          <p:nvPr/>
        </p:nvSpPr>
        <p:spPr>
          <a:xfrm>
            <a:off x="685800" y="986879"/>
            <a:ext cx="82295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b="1" dirty="0">
                <a:solidFill>
                  <a:schemeClr val="accent1"/>
                </a:solidFill>
              </a:rPr>
              <a:t>Consolidation 251</a:t>
            </a:r>
          </a:p>
        </p:txBody>
      </p:sp>
      <p:pic>
        <p:nvPicPr>
          <p:cNvPr id="8" name="Picture 7" descr="A picture containing sky, outdoor, road, building&#10;&#10;Description automatically generated">
            <a:extLst>
              <a:ext uri="{FF2B5EF4-FFF2-40B4-BE49-F238E27FC236}">
                <a16:creationId xmlns:a16="http://schemas.microsoft.com/office/drawing/2014/main" id="{EA8A7BF1-BED8-4AA1-B5EC-EA3264E5F2C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83" b="13853"/>
          <a:stretch/>
        </p:blipFill>
        <p:spPr>
          <a:xfrm>
            <a:off x="1252598" y="1981200"/>
            <a:ext cx="7662801" cy="3980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58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2C3D6C-8EF3-4788-B08C-E25B80F6CF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30/04/2021</a:t>
            </a:r>
            <a:endParaRPr lang="fr-FR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C7BE6C-C473-4A92-8260-D5A9E81AE5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/>
              <a:t>Consolidation 251</a:t>
            </a:r>
            <a:endParaRPr lang="fr-FR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43E97A-65A4-4D31-8A5B-5B577FB014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r>
              <a:rPr lang="fr-CH"/>
              <a:t>David Rodriguez SCE-PPM </a:t>
            </a:r>
            <a:endParaRPr lang="fr-FR" b="1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D68B804A-9E34-4F60-BB03-BCC06373CD74}"/>
              </a:ext>
            </a:extLst>
          </p:cNvPr>
          <p:cNvSpPr/>
          <p:nvPr/>
        </p:nvSpPr>
        <p:spPr>
          <a:xfrm>
            <a:off x="838200" y="152400"/>
            <a:ext cx="82295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b="1" dirty="0">
                <a:solidFill>
                  <a:schemeClr val="accent1"/>
                </a:solidFill>
              </a:rPr>
              <a:t>Emprise des travaux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23F92E-4265-4B6B-86A9-130A080F7FFA}"/>
              </a:ext>
            </a:extLst>
          </p:cNvPr>
          <p:cNvSpPr txBox="1"/>
          <p:nvPr/>
        </p:nvSpPr>
        <p:spPr>
          <a:xfrm>
            <a:off x="914400" y="990600"/>
            <a:ext cx="6172200" cy="4898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fr-FR" sz="2200" dirty="0"/>
              <a:t>Installation chantier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fr-FR" sz="2200" dirty="0"/>
              <a:t>Échafaudage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fr-FR" sz="2200" dirty="0"/>
              <a:t>Désamiantage: bardage et fenêtres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fr-FR" sz="2200" dirty="0"/>
              <a:t>Réfection étanchéité et garde-corps en toiture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fr-FR" sz="2200" dirty="0"/>
              <a:t>Réfection façade bardage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fr-FR" sz="2200" dirty="0"/>
              <a:t>Traitement façade béton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fr-FR" sz="2200" dirty="0"/>
              <a:t>Vitrage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fr-FR" sz="2200" dirty="0"/>
              <a:t>Démolition et réfection des sanitaires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fr-FR" sz="2200" dirty="0"/>
              <a:t>Replacement des portes avec oculus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fr-FR" sz="2200" dirty="0"/>
              <a:t>Dépose portes sectionnelles </a:t>
            </a:r>
            <a:r>
              <a:rPr lang="fr-FR" sz="2200" dirty="0" err="1"/>
              <a:t>obsoletes</a:t>
            </a:r>
            <a:endParaRPr lang="fr-FR" sz="2200" dirty="0"/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fr-FR" sz="2200" dirty="0"/>
              <a:t>Penture hall (zone bureaux non compris)</a:t>
            </a:r>
          </a:p>
        </p:txBody>
      </p:sp>
    </p:spTree>
    <p:extLst>
      <p:ext uri="{BB962C8B-B14F-4D97-AF65-F5344CB8AC3E}">
        <p14:creationId xmlns:p14="http://schemas.microsoft.com/office/powerpoint/2010/main" val="2355567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2C3D6C-8EF3-4788-B08C-E25B80F6CF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30/04/2021</a:t>
            </a:r>
            <a:endParaRPr lang="fr-FR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C7BE6C-C473-4A92-8260-D5A9E81AE5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/>
              <a:t>Consolidation 251</a:t>
            </a:r>
            <a:endParaRPr lang="fr-FR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43E97A-65A4-4D31-8A5B-5B577FB014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r>
              <a:rPr lang="fr-CH"/>
              <a:t>David Rodriguez SCE-PPM </a:t>
            </a:r>
            <a:endParaRPr lang="fr-FR" b="1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D68B804A-9E34-4F60-BB03-BCC06373CD74}"/>
              </a:ext>
            </a:extLst>
          </p:cNvPr>
          <p:cNvSpPr/>
          <p:nvPr/>
        </p:nvSpPr>
        <p:spPr>
          <a:xfrm>
            <a:off x="838200" y="152400"/>
            <a:ext cx="82295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b="1" dirty="0">
                <a:solidFill>
                  <a:schemeClr val="accent1"/>
                </a:solidFill>
              </a:rPr>
              <a:t>Travaux rénovation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4BD5B4-9F4B-4BD6-B759-209E752A5B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6884"/>
            <a:ext cx="9906000" cy="5124231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01D776D-0F42-41D6-87FC-2FC72CCF7FE1}"/>
              </a:ext>
            </a:extLst>
          </p:cNvPr>
          <p:cNvSpPr/>
          <p:nvPr/>
        </p:nvSpPr>
        <p:spPr>
          <a:xfrm>
            <a:off x="1998482" y="1187777"/>
            <a:ext cx="6306532" cy="1715679"/>
          </a:xfrm>
          <a:custGeom>
            <a:avLst/>
            <a:gdLst>
              <a:gd name="connsiteX0" fmla="*/ 0 w 6306532"/>
              <a:gd name="connsiteY0" fmla="*/ 480767 h 1715679"/>
              <a:gd name="connsiteX1" fmla="*/ 1960776 w 6306532"/>
              <a:gd name="connsiteY1" fmla="*/ 1715679 h 1715679"/>
              <a:gd name="connsiteX2" fmla="*/ 6306532 w 6306532"/>
              <a:gd name="connsiteY2" fmla="*/ 763571 h 1715679"/>
              <a:gd name="connsiteX3" fmla="*/ 3525625 w 6306532"/>
              <a:gd name="connsiteY3" fmla="*/ 0 h 1715679"/>
              <a:gd name="connsiteX4" fmla="*/ 0 w 6306532"/>
              <a:gd name="connsiteY4" fmla="*/ 480767 h 171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06532" h="1715679">
                <a:moveTo>
                  <a:pt x="0" y="480767"/>
                </a:moveTo>
                <a:lnTo>
                  <a:pt x="1960776" y="1715679"/>
                </a:lnTo>
                <a:lnTo>
                  <a:pt x="6306532" y="763571"/>
                </a:lnTo>
                <a:lnTo>
                  <a:pt x="3525625" y="0"/>
                </a:lnTo>
                <a:lnTo>
                  <a:pt x="0" y="480767"/>
                </a:lnTo>
                <a:close/>
              </a:path>
            </a:pathLst>
          </a:cu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5DE67C5-694C-49C9-B796-7A34F54D3F33}"/>
              </a:ext>
            </a:extLst>
          </p:cNvPr>
          <p:cNvSpPr/>
          <p:nvPr/>
        </p:nvSpPr>
        <p:spPr>
          <a:xfrm>
            <a:off x="4584192" y="3505200"/>
            <a:ext cx="2346960" cy="2011680"/>
          </a:xfrm>
          <a:custGeom>
            <a:avLst/>
            <a:gdLst>
              <a:gd name="connsiteX0" fmla="*/ 54864 w 2346960"/>
              <a:gd name="connsiteY0" fmla="*/ 737616 h 2011680"/>
              <a:gd name="connsiteX1" fmla="*/ 0 w 2346960"/>
              <a:gd name="connsiteY1" fmla="*/ 2011680 h 2011680"/>
              <a:gd name="connsiteX2" fmla="*/ 2054352 w 2346960"/>
              <a:gd name="connsiteY2" fmla="*/ 1280160 h 2011680"/>
              <a:gd name="connsiteX3" fmla="*/ 2346960 w 2346960"/>
              <a:gd name="connsiteY3" fmla="*/ 0 h 2011680"/>
              <a:gd name="connsiteX4" fmla="*/ 54864 w 2346960"/>
              <a:gd name="connsiteY4" fmla="*/ 737616 h 201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6960" h="2011680">
                <a:moveTo>
                  <a:pt x="54864" y="737616"/>
                </a:moveTo>
                <a:lnTo>
                  <a:pt x="0" y="2011680"/>
                </a:lnTo>
                <a:lnTo>
                  <a:pt x="2054352" y="1280160"/>
                </a:lnTo>
                <a:lnTo>
                  <a:pt x="2346960" y="0"/>
                </a:lnTo>
                <a:lnTo>
                  <a:pt x="54864" y="737616"/>
                </a:lnTo>
                <a:close/>
              </a:path>
            </a:pathLst>
          </a:custGeom>
          <a:solidFill>
            <a:srgbClr val="FF0000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8671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2C3D6C-8EF3-4788-B08C-E25B80F6CF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30/04/2021</a:t>
            </a:r>
            <a:endParaRPr lang="fr-FR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C7BE6C-C473-4A92-8260-D5A9E81AE5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/>
              <a:t>Consolidation 251</a:t>
            </a:r>
            <a:endParaRPr lang="fr-FR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43E97A-65A4-4D31-8A5B-5B577FB014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r>
              <a:rPr lang="fr-CH"/>
              <a:t>David Rodriguez SCE-PPM </a:t>
            </a:r>
            <a:endParaRPr lang="fr-FR" b="1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D68B804A-9E34-4F60-BB03-BCC06373CD74}"/>
              </a:ext>
            </a:extLst>
          </p:cNvPr>
          <p:cNvSpPr/>
          <p:nvPr/>
        </p:nvSpPr>
        <p:spPr>
          <a:xfrm>
            <a:off x="838200" y="152400"/>
            <a:ext cx="82295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b="1" dirty="0">
                <a:solidFill>
                  <a:schemeClr val="accent1"/>
                </a:solidFill>
              </a:rPr>
              <a:t>Travaux rénovation</a:t>
            </a:r>
          </a:p>
        </p:txBody>
      </p:sp>
      <p:pic>
        <p:nvPicPr>
          <p:cNvPr id="8" name="Picture 7" descr="A picture containing table, toy&#10;&#10;Description automatically generated">
            <a:extLst>
              <a:ext uri="{FF2B5EF4-FFF2-40B4-BE49-F238E27FC236}">
                <a16:creationId xmlns:a16="http://schemas.microsoft.com/office/drawing/2014/main" id="{6100EDEA-F983-4EFF-AAF3-1A9C23D063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43000"/>
            <a:ext cx="9906000" cy="4730576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1916454-1E9B-4E19-AD0A-FAC039695AEE}"/>
              </a:ext>
            </a:extLst>
          </p:cNvPr>
          <p:cNvSpPr/>
          <p:nvPr/>
        </p:nvSpPr>
        <p:spPr>
          <a:xfrm>
            <a:off x="1150070" y="2384981"/>
            <a:ext cx="6598763" cy="3063712"/>
          </a:xfrm>
          <a:custGeom>
            <a:avLst/>
            <a:gdLst>
              <a:gd name="connsiteX0" fmla="*/ 0 w 6598763"/>
              <a:gd name="connsiteY0" fmla="*/ 0 h 3063712"/>
              <a:gd name="connsiteX1" fmla="*/ 3723588 w 6598763"/>
              <a:gd name="connsiteY1" fmla="*/ 1593130 h 3063712"/>
              <a:gd name="connsiteX2" fmla="*/ 6598763 w 6598763"/>
              <a:gd name="connsiteY2" fmla="*/ 122549 h 3063712"/>
              <a:gd name="connsiteX3" fmla="*/ 6495068 w 6598763"/>
              <a:gd name="connsiteY3" fmla="*/ 1055803 h 3063712"/>
              <a:gd name="connsiteX4" fmla="*/ 3742441 w 6598763"/>
              <a:gd name="connsiteY4" fmla="*/ 3063712 h 3063712"/>
              <a:gd name="connsiteX5" fmla="*/ 669303 w 6598763"/>
              <a:gd name="connsiteY5" fmla="*/ 1206631 h 3063712"/>
              <a:gd name="connsiteX6" fmla="*/ 329938 w 6598763"/>
              <a:gd name="connsiteY6" fmla="*/ 1036949 h 3063712"/>
              <a:gd name="connsiteX7" fmla="*/ 235670 w 6598763"/>
              <a:gd name="connsiteY7" fmla="*/ 339365 h 3063712"/>
              <a:gd name="connsiteX8" fmla="*/ 9427 w 6598763"/>
              <a:gd name="connsiteY8" fmla="*/ 197963 h 3063712"/>
              <a:gd name="connsiteX9" fmla="*/ 0 w 6598763"/>
              <a:gd name="connsiteY9" fmla="*/ 0 h 306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98763" h="3063712">
                <a:moveTo>
                  <a:pt x="0" y="0"/>
                </a:moveTo>
                <a:lnTo>
                  <a:pt x="3723588" y="1593130"/>
                </a:lnTo>
                <a:lnTo>
                  <a:pt x="6598763" y="122549"/>
                </a:lnTo>
                <a:lnTo>
                  <a:pt x="6495068" y="1055803"/>
                </a:lnTo>
                <a:lnTo>
                  <a:pt x="3742441" y="3063712"/>
                </a:lnTo>
                <a:lnTo>
                  <a:pt x="669303" y="1206631"/>
                </a:lnTo>
                <a:lnTo>
                  <a:pt x="329938" y="1036949"/>
                </a:lnTo>
                <a:lnTo>
                  <a:pt x="235670" y="339365"/>
                </a:lnTo>
                <a:lnTo>
                  <a:pt x="9427" y="197963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4780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2C3D6C-8EF3-4788-B08C-E25B80F6CF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30/04/2021</a:t>
            </a:r>
            <a:endParaRPr lang="fr-FR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C7BE6C-C473-4A92-8260-D5A9E81AE5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/>
              <a:t>Consolidation 251</a:t>
            </a:r>
            <a:endParaRPr lang="fr-FR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43E97A-65A4-4D31-8A5B-5B577FB014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r>
              <a:rPr lang="fr-CH"/>
              <a:t>David Rodriguez SCE-PPM </a:t>
            </a:r>
            <a:endParaRPr lang="fr-FR" b="1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D68B804A-9E34-4F60-BB03-BCC06373CD74}"/>
              </a:ext>
            </a:extLst>
          </p:cNvPr>
          <p:cNvSpPr/>
          <p:nvPr/>
        </p:nvSpPr>
        <p:spPr>
          <a:xfrm>
            <a:off x="838200" y="152400"/>
            <a:ext cx="82295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b="1" dirty="0">
                <a:solidFill>
                  <a:schemeClr val="accent1"/>
                </a:solidFill>
              </a:rPr>
              <a:t>Sanitaires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09671F-6FEE-4AA0-8A9B-97C430D8D02E}"/>
              </a:ext>
            </a:extLst>
          </p:cNvPr>
          <p:cNvPicPr/>
          <p:nvPr/>
        </p:nvPicPr>
        <p:blipFill rotWithShape="1"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4305" r="621" b="9980"/>
          <a:stretch/>
        </p:blipFill>
        <p:spPr bwMode="auto">
          <a:xfrm>
            <a:off x="1200150" y="1725118"/>
            <a:ext cx="6400800" cy="4343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E662BF-2CA3-4FF8-97D1-0CAFDA14FF7A}"/>
              </a:ext>
            </a:extLst>
          </p:cNvPr>
          <p:cNvSpPr txBox="1"/>
          <p:nvPr/>
        </p:nvSpPr>
        <p:spPr>
          <a:xfrm>
            <a:off x="495300" y="985562"/>
            <a:ext cx="781050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dirty="0"/>
              <a:t>Démolition des sanitaires existants et réaffectation dans l'espace aux EP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4535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A5E636-BCD6-45F2-AA02-4A256A50916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02/02/2021</a:t>
            </a:r>
            <a:endParaRPr lang="fr-FR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A7B984-1CA2-497E-BD71-4583492FD2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/>
              <a:t>Rénovation 180-183-190</a:t>
            </a:r>
            <a:endParaRPr lang="fr-FR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F3680B-E6B5-42FF-BE9B-8632A0C803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r>
              <a:rPr lang="fr-CH"/>
              <a:t>David Rodriguez SCE-PPM </a:t>
            </a:r>
            <a:endParaRPr lang="fr-FR" b="1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2CFCDAF3-5B4B-4B35-81B8-C64921CE6D27}"/>
              </a:ext>
            </a:extLst>
          </p:cNvPr>
          <p:cNvSpPr/>
          <p:nvPr/>
        </p:nvSpPr>
        <p:spPr>
          <a:xfrm>
            <a:off x="838200" y="152400"/>
            <a:ext cx="82295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b="1" dirty="0">
                <a:solidFill>
                  <a:schemeClr val="accent1"/>
                </a:solidFill>
              </a:rPr>
              <a:t>Point particulier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442BA3-D8AE-427E-A10D-BA235CEEC599}"/>
              </a:ext>
            </a:extLst>
          </p:cNvPr>
          <p:cNvSpPr txBox="1"/>
          <p:nvPr/>
        </p:nvSpPr>
        <p:spPr>
          <a:xfrm>
            <a:off x="609600" y="1447800"/>
            <a:ext cx="8382000" cy="2352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000" dirty="0"/>
              <a:t>Inverser la pente de la toiture et sortir les descentes d’eau pluvial à l’extérieur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000" dirty="0"/>
              <a:t>Reduction de la surface vitré à 50%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000" dirty="0"/>
              <a:t>Amélioration thermique façade et toiture (</a:t>
            </a:r>
            <a:r>
              <a:rPr lang="pl-PL" sz="2000" dirty="0"/>
              <a:t>U&lt;0,20 W/m2°K</a:t>
            </a:r>
            <a:r>
              <a:rPr lang="es-ES" sz="2000" dirty="0"/>
              <a:t>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000" dirty="0"/>
              <a:t>Réaliser les travaux sans impact sur les activités courants du bâtiment</a:t>
            </a:r>
          </a:p>
        </p:txBody>
      </p:sp>
    </p:spTree>
    <p:extLst>
      <p:ext uri="{BB962C8B-B14F-4D97-AF65-F5344CB8AC3E}">
        <p14:creationId xmlns:p14="http://schemas.microsoft.com/office/powerpoint/2010/main" val="1378824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2C3D6C-8EF3-4788-B08C-E25B80F6CF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30/04/2021</a:t>
            </a:r>
            <a:endParaRPr lang="fr-FR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C7BE6C-C473-4A92-8260-D5A9E81AE5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/>
              <a:t>Consolidation 251</a:t>
            </a:r>
            <a:endParaRPr lang="fr-FR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43E97A-65A4-4D31-8A5B-5B577FB014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r>
              <a:rPr lang="fr-CH"/>
              <a:t>David Rodriguez SCE-PPM </a:t>
            </a:r>
            <a:endParaRPr lang="fr-FR" b="1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D68B804A-9E34-4F60-BB03-BCC06373CD74}"/>
              </a:ext>
            </a:extLst>
          </p:cNvPr>
          <p:cNvSpPr/>
          <p:nvPr/>
        </p:nvSpPr>
        <p:spPr>
          <a:xfrm>
            <a:off x="838200" y="152400"/>
            <a:ext cx="82295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b="1" dirty="0">
                <a:solidFill>
                  <a:schemeClr val="accent1"/>
                </a:solidFill>
              </a:rPr>
              <a:t>Planning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8B8883-930A-47B4-8FFB-E47CCB2AC125}"/>
              </a:ext>
            </a:extLst>
          </p:cNvPr>
          <p:cNvSpPr txBox="1"/>
          <p:nvPr/>
        </p:nvSpPr>
        <p:spPr>
          <a:xfrm>
            <a:off x="1066800" y="1295400"/>
            <a:ext cx="6629400" cy="335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400" b="1" dirty="0"/>
              <a:t>Étude: 2021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IRP – en cours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Projet (architecte externe)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Appel d’offre</a:t>
            </a:r>
          </a:p>
          <a:p>
            <a:pPr>
              <a:lnSpc>
                <a:spcPct val="150000"/>
              </a:lnSpc>
            </a:pPr>
            <a:endParaRPr lang="fr-FR" sz="2400" dirty="0"/>
          </a:p>
          <a:p>
            <a:pPr>
              <a:lnSpc>
                <a:spcPct val="150000"/>
              </a:lnSpc>
            </a:pPr>
            <a:r>
              <a:rPr lang="fr-FR" sz="2400" b="1" dirty="0"/>
              <a:t>Travaux: 2022</a:t>
            </a:r>
          </a:p>
        </p:txBody>
      </p:sp>
    </p:spTree>
    <p:extLst>
      <p:ext uri="{BB962C8B-B14F-4D97-AF65-F5344CB8AC3E}">
        <p14:creationId xmlns:p14="http://schemas.microsoft.com/office/powerpoint/2010/main" val="3700348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E690D9DD83FB459860091F666B769D" ma:contentTypeVersion="0" ma:contentTypeDescription="Create a new document." ma:contentTypeScope="" ma:versionID="26d82a32f8895811e2fee568425d5a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ED60604-48BA-4B55-B87D-A5199D3B88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4E01F0F-0DAE-445E-AD52-238B5493FE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549806-FAAB-4268-AEBA-06ACB6437F19}">
  <ds:schemaRefs>
    <ds:schemaRef ds:uri="http://www.w3.org/XML/1998/namespace"/>
    <ds:schemaRef ds:uri="http://purl.org/dc/elements/1.1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174622</TotalTime>
  <Words>173</Words>
  <Application>Microsoft Office PowerPoint</Application>
  <PresentationFormat>A4 Paper (210x297 mm)</PresentationFormat>
  <Paragraphs>50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Tertiary Energy Strategies</dc:title>
  <dc:subject/>
  <dc:creator>L. Scibile</dc:creator>
  <cp:keywords/>
  <dc:description/>
  <cp:lastModifiedBy>David Rodriguez Gomez</cp:lastModifiedBy>
  <cp:revision>1330</cp:revision>
  <cp:lastPrinted>2020-12-02T18:06:33Z</cp:lastPrinted>
  <dcterms:created xsi:type="dcterms:W3CDTF">2011-12-19T09:51:43Z</dcterms:created>
  <dcterms:modified xsi:type="dcterms:W3CDTF">2021-04-30T12:45:21Z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MS">
    <vt:lpwstr>XXXXX1</vt:lpwstr>
  </property>
  <property fmtid="{D5CDD505-2E9C-101B-9397-08002B2CF9AE}" pid="3" name="Author">
    <vt:lpwstr>L. Scibile</vt:lpwstr>
  </property>
  <property fmtid="{D5CDD505-2E9C-101B-9397-08002B2CF9AE}" pid="4" name="ContentTypeId">
    <vt:lpwstr>0x0101005FE690D9DD83FB459860091F666B769D</vt:lpwstr>
  </property>
</Properties>
</file>