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340" r:id="rId2"/>
    <p:sldId id="398" r:id="rId3"/>
    <p:sldId id="423" r:id="rId4"/>
    <p:sldId id="424" r:id="rId5"/>
    <p:sldId id="422" r:id="rId6"/>
    <p:sldId id="426" r:id="rId7"/>
    <p:sldId id="427" r:id="rId8"/>
    <p:sldId id="428" r:id="rId9"/>
    <p:sldId id="42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46"/>
    <p:restoredTop sz="94795"/>
  </p:normalViewPr>
  <p:slideViewPr>
    <p:cSldViewPr snapToGrid="0" snapToObjects="1">
      <p:cViewPr varScale="1">
        <p:scale>
          <a:sx n="113" d="100"/>
          <a:sy n="113" d="100"/>
        </p:scale>
        <p:origin x="17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B8EE0-A08C-554A-9E97-BEBE01BF6526}" type="datetimeFigureOut">
              <a:rPr lang="fr-FR" smtClean="0"/>
              <a:t>27/04/2021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39E8D-3AA4-BE46-8B07-0A9ED3DA00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14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39E8D-3AA4-BE46-8B07-0A9ED3DA009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0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39E8D-3AA4-BE46-8B07-0A9ED3DA009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636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39E8D-3AA4-BE46-8B07-0A9ED3DA009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376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38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847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26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392765"/>
            <a:ext cx="3086100" cy="365125"/>
          </a:xfrm>
        </p:spPr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5111" y="6392765"/>
            <a:ext cx="483539" cy="365125"/>
          </a:xfrm>
        </p:spPr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574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065" y="6435864"/>
            <a:ext cx="3086100" cy="365125"/>
          </a:xfrm>
        </p:spPr>
        <p:txBody>
          <a:bodyPr/>
          <a:lstStyle/>
          <a:p>
            <a:r>
              <a:rPr lang="fr-FR"/>
              <a:t>A. Latina</a:t>
            </a:r>
          </a:p>
        </p:txBody>
      </p:sp>
    </p:spTree>
    <p:extLst>
      <p:ext uri="{BB962C8B-B14F-4D97-AF65-F5344CB8AC3E}">
        <p14:creationId xmlns:p14="http://schemas.microsoft.com/office/powerpoint/2010/main" val="156568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18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18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483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85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444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Latina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1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A. Latina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E688-E021-4A45-BC34-FA9020494F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55" y="1235532"/>
            <a:ext cx="8265984" cy="1234399"/>
          </a:xfrm>
        </p:spPr>
        <p:txBody>
          <a:bodyPr>
            <a:normAutofit/>
          </a:bodyPr>
          <a:lstStyle/>
          <a:p>
            <a:r>
              <a:rPr lang="en-US" sz="5400" dirty="0"/>
              <a:t>XLS Linac Performance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623015"/>
            <a:ext cx="5611648" cy="926448"/>
          </a:xfrm>
        </p:spPr>
        <p:txBody>
          <a:bodyPr>
            <a:normAutofit/>
          </a:bodyPr>
          <a:lstStyle/>
          <a:p>
            <a:r>
              <a:rPr lang="en-US" dirty="0"/>
              <a:t>Andrea Latina (CERN)</a:t>
            </a:r>
          </a:p>
        </p:txBody>
      </p:sp>
      <p:pic>
        <p:nvPicPr>
          <p:cNvPr id="1026" name="Picture 2" descr="Image result for cern beam depart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360" y="6180037"/>
            <a:ext cx="3842795" cy="63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4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F5A13-E4F6-6749-9E58-866434EB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11" y="156754"/>
            <a:ext cx="2998683" cy="80155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Contents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75C7F5-141D-ED40-A995-A9355AA93FB4}"/>
              </a:ext>
            </a:extLst>
          </p:cNvPr>
          <p:cNvSpPr txBox="1"/>
          <p:nvPr/>
        </p:nvSpPr>
        <p:spPr>
          <a:xfrm>
            <a:off x="145111" y="1094287"/>
            <a:ext cx="879859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Two configurations at 100 Hz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E = 2.7 GeV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E = 5.5 GeV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PLACET Simulations of BBA performance</a:t>
            </a:r>
          </a:p>
          <a:p>
            <a:pPr lvl="1"/>
            <a:r>
              <a:rPr lang="en-US" sz="2000" dirty="0"/>
              <a:t>Setup: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All elements (Quadrupoles, Structures, BPMs)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/>
              <a:t>Position alignment error = 100 um rms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/>
              <a:t>Angle alignment error = 100 urad rms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BPM resolution = 5 um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pPr lvl="1"/>
            <a:r>
              <a:rPr lang="en-US" sz="2000" dirty="0"/>
              <a:t>100 random seeds of misalignment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Each quadrupole equipped with 1 corrector and 1 </a:t>
            </a:r>
            <a:r>
              <a:rPr lang="en-US" sz="2000" dirty="0" err="1"/>
              <a:t>Bpms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71725-40DE-5B46-BDAE-D9EFB6BD4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483539" cy="365125"/>
          </a:xfrm>
        </p:spPr>
        <p:txBody>
          <a:bodyPr/>
          <a:lstStyle/>
          <a:p>
            <a:fld id="{35D9E688-E021-4A45-BC34-FA9020494FD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050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F5A13-E4F6-6749-9E58-866434EB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11" y="156753"/>
            <a:ext cx="8431330" cy="102040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Recap of the operating modes and of the parameters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71725-40DE-5B46-BDAE-D9EFB6BD4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483539" cy="365125"/>
          </a:xfrm>
        </p:spPr>
        <p:txBody>
          <a:bodyPr/>
          <a:lstStyle/>
          <a:p>
            <a:fld id="{35D9E688-E021-4A45-BC34-FA9020494FDD}" type="slidenum">
              <a:rPr lang="fr-FR" smtClean="0"/>
              <a:t>3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EB9CD0-F37C-D848-834C-0BBBF1826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72" y="1318076"/>
            <a:ext cx="8312728" cy="28374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7B8427-0036-B940-8FDE-C8EDD936C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619" y="4597008"/>
            <a:ext cx="6958760" cy="197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0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F5A13-E4F6-6749-9E58-866434EB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11" y="156754"/>
            <a:ext cx="7790199" cy="8015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Beam-based alignment procedure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75C7F5-141D-ED40-A995-A9355AA93FB4}"/>
              </a:ext>
            </a:extLst>
          </p:cNvPr>
          <p:cNvSpPr txBox="1"/>
          <p:nvPr/>
        </p:nvSpPr>
        <p:spPr>
          <a:xfrm>
            <a:off x="145111" y="1094287"/>
            <a:ext cx="879859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Orbit correction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The correctors are used to send the beam through the center of the BPMs (that unfortunately are misaligned)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Dispersion-Free Steering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The dispersion is measured by slightly off-setting the RF phase of LINAC0 and LINAC1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The correctors are used to cancel the effects of unwanted dispersion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Wake-field free steering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The effects of </a:t>
            </a:r>
            <a:r>
              <a:rPr lang="en-US" sz="2000" dirty="0" err="1"/>
              <a:t>wakefield</a:t>
            </a:r>
            <a:r>
              <a:rPr lang="en-US" sz="2000" dirty="0"/>
              <a:t> on the orbit is measured by slightly changing the bunch charge (-10%)</a:t>
            </a:r>
            <a:endParaRPr lang="en-US" sz="2000" b="1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The correctors are used to cancel the effects of the transverse </a:t>
            </a:r>
            <a:r>
              <a:rPr lang="en-US" sz="2000" dirty="0" err="1"/>
              <a:t>wakefields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71725-40DE-5B46-BDAE-D9EFB6BD4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483539" cy="365125"/>
          </a:xfrm>
        </p:spPr>
        <p:txBody>
          <a:bodyPr/>
          <a:lstStyle/>
          <a:p>
            <a:fld id="{35D9E688-E021-4A45-BC34-FA9020494FD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44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1A0-C107-F248-885D-FF87C8A1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5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94A7C3-8D8A-6244-9EC2-940FABDFA91D}"/>
              </a:ext>
            </a:extLst>
          </p:cNvPr>
          <p:cNvSpPr txBox="1">
            <a:spLocks/>
          </p:cNvSpPr>
          <p:nvPr/>
        </p:nvSpPr>
        <p:spPr>
          <a:xfrm>
            <a:off x="145111" y="41765"/>
            <a:ext cx="8664315" cy="801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Low energy = 2.35 GeV -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F737D2-E61A-A248-8D4B-0382B3737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22" y="877924"/>
            <a:ext cx="3778513" cy="26449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C975DD-0F25-9F40-801B-BC0E2770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565" y="843317"/>
            <a:ext cx="3778513" cy="26449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D8FF80-6231-524E-8123-454074EB1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22" y="3610040"/>
            <a:ext cx="4572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4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1A0-C107-F248-885D-FF87C8A1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6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94A7C3-8D8A-6244-9EC2-940FABDFA91D}"/>
              </a:ext>
            </a:extLst>
          </p:cNvPr>
          <p:cNvSpPr txBox="1">
            <a:spLocks/>
          </p:cNvSpPr>
          <p:nvPr/>
        </p:nvSpPr>
        <p:spPr>
          <a:xfrm>
            <a:off x="145111" y="41765"/>
            <a:ext cx="8664315" cy="801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Low energy = 2.35 GeV - BBA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1A6C38-B2F2-9C41-B385-14D75F0E1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634" y="638504"/>
            <a:ext cx="4572000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349CB1-2E10-8343-9986-AB2B389C2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6" y="638504"/>
            <a:ext cx="4572000" cy="320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988EB2-5493-2044-915A-1E5BB972D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634" y="3657600"/>
            <a:ext cx="4572000" cy="3200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827213-946A-A640-898A-854CDB53BC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66" y="3657600"/>
            <a:ext cx="4572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1A0-C107-F248-885D-FF87C8A1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7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94A7C3-8D8A-6244-9EC2-940FABDFA91D}"/>
              </a:ext>
            </a:extLst>
          </p:cNvPr>
          <p:cNvSpPr txBox="1">
            <a:spLocks/>
          </p:cNvSpPr>
          <p:nvPr/>
        </p:nvSpPr>
        <p:spPr>
          <a:xfrm>
            <a:off x="145111" y="41765"/>
            <a:ext cx="8664315" cy="801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Low energy = 5.5 GeV -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F737D2-E61A-A248-8D4B-0382B37374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72922" y="877924"/>
            <a:ext cx="3778512" cy="26449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C975DD-0F25-9F40-801B-BC0E2770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92565" y="843317"/>
            <a:ext cx="3778512" cy="26449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D8FF80-6231-524E-8123-454074EB1A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09822" y="3610040"/>
            <a:ext cx="4572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11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1A0-C107-F248-885D-FF87C8A1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8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94A7C3-8D8A-6244-9EC2-940FABDFA91D}"/>
              </a:ext>
            </a:extLst>
          </p:cNvPr>
          <p:cNvSpPr txBox="1">
            <a:spLocks/>
          </p:cNvSpPr>
          <p:nvPr/>
        </p:nvSpPr>
        <p:spPr>
          <a:xfrm>
            <a:off x="145111" y="41765"/>
            <a:ext cx="8664315" cy="801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Low energy = 5.5 GeV - BBA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1A6C38-B2F2-9C41-B385-14D75F0E1D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24634" y="638504"/>
            <a:ext cx="4572000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349CB1-2E10-8343-9986-AB2B389C26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366" y="638504"/>
            <a:ext cx="4572000" cy="320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988EB2-5493-2044-915A-1E5BB972DD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24634" y="3657600"/>
            <a:ext cx="4572000" cy="3200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827213-946A-A640-898A-854CDB53BC7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7366" y="3657600"/>
            <a:ext cx="4572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102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5A228-B841-FD44-88D3-6D84B3C3F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44" y="1855185"/>
            <a:ext cx="8664315" cy="2132894"/>
          </a:xfrm>
        </p:spPr>
        <p:txBody>
          <a:bodyPr>
            <a:normAutofit/>
          </a:bodyPr>
          <a:lstStyle/>
          <a:p>
            <a:r>
              <a:rPr lang="en-GB" sz="1800" dirty="0"/>
              <a:t>The effects of misalignment for </a:t>
            </a:r>
            <a:r>
              <a:rPr lang="en-GB" sz="1800" b="1" dirty="0"/>
              <a:t>E = 2.35 GeV</a:t>
            </a:r>
            <a:r>
              <a:rPr lang="en-GB" sz="1800" dirty="0"/>
              <a:t> and </a:t>
            </a:r>
            <a:r>
              <a:rPr lang="en-GB" sz="1800" b="1" dirty="0"/>
              <a:t>E = 5.5 GeV</a:t>
            </a:r>
            <a:r>
              <a:rPr lang="en-GB" sz="1800" dirty="0"/>
              <a:t> are very well corrected using BBA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We still </a:t>
            </a:r>
            <a:r>
              <a:rPr lang="en-GB" sz="1800" b="1" dirty="0"/>
              <a:t>need to study</a:t>
            </a:r>
            <a:r>
              <a:rPr lang="en-GB" sz="1800" dirty="0"/>
              <a:t> the challenging case of </a:t>
            </a:r>
            <a:r>
              <a:rPr lang="en-GB" sz="1800" b="1" dirty="0"/>
              <a:t>E = 0.97 GeV</a:t>
            </a:r>
            <a:r>
              <a:rPr lang="en-GB" sz="1800" dirty="0"/>
              <a:t> at the end of Linac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1A0-C107-F248-885D-FF87C8A1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E688-E021-4A45-BC34-FA9020494FDD}" type="slidenum">
              <a:rPr lang="fr-FR" smtClean="0"/>
              <a:t>9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94A7C3-8D8A-6244-9EC2-940FABDFA91D}"/>
              </a:ext>
            </a:extLst>
          </p:cNvPr>
          <p:cNvSpPr txBox="1">
            <a:spLocks/>
          </p:cNvSpPr>
          <p:nvPr/>
        </p:nvSpPr>
        <p:spPr>
          <a:xfrm>
            <a:off x="145111" y="41765"/>
            <a:ext cx="8664315" cy="801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19143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16403</TotalTime>
  <Words>244</Words>
  <Application>Microsoft Macintosh PowerPoint</Application>
  <PresentationFormat>On-screen Show (4:3)</PresentationFormat>
  <Paragraphs>50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XLS Linac Performance</vt:lpstr>
      <vt:lpstr>Contents</vt:lpstr>
      <vt:lpstr>Recap of the operating modes and of the parameters</vt:lpstr>
      <vt:lpstr>Beam-based alignment procedure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Latina</dc:creator>
  <cp:lastModifiedBy>Andrea Latina</cp:lastModifiedBy>
  <cp:revision>564</cp:revision>
  <cp:lastPrinted>2019-02-24T14:52:54Z</cp:lastPrinted>
  <dcterms:created xsi:type="dcterms:W3CDTF">2019-02-24T14:52:47Z</dcterms:created>
  <dcterms:modified xsi:type="dcterms:W3CDTF">2021-04-27T14:28:19Z</dcterms:modified>
</cp:coreProperties>
</file>