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13" r:id="rId2"/>
    <p:sldId id="520" r:id="rId3"/>
    <p:sldId id="521" r:id="rId4"/>
    <p:sldId id="526" r:id="rId5"/>
    <p:sldId id="527" r:id="rId6"/>
    <p:sldId id="528" r:id="rId7"/>
    <p:sldId id="522" r:id="rId8"/>
    <p:sldId id="525" r:id="rId9"/>
    <p:sldId id="523" r:id="rId10"/>
    <p:sldId id="529" r:id="rId11"/>
    <p:sldId id="423" r:id="rId12"/>
    <p:sldId id="472" r:id="rId13"/>
  </p:sldIdLst>
  <p:sldSz cx="9144000" cy="6858000" type="screen4x3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192" autoAdjust="0"/>
  </p:normalViewPr>
  <p:slideViewPr>
    <p:cSldViewPr snapToObjects="1" showGuides="1">
      <p:cViewPr varScale="1">
        <p:scale>
          <a:sx n="117" d="100"/>
          <a:sy n="117" d="100"/>
        </p:scale>
        <p:origin x="-1470" y="-102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5" y="6154689"/>
            <a:ext cx="613410" cy="60325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2" y="6363768"/>
            <a:ext cx="2105980" cy="3451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6354879"/>
            <a:ext cx="2754052" cy="451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12" name="11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8" name="7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7" name="6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44281" y="606627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MCBXF series </a:t>
            </a:r>
            <a:r>
              <a:rPr lang="es-ES" dirty="0" err="1" smtClean="0"/>
              <a:t>production</a:t>
            </a:r>
            <a:r>
              <a:rPr lang="es-ES" dirty="0" smtClean="0"/>
              <a:t> </a:t>
            </a:r>
            <a:r>
              <a:rPr lang="es-ES" dirty="0" err="1" smtClean="0"/>
              <a:t>tendering</a:t>
            </a:r>
            <a:endParaRPr lang="en-GB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b="1" dirty="0"/>
              <a:t>Fernando Toral </a:t>
            </a:r>
            <a:r>
              <a:rPr lang="en-GB" dirty="0"/>
              <a:t>(CIEMAT)</a:t>
            </a:r>
          </a:p>
          <a:p>
            <a:pPr algn="ctr"/>
            <a:r>
              <a:rPr lang="en-GB" dirty="0"/>
              <a:t>On behalf of MCBXF CERN-CIEMAT Collaboration</a:t>
            </a:r>
          </a:p>
          <a:p>
            <a:endParaRPr lang="es-ES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23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Organization to follow-up the contract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648443" y="980728"/>
            <a:ext cx="8038357" cy="9361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CIEMAT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Task leader</a:t>
            </a:r>
            <a:r>
              <a:rPr lang="en-GB" sz="2000" dirty="0" smtClean="0">
                <a:solidFill>
                  <a:schemeClr val="tx1"/>
                </a:solidFill>
              </a:rPr>
              <a:t>: Fernando Toral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Contract responsible: Carla Martins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Fabrication follow-up: Oscar Duran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Quality control and documentation follow-up: Teresa </a:t>
            </a:r>
            <a:r>
              <a:rPr lang="en-GB" sz="2000" dirty="0" err="1" smtClean="0">
                <a:solidFill>
                  <a:schemeClr val="tx1"/>
                </a:solidFill>
              </a:rPr>
              <a:t>Martínez</a:t>
            </a: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Magnetic measurement support: Luis González</a:t>
            </a: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CERN</a:t>
            </a:r>
            <a:endParaRPr lang="en-GB" sz="2000" b="1" dirty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HL-LHC </a:t>
            </a:r>
            <a:r>
              <a:rPr lang="en-GB" sz="2000" dirty="0" smtClean="0">
                <a:solidFill>
                  <a:schemeClr val="tx1"/>
                </a:solidFill>
              </a:rPr>
              <a:t>project leader</a:t>
            </a:r>
            <a:r>
              <a:rPr lang="en-GB" sz="2000" dirty="0" smtClean="0">
                <a:solidFill>
                  <a:schemeClr val="tx1"/>
                </a:solidFill>
              </a:rPr>
              <a:t>: Oliver Bruning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HL-LHC WP3 (magnets) </a:t>
            </a:r>
            <a:r>
              <a:rPr lang="en-GB" sz="2000" dirty="0" smtClean="0">
                <a:solidFill>
                  <a:schemeClr val="tx1"/>
                </a:solidFill>
              </a:rPr>
              <a:t>leader: Ezio Todesco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Project engineer</a:t>
            </a:r>
            <a:r>
              <a:rPr lang="en-GB" sz="2000" dirty="0" smtClean="0">
                <a:solidFill>
                  <a:schemeClr val="tx1"/>
                </a:solidFill>
              </a:rPr>
              <a:t>: </a:t>
            </a:r>
            <a:r>
              <a:rPr lang="en-GB" sz="2000" dirty="0" smtClean="0">
                <a:solidFill>
                  <a:schemeClr val="tx1"/>
                </a:solidFill>
              </a:rPr>
              <a:t>Juan Carlos Pérez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</p:spTree>
    <p:extLst>
      <p:ext uri="{BB962C8B-B14F-4D97-AF65-F5344CB8AC3E}">
        <p14:creationId xmlns:p14="http://schemas.microsoft.com/office/powerpoint/2010/main" val="311459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39993" y="1124744"/>
            <a:ext cx="8064455" cy="460851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MCBXF series magnet contract has been awarded to </a:t>
            </a:r>
            <a:r>
              <a:rPr lang="en-US" sz="2000" dirty="0" err="1" smtClean="0">
                <a:solidFill>
                  <a:schemeClr val="tx1"/>
                </a:solidFill>
              </a:rPr>
              <a:t>Elytt</a:t>
            </a:r>
            <a:r>
              <a:rPr lang="en-US" sz="2000" dirty="0" smtClean="0">
                <a:solidFill>
                  <a:schemeClr val="tx1"/>
                </a:solidFill>
              </a:rPr>
              <a:t> Energy on March 15th.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Technical specification, acceptance criteria and MIP have been agreed with CERN.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Technological transfer from CIEMAT to </a:t>
            </a:r>
            <a:r>
              <a:rPr lang="en-US" sz="2000" dirty="0" err="1" smtClean="0">
                <a:solidFill>
                  <a:schemeClr val="tx1"/>
                </a:solidFill>
              </a:rPr>
              <a:t>Elytt</a:t>
            </a:r>
            <a:r>
              <a:rPr lang="en-US" sz="2000" dirty="0" smtClean="0">
                <a:solidFill>
                  <a:schemeClr val="tx1"/>
                </a:solidFill>
              </a:rPr>
              <a:t> Energy is being done.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Schedule for the delivery of the first magnets is very tight: real work has already started!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</p:spTree>
    <p:extLst>
      <p:ext uri="{BB962C8B-B14F-4D97-AF65-F5344CB8AC3E}">
        <p14:creationId xmlns:p14="http://schemas.microsoft.com/office/powerpoint/2010/main" val="132068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000" y="3069040"/>
            <a:ext cx="7920000" cy="720000"/>
          </a:xfrm>
        </p:spPr>
        <p:txBody>
          <a:bodyPr/>
          <a:lstStyle/>
          <a:p>
            <a:r>
              <a:rPr lang="en-US"/>
              <a:t>Thanks for your attention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45593" y="6356350"/>
            <a:ext cx="6092371" cy="360000"/>
          </a:xfrm>
        </p:spPr>
        <p:txBody>
          <a:bodyPr/>
          <a:lstStyle/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SC meeting – F. Toral – 10</a:t>
            </a:r>
            <a:r>
              <a:rPr lang="en-GB" baseline="30000" dirty="0"/>
              <a:t>th</a:t>
            </a:r>
            <a:r>
              <a:rPr lang="en-GB" dirty="0"/>
              <a:t> March 2021</a:t>
            </a:r>
          </a:p>
        </p:txBody>
      </p:sp>
    </p:spTree>
    <p:extLst>
      <p:ext uri="{BB962C8B-B14F-4D97-AF65-F5344CB8AC3E}">
        <p14:creationId xmlns:p14="http://schemas.microsoft.com/office/powerpoint/2010/main" val="238747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Tendering: main guidelines</a:t>
            </a:r>
            <a:endParaRPr lang="en-US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4680520"/>
          </a:xfrm>
        </p:spPr>
        <p:txBody>
          <a:bodyPr>
            <a:noAutofit/>
          </a:bodyPr>
          <a:lstStyle/>
          <a:p>
            <a:pPr marL="342900" lvl="1" indent="-342900"/>
            <a:r>
              <a:rPr lang="es-ES" sz="2000" b="1" dirty="0" err="1" smtClean="0">
                <a:solidFill>
                  <a:srgbClr val="FF0000"/>
                </a:solidFill>
              </a:rPr>
              <a:t>Funding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is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provided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by</a:t>
            </a:r>
            <a:r>
              <a:rPr lang="es-ES" sz="2000" dirty="0" smtClean="0">
                <a:solidFill>
                  <a:schemeClr val="tx1"/>
                </a:solidFill>
              </a:rPr>
              <a:t> CERN, CDTI and CIEMAT.</a:t>
            </a:r>
          </a:p>
          <a:p>
            <a:pPr marL="342900" lvl="1" indent="-342900"/>
            <a:r>
              <a:rPr lang="es-ES" sz="2000" dirty="0" err="1" smtClean="0">
                <a:solidFill>
                  <a:schemeClr val="tx1"/>
                </a:solidFill>
              </a:rPr>
              <a:t>Tendering</a:t>
            </a:r>
            <a:r>
              <a:rPr lang="es-ES" sz="2000" dirty="0" smtClean="0">
                <a:solidFill>
                  <a:schemeClr val="tx1"/>
                </a:solidFill>
              </a:rPr>
              <a:t> has </a:t>
            </a:r>
            <a:r>
              <a:rPr lang="es-ES" sz="2000" dirty="0" err="1" smtClean="0">
                <a:solidFill>
                  <a:schemeClr val="tx1"/>
                </a:solidFill>
              </a:rPr>
              <a:t>been</a:t>
            </a:r>
            <a:r>
              <a:rPr lang="es-ES" sz="2000" dirty="0" smtClean="0">
                <a:solidFill>
                  <a:schemeClr val="tx1"/>
                </a:solidFill>
              </a:rPr>
              <a:t> done in </a:t>
            </a:r>
            <a:r>
              <a:rPr lang="es-ES" sz="2000" dirty="0" err="1" smtClean="0">
                <a:solidFill>
                  <a:schemeClr val="tx1"/>
                </a:solidFill>
              </a:rPr>
              <a:t>four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months</a:t>
            </a:r>
            <a:r>
              <a:rPr lang="es-ES" sz="2000" dirty="0" smtClean="0">
                <a:solidFill>
                  <a:schemeClr val="tx1"/>
                </a:solidFill>
              </a:rPr>
              <a:t>: </a:t>
            </a:r>
            <a:r>
              <a:rPr lang="es-ES" sz="2000" dirty="0" err="1" smtClean="0">
                <a:solidFill>
                  <a:schemeClr val="tx1"/>
                </a:solidFill>
              </a:rPr>
              <a:t>we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thank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warmly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the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support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from</a:t>
            </a:r>
            <a:r>
              <a:rPr lang="es-ES" sz="2000" dirty="0" smtClean="0">
                <a:solidFill>
                  <a:schemeClr val="tx1"/>
                </a:solidFill>
              </a:rPr>
              <a:t> CIEMAT </a:t>
            </a:r>
            <a:r>
              <a:rPr lang="es-ES" sz="2000" dirty="0" err="1" smtClean="0">
                <a:solidFill>
                  <a:schemeClr val="tx1"/>
                </a:solidFill>
              </a:rPr>
              <a:t>procurement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department</a:t>
            </a:r>
            <a:r>
              <a:rPr lang="es-ES" sz="2000" dirty="0" smtClean="0">
                <a:solidFill>
                  <a:schemeClr val="tx1"/>
                </a:solidFill>
              </a:rPr>
              <a:t> and CDTI.</a:t>
            </a:r>
          </a:p>
          <a:p>
            <a:pPr marL="342900" lvl="1" indent="-342900"/>
            <a:r>
              <a:rPr lang="es-ES" sz="2000" dirty="0" err="1" smtClean="0">
                <a:solidFill>
                  <a:schemeClr val="tx1"/>
                </a:solidFill>
              </a:rPr>
              <a:t>Contract</a:t>
            </a:r>
            <a:r>
              <a:rPr lang="es-ES" sz="2000" dirty="0" smtClean="0">
                <a:solidFill>
                  <a:schemeClr val="tx1"/>
                </a:solidFill>
              </a:rPr>
              <a:t> has </a:t>
            </a:r>
            <a:r>
              <a:rPr lang="es-ES" sz="2000" dirty="0" err="1" smtClean="0">
                <a:solidFill>
                  <a:schemeClr val="tx1"/>
                </a:solidFill>
              </a:rPr>
              <a:t>been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awarded</a:t>
            </a:r>
            <a:r>
              <a:rPr lang="es-ES" sz="2000" dirty="0" smtClean="0">
                <a:solidFill>
                  <a:schemeClr val="tx1"/>
                </a:solidFill>
              </a:rPr>
              <a:t> to </a:t>
            </a:r>
            <a:r>
              <a:rPr lang="es-ES" sz="2000" b="1" dirty="0" err="1" smtClean="0">
                <a:solidFill>
                  <a:srgbClr val="FF0000"/>
                </a:solidFill>
              </a:rPr>
              <a:t>Elytt</a:t>
            </a:r>
            <a:r>
              <a:rPr lang="es-ES" sz="2000" b="1" dirty="0" smtClean="0">
                <a:solidFill>
                  <a:srgbClr val="FF0000"/>
                </a:solidFill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</a:rPr>
              <a:t>Energy</a:t>
            </a:r>
            <a:r>
              <a:rPr lang="en-GB" sz="2000" dirty="0" smtClean="0">
                <a:solidFill>
                  <a:schemeClr val="tx1"/>
                </a:solidFill>
              </a:rPr>
              <a:t>. It was signed by March 15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  <a:endParaRPr lang="en-GB" sz="2000" dirty="0">
              <a:solidFill>
                <a:schemeClr val="tx1"/>
              </a:solidFill>
            </a:endParaRPr>
          </a:p>
          <a:p>
            <a:pPr marL="342900" lvl="1" indent="-342900"/>
            <a:r>
              <a:rPr lang="en-GB" sz="2000" dirty="0" smtClean="0">
                <a:solidFill>
                  <a:schemeClr val="tx1"/>
                </a:solidFill>
              </a:rPr>
              <a:t>Scope: delivery of 6 long (A) and 11 short (B) MCBXF magnets.</a:t>
            </a:r>
          </a:p>
          <a:p>
            <a:pPr marL="342900" lvl="1" indent="-342900"/>
            <a:r>
              <a:rPr lang="en-GB" sz="2000" dirty="0" smtClean="0">
                <a:solidFill>
                  <a:schemeClr val="tx1"/>
                </a:solidFill>
              </a:rPr>
              <a:t>Technical specification has been agreed with CERN.</a:t>
            </a:r>
          </a:p>
          <a:p>
            <a:pPr marL="342900" lvl="1" indent="-342900"/>
            <a:r>
              <a:rPr lang="en-GB" sz="2000" dirty="0" smtClean="0">
                <a:solidFill>
                  <a:schemeClr val="tx1"/>
                </a:solidFill>
              </a:rPr>
              <a:t>Acceptance criteria has been agreed with CERN.</a:t>
            </a:r>
          </a:p>
          <a:p>
            <a:pPr marL="342900" lvl="1" indent="-342900"/>
            <a:r>
              <a:rPr lang="en-GB" sz="2000" dirty="0" smtClean="0">
                <a:solidFill>
                  <a:schemeClr val="tx1"/>
                </a:solidFill>
              </a:rPr>
              <a:t>Manufacturing and inspection plan has been agreed with CERN: quality documentation, tests and hold points.</a:t>
            </a:r>
          </a:p>
          <a:p>
            <a:pPr marL="342900" lvl="1" indent="-342900"/>
            <a:r>
              <a:rPr lang="en-GB" sz="2000" dirty="0" smtClean="0">
                <a:solidFill>
                  <a:schemeClr val="tx1"/>
                </a:solidFill>
              </a:rPr>
              <a:t>Quality documentation will guarantee traceability. It will be uploaded at CERN servers: MTF and EDMS. Templates have been agreed with CERN.</a:t>
            </a:r>
          </a:p>
          <a:p>
            <a:pPr marL="342900" lvl="1" indent="-342900"/>
            <a:r>
              <a:rPr lang="en-GB" sz="2000" dirty="0" smtClean="0">
                <a:solidFill>
                  <a:schemeClr val="tx1"/>
                </a:solidFill>
              </a:rPr>
              <a:t>Drawings will be stored at EDMS (CERN), both of prototypes, series magnets and tooling (about 2000 drawings).</a:t>
            </a:r>
          </a:p>
          <a:p>
            <a:pPr marL="342900" lvl="1" indent="-342900"/>
            <a:endParaRPr lang="en-GB" sz="2000" dirty="0" smtClean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</p:spTree>
    <p:extLst>
      <p:ext uri="{BB962C8B-B14F-4D97-AF65-F5344CB8AC3E}">
        <p14:creationId xmlns:p14="http://schemas.microsoft.com/office/powerpoint/2010/main" val="122978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Parts exchange</a:t>
            </a:r>
            <a:endParaRPr lang="en-US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4680520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CERN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will supply the insulated superconducting cable, the steel for the collars, the iron for the yokes, the keys for the outer dipole collars and the instrumentation of the collars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CERN</a:t>
            </a:r>
            <a:r>
              <a:rPr lang="en-GB" sz="2000" dirty="0" smtClean="0">
                <a:solidFill>
                  <a:schemeClr val="tx1"/>
                </a:solidFill>
              </a:rPr>
              <a:t> will supply the warm magnetic measurement bench and training.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CERN</a:t>
            </a:r>
            <a:r>
              <a:rPr lang="en-GB" sz="2000" dirty="0" smtClean="0">
                <a:solidFill>
                  <a:schemeClr val="tx1"/>
                </a:solidFill>
              </a:rPr>
              <a:t> will take care of powering tests (at SM18 or FREIA).</a:t>
            </a: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CIEMAT</a:t>
            </a:r>
            <a:r>
              <a:rPr lang="en-GB" sz="2000" dirty="0">
                <a:solidFill>
                  <a:schemeClr val="tx1"/>
                </a:solidFill>
              </a:rPr>
              <a:t> will supply the copper wedges, the end spacers and the collars (fine blanking).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CIEMAT</a:t>
            </a:r>
            <a:r>
              <a:rPr lang="en-GB" sz="2000" dirty="0">
                <a:solidFill>
                  <a:schemeClr val="tx1"/>
                </a:solidFill>
              </a:rPr>
              <a:t> will make a new Call for Tender for the supply of the end spacers</a:t>
            </a:r>
            <a:r>
              <a:rPr lang="en-GB" sz="2000" dirty="0" smtClean="0">
                <a:solidFill>
                  <a:schemeClr val="tx1"/>
                </a:solidFill>
              </a:rPr>
              <a:t>. It is the only pending large contract (not in the critical path).</a:t>
            </a:r>
            <a:endParaRPr lang="en-GB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</p:spTree>
    <p:extLst>
      <p:ext uri="{BB962C8B-B14F-4D97-AF65-F5344CB8AC3E}">
        <p14:creationId xmlns:p14="http://schemas.microsoft.com/office/powerpoint/2010/main" val="299922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Manufacturing and Inspection Plan</a:t>
            </a:r>
            <a:endParaRPr lang="en-US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4680520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A complete manufacturing and inspection plan is included in the technical specifications, both for the coils and for the magnet assembly.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93"/>
          <a:stretch/>
        </p:blipFill>
        <p:spPr bwMode="auto">
          <a:xfrm>
            <a:off x="180344" y="2057694"/>
            <a:ext cx="8784144" cy="3819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06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Quality control: templates</a:t>
            </a:r>
            <a:endParaRPr lang="en-US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4680520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A set of templates must be filled as quality assurance: winding report, thermal cycles, electrical measurements…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22" y="1700808"/>
            <a:ext cx="8262678" cy="4547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56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Quality control: traceability and documentation</a:t>
            </a:r>
            <a:endParaRPr lang="en-US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4680520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Documentation to guarantee traceability and quality control will be stored at CERN servers (MTF, EDMS).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772817"/>
            <a:ext cx="474590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2528895"/>
            <a:ext cx="4398098" cy="3827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12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Technological transfer to industry</a:t>
            </a:r>
            <a:endParaRPr lang="en-US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4680520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An </a:t>
            </a:r>
            <a:r>
              <a:rPr lang="en-GB" sz="2000" b="1" dirty="0" err="1" smtClean="0">
                <a:solidFill>
                  <a:srgbClr val="FF0000"/>
                </a:solidFill>
              </a:rPr>
              <a:t>Elytt</a:t>
            </a:r>
            <a:r>
              <a:rPr lang="en-GB" sz="2000" b="1" dirty="0" smtClean="0">
                <a:solidFill>
                  <a:srgbClr val="FF0000"/>
                </a:solidFill>
              </a:rPr>
              <a:t> engineer </a:t>
            </a:r>
            <a:r>
              <a:rPr lang="en-GB" sz="2000" dirty="0" smtClean="0">
                <a:solidFill>
                  <a:schemeClr val="tx1"/>
                </a:solidFill>
              </a:rPr>
              <a:t>was learning at CIEMAT </a:t>
            </a:r>
            <a:r>
              <a:rPr lang="en-GB" sz="2000" dirty="0" smtClean="0">
                <a:solidFill>
                  <a:schemeClr val="tx1"/>
                </a:solidFill>
              </a:rPr>
              <a:t>during three months to </a:t>
            </a:r>
            <a:r>
              <a:rPr lang="en-GB" sz="2000" dirty="0" smtClean="0">
                <a:solidFill>
                  <a:schemeClr val="tx1"/>
                </a:solidFill>
              </a:rPr>
              <a:t>prepare the </a:t>
            </a:r>
            <a:r>
              <a:rPr lang="en-GB" sz="2000" dirty="0" smtClean="0">
                <a:solidFill>
                  <a:schemeClr val="tx1"/>
                </a:solidFill>
              </a:rPr>
              <a:t>offer.</a:t>
            </a: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Some </a:t>
            </a:r>
            <a:r>
              <a:rPr lang="en-GB" sz="2000" b="1" dirty="0" err="1" smtClean="0">
                <a:solidFill>
                  <a:srgbClr val="FF0000"/>
                </a:solidFill>
              </a:rPr>
              <a:t>Elytt</a:t>
            </a:r>
            <a:r>
              <a:rPr lang="en-GB" sz="2000" b="1" dirty="0" smtClean="0">
                <a:solidFill>
                  <a:srgbClr val="FF0000"/>
                </a:solidFill>
              </a:rPr>
              <a:t> technicians </a:t>
            </a:r>
            <a:r>
              <a:rPr lang="en-GB" sz="2000" dirty="0" smtClean="0">
                <a:solidFill>
                  <a:schemeClr val="tx1"/>
                </a:solidFill>
              </a:rPr>
              <a:t>have come to CIEMAT to be trained with the most delicate tasks, some of them specific for MCBXF magnets: binder, impregnation mould, assembly</a:t>
            </a:r>
            <a:r>
              <a:rPr lang="en-GB" sz="2000" dirty="0" smtClean="0">
                <a:solidFill>
                  <a:schemeClr val="tx1"/>
                </a:solidFill>
              </a:rPr>
              <a:t>. They can participate in the assembly of MCBXFB01 at CERN (see J.C. </a:t>
            </a:r>
            <a:r>
              <a:rPr lang="en-GB" sz="2000" dirty="0" smtClean="0">
                <a:solidFill>
                  <a:schemeClr val="tx1"/>
                </a:solidFill>
              </a:rPr>
              <a:t>Pérez talk).</a:t>
            </a: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During the production of the first magnet at </a:t>
            </a:r>
            <a:r>
              <a:rPr lang="en-GB" sz="2000" dirty="0" err="1" smtClean="0">
                <a:solidFill>
                  <a:schemeClr val="tx1"/>
                </a:solidFill>
              </a:rPr>
              <a:t>Elytt</a:t>
            </a:r>
            <a:r>
              <a:rPr lang="en-GB" sz="2000" dirty="0" smtClean="0">
                <a:solidFill>
                  <a:schemeClr val="tx1"/>
                </a:solidFill>
              </a:rPr>
              <a:t> premises, one person from CIEMAT will be </a:t>
            </a:r>
            <a:r>
              <a:rPr lang="en-GB" sz="2000" b="1" dirty="0" smtClean="0">
                <a:solidFill>
                  <a:srgbClr val="FF0000"/>
                </a:solidFill>
              </a:rPr>
              <a:t>always present </a:t>
            </a:r>
            <a:r>
              <a:rPr lang="en-GB" sz="2000" dirty="0" smtClean="0">
                <a:solidFill>
                  <a:schemeClr val="tx1"/>
                </a:solidFill>
              </a:rPr>
              <a:t>to guarantee the technological transfer.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CIEMAT has prepared detailed </a:t>
            </a:r>
            <a:r>
              <a:rPr lang="en-GB" sz="2000" b="1" dirty="0" smtClean="0">
                <a:solidFill>
                  <a:srgbClr val="FF0000"/>
                </a:solidFill>
              </a:rPr>
              <a:t>procedures</a:t>
            </a:r>
            <a:r>
              <a:rPr lang="en-GB" sz="2000" dirty="0" smtClean="0">
                <a:solidFill>
                  <a:schemeClr val="tx1"/>
                </a:solidFill>
              </a:rPr>
              <a:t> for each step of production: coil winding, binder, impregnation, assembly, parts production (ground insulation, collar packages, collaring shoes). They are uploaded to EDMS.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There are thousands of </a:t>
            </a:r>
            <a:r>
              <a:rPr lang="en-GB" sz="2000" b="1" dirty="0" smtClean="0">
                <a:solidFill>
                  <a:srgbClr val="FF0000"/>
                </a:solidFill>
              </a:rPr>
              <a:t>photos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to help know-how transfer.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We are supporting </a:t>
            </a:r>
            <a:r>
              <a:rPr lang="en-GB" sz="2000" dirty="0" err="1" smtClean="0">
                <a:solidFill>
                  <a:schemeClr val="tx1"/>
                </a:solidFill>
              </a:rPr>
              <a:t>Elytt</a:t>
            </a:r>
            <a:r>
              <a:rPr lang="en-GB" sz="2000" dirty="0" smtClean="0">
                <a:solidFill>
                  <a:schemeClr val="tx1"/>
                </a:solidFill>
              </a:rPr>
              <a:t> to contact suppliers for components, tooling and materials.</a:t>
            </a: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</p:spTree>
    <p:extLst>
      <p:ext uri="{BB962C8B-B14F-4D97-AF65-F5344CB8AC3E}">
        <p14:creationId xmlns:p14="http://schemas.microsoft.com/office/powerpoint/2010/main" val="299914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Procedures: example</a:t>
            </a:r>
            <a:endParaRPr lang="en-US" dirty="0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124744"/>
            <a:ext cx="8136463" cy="503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563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52821" y="3212976"/>
            <a:ext cx="8038357" cy="936104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Schedule is very tight for the production of the first magnets: real work has already started!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A decision needs to be made on inner dipole coil length after the powering test of MCBXFB01.</a:t>
            </a:r>
            <a:endParaRPr lang="en-GB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Meeting, 23</a:t>
            </a:r>
            <a:r>
              <a:rPr lang="en-GB" baseline="30000" dirty="0"/>
              <a:t>rd</a:t>
            </a:r>
            <a:r>
              <a:rPr lang="en-GB" dirty="0"/>
              <a:t> April 2021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53" r="15287" b="54066"/>
          <a:stretch/>
        </p:blipFill>
        <p:spPr bwMode="auto">
          <a:xfrm>
            <a:off x="415420" y="1069124"/>
            <a:ext cx="831315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02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777</Words>
  <Application>Microsoft Office PowerPoint</Application>
  <PresentationFormat>Presentación en pantalla (4:3)</PresentationFormat>
  <Paragraphs>94</Paragraphs>
  <Slides>12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Thème Office</vt:lpstr>
      <vt:lpstr>MCBXF series production tendering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Thanks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2021-04-23T06:15:53Z</dcterms:modified>
</cp:coreProperties>
</file>