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33" r:id="rId3"/>
    <p:sldId id="353" r:id="rId4"/>
    <p:sldId id="362" r:id="rId5"/>
    <p:sldId id="350" r:id="rId6"/>
    <p:sldId id="357" r:id="rId7"/>
    <p:sldId id="354" r:id="rId8"/>
    <p:sldId id="349" r:id="rId9"/>
    <p:sldId id="364" r:id="rId10"/>
    <p:sldId id="367" r:id="rId11"/>
    <p:sldId id="366" r:id="rId12"/>
    <p:sldId id="369" r:id="rId13"/>
    <p:sldId id="370" r:id="rId14"/>
    <p:sldId id="371" r:id="rId15"/>
    <p:sldId id="372" r:id="rId16"/>
    <p:sldId id="365" r:id="rId17"/>
    <p:sldId id="385" r:id="rId18"/>
    <p:sldId id="378" r:id="rId19"/>
    <p:sldId id="377" r:id="rId20"/>
    <p:sldId id="381" r:id="rId21"/>
    <p:sldId id="382" r:id="rId22"/>
    <p:sldId id="379" r:id="rId23"/>
    <p:sldId id="383" r:id="rId24"/>
    <p:sldId id="384" r:id="rId25"/>
    <p:sldId id="268" r:id="rId26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5pPr>
    <a:lvl6pPr marL="2286000" algn="l" defTabSz="457200" rtl="0" eaLnBrk="1" latinLnBrk="0" hangingPunct="1"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6pPr>
    <a:lvl7pPr marL="2743200" algn="l" defTabSz="457200" rtl="0" eaLnBrk="1" latinLnBrk="0" hangingPunct="1"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7pPr>
    <a:lvl8pPr marL="3200400" algn="l" defTabSz="457200" rtl="0" eaLnBrk="1" latinLnBrk="0" hangingPunct="1"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8pPr>
    <a:lvl9pPr marL="3657600" algn="l" defTabSz="457200" rtl="0" eaLnBrk="1" latinLnBrk="0" hangingPunct="1">
      <a:defRPr sz="4400" kern="1200">
        <a:solidFill>
          <a:schemeClr val="tx2"/>
        </a:solidFill>
        <a:latin typeface="Times New Roman" pitchFamily="-11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 Garcia" initials="A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FF0000"/>
    <a:srgbClr val="4D4D4D"/>
    <a:srgbClr val="CC0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1" autoAdjust="0"/>
    <p:restoredTop sz="86385" autoAdjust="0"/>
  </p:normalViewPr>
  <p:slideViewPr>
    <p:cSldViewPr snapToGrid="0" snapToObjects="1">
      <p:cViewPr varScale="1">
        <p:scale>
          <a:sx n="117" d="100"/>
          <a:sy n="117" d="100"/>
        </p:scale>
        <p:origin x="-115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3984" y="96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fld id="{1FFF4221-2B12-524B-BD98-CFCD8B29117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6274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8350"/>
            <a:ext cx="554196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dirty="0"/>
              <a:t>Haga clic para modificar el estilo de texto del patrón</a:t>
            </a:r>
          </a:p>
          <a:p>
            <a:pPr lvl="1"/>
            <a:r>
              <a:rPr lang="es-ES" noProof="0" dirty="0"/>
              <a:t>Segundo nivel</a:t>
            </a:r>
          </a:p>
          <a:p>
            <a:pPr lvl="2"/>
            <a:r>
              <a:rPr lang="es-ES" noProof="0" dirty="0"/>
              <a:t>Tercer nivel</a:t>
            </a:r>
          </a:p>
          <a:p>
            <a:pPr lvl="3"/>
            <a:r>
              <a:rPr lang="es-ES" noProof="0" dirty="0"/>
              <a:t>Cuarto nivel</a:t>
            </a:r>
          </a:p>
          <a:p>
            <a:pPr lvl="4"/>
            <a:r>
              <a:rPr lang="es-ES" noProof="0" dirty="0"/>
              <a:t>Quinto nivel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2" tIns="47376" rIns="94752" bIns="473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/>
              </a:defRPr>
            </a:lvl1pPr>
          </a:lstStyle>
          <a:p>
            <a:pPr>
              <a:defRPr/>
            </a:pPr>
            <a:fld id="{4D619DBC-2DBA-ED47-9B3A-E71F751D871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71234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4FA13-E179-4347-B5C0-F8EE0B917EE4}" type="slidenum">
              <a:rPr lang="es-ES">
                <a:latin typeface="Arial" pitchFamily="-112" charset="0"/>
              </a:rPr>
              <a:pPr/>
              <a:t>1</a:t>
            </a:fld>
            <a:endParaRPr lang="es-ES">
              <a:latin typeface="Arial" pitchFamily="-112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>
              <a:latin typeface="Arial" pitchFamily="-11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619DBC-2DBA-ED47-9B3A-E71F751D8713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6294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F347F2-1FA4-AB41-939F-B827584D2F6A}" type="slidenum">
              <a:rPr lang="es-ES">
                <a:latin typeface="Arial" pitchFamily="-112" charset="0"/>
              </a:rPr>
              <a:pPr/>
              <a:t>25</a:t>
            </a:fld>
            <a:endParaRPr lang="es-ES">
              <a:latin typeface="Arial" pitchFamily="-112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>
              <a:latin typeface="Arial" pitchFamily="-11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2844800" y="6326188"/>
            <a:ext cx="4005263" cy="53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4" name="Line 10"/>
          <p:cNvSpPr>
            <a:spLocks noChangeShapeType="1"/>
          </p:cNvSpPr>
          <p:nvPr userDrawn="1"/>
        </p:nvSpPr>
        <p:spPr bwMode="auto">
          <a:xfrm>
            <a:off x="0" y="1150938"/>
            <a:ext cx="0" cy="5403850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9899650" y="796925"/>
            <a:ext cx="0" cy="5902325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grpSp>
        <p:nvGrpSpPr>
          <p:cNvPr id="6" name="Group 15"/>
          <p:cNvGrpSpPr>
            <a:grpSpLocks/>
          </p:cNvGrpSpPr>
          <p:nvPr userDrawn="1"/>
        </p:nvGrpSpPr>
        <p:grpSpPr bwMode="auto">
          <a:xfrm>
            <a:off x="0" y="6575425"/>
            <a:ext cx="9906000" cy="287338"/>
            <a:chOff x="672" y="4060"/>
            <a:chExt cx="4512" cy="96"/>
          </a:xfrm>
        </p:grpSpPr>
        <p:sp>
          <p:nvSpPr>
            <p:cNvPr id="7" name="Rectangle 16"/>
            <p:cNvSpPr>
              <a:spLocks noChangeArrowheads="1"/>
            </p:cNvSpPr>
            <p:nvPr/>
          </p:nvSpPr>
          <p:spPr bwMode="auto">
            <a:xfrm>
              <a:off x="672" y="4060"/>
              <a:ext cx="4512" cy="96"/>
            </a:xfrm>
            <a:prstGeom prst="rect">
              <a:avLst/>
            </a:prstGeom>
            <a:solidFill>
              <a:srgbClr val="393D4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s-ES" dirty="0">
                <a:latin typeface="Arial"/>
              </a:endParaRPr>
            </a:p>
          </p:txBody>
        </p:sp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741" y="4074"/>
              <a:ext cx="2459" cy="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Calle Orense 11, 2 º B - 28020 Madrid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Spain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Phone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: +34 91 411 09 63 - Fax: +34 91 411 09 64 - www.elytt.com</a:t>
              </a:r>
            </a:p>
          </p:txBody>
        </p:sp>
      </p:grpSp>
      <p:sp>
        <p:nvSpPr>
          <p:cNvPr id="9" name="26 CuadroTexto"/>
          <p:cNvSpPr txBox="1"/>
          <p:nvPr userDrawn="1"/>
        </p:nvSpPr>
        <p:spPr>
          <a:xfrm>
            <a:off x="9213850" y="6573838"/>
            <a:ext cx="519113" cy="26035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fld id="{23473B0A-C1E3-4C41-9293-DB196D73EC23}" type="slidenum">
              <a:rPr lang="es-ES" sz="1100" b="1" smtClean="0">
                <a:solidFill>
                  <a:schemeClr val="bg1"/>
                </a:solidFill>
                <a:latin typeface="Arial"/>
              </a:rPr>
              <a:pPr algn="ctr" eaLnBrk="0" hangingPunct="0">
                <a:defRPr/>
              </a:pPr>
              <a:t>‹Nº›</a:t>
            </a:fld>
            <a:endParaRPr lang="es-ES" sz="1100" b="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10800000">
            <a:off x="0" y="0"/>
            <a:ext cx="9906000" cy="2159000"/>
          </a:xfrm>
          <a:prstGeom prst="rect">
            <a:avLst/>
          </a:prstGeom>
        </p:spPr>
      </p:pic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4664075" y="190500"/>
            <a:ext cx="5235575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itchFamily="-112" charset="0"/>
              <a:buNone/>
              <a:defRPr/>
            </a:pPr>
            <a:r>
              <a:rPr lang="es-ES" sz="1050" b="1" cap="small" dirty="0">
                <a:solidFill>
                  <a:srgbClr val="CC0000"/>
                </a:solidFill>
                <a:latin typeface="Arial"/>
              </a:rPr>
              <a:t>General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 err="1">
                <a:solidFill>
                  <a:schemeClr val="tx1"/>
                </a:solidFill>
                <a:latin typeface="Arial"/>
              </a:rPr>
              <a:t>Clients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 err="1">
                <a:solidFill>
                  <a:schemeClr val="tx1"/>
                </a:solidFill>
                <a:latin typeface="Arial"/>
              </a:rPr>
              <a:t>Experience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Schedule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 err="1">
                <a:solidFill>
                  <a:schemeClr val="tx1"/>
                </a:solidFill>
                <a:latin typeface="Arial"/>
              </a:rPr>
              <a:t>Resources&amp;Status</a:t>
            </a:r>
            <a:endParaRPr lang="en-US" sz="1000" dirty="0">
              <a:solidFill>
                <a:srgbClr val="262626"/>
              </a:solidFill>
              <a:latin typeface="Arial" pitchFamily="-112" charset="0"/>
            </a:endParaRPr>
          </a:p>
        </p:txBody>
      </p:sp>
      <p:pic>
        <p:nvPicPr>
          <p:cNvPr id="17" name="Imagen 16" descr="logo copi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87313"/>
            <a:ext cx="18542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5572DA2E-F842-4622-B3D8-65870A2EA97C}"/>
              </a:ext>
            </a:extLst>
          </p:cNvPr>
          <p:cNvSpPr txBox="1"/>
          <p:nvPr userDrawn="1"/>
        </p:nvSpPr>
        <p:spPr>
          <a:xfrm>
            <a:off x="2107095" y="87253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MCBXF KICK OFF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8"/>
          <p:cNvSpPr>
            <a:spLocks noChangeArrowheads="1"/>
          </p:cNvSpPr>
          <p:nvPr userDrawn="1"/>
        </p:nvSpPr>
        <p:spPr bwMode="auto">
          <a:xfrm>
            <a:off x="2844800" y="6326188"/>
            <a:ext cx="4005263" cy="53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26" name="Line 10"/>
          <p:cNvSpPr>
            <a:spLocks noChangeShapeType="1"/>
          </p:cNvSpPr>
          <p:nvPr userDrawn="1"/>
        </p:nvSpPr>
        <p:spPr bwMode="auto">
          <a:xfrm>
            <a:off x="0" y="1150938"/>
            <a:ext cx="0" cy="5403850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27" name="Line 11"/>
          <p:cNvSpPr>
            <a:spLocks noChangeShapeType="1"/>
          </p:cNvSpPr>
          <p:nvPr userDrawn="1"/>
        </p:nvSpPr>
        <p:spPr bwMode="auto">
          <a:xfrm>
            <a:off x="9899650" y="796925"/>
            <a:ext cx="0" cy="5902325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grpSp>
        <p:nvGrpSpPr>
          <p:cNvPr id="28" name="Group 15"/>
          <p:cNvGrpSpPr>
            <a:grpSpLocks/>
          </p:cNvGrpSpPr>
          <p:nvPr userDrawn="1"/>
        </p:nvGrpSpPr>
        <p:grpSpPr bwMode="auto">
          <a:xfrm>
            <a:off x="0" y="6575425"/>
            <a:ext cx="9906000" cy="287338"/>
            <a:chOff x="672" y="4060"/>
            <a:chExt cx="4512" cy="96"/>
          </a:xfrm>
        </p:grpSpPr>
        <p:sp>
          <p:nvSpPr>
            <p:cNvPr id="29" name="Rectangle 16"/>
            <p:cNvSpPr>
              <a:spLocks noChangeArrowheads="1"/>
            </p:cNvSpPr>
            <p:nvPr/>
          </p:nvSpPr>
          <p:spPr bwMode="auto">
            <a:xfrm>
              <a:off x="672" y="4060"/>
              <a:ext cx="4512" cy="96"/>
            </a:xfrm>
            <a:prstGeom prst="rect">
              <a:avLst/>
            </a:prstGeom>
            <a:solidFill>
              <a:srgbClr val="393D4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s-ES" dirty="0">
                <a:latin typeface="Arial"/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741" y="4074"/>
              <a:ext cx="2472" cy="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Calle Orense 11, 2 º B - 28020 Madrid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Spain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Phone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: +34 91 411 09 63 - Fax: +34 91 411 09 64 - www.elytt.com</a:t>
              </a:r>
            </a:p>
          </p:txBody>
        </p:sp>
      </p:grpSp>
      <p:sp>
        <p:nvSpPr>
          <p:cNvPr id="31" name="26 CuadroTexto"/>
          <p:cNvSpPr txBox="1"/>
          <p:nvPr userDrawn="1"/>
        </p:nvSpPr>
        <p:spPr>
          <a:xfrm>
            <a:off x="9213850" y="6573838"/>
            <a:ext cx="519113" cy="26035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fld id="{66BD4FB4-9F33-874E-95CD-F7BCBAC4CDDD}" type="slidenum">
              <a:rPr lang="es-ES" sz="1100" b="1">
                <a:solidFill>
                  <a:schemeClr val="bg1"/>
                </a:solidFill>
                <a:latin typeface="Arial"/>
              </a:rPr>
              <a:pPr algn="ctr" eaLnBrk="0" hangingPunct="0">
                <a:defRPr/>
              </a:pPr>
              <a:t>‹Nº›</a:t>
            </a:fld>
            <a:endParaRPr lang="es-ES" sz="1100" b="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10800000">
            <a:off x="0" y="0"/>
            <a:ext cx="9906000" cy="2159000"/>
          </a:xfrm>
          <a:prstGeom prst="rect">
            <a:avLst/>
          </a:prstGeom>
        </p:spPr>
      </p:pic>
      <p:pic>
        <p:nvPicPr>
          <p:cNvPr id="15" name="Imagen 14" descr="logo copi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87313"/>
            <a:ext cx="18542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4">
            <a:extLst>
              <a:ext uri="{FF2B5EF4-FFF2-40B4-BE49-F238E27FC236}">
                <a16:creationId xmlns:a16="http://schemas.microsoft.com/office/drawing/2014/main" xmlns="" id="{B97B4D86-D58F-4DB2-B775-B5E6176905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64075" y="190500"/>
            <a:ext cx="5235575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itchFamily="-112" charset="0"/>
              <a:buNone/>
              <a:defRPr/>
            </a:pPr>
            <a:r>
              <a:rPr lang="es-ES" sz="1050" b="0" cap="small" dirty="0">
                <a:solidFill>
                  <a:srgbClr val="4D4D4D"/>
                </a:solidFill>
                <a:latin typeface="Arial"/>
              </a:rPr>
              <a:t>General</a:t>
            </a:r>
            <a:r>
              <a:rPr lang="es-ES" sz="1050" b="1" cap="small" dirty="0">
                <a:solidFill>
                  <a:srgbClr val="CC0000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b="1" dirty="0" err="1">
                <a:solidFill>
                  <a:srgbClr val="FF0000"/>
                </a:solidFill>
                <a:latin typeface="Arial"/>
              </a:rPr>
              <a:t>Clients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 err="1">
                <a:solidFill>
                  <a:schemeClr val="tx1"/>
                </a:solidFill>
                <a:latin typeface="Arial"/>
              </a:rPr>
              <a:t>Experience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Schedule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 err="1">
                <a:solidFill>
                  <a:schemeClr val="tx1"/>
                </a:solidFill>
                <a:latin typeface="Arial"/>
              </a:rPr>
              <a:t>Resources&amp;Status</a:t>
            </a:r>
            <a:endParaRPr lang="en-US" sz="1000" dirty="0">
              <a:solidFill>
                <a:srgbClr val="262626"/>
              </a:solidFill>
              <a:latin typeface="Arial" pitchFamily="-11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51A0E284-AD5B-4B08-A53D-44F30435D962}"/>
              </a:ext>
            </a:extLst>
          </p:cNvPr>
          <p:cNvSpPr txBox="1"/>
          <p:nvPr userDrawn="1"/>
        </p:nvSpPr>
        <p:spPr>
          <a:xfrm>
            <a:off x="2107095" y="87253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MCBXF KICK OFF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ri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/>
          <p:cNvSpPr>
            <a:spLocks noChangeArrowheads="1"/>
          </p:cNvSpPr>
          <p:nvPr userDrawn="1"/>
        </p:nvSpPr>
        <p:spPr bwMode="auto">
          <a:xfrm>
            <a:off x="2844800" y="6326188"/>
            <a:ext cx="4005263" cy="53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25" name="Line 10"/>
          <p:cNvSpPr>
            <a:spLocks noChangeShapeType="1"/>
          </p:cNvSpPr>
          <p:nvPr userDrawn="1"/>
        </p:nvSpPr>
        <p:spPr bwMode="auto">
          <a:xfrm>
            <a:off x="0" y="1150938"/>
            <a:ext cx="0" cy="5403850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26" name="Line 11"/>
          <p:cNvSpPr>
            <a:spLocks noChangeShapeType="1"/>
          </p:cNvSpPr>
          <p:nvPr userDrawn="1"/>
        </p:nvSpPr>
        <p:spPr bwMode="auto">
          <a:xfrm>
            <a:off x="9899650" y="796925"/>
            <a:ext cx="0" cy="5902325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grpSp>
        <p:nvGrpSpPr>
          <p:cNvPr id="27" name="Group 15"/>
          <p:cNvGrpSpPr>
            <a:grpSpLocks/>
          </p:cNvGrpSpPr>
          <p:nvPr userDrawn="1"/>
        </p:nvGrpSpPr>
        <p:grpSpPr bwMode="auto">
          <a:xfrm>
            <a:off x="0" y="6575425"/>
            <a:ext cx="9906000" cy="287338"/>
            <a:chOff x="672" y="4060"/>
            <a:chExt cx="4512" cy="96"/>
          </a:xfrm>
        </p:grpSpPr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672" y="4060"/>
              <a:ext cx="4512" cy="96"/>
            </a:xfrm>
            <a:prstGeom prst="rect">
              <a:avLst/>
            </a:prstGeom>
            <a:solidFill>
              <a:srgbClr val="393D4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s-ES" dirty="0">
                <a:latin typeface="Arial"/>
              </a:endParaRP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741" y="4074"/>
              <a:ext cx="2472" cy="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Calle Orense 11, 2 º B - 28020 Madrid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Spain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Phone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: +34 91 411 09 63 - Fax: +34 91 411 09 64 - www.elytt.com</a:t>
              </a:r>
            </a:p>
          </p:txBody>
        </p:sp>
      </p:grpSp>
      <p:sp>
        <p:nvSpPr>
          <p:cNvPr id="30" name="26 CuadroTexto"/>
          <p:cNvSpPr txBox="1"/>
          <p:nvPr userDrawn="1"/>
        </p:nvSpPr>
        <p:spPr>
          <a:xfrm>
            <a:off x="9213850" y="6573838"/>
            <a:ext cx="519113" cy="26035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fld id="{99A5A53C-173F-8140-B49B-685FA2A0A540}" type="slidenum">
              <a:rPr lang="es-ES" sz="1100" b="1">
                <a:solidFill>
                  <a:schemeClr val="bg1"/>
                </a:solidFill>
                <a:latin typeface="Arial"/>
              </a:rPr>
              <a:pPr algn="ctr" eaLnBrk="0" hangingPunct="0">
                <a:defRPr/>
              </a:pPr>
              <a:t>‹Nº›</a:t>
            </a:fld>
            <a:endParaRPr lang="es-ES" sz="1100" b="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10800000">
            <a:off x="0" y="0"/>
            <a:ext cx="9906000" cy="2159000"/>
          </a:xfrm>
          <a:prstGeom prst="rect">
            <a:avLst/>
          </a:prstGeom>
        </p:spPr>
      </p:pic>
      <p:pic>
        <p:nvPicPr>
          <p:cNvPr id="13" name="Imagen 12" descr="logo copi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87313"/>
            <a:ext cx="18542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EE59B8A-35D4-4F5E-9A33-ABC6146543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64075" y="190500"/>
            <a:ext cx="5235575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itchFamily="-112" charset="0"/>
              <a:buNone/>
              <a:defRPr/>
            </a:pPr>
            <a:r>
              <a:rPr lang="es-ES" sz="1050" b="0" cap="small" dirty="0">
                <a:solidFill>
                  <a:srgbClr val="4D4D4D"/>
                </a:solidFill>
                <a:latin typeface="Arial"/>
              </a:rPr>
              <a:t>General</a:t>
            </a:r>
            <a:r>
              <a:rPr lang="es-ES" sz="1050" b="1" cap="small" dirty="0">
                <a:solidFill>
                  <a:srgbClr val="CC0000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50" b="0" kern="1200" cap="small" dirty="0" err="1">
                <a:solidFill>
                  <a:srgbClr val="4D4D4D"/>
                </a:solidFill>
                <a:latin typeface="Arial"/>
                <a:ea typeface="+mn-ea"/>
                <a:cs typeface="+mn-cs"/>
              </a:rPr>
              <a:t>Clients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b="1" dirty="0" err="1">
                <a:solidFill>
                  <a:srgbClr val="FF0000"/>
                </a:solidFill>
                <a:latin typeface="Arial"/>
              </a:rPr>
              <a:t>Experience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Schedule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 err="1">
                <a:solidFill>
                  <a:schemeClr val="tx1"/>
                </a:solidFill>
                <a:latin typeface="Arial"/>
              </a:rPr>
              <a:t>Resources&amp;Status</a:t>
            </a:r>
            <a:endParaRPr lang="en-US" sz="1000" dirty="0">
              <a:solidFill>
                <a:srgbClr val="262626"/>
              </a:solidFill>
              <a:latin typeface="Arial" pitchFamily="-11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BB261521-4F2E-4990-9C7B-4C6D22FAD857}"/>
              </a:ext>
            </a:extLst>
          </p:cNvPr>
          <p:cNvSpPr txBox="1"/>
          <p:nvPr userDrawn="1"/>
        </p:nvSpPr>
        <p:spPr>
          <a:xfrm>
            <a:off x="2107095" y="87253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MCBXF KICK OFF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2844800" y="6326188"/>
            <a:ext cx="4005263" cy="53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15" name="Line 10"/>
          <p:cNvSpPr>
            <a:spLocks noChangeShapeType="1"/>
          </p:cNvSpPr>
          <p:nvPr userDrawn="1"/>
        </p:nvSpPr>
        <p:spPr bwMode="auto">
          <a:xfrm>
            <a:off x="0" y="1150938"/>
            <a:ext cx="0" cy="5403850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16" name="Line 11"/>
          <p:cNvSpPr>
            <a:spLocks noChangeShapeType="1"/>
          </p:cNvSpPr>
          <p:nvPr userDrawn="1"/>
        </p:nvSpPr>
        <p:spPr bwMode="auto">
          <a:xfrm>
            <a:off x="9899650" y="796925"/>
            <a:ext cx="0" cy="5902325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0" y="6575425"/>
            <a:ext cx="9906000" cy="287338"/>
            <a:chOff x="672" y="4060"/>
            <a:chExt cx="4512" cy="96"/>
          </a:xfrm>
        </p:grpSpPr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672" y="4060"/>
              <a:ext cx="4512" cy="96"/>
            </a:xfrm>
            <a:prstGeom prst="rect">
              <a:avLst/>
            </a:prstGeom>
            <a:solidFill>
              <a:srgbClr val="393D4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s-ES" dirty="0">
                <a:latin typeface="Arial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741" y="4074"/>
              <a:ext cx="2472" cy="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Calle Orense 11, 2 º B - 28020 Madrid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Spain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Phone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: +34 91 411 09 63 - Fax: +34 91 411 09 64 - www.elytt.com</a:t>
              </a:r>
            </a:p>
          </p:txBody>
        </p:sp>
      </p:grpSp>
      <p:sp>
        <p:nvSpPr>
          <p:cNvPr id="20" name="26 CuadroTexto"/>
          <p:cNvSpPr txBox="1"/>
          <p:nvPr userDrawn="1"/>
        </p:nvSpPr>
        <p:spPr>
          <a:xfrm>
            <a:off x="9213850" y="6573838"/>
            <a:ext cx="519113" cy="26035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fld id="{F1760543-B076-C44F-A03B-9D87CC2C600F}" type="slidenum">
              <a:rPr lang="es-ES" sz="1100" b="1">
                <a:solidFill>
                  <a:schemeClr val="bg1"/>
                </a:solidFill>
                <a:latin typeface="Arial"/>
              </a:rPr>
              <a:pPr algn="ctr" eaLnBrk="0" hangingPunct="0">
                <a:defRPr/>
              </a:pPr>
              <a:t>‹Nº›</a:t>
            </a:fld>
            <a:endParaRPr lang="es-ES" sz="1100" b="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10800000">
            <a:off x="0" y="0"/>
            <a:ext cx="9906000" cy="2159000"/>
          </a:xfrm>
          <a:prstGeom prst="rect">
            <a:avLst/>
          </a:prstGeom>
        </p:spPr>
      </p:pic>
      <p:pic>
        <p:nvPicPr>
          <p:cNvPr id="22" name="Imagen 21" descr="logo copi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87313"/>
            <a:ext cx="18542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4">
            <a:extLst>
              <a:ext uri="{FF2B5EF4-FFF2-40B4-BE49-F238E27FC236}">
                <a16:creationId xmlns:a16="http://schemas.microsoft.com/office/drawing/2014/main" xmlns="" id="{879A25B5-BA03-4A4F-802C-C312E36109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64075" y="190500"/>
            <a:ext cx="5235575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itchFamily="-112" charset="0"/>
              <a:buNone/>
              <a:defRPr/>
            </a:pPr>
            <a:r>
              <a:rPr lang="es-ES" sz="1050" b="0" cap="small" dirty="0">
                <a:solidFill>
                  <a:srgbClr val="4D4D4D"/>
                </a:solidFill>
                <a:latin typeface="Arial"/>
              </a:rPr>
              <a:t>General</a:t>
            </a:r>
            <a:r>
              <a:rPr lang="es-ES" sz="1050" b="1" cap="small" dirty="0">
                <a:solidFill>
                  <a:srgbClr val="CC0000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50" b="0" kern="1200" cap="small" dirty="0" err="1">
                <a:solidFill>
                  <a:srgbClr val="4D4D4D"/>
                </a:solidFill>
                <a:latin typeface="Arial"/>
                <a:ea typeface="+mn-ea"/>
                <a:cs typeface="+mn-cs"/>
              </a:rPr>
              <a:t>Clients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b="0" dirty="0" err="1">
                <a:solidFill>
                  <a:schemeClr val="tx1"/>
                </a:solidFill>
                <a:latin typeface="Arial"/>
              </a:rPr>
              <a:t>Experience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b="1" dirty="0">
                <a:solidFill>
                  <a:srgbClr val="FF0000"/>
                </a:solidFill>
                <a:latin typeface="Arial"/>
              </a:rPr>
              <a:t>Schedule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dirty="0" err="1">
                <a:solidFill>
                  <a:schemeClr val="tx1"/>
                </a:solidFill>
                <a:latin typeface="Arial"/>
              </a:rPr>
              <a:t>Resources&amp;Status</a:t>
            </a:r>
            <a:endParaRPr lang="en-US" sz="1000" dirty="0">
              <a:solidFill>
                <a:srgbClr val="262626"/>
              </a:solidFill>
              <a:latin typeface="Arial" pitchFamily="-11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C94E6936-5EFC-49C7-AF46-89BEB923A42D}"/>
              </a:ext>
            </a:extLst>
          </p:cNvPr>
          <p:cNvSpPr txBox="1"/>
          <p:nvPr userDrawn="1"/>
        </p:nvSpPr>
        <p:spPr>
          <a:xfrm>
            <a:off x="2107095" y="87253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MCBXF KICK OFF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0" y="1150938"/>
            <a:ext cx="0" cy="5403850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14" name="Line 11"/>
          <p:cNvSpPr>
            <a:spLocks noChangeShapeType="1"/>
          </p:cNvSpPr>
          <p:nvPr userDrawn="1"/>
        </p:nvSpPr>
        <p:spPr bwMode="auto">
          <a:xfrm>
            <a:off x="9899650" y="796925"/>
            <a:ext cx="0" cy="5902325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grpSp>
        <p:nvGrpSpPr>
          <p:cNvPr id="15" name="Group 15"/>
          <p:cNvGrpSpPr>
            <a:grpSpLocks/>
          </p:cNvGrpSpPr>
          <p:nvPr userDrawn="1"/>
        </p:nvGrpSpPr>
        <p:grpSpPr bwMode="auto">
          <a:xfrm>
            <a:off x="0" y="6575425"/>
            <a:ext cx="9906000" cy="287338"/>
            <a:chOff x="672" y="4060"/>
            <a:chExt cx="4512" cy="96"/>
          </a:xfrm>
        </p:grpSpPr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672" y="4060"/>
              <a:ext cx="4512" cy="96"/>
            </a:xfrm>
            <a:prstGeom prst="rect">
              <a:avLst/>
            </a:prstGeom>
            <a:solidFill>
              <a:srgbClr val="393D4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s-ES" dirty="0">
                <a:latin typeface="Arial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741" y="4074"/>
              <a:ext cx="2472" cy="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Calle Orense 11, 2 º B - 28020 Madrid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Spain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 - </a:t>
              </a:r>
              <a:r>
                <a:rPr lang="es-ES_tradnl" sz="800" dirty="0" err="1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Phone</a:t>
              </a:r>
              <a:r>
                <a:rPr lang="es-ES_tradnl" sz="800" dirty="0">
                  <a:solidFill>
                    <a:schemeClr val="bg1"/>
                  </a:solidFill>
                  <a:latin typeface="Arial" pitchFamily="-112" charset="0"/>
                  <a:ea typeface="Arial" pitchFamily="-112" charset="0"/>
                  <a:cs typeface="Arial" pitchFamily="-112" charset="0"/>
                </a:rPr>
                <a:t>: +34 91 411 09 63 - Fax: +34 91 411 09 64 - www.elytt.com</a:t>
              </a:r>
            </a:p>
          </p:txBody>
        </p:sp>
      </p:grpSp>
      <p:sp>
        <p:nvSpPr>
          <p:cNvPr id="18" name="26 CuadroTexto"/>
          <p:cNvSpPr txBox="1"/>
          <p:nvPr userDrawn="1"/>
        </p:nvSpPr>
        <p:spPr>
          <a:xfrm>
            <a:off x="9213850" y="6573838"/>
            <a:ext cx="519113" cy="26035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fld id="{93143B8B-C6D0-4D4B-BEBE-6C54B7923E58}" type="slidenum">
              <a:rPr lang="es-ES" sz="1100" b="1">
                <a:solidFill>
                  <a:schemeClr val="bg1"/>
                </a:solidFill>
                <a:latin typeface="Arial"/>
              </a:rPr>
              <a:pPr algn="ctr" eaLnBrk="0" hangingPunct="0">
                <a:defRPr/>
              </a:pPr>
              <a:t>‹Nº›</a:t>
            </a:fld>
            <a:endParaRPr lang="es-ES" sz="1100" b="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10800000">
            <a:off x="0" y="0"/>
            <a:ext cx="9906000" cy="2159000"/>
          </a:xfrm>
          <a:prstGeom prst="rect">
            <a:avLst/>
          </a:prstGeom>
        </p:spPr>
      </p:pic>
      <p:pic>
        <p:nvPicPr>
          <p:cNvPr id="20" name="Imagen 19" descr="logo copi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87313"/>
            <a:ext cx="18542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4">
            <a:extLst>
              <a:ext uri="{FF2B5EF4-FFF2-40B4-BE49-F238E27FC236}">
                <a16:creationId xmlns:a16="http://schemas.microsoft.com/office/drawing/2014/main" xmlns="" id="{1765ACBD-5045-497D-8FFA-650594C7DB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64075" y="190500"/>
            <a:ext cx="5235575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itchFamily="-112" charset="0"/>
              <a:buNone/>
              <a:defRPr/>
            </a:pPr>
            <a:r>
              <a:rPr lang="es-ES" sz="1050" b="0" cap="small" dirty="0">
                <a:solidFill>
                  <a:srgbClr val="4D4D4D"/>
                </a:solidFill>
                <a:latin typeface="Arial"/>
              </a:rPr>
              <a:t>General</a:t>
            </a:r>
            <a:r>
              <a:rPr lang="es-ES" sz="1050" b="1" cap="small" dirty="0">
                <a:solidFill>
                  <a:srgbClr val="CC0000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50" b="0" kern="1200" cap="small" dirty="0" err="1">
                <a:solidFill>
                  <a:srgbClr val="4D4D4D"/>
                </a:solidFill>
                <a:latin typeface="Arial"/>
                <a:ea typeface="+mn-ea"/>
                <a:cs typeface="+mn-cs"/>
              </a:rPr>
              <a:t>Clients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b="0" dirty="0" err="1">
                <a:solidFill>
                  <a:schemeClr val="tx1"/>
                </a:solidFill>
                <a:latin typeface="Arial"/>
              </a:rPr>
              <a:t>Experience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b="0" dirty="0">
                <a:solidFill>
                  <a:schemeClr val="tx1"/>
                </a:solidFill>
                <a:latin typeface="Arial"/>
              </a:rPr>
              <a:t>Schedule</a:t>
            </a:r>
            <a:r>
              <a:rPr lang="es-ES" sz="1000" dirty="0">
                <a:solidFill>
                  <a:schemeClr val="tx1"/>
                </a:solidFill>
                <a:latin typeface="Arial"/>
              </a:rPr>
              <a:t>     </a:t>
            </a:r>
            <a:r>
              <a:rPr lang="en-US" sz="1000" dirty="0">
                <a:solidFill>
                  <a:srgbClr val="262626"/>
                </a:solidFill>
                <a:latin typeface="Arial" pitchFamily="-112" charset="0"/>
              </a:rPr>
              <a:t>|     </a:t>
            </a:r>
            <a:r>
              <a:rPr lang="es-ES" sz="1000" b="1" dirty="0" err="1">
                <a:solidFill>
                  <a:srgbClr val="FF0000"/>
                </a:solidFill>
                <a:latin typeface="Arial"/>
              </a:rPr>
              <a:t>Resources&amp;Status</a:t>
            </a:r>
            <a:endParaRPr lang="en-US" sz="1000" b="1" dirty="0">
              <a:solidFill>
                <a:srgbClr val="FF0000"/>
              </a:solidFill>
              <a:latin typeface="Arial" pitchFamily="-11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B608EE75-717E-4CE4-BD34-82C75691399F}"/>
              </a:ext>
            </a:extLst>
          </p:cNvPr>
          <p:cNvSpPr txBox="1"/>
          <p:nvPr userDrawn="1"/>
        </p:nvSpPr>
        <p:spPr>
          <a:xfrm>
            <a:off x="2107095" y="87253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MCBXF KICK OFF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844800" y="6326188"/>
            <a:ext cx="4005263" cy="53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1150938"/>
            <a:ext cx="0" cy="5403850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9899650" y="796925"/>
            <a:ext cx="0" cy="5902325"/>
          </a:xfrm>
          <a:prstGeom prst="line">
            <a:avLst/>
          </a:prstGeom>
          <a:noFill/>
          <a:ln w="12700">
            <a:solidFill>
              <a:srgbClr val="D6D6D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s-ES" dirty="0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agen 19" descr="Logo copi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0" y="401638"/>
            <a:ext cx="44323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ángulo 7"/>
          <p:cNvSpPr>
            <a:spLocks noChangeArrowheads="1"/>
          </p:cNvSpPr>
          <p:nvPr/>
        </p:nvSpPr>
        <p:spPr bwMode="auto">
          <a:xfrm>
            <a:off x="711200" y="1979613"/>
            <a:ext cx="49704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000" b="1" dirty="0">
                <a:solidFill>
                  <a:srgbClr val="CC0000"/>
                </a:solidFill>
              </a:rPr>
              <a:t>MCBXF </a:t>
            </a:r>
            <a:r>
              <a:rPr lang="es-ES_tradnl" sz="2000" b="1" dirty="0" err="1">
                <a:solidFill>
                  <a:srgbClr val="CC0000"/>
                </a:solidFill>
              </a:rPr>
              <a:t>kick</a:t>
            </a:r>
            <a:r>
              <a:rPr lang="es-ES_tradnl" sz="2000" b="1" dirty="0">
                <a:solidFill>
                  <a:srgbClr val="CC0000"/>
                </a:solidFill>
              </a:rPr>
              <a:t> off.           23 April 2021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562571"/>
            <a:ext cx="8293100" cy="324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20" name="Imagen 19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4051300"/>
            <a:ext cx="9906000" cy="2806700"/>
          </a:xfrm>
          <a:prstGeom prst="rect">
            <a:avLst/>
          </a:prstGeom>
        </p:spPr>
      </p:pic>
      <p:sp>
        <p:nvSpPr>
          <p:cNvPr id="21" name="Rectangle 35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s-ES">
              <a:latin typeface="Arial" pitchFamily="-112" charset="0"/>
            </a:endParaRP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596900" y="6502400"/>
            <a:ext cx="83820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s-ES_tradnl" sz="1600" baseline="30000" dirty="0">
                <a:solidFill>
                  <a:srgbClr val="0D0D0D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Calle Orense 11, 2 º B - 28020 Madrid - </a:t>
            </a:r>
            <a:r>
              <a:rPr lang="es-ES_tradnl" sz="1600" baseline="30000" dirty="0" err="1">
                <a:solidFill>
                  <a:srgbClr val="0D0D0D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Spain</a:t>
            </a:r>
            <a:r>
              <a:rPr lang="es-ES_tradnl" sz="1600" baseline="30000" dirty="0">
                <a:solidFill>
                  <a:srgbClr val="0D0D0D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- </a:t>
            </a:r>
            <a:r>
              <a:rPr lang="es-ES_tradnl" sz="1600" baseline="30000" dirty="0" err="1">
                <a:solidFill>
                  <a:srgbClr val="0D0D0D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Phone</a:t>
            </a:r>
            <a:r>
              <a:rPr lang="es-ES_tradnl" sz="1600" baseline="30000" dirty="0">
                <a:solidFill>
                  <a:srgbClr val="0D0D0D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: +34 91 411 09 63 - Fax: +34 91 411 09 64 - www.elytt.com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212850"/>
            <a:ext cx="8936038" cy="1768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>
                <a:latin typeface="Arial" pitchFamily="-112" charset="0"/>
              </a:rPr>
              <a:t>SCHEDULE. MCBXF A</a:t>
            </a: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endParaRPr lang="en-GB" sz="1400" dirty="0">
              <a:latin typeface="Arial" pitchFamily="-112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xmlns="" id="{8C05D15B-6CCB-4CEF-9F90-2C5B8588D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5980"/>
              </p:ext>
            </p:extLst>
          </p:nvPr>
        </p:nvGraphicFramePr>
        <p:xfrm>
          <a:off x="58057" y="1596571"/>
          <a:ext cx="7998030" cy="4345162"/>
        </p:xfrm>
        <a:graphic>
          <a:graphicData uri="http://schemas.openxmlformats.org/drawingml/2006/table">
            <a:tbl>
              <a:tblPr/>
              <a:tblGrid>
                <a:gridCol w="6249716">
                  <a:extLst>
                    <a:ext uri="{9D8B030D-6E8A-4147-A177-3AD203B41FA5}">
                      <a16:colId xmlns:a16="http://schemas.microsoft.com/office/drawing/2014/main" xmlns="" val="525742690"/>
                    </a:ext>
                  </a:extLst>
                </a:gridCol>
                <a:gridCol w="1748314">
                  <a:extLst>
                    <a:ext uri="{9D8B030D-6E8A-4147-A177-3AD203B41FA5}">
                      <a16:colId xmlns:a16="http://schemas.microsoft.com/office/drawing/2014/main" xmlns="" val="3927334881"/>
                    </a:ext>
                  </a:extLst>
                </a:gridCol>
              </a:tblGrid>
              <a:tr h="180291">
                <a:tc>
                  <a:txBody>
                    <a:bodyPr/>
                    <a:lstStyle/>
                    <a:p>
                      <a:r>
                        <a:rPr lang="es-ES" sz="1600" dirty="0"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END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504575"/>
                  </a:ext>
                </a:extLst>
              </a:tr>
              <a:tr h="180291">
                <a:tc>
                  <a:txBody>
                    <a:bodyPr/>
                    <a:lstStyle/>
                    <a:p>
                      <a:r>
                        <a:rPr lang="es-ES" sz="16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Milestones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25/07/2023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82245926"/>
                  </a:ext>
                </a:extLst>
              </a:tr>
              <a:tr h="180291"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r>
                        <a:rPr lang="es-ES" sz="16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milestones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25/07/2023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1422855"/>
                  </a:ext>
                </a:extLst>
              </a:tr>
              <a:tr h="180291"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MCBXFA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25/07/2023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11386363"/>
                  </a:ext>
                </a:extLst>
              </a:tr>
              <a:tr h="54895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MCBXFA1. Manufacturing and shipping to test site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07/06/2022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6545194"/>
                  </a:ext>
                </a:extLst>
              </a:tr>
              <a:tr h="54895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MCBXFA2. Manufacturing and shipping to test site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14/09/2022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78715952"/>
                  </a:ext>
                </a:extLst>
              </a:tr>
              <a:tr h="54895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MCBXFA3. Manufacturing and shipping to test site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17/11/2022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6301990"/>
                  </a:ext>
                </a:extLst>
              </a:tr>
              <a:tr h="54895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MCBXFA4. Manufacturing and shipping to test site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26/01/2023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3885374"/>
                  </a:ext>
                </a:extLst>
              </a:tr>
              <a:tr h="54895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MCBXFA5. Manufacturing and shipping to test site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20/04/2023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136707"/>
                  </a:ext>
                </a:extLst>
              </a:tr>
              <a:tr h="54895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MCBXFA6. Manufacturing and shipping to test site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25/07/2023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9" marR="9509" marT="9509" marB="9509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9455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509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212850"/>
            <a:ext cx="9906000" cy="265520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>
                <a:latin typeface="Arial" pitchFamily="-112" charset="0"/>
              </a:rPr>
              <a:t>SCHEDULE. </a:t>
            </a:r>
            <a:r>
              <a:rPr lang="es-ES_tradnl" sz="2000" b="1" dirty="0" err="1">
                <a:latin typeface="Arial" pitchFamily="-112" charset="0"/>
              </a:rPr>
              <a:t>Detailed</a:t>
            </a:r>
            <a:endParaRPr lang="es-ES_tradnl" sz="2000" b="1" dirty="0">
              <a:latin typeface="Arial" pitchFamily="-112" charset="0"/>
            </a:endParaRPr>
          </a:p>
          <a:p>
            <a:pPr marL="0">
              <a:spcAft>
                <a:spcPts val="1200"/>
              </a:spcAft>
              <a:buFontTx/>
              <a:buNone/>
            </a:pPr>
            <a:r>
              <a:rPr lang="es-ES_tradnl" sz="1800" dirty="0" err="1">
                <a:latin typeface="Arial" pitchFamily="-112" charset="0"/>
              </a:rPr>
              <a:t>Strategy</a:t>
            </a:r>
            <a:r>
              <a:rPr lang="es-ES_tradnl" sz="1800" dirty="0">
                <a:latin typeface="Arial" pitchFamily="-112" charset="0"/>
              </a:rPr>
              <a:t>:</a:t>
            </a:r>
          </a:p>
          <a:p>
            <a:pPr marL="0">
              <a:spcAft>
                <a:spcPts val="1200"/>
              </a:spcAft>
            </a:pPr>
            <a:r>
              <a:rPr lang="es-ES_tradnl" sz="1800" dirty="0" err="1">
                <a:latin typeface="Arial" pitchFamily="-112" charset="0"/>
              </a:rPr>
              <a:t>Two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lines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for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winding</a:t>
            </a:r>
            <a:r>
              <a:rPr lang="es-ES_tradnl" sz="1800" dirty="0">
                <a:latin typeface="Arial" pitchFamily="-112" charset="0"/>
              </a:rPr>
              <a:t>, </a:t>
            </a:r>
            <a:r>
              <a:rPr lang="es-ES_tradnl" sz="1800" dirty="0" err="1">
                <a:latin typeface="Arial" pitchFamily="-112" charset="0"/>
              </a:rPr>
              <a:t>binding</a:t>
            </a:r>
            <a:r>
              <a:rPr lang="es-ES_tradnl" sz="1800" dirty="0">
                <a:latin typeface="Arial" pitchFamily="-112" charset="0"/>
              </a:rPr>
              <a:t>, </a:t>
            </a:r>
            <a:r>
              <a:rPr lang="es-ES_tradnl" sz="1800" dirty="0" err="1">
                <a:latin typeface="Arial" pitchFamily="-112" charset="0"/>
              </a:rPr>
              <a:t>impregnation</a:t>
            </a:r>
            <a:r>
              <a:rPr lang="es-ES_tradnl" sz="1800" dirty="0">
                <a:latin typeface="Arial" pitchFamily="-112" charset="0"/>
              </a:rPr>
              <a:t>. </a:t>
            </a:r>
            <a:r>
              <a:rPr lang="es-ES_tradnl" sz="1800" dirty="0" err="1">
                <a:latin typeface="Arial" pitchFamily="-112" charset="0"/>
              </a:rPr>
              <a:t>One</a:t>
            </a:r>
            <a:r>
              <a:rPr lang="es-ES_tradnl" sz="1800" dirty="0">
                <a:latin typeface="Arial" pitchFamily="-112" charset="0"/>
              </a:rPr>
              <a:t> line </a:t>
            </a:r>
            <a:r>
              <a:rPr lang="es-ES_tradnl" sz="1800" dirty="0" err="1">
                <a:latin typeface="Arial" pitchFamily="-112" charset="0"/>
              </a:rPr>
              <a:t>for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collaring</a:t>
            </a:r>
            <a:r>
              <a:rPr lang="es-ES_tradnl" sz="1800" dirty="0">
                <a:latin typeface="Arial" pitchFamily="-112" charset="0"/>
              </a:rPr>
              <a:t> and </a:t>
            </a:r>
            <a:r>
              <a:rPr lang="es-ES_tradnl" sz="1800" dirty="0" err="1">
                <a:latin typeface="Arial" pitchFamily="-112" charset="0"/>
              </a:rPr>
              <a:t>yoking</a:t>
            </a:r>
            <a:endParaRPr lang="es-ES_tradnl" sz="1800" dirty="0">
              <a:latin typeface="Arial" pitchFamily="-112" charset="0"/>
            </a:endParaRPr>
          </a:p>
          <a:p>
            <a:pPr marL="0">
              <a:spcAft>
                <a:spcPts val="1200"/>
              </a:spcAft>
            </a:pPr>
            <a:r>
              <a:rPr lang="es-ES_tradnl" sz="1800" dirty="0" err="1">
                <a:latin typeface="Arial" pitchFamily="-112" charset="0"/>
              </a:rPr>
              <a:t>Start</a:t>
            </a:r>
            <a:r>
              <a:rPr lang="es-ES_tradnl" sz="1800" dirty="0">
                <a:latin typeface="Arial" pitchFamily="-112" charset="0"/>
              </a:rPr>
              <a:t> in </a:t>
            </a:r>
            <a:r>
              <a:rPr lang="es-ES_tradnl" sz="1800" dirty="0" err="1">
                <a:latin typeface="Arial" pitchFamily="-112" charset="0"/>
              </a:rPr>
              <a:t>first</a:t>
            </a:r>
            <a:r>
              <a:rPr lang="es-ES_tradnl" sz="1800" dirty="0">
                <a:latin typeface="Arial" pitchFamily="-112" charset="0"/>
              </a:rPr>
              <a:t> line </a:t>
            </a:r>
            <a:r>
              <a:rPr lang="es-ES_tradnl" sz="1800" dirty="0" err="1">
                <a:latin typeface="Arial" pitchFamily="-112" charset="0"/>
              </a:rPr>
              <a:t>with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Outer</a:t>
            </a:r>
            <a:r>
              <a:rPr lang="es-ES_tradnl" sz="1800" dirty="0">
                <a:latin typeface="Arial" pitchFamily="-112" charset="0"/>
              </a:rPr>
              <a:t> coil MCBXFB02 (</a:t>
            </a:r>
            <a:r>
              <a:rPr lang="es-ES_tradnl" sz="1800" dirty="0" err="1">
                <a:latin typeface="Arial" pitchFamily="-112" charset="0"/>
              </a:rPr>
              <a:t>inner</a:t>
            </a:r>
            <a:r>
              <a:rPr lang="es-ES_tradnl" sz="1800" dirty="0">
                <a:latin typeface="Arial" pitchFamily="-112" charset="0"/>
              </a:rPr>
              <a:t> coil final </a:t>
            </a:r>
            <a:r>
              <a:rPr lang="es-ES_tradnl" sz="1800" dirty="0" err="1">
                <a:latin typeface="Arial" pitchFamily="-112" charset="0"/>
              </a:rPr>
              <a:t>length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pending</a:t>
            </a:r>
            <a:r>
              <a:rPr lang="es-ES_tradnl" sz="1800" dirty="0">
                <a:latin typeface="Arial" pitchFamily="-112" charset="0"/>
              </a:rPr>
              <a:t>)</a:t>
            </a:r>
          </a:p>
          <a:p>
            <a:pPr marL="0">
              <a:spcAft>
                <a:spcPts val="1200"/>
              </a:spcAft>
            </a:pPr>
            <a:r>
              <a:rPr lang="es-ES_tradnl" sz="1800" dirty="0" err="1">
                <a:latin typeface="Arial" pitchFamily="-112" charset="0"/>
              </a:rPr>
              <a:t>Start</a:t>
            </a:r>
            <a:r>
              <a:rPr lang="es-ES_tradnl" sz="1800" dirty="0">
                <a:latin typeface="Arial" pitchFamily="-112" charset="0"/>
              </a:rPr>
              <a:t> in </a:t>
            </a:r>
            <a:r>
              <a:rPr lang="es-ES_tradnl" sz="1800" dirty="0" err="1">
                <a:latin typeface="Arial" pitchFamily="-112" charset="0"/>
              </a:rPr>
              <a:t>second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with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Outer</a:t>
            </a:r>
            <a:r>
              <a:rPr lang="es-ES_tradnl" sz="1800" dirty="0">
                <a:latin typeface="Arial" pitchFamily="-112" charset="0"/>
              </a:rPr>
              <a:t> coil </a:t>
            </a:r>
            <a:r>
              <a:rPr lang="es-ES_tradnl" sz="1800" dirty="0" err="1">
                <a:latin typeface="Arial" pitchFamily="-112" charset="0"/>
              </a:rPr>
              <a:t>of</a:t>
            </a:r>
            <a:r>
              <a:rPr lang="es-ES_tradnl" sz="1800" dirty="0">
                <a:latin typeface="Arial" pitchFamily="-112" charset="0"/>
              </a:rPr>
              <a:t> MCBXFB03. Once </a:t>
            </a:r>
            <a:r>
              <a:rPr lang="es-ES_tradnl" sz="1800" dirty="0" err="1">
                <a:latin typeface="Arial" pitchFamily="-112" charset="0"/>
              </a:rPr>
              <a:t>finished</a:t>
            </a:r>
            <a:r>
              <a:rPr lang="es-ES_tradnl" sz="1800" dirty="0">
                <a:latin typeface="Arial" pitchFamily="-112" charset="0"/>
              </a:rPr>
              <a:t>, </a:t>
            </a:r>
            <a:r>
              <a:rPr lang="es-ES_tradnl" sz="1800" dirty="0" err="1">
                <a:latin typeface="Arial" pitchFamily="-112" charset="0"/>
              </a:rPr>
              <a:t>continue</a:t>
            </a:r>
            <a:r>
              <a:rPr lang="es-ES_tradnl" sz="1800" dirty="0">
                <a:latin typeface="Arial" pitchFamily="-112" charset="0"/>
              </a:rPr>
              <a:t> </a:t>
            </a:r>
            <a:r>
              <a:rPr lang="es-ES_tradnl" sz="1800" dirty="0" err="1">
                <a:latin typeface="Arial" pitchFamily="-112" charset="0"/>
              </a:rPr>
              <a:t>with</a:t>
            </a:r>
            <a:r>
              <a:rPr lang="es-ES_tradnl" sz="1800" dirty="0">
                <a:latin typeface="Arial" pitchFamily="-112" charset="0"/>
              </a:rPr>
              <a:t> MCBXFA</a:t>
            </a: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endParaRPr lang="en-GB" sz="1400" dirty="0">
              <a:latin typeface="Arial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434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grama&#10;&#10;Descripción generada automáticamente con confianza media">
            <a:extLst>
              <a:ext uri="{FF2B5EF4-FFF2-40B4-BE49-F238E27FC236}">
                <a16:creationId xmlns:a16="http://schemas.microsoft.com/office/drawing/2014/main" xmlns="" id="{E93C04EA-21F0-496C-AC54-011B9CE68D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9" y="0"/>
            <a:ext cx="9702062" cy="6858000"/>
          </a:xfrm>
          <a:prstGeom prst="rect">
            <a:avLst/>
          </a:prstGeom>
        </p:spPr>
      </p:pic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0"/>
            <a:ext cx="9906000" cy="265520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>
                <a:latin typeface="Arial" pitchFamily="-112" charset="0"/>
              </a:rPr>
              <a:t>SCHEDULE. </a:t>
            </a:r>
            <a:r>
              <a:rPr lang="es-ES_tradnl" sz="2000" b="1" dirty="0" err="1">
                <a:latin typeface="Arial" pitchFamily="-112" charset="0"/>
              </a:rPr>
              <a:t>Detailed</a:t>
            </a:r>
            <a:endParaRPr lang="es-ES_tradnl" sz="2000" b="1" dirty="0">
              <a:latin typeface="Arial" pitchFamily="-112" charset="0"/>
            </a:endParaRP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endParaRPr lang="en-GB" sz="1400" dirty="0">
              <a:latin typeface="Arial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35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&#10;&#10;Descripción generada automáticamente">
            <a:extLst>
              <a:ext uri="{FF2B5EF4-FFF2-40B4-BE49-F238E27FC236}">
                <a16:creationId xmlns:a16="http://schemas.microsoft.com/office/drawing/2014/main" xmlns="" id="{F62CF23F-13BE-46AB-B466-FCE83EA9EC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9" y="0"/>
            <a:ext cx="9702062" cy="6858000"/>
          </a:xfrm>
          <a:prstGeom prst="rect">
            <a:avLst/>
          </a:prstGeom>
        </p:spPr>
      </p:pic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0"/>
            <a:ext cx="9906000" cy="265520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>
                <a:latin typeface="Arial" pitchFamily="-112" charset="0"/>
              </a:rPr>
              <a:t>SCHEDULE. </a:t>
            </a:r>
            <a:r>
              <a:rPr lang="es-ES_tradnl" sz="2000" b="1" dirty="0" err="1">
                <a:latin typeface="Arial" pitchFamily="-112" charset="0"/>
              </a:rPr>
              <a:t>Detailed</a:t>
            </a:r>
            <a:endParaRPr lang="es-ES_tradnl" sz="2000" b="1" dirty="0">
              <a:latin typeface="Arial" pitchFamily="-112" charset="0"/>
            </a:endParaRP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endParaRPr lang="en-GB" sz="1400" dirty="0">
              <a:latin typeface="Arial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860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&#10;&#10;Descripción generada automáticamente">
            <a:extLst>
              <a:ext uri="{FF2B5EF4-FFF2-40B4-BE49-F238E27FC236}">
                <a16:creationId xmlns:a16="http://schemas.microsoft.com/office/drawing/2014/main" xmlns="" id="{E46CAF7E-A07F-46A7-8DD0-3B231B5476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9" y="0"/>
            <a:ext cx="9702062" cy="6858000"/>
          </a:xfrm>
          <a:prstGeom prst="rect">
            <a:avLst/>
          </a:prstGeom>
        </p:spPr>
      </p:pic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0"/>
            <a:ext cx="9906000" cy="265520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>
                <a:latin typeface="Arial" pitchFamily="-112" charset="0"/>
              </a:rPr>
              <a:t>SCHEDULE. </a:t>
            </a:r>
            <a:r>
              <a:rPr lang="es-ES_tradnl" sz="2000" b="1" dirty="0" err="1">
                <a:latin typeface="Arial" pitchFamily="-112" charset="0"/>
              </a:rPr>
              <a:t>Detailed</a:t>
            </a:r>
            <a:endParaRPr lang="es-ES_tradnl" sz="2000" b="1" dirty="0">
              <a:latin typeface="Arial" pitchFamily="-112" charset="0"/>
            </a:endParaRP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endParaRPr lang="en-GB" sz="1400" dirty="0">
              <a:latin typeface="Arial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61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grama, Esquemático&#10;&#10;Descripción generada automáticamente">
            <a:extLst>
              <a:ext uri="{FF2B5EF4-FFF2-40B4-BE49-F238E27FC236}">
                <a16:creationId xmlns:a16="http://schemas.microsoft.com/office/drawing/2014/main" xmlns="" id="{64EA7128-AF02-438C-91C3-46CB218CE7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9" y="0"/>
            <a:ext cx="9702062" cy="6858000"/>
          </a:xfrm>
          <a:prstGeom prst="rect">
            <a:avLst/>
          </a:prstGeom>
        </p:spPr>
      </p:pic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0"/>
            <a:ext cx="9906000" cy="265520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>
                <a:latin typeface="Arial" pitchFamily="-112" charset="0"/>
              </a:rPr>
              <a:t>SCHEDULE. </a:t>
            </a:r>
            <a:r>
              <a:rPr lang="es-ES_tradnl" sz="2000" b="1" dirty="0" err="1">
                <a:latin typeface="Arial" pitchFamily="-112" charset="0"/>
              </a:rPr>
              <a:t>Detailed</a:t>
            </a:r>
            <a:endParaRPr lang="es-ES_tradnl" sz="2000" b="1" dirty="0">
              <a:latin typeface="Arial" pitchFamily="-112" charset="0"/>
            </a:endParaRP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endParaRPr lang="en-GB" sz="1400" dirty="0">
              <a:latin typeface="Arial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239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365250"/>
            <a:ext cx="8936038" cy="21299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 err="1">
                <a:latin typeface="Arial" pitchFamily="-112" charset="0"/>
              </a:rPr>
              <a:t>Resources</a:t>
            </a:r>
            <a:endParaRPr lang="es-ES_tradnl" sz="2000" b="1" kern="0" dirty="0">
              <a:latin typeface="Arial" pitchFamily="-11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FE97A34B-F40A-4B4B-BB7C-9F489285F473}"/>
              </a:ext>
            </a:extLst>
          </p:cNvPr>
          <p:cNvSpPr txBox="1"/>
          <p:nvPr/>
        </p:nvSpPr>
        <p:spPr>
          <a:xfrm>
            <a:off x="152400" y="1813789"/>
            <a:ext cx="73337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Project Manager: Aitor Echeandia/Marcos Garcia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Responsible Engineer: Mikel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Oñate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with Michel Lopez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Purchase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responsible: Igor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Etxeberria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Quality responsible: Olatz Aldecoa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Production responsible: Iker Irigoyen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Technicians: 6 technicians assigned. 4 more to be assigned when needed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17514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365250"/>
            <a:ext cx="8936038" cy="21299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 err="1">
                <a:latin typeface="Arial" pitchFamily="-112" charset="0"/>
              </a:rPr>
              <a:t>Working</a:t>
            </a:r>
            <a:r>
              <a:rPr lang="es-ES_tradnl" sz="2000" b="1" kern="0" dirty="0">
                <a:latin typeface="Arial" pitchFamily="-112" charset="0"/>
              </a:rPr>
              <a:t> </a:t>
            </a:r>
            <a:r>
              <a:rPr lang="es-ES_tradnl" sz="2000" b="1" kern="0" dirty="0" err="1">
                <a:latin typeface="Arial" pitchFamily="-112" charset="0"/>
              </a:rPr>
              <a:t>area</a:t>
            </a:r>
            <a:endParaRPr lang="es-ES_tradnl" sz="2000" b="1" kern="0" dirty="0">
              <a:latin typeface="Arial" pitchFamily="-11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FE97A34B-F40A-4B4B-BB7C-9F489285F473}"/>
              </a:ext>
            </a:extLst>
          </p:cNvPr>
          <p:cNvSpPr txBox="1"/>
          <p:nvPr/>
        </p:nvSpPr>
        <p:spPr>
          <a:xfrm>
            <a:off x="152400" y="1813789"/>
            <a:ext cx="7333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42424"/>
                </a:solidFill>
                <a:latin typeface="Arial" panose="020B0604020202020204" pitchFamily="34" charset="0"/>
              </a:rPr>
              <a:t>A</a:t>
            </a:r>
            <a:r>
              <a:rPr lang="en-GB" sz="16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cclimatised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area with cellular polycarbonate 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 First of may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</a:t>
            </a:r>
            <a:endParaRPr lang="en-GB" sz="16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D47AB9D-DFCF-44E1-8796-BCD96F676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90" y="2631660"/>
            <a:ext cx="5557393" cy="318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27" descr="Perfil universal de aluminio - Breoglas plásticos">
            <a:extLst>
              <a:ext uri="{FF2B5EF4-FFF2-40B4-BE49-F238E27FC236}">
                <a16:creationId xmlns:a16="http://schemas.microsoft.com/office/drawing/2014/main" xmlns="" id="{9156F733-F87A-41FA-AF95-EEE283D4D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6314" y="2345820"/>
            <a:ext cx="3171633" cy="186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A1B3FCE3-0326-43E7-9C38-401ABAE1CB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092" y="4512180"/>
            <a:ext cx="3309451" cy="159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04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E60885B-E247-44AC-88B8-9CAC1F98E6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917" y="925387"/>
            <a:ext cx="8804552" cy="565125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01731331-B5BB-4231-83DC-4C989EFD123D}"/>
              </a:ext>
            </a:extLst>
          </p:cNvPr>
          <p:cNvSpPr/>
          <p:nvPr/>
        </p:nvSpPr>
        <p:spPr bwMode="auto">
          <a:xfrm>
            <a:off x="6005146" y="2294793"/>
            <a:ext cx="1099039" cy="1670538"/>
          </a:xfrm>
          <a:prstGeom prst="rect">
            <a:avLst/>
          </a:prstGeom>
          <a:solidFill>
            <a:srgbClr val="00CC99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2B508A10-4C5D-43CD-BD8F-4E10FC0396BC}"/>
              </a:ext>
            </a:extLst>
          </p:cNvPr>
          <p:cNvSpPr/>
          <p:nvPr/>
        </p:nvSpPr>
        <p:spPr bwMode="auto">
          <a:xfrm>
            <a:off x="5345722" y="2294793"/>
            <a:ext cx="659423" cy="1670538"/>
          </a:xfrm>
          <a:prstGeom prst="rect">
            <a:avLst/>
          </a:prstGeom>
          <a:solidFill>
            <a:srgbClr val="FFC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D746DA20-651B-4AA8-B6A5-D453B8572B14}"/>
              </a:ext>
            </a:extLst>
          </p:cNvPr>
          <p:cNvSpPr/>
          <p:nvPr/>
        </p:nvSpPr>
        <p:spPr bwMode="auto">
          <a:xfrm>
            <a:off x="4671645" y="2294793"/>
            <a:ext cx="659423" cy="1670538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F0AC2E49-F534-477F-A9F3-0D941FDE2FD5}"/>
              </a:ext>
            </a:extLst>
          </p:cNvPr>
          <p:cNvSpPr/>
          <p:nvPr/>
        </p:nvSpPr>
        <p:spPr bwMode="auto">
          <a:xfrm>
            <a:off x="2933698" y="2294793"/>
            <a:ext cx="1723293" cy="808892"/>
          </a:xfrm>
          <a:prstGeom prst="rect">
            <a:avLst/>
          </a:prstGeom>
          <a:solidFill>
            <a:srgbClr val="00B0F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B03D8532-3DF7-4E58-A63F-E63F90D2EA68}"/>
              </a:ext>
            </a:extLst>
          </p:cNvPr>
          <p:cNvSpPr/>
          <p:nvPr/>
        </p:nvSpPr>
        <p:spPr bwMode="auto">
          <a:xfrm>
            <a:off x="2933697" y="3140279"/>
            <a:ext cx="1723293" cy="876300"/>
          </a:xfrm>
          <a:prstGeom prst="rect">
            <a:avLst/>
          </a:prstGeom>
          <a:solidFill>
            <a:srgbClr val="00B05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9381D51D-1F45-4C0C-8892-D1E368FACAE1}"/>
              </a:ext>
            </a:extLst>
          </p:cNvPr>
          <p:cNvSpPr/>
          <p:nvPr/>
        </p:nvSpPr>
        <p:spPr bwMode="auto">
          <a:xfrm>
            <a:off x="2426675" y="5015972"/>
            <a:ext cx="1582618" cy="876300"/>
          </a:xfrm>
          <a:prstGeom prst="rect">
            <a:avLst/>
          </a:prstGeom>
          <a:solidFill>
            <a:srgbClr val="FFFF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xmlns="" id="{B144F70F-0B13-451C-8102-9EC8AC108D7D}"/>
              </a:ext>
            </a:extLst>
          </p:cNvPr>
          <p:cNvSpPr/>
          <p:nvPr/>
        </p:nvSpPr>
        <p:spPr bwMode="auto">
          <a:xfrm>
            <a:off x="1529862" y="4560238"/>
            <a:ext cx="873365" cy="876300"/>
          </a:xfrm>
          <a:prstGeom prst="rect">
            <a:avLst/>
          </a:prstGeom>
          <a:solidFill>
            <a:srgbClr val="00206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9390CF5-5024-42C4-8B9A-81344C80283B}"/>
              </a:ext>
            </a:extLst>
          </p:cNvPr>
          <p:cNvSpPr txBox="1"/>
          <p:nvPr/>
        </p:nvSpPr>
        <p:spPr>
          <a:xfrm>
            <a:off x="6005147" y="2033183"/>
            <a:ext cx="1099038" cy="261610"/>
          </a:xfrm>
          <a:prstGeom prst="rect">
            <a:avLst/>
          </a:prstGeom>
          <a:solidFill>
            <a:srgbClr val="00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WINDING</a:t>
            </a:r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2826BFE1-EC8D-4E31-BDF4-B9278B31F392}"/>
              </a:ext>
            </a:extLst>
          </p:cNvPr>
          <p:cNvSpPr txBox="1"/>
          <p:nvPr/>
        </p:nvSpPr>
        <p:spPr>
          <a:xfrm>
            <a:off x="5281437" y="2033183"/>
            <a:ext cx="751746" cy="2616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BINDER</a:t>
            </a:r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15EE6002-85A6-4573-8A29-F4837A331B53}"/>
              </a:ext>
            </a:extLst>
          </p:cNvPr>
          <p:cNvSpPr txBox="1"/>
          <p:nvPr/>
        </p:nvSpPr>
        <p:spPr>
          <a:xfrm>
            <a:off x="4671645" y="3982311"/>
            <a:ext cx="1163959" cy="2308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IMPREGNATION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5D4A87E6-3F36-45AE-A022-CAD7BE47E64D}"/>
              </a:ext>
            </a:extLst>
          </p:cNvPr>
          <p:cNvSpPr txBox="1"/>
          <p:nvPr/>
        </p:nvSpPr>
        <p:spPr>
          <a:xfrm>
            <a:off x="2933697" y="1896459"/>
            <a:ext cx="1753360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Ground Insulations</a:t>
            </a:r>
          </a:p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/ Collaring shoes / Collars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82237F6B-0F41-4D40-A0D2-1D37571445F2}"/>
              </a:ext>
            </a:extLst>
          </p:cNvPr>
          <p:cNvSpPr txBox="1"/>
          <p:nvPr/>
        </p:nvSpPr>
        <p:spPr>
          <a:xfrm>
            <a:off x="3144623" y="3989434"/>
            <a:ext cx="1331507" cy="246221"/>
          </a:xfrm>
          <a:prstGeom prst="rect">
            <a:avLst/>
          </a:prstGeom>
          <a:solidFill>
            <a:srgbClr val="00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Collaring assembly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F0452FD6-8277-42D1-B08F-5C6CCA41B766}"/>
              </a:ext>
            </a:extLst>
          </p:cNvPr>
          <p:cNvSpPr txBox="1"/>
          <p:nvPr/>
        </p:nvSpPr>
        <p:spPr>
          <a:xfrm>
            <a:off x="2552230" y="5682645"/>
            <a:ext cx="1331507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Collaring press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98DD4ACC-40C9-40DB-AE8B-BAD452ACA30D}"/>
              </a:ext>
            </a:extLst>
          </p:cNvPr>
          <p:cNvSpPr txBox="1"/>
          <p:nvPr/>
        </p:nvSpPr>
        <p:spPr>
          <a:xfrm>
            <a:off x="1451492" y="5378615"/>
            <a:ext cx="975182" cy="553998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Final assembly tooling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558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365250"/>
            <a:ext cx="3830782" cy="21299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>
                <a:latin typeface="Arial" pitchFamily="-112" charset="0"/>
              </a:rPr>
              <a:t>Winding</a:t>
            </a:r>
          </a:p>
          <a:p>
            <a:pPr marL="0">
              <a:spcAft>
                <a:spcPts val="1200"/>
              </a:spcAft>
            </a:pPr>
            <a:r>
              <a:rPr lang="en-GB" sz="1400" kern="0" dirty="0">
                <a:latin typeface="Arial" pitchFamily="-112" charset="0"/>
              </a:rPr>
              <a:t>One winding machine manufactured and prepared</a:t>
            </a:r>
          </a:p>
          <a:p>
            <a:pPr marL="0">
              <a:spcAft>
                <a:spcPts val="1200"/>
              </a:spcAft>
            </a:pPr>
            <a:r>
              <a:rPr lang="en-GB" sz="1400" kern="0" dirty="0">
                <a:latin typeface="Arial" pitchFamily="-112" charset="0"/>
              </a:rPr>
              <a:t>Second winding machine manufacturing  </a:t>
            </a:r>
            <a:endParaRPr lang="es-ES_tradnl" sz="2000" kern="0" dirty="0">
              <a:latin typeface="Arial" pitchFamily="-112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4A399B15-9502-42A2-90B8-FC9919918F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16" y="3020291"/>
            <a:ext cx="2709560" cy="2589800"/>
          </a:xfrm>
          <a:prstGeom prst="rect">
            <a:avLst/>
          </a:prstGeom>
        </p:spPr>
      </p:pic>
      <p:pic>
        <p:nvPicPr>
          <p:cNvPr id="2050" name="Imagen 1">
            <a:extLst>
              <a:ext uri="{FF2B5EF4-FFF2-40B4-BE49-F238E27FC236}">
                <a16:creationId xmlns:a16="http://schemas.microsoft.com/office/drawing/2014/main" xmlns="" id="{6A98B7CF-6023-4959-8E38-CD4C35110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592" y="2870100"/>
            <a:ext cx="3031769" cy="243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8774952C-F498-4E2E-9BE9-118487C9B09C}"/>
              </a:ext>
            </a:extLst>
          </p:cNvPr>
          <p:cNvSpPr txBox="1"/>
          <p:nvPr/>
        </p:nvSpPr>
        <p:spPr>
          <a:xfrm>
            <a:off x="3790733" y="1890028"/>
            <a:ext cx="35106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kern="0" dirty="0">
                <a:latin typeface="Arial" pitchFamily="-112" charset="0"/>
              </a:rPr>
              <a:t>One pay-off machine manufactured. Ready for assembly.</a:t>
            </a:r>
            <a:endParaRPr lang="es-ES_tradnl" sz="2000" kern="0" dirty="0">
              <a:latin typeface="Arial" pitchFamily="-112" charset="0"/>
            </a:endParaRPr>
          </a:p>
        </p:txBody>
      </p:sp>
      <p:pic>
        <p:nvPicPr>
          <p:cNvPr id="2051" name="Imagen 3">
            <a:extLst>
              <a:ext uri="{FF2B5EF4-FFF2-40B4-BE49-F238E27FC236}">
                <a16:creationId xmlns:a16="http://schemas.microsoft.com/office/drawing/2014/main" xmlns="" id="{11F6CBB0-1B36-462B-B69F-BF46AB989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177" y="2763360"/>
            <a:ext cx="1700571" cy="204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8932D578-327C-4C54-97A3-1749AB7E3666}"/>
              </a:ext>
            </a:extLst>
          </p:cNvPr>
          <p:cNvSpPr txBox="1"/>
          <p:nvPr/>
        </p:nvSpPr>
        <p:spPr>
          <a:xfrm>
            <a:off x="7129591" y="1878423"/>
            <a:ext cx="293543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kern="0" dirty="0">
                <a:latin typeface="Arial" pitchFamily="-112" charset="0"/>
              </a:rPr>
              <a:t>Pillar jib support for spool hanger.</a:t>
            </a:r>
          </a:p>
          <a:p>
            <a:r>
              <a:rPr lang="en-GB" sz="1400" kern="0" dirty="0">
                <a:latin typeface="Arial" pitchFamily="-112" charset="0"/>
              </a:rPr>
              <a:t>      Ready for assembly.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8897CB7B-6009-4F3B-93F2-913FED74DE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344" y="4952415"/>
            <a:ext cx="2070933" cy="149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50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CuadroTexto"/>
          <p:cNvSpPr txBox="1">
            <a:spLocks noChangeArrowheads="1"/>
          </p:cNvSpPr>
          <p:nvPr/>
        </p:nvSpPr>
        <p:spPr bwMode="auto">
          <a:xfrm>
            <a:off x="0" y="1144588"/>
            <a:ext cx="6661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" altLang="es-ES" sz="2800" b="1">
                <a:solidFill>
                  <a:srgbClr val="CC0000"/>
                </a:solidFill>
                <a:latin typeface="Arial" charset="0"/>
                <a:cs typeface="Arial" charset="0"/>
              </a:rPr>
              <a:t>Location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62827"/>
            <a:ext cx="5840413" cy="4218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2 Elipse"/>
          <p:cNvSpPr>
            <a:spLocks noChangeArrowheads="1"/>
          </p:cNvSpPr>
          <p:nvPr/>
        </p:nvSpPr>
        <p:spPr bwMode="auto">
          <a:xfrm>
            <a:off x="2695575" y="3819525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es-ES" altLang="es-ES"/>
          </a:p>
        </p:txBody>
      </p:sp>
      <p:sp>
        <p:nvSpPr>
          <p:cNvPr id="4" name="3 Lágrima"/>
          <p:cNvSpPr/>
          <p:nvPr/>
        </p:nvSpPr>
        <p:spPr bwMode="auto">
          <a:xfrm rot="8006475">
            <a:off x="2247754" y="3474517"/>
            <a:ext cx="183119" cy="175912"/>
          </a:xfrm>
          <a:prstGeom prst="teardrop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C00000"/>
            </a:solidFill>
            <a:headEnd type="none" w="med" len="med"/>
            <a:tailEnd type="none" w="med" len="med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s-ES">
              <a:solidFill>
                <a:schemeClr val="tx2"/>
              </a:solidFill>
            </a:endParaRPr>
          </a:p>
        </p:txBody>
      </p:sp>
      <p:pic>
        <p:nvPicPr>
          <p:cNvPr id="1026" name="Picture 2" descr="http://guias-viajar.com/madrid/wp-content/uploads/2010/06/fotos-madrid-castellana-cuatro-torres-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604" y="3611211"/>
            <a:ext cx="4133396" cy="2733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 de flecha"/>
          <p:cNvCxnSpPr/>
          <p:nvPr/>
        </p:nvCxnSpPr>
        <p:spPr bwMode="auto">
          <a:xfrm>
            <a:off x="2339975" y="3562350"/>
            <a:ext cx="3500438" cy="1436688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4" name="Imagen 19" descr="Logo copia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0611" y="3030532"/>
            <a:ext cx="997404" cy="332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40412" y="618562"/>
            <a:ext cx="4065587" cy="2744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66688" y="2058988"/>
            <a:ext cx="8766175" cy="78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11 Conector recto de flecha"/>
          <p:cNvCxnSpPr/>
          <p:nvPr/>
        </p:nvCxnSpPr>
        <p:spPr bwMode="auto">
          <a:xfrm flipV="1">
            <a:off x="2838450" y="2058988"/>
            <a:ext cx="3098800" cy="220662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302" name="15 CuadroTexto"/>
          <p:cNvSpPr txBox="1">
            <a:spLocks noChangeArrowheads="1"/>
          </p:cNvSpPr>
          <p:nvPr/>
        </p:nvSpPr>
        <p:spPr bwMode="auto">
          <a:xfrm>
            <a:off x="695325" y="-1282700"/>
            <a:ext cx="50768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2303" name="Rectángulo 7"/>
          <p:cNvSpPr>
            <a:spLocks noChangeArrowheads="1"/>
          </p:cNvSpPr>
          <p:nvPr/>
        </p:nvSpPr>
        <p:spPr bwMode="auto">
          <a:xfrm>
            <a:off x="5177990" y="3229820"/>
            <a:ext cx="48636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_tradnl" altLang="es-ES" sz="1600" b="1" dirty="0" err="1">
                <a:solidFill>
                  <a:srgbClr val="CC0000"/>
                </a:solidFill>
                <a:latin typeface="Arial" charset="0"/>
                <a:cs typeface="Arial" charset="0"/>
              </a:rPr>
              <a:t>Manufacturing</a:t>
            </a:r>
            <a:r>
              <a:rPr lang="es-ES_tradnl" altLang="es-ES" sz="1600" b="1" dirty="0">
                <a:solidFill>
                  <a:srgbClr val="CC0000"/>
                </a:solidFill>
                <a:latin typeface="Arial" charset="0"/>
                <a:cs typeface="Arial" charset="0"/>
              </a:rPr>
              <a:t>. 2 </a:t>
            </a:r>
            <a:r>
              <a:rPr lang="es-ES_tradnl" altLang="es-ES" sz="1600" b="1" dirty="0" err="1">
                <a:solidFill>
                  <a:srgbClr val="CC0000"/>
                </a:solidFill>
                <a:latin typeface="Arial" charset="0"/>
                <a:cs typeface="Arial" charset="0"/>
              </a:rPr>
              <a:t>sites</a:t>
            </a:r>
            <a:r>
              <a:rPr lang="es-ES_tradnl" altLang="es-ES" sz="1600" b="1" dirty="0">
                <a:solidFill>
                  <a:srgbClr val="CC0000"/>
                </a:solidFill>
                <a:latin typeface="Arial" charset="0"/>
                <a:cs typeface="Arial" charset="0"/>
              </a:rPr>
              <a:t>: </a:t>
            </a:r>
            <a:r>
              <a:rPr lang="es-ES_tradnl" altLang="es-ES" sz="1600" b="1" dirty="0" err="1">
                <a:solidFill>
                  <a:srgbClr val="CC0000"/>
                </a:solidFill>
                <a:latin typeface="Arial" charset="0"/>
                <a:cs typeface="Arial" charset="0"/>
              </a:rPr>
              <a:t>Artea</a:t>
            </a:r>
            <a:r>
              <a:rPr lang="es-ES_tradnl" altLang="es-ES" sz="1600" b="1" dirty="0">
                <a:solidFill>
                  <a:srgbClr val="CC0000"/>
                </a:solidFill>
                <a:latin typeface="Arial" charset="0"/>
                <a:cs typeface="Arial" charset="0"/>
              </a:rPr>
              <a:t>, Llodio (MCBXF)</a:t>
            </a:r>
            <a:endParaRPr lang="es-ES_tradnl" altLang="es-ES" sz="1600" dirty="0">
              <a:solidFill>
                <a:srgbClr val="CC0000"/>
              </a:solidFill>
            </a:endParaRPr>
          </a:p>
        </p:txBody>
      </p:sp>
      <p:sp>
        <p:nvSpPr>
          <p:cNvPr id="12304" name="Rectángulo 7"/>
          <p:cNvSpPr>
            <a:spLocks noChangeArrowheads="1"/>
          </p:cNvSpPr>
          <p:nvPr/>
        </p:nvSpPr>
        <p:spPr bwMode="auto">
          <a:xfrm>
            <a:off x="5772150" y="6175375"/>
            <a:ext cx="4648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_tradnl" altLang="es-ES" sz="2000" b="1">
                <a:solidFill>
                  <a:srgbClr val="CC0000"/>
                </a:solidFill>
                <a:latin typeface="Arial" charset="0"/>
                <a:cs typeface="Arial" charset="0"/>
              </a:rPr>
              <a:t>Business &amp; Engineering (Madrid)</a:t>
            </a:r>
            <a:endParaRPr lang="es-ES_tradnl" altLang="es-ES" sz="2000">
              <a:solidFill>
                <a:srgbClr val="CC0000"/>
              </a:solidFill>
            </a:endParaRPr>
          </a:p>
        </p:txBody>
      </p:sp>
      <p:pic>
        <p:nvPicPr>
          <p:cNvPr id="23" name="Imagen 19" descr="Logo copia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124" y="1762827"/>
            <a:ext cx="997404" cy="332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6215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365250"/>
            <a:ext cx="8936038" cy="21299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>
                <a:latin typeface="Arial" pitchFamily="-112" charset="0"/>
              </a:rPr>
              <a:t>Winding tooling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5BB7C422-DA66-495A-9173-FE8F7087DAC8}"/>
              </a:ext>
            </a:extLst>
          </p:cNvPr>
          <p:cNvSpPr txBox="1"/>
          <p:nvPr/>
        </p:nvSpPr>
        <p:spPr>
          <a:xfrm>
            <a:off x="206086" y="1989472"/>
            <a:ext cx="547427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</a:rPr>
              <a:t>Gage to check spacer´s </a:t>
            </a: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  <a:sym typeface="Wingdings" panose="05000000000000000000" pitchFamily="2" charset="2"/>
              </a:rPr>
              <a:t> Received</a:t>
            </a:r>
          </a:p>
          <a:p>
            <a:endParaRPr lang="en-GB" sz="1400" kern="0" dirty="0">
              <a:solidFill>
                <a:schemeClr val="tx1"/>
              </a:solidFill>
              <a:latin typeface="Arial" pitchFamily="-112" charset="0"/>
              <a:ea typeface="ＭＳ Ｐゴシック" pitchFamily="-112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</a:rPr>
              <a:t>Outer winding mandrel </a:t>
            </a: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  <a:sym typeface="Wingdings" panose="05000000000000000000" pitchFamily="2" charset="2"/>
              </a:rPr>
              <a:t> First of may</a:t>
            </a:r>
            <a:endParaRPr lang="en-GB" sz="1400" kern="0" dirty="0">
              <a:solidFill>
                <a:schemeClr val="tx1"/>
              </a:solidFill>
              <a:latin typeface="Arial" pitchFamily="-112" charset="0"/>
              <a:ea typeface="ＭＳ Ｐゴシック" pitchFamily="-112" charset="-128"/>
            </a:endParaRPr>
          </a:p>
          <a:p>
            <a:endParaRPr lang="en-GB" sz="1400" kern="0" dirty="0">
              <a:solidFill>
                <a:schemeClr val="tx1"/>
              </a:solidFill>
              <a:latin typeface="Arial" pitchFamily="-112" charset="0"/>
              <a:ea typeface="ＭＳ Ｐゴシック" pitchFamily="-112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</a:rPr>
              <a:t>Outer winding tooling </a:t>
            </a: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  <a:sym typeface="Wingdings" panose="05000000000000000000" pitchFamily="2" charset="2"/>
              </a:rPr>
              <a:t> First of may</a:t>
            </a:r>
            <a:endParaRPr lang="en-GB" sz="1400" kern="0" dirty="0">
              <a:solidFill>
                <a:schemeClr val="tx1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FADFF6F1-E31A-4492-8649-37B583F6D3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4049" y="1299020"/>
            <a:ext cx="2881363" cy="2129980"/>
          </a:xfrm>
          <a:prstGeom prst="rect">
            <a:avLst/>
          </a:prstGeom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613D9A33-CB8C-4AE4-A9D5-4E75D204B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561460"/>
            <a:ext cx="8936038" cy="21299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>
                <a:latin typeface="Arial" pitchFamily="-112" charset="0"/>
              </a:rPr>
              <a:t>Binding</a:t>
            </a:r>
          </a:p>
          <a:p>
            <a:pPr>
              <a:spcAft>
                <a:spcPts val="1200"/>
              </a:spcAft>
            </a:pPr>
            <a:r>
              <a:rPr lang="en-GB" sz="1400" kern="0" dirty="0">
                <a:latin typeface="Arial" pitchFamily="-112" charset="0"/>
              </a:rPr>
              <a:t>Temperature controllers </a:t>
            </a:r>
            <a:r>
              <a:rPr lang="en-GB" sz="1400" kern="0" dirty="0">
                <a:latin typeface="Arial" pitchFamily="-112" charset="0"/>
                <a:sym typeface="Wingdings" panose="05000000000000000000" pitchFamily="2" charset="2"/>
              </a:rPr>
              <a:t> M</a:t>
            </a:r>
            <a:r>
              <a:rPr lang="en-GB" sz="1400" kern="0" dirty="0">
                <a:latin typeface="Arial" pitchFamily="-112" charset="0"/>
              </a:rPr>
              <a:t>anufactured</a:t>
            </a:r>
            <a:endParaRPr lang="es-ES_tradnl" sz="2000" kern="0" dirty="0">
              <a:latin typeface="Arial" pitchFamily="-112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xmlns="" id="{69DE9F66-DE22-432A-B0CA-DBF485EFD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072" y="3865382"/>
            <a:ext cx="1562392" cy="212998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199472DA-EA83-4C98-ADB2-43D8BABBB1F5}"/>
              </a:ext>
            </a:extLst>
          </p:cNvPr>
          <p:cNvSpPr txBox="1"/>
          <p:nvPr/>
        </p:nvSpPr>
        <p:spPr>
          <a:xfrm>
            <a:off x="152400" y="4472561"/>
            <a:ext cx="49564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</a:rPr>
              <a:t>Outer binder tooling  </a:t>
            </a:r>
            <a:r>
              <a:rPr lang="en-GB" sz="1400" kern="0" dirty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  <a:sym typeface="Wingdings" panose="05000000000000000000" pitchFamily="2" charset="2"/>
              </a:rPr>
              <a:t> Middle May</a:t>
            </a:r>
            <a:endParaRPr lang="en-GB" sz="1400" kern="0" dirty="0">
              <a:solidFill>
                <a:schemeClr val="tx1"/>
              </a:solidFill>
              <a:latin typeface="Arial" pitchFamily="-112" charset="0"/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5545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365250"/>
            <a:ext cx="8936038" cy="21299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>
                <a:latin typeface="Arial" pitchFamily="-112" charset="0"/>
              </a:rPr>
              <a:t>Impregnation</a:t>
            </a:r>
          </a:p>
          <a:p>
            <a:pPr marL="0">
              <a:spcAft>
                <a:spcPts val="1200"/>
              </a:spcAft>
              <a:buFontTx/>
              <a:buNone/>
            </a:pPr>
            <a:endParaRPr lang="es-ES_tradnl" sz="2000" b="1" kern="0" dirty="0">
              <a:latin typeface="Arial" pitchFamily="-11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5BB7C422-DA66-495A-9173-FE8F7087DAC8}"/>
              </a:ext>
            </a:extLst>
          </p:cNvPr>
          <p:cNvSpPr txBox="1"/>
          <p:nvPr/>
        </p:nvSpPr>
        <p:spPr>
          <a:xfrm>
            <a:off x="152400" y="1769958"/>
            <a:ext cx="752475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Vacuum impregnation system (same as </a:t>
            </a:r>
            <a:r>
              <a:rPr lang="en-GB" sz="1600" dirty="0" err="1">
                <a:solidFill>
                  <a:schemeClr val="tx1"/>
                </a:solidFill>
                <a:latin typeface="Calibri" panose="020F0502020204030204" pitchFamily="34" charset="0"/>
              </a:rPr>
              <a:t>Ciemat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M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anufacturing  / End of may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Vacuum chamber (same as </a:t>
            </a:r>
            <a:r>
              <a:rPr lang="en-GB" sz="1600" dirty="0" err="1">
                <a:solidFill>
                  <a:schemeClr val="tx1"/>
                </a:solidFill>
                <a:latin typeface="Calibri" panose="020F0502020204030204" pitchFamily="34" charset="0"/>
              </a:rPr>
              <a:t>Ciemat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M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anufacturing / End of May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Outer impregnation mould MCBXFB 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End of May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kern="0" dirty="0">
              <a:solidFill>
                <a:schemeClr val="tx1"/>
              </a:solidFill>
              <a:latin typeface="Arial" pitchFamily="-112" charset="0"/>
              <a:ea typeface="ＭＳ Ｐゴシック" pitchFamily="-112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kern="0" dirty="0">
              <a:solidFill>
                <a:schemeClr val="tx1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pic>
        <p:nvPicPr>
          <p:cNvPr id="3" name="Imagen 2" descr="Computadora de escritorio sobre superficie de madera&#10;&#10;Descripción generada automáticamente con confianza baja">
            <a:extLst>
              <a:ext uri="{FF2B5EF4-FFF2-40B4-BE49-F238E27FC236}">
                <a16:creationId xmlns:a16="http://schemas.microsoft.com/office/drawing/2014/main" xmlns="" id="{3A53C6FB-93AE-45DD-A5AE-54E60F80B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94" y="3144028"/>
            <a:ext cx="3967427" cy="297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875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868" y="1365249"/>
            <a:ext cx="6485794" cy="391892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>
                <a:latin typeface="Arial" pitchFamily="-112" charset="0"/>
              </a:rPr>
              <a:t>Winding, Binding and Impregnation Material (consumables)</a:t>
            </a:r>
          </a:p>
          <a:p>
            <a:pPr marL="0">
              <a:spcAft>
                <a:spcPts val="1200"/>
              </a:spcAft>
            </a:pP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First spool (T0E1C0346D) for the first outer coil of MCBXFB magnet</a:t>
            </a:r>
            <a:r>
              <a:rPr lang="es-ES" sz="1600" dirty="0">
                <a:latin typeface="Calibri" panose="020F0502020204030204" pitchFamily="34" charset="0"/>
                <a:ea typeface="Calibri" panose="020F0502020204030204" pitchFamily="34" charset="0"/>
              </a:rPr>
              <a:t> received</a:t>
            </a:r>
          </a:p>
          <a:p>
            <a:pPr marL="0">
              <a:spcAft>
                <a:spcPts val="1200"/>
              </a:spcAft>
            </a:pPr>
            <a:r>
              <a:rPr lang="es-ES" sz="1600" dirty="0">
                <a:latin typeface="Calibri" panose="020F0502020204030204" pitchFamily="34" charset="0"/>
                <a:ea typeface="Calibri" panose="020F0502020204030204" pitchFamily="34" charset="0"/>
              </a:rPr>
              <a:t>Second spool </a:t>
            </a:r>
            <a:r>
              <a:rPr lang="es-ES" sz="1600" dirty="0">
                <a:latin typeface="Calibri" panose="020F0502020204030204" pitchFamily="34" charset="0"/>
              </a:rPr>
              <a:t> (0T01EC0346E ) </a:t>
            </a:r>
            <a:r>
              <a:rPr lang="es-ES" sz="1600" dirty="0">
                <a:latin typeface="Calibri" panose="020F0502020204030204" pitchFamily="34" charset="0"/>
                <a:sym typeface="Wingdings" panose="05000000000000000000" pitchFamily="2" charset="2"/>
              </a:rPr>
              <a:t> Last week of April</a:t>
            </a:r>
            <a:endParaRPr lang="es-ES" sz="1600" dirty="0">
              <a:latin typeface="Calibri" panose="020F0502020204030204" pitchFamily="34" charset="0"/>
            </a:endParaRPr>
          </a:p>
          <a:p>
            <a:pPr marL="0">
              <a:spcAft>
                <a:spcPts val="1200"/>
              </a:spcAft>
            </a:pP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Apical AV500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First week of May</a:t>
            </a:r>
          </a:p>
          <a:p>
            <a:pPr marL="0">
              <a:spcAft>
                <a:spcPts val="1200"/>
              </a:spcAft>
            </a:pP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CTD-BDR-1.1 (Binder</a:t>
            </a:r>
            <a:r>
              <a:rPr lang="es-ES" sz="1600" dirty="0">
                <a:latin typeface="Calibri" panose="020F0502020204030204" pitchFamily="34" charset="0"/>
                <a:ea typeface="Calibri" panose="020F0502020204030204" pitchFamily="34" charset="0"/>
              </a:rPr>
              <a:t>) &amp;  CTD101K (impregnation) </a:t>
            </a:r>
            <a:r>
              <a:rPr lang="es-ES" sz="16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First week of May</a:t>
            </a:r>
          </a:p>
          <a:p>
            <a:pPr marL="0">
              <a:spcAft>
                <a:spcPts val="120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Fibre Glass tape and sheaths 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First week of May</a:t>
            </a:r>
          </a:p>
          <a:p>
            <a:pPr marL="0">
              <a:spcAft>
                <a:spcPts val="120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Nomex, Duratron , Self-adhesive Teflon and other consumables  1</a:t>
            </a:r>
            <a:r>
              <a:rPr lang="en-GB" sz="1600" baseline="300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st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 and 2</a:t>
            </a:r>
            <a:r>
              <a:rPr lang="en-GB" sz="1600" baseline="300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nd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 week of May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marL="0">
              <a:spcAft>
                <a:spcPts val="1200"/>
              </a:spcAft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marL="0">
              <a:spcAft>
                <a:spcPts val="1200"/>
              </a:spcAft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marL="0">
              <a:spcAft>
                <a:spcPts val="1200"/>
              </a:spcAft>
            </a:pPr>
            <a:endParaRPr lang="es-E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>
              <a:spcAft>
                <a:spcPts val="1200"/>
              </a:spcAft>
            </a:pPr>
            <a:endParaRPr lang="es-E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>
              <a:spcAft>
                <a:spcPts val="1200"/>
              </a:spcAft>
              <a:buFontTx/>
              <a:buNone/>
            </a:pPr>
            <a:endParaRPr lang="es-ES_tradnl" sz="2000" b="1" kern="0" dirty="0">
              <a:latin typeface="Arial" pitchFamily="-11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89BED83-F298-4B54-AB66-C7DC28B39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516" y="1365249"/>
            <a:ext cx="2563929" cy="345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55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867" y="1365249"/>
            <a:ext cx="7560587" cy="391892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>
                <a:latin typeface="Arial" pitchFamily="-112" charset="0"/>
              </a:rPr>
              <a:t>Impregnated coil Electrical Tests </a:t>
            </a:r>
            <a:r>
              <a:rPr lang="es-ES_tradnl" sz="2000" b="1" kern="0" dirty="0" err="1">
                <a:latin typeface="Arial" pitchFamily="-112" charset="0"/>
              </a:rPr>
              <a:t>Equipment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marL="0">
              <a:spcAft>
                <a:spcPts val="1200"/>
              </a:spcAft>
            </a:pP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LCR meter - </a:t>
            </a:r>
            <a:r>
              <a:rPr lang="es-E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Impedance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Analyzer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HIOKI IM3570 + L2000 </a:t>
            </a:r>
            <a:r>
              <a:rPr lang="es-E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probes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First of May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>
              <a:spcAft>
                <a:spcPts val="12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MIT-525-EU MEGGER Insulation meter 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First of May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>
              <a:spcAft>
                <a:spcPts val="12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Digital </a:t>
            </a:r>
            <a:r>
              <a:rPr lang="en-GB" sz="1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multimeter</a:t>
            </a: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6 1/2 digit, </a:t>
            </a:r>
            <a:r>
              <a:rPr lang="en-GB" sz="1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Truevolt</a:t>
            </a: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DMM 34461A 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First of May</a:t>
            </a: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>
              <a:spcAft>
                <a:spcPts val="1200"/>
              </a:spcAft>
            </a:pPr>
            <a:endParaRPr lang="es-E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>
              <a:spcAft>
                <a:spcPts val="1200"/>
              </a:spcAft>
              <a:buFontTx/>
              <a:buNone/>
            </a:pPr>
            <a:endParaRPr lang="es-ES_tradnl" sz="2000" b="1" kern="0" dirty="0">
              <a:latin typeface="Arial" pitchFamily="-112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EFE6757E-C455-45E6-A603-7ECE15A30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73" y="3856791"/>
            <a:ext cx="3231573" cy="119189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A7FBDD9-D8B6-4D49-ABD2-026425D58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324" y="3504300"/>
            <a:ext cx="1585913" cy="206692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5C8D6D41-7195-4114-B2A2-10E744E0E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9737" y="3306356"/>
            <a:ext cx="3557890" cy="229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77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84F9750D-6807-4074-A965-D69D78CA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867" y="1365249"/>
            <a:ext cx="8232533" cy="391892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kern="0" dirty="0" err="1">
                <a:latin typeface="Arial" pitchFamily="-112" charset="0"/>
              </a:rPr>
              <a:t>Pending</a:t>
            </a:r>
            <a:r>
              <a:rPr lang="es-ES_tradnl" sz="2000" b="1" kern="0" dirty="0">
                <a:latin typeface="Arial" pitchFamily="-112" charset="0"/>
              </a:rPr>
              <a:t> </a:t>
            </a:r>
            <a:r>
              <a:rPr lang="es-ES_tradnl" sz="2000" b="1" kern="0" dirty="0" err="1">
                <a:latin typeface="Arial" pitchFamily="-112" charset="0"/>
              </a:rPr>
              <a:t>tasks</a:t>
            </a:r>
            <a:endParaRPr lang="es-E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>
              <a:spcAft>
                <a:spcPts val="1200"/>
              </a:spcAft>
            </a:pPr>
            <a:r>
              <a:rPr lang="en-GB" sz="1600" kern="0" dirty="0">
                <a:latin typeface="Arial" pitchFamily="-112" charset="0"/>
              </a:rPr>
              <a:t>Polyimide insulation laser cutting supplier searching </a:t>
            </a:r>
          </a:p>
          <a:p>
            <a:pPr marL="0">
              <a:spcAft>
                <a:spcPts val="1200"/>
              </a:spcAft>
            </a:pPr>
            <a:r>
              <a:rPr lang="en-GB" sz="1600" kern="0" dirty="0">
                <a:latin typeface="Arial" pitchFamily="-112" charset="0"/>
              </a:rPr>
              <a:t>Tilter type choice</a:t>
            </a:r>
          </a:p>
          <a:p>
            <a:pPr marL="0">
              <a:spcAft>
                <a:spcPts val="1200"/>
              </a:spcAft>
            </a:pPr>
            <a:r>
              <a:rPr lang="en-GB" sz="1600" kern="0" dirty="0">
                <a:latin typeface="Arial" pitchFamily="-112" charset="0"/>
              </a:rPr>
              <a:t>Collaring press assembly</a:t>
            </a:r>
          </a:p>
          <a:p>
            <a:pPr marL="0">
              <a:spcAft>
                <a:spcPts val="1200"/>
              </a:spcAft>
            </a:pPr>
            <a:endParaRPr lang="es-ES_tradnl" sz="1600" kern="0" dirty="0">
              <a:latin typeface="Arial" pitchFamily="-112" charset="0"/>
            </a:endParaRPr>
          </a:p>
        </p:txBody>
      </p:sp>
      <p:pic>
        <p:nvPicPr>
          <p:cNvPr id="10242" name="65C4EE35-2DA2-4C95-92D7-2632054C1908">
            <a:extLst>
              <a:ext uri="{FF2B5EF4-FFF2-40B4-BE49-F238E27FC236}">
                <a16:creationId xmlns:a16="http://schemas.microsoft.com/office/drawing/2014/main" xmlns="" id="{34A3FBA6-23EC-4209-8E52-C18B356B6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8974" y="1365249"/>
            <a:ext cx="3225583" cy="161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Imagen 1">
            <a:extLst>
              <a:ext uri="{FF2B5EF4-FFF2-40B4-BE49-F238E27FC236}">
                <a16:creationId xmlns:a16="http://schemas.microsoft.com/office/drawing/2014/main" xmlns="" id="{50A83833-9D3C-4718-8CA0-D1EDC7C39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5971" y="3345856"/>
            <a:ext cx="3107108" cy="249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8AF2AD5-F026-4FD6-A06B-0C57AAB334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934" y="3429000"/>
            <a:ext cx="3789097" cy="283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172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460500" y="3359150"/>
            <a:ext cx="3962400" cy="1670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  <a:buFontTx/>
              <a:buNone/>
            </a:pPr>
            <a:r>
              <a:rPr lang="en-GB" sz="1400" dirty="0">
                <a:latin typeface="Arial" pitchFamily="-112" charset="0"/>
              </a:rPr>
              <a:t>Aitor Echeandia</a:t>
            </a:r>
          </a:p>
          <a:p>
            <a:pPr>
              <a:spcAft>
                <a:spcPts val="600"/>
              </a:spcAft>
              <a:buFontTx/>
              <a:buNone/>
            </a:pPr>
            <a:r>
              <a:rPr lang="en-GB" sz="1400" dirty="0">
                <a:latin typeface="Arial" pitchFamily="-112" charset="0"/>
              </a:rPr>
              <a:t>Project Manager</a:t>
            </a:r>
          </a:p>
          <a:p>
            <a:pPr>
              <a:spcAft>
                <a:spcPts val="600"/>
              </a:spcAft>
              <a:buFontTx/>
              <a:buNone/>
            </a:pPr>
            <a:r>
              <a:rPr lang="en-GB" sz="1400" dirty="0">
                <a:latin typeface="Arial" pitchFamily="-112" charset="0"/>
              </a:rPr>
              <a:t>Phone: +34 91 411 09 63</a:t>
            </a:r>
          </a:p>
          <a:p>
            <a:pPr>
              <a:spcAft>
                <a:spcPts val="600"/>
              </a:spcAft>
              <a:buFontTx/>
              <a:buNone/>
            </a:pPr>
            <a:r>
              <a:rPr lang="en-GB" sz="1400" dirty="0">
                <a:latin typeface="Arial" pitchFamily="-112" charset="0"/>
              </a:rPr>
              <a:t>Fax: +34 91 411 09 64</a:t>
            </a:r>
          </a:p>
          <a:p>
            <a:pPr>
              <a:spcAft>
                <a:spcPts val="600"/>
              </a:spcAft>
              <a:buFontTx/>
              <a:buNone/>
            </a:pPr>
            <a:r>
              <a:rPr lang="en-GB" sz="1400" dirty="0">
                <a:latin typeface="Arial" pitchFamily="-112" charset="0"/>
              </a:rPr>
              <a:t>Email: aitor.echeandia@elytt.com</a:t>
            </a:r>
          </a:p>
        </p:txBody>
      </p:sp>
      <p:sp>
        <p:nvSpPr>
          <p:cNvPr id="8" name="Rectángulo 2"/>
          <p:cNvSpPr>
            <a:spLocks noChangeArrowheads="1"/>
          </p:cNvSpPr>
          <p:nvPr/>
        </p:nvSpPr>
        <p:spPr bwMode="auto">
          <a:xfrm>
            <a:off x="1460500" y="2960687"/>
            <a:ext cx="42211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</a:pPr>
            <a:r>
              <a:rPr lang="en-GB" sz="1600" b="1" dirty="0">
                <a:solidFill>
                  <a:schemeClr val="tx1"/>
                </a:solidFill>
                <a:latin typeface="Arial" pitchFamily="-112" charset="0"/>
              </a:rPr>
              <a:t>FOR FURTHER INFORMATION CONTACT:</a:t>
            </a:r>
          </a:p>
        </p:txBody>
      </p:sp>
      <p:pic>
        <p:nvPicPr>
          <p:cNvPr id="9" name="Imagen 14" descr="logo copi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400" y="1474787"/>
            <a:ext cx="33750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5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4051300"/>
            <a:ext cx="9906000" cy="2806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CuadroTexto"/>
          <p:cNvSpPr txBox="1">
            <a:spLocks noChangeArrowheads="1"/>
          </p:cNvSpPr>
          <p:nvPr/>
        </p:nvSpPr>
        <p:spPr bwMode="auto">
          <a:xfrm>
            <a:off x="546101" y="1793082"/>
            <a:ext cx="630555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F4E/ITER/EFDA </a:t>
            </a:r>
            <a:r>
              <a:rPr lang="en-GB" sz="1500" i="1" dirty="0">
                <a:latin typeface="Arial" pitchFamily="-112" charset="0"/>
              </a:rPr>
              <a:t>(Europe).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CERN </a:t>
            </a:r>
            <a:r>
              <a:rPr lang="en-GB" sz="1500" i="1" dirty="0">
                <a:latin typeface="Arial" pitchFamily="-112" charset="0"/>
              </a:rPr>
              <a:t>(Europe)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CORNELL</a:t>
            </a:r>
            <a:r>
              <a:rPr lang="en-GB" sz="1500" dirty="0">
                <a:latin typeface="Arial" pitchFamily="-112" charset="0"/>
              </a:rPr>
              <a:t>(USA)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FAIR / GSI </a:t>
            </a:r>
            <a:r>
              <a:rPr lang="en-GB" sz="1500" dirty="0">
                <a:latin typeface="Arial" pitchFamily="-112" charset="0"/>
              </a:rPr>
              <a:t>(Germany).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CEA</a:t>
            </a:r>
            <a:r>
              <a:rPr lang="en-GB" sz="1500" dirty="0">
                <a:latin typeface="Arial" pitchFamily="-112" charset="0"/>
              </a:rPr>
              <a:t>(France).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ILL </a:t>
            </a:r>
            <a:r>
              <a:rPr lang="en-GB" sz="1500" dirty="0">
                <a:latin typeface="Arial" pitchFamily="-112" charset="0"/>
              </a:rPr>
              <a:t>(France)</a:t>
            </a:r>
            <a:endParaRPr lang="en-GB" sz="1500" b="1" dirty="0">
              <a:latin typeface="Arial" pitchFamily="-112" charset="0"/>
            </a:endParaRP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CIEMAT </a:t>
            </a:r>
            <a:r>
              <a:rPr lang="en-GB" sz="1500" i="1" dirty="0">
                <a:latin typeface="Arial" pitchFamily="-112" charset="0"/>
              </a:rPr>
              <a:t>(Spain).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ESS Bilbao</a:t>
            </a:r>
            <a:r>
              <a:rPr lang="en-GB" sz="1500" i="1" dirty="0">
                <a:latin typeface="Arial" pitchFamily="-112" charset="0"/>
              </a:rPr>
              <a:t> (Spain).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CMAM </a:t>
            </a:r>
            <a:r>
              <a:rPr lang="en-GB" sz="1500" i="1" dirty="0">
                <a:latin typeface="Arial" pitchFamily="-112" charset="0"/>
              </a:rPr>
              <a:t>(Madrid, Spain).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DESY </a:t>
            </a:r>
            <a:r>
              <a:rPr lang="en-GB" sz="1500" i="1" dirty="0">
                <a:latin typeface="Arial" pitchFamily="-112" charset="0"/>
              </a:rPr>
              <a:t>(Germany).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GSI </a:t>
            </a:r>
            <a:r>
              <a:rPr lang="en-GB" sz="1500" i="1" dirty="0">
                <a:latin typeface="Arial" pitchFamily="-112" charset="0"/>
              </a:rPr>
              <a:t>(Germany).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s-ES_tradnl" sz="1500" b="1" dirty="0">
                <a:latin typeface="Arial" pitchFamily="-112" charset="0"/>
              </a:rPr>
              <a:t>JULICH </a:t>
            </a:r>
            <a:r>
              <a:rPr lang="es-ES_tradnl" sz="1500" i="1" dirty="0">
                <a:latin typeface="Arial" pitchFamily="-112" charset="0"/>
              </a:rPr>
              <a:t>(</a:t>
            </a:r>
            <a:r>
              <a:rPr lang="es-ES_tradnl" sz="1500" i="1" dirty="0" err="1">
                <a:latin typeface="Arial" pitchFamily="-112" charset="0"/>
              </a:rPr>
              <a:t>Germany</a:t>
            </a:r>
            <a:r>
              <a:rPr lang="es-ES_tradnl" sz="1500" i="1" dirty="0">
                <a:latin typeface="Arial" pitchFamily="-112" charset="0"/>
              </a:rPr>
              <a:t>).</a:t>
            </a:r>
            <a:endParaRPr lang="en-GB" sz="1500" i="1" dirty="0">
              <a:latin typeface="Arial" pitchFamily="-112" charset="0"/>
            </a:endParaRP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CPI </a:t>
            </a:r>
            <a:r>
              <a:rPr lang="en-GB" sz="1500" i="1" dirty="0">
                <a:latin typeface="Arial" pitchFamily="-112" charset="0"/>
              </a:rPr>
              <a:t>(USA).</a:t>
            </a:r>
            <a:endParaRPr lang="en-GB" sz="1500" b="1" dirty="0">
              <a:latin typeface="Arial" pitchFamily="-112" charset="0"/>
            </a:endParaRP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GB" sz="1500" b="1" dirty="0">
                <a:latin typeface="Arial" pitchFamily="-112" charset="0"/>
              </a:rPr>
              <a:t>CSIC </a:t>
            </a:r>
            <a:r>
              <a:rPr lang="en-GB" sz="1500" i="1" dirty="0">
                <a:latin typeface="Arial" pitchFamily="-112" charset="0"/>
              </a:rPr>
              <a:t>(Spain).</a:t>
            </a:r>
            <a:r>
              <a:rPr lang="en-GB" sz="1500" b="1" dirty="0">
                <a:latin typeface="Arial" pitchFamily="-112" charset="0"/>
              </a:rPr>
              <a:t> </a:t>
            </a:r>
          </a:p>
        </p:txBody>
      </p:sp>
      <p:pic>
        <p:nvPicPr>
          <p:cNvPr id="16387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3476626"/>
            <a:ext cx="3619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3757613"/>
            <a:ext cx="3619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4099640"/>
            <a:ext cx="3619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4443840"/>
            <a:ext cx="361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5172809"/>
            <a:ext cx="361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Imagen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5821363"/>
            <a:ext cx="361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Imagen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1793082"/>
            <a:ext cx="361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Imagen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2127402"/>
            <a:ext cx="361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Imagen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2436325"/>
            <a:ext cx="361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Imagen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3129757"/>
            <a:ext cx="361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Imagen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2787772"/>
            <a:ext cx="361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4815682"/>
            <a:ext cx="361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61325" y="2390775"/>
            <a:ext cx="62865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72550" y="2398713"/>
            <a:ext cx="62547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6013" y="5800725"/>
            <a:ext cx="86201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98870" y="3481388"/>
            <a:ext cx="67945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97713" y="5665788"/>
            <a:ext cx="949325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34400" y="1581150"/>
            <a:ext cx="10636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99313" y="4716463"/>
            <a:ext cx="795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97713" y="2390775"/>
            <a:ext cx="67945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586788" y="4371975"/>
            <a:ext cx="1011237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913" y="1581150"/>
            <a:ext cx="10001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39163" y="3714750"/>
            <a:ext cx="105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9975" y="5173663"/>
            <a:ext cx="8604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8" name="1 CuadroTexto"/>
          <p:cNvSpPr txBox="1">
            <a:spLocks noChangeArrowheads="1"/>
          </p:cNvSpPr>
          <p:nvPr/>
        </p:nvSpPr>
        <p:spPr bwMode="auto">
          <a:xfrm>
            <a:off x="438150" y="1042988"/>
            <a:ext cx="6391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3200" b="1" cap="small" dirty="0">
                <a:solidFill>
                  <a:srgbClr val="CC0000"/>
                </a:solidFill>
                <a:latin typeface="Arial" pitchFamily="-112" charset="0"/>
              </a:rPr>
              <a:t>Clients</a:t>
            </a:r>
            <a:endParaRPr lang="en-US" sz="3000" b="1" cap="small" dirty="0">
              <a:solidFill>
                <a:srgbClr val="CC0000"/>
              </a:solidFill>
              <a:latin typeface="Arial" pitchFamily="-112" charset="0"/>
            </a:endParaRPr>
          </a:p>
        </p:txBody>
      </p:sp>
      <p:pic>
        <p:nvPicPr>
          <p:cNvPr id="29" name="Imagen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6146800"/>
            <a:ext cx="361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Imagen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5491990"/>
            <a:ext cx="361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F9687AE-C155-4424-A58C-79586F7C349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762" y="1594396"/>
            <a:ext cx="1165789" cy="50038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34765851-925B-4491-88E5-CA9EA4B1737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443" y="2308453"/>
            <a:ext cx="1108573" cy="100552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410A0605-201B-4B72-BDE6-1D7E075BAA21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444" y="3438318"/>
            <a:ext cx="1190750" cy="100552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D4447AC-4079-41F4-B53E-EAC642E4DCB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93762" y="4618758"/>
            <a:ext cx="1216731" cy="80912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5679094D-5893-4C62-8342-33D68454C45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6855" y="5496714"/>
            <a:ext cx="850731" cy="85073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A727C43-2603-4D23-B1F5-AE4D6CBB67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555" y="3562849"/>
            <a:ext cx="993664" cy="80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6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222375" y="942975"/>
            <a:ext cx="8683625" cy="83343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2000" b="1" dirty="0">
                <a:latin typeface="Arial" pitchFamily="-112" charset="0"/>
              </a:rPr>
              <a:t>Dipole Magnets for the Super Fragment Separator project at FAIR</a:t>
            </a:r>
          </a:p>
          <a:p>
            <a:pPr marL="0" indent="0">
              <a:buNone/>
            </a:pPr>
            <a:endParaRPr lang="en-GB" sz="1800" dirty="0">
              <a:latin typeface="Arial" pitchFamily="-112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929315" y="1440061"/>
            <a:ext cx="838764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/>
              <a:t>Elytt Energy is awarded with a contract for FAIR (Facility for Antiproton and Ion Research in Europe GmbH), for the supply of 24 Superconductor </a:t>
            </a:r>
            <a:r>
              <a:rPr lang="en-US" sz="1400" b="1" dirty="0" err="1"/>
              <a:t>Superferric</a:t>
            </a:r>
            <a:r>
              <a:rPr lang="en-US" sz="1400" b="1" dirty="0"/>
              <a:t> dipoles. Magnets for the Super Fragment Separator project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D2169EE-B043-47F6-86A2-52E930FE1D2C}"/>
              </a:ext>
            </a:extLst>
          </p:cNvPr>
          <p:cNvSpPr/>
          <p:nvPr/>
        </p:nvSpPr>
        <p:spPr bwMode="auto">
          <a:xfrm>
            <a:off x="929315" y="3183572"/>
            <a:ext cx="2844398" cy="26331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0" hangingPunct="0"/>
            <a:endParaRPr lang="es-ES" sz="1400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64A9642E-A12C-406C-8CF5-C894E54EF96E}"/>
              </a:ext>
            </a:extLst>
          </p:cNvPr>
          <p:cNvSpPr txBox="1"/>
          <p:nvPr/>
        </p:nvSpPr>
        <p:spPr>
          <a:xfrm>
            <a:off x="889925" y="2540673"/>
            <a:ext cx="227678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The Super- Fragment -Separator(Super-FRS)  project is an in-flight separator with a rigidity of up to 20 </a:t>
            </a:r>
            <a:r>
              <a:rPr lang="en-US" sz="1400" b="1" dirty="0" err="1"/>
              <a:t>T.m</a:t>
            </a:r>
            <a:r>
              <a:rPr lang="en-US" sz="1400" b="1" dirty="0"/>
              <a:t>. </a:t>
            </a:r>
          </a:p>
          <a:p>
            <a:pPr algn="just"/>
            <a:endParaRPr lang="en-US" sz="1400" b="1" dirty="0"/>
          </a:p>
          <a:p>
            <a:pPr algn="just"/>
            <a:r>
              <a:rPr lang="en-US" sz="1400" b="1" dirty="0"/>
              <a:t>The super fragment separator will separate a primary beam of elements within some hundred nanoseconds, thus very short-lived nuclei can be studied efficiently.</a:t>
            </a:r>
            <a:endParaRPr lang="es-ES" sz="14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BFFA4129-2750-4529-B211-5AF68D2B23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2450" y="2140857"/>
            <a:ext cx="2989240" cy="4376057"/>
          </a:xfrm>
          <a:prstGeom prst="rect">
            <a:avLst/>
          </a:prstGeom>
        </p:spPr>
      </p:pic>
      <p:pic>
        <p:nvPicPr>
          <p:cNvPr id="5" name="Imagen 4" descr="Un grupo de personas en medio de una plaza&#10;&#10;Descripción generada automáticamente con confianza media">
            <a:extLst>
              <a:ext uri="{FF2B5EF4-FFF2-40B4-BE49-F238E27FC236}">
                <a16:creationId xmlns:a16="http://schemas.microsoft.com/office/drawing/2014/main" xmlns="" id="{61066DE6-0F01-4D73-990F-D8F7E83101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046" y="3244495"/>
            <a:ext cx="3834953" cy="215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178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093788"/>
            <a:ext cx="8683625" cy="8334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 dirty="0">
                <a:latin typeface="Arial" pitchFamily="-112" charset="0"/>
              </a:rPr>
              <a:t>QUACO </a:t>
            </a:r>
            <a:endParaRPr lang="en-GB" sz="2800" b="1" dirty="0">
              <a:solidFill>
                <a:srgbClr val="CC0000"/>
              </a:solidFill>
              <a:latin typeface="Arial" pitchFamily="-112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Arial" pitchFamily="-112" charset="0"/>
              </a:rPr>
              <a:t>Design and Manufacture of 1 Magnet</a:t>
            </a:r>
            <a:endParaRPr lang="en-GB" sz="2000" b="1" dirty="0">
              <a:latin typeface="Arial" pitchFamily="-112" charset="0"/>
            </a:endParaRPr>
          </a:p>
        </p:txBody>
      </p:sp>
      <p:sp>
        <p:nvSpPr>
          <p:cNvPr id="15" name="Rectángulo 37"/>
          <p:cNvSpPr>
            <a:spLocks noChangeArrowheads="1"/>
          </p:cNvSpPr>
          <p:nvPr/>
        </p:nvSpPr>
        <p:spPr bwMode="auto">
          <a:xfrm>
            <a:off x="2049463" y="4452938"/>
            <a:ext cx="2362200" cy="432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0" hangingPunct="0"/>
            <a:endParaRPr lang="es-ES_tradnl"/>
          </a:p>
        </p:txBody>
      </p:sp>
      <p:sp>
        <p:nvSpPr>
          <p:cNvPr id="2" name="1 CuadroTexto"/>
          <p:cNvSpPr txBox="1"/>
          <p:nvPr/>
        </p:nvSpPr>
        <p:spPr>
          <a:xfrm>
            <a:off x="180975" y="1994628"/>
            <a:ext cx="5674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The QUACO project is a part of the IR magnets in HL-LHC at CERN and has as objective the production of the first First-of-a-kind HL-LHC “two-in-one quadrupoles magnets“ </a:t>
            </a:r>
            <a:endParaRPr lang="en-US" sz="1600" b="1" dirty="0"/>
          </a:p>
        </p:txBody>
      </p:sp>
      <p:pic>
        <p:nvPicPr>
          <p:cNvPr id="10" name="Imagen 9" descr="E:\CERN-QUACO\End side 3D\ReturnSide\peak field.em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83" t="48695" r="26164" b="18729"/>
          <a:stretch/>
        </p:blipFill>
        <p:spPr bwMode="auto">
          <a:xfrm>
            <a:off x="5629275" y="3299222"/>
            <a:ext cx="4276725" cy="3263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5C9F509-A53D-4799-8399-07941FA88C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959" y="832014"/>
            <a:ext cx="3341066" cy="2505800"/>
          </a:xfrm>
          <a:prstGeom prst="rect">
            <a:avLst/>
          </a:prstGeom>
        </p:spPr>
      </p:pic>
      <p:pic>
        <p:nvPicPr>
          <p:cNvPr id="8" name="Imagen 7" descr="Imagen que contiene interior, hombre, tabla, parado&#10;&#10;Descripción generada automáticamente">
            <a:extLst>
              <a:ext uri="{FF2B5EF4-FFF2-40B4-BE49-F238E27FC236}">
                <a16:creationId xmlns:a16="http://schemas.microsoft.com/office/drawing/2014/main" xmlns="" id="{F471182D-6BE9-4A06-AAE8-3DD023FD8A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450" y="2975429"/>
            <a:ext cx="4527550" cy="313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89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222375" y="1125538"/>
            <a:ext cx="8683625" cy="8318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s-ES" sz="2000" b="1" dirty="0">
                <a:latin typeface="Arial" pitchFamily="-112" charset="0"/>
              </a:rPr>
              <a:t>SUPERCONDUCTING MAGNETIC TRAP FOR SUPERSUN ILL</a:t>
            </a:r>
            <a:endParaRPr lang="en-GB" sz="1800" dirty="0">
              <a:latin typeface="Arial" pitchFamily="-112" charset="0"/>
            </a:endParaRPr>
          </a:p>
        </p:txBody>
      </p:sp>
      <p:sp>
        <p:nvSpPr>
          <p:cNvPr id="15" name="Rectángulo 37"/>
          <p:cNvSpPr>
            <a:spLocks noChangeArrowheads="1"/>
          </p:cNvSpPr>
          <p:nvPr/>
        </p:nvSpPr>
        <p:spPr bwMode="auto">
          <a:xfrm>
            <a:off x="2049463" y="4452938"/>
            <a:ext cx="2362200" cy="432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0" hangingPunct="0"/>
            <a:endParaRPr lang="es-ES_tradn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658E78C4-FB20-490E-8169-437D25A06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29" y="1838099"/>
            <a:ext cx="8303844" cy="432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96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125538"/>
            <a:ext cx="8683625" cy="8318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Arial" pitchFamily="-112" charset="0"/>
              </a:rPr>
              <a:t>IMPREGNATION TOOLING AND ADDITIONAL TOOLING FOR ITER POLOIDAL FIELD COILS.</a:t>
            </a:r>
            <a:endParaRPr lang="en-GB" sz="1800" dirty="0">
              <a:latin typeface="Arial" pitchFamily="-112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55599" y="2300068"/>
            <a:ext cx="321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err="1"/>
              <a:t>Desing</a:t>
            </a:r>
            <a:r>
              <a:rPr lang="es-ES" sz="1600" dirty="0"/>
              <a:t> &amp; </a:t>
            </a:r>
            <a:r>
              <a:rPr lang="es-ES" sz="1600" dirty="0" err="1"/>
              <a:t>Manufacturing</a:t>
            </a:r>
            <a:r>
              <a:rPr lang="es-ES" sz="1600" dirty="0"/>
              <a:t> of 12 impregnation </a:t>
            </a:r>
            <a:r>
              <a:rPr lang="es-ES" sz="1600" dirty="0" err="1"/>
              <a:t>stations</a:t>
            </a:r>
            <a:r>
              <a:rPr lang="es-ES" sz="1600" dirty="0"/>
              <a:t> and impregnation </a:t>
            </a:r>
            <a:r>
              <a:rPr lang="es-ES" sz="1600" dirty="0" err="1"/>
              <a:t>support</a:t>
            </a:r>
            <a:endParaRPr lang="es-ES" sz="1600" dirty="0"/>
          </a:p>
          <a:p>
            <a:pPr algn="just"/>
            <a:endParaRPr lang="es-ES" sz="1600" dirty="0"/>
          </a:p>
          <a:p>
            <a:pPr algn="just"/>
            <a:endParaRPr lang="es-ES" sz="1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663" y="2435826"/>
            <a:ext cx="5464060" cy="410060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C84F6E23-7ADF-44FC-9FBF-27DDCD8E64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151279"/>
            <a:ext cx="4380522" cy="328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9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212850"/>
            <a:ext cx="8936038" cy="1768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 err="1">
                <a:latin typeface="Arial" pitchFamily="-112" charset="0"/>
              </a:rPr>
              <a:t>Manufacturing</a:t>
            </a:r>
            <a:r>
              <a:rPr lang="es-ES_tradnl" sz="2000" b="1" dirty="0">
                <a:latin typeface="Arial" pitchFamily="-112" charset="0"/>
              </a:rPr>
              <a:t> </a:t>
            </a:r>
            <a:r>
              <a:rPr lang="es-ES_tradnl" sz="2000" b="1" dirty="0" err="1">
                <a:latin typeface="Arial" pitchFamily="-112" charset="0"/>
              </a:rPr>
              <a:t>of</a:t>
            </a:r>
            <a:r>
              <a:rPr lang="es-ES_tradnl" sz="2000" b="1" dirty="0">
                <a:latin typeface="Arial" pitchFamily="-112" charset="0"/>
              </a:rPr>
              <a:t> 10 </a:t>
            </a:r>
            <a:r>
              <a:rPr lang="es-ES_tradnl" sz="2000" b="1" dirty="0" err="1">
                <a:latin typeface="Arial" pitchFamily="-112" charset="0"/>
              </a:rPr>
              <a:t>Superconducting</a:t>
            </a:r>
            <a:r>
              <a:rPr lang="es-ES_tradnl" sz="2000" b="1" dirty="0">
                <a:latin typeface="Arial" pitchFamily="-112" charset="0"/>
              </a:rPr>
              <a:t> </a:t>
            </a:r>
            <a:r>
              <a:rPr lang="es-ES_tradnl" sz="2000" b="1" dirty="0" err="1">
                <a:latin typeface="Arial" pitchFamily="-112" charset="0"/>
              </a:rPr>
              <a:t>coils</a:t>
            </a:r>
            <a:r>
              <a:rPr lang="es-ES_tradnl" sz="2000" b="1" dirty="0">
                <a:latin typeface="Arial" pitchFamily="-112" charset="0"/>
              </a:rPr>
              <a:t> </a:t>
            </a:r>
            <a:r>
              <a:rPr lang="es-ES_tradnl" sz="2000" b="1" dirty="0" err="1">
                <a:latin typeface="Arial" pitchFamily="-112" charset="0"/>
              </a:rPr>
              <a:t>for</a:t>
            </a:r>
            <a:r>
              <a:rPr lang="es-ES_tradnl" sz="2000" b="1" dirty="0">
                <a:latin typeface="Arial" pitchFamily="-112" charset="0"/>
              </a:rPr>
              <a:t> ITER/F4E:</a:t>
            </a: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r>
              <a:rPr lang="en-US" sz="1800" dirty="0">
                <a:latin typeface="Arial" pitchFamily="-112" charset="0"/>
              </a:rPr>
              <a:t>ELYTT Energy is member of one International Consortium, responsible for the manufacture of 10 Winding Packs for the Toroidal field coils</a:t>
            </a:r>
            <a:endParaRPr lang="en-GB" sz="1400" dirty="0">
              <a:latin typeface="Arial" pitchFamily="-112" charset="0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04A2CFED-AC07-4345-BD1D-E6A318ADB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61" y="3023053"/>
            <a:ext cx="4319587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aitor\AITOR\ELYTT ENERGY\proyectos\EFDA_F4E\WP manufacturing\12. FOTOS\dp vpi\LA SPEZIA\03.JPG">
            <a:extLst>
              <a:ext uri="{FF2B5EF4-FFF2-40B4-BE49-F238E27FC236}">
                <a16:creationId xmlns:a16="http://schemas.microsoft.com/office/drawing/2014/main" xmlns="" id="{A878A265-2B67-4FE0-BC9B-CB0592D49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0801" y="3023053"/>
            <a:ext cx="4317999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49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212850"/>
            <a:ext cx="8936038" cy="1768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>
              <a:spcAft>
                <a:spcPts val="1200"/>
              </a:spcAft>
              <a:buFontTx/>
              <a:buNone/>
            </a:pPr>
            <a:r>
              <a:rPr lang="es-ES_tradnl" sz="2000" b="1" dirty="0">
                <a:latin typeface="Arial" pitchFamily="-112" charset="0"/>
              </a:rPr>
              <a:t>SCHEDULE. MCBXF B</a:t>
            </a:r>
          </a:p>
          <a:p>
            <a:pPr marL="0">
              <a:spcAft>
                <a:spcPts val="600"/>
              </a:spcAft>
              <a:buFontTx/>
              <a:buNone/>
            </a:pPr>
            <a:r>
              <a:rPr lang="es-ES_tradnl" sz="1800" dirty="0">
                <a:latin typeface="Arial" pitchFamily="-112" charset="0"/>
              </a:rPr>
              <a:t>   </a:t>
            </a:r>
            <a:endParaRPr lang="en-GB" sz="1400" dirty="0">
              <a:latin typeface="Arial" pitchFamily="-112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xmlns="" id="{9FB9083D-0AE3-49AD-A8E0-EBFAAC544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016880"/>
              </p:ext>
            </p:extLst>
          </p:nvPr>
        </p:nvGraphicFramePr>
        <p:xfrm>
          <a:off x="123370" y="1548426"/>
          <a:ext cx="7932521" cy="4520977"/>
        </p:xfrm>
        <a:graphic>
          <a:graphicData uri="http://schemas.openxmlformats.org/drawingml/2006/table">
            <a:tbl>
              <a:tblPr/>
              <a:tblGrid>
                <a:gridCol w="6198527">
                  <a:extLst>
                    <a:ext uri="{9D8B030D-6E8A-4147-A177-3AD203B41FA5}">
                      <a16:colId xmlns:a16="http://schemas.microsoft.com/office/drawing/2014/main" xmlns="" val="1787151082"/>
                    </a:ext>
                  </a:extLst>
                </a:gridCol>
                <a:gridCol w="1733994">
                  <a:extLst>
                    <a:ext uri="{9D8B030D-6E8A-4147-A177-3AD203B41FA5}">
                      <a16:colId xmlns:a16="http://schemas.microsoft.com/office/drawing/2014/main" xmlns="" val="1709978935"/>
                    </a:ext>
                  </a:extLst>
                </a:gridCol>
              </a:tblGrid>
              <a:tr h="104488"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END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64173214"/>
                  </a:ext>
                </a:extLst>
              </a:tr>
              <a:tr h="104488">
                <a:tc>
                  <a:txBody>
                    <a:bodyPr/>
                    <a:lstStyle/>
                    <a:p>
                      <a:r>
                        <a:rPr lang="es-ES" sz="16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Milestones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25/07/2023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8625881"/>
                  </a:ext>
                </a:extLst>
              </a:tr>
              <a:tr h="104488"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r>
                        <a:rPr lang="es-ES" sz="16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milestones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25/07/2023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6190720"/>
                  </a:ext>
                </a:extLst>
              </a:tr>
              <a:tr h="104488"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MCBXFB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06/07/2023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1930060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MCBXFB02.Manufacturing and shipping to CERN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23/12/2021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2936585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MCBXFB03.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01/02/2022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91494223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MCBXFB04.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16/03/2022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634108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MCBXFB05.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05/05/2022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3326379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MCBXFB06.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21/06/2022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0810074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MCBXFB07.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29/08/2022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81619878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MCBXFB08.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26/10/2022</a:t>
                      </a:r>
                      <a:endParaRPr lang="es-E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2748957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MCBXFB09.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02/01/2023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7788862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MCBXFB10.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02/03/2023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1251409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MCBXFB11.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09/05/2023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0412591"/>
                  </a:ext>
                </a:extLst>
              </a:tr>
              <a:tr h="3181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MCBXFB12. Manufacturing and shipping to FREIA (Uppsala)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06/07/2023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5" marR="5805" marT="5805" marB="580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003539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C62470F3-9AD5-421B-96D2-FA228C7D734D}"/>
              </a:ext>
            </a:extLst>
          </p:cNvPr>
          <p:cNvSpPr txBox="1"/>
          <p:nvPr/>
        </p:nvSpPr>
        <p:spPr>
          <a:xfrm>
            <a:off x="174171" y="6122666"/>
            <a:ext cx="9049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Note: the </a:t>
            </a:r>
            <a:r>
              <a:rPr lang="es-ES" sz="1600" dirty="0" err="1"/>
              <a:t>first</a:t>
            </a:r>
            <a:r>
              <a:rPr lang="es-ES" sz="1600" dirty="0"/>
              <a:t> MCBXF magnet </a:t>
            </a:r>
            <a:r>
              <a:rPr lang="es-ES" sz="1600" dirty="0" err="1"/>
              <a:t>is</a:t>
            </a:r>
            <a:r>
              <a:rPr lang="es-ES" sz="1600" dirty="0"/>
              <a:t> MCBXFB02 </a:t>
            </a:r>
            <a:r>
              <a:rPr lang="es-ES" sz="1600" dirty="0" err="1"/>
              <a:t>because</a:t>
            </a:r>
            <a:r>
              <a:rPr lang="es-ES" sz="1600" dirty="0"/>
              <a:t> </a:t>
            </a:r>
            <a:r>
              <a:rPr lang="es-ES" sz="1600" dirty="0" err="1"/>
              <a:t>Ciemat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manufacturing</a:t>
            </a:r>
            <a:r>
              <a:rPr lang="es-ES" sz="1600" dirty="0"/>
              <a:t> MCBXFB01</a:t>
            </a:r>
          </a:p>
        </p:txBody>
      </p:sp>
    </p:spTree>
    <p:extLst>
      <p:ext uri="{BB962C8B-B14F-4D97-AF65-F5344CB8AC3E}">
        <p14:creationId xmlns:p14="http://schemas.microsoft.com/office/powerpoint/2010/main" val="221676326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3564</TotalTime>
  <Words>931</Words>
  <Application>Microsoft Office PowerPoint</Application>
  <PresentationFormat>A4 (210 x 297 mm)</PresentationFormat>
  <Paragraphs>168</Paragraphs>
  <Slides>25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Presentación en blanco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Elytt Energy S.L.</dc:title>
  <dc:creator>ESTRELLA ARIAS PIMENTEL</dc:creator>
  <cp:lastModifiedBy>Administrator</cp:lastModifiedBy>
  <cp:revision>742</cp:revision>
  <cp:lastPrinted>2004-01-20T22:05:13Z</cp:lastPrinted>
  <dcterms:created xsi:type="dcterms:W3CDTF">2012-06-18T21:11:50Z</dcterms:created>
  <dcterms:modified xsi:type="dcterms:W3CDTF">2021-04-23T06:27:27Z</dcterms:modified>
</cp:coreProperties>
</file>