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7" r:id="rId4"/>
    <p:sldId id="259" r:id="rId5"/>
    <p:sldId id="260" r:id="rId6"/>
    <p:sldId id="261" r:id="rId7"/>
    <p:sldId id="263" r:id="rId8"/>
    <p:sldId id="275" r:id="rId9"/>
    <p:sldId id="265" r:id="rId10"/>
    <p:sldId id="266" r:id="rId11"/>
    <p:sldId id="268" r:id="rId12"/>
    <p:sldId id="279" r:id="rId13"/>
    <p:sldId id="270" r:id="rId14"/>
    <p:sldId id="274" r:id="rId15"/>
    <p:sldId id="267" r:id="rId16"/>
    <p:sldId id="271" r:id="rId17"/>
    <p:sldId id="272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36409"/>
    <a:srgbClr val="680C93"/>
    <a:srgbClr val="4C0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9198" autoAdjust="0"/>
  </p:normalViewPr>
  <p:slideViewPr>
    <p:cSldViewPr snapToObjects="1">
      <p:cViewPr varScale="1">
        <p:scale>
          <a:sx n="95" d="100"/>
          <a:sy n="95" d="100"/>
        </p:scale>
        <p:origin x="-11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926E0-2D24-0449-A714-849AE0722CA7}" type="datetimeFigureOut">
              <a:rPr lang="en-US" smtClean="0"/>
              <a:t>7/21/10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06287-B038-8C4C-9B58-D865CBC11E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B96BE-12B7-254A-A3C9-E723EBE8E0AB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BC49B-6C11-4141-90B5-A8C9EEB03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BC49B-6C11-4141-90B5-A8C9EEB03E8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F463-A215-6443-9E30-D344C5C3B8AC}" type="datetimeFigureOut">
              <a:rPr lang="en-US" smtClean="0"/>
              <a:pPr/>
              <a:t>7/21/10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05DEA-7D75-F94F-ADED-262C3FAC2F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df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31.pdf"/><Relationship Id="rId6" Type="http://schemas.openxmlformats.org/officeDocument/2006/relationships/image" Target="../media/image32.png"/><Relationship Id="rId7" Type="http://schemas.openxmlformats.org/officeDocument/2006/relationships/image" Target="../media/image33.pdf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5.pdf"/><Relationship Id="rId5" Type="http://schemas.openxmlformats.org/officeDocument/2006/relationships/image" Target="../media/image36.png"/><Relationship Id="rId6" Type="http://schemas.openxmlformats.org/officeDocument/2006/relationships/image" Target="../media/image37.pdf"/><Relationship Id="rId7" Type="http://schemas.openxmlformats.org/officeDocument/2006/relationships/image" Target="../media/image38.png"/><Relationship Id="rId8" Type="http://schemas.openxmlformats.org/officeDocument/2006/relationships/image" Target="../media/image39.pdf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1.pdf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df"/><Relationship Id="rId4" Type="http://schemas.openxmlformats.org/officeDocument/2006/relationships/image" Target="../media/image44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df"/><Relationship Id="rId4" Type="http://schemas.openxmlformats.org/officeDocument/2006/relationships/image" Target="../media/image46.png"/><Relationship Id="rId5" Type="http://schemas.openxmlformats.org/officeDocument/2006/relationships/image" Target="../media/image47.pdf"/><Relationship Id="rId6" Type="http://schemas.openxmlformats.org/officeDocument/2006/relationships/image" Target="../media/image48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9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twiki.cern.ch/twiki/bin/view/CMSPublic/PhysicsResults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df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0.png"/><Relationship Id="rId6" Type="http://schemas.openxmlformats.org/officeDocument/2006/relationships/image" Target="../media/image19.png"/><Relationship Id="rId7" Type="http://schemas.openxmlformats.org/officeDocument/2006/relationships/image" Target="../media/image21.pdf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3.png"/><Relationship Id="rId6" Type="http://schemas.openxmlformats.org/officeDocument/2006/relationships/image" Target="../media/image24.pdf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1066800" y="304800"/>
            <a:ext cx="6629400" cy="64502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7200" y="381000"/>
            <a:ext cx="8229600" cy="1569660"/>
          </a:xfrm>
          <a:prstGeom prst="rect">
            <a:avLst/>
          </a:prstGeom>
          <a:solidFill>
            <a:srgbClr val="000090"/>
          </a:solidFill>
          <a:effectLst>
            <a:glow rad="101600">
              <a:srgbClr val="000090">
                <a:alpha val="75000"/>
              </a:srgbClr>
            </a:glow>
            <a:outerShdw blurRad="234950" dist="38100" dir="2700000" sx="30000" sy="30000" algn="tl" rotWithShape="0">
              <a:srgbClr val="00009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Early LHC data preparations for SUSY searches at CMS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2438400"/>
            <a:ext cx="5638800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400" b="1" dirty="0" err="1" smtClean="0">
                <a:solidFill>
                  <a:srgbClr val="000090"/>
                </a:solidFill>
              </a:rPr>
              <a:t>Didar</a:t>
            </a:r>
            <a:r>
              <a:rPr lang="en-US" sz="3400" b="1" dirty="0" smtClean="0">
                <a:solidFill>
                  <a:srgbClr val="000090"/>
                </a:solidFill>
              </a:rPr>
              <a:t> </a:t>
            </a:r>
            <a:r>
              <a:rPr lang="en-US" sz="3400" b="1" dirty="0" err="1" smtClean="0">
                <a:solidFill>
                  <a:srgbClr val="000090"/>
                </a:solidFill>
              </a:rPr>
              <a:t>Dobur</a:t>
            </a:r>
            <a:endParaRPr lang="en-US" sz="3400" b="1" dirty="0" smtClean="0">
              <a:solidFill>
                <a:srgbClr val="00009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US" sz="3400" b="1" dirty="0" smtClean="0">
                <a:solidFill>
                  <a:srgbClr val="000090"/>
                </a:solidFill>
              </a:rPr>
              <a:t>University of Florida</a:t>
            </a:r>
          </a:p>
          <a:p>
            <a:pPr algn="ctr">
              <a:spcAft>
                <a:spcPts val="3000"/>
              </a:spcAft>
            </a:pPr>
            <a:endParaRPr lang="en-US" sz="2700" b="1" dirty="0" smtClean="0">
              <a:solidFill>
                <a:srgbClr val="000090"/>
              </a:solidFill>
            </a:endParaRPr>
          </a:p>
          <a:p>
            <a:pPr algn="ctr"/>
            <a:r>
              <a:rPr lang="en-US" sz="2700" b="1" dirty="0" smtClean="0">
                <a:solidFill>
                  <a:srgbClr val="000090"/>
                </a:solidFill>
              </a:rPr>
              <a:t>Representing the CMS Collaboration</a:t>
            </a:r>
          </a:p>
          <a:p>
            <a:pPr algn="ctr"/>
            <a:endParaRPr lang="en-US" sz="2700" b="1" dirty="0" smtClean="0">
              <a:solidFill>
                <a:srgbClr val="000090"/>
              </a:solidFill>
            </a:endParaRPr>
          </a:p>
          <a:p>
            <a:pPr algn="ctr"/>
            <a:endParaRPr lang="en-US" sz="2700" b="1" dirty="0" smtClean="0">
              <a:solidFill>
                <a:srgbClr val="000090"/>
              </a:solidFill>
            </a:endParaRPr>
          </a:p>
          <a:p>
            <a:pPr algn="ctr"/>
            <a:r>
              <a:rPr lang="en-US" sz="2700" b="1" dirty="0" smtClean="0">
                <a:solidFill>
                  <a:srgbClr val="000090"/>
                </a:solidFill>
              </a:rPr>
              <a:t>ICHEP</a:t>
            </a:r>
          </a:p>
          <a:p>
            <a:pPr algn="ctr"/>
            <a:r>
              <a:rPr lang="en-US" sz="2700" b="1" dirty="0" smtClean="0">
                <a:solidFill>
                  <a:srgbClr val="000090"/>
                </a:solidFill>
              </a:rPr>
              <a:t>22-28 July 2010, Paris </a:t>
            </a:r>
            <a:endParaRPr lang="en-US" sz="27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707887"/>
            <a:chOff x="0" y="-1"/>
            <a:chExt cx="9144000" cy="708243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708242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      Predicting MET tail in </a:t>
              </a:r>
              <a:r>
                <a:rPr lang="en-US" sz="4000" dirty="0" err="1" smtClean="0">
                  <a:solidFill>
                    <a:schemeClr val="bg1"/>
                  </a:solidFill>
                  <a:latin typeface="Symbol" charset="2"/>
                  <a:ea typeface="Symbol" charset="2"/>
                  <a:cs typeface="Symbol" charset="2"/>
                </a:rPr>
                <a:t>gg</a:t>
              </a:r>
              <a:r>
                <a:rPr lang="en-US" sz="3900" dirty="0" smtClean="0">
                  <a:solidFill>
                    <a:schemeClr val="bg1"/>
                  </a:solidFill>
                  <a:ea typeface="ＭＳ Ｐゴシック" charset="-128"/>
                  <a:cs typeface="ＭＳ Ｐゴシック" charset="-128"/>
                </a:rPr>
                <a:t> 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search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2" name="Picture 7" descr="diphotonMETClosure.pdf"/>
          <p:cNvPicPr>
            <a:picLocks noChangeAspect="1"/>
          </p:cNvPicPr>
          <p:nvPr/>
        </p:nvPicPr>
        <p:blipFill>
          <a:blip r:embed="rId5"/>
          <a:srcRect l="1363" r="6879"/>
          <a:stretch>
            <a:fillRect/>
          </a:stretch>
        </p:blipFill>
        <p:spPr bwMode="auto">
          <a:xfrm>
            <a:off x="76200" y="762000"/>
            <a:ext cx="4572000" cy="337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10/18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0" y="914400"/>
            <a:ext cx="4419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gg</a:t>
            </a:r>
            <a:r>
              <a:rPr lang="en-US" sz="2000" dirty="0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+ MET is one of the early search channels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Physics backgrounds </a:t>
            </a:r>
            <a:r>
              <a:rPr lang="en-US" sz="2000" dirty="0" err="1" smtClean="0">
                <a:solidFill>
                  <a:srgbClr val="000090"/>
                </a:solidFill>
              </a:rPr>
              <a:t>W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gg/Zgg</a:t>
            </a:r>
            <a:r>
              <a:rPr lang="en-US" sz="2000" dirty="0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endParaRPr lang="en-US" sz="2000" dirty="0" smtClean="0">
              <a:solidFill>
                <a:srgbClr val="000090"/>
              </a:solidFill>
            </a:endParaRPr>
          </a:p>
          <a:p>
            <a:pPr lvl="1"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W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2000" dirty="0" smtClean="0">
                <a:solidFill>
                  <a:srgbClr val="000090"/>
                </a:solidFill>
                <a:ea typeface="Symbol" charset="2"/>
                <a:cs typeface="Symbol" charset="2"/>
              </a:rPr>
              <a:t>, electron </a:t>
            </a:r>
            <a:r>
              <a:rPr lang="en-US" sz="2000" dirty="0" err="1" smtClean="0">
                <a:solidFill>
                  <a:srgbClr val="000090"/>
                </a:solidFill>
                <a:ea typeface="Symbol" charset="2"/>
                <a:cs typeface="Symbol" charset="2"/>
              </a:rPr>
              <a:t>mis</a:t>
            </a:r>
            <a:r>
              <a:rPr lang="en-US" sz="2000" dirty="0" smtClean="0">
                <a:solidFill>
                  <a:srgbClr val="000090"/>
                </a:solidFill>
                <a:ea typeface="Symbol" charset="2"/>
                <a:cs typeface="Symbol" charset="2"/>
              </a:rPr>
              <a:t>-id as 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endParaRPr lang="en-US" sz="2000" dirty="0" smtClean="0">
              <a:solidFill>
                <a:srgbClr val="000090"/>
              </a:solidFill>
            </a:endParaRPr>
          </a:p>
          <a:p>
            <a:pPr lvl="1">
              <a:buFont typeface="Wingdings" charset="2"/>
              <a:buChar char="§"/>
              <a:tabLst>
                <a:tab pos="628650" algn="l"/>
              </a:tabLst>
            </a:pPr>
            <a:r>
              <a:rPr lang="en-US" sz="2000" b="1" dirty="0" smtClean="0">
                <a:solidFill>
                  <a:srgbClr val="000090"/>
                </a:solidFill>
              </a:rPr>
              <a:t> multi-jet (direct </a:t>
            </a:r>
            <a:r>
              <a:rPr lang="en-US" sz="2000" b="1" dirty="0" err="1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gg</a:t>
            </a:r>
            <a:r>
              <a:rPr lang="en-US" sz="2000" b="1" dirty="0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)</a:t>
            </a:r>
            <a:r>
              <a:rPr lang="en-US" sz="2000" b="1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+ fake MET 	(dominant)</a:t>
            </a:r>
          </a:p>
          <a:p>
            <a:pPr lvl="2"/>
            <a:endParaRPr lang="en-US" sz="2000" b="1" dirty="0" smtClean="0">
              <a:solidFill>
                <a:srgbClr val="000090"/>
              </a:solidFill>
              <a:ea typeface="Arial" charset="0"/>
              <a:cs typeface="Arial" charset="0"/>
            </a:endParaRPr>
          </a:p>
          <a:p>
            <a:pP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Prediction:</a:t>
            </a:r>
          </a:p>
          <a:p>
            <a:pPr lvl="1">
              <a:buFont typeface="Wingdings" charset="2"/>
              <a:buChar char="§"/>
              <a:tabLst>
                <a:tab pos="628650" algn="l"/>
              </a:tabLst>
            </a:pP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Measure MET distribution in a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	control sample 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with 2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fake 	photons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, selected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by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inverting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	Isolation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requirement </a:t>
            </a:r>
          </a:p>
          <a:p>
            <a:pPr lvl="1"/>
            <a:endParaRPr lang="en-US" sz="2000" dirty="0" smtClean="0">
              <a:solidFill>
                <a:srgbClr val="000090"/>
              </a:solidFill>
              <a:ea typeface="Arial" charset="0"/>
              <a:cs typeface="Arial" charset="0"/>
            </a:endParaRPr>
          </a:p>
          <a:p>
            <a:pPr lvl="1">
              <a:buFont typeface="Wingdings" charset="2"/>
              <a:buChar char="§"/>
              <a:tabLst>
                <a:tab pos="620713" algn="l"/>
              </a:tabLst>
            </a:pP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Use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number of selected events at 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	 	MET &lt; 10 </a:t>
            </a:r>
            <a:r>
              <a:rPr lang="en-US" sz="2000" dirty="0" err="1" smtClean="0">
                <a:solidFill>
                  <a:srgbClr val="000090"/>
                </a:solidFill>
                <a:ea typeface="Arial" charset="0"/>
                <a:cs typeface="Arial" charset="0"/>
              </a:rPr>
              <a:t>GeV</a:t>
            </a:r>
            <a:r>
              <a:rPr lang="en-US" sz="2000" dirty="0" smtClean="0">
                <a:solidFill>
                  <a:srgbClr val="000090"/>
                </a:solidFill>
                <a:ea typeface="Arial" charset="0"/>
                <a:cs typeface="Arial" charset="0"/>
              </a:rPr>
              <a:t> to normalize the  	measured templates.</a:t>
            </a:r>
            <a:endParaRPr lang="en-US" sz="2000" dirty="0">
              <a:solidFill>
                <a:srgbClr val="000090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52400" y="4267200"/>
            <a:ext cx="4267200" cy="193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prstTxWarp prst="textNoShape">
              <a:avLst/>
            </a:prstTxWarp>
            <a:spAutoFit/>
          </a:bodyPr>
          <a:lstStyle/>
          <a:p>
            <a:endParaRPr lang="en-US" sz="2000" b="1" dirty="0" smtClean="0"/>
          </a:p>
          <a:p>
            <a:pPr>
              <a:buFont typeface="Wingdings" charset="2"/>
              <a:buChar char="ü"/>
              <a:tabLst>
                <a:tab pos="265113" algn="l"/>
              </a:tabLst>
            </a:pPr>
            <a:r>
              <a:rPr lang="en-US" sz="2000" b="1" dirty="0" smtClean="0">
                <a:solidFill>
                  <a:srgbClr val="0F08FF"/>
                </a:solidFill>
              </a:rPr>
              <a:t> Prediction consistent with number 	of observed events, </a:t>
            </a:r>
          </a:p>
          <a:p>
            <a:r>
              <a:rPr lang="en-US" sz="2000" b="1" dirty="0" smtClean="0">
                <a:solidFill>
                  <a:srgbClr val="0F08FF"/>
                </a:solidFill>
              </a:rPr>
              <a:t>     For </a:t>
            </a:r>
            <a:r>
              <a:rPr lang="en-US" sz="2000" b="1" dirty="0" smtClean="0">
                <a:solidFill>
                  <a:srgbClr val="0F08FF"/>
                </a:solidFill>
              </a:rPr>
              <a:t>MET &gt; 20 </a:t>
            </a:r>
            <a:r>
              <a:rPr lang="en-US" sz="2000" b="1" dirty="0" err="1" smtClean="0">
                <a:solidFill>
                  <a:srgbClr val="0F08FF"/>
                </a:solidFill>
              </a:rPr>
              <a:t>GeV</a:t>
            </a:r>
            <a:r>
              <a:rPr lang="en-US" sz="2000" b="1" dirty="0" smtClean="0">
                <a:solidFill>
                  <a:srgbClr val="0F08FF"/>
                </a:solidFill>
              </a:rPr>
              <a:t>:</a:t>
            </a:r>
          </a:p>
          <a:p>
            <a:r>
              <a:rPr lang="en-US" sz="2000" b="1" dirty="0" smtClean="0">
                <a:solidFill>
                  <a:srgbClr val="0F08FF"/>
                </a:solidFill>
              </a:rPr>
              <a:t>                 Predicted = 4.2 </a:t>
            </a:r>
            <a:r>
              <a:rPr lang="en-US" sz="2000" b="1" dirty="0">
                <a:solidFill>
                  <a:srgbClr val="0F08FF"/>
                </a:solidFill>
              </a:rPr>
              <a:t>± </a:t>
            </a:r>
            <a:r>
              <a:rPr lang="en-US" sz="2000" b="1" dirty="0" smtClean="0">
                <a:solidFill>
                  <a:srgbClr val="0F08FF"/>
                </a:solidFill>
              </a:rPr>
              <a:t>1.5          	  		 Observed = 4 events</a:t>
            </a:r>
            <a:endParaRPr lang="en-US" sz="2000" b="1" dirty="0">
              <a:solidFill>
                <a:srgbClr val="0F08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    QCD background for </a:t>
              </a:r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e+Jets+MET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664262"/>
            <a:ext cx="3914236" cy="32793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060" y="2667000"/>
            <a:ext cx="3774540" cy="3200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399" y="685800"/>
            <a:ext cx="685800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</a:rPr>
              <a:t> QCD contributes to </a:t>
            </a:r>
            <a:r>
              <a:rPr lang="en-US" dirty="0" err="1" smtClean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 + Jets+ MET signature</a:t>
            </a:r>
          </a:p>
          <a:p>
            <a:pPr lvl="2"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008000"/>
                </a:solidFill>
              </a:rPr>
              <a:t> heavy-flavor decays and  jets </a:t>
            </a:r>
            <a:r>
              <a:rPr lang="en-US" dirty="0" err="1" smtClean="0">
                <a:solidFill>
                  <a:srgbClr val="008000"/>
                </a:solidFill>
              </a:rPr>
              <a:t>mis</a:t>
            </a:r>
            <a:r>
              <a:rPr lang="en-US" dirty="0" smtClean="0">
                <a:solidFill>
                  <a:srgbClr val="008000"/>
                </a:solidFill>
              </a:rPr>
              <a:t>-identified as electron </a:t>
            </a:r>
          </a:p>
          <a:p>
            <a:pPr lvl="2"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electrons due to photon conversion </a:t>
            </a:r>
          </a:p>
          <a:p>
            <a:pPr>
              <a:spcAft>
                <a:spcPts val="600"/>
              </a:spcAft>
              <a:buSzPct val="100000"/>
              <a:buFont typeface="Wingdings" charset="2"/>
              <a:buChar char="§"/>
              <a:tabLst>
                <a:tab pos="180975" algn="l"/>
              </a:tabLst>
            </a:pPr>
            <a:r>
              <a:rPr lang="en-US" dirty="0" smtClean="0">
                <a:solidFill>
                  <a:srgbClr val="000090"/>
                </a:solidFill>
              </a:rPr>
              <a:t> Select  control samples dominated by each of above sources by inverting selection cuts</a:t>
            </a:r>
            <a:r>
              <a:rPr lang="en-US" dirty="0" smtClean="0">
                <a:solidFill>
                  <a:srgbClr val="000090"/>
                </a:solidFill>
              </a:rPr>
              <a:t> perform </a:t>
            </a:r>
            <a:r>
              <a:rPr lang="en-US" dirty="0" smtClean="0">
                <a:solidFill>
                  <a:srgbClr val="000090"/>
                </a:solidFill>
              </a:rPr>
              <a:t>fit using Relative Isolation</a:t>
            </a:r>
            <a:r>
              <a:rPr lang="en-US" dirty="0" smtClean="0">
                <a:solidFill>
                  <a:srgbClr val="000090"/>
                </a:solidFill>
              </a:rPr>
              <a:t> distributions</a:t>
            </a:r>
            <a:endParaRPr lang="en-US" dirty="0" smtClean="0">
              <a:solidFill>
                <a:srgbClr val="000090"/>
              </a:solidFill>
            </a:endParaRPr>
          </a:p>
          <a:p>
            <a:pPr>
              <a:spcAft>
                <a:spcPts val="600"/>
              </a:spcAft>
              <a:buSzPct val="100000"/>
              <a:buFont typeface="Wingdings" charset="2"/>
              <a:buChar char="§"/>
            </a:pPr>
            <a:r>
              <a:rPr lang="en-US" dirty="0" smtClean="0">
                <a:solidFill>
                  <a:srgbClr val="736409"/>
                </a:solidFill>
              </a:rPr>
              <a:t> Isolation </a:t>
            </a:r>
            <a:r>
              <a:rPr lang="en-US" dirty="0" smtClean="0">
                <a:solidFill>
                  <a:srgbClr val="736409"/>
                </a:solidFill>
              </a:rPr>
              <a:t>template for </a:t>
            </a:r>
            <a:r>
              <a:rPr lang="en-US" dirty="0" err="1" smtClean="0">
                <a:solidFill>
                  <a:srgbClr val="736409"/>
                </a:solidFill>
              </a:rPr>
              <a:t>W</a:t>
            </a:r>
            <a:r>
              <a:rPr lang="en-US" sz="1600" dirty="0" err="1" smtClean="0">
                <a:solidFill>
                  <a:srgbClr val="736409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1600" dirty="0" err="1" smtClean="0">
                <a:solidFill>
                  <a:srgbClr val="736409"/>
                </a:solidFill>
                <a:ea typeface="Wingdings"/>
                <a:cs typeface="Wingdings"/>
              </a:rPr>
              <a:t>e</a:t>
            </a:r>
            <a:r>
              <a:rPr lang="en-US" sz="1600" dirty="0" err="1" smtClean="0">
                <a:solidFill>
                  <a:srgbClr val="736409"/>
                </a:solidFill>
                <a:latin typeface="Lucida Grande"/>
                <a:ea typeface="Lucida Grande"/>
                <a:cs typeface="Lucida Grande"/>
              </a:rPr>
              <a:t>ν</a:t>
            </a:r>
            <a:r>
              <a:rPr lang="en-US" dirty="0" smtClean="0">
                <a:solidFill>
                  <a:srgbClr val="736409"/>
                </a:solidFill>
              </a:rPr>
              <a:t> contribution from MC</a:t>
            </a:r>
            <a:endParaRPr lang="en-US" dirty="0" smtClean="0">
              <a:solidFill>
                <a:srgbClr val="73640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11/18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358840" y="5830669"/>
            <a:ext cx="3679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 err="1" smtClean="0">
                <a:solidFill>
                  <a:srgbClr val="0000FF"/>
                </a:solidFill>
              </a:rPr>
              <a:t>RelIso</a:t>
            </a:r>
            <a:r>
              <a:rPr lang="en-US" b="1" dirty="0" smtClean="0">
                <a:solidFill>
                  <a:srgbClr val="0000FF"/>
                </a:solidFill>
              </a:rPr>
              <a:t>&lt;0.3)  Predicted  : </a:t>
            </a:r>
            <a:r>
              <a:rPr lang="en-US" b="1" dirty="0">
                <a:solidFill>
                  <a:srgbClr val="0000FF"/>
                </a:solidFill>
              </a:rPr>
              <a:t>224 ± 13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                            Observed : </a:t>
            </a:r>
            <a:r>
              <a:rPr lang="en-US" b="1" dirty="0">
                <a:solidFill>
                  <a:srgbClr val="0000FF"/>
                </a:solidFill>
              </a:rPr>
              <a:t>263</a:t>
            </a: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5083240" y="5791200"/>
            <a:ext cx="3679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</a:rPr>
              <a:t>(</a:t>
            </a:r>
            <a:r>
              <a:rPr lang="en-US" b="1" dirty="0" err="1" smtClean="0">
                <a:solidFill>
                  <a:srgbClr val="0000FF"/>
                </a:solidFill>
              </a:rPr>
              <a:t>RelIso</a:t>
            </a:r>
            <a:r>
              <a:rPr lang="en-US" b="1" dirty="0" smtClean="0">
                <a:solidFill>
                  <a:srgbClr val="0000FF"/>
                </a:solidFill>
              </a:rPr>
              <a:t>&lt;0.3)  Predicted  : 215 </a:t>
            </a:r>
            <a:r>
              <a:rPr lang="en-US" b="1" dirty="0">
                <a:solidFill>
                  <a:srgbClr val="0000FF"/>
                </a:solidFill>
              </a:rPr>
              <a:t>± 13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                            Observed : 215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783013" y="2819400"/>
            <a:ext cx="137038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MET &lt; 20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endParaRPr lang="en-US" sz="16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7010400" y="1771650"/>
            <a:ext cx="2057400" cy="5143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    QCD background for </a:t>
              </a:r>
              <a:r>
                <a:rPr lang="en-US" sz="3900" dirty="0" err="1" smtClean="0">
                  <a:solidFill>
                    <a:srgbClr val="FFFFFF"/>
                  </a:solidFill>
                  <a:latin typeface="Symbol" charset="2"/>
                  <a:ea typeface="ＭＳ Ｐゴシック" charset="-128"/>
                  <a:cs typeface="Symbol" charset="2"/>
                </a:rPr>
                <a:t>μ</a:t>
              </a:r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+Jets+MET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" y="838200"/>
            <a:ext cx="906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QCD contributes to 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ea typeface="ＭＳ Ｐゴシック" charset="-128"/>
                <a:cs typeface="Symbol" charset="2"/>
              </a:rPr>
              <a:t>μ</a:t>
            </a:r>
            <a:r>
              <a:rPr lang="en-US" sz="2000" dirty="0" smtClean="0">
                <a:solidFill>
                  <a:srgbClr val="000090"/>
                </a:solidFill>
              </a:rPr>
              <a:t> + Jets+ MET signature :</a:t>
            </a:r>
          </a:p>
          <a:p>
            <a:pPr lvl="1">
              <a:buSzPct val="100000"/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mainly due to heavy-flavor decays to </a:t>
            </a:r>
            <a:r>
              <a:rPr lang="en-US" sz="2000" dirty="0" err="1" smtClean="0">
                <a:solidFill>
                  <a:srgbClr val="000090"/>
                </a:solidFill>
              </a:rPr>
              <a:t>muons</a:t>
            </a:r>
            <a:endParaRPr lang="en-US" sz="2000" dirty="0" smtClean="0">
              <a:solidFill>
                <a:srgbClr val="000090"/>
              </a:solidFill>
            </a:endParaRPr>
          </a:p>
          <a:p>
            <a:pPr lvl="1">
              <a:buSzPct val="100000"/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A fit procedure for Relative Isolation to predict </a:t>
            </a:r>
            <a:r>
              <a:rPr lang="en-US" sz="2000" dirty="0" err="1" smtClean="0">
                <a:solidFill>
                  <a:srgbClr val="000090"/>
                </a:solidFill>
              </a:rPr>
              <a:t>bckgrd</a:t>
            </a:r>
            <a:r>
              <a:rPr lang="en-US" sz="2000" dirty="0" smtClean="0">
                <a:solidFill>
                  <a:srgbClr val="000090"/>
                </a:solidFill>
              </a:rPr>
              <a:t> from non-prompt </a:t>
            </a:r>
            <a:r>
              <a:rPr lang="en-US" sz="2000" dirty="0" err="1" smtClean="0">
                <a:solidFill>
                  <a:srgbClr val="000090"/>
                </a:solidFill>
              </a:rPr>
              <a:t>muons</a:t>
            </a:r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12/18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152400" y="5867400"/>
            <a:ext cx="853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</a:rPr>
              <a:t> Good agreement between Predicted and Observed event yield in the signal region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5" name="Picture 14" descr="bkgdIsoFit_mu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595745" y="1828800"/>
            <a:ext cx="4091055" cy="3925669"/>
          </a:xfrm>
          <a:prstGeom prst="rect">
            <a:avLst/>
          </a:prstGeom>
        </p:spPr>
      </p:pic>
      <p:pic>
        <p:nvPicPr>
          <p:cNvPr id="20" name="Picture 19" descr="combinedIsoFit_mu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76200" y="1828800"/>
            <a:ext cx="4267200" cy="409469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563813" y="4520624"/>
            <a:ext cx="1370387" cy="5847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MET &lt; 20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H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</a:rPr>
              <a:t>&gt;20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43000" y="3124200"/>
            <a:ext cx="137038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MET &gt; 20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05513" y="3886200"/>
            <a:ext cx="3123872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Prompt : 251.2 ± 17.9 ,  Observed= 248</a:t>
            </a:r>
          </a:p>
          <a:p>
            <a:r>
              <a:rPr lang="en-US" sz="1400" b="1" dirty="0" err="1" smtClean="0">
                <a:solidFill>
                  <a:srgbClr val="FF0000"/>
                </a:solidFill>
              </a:rPr>
              <a:t>Bckgrd</a:t>
            </a:r>
            <a:r>
              <a:rPr lang="en-US" sz="1400" b="1" dirty="0" smtClean="0">
                <a:solidFill>
                  <a:srgbClr val="FF0000"/>
                </a:solidFill>
              </a:rPr>
              <a:t>  : 66.2 ± 11.3 , Observed =72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ttBar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background for SS </a:t>
              </a:r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di-</a:t>
              </a:r>
              <a:r>
                <a:rPr lang="en-US" sz="3900" dirty="0" err="1" smtClean="0">
                  <a:solidFill>
                    <a:srgbClr val="FFFFFF"/>
                  </a:solidFill>
                  <a:latin typeface="Symbol" charset="2"/>
                  <a:ea typeface="ＭＳ Ｐゴシック" charset="-128"/>
                  <a:cs typeface="Symbol" charset="2"/>
                </a:rPr>
                <a:t>μ</a:t>
              </a:r>
              <a:endParaRPr lang="en-US" sz="3900" dirty="0">
                <a:solidFill>
                  <a:srgbClr val="FFFFFF"/>
                </a:solidFill>
                <a:latin typeface="Symbol" charset="2"/>
                <a:ea typeface="ＭＳ Ｐゴシック" charset="-128"/>
                <a:cs typeface="Symbol" charset="2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1" name="Picture 10" descr="RelIso_1_Lumi_5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2400" y="2781178"/>
            <a:ext cx="4279458" cy="3162422"/>
          </a:xfrm>
          <a:prstGeom prst="rect">
            <a:avLst/>
          </a:prstGeom>
        </p:spPr>
      </p:pic>
      <p:pic>
        <p:nvPicPr>
          <p:cNvPr id="12" name="Picture 11" descr="RelIso_3_Lumi_5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343400" y="2846546"/>
            <a:ext cx="4191000" cy="3097054"/>
          </a:xfrm>
          <a:prstGeom prst="rect">
            <a:avLst/>
          </a:prstGeom>
        </p:spPr>
      </p:pic>
      <p:pic>
        <p:nvPicPr>
          <p:cNvPr id="15" name="Picture 14" descr="TagandProb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l="1384" t="923" r="692" b="923"/>
              <a:stretch>
                <a:fillRect/>
              </a:stretch>
            </p:blipFill>
          </mc:Choice>
          <mc:Fallback>
            <p:blipFill>
              <a:blip r:embed="rId9"/>
              <a:srcRect l="1384" t="923" r="692" b="923"/>
              <a:stretch>
                <a:fillRect/>
              </a:stretch>
            </p:blipFill>
          </mc:Fallback>
        </mc:AlternateContent>
        <p:spPr>
          <a:xfrm>
            <a:off x="6248400" y="779519"/>
            <a:ext cx="2814809" cy="2116081"/>
          </a:xfrm>
          <a:prstGeom prst="rect">
            <a:avLst/>
          </a:prstGeom>
        </p:spPr>
      </p:pic>
      <p:sp>
        <p:nvSpPr>
          <p:cNvPr id="17" name="TextBox 162"/>
          <p:cNvSpPr txBox="1">
            <a:spLocks noChangeArrowheads="1"/>
          </p:cNvSpPr>
          <p:nvPr/>
        </p:nvSpPr>
        <p:spPr bwMode="auto">
          <a:xfrm>
            <a:off x="228600" y="881896"/>
            <a:ext cx="6324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</a:t>
            </a:r>
            <a:r>
              <a:rPr lang="en-US" sz="1900" dirty="0" err="1" smtClean="0">
                <a:solidFill>
                  <a:srgbClr val="2F167A"/>
                </a:solidFill>
                <a:latin typeface="Calibri" charset="0"/>
              </a:rPr>
              <a:t>ttBar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is the dominant </a:t>
            </a:r>
            <a:r>
              <a:rPr lang="en-US" sz="1900" dirty="0">
                <a:solidFill>
                  <a:srgbClr val="2F167A"/>
                </a:solidFill>
                <a:latin typeface="Calibri" charset="0"/>
              </a:rPr>
              <a:t>background for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Same-Sign (SS) </a:t>
            </a:r>
            <a:r>
              <a:rPr lang="en-US" sz="1900" dirty="0" err="1">
                <a:solidFill>
                  <a:srgbClr val="2F167A"/>
                </a:solidFill>
                <a:latin typeface="Calibri" charset="0"/>
              </a:rPr>
              <a:t>di-μ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	signature: one </a:t>
            </a:r>
            <a:r>
              <a:rPr lang="en-US" sz="1900" dirty="0">
                <a:solidFill>
                  <a:srgbClr val="2F167A"/>
                </a:solidFill>
                <a:latin typeface="Calibri" charset="0"/>
              </a:rPr>
              <a:t>from W and the other  from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</a:t>
            </a:r>
            <a:r>
              <a:rPr lang="en-US" sz="1900" dirty="0" err="1" smtClean="0">
                <a:solidFill>
                  <a:srgbClr val="2F167A"/>
                </a:solidFill>
                <a:latin typeface="Calibri" charset="0"/>
              </a:rPr>
              <a:t>b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-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decays</a:t>
            </a:r>
          </a:p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Isolation is the main handle</a:t>
            </a:r>
          </a:p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1900" dirty="0" smtClean="0">
                <a:solidFill>
                  <a:srgbClr val="2F167A"/>
                </a:solidFill>
                <a:latin typeface="Calibri" charset="0"/>
              </a:rPr>
              <a:t> </a:t>
            </a:r>
            <a:r>
              <a:rPr lang="en-US" sz="1900" dirty="0" err="1" smtClean="0">
                <a:solidFill>
                  <a:srgbClr val="2F167A"/>
                </a:solidFill>
                <a:latin typeface="Calibri" charset="0"/>
                <a:ea typeface="Gill Sans" charset="0"/>
                <a:cs typeface="Gill Sans" charset="0"/>
              </a:rPr>
              <a:t>Tag&amp;Probe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  <a:ea typeface="Gill Sans" charset="0"/>
                <a:cs typeface="Gill Sans" charset="0"/>
              </a:rPr>
              <a:t> method to measure isolation distribution of 	</a:t>
            </a:r>
            <a:r>
              <a:rPr lang="en-US" sz="1900" dirty="0" err="1" smtClean="0">
                <a:solidFill>
                  <a:srgbClr val="2F167A"/>
                </a:solidFill>
                <a:latin typeface="Calibri" charset="0"/>
                <a:ea typeface="Gill Sans" charset="0"/>
                <a:cs typeface="Gill Sans" charset="0"/>
              </a:rPr>
              <a:t>muons</a:t>
            </a:r>
            <a:r>
              <a:rPr lang="en-US" sz="1900" dirty="0" smtClean="0">
                <a:solidFill>
                  <a:srgbClr val="2F167A"/>
                </a:solidFill>
                <a:latin typeface="Calibri" charset="0"/>
                <a:ea typeface="Gill Sans" charset="0"/>
                <a:cs typeface="Gill Sans" charset="0"/>
              </a:rPr>
              <a:t> coming from heavy flavor decays</a:t>
            </a:r>
          </a:p>
          <a:p>
            <a:pPr>
              <a:spcAft>
                <a:spcPts val="1200"/>
              </a:spcAft>
            </a:pPr>
            <a:endParaRPr lang="en-US" sz="1900" dirty="0">
              <a:solidFill>
                <a:srgbClr val="2F167A"/>
              </a:solidFill>
              <a:latin typeface="Calibri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5954524"/>
            <a:ext cx="8153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2200" b="1" dirty="0" smtClean="0">
                <a:solidFill>
                  <a:srgbClr val="0000FF"/>
                </a:solidFill>
              </a:rPr>
              <a:t> Strong dependency on the event topology, e.g. jet multiplicity </a:t>
            </a:r>
            <a:endParaRPr lang="en-US" sz="22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13/18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Muon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Isolation Template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3" name="Picture 12" descr="RelIso_reweighted_Lumi_5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828800" y="1371600"/>
            <a:ext cx="4846430" cy="3581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14/18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762000"/>
            <a:ext cx="8610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Significant differences in </a:t>
            </a:r>
            <a:r>
              <a:rPr lang="en-US" sz="2000" dirty="0" smtClean="0">
                <a:solidFill>
                  <a:srgbClr val="000090"/>
                </a:solidFill>
              </a:rPr>
              <a:t> jet multiplicity and 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000" dirty="0" err="1" smtClean="0">
                <a:solidFill>
                  <a:srgbClr val="000090"/>
                </a:solidFill>
              </a:rPr>
              <a:t>(μ</a:t>
            </a:r>
            <a:r>
              <a:rPr lang="en-US" sz="2000" dirty="0" smtClean="0">
                <a:solidFill>
                  <a:srgbClr val="000090"/>
                </a:solidFill>
              </a:rPr>
              <a:t>)</a:t>
            </a:r>
            <a:r>
              <a:rPr lang="en-US" sz="2000" dirty="0" smtClean="0">
                <a:solidFill>
                  <a:srgbClr val="000090"/>
                </a:solidFill>
              </a:rPr>
              <a:t> in </a:t>
            </a:r>
            <a:r>
              <a:rPr lang="en-US" sz="2000" dirty="0" err="1" smtClean="0">
                <a:solidFill>
                  <a:srgbClr val="000090"/>
                </a:solidFill>
              </a:rPr>
              <a:t>ttBar</a:t>
            </a:r>
            <a:r>
              <a:rPr lang="en-US" sz="2000" dirty="0" smtClean="0">
                <a:solidFill>
                  <a:srgbClr val="000090"/>
                </a:solidFill>
              </a:rPr>
              <a:t> and generic QCD</a:t>
            </a:r>
          </a:p>
          <a:p>
            <a:pPr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Re</a:t>
            </a:r>
            <a:r>
              <a:rPr lang="en-US" sz="2000" dirty="0" smtClean="0">
                <a:solidFill>
                  <a:srgbClr val="000090"/>
                </a:solidFill>
              </a:rPr>
              <a:t>-weighting</a:t>
            </a:r>
            <a:r>
              <a:rPr lang="en-US" sz="2000" dirty="0" smtClean="0">
                <a:solidFill>
                  <a:srgbClr val="000090"/>
                </a:solidFill>
              </a:rPr>
              <a:t> procedure to take this difference into account</a:t>
            </a:r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52400" y="4953000"/>
            <a:ext cx="8991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  <a:tabLst>
                <a:tab pos="354013" algn="l"/>
              </a:tabLst>
            </a:pPr>
            <a:r>
              <a:rPr lang="en-US" sz="2200" b="1" dirty="0" smtClean="0">
                <a:solidFill>
                  <a:srgbClr val="0000FF"/>
                </a:solidFill>
              </a:rPr>
              <a:t>  The agreement between QCD MC 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data-driven</a:t>
            </a:r>
            <a:r>
              <a:rPr lang="en-US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</a:t>
            </a:r>
            <a:r>
              <a:rPr lang="en-US" sz="2200" b="1" dirty="0" smtClean="0">
                <a:solidFill>
                  <a:srgbClr val="0000FF"/>
                </a:solidFill>
              </a:rPr>
              <a:t>and </a:t>
            </a:r>
            <a:r>
              <a:rPr lang="en-US" sz="2200" b="1" dirty="0" err="1" smtClean="0">
                <a:solidFill>
                  <a:srgbClr val="0000FF"/>
                </a:solidFill>
              </a:rPr>
              <a:t>ttBar</a:t>
            </a:r>
            <a:r>
              <a:rPr lang="en-US" sz="2200" b="1" dirty="0" smtClean="0">
                <a:solidFill>
                  <a:srgbClr val="0000FF"/>
                </a:solidFill>
              </a:rPr>
              <a:t> MC</a:t>
            </a:r>
            <a:r>
              <a:rPr lang="en-US" sz="2200" b="1" dirty="0" smtClean="0">
                <a:solidFill>
                  <a:srgbClr val="0000FF"/>
                </a:solidFill>
              </a:rPr>
              <a:t> </a:t>
            </a:r>
            <a:r>
              <a:rPr lang="en-US" sz="2200" b="1" dirty="0" smtClean="0">
                <a:solidFill>
                  <a:srgbClr val="558ED5"/>
                </a:solidFill>
              </a:rPr>
              <a:t>(</a:t>
            </a:r>
            <a:r>
              <a:rPr lang="en-US" sz="2000" b="1" dirty="0" smtClean="0">
                <a:solidFill>
                  <a:srgbClr val="558ED5"/>
                </a:solidFill>
              </a:rPr>
              <a:t>matching to</a:t>
            </a:r>
            <a:r>
              <a:rPr lang="en-US" sz="2000" b="1" dirty="0" smtClean="0">
                <a:solidFill>
                  <a:srgbClr val="558ED5"/>
                </a:solidFill>
              </a:rPr>
              <a:t> 	the </a:t>
            </a:r>
            <a:r>
              <a:rPr lang="en-US" sz="2000" b="1" dirty="0" smtClean="0">
                <a:solidFill>
                  <a:srgbClr val="558ED5"/>
                </a:solidFill>
              </a:rPr>
              <a:t>generator level </a:t>
            </a:r>
            <a:r>
              <a:rPr lang="en-US" sz="2200" b="1" dirty="0" smtClean="0">
                <a:solidFill>
                  <a:srgbClr val="558ED5"/>
                </a:solidFill>
              </a:rPr>
              <a:t>) </a:t>
            </a:r>
            <a:r>
              <a:rPr lang="en-US" sz="2200" b="1" dirty="0" smtClean="0">
                <a:solidFill>
                  <a:srgbClr val="0000FF"/>
                </a:solidFill>
              </a:rPr>
              <a:t>demonstrates the principle of </a:t>
            </a:r>
            <a:r>
              <a:rPr lang="en-US" sz="2200" b="1" dirty="0" smtClean="0">
                <a:solidFill>
                  <a:srgbClr val="0000FF"/>
                </a:solidFill>
              </a:rPr>
              <a:t>the method</a:t>
            </a:r>
          </a:p>
          <a:p>
            <a:pPr>
              <a:buFont typeface="Wingdings" charset="2"/>
              <a:buChar char="ü"/>
              <a:tabLst>
                <a:tab pos="354013" algn="l"/>
              </a:tabLst>
            </a:pPr>
            <a:r>
              <a:rPr lang="en-US" sz="2200" b="1" dirty="0" smtClean="0">
                <a:solidFill>
                  <a:srgbClr val="0000FF"/>
                </a:solidFill>
              </a:rPr>
              <a:t>  </a:t>
            </a:r>
            <a:r>
              <a:rPr lang="en-US" sz="2200" b="1" dirty="0" smtClean="0">
                <a:solidFill>
                  <a:srgbClr val="0000FF"/>
                </a:solidFill>
              </a:rPr>
              <a:t>Data </a:t>
            </a:r>
            <a:r>
              <a:rPr lang="en-US" sz="2200" b="1" dirty="0" smtClean="0">
                <a:solidFill>
                  <a:srgbClr val="0000FF"/>
                </a:solidFill>
              </a:rPr>
              <a:t>agrees qualitatively with </a:t>
            </a:r>
            <a:r>
              <a:rPr lang="en-US" sz="2200" b="1" dirty="0" err="1" smtClean="0">
                <a:solidFill>
                  <a:srgbClr val="0000FF"/>
                </a:solidFill>
              </a:rPr>
              <a:t>ttBar</a:t>
            </a:r>
            <a:r>
              <a:rPr lang="en-US" sz="2200" b="1" dirty="0" smtClean="0">
                <a:solidFill>
                  <a:srgbClr val="0000FF"/>
                </a:solidFill>
              </a:rPr>
              <a:t> MC, for a quantitative prediction</a:t>
            </a:r>
            <a:r>
              <a:rPr lang="en-US" sz="2200" b="1" dirty="0" smtClean="0">
                <a:solidFill>
                  <a:srgbClr val="0000FF"/>
                </a:solidFill>
              </a:rPr>
              <a:t> 	more </a:t>
            </a:r>
            <a:r>
              <a:rPr lang="en-US" sz="2200" b="1" dirty="0" smtClean="0">
                <a:solidFill>
                  <a:srgbClr val="0000FF"/>
                </a:solidFill>
              </a:rPr>
              <a:t>data is necessary</a:t>
            </a:r>
            <a:endParaRPr lang="en-US" sz="2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ingleMuRelIsoEfficiencyFactorizationFromDiMu_dat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73745" y="1905000"/>
            <a:ext cx="4650655" cy="4478562"/>
          </a:xfrm>
          <a:prstGeom prst="rect">
            <a:avLst/>
          </a:prstGeom>
        </p:spPr>
      </p:pic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QCD background for SS </a:t>
              </a:r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di-</a:t>
              </a:r>
              <a:r>
                <a:rPr lang="en-US" sz="3900" dirty="0" err="1" smtClean="0">
                  <a:solidFill>
                    <a:srgbClr val="FFFFFF"/>
                  </a:solidFill>
                  <a:latin typeface="Symbol" charset="2"/>
                  <a:ea typeface="ＭＳ Ｐゴシック" charset="-128"/>
                  <a:cs typeface="Symbol" charset="2"/>
                </a:rPr>
                <a:t>μ</a:t>
              </a:r>
              <a:endParaRPr lang="en-US" sz="3900" dirty="0">
                <a:solidFill>
                  <a:srgbClr val="FFFFFF"/>
                </a:solidFill>
                <a:latin typeface="Symbol" charset="2"/>
                <a:ea typeface="ＭＳ Ｐゴシック" charset="-128"/>
                <a:cs typeface="Symbol" charset="2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15/18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685800"/>
            <a:ext cx="8839200" cy="12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>
                <a:tab pos="973138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QCD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 is expected to be the subdominant background for SS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di</a:t>
            </a:r>
            <a:r>
              <a:rPr lang="en-US" sz="2000" noProof="0" dirty="0" err="1" smtClean="0">
                <a:solidFill>
                  <a:srgbClr val="000090"/>
                </a:solidFill>
                <a:ea typeface="ＭＳ Ｐゴシック" charset="-128"/>
                <a:cs typeface=""/>
              </a:rPr>
              <a:t>-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μ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 signature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ea typeface="ＭＳ Ｐゴシック" charset="-128"/>
              <a:cs typeface=""/>
            </a:endParaRPr>
          </a:p>
          <a:p>
            <a:pPr marL="342900" marR="0" lvl="0" indent="-342900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>
                <a:tab pos="973138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Exploit the fact that some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"/>
              </a:rPr>
              <a:t>selection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 cuts are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uncorrelated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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"/>
              </a:rPr>
              <a:t>selection efficiency for each cut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can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ea typeface="ＭＳ Ｐゴシック" charset="-128"/>
                <a:cs typeface=""/>
              </a:rPr>
              <a:t> be measured in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"/>
              </a:rPr>
              <a:t>control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"/>
              </a:rPr>
              <a:t>samples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ea typeface="ＭＳ Ｐゴシック" charset="-128"/>
              <a:cs typeface="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2048470"/>
            <a:ext cx="381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</a:rPr>
              <a:t>IsoCut(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μ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 </a:t>
            </a:r>
            <a:r>
              <a:rPr lang="en-US" dirty="0" smtClean="0"/>
              <a:t>: Isolation of </a:t>
            </a:r>
            <a:r>
              <a:rPr lang="en-US" dirty="0" smtClean="0">
                <a:latin typeface="Symbol" charset="2"/>
                <a:cs typeface="Symbol" charset="2"/>
              </a:rPr>
              <a:t>μ</a:t>
            </a:r>
            <a:r>
              <a:rPr lang="en-US" baseline="-25000" dirty="0" smtClean="0">
                <a:latin typeface="Symbol" charset="2"/>
                <a:cs typeface="Symbol" charset="2"/>
              </a:rPr>
              <a:t>1</a:t>
            </a:r>
            <a:r>
              <a:rPr lang="en-US" dirty="0" smtClean="0"/>
              <a:t> ,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ε</a:t>
            </a:r>
            <a:r>
              <a:rPr lang="en-US" baseline="-25000" dirty="0" smtClean="0">
                <a:solidFill>
                  <a:srgbClr val="FF0000"/>
                </a:solidFill>
              </a:rPr>
              <a:t>Iso</a:t>
            </a:r>
            <a:r>
              <a:rPr lang="en-US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μ1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</a:rPr>
              <a:t>IsoCut(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μ</a:t>
            </a:r>
            <a:r>
              <a:rPr lang="en-US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)  </a:t>
            </a:r>
            <a:r>
              <a:rPr lang="en-US" dirty="0" smtClean="0"/>
              <a:t>: Isolation of </a:t>
            </a:r>
            <a:r>
              <a:rPr lang="en-US" dirty="0" smtClean="0">
                <a:latin typeface="Symbol" charset="2"/>
                <a:cs typeface="Symbol" charset="2"/>
              </a:rPr>
              <a:t>μ</a:t>
            </a:r>
            <a:r>
              <a:rPr lang="en-US" baseline="-25000" dirty="0" smtClean="0">
                <a:latin typeface="Symbol" charset="2"/>
                <a:cs typeface="Symbol" charset="2"/>
              </a:rPr>
              <a:t>2</a:t>
            </a:r>
            <a:r>
              <a:rPr lang="en-US" dirty="0" smtClean="0"/>
              <a:t> </a:t>
            </a:r>
            <a:r>
              <a:rPr lang="en-US" dirty="0" smtClean="0"/>
              <a:t>,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00FF"/>
                </a:solidFill>
              </a:rPr>
              <a:t>ε</a:t>
            </a:r>
            <a:r>
              <a:rPr lang="en-US" baseline="-25000" dirty="0" smtClean="0">
                <a:solidFill>
                  <a:srgbClr val="0000FF"/>
                </a:solidFill>
              </a:rPr>
              <a:t>Iso</a:t>
            </a:r>
            <a:r>
              <a:rPr lang="en-US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μ2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err="1" smtClean="0">
                <a:solidFill>
                  <a:srgbClr val="008000"/>
                </a:solidFill>
              </a:rPr>
              <a:t>METCut</a:t>
            </a:r>
            <a:r>
              <a:rPr lang="en-US" dirty="0" smtClean="0"/>
              <a:t>      : third </a:t>
            </a:r>
            <a:r>
              <a:rPr lang="en-US" dirty="0" smtClean="0"/>
              <a:t>jet and MET</a:t>
            </a:r>
            <a:r>
              <a:rPr lang="en-US" dirty="0" smtClean="0"/>
              <a:t>,  </a:t>
            </a:r>
            <a:r>
              <a:rPr lang="en-US" dirty="0" smtClean="0">
                <a:solidFill>
                  <a:srgbClr val="008000"/>
                </a:solidFill>
              </a:rPr>
              <a:t>ε</a:t>
            </a:r>
            <a:r>
              <a:rPr lang="en-US" baseline="-25000" dirty="0" smtClean="0">
                <a:solidFill>
                  <a:srgbClr val="008000"/>
                </a:solidFill>
              </a:rPr>
              <a:t>MET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3810000"/>
            <a:ext cx="4114800" cy="2438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200" b="1" dirty="0" smtClean="0">
                <a:solidFill>
                  <a:srgbClr val="0000FF"/>
                </a:solidFill>
              </a:rPr>
              <a:t> test the factorization of cuts</a:t>
            </a:r>
            <a:r>
              <a:rPr lang="en-US" sz="2200" b="1" dirty="0" smtClean="0">
                <a:solidFill>
                  <a:srgbClr val="0000FF"/>
                </a:solidFill>
              </a:rPr>
              <a:t> 	 	 	</a:t>
            </a:r>
            <a:r>
              <a:rPr lang="en-US" sz="2200" dirty="0" smtClean="0">
                <a:solidFill>
                  <a:srgbClr val="FF0000"/>
                </a:solidFill>
              </a:rPr>
              <a:t>IsoCut</a:t>
            </a:r>
            <a:r>
              <a:rPr lang="en-US" sz="2200" dirty="0" smtClean="0">
                <a:solidFill>
                  <a:srgbClr val="FF0000"/>
                </a:solidFill>
              </a:rPr>
              <a:t>(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μ</a:t>
            </a:r>
            <a:r>
              <a:rPr lang="en-US" sz="2200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1</a:t>
            </a:r>
            <a:r>
              <a:rPr lang="en-US" sz="2200" dirty="0" smtClean="0">
                <a:solidFill>
                  <a:srgbClr val="FF0000"/>
                </a:solidFill>
              </a:rPr>
              <a:t>) </a:t>
            </a:r>
            <a:r>
              <a:rPr lang="en-US" sz="2200" b="1" dirty="0" smtClean="0">
                <a:solidFill>
                  <a:srgbClr val="0000FF"/>
                </a:solidFill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</a:rPr>
              <a:t>and</a:t>
            </a:r>
            <a:r>
              <a:rPr lang="en-US" sz="2200" b="1" dirty="0" smtClean="0">
                <a:solidFill>
                  <a:srgbClr val="0000FF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IsoCut(</a:t>
            </a:r>
            <a:r>
              <a:rPr lang="en-US" sz="2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μ</a:t>
            </a:r>
            <a:r>
              <a:rPr lang="en-US" sz="2200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2</a:t>
            </a:r>
            <a:r>
              <a:rPr lang="en-US" sz="2200" dirty="0" smtClean="0">
                <a:solidFill>
                  <a:srgbClr val="FF0000"/>
                </a:solidFill>
              </a:rPr>
              <a:t>)</a:t>
            </a:r>
            <a:r>
              <a:rPr lang="en-US" sz="2200" b="1" dirty="0" smtClean="0">
                <a:solidFill>
                  <a:srgbClr val="0000FF"/>
                </a:solidFill>
              </a:rPr>
              <a:t>,         	no </a:t>
            </a:r>
            <a:r>
              <a:rPr lang="en-US" sz="2200" b="1" dirty="0" smtClean="0">
                <a:solidFill>
                  <a:srgbClr val="0000FF"/>
                </a:solidFill>
              </a:rPr>
              <a:t>jet</a:t>
            </a:r>
            <a:r>
              <a:rPr lang="en-US" sz="2200" b="1" dirty="0" smtClean="0">
                <a:solidFill>
                  <a:srgbClr val="0000FF"/>
                </a:solidFill>
              </a:rPr>
              <a:t> &amp; </a:t>
            </a:r>
            <a:r>
              <a:rPr lang="en-US" sz="2200" b="1" dirty="0" smtClean="0">
                <a:solidFill>
                  <a:srgbClr val="0000FF"/>
                </a:solidFill>
              </a:rPr>
              <a:t>MET requirement </a:t>
            </a:r>
            <a:r>
              <a:rPr lang="en-US" sz="2200" b="1" dirty="0" smtClean="0">
                <a:solidFill>
                  <a:srgbClr val="0000FF"/>
                </a:solidFill>
              </a:rPr>
              <a:t>yet</a:t>
            </a:r>
          </a:p>
          <a:p>
            <a:pPr>
              <a:buFont typeface="Wingdings" charset="2"/>
              <a:buChar char="§"/>
              <a:tabLst>
                <a:tab pos="180975" algn="l"/>
              </a:tabLst>
            </a:pPr>
            <a:endParaRPr lang="en-US" sz="2200" b="1" dirty="0" smtClean="0">
              <a:solidFill>
                <a:srgbClr val="0000FF"/>
              </a:solidFill>
            </a:endParaRPr>
          </a:p>
          <a:p>
            <a:pPr>
              <a:spcAft>
                <a:spcPts val="1200"/>
              </a:spcAft>
              <a:buFont typeface="Wingdings" charset="2"/>
              <a:buChar char="ü"/>
              <a:tabLst>
                <a:tab pos="180975" algn="l"/>
              </a:tabLst>
            </a:pPr>
            <a:r>
              <a:rPr lang="en-US" sz="2200" b="1" dirty="0" smtClean="0">
                <a:solidFill>
                  <a:srgbClr val="0000FF"/>
                </a:solidFill>
              </a:rPr>
              <a:t> data indicates isolation of the</a:t>
            </a:r>
            <a:r>
              <a:rPr lang="en-US" sz="2200" b="1" dirty="0" smtClean="0">
                <a:solidFill>
                  <a:srgbClr val="0000FF"/>
                </a:solidFill>
              </a:rPr>
              <a:t> 		  </a:t>
            </a:r>
            <a:r>
              <a:rPr lang="en-US" sz="22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μ</a:t>
            </a:r>
            <a:r>
              <a:rPr lang="en-US" sz="2200" b="1" baseline="-25000" dirty="0" smtClean="0">
                <a:solidFill>
                  <a:srgbClr val="0000FF"/>
                </a:solidFill>
              </a:rPr>
              <a:t>1</a:t>
            </a:r>
            <a:r>
              <a:rPr lang="en-US" sz="2200" b="1" dirty="0" smtClean="0">
                <a:solidFill>
                  <a:srgbClr val="0000FF"/>
                </a:solidFill>
              </a:rPr>
              <a:t> and </a:t>
            </a:r>
            <a:r>
              <a:rPr lang="en-US" sz="22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μ</a:t>
            </a:r>
            <a:r>
              <a:rPr lang="en-US" sz="2200" b="1" baseline="-25000" dirty="0" smtClean="0">
                <a:solidFill>
                  <a:srgbClr val="0000FF"/>
                </a:solidFill>
              </a:rPr>
              <a:t>2</a:t>
            </a:r>
            <a:r>
              <a:rPr lang="en-US" sz="2200" b="1" dirty="0" smtClean="0">
                <a:solidFill>
                  <a:srgbClr val="0000FF"/>
                </a:solidFill>
              </a:rPr>
              <a:t> can </a:t>
            </a:r>
            <a:r>
              <a:rPr lang="en-US" sz="2200" b="1" dirty="0" smtClean="0">
                <a:solidFill>
                  <a:srgbClr val="0000FF"/>
                </a:solidFill>
              </a:rPr>
              <a:t>be factorized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257800" y="3195935"/>
            <a:ext cx="344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ε</a:t>
            </a:r>
            <a:r>
              <a:rPr lang="en-US" sz="2400" b="1" baseline="-25000" dirty="0" err="1" smtClean="0">
                <a:solidFill>
                  <a:srgbClr val="000000"/>
                </a:solidFill>
              </a:rPr>
              <a:t>AllCuts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=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ε</a:t>
            </a:r>
            <a:r>
              <a:rPr lang="en-US" sz="2400" baseline="-25000" dirty="0" smtClean="0">
                <a:solidFill>
                  <a:srgbClr val="FF0000"/>
                </a:solidFill>
              </a:rPr>
              <a:t>Iso</a:t>
            </a:r>
            <a:r>
              <a:rPr lang="en-US" sz="2400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μ1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</a:rPr>
              <a:t>.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ε</a:t>
            </a:r>
            <a:r>
              <a:rPr lang="en-US" sz="2400" baseline="-25000" dirty="0" smtClean="0">
                <a:solidFill>
                  <a:srgbClr val="0000FF"/>
                </a:solidFill>
              </a:rPr>
              <a:t>Iso</a:t>
            </a:r>
            <a:r>
              <a:rPr lang="en-US" sz="2400" baseline="-25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μ2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.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008000"/>
                </a:solidFill>
              </a:rPr>
              <a:t>ε</a:t>
            </a:r>
            <a:r>
              <a:rPr lang="en-US" sz="2400" baseline="-25000" dirty="0" smtClean="0">
                <a:solidFill>
                  <a:srgbClr val="008000"/>
                </a:solidFill>
              </a:rPr>
              <a:t>MET</a:t>
            </a:r>
            <a:r>
              <a:rPr lang="en-US" sz="2400" b="1" baseline="-25000" dirty="0" smtClean="0">
                <a:solidFill>
                  <a:srgbClr val="008000"/>
                </a:solidFill>
              </a:rPr>
              <a:t> </a:t>
            </a:r>
            <a:r>
              <a:rPr lang="en-US" sz="2400" b="1" baseline="-25000" dirty="0" smtClean="0"/>
              <a:t> </a:t>
            </a:r>
            <a:endParaRPr lang="en-US" sz="24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2234386" y="3657600"/>
            <a:ext cx="2185214" cy="690265"/>
            <a:chOff x="533400" y="2052935"/>
            <a:chExt cx="2185214" cy="690265"/>
          </a:xfrm>
        </p:grpSpPr>
        <p:sp>
          <p:nvSpPr>
            <p:cNvPr id="15" name="Rectangle 14"/>
            <p:cNvSpPr/>
            <p:nvPr/>
          </p:nvSpPr>
          <p:spPr>
            <a:xfrm>
              <a:off x="533400" y="2281535"/>
              <a:ext cx="21852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ε</a:t>
              </a:r>
              <a:r>
                <a:rPr lang="en-US" sz="2400" b="1" baseline="-25000" dirty="0" smtClean="0">
                  <a:solidFill>
                    <a:srgbClr val="000000"/>
                  </a:solidFill>
                </a:rPr>
                <a:t>Iso</a:t>
              </a:r>
              <a:r>
                <a:rPr lang="en-US" sz="2400" baseline="-25000" dirty="0" smtClean="0">
                  <a:latin typeface="Symbol" charset="2"/>
                  <a:cs typeface="Symbol" charset="2"/>
                </a:rPr>
                <a:t>μ1μ2</a:t>
              </a:r>
              <a:r>
                <a:rPr lang="en-US" sz="2400" b="1" baseline="-25000" dirty="0" smtClean="0">
                  <a:solidFill>
                    <a:srgbClr val="FF0000"/>
                  </a:solidFill>
                </a:rPr>
                <a:t> </a:t>
              </a:r>
              <a:r>
                <a:rPr lang="en-US" sz="2400" b="1" dirty="0" smtClean="0"/>
                <a:t>=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(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ε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Iso</a:t>
              </a:r>
              <a:r>
                <a:rPr lang="en-US" sz="2400" baseline="-250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μ1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)</a:t>
              </a:r>
              <a:r>
                <a:rPr lang="en-US" sz="2400" b="1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b="1" baseline="-25000" dirty="0" smtClean="0">
                  <a:solidFill>
                    <a:srgbClr val="FF0000"/>
                  </a:solidFill>
                </a:rPr>
                <a:t>  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25317" y="2052935"/>
              <a:ext cx="3272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 smtClean="0"/>
                <a:t>?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muFR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0" y="2362200"/>
            <a:ext cx="3581400" cy="2425498"/>
          </a:xfrm>
          <a:prstGeom prst="rect">
            <a:avLst/>
          </a:prstGeom>
        </p:spPr>
      </p:pic>
      <p:pic>
        <p:nvPicPr>
          <p:cNvPr id="23" name="Picture 22" descr="eleFR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81001" y="2362199"/>
            <a:ext cx="3527888" cy="2389257"/>
          </a:xfrm>
          <a:prstGeom prst="rect">
            <a:avLst/>
          </a:prstGeom>
        </p:spPr>
      </p:pic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SM background for SS </a:t>
              </a:r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di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-lepton 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3" name="Picture 8" descr="Screen shot 2010-07-12 at 11.38.39 A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1000" y="5093658"/>
            <a:ext cx="3602037" cy="1383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392113" y="1905000"/>
            <a:ext cx="7761287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B0603"/>
                </a:solidFill>
              </a:rPr>
              <a:t>Monitor </a:t>
            </a:r>
            <a:r>
              <a:rPr lang="en-US" dirty="0">
                <a:solidFill>
                  <a:srgbClr val="FB0603"/>
                </a:solidFill>
              </a:rPr>
              <a:t>measured </a:t>
            </a:r>
            <a:r>
              <a:rPr lang="en-US" dirty="0" smtClean="0">
                <a:solidFill>
                  <a:srgbClr val="FB0603"/>
                </a:solidFill>
              </a:rPr>
              <a:t>Tight-to-</a:t>
            </a:r>
            <a:r>
              <a:rPr lang="en-US" dirty="0">
                <a:solidFill>
                  <a:srgbClr val="FB0603"/>
                </a:solidFill>
              </a:rPr>
              <a:t>Loose-Ratios</a:t>
            </a:r>
            <a:r>
              <a:rPr lang="en-US" dirty="0" smtClean="0">
                <a:solidFill>
                  <a:srgbClr val="FB0603"/>
                </a:solidFill>
              </a:rPr>
              <a:t> </a:t>
            </a:r>
            <a:r>
              <a:rPr lang="en-US" dirty="0" smtClean="0">
                <a:solidFill>
                  <a:srgbClr val="FB0603"/>
                </a:solidFill>
              </a:rPr>
              <a:t>using</a:t>
            </a:r>
            <a:r>
              <a:rPr lang="en-US" dirty="0" smtClean="0">
                <a:solidFill>
                  <a:srgbClr val="FB0603"/>
                </a:solidFill>
              </a:rPr>
              <a:t> </a:t>
            </a:r>
            <a:r>
              <a:rPr lang="en-US" dirty="0">
                <a:solidFill>
                  <a:srgbClr val="FB0603"/>
                </a:solidFill>
              </a:rPr>
              <a:t>different jet-triggered samples.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16/18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280" y="780871"/>
            <a:ext cx="8597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</a:rPr>
              <a:t> Data driven method for estimating SM background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for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SS </a:t>
            </a:r>
            <a:r>
              <a:rPr lang="en-US" i="1" dirty="0" err="1" smtClean="0">
                <a:solidFill>
                  <a:srgbClr val="000090"/>
                </a:solidFill>
              </a:rPr>
              <a:t>ee</a:t>
            </a:r>
            <a:r>
              <a:rPr lang="en-US" dirty="0" smtClean="0">
                <a:solidFill>
                  <a:srgbClr val="000090"/>
                </a:solidFill>
              </a:rPr>
              <a:t> ,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μμ</a:t>
            </a:r>
            <a:r>
              <a:rPr lang="en-US" dirty="0" smtClean="0">
                <a:solidFill>
                  <a:srgbClr val="000090"/>
                </a:solidFill>
              </a:rPr>
              <a:t> and </a:t>
            </a:r>
            <a:r>
              <a:rPr lang="en-US" i="1" dirty="0" err="1" smtClean="0">
                <a:solidFill>
                  <a:srgbClr val="000090"/>
                </a:solidFill>
              </a:rPr>
              <a:t>e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μ</a:t>
            </a:r>
            <a:r>
              <a:rPr lang="en-US" dirty="0" smtClean="0">
                <a:solidFill>
                  <a:srgbClr val="000090"/>
                </a:solidFill>
              </a:rPr>
              <a:t> channels</a:t>
            </a:r>
          </a:p>
          <a:p>
            <a:pPr>
              <a:spcAft>
                <a:spcPts val="1200"/>
              </a:spcAft>
              <a:buFont typeface="Wingdings" charset="2"/>
              <a:buChar char="§"/>
              <a:tabLst>
                <a:tab pos="177800" algn="l"/>
              </a:tabLst>
            </a:pPr>
            <a:r>
              <a:rPr lang="en-US" dirty="0" smtClean="0">
                <a:solidFill>
                  <a:srgbClr val="000090"/>
                </a:solidFill>
              </a:rPr>
              <a:t> Use a control sample (loose lepton-id &amp; isolation) to measure efficiency of passing all</a:t>
            </a:r>
            <a:r>
              <a:rPr lang="en-US" dirty="0" smtClean="0">
                <a:solidFill>
                  <a:srgbClr val="000090"/>
                </a:solidFill>
              </a:rPr>
              <a:t> 	analysis </a:t>
            </a:r>
            <a:r>
              <a:rPr lang="en-US" dirty="0" smtClean="0">
                <a:solidFill>
                  <a:srgbClr val="000090"/>
                </a:solidFill>
              </a:rPr>
              <a:t>cuts,  ( “TL ratio” ), as a function of lepton kinematics.  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30" y="4751457"/>
            <a:ext cx="382907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0000FF"/>
                </a:solidFill>
              </a:rPr>
              <a:t>Predictions obtained using HLT_Jet15U</a:t>
            </a:r>
            <a:endParaRPr lang="en-US" sz="1700" dirty="0">
              <a:solidFill>
                <a:srgbClr val="0000FF"/>
              </a:solidFill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838200" y="4046121"/>
            <a:ext cx="9681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21" name="TextBox 16"/>
          <p:cNvSpPr txBox="1">
            <a:spLocks noChangeArrowheads="1"/>
          </p:cNvSpPr>
          <p:nvPr/>
        </p:nvSpPr>
        <p:spPr bwMode="auto">
          <a:xfrm>
            <a:off x="5167226" y="4004846"/>
            <a:ext cx="7763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</a:rPr>
              <a:t>Muons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38600" y="5029200"/>
            <a:ext cx="5029199" cy="1295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  <a:buFont typeface="Wingdings" charset="2"/>
              <a:buChar char="ü"/>
            </a:pPr>
            <a:r>
              <a:rPr lang="en-US" sz="2200" b="1" dirty="0" smtClean="0">
                <a:solidFill>
                  <a:srgbClr val="0000FF"/>
                </a:solidFill>
              </a:rPr>
              <a:t> Measured </a:t>
            </a:r>
            <a:r>
              <a:rPr lang="en-US" sz="2200" b="1" dirty="0" smtClean="0">
                <a:solidFill>
                  <a:srgbClr val="0000FF"/>
                </a:solidFill>
              </a:rPr>
              <a:t>TL</a:t>
            </a:r>
            <a:r>
              <a:rPr lang="en-US" sz="2200" b="1" dirty="0" smtClean="0">
                <a:solidFill>
                  <a:srgbClr val="0000FF"/>
                </a:solidFill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</a:rPr>
              <a:t>ratio</a:t>
            </a:r>
            <a:r>
              <a:rPr lang="en-US" sz="2200" b="1" dirty="0" smtClean="0">
                <a:solidFill>
                  <a:srgbClr val="0000FF"/>
                </a:solidFill>
              </a:rPr>
              <a:t> </a:t>
            </a:r>
            <a:r>
              <a:rPr lang="en-US" sz="2200" b="1" dirty="0" smtClean="0">
                <a:solidFill>
                  <a:srgbClr val="0000FF"/>
                </a:solidFill>
              </a:rPr>
              <a:t>is stable within 50%</a:t>
            </a:r>
            <a:endParaRPr lang="en-US" sz="2200" b="1" dirty="0" smtClean="0">
              <a:solidFill>
                <a:srgbClr val="0000FF"/>
              </a:solidFill>
            </a:endParaRPr>
          </a:p>
          <a:p>
            <a:pPr>
              <a:spcAft>
                <a:spcPts val="12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2200" b="1" dirty="0" smtClean="0">
                <a:solidFill>
                  <a:srgbClr val="0000FF"/>
                </a:solidFill>
              </a:rPr>
              <a:t> P</a:t>
            </a:r>
            <a:r>
              <a:rPr lang="en-US" sz="2200" b="1" dirty="0" smtClean="0">
                <a:solidFill>
                  <a:srgbClr val="0000FF"/>
                </a:solidFill>
              </a:rPr>
              <a:t>redicted </a:t>
            </a:r>
            <a:r>
              <a:rPr lang="en-US" sz="2200" b="1" dirty="0" smtClean="0">
                <a:solidFill>
                  <a:srgbClr val="0000FF"/>
                </a:solidFill>
              </a:rPr>
              <a:t>&amp; observed number of</a:t>
            </a:r>
            <a:r>
              <a:rPr lang="en-US" sz="2200" b="1" dirty="0" smtClean="0">
                <a:solidFill>
                  <a:srgbClr val="0000FF"/>
                </a:solidFill>
              </a:rPr>
              <a:t>         	SS </a:t>
            </a:r>
            <a:r>
              <a:rPr lang="en-US" sz="2200" b="1" dirty="0" err="1" smtClean="0">
                <a:solidFill>
                  <a:srgbClr val="0000FF"/>
                </a:solidFill>
              </a:rPr>
              <a:t>di</a:t>
            </a:r>
            <a:r>
              <a:rPr lang="en-US" sz="2200" b="1" dirty="0" smtClean="0">
                <a:solidFill>
                  <a:srgbClr val="0000FF"/>
                </a:solidFill>
              </a:rPr>
              <a:t>-lepton events consistent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Summary &amp; Outlook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17/18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127641"/>
            <a:ext cx="83820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>
              <a:spcAft>
                <a:spcPts val="1800"/>
              </a:spcAft>
              <a:buFont typeface="Wingdings" charset="2"/>
              <a:buChar char="ü"/>
            </a:pPr>
            <a:r>
              <a:rPr lang="en-US" sz="2200" b="1" dirty="0" smtClean="0">
                <a:solidFill>
                  <a:srgbClr val="0000FF"/>
                </a:solidFill>
              </a:rPr>
              <a:t>Understanding of the SM background is the first step towards BSM searches </a:t>
            </a:r>
          </a:p>
          <a:p>
            <a:pPr marL="265113" indent="-265113">
              <a:spcAft>
                <a:spcPts val="1800"/>
              </a:spcAft>
              <a:buFont typeface="Wingdings" charset="2"/>
              <a:buChar char="ü"/>
            </a:pPr>
            <a:r>
              <a:rPr lang="en-US" sz="2200" b="1" dirty="0" smtClean="0">
                <a:solidFill>
                  <a:srgbClr val="0000FF"/>
                </a:solidFill>
              </a:rPr>
              <a:t>Dedicated methods to suppress the backgrounds and data-driven techniques to measure them from data are in place</a:t>
            </a:r>
            <a:endParaRPr lang="en-US" sz="2200" b="1" dirty="0" smtClean="0">
              <a:solidFill>
                <a:srgbClr val="0000FF"/>
              </a:solidFill>
            </a:endParaRPr>
          </a:p>
          <a:p>
            <a:pPr marL="265113" indent="-265113">
              <a:spcAft>
                <a:spcPts val="18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2200" b="1" dirty="0" smtClean="0">
                <a:solidFill>
                  <a:srgbClr val="0000FF"/>
                </a:solidFill>
              </a:rPr>
              <a:t>The </a:t>
            </a:r>
            <a:r>
              <a:rPr lang="en-US" sz="2200" b="1" dirty="0" smtClean="0">
                <a:solidFill>
                  <a:srgbClr val="0000FF"/>
                </a:solidFill>
              </a:rPr>
              <a:t>data collected by CMS at 7 </a:t>
            </a:r>
            <a:r>
              <a:rPr lang="en-US" sz="2200" b="1" dirty="0" err="1" smtClean="0">
                <a:solidFill>
                  <a:srgbClr val="0000FF"/>
                </a:solidFill>
              </a:rPr>
              <a:t>TeV</a:t>
            </a:r>
            <a:r>
              <a:rPr lang="en-US" sz="2200" b="1" dirty="0" smtClean="0">
                <a:solidFill>
                  <a:srgbClr val="0000FF"/>
                </a:solidFill>
              </a:rPr>
              <a:t> allowed us to test some of these </a:t>
            </a:r>
            <a:r>
              <a:rPr lang="en-US" sz="2200" b="1" dirty="0" smtClean="0">
                <a:solidFill>
                  <a:srgbClr val="0000FF"/>
                </a:solidFill>
              </a:rPr>
              <a:t>  methods</a:t>
            </a:r>
            <a:r>
              <a:rPr lang="en-US" sz="2200" b="1" dirty="0" smtClean="0">
                <a:solidFill>
                  <a:srgbClr val="0000FF"/>
                </a:solidFill>
              </a:rPr>
              <a:t>; data confirms the performance of the methods obtained with MC </a:t>
            </a:r>
          </a:p>
          <a:p>
            <a:pPr marL="265113" indent="-265113">
              <a:spcAft>
                <a:spcPts val="1800"/>
              </a:spcAft>
              <a:buFont typeface="Wingdings" charset="2"/>
              <a:buChar char="ü"/>
            </a:pPr>
            <a:r>
              <a:rPr lang="en-US" sz="2200" b="1" dirty="0" smtClean="0">
                <a:solidFill>
                  <a:srgbClr val="0000FF"/>
                </a:solidFill>
              </a:rPr>
              <a:t>LHC  performs very well; as of today four times </a:t>
            </a:r>
            <a:r>
              <a:rPr lang="en-US" sz="2200" b="1" dirty="0" smtClean="0">
                <a:solidFill>
                  <a:srgbClr val="0000FF"/>
                </a:solidFill>
              </a:rPr>
              <a:t>more ( ~300 nb</a:t>
            </a:r>
            <a:r>
              <a:rPr lang="en-US" sz="22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2200" b="1" dirty="0" smtClean="0">
                <a:solidFill>
                  <a:srgbClr val="0000FF"/>
                </a:solidFill>
              </a:rPr>
              <a:t>) data </a:t>
            </a:r>
            <a:r>
              <a:rPr lang="en-US" sz="2200" b="1" dirty="0" smtClean="0">
                <a:solidFill>
                  <a:srgbClr val="0000FF"/>
                </a:solidFill>
              </a:rPr>
              <a:t>than</a:t>
            </a:r>
            <a:r>
              <a:rPr lang="en-US" sz="2200" b="1" dirty="0" smtClean="0">
                <a:solidFill>
                  <a:srgbClr val="0000FF"/>
                </a:solidFill>
              </a:rPr>
              <a:t> what is </a:t>
            </a:r>
            <a:r>
              <a:rPr lang="en-US" sz="2200" b="1" dirty="0" smtClean="0">
                <a:solidFill>
                  <a:srgbClr val="0000FF"/>
                </a:solidFill>
              </a:rPr>
              <a:t>presented here</a:t>
            </a:r>
            <a:r>
              <a:rPr lang="en-US" sz="2200" b="1" dirty="0" smtClean="0">
                <a:solidFill>
                  <a:srgbClr val="0000FF"/>
                </a:solidFill>
              </a:rPr>
              <a:t> is available</a:t>
            </a:r>
          </a:p>
          <a:p>
            <a:pPr marL="265113" indent="-265113">
              <a:spcAft>
                <a:spcPts val="1800"/>
              </a:spcAft>
              <a:buFont typeface="Wingdings" charset="2"/>
              <a:buChar char="ü"/>
            </a:pPr>
            <a:r>
              <a:rPr lang="en-US" sz="2200" b="1" dirty="0" smtClean="0">
                <a:solidFill>
                  <a:srgbClr val="0000FF"/>
                </a:solidFill>
              </a:rPr>
              <a:t>Stay tuned for updates,  we are at the beginning of an exciting journey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References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18/18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066800"/>
            <a:ext cx="838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hlinkClick r:id="rId4"/>
              </a:rPr>
              <a:t>https://twiki.cern.ch/twiki/bin/view/CMSPublic/PhysicsResults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150" y="1676400"/>
            <a:ext cx="73914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dirty="0" smtClean="0"/>
              <a:t> “</a:t>
            </a:r>
            <a:r>
              <a:rPr lang="en-US" sz="1600" i="1" dirty="0" smtClean="0"/>
              <a:t>Performance of Methods for Data-Driven Background Estimation in SUSY Searches</a:t>
            </a:r>
            <a:r>
              <a:rPr lang="en-US" sz="1600" dirty="0" smtClean="0"/>
              <a:t>”, CMS Physics Analysis Summary: </a:t>
            </a:r>
            <a:r>
              <a:rPr lang="en-US" sz="1600" b="1" dirty="0" smtClean="0"/>
              <a:t>SUS-10-001 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i="1" dirty="0" smtClean="0"/>
              <a:t>“CMS MET Performance in Jet Events from pp Collisions at </a:t>
            </a:r>
            <a:r>
              <a:rPr lang="en-US" sz="1600" i="1" dirty="0" err="1" smtClean="0"/>
              <a:t>sqrt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</a:t>
            </a:r>
            <a:r>
              <a:rPr lang="en-US" sz="1600" i="1" dirty="0" smtClean="0"/>
              <a:t>= 7 </a:t>
            </a:r>
            <a:r>
              <a:rPr lang="en-US" sz="1600" i="1" dirty="0" err="1" smtClean="0"/>
              <a:t>TeV</a:t>
            </a:r>
            <a:r>
              <a:rPr lang="en-US" sz="1600" i="1" dirty="0" smtClean="0"/>
              <a:t>”, </a:t>
            </a:r>
            <a:r>
              <a:rPr lang="en-US" sz="1600" b="1" dirty="0" smtClean="0"/>
              <a:t>JME-10-004. 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dirty="0" smtClean="0"/>
              <a:t>“</a:t>
            </a:r>
            <a:r>
              <a:rPr lang="en-US" sz="1600" i="1" dirty="0" smtClean="0"/>
              <a:t>The CMS physics reach for searches at 7 </a:t>
            </a:r>
            <a:r>
              <a:rPr lang="en-US" sz="1600" i="1" dirty="0" err="1" smtClean="0"/>
              <a:t>TeV</a:t>
            </a:r>
            <a:r>
              <a:rPr lang="en-US" sz="1600" dirty="0" smtClean="0"/>
              <a:t> “, </a:t>
            </a:r>
            <a:r>
              <a:rPr lang="en-US" sz="1600" b="1" dirty="0" smtClean="0"/>
              <a:t>CMS-NOTE-2010-008 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dirty="0" smtClean="0"/>
              <a:t>  “</a:t>
            </a:r>
            <a:r>
              <a:rPr lang="en-US" sz="1600" i="1" dirty="0" smtClean="0"/>
              <a:t>SUSY searches with </a:t>
            </a:r>
            <a:r>
              <a:rPr lang="en-US" sz="1600" i="1" dirty="0" err="1" smtClean="0"/>
              <a:t>dijet</a:t>
            </a:r>
            <a:r>
              <a:rPr lang="en-US" sz="1600" i="1" dirty="0" smtClean="0"/>
              <a:t> events</a:t>
            </a:r>
            <a:r>
              <a:rPr lang="en-US" sz="1600" dirty="0" smtClean="0"/>
              <a:t>”, CMS Physics Analysis Summary: </a:t>
            </a:r>
            <a:r>
              <a:rPr lang="en-US" sz="1600" b="1" dirty="0" smtClean="0"/>
              <a:t>SUS-08-005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dirty="0" smtClean="0"/>
              <a:t> “</a:t>
            </a:r>
            <a:r>
              <a:rPr lang="en-US" sz="1600" i="1" dirty="0" smtClean="0"/>
              <a:t>Search strategy for exclusive multi-jet events from </a:t>
            </a:r>
            <a:r>
              <a:rPr lang="en-US" sz="1600" i="1" dirty="0" err="1" smtClean="0"/>
              <a:t>supersymmetry</a:t>
            </a:r>
            <a:r>
              <a:rPr lang="en-US" sz="1600" i="1" dirty="0" smtClean="0"/>
              <a:t> at CMS</a:t>
            </a:r>
            <a:r>
              <a:rPr lang="en-US" sz="1600" dirty="0" smtClean="0"/>
              <a:t>”,     CMS Physics Analysis Summary: </a:t>
            </a:r>
            <a:r>
              <a:rPr lang="en-US" sz="1600" b="1" dirty="0" smtClean="0"/>
              <a:t>SUS-09-001</a:t>
            </a:r>
            <a:endParaRPr lang="en-US" sz="1600" dirty="0" smtClean="0"/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dirty="0" smtClean="0"/>
              <a:t> “</a:t>
            </a:r>
            <a:r>
              <a:rPr lang="en-US" sz="1600" i="1" dirty="0" smtClean="0"/>
              <a:t>Data-Driven Background Estimates for SUSY Di-Photon Searches</a:t>
            </a:r>
            <a:r>
              <a:rPr lang="en-US" sz="1600" dirty="0" smtClean="0"/>
              <a:t>”, CMS Physics Analysis Summary: </a:t>
            </a:r>
            <a:r>
              <a:rPr lang="en-US" sz="1600" b="1" dirty="0" smtClean="0"/>
              <a:t>SUS-09-004</a:t>
            </a:r>
            <a:endParaRPr lang="en-US" sz="1600" dirty="0" smtClean="0"/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US" sz="1600" dirty="0" smtClean="0"/>
              <a:t> </a:t>
            </a:r>
            <a:r>
              <a:rPr lang="en-US" sz="1600" dirty="0" err="1" smtClean="0"/>
              <a:t>L.Randall</a:t>
            </a:r>
            <a:r>
              <a:rPr lang="en-US" sz="1600" dirty="0" smtClean="0"/>
              <a:t> and D. Tucker-Smith, “</a:t>
            </a:r>
            <a:r>
              <a:rPr lang="en-US" sz="1600" i="1" dirty="0" smtClean="0"/>
              <a:t>Dijet searches for </a:t>
            </a:r>
            <a:r>
              <a:rPr lang="en-US" sz="1600" i="1" dirty="0" err="1" smtClean="0"/>
              <a:t>Supersymmetry</a:t>
            </a:r>
            <a:r>
              <a:rPr lang="en-US" sz="1600" i="1" dirty="0" smtClean="0"/>
              <a:t> at the LHC </a:t>
            </a:r>
            <a:r>
              <a:rPr lang="en-US" sz="1600" dirty="0" smtClean="0"/>
              <a:t>”, </a:t>
            </a:r>
            <a:r>
              <a:rPr lang="en-US" sz="1600" dirty="0" err="1" smtClean="0"/>
              <a:t>Phys.RevLett</a:t>
            </a:r>
            <a:r>
              <a:rPr lang="en-US" sz="1600" dirty="0" smtClean="0"/>
              <a:t>. 101221803 (2008)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Introduction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Box 6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2/18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6200" y="4419600"/>
            <a:ext cx="8686800" cy="166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09" rIns="0" bIns="45709">
            <a:prstTxWarp prst="textNoShape">
              <a:avLst/>
            </a:prstTxWarp>
            <a:spAutoFit/>
          </a:bodyPr>
          <a:lstStyle/>
          <a:p>
            <a:pPr marL="514350">
              <a:spcAft>
                <a:spcPts val="1200"/>
              </a:spcAft>
              <a:buFont typeface="Wingdings" charset="2"/>
              <a:buChar char="§"/>
              <a:tabLst>
                <a:tab pos="723900" algn="l"/>
              </a:tabLst>
            </a:pPr>
            <a:r>
              <a:rPr lang="en-US" sz="2300" dirty="0" smtClean="0">
                <a:solidFill>
                  <a:srgbClr val="0000FF"/>
                </a:solidFill>
              </a:rPr>
              <a:t> 7 </a:t>
            </a:r>
            <a:r>
              <a:rPr lang="en-US" sz="2300" dirty="0" err="1" smtClean="0">
                <a:solidFill>
                  <a:srgbClr val="0000FF"/>
                </a:solidFill>
              </a:rPr>
              <a:t>TeV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en-US" sz="2300" dirty="0" smtClean="0">
                <a:solidFill>
                  <a:srgbClr val="0000FF"/>
                </a:solidFill>
              </a:rPr>
              <a:t>data of </a:t>
            </a:r>
            <a:r>
              <a:rPr lang="en-US" sz="2300" dirty="0" smtClean="0">
                <a:solidFill>
                  <a:srgbClr val="0000FF"/>
                </a:solidFill>
              </a:rPr>
              <a:t>~100 pb</a:t>
            </a:r>
            <a:r>
              <a:rPr lang="en-US" sz="2300" baseline="30000" dirty="0" smtClean="0">
                <a:solidFill>
                  <a:srgbClr val="0000FF"/>
                </a:solidFill>
              </a:rPr>
              <a:t>-1 </a:t>
            </a:r>
            <a:r>
              <a:rPr lang="en-US" sz="2300" dirty="0" smtClean="0">
                <a:solidFill>
                  <a:srgbClr val="0000FF"/>
                </a:solidFill>
              </a:rPr>
              <a:t>should provide sensitivity to SUSY</a:t>
            </a:r>
            <a:r>
              <a:rPr lang="en-US" sz="2300" dirty="0" smtClean="0">
                <a:solidFill>
                  <a:srgbClr val="0000FF"/>
                </a:solidFill>
              </a:rPr>
              <a:t> 	parameter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en-US" sz="2300" dirty="0" smtClean="0">
                <a:solidFill>
                  <a:srgbClr val="0000FF"/>
                </a:solidFill>
              </a:rPr>
              <a:t>space </a:t>
            </a:r>
            <a:r>
              <a:rPr lang="en-US" sz="2300" dirty="0" smtClean="0">
                <a:solidFill>
                  <a:srgbClr val="0000FF"/>
                </a:solidFill>
              </a:rPr>
              <a:t>well beyond the current limits set by TEVATRON</a:t>
            </a:r>
            <a:endParaRPr lang="en-US" sz="2300" baseline="30000" dirty="0" smtClean="0">
              <a:solidFill>
                <a:srgbClr val="0000FF"/>
              </a:solidFill>
            </a:endParaRPr>
          </a:p>
          <a:p>
            <a:pPr marL="514350">
              <a:spcAft>
                <a:spcPts val="1200"/>
              </a:spcAft>
              <a:buFont typeface="Wingdings" charset="2"/>
              <a:buChar char="§"/>
              <a:tabLst>
                <a:tab pos="711200" algn="l"/>
              </a:tabLst>
            </a:pPr>
            <a:r>
              <a:rPr lang="en-US" sz="2300" dirty="0" smtClean="0">
                <a:solidFill>
                  <a:srgbClr val="0000FF"/>
                </a:solidFill>
              </a:rPr>
              <a:t> The sensitivity reach strongly depends on how well we understand 	the SM backgrounds</a:t>
            </a:r>
          </a:p>
        </p:txBody>
      </p:sp>
      <p:pic>
        <p:nvPicPr>
          <p:cNvPr id="12" name="Picture 9" descr="msugraReach95cl-Sel6VsUnc-ucsb-iter1-1000pb-7tev-tb10_FINAL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1029653"/>
            <a:ext cx="6019801" cy="308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600" y="1066800"/>
            <a:ext cx="3101646" cy="30833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5800" y="762000"/>
            <a:ext cx="48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sensitivity to </a:t>
            </a:r>
            <a:r>
              <a:rPr lang="en-US" sz="1600" dirty="0" err="1" smtClean="0">
                <a:solidFill>
                  <a:srgbClr val="FF0000"/>
                </a:solidFill>
              </a:rPr>
              <a:t>mSUGRA</a:t>
            </a:r>
            <a:r>
              <a:rPr lang="en-US" sz="1600" dirty="0" smtClean="0">
                <a:solidFill>
                  <a:srgbClr val="FF0000"/>
                </a:solidFill>
              </a:rPr>
              <a:t> with fully </a:t>
            </a:r>
            <a:r>
              <a:rPr lang="en-US" sz="1600" dirty="0" err="1" smtClean="0">
                <a:solidFill>
                  <a:srgbClr val="FF0000"/>
                </a:solidFill>
              </a:rPr>
              <a:t>hadronic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signaure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7400" y="728246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Sensitivity with Same-Sign </a:t>
            </a:r>
            <a:r>
              <a:rPr lang="en-US" sz="1600" dirty="0" err="1" smtClean="0">
                <a:solidFill>
                  <a:srgbClr val="FF0000"/>
                </a:solidFill>
              </a:rPr>
              <a:t>di</a:t>
            </a:r>
            <a:r>
              <a:rPr lang="en-US" sz="1600" dirty="0" smtClean="0">
                <a:solidFill>
                  <a:srgbClr val="FF0000"/>
                </a:solidFill>
              </a:rPr>
              <a:t>-lepton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19400" y="2907268"/>
            <a:ext cx="61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2298" y="3059668"/>
            <a:ext cx="61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14400" y="2971800"/>
            <a:ext cx="8667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736409"/>
                </a:solidFill>
              </a:rPr>
              <a:t>TEVATRON</a:t>
            </a:r>
            <a:endParaRPr lang="en-US" sz="1200" b="1" dirty="0">
              <a:solidFill>
                <a:srgbClr val="73640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Introduction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Box 6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3/18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600200" y="3855206"/>
            <a:ext cx="6858000" cy="163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09" rIns="0" bIns="45709">
            <a:prstTxWarp prst="textNoShape">
              <a:avLst/>
            </a:prstTxWarp>
            <a:spAutoFit/>
          </a:bodyPr>
          <a:lstStyle/>
          <a:p>
            <a:pPr marL="514350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Suppressing </a:t>
            </a:r>
            <a:r>
              <a:rPr lang="en-US" sz="2000" dirty="0">
                <a:solidFill>
                  <a:srgbClr val="000090"/>
                </a:solidFill>
              </a:rPr>
              <a:t>QCD</a:t>
            </a:r>
            <a:r>
              <a:rPr lang="en-US" sz="2000" dirty="0" smtClean="0">
                <a:solidFill>
                  <a:srgbClr val="000090"/>
                </a:solidFill>
              </a:rPr>
              <a:t> using topological observables</a:t>
            </a:r>
          </a:p>
          <a:p>
            <a:pPr marL="514350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Predicting </a:t>
            </a:r>
            <a:r>
              <a:rPr lang="en-US" sz="2000" dirty="0">
                <a:solidFill>
                  <a:srgbClr val="000090"/>
                </a:solidFill>
              </a:rPr>
              <a:t>QCD contributions to</a:t>
            </a:r>
            <a:r>
              <a:rPr lang="en-US" sz="2000" dirty="0" smtClean="0">
                <a:solidFill>
                  <a:srgbClr val="000090"/>
                </a:solidFill>
              </a:rPr>
              <a:t> Missing E</a:t>
            </a:r>
            <a:r>
              <a:rPr lang="en-US" sz="2000" baseline="-25000" dirty="0" smtClean="0">
                <a:solidFill>
                  <a:srgbClr val="000090"/>
                </a:solidFill>
              </a:rPr>
              <a:t>T </a:t>
            </a:r>
            <a:r>
              <a:rPr lang="en-US" sz="2000" dirty="0" smtClean="0">
                <a:solidFill>
                  <a:srgbClr val="000090"/>
                </a:solidFill>
              </a:rPr>
              <a:t>(MET)</a:t>
            </a:r>
          </a:p>
          <a:p>
            <a:pPr marL="514350">
              <a:spcAft>
                <a:spcPts val="1200"/>
              </a:spcAft>
              <a:buFont typeface="Wingdings" charset="2"/>
              <a:buChar char="§"/>
              <a:tabLst>
                <a:tab pos="723900" algn="l"/>
              </a:tabLst>
            </a:pPr>
            <a:r>
              <a:rPr lang="en-US" sz="2000" dirty="0" smtClean="0">
                <a:solidFill>
                  <a:srgbClr val="000090"/>
                </a:solidFill>
              </a:rPr>
              <a:t> data-driven techniques to measure QCD background for</a:t>
            </a:r>
            <a:r>
              <a:rPr lang="en-US" sz="2000" dirty="0" smtClean="0">
                <a:solidFill>
                  <a:srgbClr val="000090"/>
                </a:solidFill>
              </a:rPr>
              <a:t> 	</a:t>
            </a:r>
            <a:r>
              <a:rPr lang="en-US" sz="2000" dirty="0" err="1" smtClean="0">
                <a:solidFill>
                  <a:srgbClr val="000090"/>
                </a:solidFill>
              </a:rPr>
              <a:t>lepton</a:t>
            </a:r>
            <a:r>
              <a:rPr lang="en-US" sz="2000" dirty="0" err="1" smtClean="0">
                <a:solidFill>
                  <a:srgbClr val="000090"/>
                </a:solidFill>
              </a:rPr>
              <a:t>(s</a:t>
            </a:r>
            <a:r>
              <a:rPr lang="en-US" sz="2000" dirty="0" smtClean="0">
                <a:solidFill>
                  <a:srgbClr val="000090"/>
                </a:solidFill>
              </a:rPr>
              <a:t>) + Jets +MET signatures 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762000"/>
            <a:ext cx="8839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>
              <a:spcAft>
                <a:spcPts val="1800"/>
              </a:spcAft>
              <a:buFont typeface="Wingdings" charset="2"/>
              <a:buChar char="§"/>
              <a:tabLst>
                <a:tab pos="809625" algn="l"/>
              </a:tabLst>
            </a:pPr>
            <a:r>
              <a:rPr lang="en-US" sz="2200" dirty="0" smtClean="0">
                <a:solidFill>
                  <a:srgbClr val="000090"/>
                </a:solidFill>
              </a:rPr>
              <a:t>  Strategies to suppress and measure SM backgrounds are studied in 	detail using MC in the past years</a:t>
            </a:r>
          </a:p>
          <a:p>
            <a:pPr marL="514350">
              <a:spcAft>
                <a:spcPts val="1800"/>
              </a:spcAft>
              <a:buFont typeface="Wingdings" charset="2"/>
              <a:buChar char="§"/>
              <a:tabLst>
                <a:tab pos="711200" algn="l"/>
              </a:tabLst>
            </a:pPr>
            <a:r>
              <a:rPr lang="en-US" sz="2200" dirty="0" smtClean="0">
                <a:solidFill>
                  <a:srgbClr val="000090"/>
                </a:solidFill>
              </a:rPr>
              <a:t> 7 </a:t>
            </a:r>
            <a:r>
              <a:rPr lang="en-US" sz="2200" dirty="0" err="1" smtClean="0">
                <a:solidFill>
                  <a:srgbClr val="000090"/>
                </a:solidFill>
              </a:rPr>
              <a:t>TeV</a:t>
            </a:r>
            <a:r>
              <a:rPr lang="en-US" sz="2200" dirty="0" smtClean="0">
                <a:solidFill>
                  <a:srgbClr val="000090"/>
                </a:solidFill>
              </a:rPr>
              <a:t> data</a:t>
            </a:r>
            <a:r>
              <a:rPr lang="en-US" sz="2200" dirty="0" smtClean="0">
                <a:solidFill>
                  <a:srgbClr val="000090"/>
                </a:solidFill>
              </a:rPr>
              <a:t> used (11</a:t>
            </a:r>
            <a:r>
              <a:rPr lang="en-US" sz="2200" dirty="0" smtClean="0">
                <a:solidFill>
                  <a:srgbClr val="000090"/>
                </a:solidFill>
              </a:rPr>
              <a:t>-65 nb</a:t>
            </a:r>
            <a:r>
              <a:rPr lang="en-US" sz="2200" baseline="30000" dirty="0" smtClean="0">
                <a:solidFill>
                  <a:srgbClr val="000090"/>
                </a:solidFill>
              </a:rPr>
              <a:t>-</a:t>
            </a:r>
            <a:r>
              <a:rPr lang="en-US" sz="2200" baseline="30000" dirty="0" smtClean="0">
                <a:solidFill>
                  <a:srgbClr val="000090"/>
                </a:solidFill>
              </a:rPr>
              <a:t>1</a:t>
            </a:r>
            <a:r>
              <a:rPr lang="en-US" sz="2200" dirty="0" smtClean="0">
                <a:solidFill>
                  <a:srgbClr val="000090"/>
                </a:solidFill>
              </a:rPr>
              <a:t>) </a:t>
            </a:r>
            <a:r>
              <a:rPr lang="en-US" sz="2200" dirty="0" smtClean="0">
                <a:solidFill>
                  <a:srgbClr val="000090"/>
                </a:solidFill>
              </a:rPr>
              <a:t>for testing</a:t>
            </a:r>
            <a:r>
              <a:rPr lang="en-US" sz="2200" dirty="0" smtClean="0">
                <a:solidFill>
                  <a:srgbClr val="000090"/>
                </a:solidFill>
              </a:rPr>
              <a:t> some </a:t>
            </a:r>
            <a:r>
              <a:rPr lang="en-US" sz="2200" dirty="0" smtClean="0">
                <a:solidFill>
                  <a:srgbClr val="000090"/>
                </a:solidFill>
              </a:rPr>
              <a:t>of these methods in the</a:t>
            </a:r>
            <a:r>
              <a:rPr lang="en-US" sz="2200" dirty="0" smtClean="0">
                <a:solidFill>
                  <a:srgbClr val="000090"/>
                </a:solidFill>
              </a:rPr>
              <a:t> 	available </a:t>
            </a:r>
            <a:r>
              <a:rPr lang="en-US" sz="2200" dirty="0" smtClean="0">
                <a:solidFill>
                  <a:srgbClr val="000090"/>
                </a:solidFill>
              </a:rPr>
              <a:t>phase-space </a:t>
            </a:r>
            <a:r>
              <a:rPr lang="en-US" sz="2200" dirty="0" smtClean="0">
                <a:solidFill>
                  <a:srgbClr val="FF0000"/>
                </a:solidFill>
              </a:rPr>
              <a:t>(not yet where</a:t>
            </a:r>
            <a:r>
              <a:rPr lang="en-US" sz="2200" dirty="0" smtClean="0">
                <a:solidFill>
                  <a:srgbClr val="FF0000"/>
                </a:solidFill>
              </a:rPr>
              <a:t> we </a:t>
            </a:r>
            <a:r>
              <a:rPr lang="en-US" sz="2200" dirty="0" smtClean="0">
                <a:solidFill>
                  <a:srgbClr val="FF0000"/>
                </a:solidFill>
              </a:rPr>
              <a:t>expect SUSY signal)</a:t>
            </a:r>
            <a:r>
              <a:rPr lang="en-US" sz="2200" dirty="0" smtClean="0">
                <a:solidFill>
                  <a:srgbClr val="000090"/>
                </a:solidFill>
              </a:rPr>
              <a:t>  </a:t>
            </a:r>
            <a:endParaRPr lang="en-US" sz="2200" baseline="30000" dirty="0" smtClean="0">
              <a:solidFill>
                <a:srgbClr val="000090"/>
              </a:solidFill>
            </a:endParaRPr>
          </a:p>
          <a:p>
            <a:pPr marL="514350">
              <a:spcAft>
                <a:spcPts val="1800"/>
              </a:spcAft>
              <a:buFont typeface="Wingdings" charset="2"/>
              <a:buChar char="§"/>
              <a:tabLst>
                <a:tab pos="711200" algn="l"/>
              </a:tabLst>
            </a:pPr>
            <a:r>
              <a:rPr lang="en-US" sz="2200" dirty="0" smtClean="0">
                <a:solidFill>
                  <a:srgbClr val="000090"/>
                </a:solidFill>
              </a:rPr>
              <a:t> QCD is not</a:t>
            </a:r>
            <a:r>
              <a:rPr lang="en-US" sz="2200" dirty="0" smtClean="0">
                <a:solidFill>
                  <a:srgbClr val="000090"/>
                </a:solidFill>
              </a:rPr>
              <a:t> expected to be dominant </a:t>
            </a:r>
            <a:r>
              <a:rPr lang="en-US" sz="2200" dirty="0" smtClean="0">
                <a:solidFill>
                  <a:srgbClr val="000090"/>
                </a:solidFill>
              </a:rPr>
              <a:t>background for most of the</a:t>
            </a:r>
            <a:r>
              <a:rPr lang="en-US" sz="2200" dirty="0" smtClean="0">
                <a:solidFill>
                  <a:srgbClr val="000090"/>
                </a:solidFill>
              </a:rPr>
              <a:t> 	search topologies</a:t>
            </a:r>
            <a:r>
              <a:rPr lang="en-US" sz="2200" dirty="0" smtClean="0">
                <a:solidFill>
                  <a:srgbClr val="000090"/>
                </a:solidFill>
              </a:rPr>
              <a:t>,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</a:rPr>
              <a:t>but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</a:rPr>
              <a:t>poorly known (large!) cross sections</a:t>
            </a:r>
            <a:r>
              <a:rPr lang="en-US" sz="2200" dirty="0" smtClean="0">
                <a:solidFill>
                  <a:srgbClr val="000090"/>
                </a:solidFill>
              </a:rPr>
              <a:t>,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</a:rPr>
              <a:t>need </a:t>
            </a:r>
            <a:r>
              <a:rPr lang="en-US" sz="2200" dirty="0" smtClean="0">
                <a:solidFill>
                  <a:srgbClr val="000090"/>
                </a:solidFill>
              </a:rPr>
              <a:t>to</a:t>
            </a:r>
            <a:r>
              <a:rPr lang="en-US" sz="2200" dirty="0" smtClean="0">
                <a:solidFill>
                  <a:srgbClr val="000090"/>
                </a:solidFill>
              </a:rPr>
              <a:t> 	be measured </a:t>
            </a:r>
            <a:r>
              <a:rPr lang="en-US" sz="2200" dirty="0" smtClean="0">
                <a:solidFill>
                  <a:srgbClr val="000090"/>
                </a:solidFill>
              </a:rPr>
              <a:t>from data: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5791200"/>
            <a:ext cx="8686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Material </a:t>
            </a:r>
            <a:r>
              <a:rPr lang="en-US" sz="1400" dirty="0" smtClean="0"/>
              <a:t>used in this presentation is documented in </a:t>
            </a:r>
            <a:r>
              <a:rPr lang="en-US" b="1" dirty="0" smtClean="0"/>
              <a:t>SUS-10-001</a:t>
            </a:r>
            <a:r>
              <a:rPr lang="en-US" sz="1400" dirty="0" smtClean="0"/>
              <a:t>, and see </a:t>
            </a:r>
            <a:r>
              <a:rPr lang="en-US" sz="2000" b="1" dirty="0" smtClean="0"/>
              <a:t>JME-10-004 </a:t>
            </a:r>
            <a:r>
              <a:rPr lang="en-US" sz="1400" dirty="0" smtClean="0"/>
              <a:t>for detailed MET studies for SUSY searches, see Slide 18 for full references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498"/>
            <a:chOff x="0" y="-1"/>
            <a:chExt cx="9144000" cy="692846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845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ea typeface="Times New Roman" charset="0"/>
                  <a:cs typeface="Times New Roman" charset="0"/>
                </a:rPr>
                <a:t>Suppressing QCD with </a:t>
              </a:r>
              <a:r>
                <a:rPr lang="en-US" sz="3900" dirty="0" err="1" smtClean="0">
                  <a:latin typeface="Symbol" charset="2"/>
                  <a:ea typeface="Times New Roman" charset="0"/>
                  <a:cs typeface="Times New Roman" charset="0"/>
                </a:rPr>
                <a:t>a</a:t>
              </a:r>
              <a:r>
                <a:rPr lang="en-US" sz="3900" baseline="-25000" dirty="0" err="1" smtClean="0">
                  <a:latin typeface="Times New Roman" charset="0"/>
                  <a:ea typeface="Times New Roman" charset="0"/>
                  <a:cs typeface="Times New Roman" charset="0"/>
                </a:rPr>
                <a:t>T</a:t>
              </a:r>
              <a:endParaRPr lang="en-US" sz="3900" baseline="-25000" dirty="0" smtClean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2" name="Picture 15" descr="Screen shot 2010-07-11 at 2.02.28 PM.png"/>
          <p:cNvPicPr>
            <a:picLocks noChangeAspect="1"/>
          </p:cNvPicPr>
          <p:nvPr/>
        </p:nvPicPr>
        <p:blipFill>
          <a:blip r:embed="rId5"/>
          <a:srcRect r="51376" b="12270"/>
          <a:stretch>
            <a:fillRect/>
          </a:stretch>
        </p:blipFill>
        <p:spPr bwMode="auto">
          <a:xfrm>
            <a:off x="5867400" y="685801"/>
            <a:ext cx="2895600" cy="273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creen shot 2010-07-11 at 2.21.27 PM.png"/>
          <p:cNvPicPr>
            <a:picLocks noChangeAspect="1"/>
          </p:cNvPicPr>
          <p:nvPr/>
        </p:nvPicPr>
        <p:blipFill>
          <a:blip r:embed="rId6"/>
          <a:srcRect t="50841" r="51596" b="10376"/>
          <a:stretch>
            <a:fillRect/>
          </a:stretch>
        </p:blipFill>
        <p:spPr bwMode="auto">
          <a:xfrm>
            <a:off x="3913631" y="3206868"/>
            <a:ext cx="3553969" cy="288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5"/>
          <p:cNvGrpSpPr/>
          <p:nvPr/>
        </p:nvGrpSpPr>
        <p:grpSpPr>
          <a:xfrm>
            <a:off x="152400" y="833497"/>
            <a:ext cx="5664093" cy="2062103"/>
            <a:chOff x="2336907" y="985897"/>
            <a:chExt cx="5664093" cy="2062103"/>
          </a:xfrm>
        </p:grpSpPr>
        <p:grpSp>
          <p:nvGrpSpPr>
            <p:cNvPr id="20" name="Group 19"/>
            <p:cNvGrpSpPr/>
            <p:nvPr/>
          </p:nvGrpSpPr>
          <p:grpSpPr>
            <a:xfrm>
              <a:off x="2895600" y="1600200"/>
              <a:ext cx="3429000" cy="578923"/>
              <a:chOff x="533400" y="1447800"/>
              <a:chExt cx="3429000" cy="578923"/>
            </a:xfrm>
          </p:grpSpPr>
          <p:pic>
            <p:nvPicPr>
              <p:cNvPr id="14" name="Picture 18" descr="Screen shot 2010-06-19 at 3.45.58 PM.png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33400" y="1447800"/>
                <a:ext cx="1143000" cy="5789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20" descr="Screen shot 2010-06-19 at 3.45.58 PM copy 2.png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981200" y="1447800"/>
                <a:ext cx="1981200" cy="5759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" name="Rectangle 18"/>
            <p:cNvSpPr/>
            <p:nvPr/>
          </p:nvSpPr>
          <p:spPr>
            <a:xfrm>
              <a:off x="2336907" y="985897"/>
              <a:ext cx="5664093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76213">
                <a:spcAft>
                  <a:spcPts val="600"/>
                </a:spcAft>
                <a:buFont typeface="Wingdings" charset="2"/>
                <a:buChar char="§"/>
              </a:pPr>
              <a:r>
                <a:rPr lang="en-US" dirty="0" smtClean="0">
                  <a:solidFill>
                    <a:srgbClr val="000090"/>
                  </a:solidFill>
                </a:rPr>
                <a:t> A powerful variable for suppressing </a:t>
              </a:r>
              <a:r>
                <a:rPr lang="en-US" dirty="0" err="1" smtClean="0">
                  <a:solidFill>
                    <a:srgbClr val="000090"/>
                  </a:solidFill>
                </a:rPr>
                <a:t>mis</a:t>
              </a:r>
              <a:r>
                <a:rPr lang="en-US" dirty="0" smtClean="0">
                  <a:solidFill>
                    <a:srgbClr val="000090"/>
                  </a:solidFill>
                </a:rPr>
                <a:t>-measured QCD</a:t>
              </a:r>
            </a:p>
            <a:p>
              <a:pPr>
                <a:spcAft>
                  <a:spcPts val="600"/>
                </a:spcAft>
                <a:buFont typeface="Arial"/>
                <a:buChar char="•"/>
              </a:pPr>
              <a:endParaRPr lang="en-US" dirty="0" smtClean="0">
                <a:solidFill>
                  <a:srgbClr val="000090"/>
                </a:solidFill>
              </a:endParaRPr>
            </a:p>
            <a:p>
              <a:pPr>
                <a:spcAft>
                  <a:spcPts val="600"/>
                </a:spcAft>
                <a:buFont typeface="Arial"/>
                <a:buChar char="•"/>
              </a:pPr>
              <a:endParaRPr lang="en-US" dirty="0" smtClean="0">
                <a:solidFill>
                  <a:srgbClr val="000090"/>
                </a:solidFill>
              </a:endParaRPr>
            </a:p>
            <a:p>
              <a:pPr>
                <a:spcAft>
                  <a:spcPts val="600"/>
                </a:spcAft>
                <a:buFont typeface="Arial"/>
                <a:buChar char="•"/>
              </a:pPr>
              <a:endParaRPr lang="en-US" dirty="0" smtClean="0">
                <a:solidFill>
                  <a:srgbClr val="000090"/>
                </a:solidFill>
              </a:endParaRPr>
            </a:p>
            <a:p>
              <a:pPr>
                <a:spcAft>
                  <a:spcPts val="600"/>
                </a:spcAft>
                <a:buFont typeface="Wingdings" charset="2"/>
                <a:buChar char="§"/>
                <a:tabLst>
                  <a:tab pos="180975" algn="l"/>
                  <a:tab pos="363538" algn="l"/>
                </a:tabLst>
              </a:pPr>
              <a:r>
                <a:rPr lang="en-US" dirty="0" smtClean="0">
                  <a:solidFill>
                    <a:srgbClr val="000090"/>
                  </a:solidFill>
                </a:rPr>
                <a:t> Well measured back-to-back </a:t>
              </a:r>
              <a:r>
                <a:rPr lang="en-US" dirty="0" err="1" smtClean="0">
                  <a:solidFill>
                    <a:srgbClr val="000090"/>
                  </a:solidFill>
                </a:rPr>
                <a:t>di</a:t>
              </a:r>
              <a:r>
                <a:rPr lang="en-US" dirty="0" smtClean="0">
                  <a:solidFill>
                    <a:srgbClr val="000090"/>
                  </a:solidFill>
                </a:rPr>
                <a:t>-jet system α</a:t>
              </a:r>
              <a:r>
                <a:rPr lang="en-US" baseline="-25000" dirty="0" smtClean="0">
                  <a:solidFill>
                    <a:srgbClr val="000090"/>
                  </a:solidFill>
                </a:rPr>
                <a:t>T </a:t>
              </a:r>
              <a:r>
                <a:rPr lang="en-US" dirty="0" smtClean="0">
                  <a:solidFill>
                    <a:srgbClr val="000090"/>
                  </a:solidFill>
                </a:rPr>
                <a:t>≈0.5, if one 	jet is </a:t>
              </a:r>
              <a:r>
                <a:rPr lang="en-US" dirty="0" err="1" smtClean="0">
                  <a:solidFill>
                    <a:srgbClr val="000090"/>
                  </a:solidFill>
                </a:rPr>
                <a:t>mis</a:t>
              </a:r>
              <a:r>
                <a:rPr lang="en-US" dirty="0" smtClean="0">
                  <a:solidFill>
                    <a:srgbClr val="000090"/>
                  </a:solidFill>
                </a:rPr>
                <a:t>-measured α</a:t>
              </a:r>
              <a:r>
                <a:rPr lang="en-US" baseline="-25000" dirty="0" smtClean="0">
                  <a:solidFill>
                    <a:srgbClr val="000090"/>
                  </a:solidFill>
                </a:rPr>
                <a:t>T </a:t>
              </a:r>
              <a:r>
                <a:rPr lang="en-US" dirty="0" smtClean="0">
                  <a:solidFill>
                    <a:srgbClr val="000090"/>
                  </a:solidFill>
                </a:rPr>
                <a:t>&lt;0.5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239000" y="759023"/>
            <a:ext cx="1447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√</a:t>
            </a:r>
            <a:r>
              <a:rPr lang="en-US" sz="1400" b="1" dirty="0" err="1" smtClean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=</a:t>
            </a:r>
            <a:r>
              <a:rPr lang="en-US" sz="1400" b="1" dirty="0" smtClean="0">
                <a:solidFill>
                  <a:srgbClr val="FF0000"/>
                </a:solidFill>
              </a:rPr>
              <a:t>10 </a:t>
            </a:r>
            <a:r>
              <a:rPr lang="en-US" sz="1400" b="1" dirty="0" err="1" smtClean="0">
                <a:solidFill>
                  <a:srgbClr val="FF0000"/>
                </a:solidFill>
              </a:rPr>
              <a:t>TeV</a:t>
            </a:r>
            <a:r>
              <a:rPr lang="en-US" sz="1400" b="1" dirty="0" smtClean="0">
                <a:solidFill>
                  <a:srgbClr val="FF0000"/>
                </a:solidFill>
              </a:rPr>
              <a:t> MC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6076890"/>
            <a:ext cx="90770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ü"/>
            </a:pPr>
            <a:r>
              <a:rPr lang="en-US" sz="2100" b="1" dirty="0" smtClean="0">
                <a:solidFill>
                  <a:srgbClr val="0000FF"/>
                </a:solidFill>
              </a:rPr>
              <a:t> The data shows the expected sharp fall around α</a:t>
            </a:r>
            <a:r>
              <a:rPr lang="en-US" sz="2100" b="1" baseline="-25000" dirty="0" smtClean="0">
                <a:solidFill>
                  <a:srgbClr val="0000FF"/>
                </a:solidFill>
              </a:rPr>
              <a:t>T ~</a:t>
            </a:r>
            <a:r>
              <a:rPr lang="en-US" sz="2100" b="1" dirty="0" smtClean="0">
                <a:solidFill>
                  <a:srgbClr val="0000FF"/>
                </a:solidFill>
              </a:rPr>
              <a:t> 0.5, improves for higher H</a:t>
            </a:r>
            <a:r>
              <a:rPr lang="en-US" sz="2100" b="1" baseline="-25000" dirty="0" smtClean="0">
                <a:solidFill>
                  <a:srgbClr val="0000FF"/>
                </a:solidFill>
              </a:rPr>
              <a:t>T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4/18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4" name="Picture 14" descr="Screen shot 2010-07-11 at 2.21.27 PM.png"/>
          <p:cNvPicPr>
            <a:picLocks noChangeAspect="1"/>
          </p:cNvPicPr>
          <p:nvPr/>
        </p:nvPicPr>
        <p:blipFill>
          <a:blip r:embed="rId6"/>
          <a:srcRect r="50543" b="61217"/>
          <a:stretch>
            <a:fillRect/>
          </a:stretch>
        </p:blipFill>
        <p:spPr bwMode="auto">
          <a:xfrm>
            <a:off x="121988" y="3177395"/>
            <a:ext cx="3764212" cy="299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905000" y="3925669"/>
            <a:ext cx="152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2 Jets</a:t>
            </a:r>
          </a:p>
          <a:p>
            <a:r>
              <a:rPr lang="en-US" b="1" dirty="0" smtClean="0"/>
              <a:t>H</a:t>
            </a:r>
            <a:r>
              <a:rPr lang="en-US" b="1" baseline="-25000" dirty="0" smtClean="0"/>
              <a:t>T </a:t>
            </a:r>
            <a:r>
              <a:rPr lang="en-US" b="1" dirty="0" smtClean="0"/>
              <a:t>[80,120]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00700" y="3962400"/>
            <a:ext cx="15621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2 Jets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H</a:t>
            </a:r>
            <a:r>
              <a:rPr lang="en-US" b="1" baseline="-25000" dirty="0" smtClean="0">
                <a:solidFill>
                  <a:srgbClr val="000000"/>
                </a:solidFill>
              </a:rPr>
              <a:t>T </a:t>
            </a:r>
            <a:r>
              <a:rPr lang="en-US" b="1" dirty="0" smtClean="0">
                <a:solidFill>
                  <a:srgbClr val="000000"/>
                </a:solidFill>
              </a:rPr>
              <a:t>&gt;120 </a:t>
            </a:r>
            <a:r>
              <a:rPr lang="en-US" b="1" dirty="0" err="1" smtClean="0">
                <a:solidFill>
                  <a:srgbClr val="000000"/>
                </a:solidFill>
              </a:rPr>
              <a:t>GeV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05800" y="3440668"/>
            <a:ext cx="68580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SUSY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848600" y="2819400"/>
            <a:ext cx="685800" cy="6049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4507701" y="5283999"/>
            <a:ext cx="968386" cy="1588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05400" y="5257800"/>
            <a:ext cx="397165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dirty="0" smtClean="0">
                <a:solidFill>
                  <a:srgbClr val="FF0000"/>
                </a:solidFill>
              </a:rPr>
              <a:t>Study fraction of events with α</a:t>
            </a:r>
            <a:r>
              <a:rPr lang="en-US" sz="1900" b="1" baseline="-25000" dirty="0" smtClean="0">
                <a:solidFill>
                  <a:srgbClr val="FF0000"/>
                </a:solidFill>
              </a:rPr>
              <a:t>T </a:t>
            </a:r>
            <a:r>
              <a:rPr lang="en-US" sz="1900" b="1" dirty="0" smtClean="0">
                <a:solidFill>
                  <a:srgbClr val="FF0000"/>
                </a:solidFill>
              </a:rPr>
              <a:t>&gt;0.55</a:t>
            </a:r>
            <a:endParaRPr lang="en-US" sz="1900" b="1" dirty="0">
              <a:solidFill>
                <a:srgbClr val="FF0000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735801" y="5283999"/>
            <a:ext cx="968386" cy="1588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7467600" y="4286993"/>
            <a:ext cx="1609452" cy="570014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498"/>
            <a:chOff x="0" y="-1"/>
            <a:chExt cx="9144000" cy="692846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845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H</a:t>
              </a:r>
              <a:r>
                <a:rPr lang="en-US" sz="3900" baseline="-250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T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dependence of </a:t>
              </a:r>
              <a:r>
                <a:rPr lang="en-US" sz="3900" dirty="0" smtClean="0">
                  <a:solidFill>
                    <a:srgbClr val="FFFFFF"/>
                  </a:solidFill>
                  <a:latin typeface="Symbol" charset="2"/>
                  <a:ea typeface="ＭＳ Ｐゴシック" charset="-128"/>
                  <a:cs typeface="Symbol" charset="2"/>
                </a:rPr>
                <a:t>α</a:t>
              </a:r>
              <a:r>
                <a:rPr lang="en-US" sz="3900" baseline="-250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T</a:t>
              </a:r>
              <a:endParaRPr lang="en-US" sz="3900" baseline="-250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0" y="685800"/>
            <a:ext cx="7696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§"/>
            </a:pPr>
            <a:r>
              <a:rPr lang="en-US" sz="2000" b="1" dirty="0" smtClean="0">
                <a:solidFill>
                  <a:srgbClr val="000090"/>
                </a:solidFill>
              </a:rPr>
              <a:t> Rejection power of  </a:t>
            </a:r>
            <a:r>
              <a:rPr lang="en-US" sz="2000" b="1" dirty="0" smtClean="0">
                <a:solidFill>
                  <a:srgbClr val="000090"/>
                </a:solidFill>
                <a:latin typeface="Symbol" charset="2"/>
                <a:ea typeface="ＭＳ Ｐゴシック" charset="-128"/>
                <a:cs typeface="Symbol" charset="2"/>
              </a:rPr>
              <a:t>α</a:t>
            </a:r>
            <a:r>
              <a:rPr lang="en-US" sz="2000" b="1" baseline="-25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T </a:t>
            </a:r>
            <a:r>
              <a:rPr lang="en-US" sz="2000" b="1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is expected to get better with  increasing H</a:t>
            </a:r>
            <a:r>
              <a:rPr lang="en-US" sz="2000" b="1" baseline="-25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T </a:t>
            </a:r>
          </a:p>
          <a:p>
            <a:pPr>
              <a:spcAft>
                <a:spcPts val="600"/>
              </a:spcAft>
              <a:buFont typeface="Wingdings" charset="2"/>
              <a:buChar char="§"/>
            </a:pPr>
            <a:r>
              <a:rPr lang="en-US" sz="2000" b="1" baseline="-25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  </a:t>
            </a:r>
            <a:r>
              <a:rPr lang="en-US" sz="2000" b="1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Examine this assumption in the available  H</a:t>
            </a:r>
            <a:r>
              <a:rPr lang="en-US" sz="2000" b="1" baseline="-25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T </a:t>
            </a:r>
            <a:r>
              <a:rPr lang="en-US" sz="2000" b="1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range:</a:t>
            </a:r>
          </a:p>
        </p:txBody>
      </p:sp>
      <p:sp>
        <p:nvSpPr>
          <p:cNvPr id="10" name="TextBox 26"/>
          <p:cNvSpPr txBox="1">
            <a:spLocks noChangeArrowheads="1"/>
          </p:cNvSpPr>
          <p:nvPr/>
        </p:nvSpPr>
        <p:spPr bwMode="auto">
          <a:xfrm>
            <a:off x="0" y="4495800"/>
            <a:ext cx="9144000" cy="201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1900" b="1" dirty="0" smtClean="0">
                <a:solidFill>
                  <a:srgbClr val="0F08FF"/>
                </a:solidFill>
              </a:rPr>
              <a:t> Expected decrease (approx. exponential) with H</a:t>
            </a:r>
            <a:r>
              <a:rPr lang="en-US" sz="1900" b="1" baseline="-25000" dirty="0" smtClean="0">
                <a:solidFill>
                  <a:srgbClr val="0F08FF"/>
                </a:solidFill>
              </a:rPr>
              <a:t>T </a:t>
            </a:r>
            <a:r>
              <a:rPr lang="en-US" sz="1900" b="1" dirty="0" smtClean="0">
                <a:solidFill>
                  <a:srgbClr val="0F08FF"/>
                </a:solidFill>
              </a:rPr>
              <a:t> is observed for both 2-jet and ≥3-jets </a:t>
            </a:r>
            <a:r>
              <a:rPr lang="en-US" sz="1900" b="1" baseline="-25000" dirty="0" smtClean="0">
                <a:solidFill>
                  <a:srgbClr val="0F08FF"/>
                </a:solidFill>
              </a:rPr>
              <a:t>  </a:t>
            </a:r>
            <a:endParaRPr lang="en-US" sz="1900" b="1" dirty="0" smtClean="0">
              <a:solidFill>
                <a:srgbClr val="0F08FF"/>
              </a:solidFill>
            </a:endParaRPr>
          </a:p>
          <a:p>
            <a:pPr>
              <a:spcAft>
                <a:spcPts val="6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1900" b="1" dirty="0" smtClean="0">
                <a:solidFill>
                  <a:srgbClr val="0F08FF"/>
                </a:solidFill>
              </a:rPr>
              <a:t> Better performance with increasing H</a:t>
            </a:r>
            <a:r>
              <a:rPr lang="en-US" sz="1900" b="1" baseline="-25000" dirty="0" smtClean="0">
                <a:solidFill>
                  <a:srgbClr val="0F08FF"/>
                </a:solidFill>
              </a:rPr>
              <a:t>T </a:t>
            </a:r>
            <a:r>
              <a:rPr lang="en-US" sz="1900" b="1" dirty="0" smtClean="0">
                <a:solidFill>
                  <a:srgbClr val="0F08FF"/>
                </a:solidFill>
              </a:rPr>
              <a:t>holds also for:</a:t>
            </a:r>
          </a:p>
          <a:p>
            <a:pPr>
              <a:spcAft>
                <a:spcPts val="600"/>
              </a:spcAft>
              <a:buFont typeface="Wingdings" charset="2"/>
              <a:buChar char="ü"/>
              <a:tabLst>
                <a:tab pos="265113" algn="l"/>
              </a:tabLst>
            </a:pPr>
            <a:endParaRPr lang="en-US" sz="1900" b="1" dirty="0" smtClean="0">
              <a:solidFill>
                <a:srgbClr val="0F08FF"/>
              </a:solidFill>
            </a:endParaRPr>
          </a:p>
          <a:p>
            <a:pPr>
              <a:spcAft>
                <a:spcPts val="1800"/>
              </a:spcAft>
              <a:buFont typeface="Wingdings" charset="2"/>
              <a:buChar char="ü"/>
              <a:tabLst>
                <a:tab pos="265113" algn="l"/>
              </a:tabLst>
            </a:pPr>
            <a:endParaRPr lang="en-US" sz="1900" b="1" dirty="0" smtClean="0">
              <a:solidFill>
                <a:srgbClr val="0F08FF"/>
              </a:solidFill>
            </a:endParaRPr>
          </a:p>
          <a:p>
            <a:pPr>
              <a:spcAft>
                <a:spcPts val="24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1900" b="1" dirty="0" smtClean="0">
                <a:solidFill>
                  <a:srgbClr val="0F08FF"/>
                </a:solidFill>
              </a:rPr>
              <a:t> Extended also for </a:t>
            </a:r>
            <a:r>
              <a:rPr lang="en-US" sz="1900" b="1" dirty="0" err="1" smtClean="0">
                <a:solidFill>
                  <a:srgbClr val="0F08FF"/>
                </a:solidFill>
              </a:rPr>
              <a:t>leptonic</a:t>
            </a:r>
            <a:r>
              <a:rPr lang="en-US" sz="1900" b="1" dirty="0" smtClean="0">
                <a:solidFill>
                  <a:srgbClr val="0F08FF"/>
                </a:solidFill>
              </a:rPr>
              <a:t> search channels (not shown here)</a:t>
            </a:r>
          </a:p>
        </p:txBody>
      </p:sp>
      <p:pic>
        <p:nvPicPr>
          <p:cNvPr id="14" name="Picture 12" descr="g_htvsfracabove55_2jet_forPAS_57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975" y="1752600"/>
            <a:ext cx="4162425" cy="265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g_htvsfracabove55_3ormorejet_forPAS_57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7537" y="1752600"/>
            <a:ext cx="4259263" cy="271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5/18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524887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Font typeface="Wingdings" charset="2"/>
              <a:buChar char="§"/>
            </a:pPr>
            <a:r>
              <a:rPr lang="en-US" dirty="0" smtClean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  In </a:t>
            </a:r>
            <a:r>
              <a:rPr lang="en-US" dirty="0" err="1" smtClean="0">
                <a:solidFill>
                  <a:srgbClr val="008000"/>
                </a:solidFill>
                <a:latin typeface="Symbol" charset="2"/>
                <a:ea typeface="ＭＳ Ｐゴシック" charset="-128"/>
                <a:cs typeface="Symbol" charset="2"/>
              </a:rPr>
              <a:t>γ</a:t>
            </a:r>
            <a:r>
              <a:rPr lang="en-US" dirty="0" err="1" smtClean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+jet(s</a:t>
            </a:r>
            <a:r>
              <a:rPr lang="en-US" dirty="0" smtClean="0">
                <a:solidFill>
                  <a:srgbClr val="008000"/>
                </a:solidFill>
                <a:ea typeface="ＭＳ Ｐゴシック" charset="-128"/>
                <a:cs typeface="ＭＳ Ｐゴシック" charset="-128"/>
              </a:rPr>
              <a:t>) events where photon is treated as a jet</a:t>
            </a:r>
            <a:endParaRPr lang="en-US" dirty="0" smtClean="0">
              <a:solidFill>
                <a:srgbClr val="008000"/>
              </a:solidFill>
            </a:endParaRPr>
          </a:p>
          <a:p>
            <a:pPr lvl="2"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  Emulating extreme jet losses</a:t>
            </a:r>
          </a:p>
          <a:p>
            <a:pPr lvl="2">
              <a:buFont typeface="Wingdings" charset="2"/>
              <a:buChar char="§"/>
            </a:pPr>
            <a:r>
              <a:rPr lang="en-US" dirty="0" smtClean="0">
                <a:solidFill>
                  <a:srgbClr val="680C93"/>
                </a:solidFill>
                <a:ea typeface="ＭＳ Ｐゴシック" charset="-128"/>
                <a:cs typeface="ＭＳ Ｐゴシック" charset="-128"/>
              </a:rPr>
              <a:t>  Smearing jet </a:t>
            </a:r>
            <a:r>
              <a:rPr lang="en-US" dirty="0" smtClean="0">
                <a:solidFill>
                  <a:srgbClr val="680C93"/>
                </a:solidFill>
                <a:latin typeface="Calibri (Body)"/>
                <a:ea typeface="ＭＳ Ｐゴシック" charset="-128"/>
                <a:cs typeface="Calibri (Body)"/>
              </a:rPr>
              <a:t>energies</a:t>
            </a:r>
            <a:r>
              <a:rPr lang="en-US" dirty="0" smtClean="0">
                <a:solidFill>
                  <a:srgbClr val="680C93"/>
                </a:solidFill>
                <a:ea typeface="ＭＳ Ｐゴシック" charset="-128"/>
                <a:cs typeface="ＭＳ Ｐゴシック" charset="-128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0" y="1916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2-Jet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29200" y="1905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multi-Jet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creen shot 2010-07-19 at 7.43.01 PM.png"/>
          <p:cNvPicPr>
            <a:picLocks noChangeAspect="1"/>
          </p:cNvPicPr>
          <p:nvPr/>
        </p:nvPicPr>
        <p:blipFill>
          <a:blip r:embed="rId3"/>
          <a:srcRect l="7874" t="11024" r="23130" b="9449"/>
          <a:stretch>
            <a:fillRect/>
          </a:stretch>
        </p:blipFill>
        <p:spPr>
          <a:xfrm>
            <a:off x="5029199" y="875748"/>
            <a:ext cx="4114801" cy="2964173"/>
          </a:xfrm>
          <a:prstGeom prst="rect">
            <a:avLst/>
          </a:prstGeom>
        </p:spPr>
      </p:pic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498"/>
            <a:chOff x="0" y="-1"/>
            <a:chExt cx="9144000" cy="692846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845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latin typeface="Symbol" charset="2"/>
                  <a:ea typeface="ＭＳ Ｐゴシック" charset="-128"/>
                  <a:cs typeface="Symbol" charset="2"/>
                </a:rPr>
                <a:t>α</a:t>
              </a:r>
              <a:r>
                <a:rPr lang="en-US" sz="3900" baseline="-250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T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 versus </a:t>
              </a:r>
              <a:r>
                <a:rPr lang="en-US" sz="39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pseudorapidity</a:t>
              </a:r>
              <a:endParaRPr lang="en-US" sz="3900" baseline="-25000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2" name="Picture 7" descr="AllEtaJetOne_all.pdf"/>
          <p:cNvPicPr>
            <a:picLocks noChangeAspect="1"/>
          </p:cNvPicPr>
          <p:nvPr/>
        </p:nvPicPr>
        <p:blipFill>
          <a:blip r:embed="rId6"/>
          <a:srcRect l="3749"/>
          <a:stretch>
            <a:fillRect/>
          </a:stretch>
        </p:blipFill>
        <p:spPr bwMode="auto">
          <a:xfrm>
            <a:off x="0" y="3505200"/>
            <a:ext cx="6183311" cy="304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010400" y="685800"/>
            <a:ext cx="1905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FF0000"/>
                </a:solidFill>
                <a:latin typeface="Arial"/>
                <a:cs typeface="Arial"/>
              </a:rPr>
              <a:t>√</a:t>
            </a:r>
            <a:r>
              <a:rPr lang="en-US" sz="1900" b="1" dirty="0" err="1" smtClean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lang="en-US" sz="1900" b="1" dirty="0" smtClean="0">
                <a:solidFill>
                  <a:srgbClr val="FF0000"/>
                </a:solidFill>
                <a:latin typeface="Arial"/>
                <a:cs typeface="Arial"/>
              </a:rPr>
              <a:t>=</a:t>
            </a:r>
            <a:r>
              <a:rPr lang="en-US" sz="1900" b="1" dirty="0" smtClean="0">
                <a:solidFill>
                  <a:srgbClr val="FF0000"/>
                </a:solidFill>
              </a:rPr>
              <a:t>10 </a:t>
            </a:r>
            <a:r>
              <a:rPr lang="en-US" sz="1900" b="1" dirty="0" err="1" smtClean="0">
                <a:solidFill>
                  <a:srgbClr val="FF0000"/>
                </a:solidFill>
              </a:rPr>
              <a:t>TeV</a:t>
            </a:r>
            <a:r>
              <a:rPr lang="en-US" sz="1900" b="1" dirty="0" smtClean="0">
                <a:solidFill>
                  <a:srgbClr val="FF0000"/>
                </a:solidFill>
              </a:rPr>
              <a:t> MC </a:t>
            </a:r>
            <a:endParaRPr lang="en-US" sz="19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942975"/>
            <a:ext cx="4876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000" dirty="0" smtClean="0">
                <a:solidFill>
                  <a:srgbClr val="000090"/>
                </a:solidFill>
              </a:rPr>
              <a:t> Having verified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α</a:t>
            </a:r>
            <a:r>
              <a:rPr lang="en-US" sz="2000" baseline="-25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T</a:t>
            </a:r>
            <a:r>
              <a:rPr lang="en-US" sz="2000" dirty="0" smtClean="0">
                <a:solidFill>
                  <a:srgbClr val="000090"/>
                </a:solidFill>
              </a:rPr>
              <a:t> behavior with H</a:t>
            </a:r>
            <a:r>
              <a:rPr lang="en-US" sz="2000" baseline="-25000" dirty="0" smtClean="0">
                <a:solidFill>
                  <a:srgbClr val="000090"/>
                </a:solidFill>
              </a:rPr>
              <a:t>T </a:t>
            </a:r>
            <a:r>
              <a:rPr lang="en-US" sz="2000" dirty="0" smtClean="0">
                <a:solidFill>
                  <a:srgbClr val="000090"/>
                </a:solidFill>
              </a:rPr>
              <a:t>, one 	can use data at lower H</a:t>
            </a:r>
            <a:r>
              <a:rPr lang="en-US" sz="2000" baseline="-25000" dirty="0" smtClean="0">
                <a:solidFill>
                  <a:srgbClr val="000090"/>
                </a:solidFill>
              </a:rPr>
              <a:t>T</a:t>
            </a:r>
            <a:r>
              <a:rPr lang="en-US" sz="2000" dirty="0" smtClean="0">
                <a:solidFill>
                  <a:srgbClr val="000090"/>
                </a:solidFill>
              </a:rPr>
              <a:t> to estimate SM  	background at high H</a:t>
            </a:r>
            <a:r>
              <a:rPr lang="en-US" sz="2000" baseline="-25000" dirty="0" smtClean="0">
                <a:solidFill>
                  <a:srgbClr val="000090"/>
                </a:solidFill>
              </a:rPr>
              <a:t>T </a:t>
            </a:r>
            <a:r>
              <a:rPr lang="en-US" sz="2000" dirty="0" smtClean="0">
                <a:solidFill>
                  <a:srgbClr val="000090"/>
                </a:solidFill>
              </a:rPr>
              <a:t> by exploiting its 	expected uniformity versus 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η</a:t>
            </a:r>
            <a:r>
              <a:rPr lang="en-US" sz="2000" dirty="0" smtClean="0">
                <a:solidFill>
                  <a:srgbClr val="000090"/>
                </a:solidFill>
              </a:rPr>
              <a:t>  </a:t>
            </a:r>
          </a:p>
          <a:p>
            <a:pPr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 The method was studied with 10 </a:t>
            </a:r>
            <a:r>
              <a:rPr lang="en-US" sz="2000" dirty="0" err="1" smtClean="0">
                <a:solidFill>
                  <a:srgbClr val="000090"/>
                </a:solidFill>
              </a:rPr>
              <a:t>TeV</a:t>
            </a:r>
            <a:r>
              <a:rPr lang="en-US" sz="2000" dirty="0" smtClean="0">
                <a:solidFill>
                  <a:srgbClr val="000090"/>
                </a:solidFill>
              </a:rPr>
              <a:t> MC</a:t>
            </a:r>
            <a:endParaRPr lang="en-US" sz="2000" dirty="0" smtClean="0">
              <a:solidFill>
                <a:srgbClr val="000090"/>
              </a:solidFill>
            </a:endParaRPr>
          </a:p>
          <a:p>
            <a:pPr defTabSz="-276225">
              <a:spcAft>
                <a:spcPts val="1200"/>
              </a:spcAft>
              <a:buFont typeface="Wingdings" charset="2"/>
              <a:buChar char="§"/>
              <a:tabLst>
                <a:tab pos="180975" algn="l"/>
                <a:tab pos="265113" algn="l"/>
              </a:tabLst>
            </a:pPr>
            <a:r>
              <a:rPr lang="en-US" sz="2000" dirty="0" smtClean="0">
                <a:solidFill>
                  <a:srgbClr val="000090"/>
                </a:solidFill>
              </a:rPr>
              <a:t> Fraction of </a:t>
            </a:r>
            <a:r>
              <a:rPr lang="en-US" sz="2000" dirty="0" smtClean="0">
                <a:solidFill>
                  <a:srgbClr val="000090"/>
                </a:solidFill>
              </a:rPr>
              <a:t>events with 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α</a:t>
            </a:r>
            <a:r>
              <a:rPr lang="en-US" sz="2000" baseline="-25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T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&gt;0.55 as a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 	function </a:t>
            </a:r>
            <a:r>
              <a:rPr lang="en-US" sz="2000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of the leading jet 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η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3338" y="4587895"/>
            <a:ext cx="295446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  <a:tabLst>
                <a:tab pos="265113" algn="l"/>
              </a:tabLst>
            </a:pPr>
            <a:r>
              <a:rPr lang="en-US" sz="2300" b="1" dirty="0" smtClean="0">
                <a:solidFill>
                  <a:srgbClr val="0F08FF"/>
                </a:solidFill>
              </a:rPr>
              <a:t> Flat </a:t>
            </a:r>
            <a:r>
              <a:rPr lang="en-US" sz="2300" b="1" dirty="0" smtClean="0">
                <a:solidFill>
                  <a:srgbClr val="0F08FF"/>
                </a:solidFill>
              </a:rPr>
              <a:t>behavior </a:t>
            </a:r>
            <a:r>
              <a:rPr lang="en-US" sz="2300" b="1" dirty="0" smtClean="0">
                <a:solidFill>
                  <a:srgbClr val="0000FF"/>
                </a:solidFill>
              </a:rPr>
              <a:t>across</a:t>
            </a:r>
            <a:r>
              <a:rPr lang="en-US" sz="2300" b="1" dirty="0" smtClean="0">
                <a:solidFill>
                  <a:srgbClr val="0000FF"/>
                </a:solidFill>
              </a:rPr>
              <a:t> 	</a:t>
            </a:r>
            <a:r>
              <a:rPr lang="en-US" sz="23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η</a:t>
            </a:r>
            <a:r>
              <a:rPr lang="en-US" sz="2300" b="1" dirty="0" smtClean="0">
                <a:solidFill>
                  <a:srgbClr val="0F08FF"/>
                </a:solidFill>
              </a:rPr>
              <a:t>, even when a jet is</a:t>
            </a:r>
            <a:r>
              <a:rPr lang="en-US" sz="2300" b="1" dirty="0" smtClean="0">
                <a:solidFill>
                  <a:srgbClr val="0F08FF"/>
                </a:solidFill>
              </a:rPr>
              <a:t> 	removed</a:t>
            </a:r>
            <a:endParaRPr lang="en-US" sz="2300" b="1" dirty="0" smtClean="0">
              <a:solidFill>
                <a:srgbClr val="0F08FF"/>
              </a:solidFill>
            </a:endParaRPr>
          </a:p>
          <a:p>
            <a:pPr>
              <a:buFont typeface="Wingdings" charset="2"/>
              <a:buChar char="ü"/>
            </a:pPr>
            <a:endParaRPr lang="en-US" sz="2300" b="1" dirty="0" smtClean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6/18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7052" y="2572435"/>
            <a:ext cx="228354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FF0000"/>
                </a:solidFill>
              </a:rPr>
              <a:t>SUSY </a:t>
            </a:r>
            <a:r>
              <a:rPr lang="en-US" sz="1900" b="1" dirty="0" smtClean="0">
                <a:solidFill>
                  <a:srgbClr val="FF0000"/>
                </a:solidFill>
              </a:rPr>
              <a:t>+ </a:t>
            </a:r>
            <a:r>
              <a:rPr lang="en-US" sz="1900" b="1" dirty="0" smtClean="0">
                <a:solidFill>
                  <a:srgbClr val="FF0000"/>
                </a:solidFill>
              </a:rPr>
              <a:t>SM</a:t>
            </a:r>
            <a:endParaRPr lang="en-US" sz="1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707887"/>
            <a:chOff x="0" y="-1"/>
            <a:chExt cx="9144000" cy="708243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708242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ea typeface="Times New Roman" charset="0"/>
                  <a:cs typeface="Times New Roman" charset="0"/>
                </a:rPr>
                <a:t>Suppressing QCD with </a:t>
              </a:r>
              <a:r>
                <a:rPr lang="en-US" sz="3900" dirty="0" err="1" smtClean="0">
                  <a:latin typeface="Symbol" charset="2"/>
                  <a:ea typeface="Times New Roman" charset="0"/>
                  <a:cs typeface="Times New Roman" charset="0"/>
                </a:rPr>
                <a:t>Df</a:t>
              </a:r>
              <a:r>
                <a:rPr lang="en-US" sz="3900" dirty="0" smtClean="0">
                  <a:latin typeface="Times New Roman" charset="0"/>
                  <a:ea typeface="Times New Roman" charset="0"/>
                  <a:cs typeface="Times New Roman" charset="0"/>
                </a:rPr>
                <a:t>*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1" name="Picture 14" descr="dphistar2jet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469" y="2895600"/>
            <a:ext cx="301773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dphistarmultijet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57684" y="2971800"/>
            <a:ext cx="293831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Rectangle 48"/>
          <p:cNvSpPr/>
          <p:nvPr/>
        </p:nvSpPr>
        <p:spPr>
          <a:xfrm>
            <a:off x="3124200" y="685800"/>
            <a:ext cx="56388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0975">
              <a:spcAft>
                <a:spcPts val="1200"/>
              </a:spcAft>
              <a:buFont typeface="Wingdings" charset="2"/>
              <a:buChar char="§"/>
            </a:pPr>
            <a:r>
              <a:rPr lang="en-US" sz="2100" dirty="0" smtClean="0">
                <a:solidFill>
                  <a:srgbClr val="000090"/>
                </a:solidFill>
              </a:rPr>
              <a:t> A complementary observable, </a:t>
            </a:r>
            <a:r>
              <a:rPr lang="en-US" sz="2100" dirty="0" err="1" smtClean="0">
                <a:solidFill>
                  <a:srgbClr val="000090"/>
                </a:solidFill>
                <a:latin typeface="Symbol" charset="2"/>
                <a:ea typeface="Times New Roman" charset="0"/>
                <a:cs typeface="Times New Roman" charset="0"/>
              </a:rPr>
              <a:t>Df</a:t>
            </a:r>
            <a:r>
              <a:rPr lang="en-US" sz="2100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*, to diagnose</a:t>
            </a:r>
            <a:r>
              <a:rPr lang="en-US" sz="2100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 	background events </a:t>
            </a:r>
            <a:r>
              <a:rPr lang="en-US" sz="2100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where one</a:t>
            </a:r>
            <a:r>
              <a:rPr lang="en-US" sz="2100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 jet </a:t>
            </a:r>
            <a:r>
              <a:rPr lang="en-US" sz="2100" dirty="0" err="1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mis</a:t>
            </a:r>
            <a:r>
              <a:rPr lang="en-US" sz="2100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-measured. </a:t>
            </a:r>
          </a:p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100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100" dirty="0" smtClean="0">
                <a:solidFill>
                  <a:srgbClr val="000090"/>
                </a:solidFill>
              </a:rPr>
              <a:t>Test each jet to see if it is responsible for the</a:t>
            </a:r>
            <a:r>
              <a:rPr lang="en-US" sz="2100" dirty="0" smtClean="0">
                <a:solidFill>
                  <a:srgbClr val="000090"/>
                </a:solidFill>
              </a:rPr>
              <a:t>       	MHT </a:t>
            </a:r>
            <a:r>
              <a:rPr lang="en-US" sz="2100" dirty="0" smtClean="0">
                <a:solidFill>
                  <a:srgbClr val="000090"/>
                </a:solidFill>
              </a:rPr>
              <a:t>(</a:t>
            </a:r>
            <a:r>
              <a:rPr lang="en-US" sz="2100" dirty="0" err="1" smtClean="0">
                <a:solidFill>
                  <a:srgbClr val="000090"/>
                </a:solidFill>
              </a:rPr>
              <a:t>vectorial</a:t>
            </a:r>
            <a:r>
              <a:rPr lang="en-US" sz="2100" dirty="0" smtClean="0">
                <a:solidFill>
                  <a:srgbClr val="000090"/>
                </a:solidFill>
              </a:rPr>
              <a:t> sum </a:t>
            </a:r>
            <a:r>
              <a:rPr lang="en-US" sz="2100" dirty="0" smtClean="0">
                <a:solidFill>
                  <a:srgbClr val="000090"/>
                </a:solidFill>
              </a:rPr>
              <a:t>of the jet </a:t>
            </a:r>
            <a:r>
              <a:rPr lang="en-US" sz="2100" dirty="0" err="1" smtClean="0">
                <a:solidFill>
                  <a:srgbClr val="000090"/>
                </a:solidFill>
              </a:rPr>
              <a:t>p</a:t>
            </a:r>
            <a:r>
              <a:rPr lang="en-US" sz="21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100" dirty="0" smtClean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96000" y="3370183"/>
            <a:ext cx="300741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</a:rPr>
              <a:t> expect small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ea typeface="Times New Roman" charset="0"/>
                <a:cs typeface="Times New Roman" charset="0"/>
              </a:rPr>
              <a:t>Df</a:t>
            </a:r>
            <a:r>
              <a:rPr lang="en-US" dirty="0" smtClean="0">
                <a:solidFill>
                  <a:srgbClr val="000090"/>
                </a:solidFill>
                <a:latin typeface="Times New Roman" charset="0"/>
                <a:ea typeface="Times New Roman" charset="0"/>
                <a:cs typeface="Times New Roman" charset="0"/>
              </a:rPr>
              <a:t>* </a:t>
            </a:r>
            <a:r>
              <a:rPr lang="en-US" dirty="0" smtClean="0">
                <a:solidFill>
                  <a:srgbClr val="000090"/>
                </a:solidFill>
              </a:rPr>
              <a:t>for QCD</a:t>
            </a:r>
          </a:p>
          <a:p>
            <a:pPr>
              <a:spcAft>
                <a:spcPts val="1200"/>
              </a:spcAft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</a:rPr>
              <a:t> more uniform for real MET (emulated by removing one jet)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55" name="TextBox 9"/>
          <p:cNvSpPr txBox="1">
            <a:spLocks noChangeArrowheads="1"/>
          </p:cNvSpPr>
          <p:nvPr/>
        </p:nvSpPr>
        <p:spPr bwMode="auto">
          <a:xfrm>
            <a:off x="182669" y="5692192"/>
            <a:ext cx="8732731" cy="78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ü"/>
            </a:pPr>
            <a:r>
              <a:rPr lang="en-US" sz="2000" b="1" dirty="0" smtClean="0">
                <a:solidFill>
                  <a:srgbClr val="0F08FF"/>
                </a:solidFill>
              </a:rPr>
              <a:t> Data confirms the  </a:t>
            </a:r>
            <a:r>
              <a:rPr lang="en-US" sz="2000" b="1" dirty="0">
                <a:solidFill>
                  <a:srgbClr val="0F08FF"/>
                </a:solidFill>
              </a:rPr>
              <a:t>expected behavior in both </a:t>
            </a:r>
            <a:r>
              <a:rPr lang="en-US" sz="2000" b="1" dirty="0" err="1">
                <a:solidFill>
                  <a:srgbClr val="0F08FF"/>
                </a:solidFill>
              </a:rPr>
              <a:t>di</a:t>
            </a:r>
            <a:r>
              <a:rPr lang="en-US" sz="2000" b="1" dirty="0">
                <a:solidFill>
                  <a:srgbClr val="0F08FF"/>
                </a:solidFill>
              </a:rPr>
              <a:t>- and multi-</a:t>
            </a:r>
            <a:r>
              <a:rPr lang="en-US" sz="2000" b="1" dirty="0" smtClean="0">
                <a:solidFill>
                  <a:srgbClr val="0F08FF"/>
                </a:solidFill>
              </a:rPr>
              <a:t>jets </a:t>
            </a:r>
          </a:p>
          <a:p>
            <a:pPr>
              <a:spcAft>
                <a:spcPts val="600"/>
              </a:spcAft>
              <a:buFont typeface="Wingdings" charset="2"/>
              <a:buChar char="ü"/>
            </a:pPr>
            <a:r>
              <a:rPr lang="en-US" sz="2000" b="1" dirty="0" smtClean="0">
                <a:solidFill>
                  <a:srgbClr val="0F08FF"/>
                </a:solidFill>
              </a:rPr>
              <a:t> Resolution </a:t>
            </a:r>
            <a:r>
              <a:rPr lang="en-US" sz="2000" b="1" dirty="0">
                <a:solidFill>
                  <a:srgbClr val="0F08FF"/>
                </a:solidFill>
              </a:rPr>
              <a:t>improves with </a:t>
            </a:r>
            <a:r>
              <a:rPr lang="en-US" sz="2000" b="1" dirty="0" smtClean="0">
                <a:solidFill>
                  <a:srgbClr val="0F08FF"/>
                </a:solidFill>
              </a:rPr>
              <a:t>H</a:t>
            </a:r>
            <a:r>
              <a:rPr lang="en-US" sz="2000" b="1" baseline="-25000" dirty="0" smtClean="0">
                <a:solidFill>
                  <a:srgbClr val="0F08FF"/>
                </a:solidFill>
              </a:rPr>
              <a:t>T</a:t>
            </a:r>
          </a:p>
        </p:txBody>
      </p:sp>
      <p:sp>
        <p:nvSpPr>
          <p:cNvPr id="58" name="TextBox 57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7/18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62000" y="911423"/>
            <a:ext cx="2133600" cy="1984177"/>
            <a:chOff x="457200" y="835223"/>
            <a:chExt cx="2133600" cy="1984177"/>
          </a:xfrm>
        </p:grpSpPr>
        <p:grpSp>
          <p:nvGrpSpPr>
            <p:cNvPr id="48" name="Group 47"/>
            <p:cNvGrpSpPr/>
            <p:nvPr/>
          </p:nvGrpSpPr>
          <p:grpSpPr>
            <a:xfrm>
              <a:off x="457200" y="1044355"/>
              <a:ext cx="2133600" cy="1775045"/>
              <a:chOff x="6525191" y="1191767"/>
              <a:chExt cx="1933009" cy="1475233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6525191" y="1191767"/>
                <a:ext cx="1780609" cy="1475233"/>
                <a:chOff x="5942012" y="1066800"/>
                <a:chExt cx="2553338" cy="1905000"/>
              </a:xfrm>
            </p:grpSpPr>
            <p:cxnSp>
              <p:nvCxnSpPr>
                <p:cNvPr id="19" name="Straight Arrow Connector 18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5942012" y="1295400"/>
                  <a:ext cx="1220788" cy="687388"/>
                </a:xfrm>
                <a:prstGeom prst="straightConnector1">
                  <a:avLst/>
                </a:prstGeom>
                <a:noFill/>
                <a:ln w="41275" cap="flat" cmpd="sng" algn="ctr">
                  <a:solidFill>
                    <a:srgbClr val="FB0603"/>
                  </a:solidFill>
                  <a:prstDash val="solid"/>
                  <a:round/>
                  <a:headEnd type="none" w="med" len="med"/>
                  <a:tailEnd type="stealth" w="lg" len="lg"/>
                </a:ln>
              </p:spPr>
            </p:cxnSp>
            <p:cxnSp>
              <p:nvCxnSpPr>
                <p:cNvPr id="20" name="Straight Arrow Connector 19"/>
                <p:cNvCxnSpPr>
                  <a:cxnSpLocks noChangeShapeType="1"/>
                </p:cNvCxnSpPr>
                <p:nvPr/>
              </p:nvCxnSpPr>
              <p:spPr bwMode="auto">
                <a:xfrm rot="10800000" flipV="1">
                  <a:off x="6248400" y="1981200"/>
                  <a:ext cx="912812" cy="762000"/>
                </a:xfrm>
                <a:prstGeom prst="straightConnector1">
                  <a:avLst/>
                </a:prstGeom>
                <a:noFill/>
                <a:ln w="41275" cap="flat" cmpd="sng" algn="ctr">
                  <a:solidFill>
                    <a:srgbClr val="FB0603"/>
                  </a:solidFill>
                  <a:prstDash val="solid"/>
                  <a:round/>
                  <a:headEnd type="none" w="med" len="med"/>
                  <a:tailEnd type="stealth" w="lg" len="lg"/>
                </a:ln>
              </p:spPr>
            </p:cxnSp>
            <p:cxnSp>
              <p:nvCxnSpPr>
                <p:cNvPr id="21" name="Straight Arrow Connector 19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6742906" y="2399506"/>
                  <a:ext cx="990600" cy="153988"/>
                </a:xfrm>
                <a:prstGeom prst="straightConnector1">
                  <a:avLst/>
                </a:prstGeom>
                <a:noFill/>
                <a:ln w="41275" cap="flat" cmpd="sng" algn="ctr">
                  <a:solidFill>
                    <a:srgbClr val="FB0603"/>
                  </a:solidFill>
                  <a:prstDash val="solid"/>
                  <a:round/>
                  <a:headEnd type="none" w="med" len="med"/>
                  <a:tailEnd type="stealth" w="lg" len="lg"/>
                </a:ln>
              </p:spPr>
            </p:cxnSp>
            <p:cxnSp>
              <p:nvCxnSpPr>
                <p:cNvPr id="22" name="Straight Arrow Connector 25"/>
                <p:cNvCxnSpPr>
                  <a:cxnSpLocks noChangeShapeType="1"/>
                </p:cNvCxnSpPr>
                <p:nvPr/>
              </p:nvCxnSpPr>
              <p:spPr bwMode="auto">
                <a:xfrm flipV="1">
                  <a:off x="7161212" y="1752600"/>
                  <a:ext cx="1068388" cy="228600"/>
                </a:xfrm>
                <a:prstGeom prst="straightConnector1">
                  <a:avLst/>
                </a:prstGeom>
                <a:noFill/>
                <a:ln w="41275" cap="flat" cmpd="sng" algn="ctr">
                  <a:solidFill>
                    <a:srgbClr val="0F08FF"/>
                  </a:solidFill>
                  <a:prstDash val="solid"/>
                  <a:round/>
                  <a:headEnd type="none" w="med" len="med"/>
                  <a:tailEnd type="stealth" w="lg" len="lg"/>
                </a:ln>
              </p:spPr>
            </p:cxnSp>
            <p:cxnSp>
              <p:nvCxnSpPr>
                <p:cNvPr id="23" name="Straight Arrow Connector 19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7140575" y="1089025"/>
                  <a:ext cx="882650" cy="838200"/>
                </a:xfrm>
                <a:prstGeom prst="straightConnector1">
                  <a:avLst/>
                </a:prstGeom>
                <a:noFill/>
                <a:ln w="41275" cap="flat" cmpd="sng" algn="ctr">
                  <a:solidFill>
                    <a:srgbClr val="FB0603"/>
                  </a:solidFill>
                  <a:prstDash val="sysDash"/>
                  <a:round/>
                  <a:headEnd type="none" w="med" len="med"/>
                  <a:tailEnd type="stealth" w="lg" len="lg"/>
                </a:ln>
              </p:spPr>
            </p:cxnSp>
            <p:sp>
              <p:nvSpPr>
                <p:cNvPr id="24" name="Freeform 40"/>
                <p:cNvSpPr>
                  <a:spLocks noChangeArrowheads="1"/>
                </p:cNvSpPr>
                <p:nvPr/>
              </p:nvSpPr>
              <p:spPr bwMode="auto">
                <a:xfrm>
                  <a:off x="7496175" y="1600730"/>
                  <a:ext cx="302981" cy="228069"/>
                </a:xfrm>
                <a:custGeom>
                  <a:avLst/>
                  <a:gdLst>
                    <a:gd name="T0" fmla="*/ 0 w 352425"/>
                    <a:gd name="T1" fmla="*/ 0 h 292100"/>
                    <a:gd name="T2" fmla="*/ 117475 w 352425"/>
                    <a:gd name="T3" fmla="*/ 19050 h 292100"/>
                    <a:gd name="T4" fmla="*/ 222250 w 352425"/>
                    <a:gd name="T5" fmla="*/ 60325 h 292100"/>
                    <a:gd name="T6" fmla="*/ 285750 w 352425"/>
                    <a:gd name="T7" fmla="*/ 136525 h 292100"/>
                    <a:gd name="T8" fmla="*/ 336550 w 352425"/>
                    <a:gd name="T9" fmla="*/ 231775 h 292100"/>
                    <a:gd name="T10" fmla="*/ 352425 w 352425"/>
                    <a:gd name="T11" fmla="*/ 292100 h 2921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52425"/>
                    <a:gd name="T19" fmla="*/ 0 h 292100"/>
                    <a:gd name="T20" fmla="*/ 352425 w 352425"/>
                    <a:gd name="T21" fmla="*/ 292100 h 2921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52425" h="292100">
                      <a:moveTo>
                        <a:pt x="0" y="0"/>
                      </a:moveTo>
                      <a:lnTo>
                        <a:pt x="117475" y="19050"/>
                      </a:lnTo>
                      <a:lnTo>
                        <a:pt x="222250" y="60325"/>
                      </a:lnTo>
                      <a:lnTo>
                        <a:pt x="285750" y="136525"/>
                      </a:lnTo>
                      <a:lnTo>
                        <a:pt x="336550" y="231775"/>
                      </a:lnTo>
                      <a:lnTo>
                        <a:pt x="352425" y="29210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TextBox 42"/>
                <p:cNvSpPr txBox="1">
                  <a:spLocks noChangeArrowheads="1"/>
                </p:cNvSpPr>
                <p:nvPr/>
              </p:nvSpPr>
              <p:spPr bwMode="auto">
                <a:xfrm>
                  <a:off x="7570835" y="1255435"/>
                  <a:ext cx="924515" cy="437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 err="1">
                      <a:latin typeface="Symbol" charset="2"/>
                      <a:ea typeface="Symbol" charset="2"/>
                      <a:cs typeface="Symbol" charset="2"/>
                    </a:rPr>
                    <a:t>Df</a:t>
                  </a:r>
                  <a:endParaRPr lang="en-US" sz="1600" dirty="0">
                    <a:latin typeface="Symbol" charset="2"/>
                    <a:ea typeface="Symbol" charset="2"/>
                    <a:cs typeface="Symbol" charset="2"/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8077200" y="1524000"/>
                <a:ext cx="3810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0000FF"/>
                    </a:solidFill>
                  </a:rPr>
                  <a:t>j</a:t>
                </a:r>
                <a:r>
                  <a:rPr lang="en-US" baseline="-25000" dirty="0" err="1" smtClean="0">
                    <a:solidFill>
                      <a:srgbClr val="0000FF"/>
                    </a:solidFill>
                  </a:rPr>
                  <a:t>k</a:t>
                </a:r>
                <a:endParaRPr lang="en-US" baseline="-250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787725" y="835223"/>
              <a:ext cx="6506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MHT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1" name="Picture 30" descr="Screen shot 2010-07-19 at 7.43.50 PM.png"/>
          <p:cNvPicPr>
            <a:picLocks noChangeAspect="1"/>
          </p:cNvPicPr>
          <p:nvPr/>
        </p:nvPicPr>
        <p:blipFill>
          <a:blip r:embed="rId7"/>
          <a:srcRect l="7874" t="42520" r="21654" b="37795"/>
          <a:stretch>
            <a:fillRect/>
          </a:stretch>
        </p:blipFill>
        <p:spPr>
          <a:xfrm>
            <a:off x="2895600" y="2286000"/>
            <a:ext cx="3855931" cy="673085"/>
          </a:xfrm>
          <a:prstGeom prst="rect">
            <a:avLst/>
          </a:prstGeom>
        </p:spPr>
      </p:pic>
      <p:pic>
        <p:nvPicPr>
          <p:cNvPr id="28" name="Picture 27" descr="Screen shot 2010-07-15 at 4.21.11 PM.png"/>
          <p:cNvPicPr>
            <a:picLocks noChangeAspect="1"/>
          </p:cNvPicPr>
          <p:nvPr/>
        </p:nvPicPr>
        <p:blipFill>
          <a:blip r:embed="rId8"/>
          <a:srcRect l="8366" t="52756" r="20669" b="22835"/>
          <a:stretch>
            <a:fillRect/>
          </a:stretch>
        </p:blipFill>
        <p:spPr>
          <a:xfrm>
            <a:off x="233590" y="816479"/>
            <a:ext cx="1519010" cy="326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498"/>
            <a:chOff x="0" y="-1"/>
            <a:chExt cx="9144000" cy="692846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845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     </a:t>
              </a:r>
              <a:r>
                <a:rPr lang="en-US" sz="36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Tracker (MPT) </a:t>
              </a:r>
              <a:r>
                <a:rPr lang="en-US" sz="3600" dirty="0" err="1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vs</a:t>
              </a:r>
              <a:r>
                <a:rPr lang="en-US" sz="36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Calorimeter (MHT)</a:t>
              </a:r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 </a:t>
              </a:r>
              <a:endParaRPr lang="en-US" sz="3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1" name="Picture 19" descr="Screen shot 2010-07-11 at 2.41.10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1239" y="2590800"/>
            <a:ext cx="2874961" cy="28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495800" y="9144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Font typeface="Wingdings" charset="2"/>
              <a:buChar char="§"/>
              <a:tabLst>
                <a:tab pos="180975" algn="l"/>
              </a:tabLst>
            </a:pPr>
            <a:r>
              <a:rPr lang="en-US" sz="2000" dirty="0" smtClean="0">
                <a:solidFill>
                  <a:srgbClr val="000090"/>
                </a:solidFill>
              </a:rPr>
              <a:t> Independent measurement of missing 	momentum from </a:t>
            </a:r>
            <a:r>
              <a:rPr lang="en-US" sz="2000" dirty="0" smtClean="0">
                <a:solidFill>
                  <a:srgbClr val="000090"/>
                </a:solidFill>
              </a:rPr>
              <a:t>Tracker &amp; Calorimeter</a:t>
            </a:r>
            <a:endParaRPr lang="en-US" sz="2000" dirty="0" smtClean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4400" y="3429000"/>
            <a:ext cx="434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200" dirty="0" smtClean="0">
                <a:solidFill>
                  <a:srgbClr val="000090"/>
                </a:solidFill>
              </a:rPr>
              <a:t> Compare the direction of MPT and</a:t>
            </a:r>
            <a:r>
              <a:rPr lang="en-US" sz="2200" dirty="0" smtClean="0">
                <a:solidFill>
                  <a:srgbClr val="000090"/>
                </a:solidFill>
              </a:rPr>
              <a:t> 	MHT</a:t>
            </a:r>
            <a:r>
              <a:rPr lang="en-US" sz="2200" dirty="0" smtClean="0">
                <a:solidFill>
                  <a:srgbClr val="000090"/>
                </a:solidFill>
              </a:rPr>
              <a:t>,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  <a:ea typeface="Times New Roman" charset="0"/>
                <a:cs typeface="Times New Roman" charset="0"/>
              </a:rPr>
              <a:t>Δ</a:t>
            </a:r>
            <a:r>
              <a:rPr lang="en-US" sz="2200" dirty="0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2200" dirty="0" smtClean="0">
                <a:solidFill>
                  <a:srgbClr val="000090"/>
                </a:solidFill>
                <a:ea typeface="Times New Roman" charset="0"/>
                <a:cs typeface="Times New Roman" charset="0"/>
              </a:rPr>
              <a:t>(</a:t>
            </a:r>
            <a:r>
              <a:rPr lang="en-US" sz="2200" dirty="0" smtClean="0">
                <a:solidFill>
                  <a:srgbClr val="000090"/>
                </a:solidFill>
                <a:ea typeface="Times New Roman" charset="0"/>
                <a:cs typeface="Times New Roman" charset="0"/>
              </a:rPr>
              <a:t>MPT,MHT)</a:t>
            </a:r>
            <a:endParaRPr lang="en-US" sz="2200" dirty="0" smtClean="0">
              <a:solidFill>
                <a:srgbClr val="00009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52400" y="4923495"/>
            <a:ext cx="8763000" cy="147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7" tIns="45709" rIns="91417" bIns="45709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 Very little correlation </a:t>
            </a:r>
            <a:r>
              <a:rPr lang="en-US" sz="2000" b="1" dirty="0" smtClean="0">
                <a:solidFill>
                  <a:srgbClr val="0000FF"/>
                </a:solidFill>
              </a:rPr>
              <a:t>between the directions of MPT and MHT when no real 	</a:t>
            </a:r>
            <a:r>
              <a:rPr lang="en-US" sz="2000" b="1" dirty="0" smtClean="0">
                <a:solidFill>
                  <a:srgbClr val="0000FF"/>
                </a:solidFill>
              </a:rPr>
              <a:t>MHT is present (QCD)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</a:p>
          <a:p>
            <a:pPr>
              <a:spcAft>
                <a:spcPts val="600"/>
              </a:spcAft>
              <a:buFont typeface="Wingdings" charset="2"/>
              <a:buChar char="ü"/>
              <a:tabLst>
                <a:tab pos="265113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peaks </a:t>
            </a:r>
            <a:r>
              <a:rPr lang="en-US" sz="2000" b="1" dirty="0" smtClean="0">
                <a:solidFill>
                  <a:srgbClr val="0000FF"/>
                </a:solidFill>
              </a:rPr>
              <a:t>towards zero for real MHT (emulated by removing a random jet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</a:p>
          <a:p>
            <a:pPr>
              <a:spcAft>
                <a:spcPts val="600"/>
              </a:spcAft>
              <a:buFont typeface="Wingdings" charset="2"/>
              <a:buChar char="ü"/>
            </a:pPr>
            <a:r>
              <a:rPr lang="en-US" sz="2000" b="1" dirty="0" smtClean="0">
                <a:solidFill>
                  <a:srgbClr val="0000FF"/>
                </a:solidFill>
              </a:rPr>
              <a:t>  </a:t>
            </a:r>
            <a:r>
              <a:rPr lang="en-US" sz="2000" b="1" dirty="0" smtClean="0">
                <a:solidFill>
                  <a:srgbClr val="0000FF"/>
                </a:solidFill>
              </a:rPr>
              <a:t>Also useful to remove events with a fake MHT due to noise in the calorimeter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8/18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6" name="Picture 15" descr="Screen shot 2010-07-15 at 4.21.11 PM.png"/>
          <p:cNvPicPr>
            <a:picLocks noChangeAspect="1"/>
          </p:cNvPicPr>
          <p:nvPr/>
        </p:nvPicPr>
        <p:blipFill>
          <a:blip r:embed="rId6"/>
          <a:srcRect l="8366" t="52756" r="20669" b="22835"/>
          <a:stretch>
            <a:fillRect/>
          </a:stretch>
        </p:blipFill>
        <p:spPr>
          <a:xfrm>
            <a:off x="4855914" y="1905000"/>
            <a:ext cx="2611686" cy="561399"/>
          </a:xfrm>
          <a:prstGeom prst="rect">
            <a:avLst/>
          </a:prstGeom>
        </p:spPr>
      </p:pic>
      <p:pic>
        <p:nvPicPr>
          <p:cNvPr id="13" name="Picture 12" descr="dphiMP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 l="2500" t="2720" r="3750" b="1360"/>
              <a:stretch>
                <a:fillRect/>
              </a:stretch>
            </p:blipFill>
          </mc:Choice>
          <mc:Fallback>
            <p:blipFill>
              <a:blip r:embed="rId8"/>
              <a:srcRect l="2500" t="2720" r="3750" b="1360"/>
              <a:stretch>
                <a:fillRect/>
              </a:stretch>
            </p:blipFill>
          </mc:Fallback>
        </mc:AlternateContent>
        <p:spPr>
          <a:xfrm>
            <a:off x="64383" y="715305"/>
            <a:ext cx="4507617" cy="4237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0" y="1"/>
            <a:ext cx="9144000" cy="692150"/>
            <a:chOff x="0" y="-1"/>
            <a:chExt cx="9144000" cy="692498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48600" y="-1"/>
              <a:ext cx="1295400" cy="6924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0" y="0"/>
              <a:ext cx="7848600" cy="692497"/>
            </a:xfrm>
            <a:prstGeom prst="rect">
              <a:avLst/>
            </a:prstGeom>
            <a:solidFill>
              <a:srgbClr val="240C7A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39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Predicting  high MET tail </a:t>
              </a:r>
              <a:endParaRPr lang="en-US" sz="39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2150" cy="692150"/>
          </a:xfrm>
          <a:prstGeom prst="rect">
            <a:avLst/>
          </a:prstGeom>
        </p:spPr>
      </p:pic>
      <p:pic>
        <p:nvPicPr>
          <p:cNvPr id="12" name="Picture 15" descr="METTemplates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971799"/>
            <a:ext cx="5736614" cy="358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83635" y="692151"/>
            <a:ext cx="8984165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100" dirty="0" smtClean="0">
                <a:solidFill>
                  <a:srgbClr val="000090"/>
                </a:solidFill>
              </a:rPr>
              <a:t> MET background to </a:t>
            </a:r>
            <a:r>
              <a:rPr lang="en-US" sz="2100" dirty="0" err="1" smtClean="0">
                <a:solidFill>
                  <a:srgbClr val="000090"/>
                </a:solidFill>
              </a:rPr>
              <a:t>lepton+jets+MET</a:t>
            </a:r>
            <a:r>
              <a:rPr lang="en-US" sz="2100" dirty="0" smtClean="0">
                <a:solidFill>
                  <a:srgbClr val="000090"/>
                </a:solidFill>
              </a:rPr>
              <a:t> signatures</a:t>
            </a:r>
            <a:r>
              <a:rPr lang="en-US" sz="2100" dirty="0" smtClean="0">
                <a:solidFill>
                  <a:srgbClr val="000090"/>
                </a:solidFill>
              </a:rPr>
              <a:t> </a:t>
            </a:r>
            <a:r>
              <a:rPr lang="en-US" sz="2100" dirty="0" smtClean="0">
                <a:solidFill>
                  <a:srgbClr val="000090"/>
                </a:solidFill>
              </a:rPr>
              <a:t>from</a:t>
            </a:r>
            <a:r>
              <a:rPr lang="en-US" sz="2100" dirty="0" smtClean="0">
                <a:solidFill>
                  <a:srgbClr val="000090"/>
                </a:solidFill>
              </a:rPr>
              <a:t> </a:t>
            </a:r>
            <a:r>
              <a:rPr lang="en-US" sz="2100" b="1" dirty="0" smtClean="0">
                <a:solidFill>
                  <a:srgbClr val="000090"/>
                </a:solidFill>
              </a:rPr>
              <a:t>real MET </a:t>
            </a:r>
            <a:r>
              <a:rPr lang="en-US" sz="2100" dirty="0" smtClean="0">
                <a:solidFill>
                  <a:srgbClr val="000090"/>
                </a:solidFill>
              </a:rPr>
              <a:t>(e.g. in W/Z) </a:t>
            </a:r>
            <a:r>
              <a:rPr lang="en-US" sz="2100" dirty="0" smtClean="0">
                <a:solidFill>
                  <a:srgbClr val="000090"/>
                </a:solidFill>
              </a:rPr>
              <a:t> 	and</a:t>
            </a:r>
            <a:r>
              <a:rPr lang="en-US" sz="2100" b="1" dirty="0" smtClean="0">
                <a:solidFill>
                  <a:srgbClr val="000090"/>
                </a:solidFill>
              </a:rPr>
              <a:t>  MET due to </a:t>
            </a:r>
            <a:r>
              <a:rPr lang="en-US" sz="2100" b="1" dirty="0" err="1" smtClean="0">
                <a:solidFill>
                  <a:srgbClr val="000090"/>
                </a:solidFill>
              </a:rPr>
              <a:t>mis</a:t>
            </a:r>
            <a:r>
              <a:rPr lang="en-US" sz="2100" b="1" dirty="0" smtClean="0">
                <a:solidFill>
                  <a:srgbClr val="000090"/>
                </a:solidFill>
              </a:rPr>
              <a:t>-</a:t>
            </a:r>
            <a:r>
              <a:rPr lang="en-US" sz="2100" b="1" dirty="0" smtClean="0">
                <a:solidFill>
                  <a:srgbClr val="000090"/>
                </a:solidFill>
              </a:rPr>
              <a:t>measurements </a:t>
            </a:r>
          </a:p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100" b="1" dirty="0" smtClean="0">
                <a:solidFill>
                  <a:srgbClr val="000090"/>
                </a:solidFill>
              </a:rPr>
              <a:t> </a:t>
            </a:r>
            <a:r>
              <a:rPr lang="en-US" sz="2100" b="1" dirty="0" smtClean="0">
                <a:solidFill>
                  <a:srgbClr val="000090"/>
                </a:solidFill>
              </a:rPr>
              <a:t>Test the </a:t>
            </a:r>
            <a:r>
              <a:rPr lang="en-US" sz="2100" b="1" dirty="0" smtClean="0">
                <a:solidFill>
                  <a:srgbClr val="000090"/>
                </a:solidFill>
              </a:rPr>
              <a:t>method for</a:t>
            </a:r>
            <a:r>
              <a:rPr lang="en-US" sz="2100" b="1" dirty="0" smtClean="0">
                <a:solidFill>
                  <a:srgbClr val="000090"/>
                </a:solidFill>
              </a:rPr>
              <a:t> </a:t>
            </a:r>
            <a:r>
              <a:rPr lang="en-US" sz="2100" b="1" dirty="0" smtClean="0">
                <a:solidFill>
                  <a:srgbClr val="000090"/>
                </a:solidFill>
              </a:rPr>
              <a:t>the latter</a:t>
            </a:r>
            <a:endParaRPr lang="en-US" sz="2100" b="1" dirty="0" smtClean="0">
              <a:solidFill>
                <a:srgbClr val="000090"/>
              </a:solidFill>
            </a:endParaRPr>
          </a:p>
          <a:p>
            <a:pPr>
              <a:spcAft>
                <a:spcPts val="1200"/>
              </a:spcAft>
              <a:buFont typeface="Wingdings" charset="2"/>
              <a:buChar char="§"/>
              <a:tabLst>
                <a:tab pos="180975" algn="l"/>
              </a:tabLst>
            </a:pPr>
            <a:r>
              <a:rPr lang="en-US" sz="2100" dirty="0" smtClean="0">
                <a:solidFill>
                  <a:srgbClr val="000090"/>
                </a:solidFill>
              </a:rPr>
              <a:t> Use MET templates </a:t>
            </a:r>
            <a:r>
              <a:rPr lang="en-US" sz="2100" dirty="0" smtClean="0">
                <a:solidFill>
                  <a:srgbClr val="000090"/>
                </a:solidFill>
              </a:rPr>
              <a:t>from</a:t>
            </a:r>
            <a:r>
              <a:rPr lang="en-US" sz="2100" dirty="0" smtClean="0">
                <a:solidFill>
                  <a:srgbClr val="000090"/>
                </a:solidFill>
              </a:rPr>
              <a:t> multi-jet </a:t>
            </a:r>
            <a:r>
              <a:rPr lang="en-US" sz="2100" dirty="0" smtClean="0">
                <a:solidFill>
                  <a:srgbClr val="000090"/>
                </a:solidFill>
              </a:rPr>
              <a:t>events to 								predict MET for </a:t>
            </a:r>
            <a:r>
              <a:rPr lang="en-US" sz="2100" b="1" dirty="0" err="1" smtClean="0">
                <a:solidFill>
                  <a:srgbClr val="00009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2100" b="1" dirty="0" err="1" smtClean="0">
                <a:solidFill>
                  <a:srgbClr val="000090"/>
                </a:solidFill>
              </a:rPr>
              <a:t>+</a:t>
            </a:r>
            <a:r>
              <a:rPr lang="en-US" sz="2100" b="1" dirty="0" err="1" smtClean="0">
                <a:solidFill>
                  <a:srgbClr val="000090"/>
                </a:solidFill>
              </a:rPr>
              <a:t>jets</a:t>
            </a:r>
            <a:r>
              <a:rPr lang="en-US" sz="2100" b="1" dirty="0" smtClean="0">
                <a:solidFill>
                  <a:srgbClr val="000090"/>
                </a:solidFill>
              </a:rPr>
              <a:t> events </a:t>
            </a:r>
            <a:endParaRPr lang="en-US" sz="2100" dirty="0" smtClean="0">
              <a:solidFill>
                <a:srgbClr val="00009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15000" y="4309408"/>
            <a:ext cx="33834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ü"/>
              <a:tabLst>
                <a:tab pos="265113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 Good agreement between predicted and observed distributions: 	</a:t>
            </a:r>
          </a:p>
          <a:p>
            <a:pPr>
              <a:tabLst>
                <a:tab pos="265113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     for MET &gt; 15 </a:t>
            </a:r>
            <a:r>
              <a:rPr lang="en-US" sz="2000" b="1" dirty="0" err="1" smtClean="0">
                <a:solidFill>
                  <a:srgbClr val="0000FF"/>
                </a:solidFill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</a:rPr>
              <a:t>  </a:t>
            </a:r>
          </a:p>
          <a:p>
            <a:pPr>
              <a:tabLst>
                <a:tab pos="265113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            predicted = 12.5 </a:t>
            </a:r>
          </a:p>
          <a:p>
            <a:pPr>
              <a:tabLst>
                <a:tab pos="265113" algn="l"/>
              </a:tabLst>
            </a:pPr>
            <a:r>
              <a:rPr lang="en-US" sz="2000" b="1" dirty="0" smtClean="0">
                <a:solidFill>
                  <a:srgbClr val="0000FF"/>
                </a:solidFill>
              </a:rPr>
              <a:t> 	       observed = 11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0" y="6553389"/>
            <a:ext cx="9144000" cy="307777"/>
          </a:xfrm>
          <a:prstGeom prst="rect">
            <a:avLst/>
          </a:prstGeom>
          <a:solidFill>
            <a:srgbClr val="240C7A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Didar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400" dirty="0" err="1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Dobur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                                	</a:t>
            </a:r>
            <a:r>
              <a:rPr lang="en-US" sz="1400" dirty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</a:t>
            </a:r>
            <a:r>
              <a:rPr lang="en-US" sz="1400" dirty="0" smtClean="0">
                <a:solidFill>
                  <a:srgbClr val="FFFCF2"/>
                </a:solidFill>
                <a:ea typeface="ＭＳ Ｐゴシック" charset="-128"/>
                <a:cs typeface="ＭＳ Ｐゴシック" charset="-128"/>
              </a:rPr>
              <a:t>	                        9/18                                                                               ICHEP 2010 Paris</a:t>
            </a:r>
            <a:endParaRPr lang="en-US" sz="1400" dirty="0">
              <a:solidFill>
                <a:srgbClr val="FFFCF2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2150" y="5181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p</a:t>
            </a:r>
            <a:r>
              <a:rPr lang="en-US" sz="1400" b="1" baseline="-25000" dirty="0" err="1" smtClean="0"/>
              <a:t>T</a:t>
            </a:r>
            <a:r>
              <a:rPr lang="en-US" sz="1400" b="1" dirty="0" err="1" smtClean="0"/>
              <a:t>(</a:t>
            </a:r>
            <a:r>
              <a:rPr lang="en-US" sz="1400" b="1" dirty="0" err="1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1400" b="1" dirty="0" smtClean="0"/>
              <a:t>) &gt; 15 </a:t>
            </a:r>
            <a:r>
              <a:rPr lang="en-US" sz="1400" b="1" dirty="0" err="1" smtClean="0"/>
              <a:t>GeV</a:t>
            </a:r>
            <a:endParaRPr lang="en-US" sz="1400" b="1" dirty="0" smtClean="0"/>
          </a:p>
          <a:p>
            <a:r>
              <a:rPr lang="en-US" sz="1400" b="1" dirty="0" err="1" smtClean="0"/>
              <a:t>p</a:t>
            </a:r>
            <a:r>
              <a:rPr lang="en-US" sz="1400" b="1" baseline="-25000" dirty="0" err="1" smtClean="0"/>
              <a:t>T</a:t>
            </a:r>
            <a:r>
              <a:rPr lang="en-US" sz="1400" b="1" dirty="0" err="1" smtClean="0"/>
              <a:t>(Jet</a:t>
            </a:r>
            <a:r>
              <a:rPr lang="en-US" sz="1400" b="1" dirty="0" smtClean="0"/>
              <a:t>) &gt; 40 </a:t>
            </a:r>
            <a:r>
              <a:rPr lang="en-US" sz="1400" b="1" dirty="0" err="1" smtClean="0"/>
              <a:t>GeV</a:t>
            </a:r>
            <a:endParaRPr lang="en-US" sz="1400" b="1" dirty="0"/>
          </a:p>
        </p:txBody>
      </p:sp>
      <p:pic>
        <p:nvPicPr>
          <p:cNvPr id="13" name="Picture 12" descr="METTemplat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39995" t="52849" r="39995"/>
              <a:stretch>
                <a:fillRect/>
              </a:stretch>
            </p:blipFill>
          </mc:Choice>
          <mc:Fallback>
            <p:blipFill>
              <a:blip r:embed="rId7"/>
              <a:srcRect l="39995" t="52849" r="39995"/>
              <a:stretch>
                <a:fillRect/>
              </a:stretch>
            </p:blipFill>
          </mc:Fallback>
        </mc:AlternateContent>
        <p:spPr>
          <a:xfrm>
            <a:off x="5637112" y="1371600"/>
            <a:ext cx="1678088" cy="2057400"/>
          </a:xfrm>
          <a:prstGeom prst="rect">
            <a:avLst/>
          </a:prstGeom>
        </p:spPr>
      </p:pic>
      <p:pic>
        <p:nvPicPr>
          <p:cNvPr id="14" name="Picture 13" descr="METTemplat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39995" t="7207" r="39995" b="48045"/>
              <a:stretch>
                <a:fillRect/>
              </a:stretch>
            </p:blipFill>
          </mc:Choice>
          <mc:Fallback>
            <p:blipFill>
              <a:blip r:embed="rId7"/>
              <a:srcRect l="39995" t="7207" r="39995" b="48045"/>
              <a:stretch>
                <a:fillRect/>
              </a:stretch>
            </p:blipFill>
          </mc:Fallback>
        </mc:AlternateContent>
        <p:spPr>
          <a:xfrm>
            <a:off x="7391400" y="1402184"/>
            <a:ext cx="1676400" cy="1950616"/>
          </a:xfrm>
          <a:prstGeom prst="rect">
            <a:avLst/>
          </a:prstGeom>
        </p:spPr>
      </p:pic>
      <p:sp>
        <p:nvSpPr>
          <p:cNvPr id="15" name="Striped Right Arrow 14"/>
          <p:cNvSpPr/>
          <p:nvPr/>
        </p:nvSpPr>
        <p:spPr>
          <a:xfrm>
            <a:off x="4800600" y="2286000"/>
            <a:ext cx="685800" cy="381000"/>
          </a:xfrm>
          <a:prstGeom prst="stripedRightArrow">
            <a:avLst/>
          </a:prstGeom>
          <a:solidFill>
            <a:srgbClr val="FF0000"/>
          </a:solidFill>
          <a:ln w="95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riped Right Arrow 18"/>
          <p:cNvSpPr/>
          <p:nvPr/>
        </p:nvSpPr>
        <p:spPr>
          <a:xfrm rot="8631074">
            <a:off x="5630957" y="3649801"/>
            <a:ext cx="829033" cy="243965"/>
          </a:xfrm>
          <a:prstGeom prst="strip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715000" y="110924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MET templates from multi-jet events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20994</TotalTime>
  <Words>1995</Words>
  <Application>Microsoft Macintosh PowerPoint</Application>
  <PresentationFormat>On-screen Show (4:3)</PresentationFormat>
  <Paragraphs>199</Paragraphs>
  <Slides>18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cern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ddidar Dobur</dc:creator>
  <cp:lastModifiedBy>ddidar Dobur</cp:lastModifiedBy>
  <cp:revision>230</cp:revision>
  <dcterms:created xsi:type="dcterms:W3CDTF">2010-07-21T17:06:36Z</dcterms:created>
  <dcterms:modified xsi:type="dcterms:W3CDTF">2010-07-23T07:20:17Z</dcterms:modified>
</cp:coreProperties>
</file>