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83" r:id="rId3"/>
    <p:sldId id="421" r:id="rId4"/>
    <p:sldId id="423" r:id="rId5"/>
    <p:sldId id="422" r:id="rId6"/>
    <p:sldId id="424" r:id="rId7"/>
    <p:sldId id="425" r:id="rId8"/>
    <p:sldId id="426" r:id="rId9"/>
  </p:sldIdLst>
  <p:sldSz cx="9144000" cy="6858000" type="screen4x3"/>
  <p:notesSz cx="9928225" cy="67976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  <p15:guide id="3" orient="horz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FFCC00"/>
    <a:srgbClr val="FF9900"/>
    <a:srgbClr val="FF9966"/>
    <a:srgbClr val="339933"/>
    <a:srgbClr val="0033CC"/>
    <a:srgbClr val="00FF00"/>
    <a:srgbClr val="D6009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0" autoAdjust="0"/>
    <p:restoredTop sz="96888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1352" y="184"/>
      </p:cViewPr>
      <p:guideLst>
        <p:guide orient="horz" pos="2976"/>
        <p:guide pos="5472"/>
        <p:guide orient="horz" pos="2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20/06/2021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695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20/06/2021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0627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59957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  <p:sp>
        <p:nvSpPr>
          <p:cNvPr id="7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79867" y="3789040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1" name="Text Box 18"/>
          <p:cNvSpPr txBox="1">
            <a:spLocks noChangeArrowheads="1"/>
          </p:cNvSpPr>
          <p:nvPr userDrawn="1"/>
        </p:nvSpPr>
        <p:spPr bwMode="auto">
          <a:xfrm>
            <a:off x="1325428" y="6485656"/>
            <a:ext cx="54587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Ray VENESS, CERN. Introduction. </a:t>
            </a:r>
            <a:r>
              <a:rPr lang="en-US" sz="1200" b="0" dirty="0">
                <a:solidFill>
                  <a:srgbClr val="000000"/>
                </a:solidFill>
                <a:latin typeface="+mj-lt"/>
              </a:rPr>
              <a:t>June 21</a:t>
            </a:r>
            <a:r>
              <a:rPr lang="en-US" sz="1200" b="0" baseline="30000" dirty="0">
                <a:solidFill>
                  <a:srgbClr val="000000"/>
                </a:solidFill>
                <a:latin typeface="+mj-lt"/>
              </a:rPr>
              <a:t>st</a:t>
            </a:r>
            <a:r>
              <a:rPr lang="en-US" sz="1200" b="0" baseline="0" dirty="0">
                <a:solidFill>
                  <a:srgbClr val="000000"/>
                </a:solidFill>
                <a:latin typeface="+mj-lt"/>
              </a:rPr>
              <a:t>, 2021</a:t>
            </a:r>
            <a:endParaRPr lang="en-US" sz="1200" b="0" dirty="0">
              <a:solidFill>
                <a:srgbClr val="000000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5" r:id="rId2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jp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AutoShape 2" descr="Bienvenido a la página web de la Unidad de Innovación Nuclear! | Unidad de  Innovación Nucle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6"/>
          <a:stretch/>
        </p:blipFill>
        <p:spPr>
          <a:xfrm>
            <a:off x="6712997" y="1014646"/>
            <a:ext cx="1045620" cy="56726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2838" y="2496234"/>
            <a:ext cx="4115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Union funding via </a:t>
            </a:r>
            <a:r>
              <a:rPr lang="en-US" sz="1400" b="1" dirty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ARIES-ADA 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2077225" y="6129830"/>
            <a:ext cx="5115518" cy="555748"/>
            <a:chOff x="667994" y="6155144"/>
            <a:chExt cx="5115518" cy="555748"/>
          </a:xfrm>
        </p:grpSpPr>
        <p:pic>
          <p:nvPicPr>
            <p:cNvPr id="19" name="Imagen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994" y="6212870"/>
              <a:ext cx="631825" cy="346396"/>
            </a:xfrm>
            <a:prstGeom prst="rect">
              <a:avLst/>
            </a:prstGeom>
          </p:spPr>
        </p:pic>
        <p:pic>
          <p:nvPicPr>
            <p:cNvPr id="20" name="Imagen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0873" y="6155144"/>
              <a:ext cx="562947" cy="555748"/>
            </a:xfrm>
            <a:prstGeom prst="rect">
              <a:avLst/>
            </a:prstGeom>
          </p:spPr>
        </p:pic>
        <p:pic>
          <p:nvPicPr>
            <p:cNvPr id="21" name="Imagen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5728" y="6248109"/>
              <a:ext cx="675661" cy="327131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 rotWithShape="1">
            <a:blip r:embed="rId5"/>
            <a:srcRect l="16025" t="15630" r="15630" b="17210"/>
            <a:stretch/>
          </p:blipFill>
          <p:spPr>
            <a:xfrm>
              <a:off x="4391707" y="6155144"/>
              <a:ext cx="479607" cy="471290"/>
            </a:xfrm>
            <a:prstGeom prst="rect">
              <a:avLst/>
            </a:prstGeom>
          </p:spPr>
        </p:pic>
        <p:pic>
          <p:nvPicPr>
            <p:cNvPr id="23" name="Imagen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8782" y="6168129"/>
              <a:ext cx="471442" cy="471442"/>
            </a:xfrm>
            <a:prstGeom prst="rect">
              <a:avLst/>
            </a:prstGeom>
          </p:spPr>
        </p:pic>
        <p:pic>
          <p:nvPicPr>
            <p:cNvPr id="24" name="Grafik 2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28" b="25145"/>
            <a:stretch/>
          </p:blipFill>
          <p:spPr>
            <a:xfrm>
              <a:off x="5048690" y="6192291"/>
              <a:ext cx="734822" cy="396996"/>
            </a:xfrm>
            <a:prstGeom prst="rect">
              <a:avLst/>
            </a:prstGeom>
          </p:spPr>
        </p:pic>
        <p:pic>
          <p:nvPicPr>
            <p:cNvPr id="25" name="Imagen 3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5545" y="6217993"/>
              <a:ext cx="657733" cy="351363"/>
            </a:xfrm>
            <a:prstGeom prst="rect">
              <a:avLst/>
            </a:prstGeom>
          </p:spPr>
        </p:pic>
      </p:grpSp>
      <p:sp>
        <p:nvSpPr>
          <p:cNvPr id="2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87168" y="4219445"/>
            <a:ext cx="8353356" cy="378210"/>
          </a:xfrm>
        </p:spPr>
        <p:txBody>
          <a:bodyPr/>
          <a:lstStyle/>
          <a:p>
            <a:pPr algn="ctr"/>
            <a:r>
              <a:rPr lang="en-US" sz="21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Workshop  </a:t>
            </a:r>
          </a:p>
          <a:p>
            <a:endParaRPr lang="en-GB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2838" y="2993431"/>
            <a:ext cx="9111162" cy="53311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800"/>
              </a:spcBef>
              <a:buNone/>
            </a:pPr>
            <a:r>
              <a:rPr lang="en-US" sz="3300" b="1" dirty="0">
                <a:solidFill>
                  <a:srgbClr val="FFCC00"/>
                </a:solidFill>
              </a:rPr>
              <a:t>Materials and Engineering Technologies for </a:t>
            </a:r>
          </a:p>
          <a:p>
            <a:pPr marL="0" indent="0" algn="ctr">
              <a:spcBef>
                <a:spcPts val="800"/>
              </a:spcBef>
              <a:buNone/>
            </a:pPr>
            <a:r>
              <a:rPr lang="en-US" sz="3300" b="1" dirty="0">
                <a:solidFill>
                  <a:srgbClr val="FFCC00"/>
                </a:solidFill>
              </a:rPr>
              <a:t>Particle Accelerator Beam Diagnostic Instruments</a:t>
            </a:r>
            <a:endParaRPr lang="en-US" sz="33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9"/>
          <a:srcRect l="23926" t="3246" r="23629" b="3600"/>
          <a:stretch/>
        </p:blipFill>
        <p:spPr>
          <a:xfrm>
            <a:off x="5423199" y="437071"/>
            <a:ext cx="1184415" cy="1168802"/>
          </a:xfrm>
          <a:prstGeom prst="rect">
            <a:avLst/>
          </a:prstGeom>
        </p:spPr>
      </p:pic>
      <p:grpSp>
        <p:nvGrpSpPr>
          <p:cNvPr id="29" name="Gruppieren 28"/>
          <p:cNvGrpSpPr/>
          <p:nvPr/>
        </p:nvGrpSpPr>
        <p:grpSpPr>
          <a:xfrm>
            <a:off x="5423199" y="2514238"/>
            <a:ext cx="2340734" cy="533893"/>
            <a:chOff x="4366412" y="2253998"/>
            <a:chExt cx="3189561" cy="687437"/>
          </a:xfrm>
        </p:grpSpPr>
        <p:pic>
          <p:nvPicPr>
            <p:cNvPr id="30" name="Picture 15" descr="Bildergebnis für horizon 202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7588" y="2257542"/>
              <a:ext cx="1798385" cy="683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6412" y="2253998"/>
              <a:ext cx="1391176" cy="687437"/>
            </a:xfrm>
            <a:prstGeom prst="rect">
              <a:avLst/>
            </a:prstGeom>
          </p:spPr>
        </p:pic>
      </p:grpSp>
      <p:pic>
        <p:nvPicPr>
          <p:cNvPr id="32" name="Grafik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268" y="1685983"/>
            <a:ext cx="2333349" cy="7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7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935F-C455-314C-9BE5-044156AF2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995E5-DF54-184F-A6AB-1469A9678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Three afternoons 21-23 June 2021 from 13:30 to ~18:00</a:t>
            </a:r>
          </a:p>
          <a:p>
            <a:r>
              <a:rPr lang="en-US" dirty="0"/>
              <a:t>Introduction session, with one opening talk </a:t>
            </a:r>
          </a:p>
          <a:p>
            <a:r>
              <a:rPr lang="en-US" dirty="0"/>
              <a:t>Three sessions:</a:t>
            </a:r>
          </a:p>
          <a:p>
            <a:pPr lvl="1"/>
            <a:r>
              <a:rPr lang="en-US" dirty="0"/>
              <a:t>Beam diagnostic instruments: design, production and operation</a:t>
            </a:r>
          </a:p>
          <a:p>
            <a:pPr lvl="1"/>
            <a:r>
              <a:rPr lang="en-US" dirty="0"/>
              <a:t>Novel materials and applications</a:t>
            </a:r>
          </a:p>
          <a:p>
            <a:pPr lvl="1"/>
            <a:r>
              <a:rPr lang="en-US" dirty="0"/>
              <a:t>New technology and components</a:t>
            </a:r>
          </a:p>
          <a:p>
            <a:r>
              <a:rPr lang="en-US" dirty="0"/>
              <a:t>21 invited talks of 20 minutes with a brief 5 minute discussion after each talk</a:t>
            </a:r>
          </a:p>
          <a:p>
            <a:pPr lvl="1"/>
            <a:r>
              <a:rPr lang="en-US" dirty="0"/>
              <a:t>Includes 4 technical talks from industry</a:t>
            </a:r>
          </a:p>
          <a:p>
            <a:r>
              <a:rPr lang="en-US" dirty="0"/>
              <a:t>Longer discussion session after each session</a:t>
            </a:r>
          </a:p>
          <a:p>
            <a:r>
              <a:rPr lang="en-US" dirty="0"/>
              <a:t>Wrap-up/overall discussion after the last session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F458DF-F2AA-D74E-9576-EF3192CD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14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A36BD3-123D-2E4B-BC43-50E898BC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Plenary session and breakout rooms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7C2C4-8DF7-5D49-88AC-63A1FD1BC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All talks and main discussions will take place in the ‘plenary’ Zoom room</a:t>
            </a:r>
          </a:p>
          <a:p>
            <a:r>
              <a:rPr lang="en-US" dirty="0"/>
              <a:t>A number of ‘breakout’ rooms will be available, to be used for:</a:t>
            </a:r>
          </a:p>
          <a:p>
            <a:pPr lvl="1"/>
            <a:r>
              <a:rPr lang="en-US" dirty="0"/>
              <a:t>More detailed discussions or coffee discussions between small groups</a:t>
            </a:r>
          </a:p>
          <a:p>
            <a:pPr lvl="1"/>
            <a:r>
              <a:rPr lang="en-US" dirty="0"/>
              <a:t>Specific technical or commercial discussions with the industry speakers (we have placed the industry talks before discussions or coffee breaks!)</a:t>
            </a:r>
          </a:p>
          <a:p>
            <a:r>
              <a:rPr lang="en-US" dirty="0"/>
              <a:t>Breakout session access will be managed from the core admin team</a:t>
            </a:r>
          </a:p>
          <a:p>
            <a:pPr lvl="1"/>
            <a:r>
              <a:rPr lang="en-US" dirty="0"/>
              <a:t>Madeleine </a:t>
            </a:r>
            <a:r>
              <a:rPr lang="en-US" dirty="0" err="1"/>
              <a:t>Catin</a:t>
            </a:r>
            <a:r>
              <a:rPr lang="en-US" dirty="0"/>
              <a:t>, Dmitry </a:t>
            </a:r>
            <a:r>
              <a:rPr lang="en-US" dirty="0" err="1"/>
              <a:t>Gudkov</a:t>
            </a:r>
            <a:r>
              <a:rPr lang="en-US" dirty="0"/>
              <a:t>, Peter </a:t>
            </a:r>
            <a:r>
              <a:rPr lang="en-US" dirty="0" err="1"/>
              <a:t>Forck</a:t>
            </a:r>
            <a:r>
              <a:rPr lang="en-US" dirty="0"/>
              <a:t>, Ray Veness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B5A96E-4DF4-0947-9AB0-CD5F302E0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260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A22E5D-7271-894F-A7A1-221746E38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Zoom meeting guidelines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98C0F-0FDD-384B-A895-EF74FF7C5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4596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Please mute your microphone and stop your video when you are not speaking</a:t>
            </a:r>
          </a:p>
          <a:p>
            <a:r>
              <a:rPr lang="en-US" dirty="0"/>
              <a:t>Please correct your name in Zoom if necessary to be </a:t>
            </a:r>
            <a:r>
              <a:rPr lang="en-US" dirty="0" err="1"/>
              <a:t>recognisable</a:t>
            </a:r>
            <a:endParaRPr lang="en-US" dirty="0"/>
          </a:p>
          <a:p>
            <a:r>
              <a:rPr lang="en-US" dirty="0"/>
              <a:t>For questions in the plenary:</a:t>
            </a:r>
          </a:p>
          <a:p>
            <a:pPr lvl="1"/>
            <a:r>
              <a:rPr lang="en-US" dirty="0"/>
              <a:t>Please make a comment in the ‘chat’ or raise your hand</a:t>
            </a:r>
          </a:p>
          <a:p>
            <a:pPr lvl="1"/>
            <a:r>
              <a:rPr lang="en-US" dirty="0"/>
              <a:t>The session chair will moderate the discussion</a:t>
            </a:r>
          </a:p>
          <a:p>
            <a:pPr lvl="1"/>
            <a:r>
              <a:rPr lang="en-US" dirty="0"/>
              <a:t>Please be clear, brief and specific in your questions and use the chat if suitable</a:t>
            </a:r>
          </a:p>
          <a:p>
            <a:r>
              <a:rPr lang="en-US" dirty="0"/>
              <a:t>For the breakout rooms</a:t>
            </a:r>
          </a:p>
          <a:p>
            <a:pPr lvl="1"/>
            <a:r>
              <a:rPr lang="en-US" dirty="0"/>
              <a:t>These are not moderated, but participants will be recalled for the next plenary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AF0E9B-F18B-7D40-B297-5372C22D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683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71538-7D88-084F-BB4A-134A819D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Reminders for speakers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98E5F-5CA0-9242-B478-60425C13B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071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Please keep to you time!</a:t>
            </a:r>
          </a:p>
          <a:p>
            <a:pPr lvl="1"/>
            <a:r>
              <a:rPr lang="en-US" dirty="0"/>
              <a:t>Session chairs will interrupt you if necessary</a:t>
            </a:r>
          </a:p>
          <a:p>
            <a:r>
              <a:rPr lang="en-US" dirty="0"/>
              <a:t>Please upload your talks, if possible the night beforehand</a:t>
            </a:r>
          </a:p>
          <a:p>
            <a:pPr lvl="1"/>
            <a:r>
              <a:rPr lang="en-US" dirty="0"/>
              <a:t>This will allow us to present them centrally in case if bandwidth or other issues</a:t>
            </a:r>
          </a:p>
          <a:p>
            <a:pPr lvl="1"/>
            <a:r>
              <a:rPr lang="en-US" dirty="0"/>
              <a:t>The Zoom room will be open for 1 hour before each afternoon and during breaks for you to test your material</a:t>
            </a:r>
          </a:p>
          <a:p>
            <a:r>
              <a:rPr lang="en-US" dirty="0"/>
              <a:t>Talks are given from your local computer, but don’t hesitate to ask for support.</a:t>
            </a:r>
          </a:p>
          <a:p>
            <a:r>
              <a:rPr lang="en-US" dirty="0"/>
              <a:t>We will ask you for a ½ page summary of your talk to allow us to compile a report for ARIES</a:t>
            </a:r>
          </a:p>
          <a:p>
            <a:pPr lvl="1"/>
            <a:r>
              <a:rPr lang="en-US" dirty="0"/>
              <a:t>This will be managed by the session chairs</a:t>
            </a:r>
          </a:p>
          <a:p>
            <a:pPr lvl="1"/>
            <a:r>
              <a:rPr lang="en-US" dirty="0"/>
              <a:t>We also have the option to write a summary paper on the workshop for IBIC</a:t>
            </a:r>
          </a:p>
          <a:p>
            <a:r>
              <a:rPr lang="en-US" dirty="0"/>
              <a:t>Remember to put your mobile phone on silent before you start…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F4668-BDB5-6E4E-B83C-F03F0C11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2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995492-391A-0348-99FE-85E7944CB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39FF15-119B-5F42-B12B-FBAFB3220511}"/>
              </a:ext>
            </a:extLst>
          </p:cNvPr>
          <p:cNvSpPr/>
          <p:nvPr/>
        </p:nvSpPr>
        <p:spPr>
          <a:xfrm>
            <a:off x="2286000" y="2941687"/>
            <a:ext cx="4572000" cy="9746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400"/>
              </a:spcBef>
            </a:pPr>
            <a:r>
              <a:rPr lang="es-ES" b="1" dirty="0">
                <a:solidFill>
                  <a:srgbClr val="FF0000"/>
                </a:solidFill>
                <a:cs typeface="Arial" panose="020B0604020202020204" pitchFamily="34" charset="0"/>
              </a:rPr>
              <a:t>VIRTUAL CONFERENCE PHOTO: </a:t>
            </a:r>
          </a:p>
          <a:p>
            <a:pPr algn="ctr">
              <a:spcBef>
                <a:spcPts val="400"/>
              </a:spcBef>
            </a:pPr>
            <a:r>
              <a:rPr lang="es-ES" b="1" dirty="0">
                <a:solidFill>
                  <a:srgbClr val="FF0000"/>
                </a:solidFill>
                <a:cs typeface="Arial" panose="020B0604020202020204" pitchFamily="34" charset="0"/>
              </a:rPr>
              <a:t>TUESDAY 22</a:t>
            </a:r>
            <a:r>
              <a:rPr lang="es-ES" b="1" baseline="30000" dirty="0">
                <a:solidFill>
                  <a:srgbClr val="FF0000"/>
                </a:solidFill>
                <a:cs typeface="Arial" panose="020B0604020202020204" pitchFamily="34" charset="0"/>
              </a:rPr>
              <a:t>nd</a:t>
            </a:r>
            <a:r>
              <a:rPr lang="es-ES" b="1" dirty="0">
                <a:solidFill>
                  <a:srgbClr val="FF0000"/>
                </a:solidFill>
                <a:cs typeface="Arial" panose="020B0604020202020204" pitchFamily="34" charset="0"/>
              </a:rPr>
              <a:t>  @ 14:45 CEST (UTC+2h) </a:t>
            </a:r>
            <a:r>
              <a:rPr lang="es-ES" b="1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DON’T MISS IT!</a:t>
            </a:r>
            <a:endParaRPr lang="en-US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4668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C388CF-8AFA-7F44-BB76-569FA6E75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19FD0-6E94-894E-A936-7CDA9946FB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2977453"/>
            <a:ext cx="7924800" cy="492443"/>
          </a:xfrm>
        </p:spPr>
        <p:txBody>
          <a:bodyPr/>
          <a:lstStyle/>
          <a:p>
            <a:pPr algn="ctr"/>
            <a:r>
              <a:rPr lang="en-US" dirty="0"/>
              <a:t>Have a fun and rewarding workshop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20451-BD5F-9F4B-847D-491F82892FEE}"/>
              </a:ext>
            </a:extLst>
          </p:cNvPr>
          <p:cNvSpPr txBox="1"/>
          <p:nvPr/>
        </p:nvSpPr>
        <p:spPr>
          <a:xfrm>
            <a:off x="5161671" y="5892581"/>
            <a:ext cx="3601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Thanks again to Madeleine and Dmitry for their invaluable help</a:t>
            </a:r>
          </a:p>
        </p:txBody>
      </p:sp>
    </p:spTree>
    <p:extLst>
      <p:ext uri="{BB962C8B-B14F-4D97-AF65-F5344CB8AC3E}">
        <p14:creationId xmlns:p14="http://schemas.microsoft.com/office/powerpoint/2010/main" val="1204728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1239</TotalTime>
  <Words>446</Words>
  <Application>Microsoft Macintosh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Thème Office</vt:lpstr>
      <vt:lpstr>PowerPoint Presentation</vt:lpstr>
      <vt:lpstr>Workshop overview</vt:lpstr>
      <vt:lpstr>Plenary session and breakout rooms</vt:lpstr>
      <vt:lpstr>General Zoom meeting guidelines </vt:lpstr>
      <vt:lpstr>Reminders for speakers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Ray</cp:lastModifiedBy>
  <cp:revision>545</cp:revision>
  <cp:lastPrinted>2019-04-08T08:37:59Z</cp:lastPrinted>
  <dcterms:created xsi:type="dcterms:W3CDTF">2017-04-26T09:15:49Z</dcterms:created>
  <dcterms:modified xsi:type="dcterms:W3CDTF">2021-06-21T08:01:38Z</dcterms:modified>
</cp:coreProperties>
</file>