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Default Extension="tif" ContentType="image/tiff"/>
  <Default Extension="JPG" ContentType="image/jpeg"/>
  <Default Extension="mp4" ContentType="video/mp4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notesMasterIdLst>
    <p:notesMasterId r:id="rId44"/>
  </p:notesMasterIdLst>
  <p:sldIdLst>
    <p:sldId id="256" r:id="rId2"/>
    <p:sldId id="257" r:id="rId3"/>
    <p:sldId id="289" r:id="rId4"/>
    <p:sldId id="291" r:id="rId5"/>
    <p:sldId id="258" r:id="rId6"/>
    <p:sldId id="259" r:id="rId7"/>
    <p:sldId id="260" r:id="rId8"/>
    <p:sldId id="295" r:id="rId9"/>
    <p:sldId id="261" r:id="rId10"/>
    <p:sldId id="271" r:id="rId11"/>
    <p:sldId id="270" r:id="rId12"/>
    <p:sldId id="264" r:id="rId13"/>
    <p:sldId id="266" r:id="rId14"/>
    <p:sldId id="269" r:id="rId15"/>
    <p:sldId id="268" r:id="rId16"/>
    <p:sldId id="267" r:id="rId17"/>
    <p:sldId id="272" r:id="rId18"/>
    <p:sldId id="263" r:id="rId19"/>
    <p:sldId id="273" r:id="rId20"/>
    <p:sldId id="275" r:id="rId21"/>
    <p:sldId id="299" r:id="rId22"/>
    <p:sldId id="298" r:id="rId23"/>
    <p:sldId id="276" r:id="rId24"/>
    <p:sldId id="277" r:id="rId25"/>
    <p:sldId id="278" r:id="rId26"/>
    <p:sldId id="279" r:id="rId27"/>
    <p:sldId id="280" r:id="rId28"/>
    <p:sldId id="281" r:id="rId29"/>
    <p:sldId id="283" r:id="rId30"/>
    <p:sldId id="282" r:id="rId31"/>
    <p:sldId id="297" r:id="rId32"/>
    <p:sldId id="284" r:id="rId33"/>
    <p:sldId id="285" r:id="rId34"/>
    <p:sldId id="288" r:id="rId35"/>
    <p:sldId id="286" r:id="rId36"/>
    <p:sldId id="287" r:id="rId37"/>
    <p:sldId id="292" r:id="rId38"/>
    <p:sldId id="300" r:id="rId39"/>
    <p:sldId id="303" r:id="rId40"/>
    <p:sldId id="293" r:id="rId41"/>
    <p:sldId id="302" r:id="rId42"/>
    <p:sldId id="294" r:id="rId43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9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04282"/>
    <a:srgbClr val="CC3300"/>
    <a:srgbClr val="0B387C"/>
    <a:srgbClr val="0055A0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3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2" autoAdjust="0"/>
    <p:restoredTop sz="94660"/>
  </p:normalViewPr>
  <p:slideViewPr>
    <p:cSldViewPr snapToGrid="0" snapToObjects="1">
      <p:cViewPr varScale="1">
        <p:scale>
          <a:sx n="153" d="100"/>
          <a:sy n="153" d="100"/>
        </p:scale>
        <p:origin x="162" y="480"/>
      </p:cViewPr>
      <p:guideLst>
        <p:guide orient="horz" pos="1620"/>
        <p:guide pos="289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D8E4333-9BE9-4EF6-A360-B3F54980594A}" type="datetimeFigureOut">
              <a:rPr lang="en-GB" smtClean="0"/>
              <a:t>21/06/2021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20DD468-C1F1-4AFC-ACFD-C418503E909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773617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9355" y="1327799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21/06/2021</a:t>
            </a:r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Modern SEM materials and methods at CERN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889146"/>
            <a:ext cx="3200400" cy="547688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160818"/>
            <a:ext cx="2743200" cy="6858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485900"/>
            <a:ext cx="7086600" cy="2762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21/06/2021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Modern SEM materials and methods at CERN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279282"/>
            <a:ext cx="3053868" cy="940356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601648"/>
            <a:ext cx="4759514" cy="3569636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249074"/>
            <a:ext cx="3053866" cy="199761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21/06/2021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Modern SEM materials and methods at CERN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183333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183333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13154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9440" y="180511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21/06/2021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Modern SEM materials and methods at CERN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21/06/2021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Modern SEM materials and methods at CERN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7467600" cy="85725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3657600" cy="3262788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200150"/>
            <a:ext cx="3657600" cy="3262789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21/06/2021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Modern SEM materials and methods at CERN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8229600" cy="670483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55613" y="3826475"/>
            <a:ext cx="8231187" cy="447075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952333"/>
            <a:ext cx="4040188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6" y="952333"/>
            <a:ext cx="4041775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21/06/2021</a:t>
            </a:r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Modern SEM materials and methods at CERN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bande-01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442648"/>
            <a:ext cx="9144000" cy="707202"/>
          </a:xfrm>
          <a:prstGeom prst="rect">
            <a:avLst/>
          </a:prstGeom>
        </p:spPr>
      </p:pic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994205"/>
            <a:ext cx="8229600" cy="3203145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21/06/2021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Modern SEM materials and methods at CERN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Image 7" descr="bande-01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wmf"/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5" Type="http://schemas.openxmlformats.org/officeDocument/2006/relationships/image" Target="../media/image21.png"/><Relationship Id="rId4" Type="http://schemas.openxmlformats.org/officeDocument/2006/relationships/image" Target="../media/image20.wm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0.wmf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3.jpe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8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8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8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8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G"/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32.JPG"/><Relationship Id="rId5" Type="http://schemas.openxmlformats.org/officeDocument/2006/relationships/image" Target="../media/image31.JPG"/><Relationship Id="rId4" Type="http://schemas.openxmlformats.org/officeDocument/2006/relationships/image" Target="../media/image30.JP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G"/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32.JPG"/><Relationship Id="rId5" Type="http://schemas.openxmlformats.org/officeDocument/2006/relationships/image" Target="../media/image31.JPG"/><Relationship Id="rId4" Type="http://schemas.openxmlformats.org/officeDocument/2006/relationships/image" Target="../media/image30.JP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G"/><Relationship Id="rId7" Type="http://schemas.openxmlformats.org/officeDocument/2006/relationships/image" Target="../media/image33.JPG"/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32.JPG"/><Relationship Id="rId5" Type="http://schemas.openxmlformats.org/officeDocument/2006/relationships/image" Target="../media/image31.JPG"/><Relationship Id="rId4" Type="http://schemas.openxmlformats.org/officeDocument/2006/relationships/image" Target="../media/image30.JP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G"/><Relationship Id="rId2" Type="http://schemas.openxmlformats.org/officeDocument/2006/relationships/image" Target="../media/image34.jpg"/><Relationship Id="rId1" Type="http://schemas.openxmlformats.org/officeDocument/2006/relationships/slideLayout" Target="../slideLayouts/slideLayout8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G"/><Relationship Id="rId2" Type="http://schemas.openxmlformats.org/officeDocument/2006/relationships/image" Target="../media/image34.jp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36.JP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8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G"/><Relationship Id="rId2" Type="http://schemas.openxmlformats.org/officeDocument/2006/relationships/image" Target="../media/image37.JPG"/><Relationship Id="rId1" Type="http://schemas.openxmlformats.org/officeDocument/2006/relationships/slideLayout" Target="../slideLayouts/slideLayout8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G"/><Relationship Id="rId2" Type="http://schemas.openxmlformats.org/officeDocument/2006/relationships/image" Target="../media/image39.JPG"/><Relationship Id="rId1" Type="http://schemas.openxmlformats.org/officeDocument/2006/relationships/slideLayout" Target="../slideLayouts/slideLayout8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tif"/><Relationship Id="rId1" Type="http://schemas.openxmlformats.org/officeDocument/2006/relationships/slideLayout" Target="../slideLayouts/slideLayout8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5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25351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Components of a SEMGRID HEAD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smtClean="0"/>
              <a:t>21/06/2021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Modern SEM materials and methods at CERN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16" name="Content Placeholder 7"/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9252" y="858835"/>
            <a:ext cx="5200097" cy="3466731"/>
          </a:xfrm>
          <a:prstGeom prst="rect">
            <a:avLst/>
          </a:prstGeom>
        </p:spPr>
      </p:pic>
      <p:cxnSp>
        <p:nvCxnSpPr>
          <p:cNvPr id="19" name="Straight Arrow Connector 18"/>
          <p:cNvCxnSpPr/>
          <p:nvPr/>
        </p:nvCxnSpPr>
        <p:spPr>
          <a:xfrm flipH="1">
            <a:off x="5622121" y="1250103"/>
            <a:ext cx="2016869" cy="47493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 flipH="1" flipV="1">
            <a:off x="5525311" y="2321668"/>
            <a:ext cx="2062263" cy="8708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 flipH="1" flipV="1">
            <a:off x="4961106" y="2911813"/>
            <a:ext cx="2574588" cy="81712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>
            <a:off x="1115438" y="1439694"/>
            <a:ext cx="1686128" cy="105058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>
            <a:stCxn id="37" idx="3"/>
          </p:cNvCxnSpPr>
          <p:nvPr/>
        </p:nvCxnSpPr>
        <p:spPr>
          <a:xfrm flipV="1">
            <a:off x="1211027" y="2665379"/>
            <a:ext cx="2174199" cy="28874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>
            <a:stCxn id="39" idx="3"/>
          </p:cNvCxnSpPr>
          <p:nvPr/>
        </p:nvCxnSpPr>
        <p:spPr>
          <a:xfrm flipV="1">
            <a:off x="1123663" y="3871609"/>
            <a:ext cx="2209682" cy="6081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162128" y="803419"/>
            <a:ext cx="155642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Support structure</a:t>
            </a:r>
            <a:endParaRPr lang="en-GB" dirty="0"/>
          </a:p>
        </p:txBody>
      </p:sp>
      <p:sp>
        <p:nvSpPr>
          <p:cNvPr id="34" name="TextBox 33"/>
          <p:cNvSpPr txBox="1"/>
          <p:nvPr/>
        </p:nvSpPr>
        <p:spPr>
          <a:xfrm>
            <a:off x="7727523" y="941918"/>
            <a:ext cx="7104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BIAS</a:t>
            </a:r>
            <a:endParaRPr lang="en-GB" dirty="0"/>
          </a:p>
        </p:txBody>
      </p:sp>
      <p:sp>
        <p:nvSpPr>
          <p:cNvPr id="35" name="TextBox 34"/>
          <p:cNvSpPr txBox="1"/>
          <p:nvPr/>
        </p:nvSpPr>
        <p:spPr>
          <a:xfrm>
            <a:off x="7622005" y="2164911"/>
            <a:ext cx="1492716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GB" dirty="0" smtClean="0"/>
              <a:t>Wire support</a:t>
            </a:r>
            <a:endParaRPr lang="en-GB" dirty="0"/>
          </a:p>
        </p:txBody>
      </p:sp>
      <p:sp>
        <p:nvSpPr>
          <p:cNvPr id="36" name="TextBox 35"/>
          <p:cNvSpPr txBox="1"/>
          <p:nvPr/>
        </p:nvSpPr>
        <p:spPr>
          <a:xfrm>
            <a:off x="7691070" y="3582544"/>
            <a:ext cx="774571" cy="369332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GB" dirty="0" smtClean="0"/>
              <a:t>Wires</a:t>
            </a:r>
            <a:endParaRPr lang="en-GB" dirty="0"/>
          </a:p>
        </p:txBody>
      </p:sp>
      <p:sp>
        <p:nvSpPr>
          <p:cNvPr id="37" name="TextBox 36"/>
          <p:cNvSpPr txBox="1"/>
          <p:nvPr/>
        </p:nvSpPr>
        <p:spPr>
          <a:xfrm>
            <a:off x="-38033" y="2769459"/>
            <a:ext cx="12490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C</a:t>
            </a:r>
            <a:r>
              <a:rPr lang="en-GB" dirty="0" smtClean="0"/>
              <a:t>onnector</a:t>
            </a:r>
            <a:endParaRPr lang="en-GB" dirty="0"/>
          </a:p>
        </p:txBody>
      </p:sp>
      <p:sp>
        <p:nvSpPr>
          <p:cNvPr id="39" name="TextBox 38"/>
          <p:cNvSpPr txBox="1"/>
          <p:nvPr/>
        </p:nvSpPr>
        <p:spPr>
          <a:xfrm>
            <a:off x="49330" y="3747755"/>
            <a:ext cx="10743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“cabling”</a:t>
            </a:r>
            <a:endParaRPr lang="en-GB" dirty="0"/>
          </a:p>
        </p:txBody>
      </p:sp>
      <p:cxnSp>
        <p:nvCxnSpPr>
          <p:cNvPr id="41" name="Straight Arrow Connector 40"/>
          <p:cNvCxnSpPr>
            <a:stCxn id="39" idx="3"/>
          </p:cNvCxnSpPr>
          <p:nvPr/>
        </p:nvCxnSpPr>
        <p:spPr>
          <a:xfrm flipV="1">
            <a:off x="1123663" y="3099246"/>
            <a:ext cx="1845672" cy="83317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85624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Wire support</a:t>
            </a:r>
            <a:endParaRPr lang="en-GB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457200" y="1249165"/>
            <a:ext cx="3657600" cy="3164282"/>
          </a:xfrm>
          <a:prstGeom prst="rect">
            <a:avLst/>
          </a:prstGeom>
        </p:spPr>
      </p:pic>
      <p:sp>
        <p:nvSpPr>
          <p:cNvPr id="8" name="Content Placeholder 7"/>
          <p:cNvSpPr>
            <a:spLocks noGrp="1"/>
          </p:cNvSpPr>
          <p:nvPr>
            <p:ph sz="half" idx="2"/>
          </p:nvPr>
        </p:nvSpPr>
        <p:spPr>
          <a:xfrm>
            <a:off x="4420755" y="1150658"/>
            <a:ext cx="4592615" cy="3262789"/>
          </a:xfrm>
        </p:spPr>
        <p:txBody>
          <a:bodyPr>
            <a:normAutofit fontScale="77500" lnSpcReduction="20000"/>
          </a:bodyPr>
          <a:lstStyle/>
          <a:p>
            <a:r>
              <a:rPr lang="en-GB" dirty="0" smtClean="0"/>
              <a:t>A PCB with pads to solder the wire grid onto</a:t>
            </a:r>
          </a:p>
          <a:p>
            <a:r>
              <a:rPr lang="en-GB" dirty="0" smtClean="0"/>
              <a:t>Materials used need to conform to CERN vacuum requirements</a:t>
            </a:r>
          </a:p>
          <a:p>
            <a:r>
              <a:rPr lang="en-GB" dirty="0" smtClean="0"/>
              <a:t>Overall PCB design is given by beam aperture, vessel for the instrument and spacing of the grid</a:t>
            </a:r>
          </a:p>
          <a:p>
            <a:r>
              <a:rPr lang="en-GB" dirty="0" smtClean="0"/>
              <a:t>Using Resistors for test signal to confirm the state the wires without beam</a:t>
            </a:r>
          </a:p>
          <a:p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Modern SEM materials and methods at CERN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4294967295"/>
          </p:nvPr>
        </p:nvSpPr>
        <p:spPr>
          <a:xfrm>
            <a:off x="0" y="4772025"/>
            <a:ext cx="2133600" cy="273050"/>
          </a:xfrm>
        </p:spPr>
        <p:txBody>
          <a:bodyPr/>
          <a:lstStyle/>
          <a:p>
            <a:r>
              <a:rPr lang="en-GB" smtClean="0"/>
              <a:t>21/06/2021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446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Wire support </a:t>
            </a:r>
            <a:endParaRPr lang="en-GB" dirty="0"/>
          </a:p>
        </p:txBody>
      </p:sp>
      <p:sp>
        <p:nvSpPr>
          <p:cNvPr id="8" name="Content Placeholder 7"/>
          <p:cNvSpPr>
            <a:spLocks noGrp="1"/>
          </p:cNvSpPr>
          <p:nvPr>
            <p:ph sz="half" idx="2"/>
          </p:nvPr>
        </p:nvSpPr>
        <p:spPr>
          <a:xfrm>
            <a:off x="4114800" y="1031625"/>
            <a:ext cx="5029200" cy="3357495"/>
          </a:xfrm>
        </p:spPr>
        <p:txBody>
          <a:bodyPr>
            <a:normAutofit fontScale="70000" lnSpcReduction="20000"/>
          </a:bodyPr>
          <a:lstStyle/>
          <a:p>
            <a:r>
              <a:rPr lang="en-GB" dirty="0" smtClean="0"/>
              <a:t>Alumina (Al2O3) ceramic substrate 96-97%</a:t>
            </a:r>
            <a:br>
              <a:rPr lang="en-GB" dirty="0" smtClean="0"/>
            </a:br>
            <a:r>
              <a:rPr lang="en-GB" dirty="0" smtClean="0"/>
              <a:t>Biggest </a:t>
            </a:r>
            <a:r>
              <a:rPr lang="en-GB" dirty="0"/>
              <a:t>Panel possible with our providers so </a:t>
            </a:r>
            <a:r>
              <a:rPr lang="en-GB" dirty="0" smtClean="0"/>
              <a:t>far are 160x240mm</a:t>
            </a:r>
          </a:p>
          <a:p>
            <a:r>
              <a:rPr lang="en-GB" dirty="0" smtClean="0"/>
              <a:t>PCB tracks single or double sided</a:t>
            </a:r>
          </a:p>
          <a:p>
            <a:r>
              <a:rPr lang="en-GB" dirty="0" smtClean="0"/>
              <a:t>VIAS diameter 0.3 mm</a:t>
            </a:r>
          </a:p>
          <a:p>
            <a:r>
              <a:rPr lang="en-GB" dirty="0" smtClean="0"/>
              <a:t>Tracks thickness 35 </a:t>
            </a:r>
            <a:r>
              <a:rPr lang="el-GR" dirty="0" smtClean="0"/>
              <a:t>μ</a:t>
            </a:r>
            <a:r>
              <a:rPr lang="en-GB" dirty="0" smtClean="0"/>
              <a:t>m (1oz) copper with ENIG finish</a:t>
            </a:r>
          </a:p>
          <a:p>
            <a:r>
              <a:rPr lang="en-GB" dirty="0" smtClean="0"/>
              <a:t>SMD Resistor 1 M</a:t>
            </a:r>
            <a:r>
              <a:rPr lang="el-GR" dirty="0" smtClean="0"/>
              <a:t>Ω</a:t>
            </a:r>
            <a:r>
              <a:rPr lang="en-GB" dirty="0" smtClean="0"/>
              <a:t> packs</a:t>
            </a:r>
          </a:p>
          <a:p>
            <a:r>
              <a:rPr lang="en-GB" dirty="0" smtClean="0"/>
              <a:t>Possible to order as a “standard product”</a:t>
            </a:r>
          </a:p>
          <a:p>
            <a:r>
              <a:rPr lang="en-GB" dirty="0"/>
              <a:t>Performed vacuum acceptance tests at CERN and so far had no issues with them, all cleared for </a:t>
            </a:r>
            <a:r>
              <a:rPr lang="en-GB" dirty="0" smtClean="0"/>
              <a:t>installation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Modern SEM materials and methods at CERN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4294967295"/>
          </p:nvPr>
        </p:nvSpPr>
        <p:spPr>
          <a:xfrm>
            <a:off x="0" y="4772025"/>
            <a:ext cx="2133600" cy="273050"/>
          </a:xfrm>
        </p:spPr>
        <p:txBody>
          <a:bodyPr/>
          <a:lstStyle/>
          <a:p>
            <a:r>
              <a:rPr lang="en-GB" smtClean="0"/>
              <a:t>21/06/2021</a:t>
            </a:r>
            <a:endParaRPr lang="en-US" dirty="0"/>
          </a:p>
        </p:txBody>
      </p:sp>
      <p:sp>
        <p:nvSpPr>
          <p:cNvPr id="16" name="Content Placeholder 15"/>
          <p:cNvSpPr>
            <a:spLocks noGrp="1"/>
          </p:cNvSpPr>
          <p:nvPr>
            <p:ph sz="half" idx="1"/>
          </p:nvPr>
        </p:nvSpPr>
        <p:spPr/>
        <p:txBody>
          <a:bodyPr>
            <a:normAutofit fontScale="70000" lnSpcReduction="20000"/>
          </a:bodyPr>
          <a:lstStyle/>
          <a:p>
            <a:endParaRPr lang="en-GB"/>
          </a:p>
        </p:txBody>
      </p:sp>
      <p:pic>
        <p:nvPicPr>
          <p:cNvPr id="17" name="Content Placeholder 1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41" t="25110" r="47557" b="10418"/>
          <a:stretch/>
        </p:blipFill>
        <p:spPr>
          <a:xfrm>
            <a:off x="530198" y="1063229"/>
            <a:ext cx="3311819" cy="32349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6021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Examples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Modern SEM materials and methods at CERN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4294967295"/>
          </p:nvPr>
        </p:nvSpPr>
        <p:spPr>
          <a:xfrm>
            <a:off x="0" y="4772025"/>
            <a:ext cx="2133600" cy="273050"/>
          </a:xfrm>
        </p:spPr>
        <p:txBody>
          <a:bodyPr/>
          <a:lstStyle/>
          <a:p>
            <a:r>
              <a:rPr lang="en-GB" smtClean="0"/>
              <a:t>21/06/2021</a:t>
            </a:r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883664" y="1967113"/>
            <a:ext cx="27879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Grid with 0.4 mm spacing</a:t>
            </a:r>
            <a:endParaRPr lang="en-GB" dirty="0"/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3390" y="205979"/>
            <a:ext cx="4093262" cy="40559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9857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Examples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Modern SEM materials and methods at CERN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4294967295"/>
          </p:nvPr>
        </p:nvSpPr>
        <p:spPr>
          <a:xfrm>
            <a:off x="0" y="4772025"/>
            <a:ext cx="2133600" cy="273050"/>
          </a:xfrm>
        </p:spPr>
        <p:txBody>
          <a:bodyPr/>
          <a:lstStyle/>
          <a:p>
            <a:r>
              <a:rPr lang="en-GB" smtClean="0"/>
              <a:t>21/06/2021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83664" y="1967113"/>
            <a:ext cx="25955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Grid with 1 mm spacing</a:t>
            </a:r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25992" y="60960"/>
            <a:ext cx="4958203" cy="402336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258" b="15175"/>
          <a:stretch/>
        </p:blipFill>
        <p:spPr>
          <a:xfrm>
            <a:off x="278810" y="2660679"/>
            <a:ext cx="3709580" cy="14236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7708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Examples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Modern SEM materials and methods at CERN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4294967295"/>
          </p:nvPr>
        </p:nvSpPr>
        <p:spPr>
          <a:xfrm>
            <a:off x="0" y="4772025"/>
            <a:ext cx="2133600" cy="273050"/>
          </a:xfrm>
        </p:spPr>
        <p:txBody>
          <a:bodyPr/>
          <a:lstStyle/>
          <a:p>
            <a:r>
              <a:rPr lang="en-GB" smtClean="0"/>
              <a:t>21/06/2021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457200" y="1443727"/>
            <a:ext cx="428200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Grid with smaller spacing in the centre of the beam</a:t>
            </a:r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4951586" y="113674"/>
            <a:ext cx="4035659" cy="4032068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2090058"/>
            <a:ext cx="4282006" cy="21458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9690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Examples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Modern SEM materials and methods at CERN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4294967295"/>
          </p:nvPr>
        </p:nvSpPr>
        <p:spPr>
          <a:xfrm>
            <a:off x="0" y="4772025"/>
            <a:ext cx="2133600" cy="273050"/>
          </a:xfrm>
        </p:spPr>
        <p:txBody>
          <a:bodyPr/>
          <a:lstStyle/>
          <a:p>
            <a:r>
              <a:rPr lang="en-GB" smtClean="0"/>
              <a:t>21/06/2021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3396343" y="3949593"/>
            <a:ext cx="46603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With gold solder, can be baked out to 200 C</a:t>
            </a:r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3780" y="205979"/>
            <a:ext cx="4088997" cy="364281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092867"/>
            <a:ext cx="2661744" cy="32260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859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Components of a SEMGRID HEAD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smtClean="0"/>
              <a:t>21/06/2021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Modern SEM materials and methods at CERN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17</a:t>
            </a:fld>
            <a:endParaRPr lang="en-US" dirty="0"/>
          </a:p>
        </p:txBody>
      </p:sp>
      <p:pic>
        <p:nvPicPr>
          <p:cNvPr id="16" name="Content Placeholder 7"/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9252" y="858835"/>
            <a:ext cx="5200097" cy="3466731"/>
          </a:xfrm>
          <a:prstGeom prst="rect">
            <a:avLst/>
          </a:prstGeom>
        </p:spPr>
      </p:pic>
      <p:cxnSp>
        <p:nvCxnSpPr>
          <p:cNvPr id="19" name="Straight Arrow Connector 18"/>
          <p:cNvCxnSpPr/>
          <p:nvPr/>
        </p:nvCxnSpPr>
        <p:spPr>
          <a:xfrm flipH="1">
            <a:off x="5622121" y="1250103"/>
            <a:ext cx="2016869" cy="47493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 flipH="1" flipV="1">
            <a:off x="5525311" y="2321668"/>
            <a:ext cx="2062263" cy="8708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 flipH="1" flipV="1">
            <a:off x="4961106" y="2911813"/>
            <a:ext cx="2574588" cy="81712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>
            <a:off x="1115438" y="1439694"/>
            <a:ext cx="1686128" cy="105058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>
            <a:stCxn id="37" idx="3"/>
          </p:cNvCxnSpPr>
          <p:nvPr/>
        </p:nvCxnSpPr>
        <p:spPr>
          <a:xfrm flipV="1">
            <a:off x="1211027" y="2665379"/>
            <a:ext cx="2174199" cy="28874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>
            <a:stCxn id="39" idx="3"/>
          </p:cNvCxnSpPr>
          <p:nvPr/>
        </p:nvCxnSpPr>
        <p:spPr>
          <a:xfrm flipV="1">
            <a:off x="1123663" y="3871609"/>
            <a:ext cx="2209682" cy="6081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162128" y="803419"/>
            <a:ext cx="155642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Support structure</a:t>
            </a:r>
            <a:endParaRPr lang="en-GB" dirty="0"/>
          </a:p>
        </p:txBody>
      </p:sp>
      <p:sp>
        <p:nvSpPr>
          <p:cNvPr id="34" name="TextBox 33"/>
          <p:cNvSpPr txBox="1"/>
          <p:nvPr/>
        </p:nvSpPr>
        <p:spPr>
          <a:xfrm>
            <a:off x="7727523" y="941918"/>
            <a:ext cx="7104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BIAS</a:t>
            </a:r>
            <a:endParaRPr lang="en-GB" dirty="0"/>
          </a:p>
        </p:txBody>
      </p:sp>
      <p:sp>
        <p:nvSpPr>
          <p:cNvPr id="35" name="TextBox 34"/>
          <p:cNvSpPr txBox="1"/>
          <p:nvPr/>
        </p:nvSpPr>
        <p:spPr>
          <a:xfrm>
            <a:off x="7686526" y="2164911"/>
            <a:ext cx="1492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Wire support</a:t>
            </a:r>
            <a:endParaRPr lang="en-GB" dirty="0"/>
          </a:p>
        </p:txBody>
      </p:sp>
      <p:sp>
        <p:nvSpPr>
          <p:cNvPr id="36" name="TextBox 35"/>
          <p:cNvSpPr txBox="1"/>
          <p:nvPr/>
        </p:nvSpPr>
        <p:spPr>
          <a:xfrm>
            <a:off x="7663403" y="3582544"/>
            <a:ext cx="774571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GB" dirty="0" smtClean="0"/>
              <a:t>Wires</a:t>
            </a:r>
            <a:endParaRPr lang="en-GB" dirty="0"/>
          </a:p>
        </p:txBody>
      </p:sp>
      <p:sp>
        <p:nvSpPr>
          <p:cNvPr id="37" name="TextBox 36"/>
          <p:cNvSpPr txBox="1"/>
          <p:nvPr/>
        </p:nvSpPr>
        <p:spPr>
          <a:xfrm>
            <a:off x="-38033" y="2769459"/>
            <a:ext cx="12490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C</a:t>
            </a:r>
            <a:r>
              <a:rPr lang="en-GB" dirty="0" smtClean="0"/>
              <a:t>onnector</a:t>
            </a:r>
            <a:endParaRPr lang="en-GB" dirty="0"/>
          </a:p>
        </p:txBody>
      </p:sp>
      <p:sp>
        <p:nvSpPr>
          <p:cNvPr id="39" name="TextBox 38"/>
          <p:cNvSpPr txBox="1"/>
          <p:nvPr/>
        </p:nvSpPr>
        <p:spPr>
          <a:xfrm>
            <a:off x="49330" y="3747755"/>
            <a:ext cx="10743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“cabling”</a:t>
            </a:r>
            <a:endParaRPr lang="en-GB" dirty="0"/>
          </a:p>
        </p:txBody>
      </p:sp>
      <p:cxnSp>
        <p:nvCxnSpPr>
          <p:cNvPr id="41" name="Straight Arrow Connector 40"/>
          <p:cNvCxnSpPr>
            <a:stCxn id="39" idx="3"/>
          </p:cNvCxnSpPr>
          <p:nvPr/>
        </p:nvCxnSpPr>
        <p:spPr>
          <a:xfrm flipV="1">
            <a:off x="1123663" y="3099246"/>
            <a:ext cx="1845672" cy="83317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69576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Wires</a:t>
            </a:r>
            <a:endParaRPr lang="en-GB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93441701"/>
              </p:ext>
            </p:extLst>
          </p:nvPr>
        </p:nvGraphicFramePr>
        <p:xfrm>
          <a:off x="457196" y="993775"/>
          <a:ext cx="7058300" cy="165100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764575">
                  <a:extLst>
                    <a:ext uri="{9D8B030D-6E8A-4147-A177-3AD203B41FA5}">
                      <a16:colId xmlns:a16="http://schemas.microsoft.com/office/drawing/2014/main" val="232397649"/>
                    </a:ext>
                  </a:extLst>
                </a:gridCol>
                <a:gridCol w="1764575">
                  <a:extLst>
                    <a:ext uri="{9D8B030D-6E8A-4147-A177-3AD203B41FA5}">
                      <a16:colId xmlns:a16="http://schemas.microsoft.com/office/drawing/2014/main" val="211686851"/>
                    </a:ext>
                  </a:extLst>
                </a:gridCol>
                <a:gridCol w="1764575">
                  <a:extLst>
                    <a:ext uri="{9D8B030D-6E8A-4147-A177-3AD203B41FA5}">
                      <a16:colId xmlns:a16="http://schemas.microsoft.com/office/drawing/2014/main" val="1387981994"/>
                    </a:ext>
                  </a:extLst>
                </a:gridCol>
                <a:gridCol w="1764575">
                  <a:extLst>
                    <a:ext uri="{9D8B030D-6E8A-4147-A177-3AD203B41FA5}">
                      <a16:colId xmlns:a16="http://schemas.microsoft.com/office/drawing/2014/main" val="309205227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Material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Diameter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Tension of the wire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Smallest wire distance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339206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Tungsten with</a:t>
                      </a:r>
                      <a:r>
                        <a:rPr lang="en-GB" baseline="0" dirty="0" smtClean="0"/>
                        <a:t> gold coating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40 </a:t>
                      </a:r>
                      <a:r>
                        <a:rPr lang="el-GR" dirty="0" smtClean="0"/>
                        <a:t>μ</a:t>
                      </a:r>
                      <a:r>
                        <a:rPr lang="en-GB" dirty="0" smtClean="0"/>
                        <a:t>m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 1.5</a:t>
                      </a:r>
                      <a:r>
                        <a:rPr lang="en-GB" baseline="0" dirty="0" smtClean="0"/>
                        <a:t> 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0.4 mm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866953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Carbon ex-</a:t>
                      </a:r>
                      <a:r>
                        <a:rPr lang="en-GB" dirty="0" err="1" smtClean="0"/>
                        <a:t>brai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34 </a:t>
                      </a:r>
                      <a:r>
                        <a:rPr lang="el-GR" dirty="0" smtClean="0"/>
                        <a:t>μ</a:t>
                      </a:r>
                      <a:r>
                        <a:rPr lang="en-GB" dirty="0" smtClean="0"/>
                        <a:t>m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0.2 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0.4 mm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2622470"/>
                  </a:ext>
                </a:extLst>
              </a:tr>
            </a:tbl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smtClean="0"/>
              <a:t>21/06/2021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Modern SEM materials and methods at CERN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4031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Preparation of the wire grid</a:t>
            </a:r>
            <a:endParaRPr lang="en-GB" dirty="0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3196046" y="1047346"/>
            <a:ext cx="5704114" cy="3262789"/>
          </a:xfrm>
        </p:spPr>
        <p:txBody>
          <a:bodyPr>
            <a:normAutofit/>
          </a:bodyPr>
          <a:lstStyle/>
          <a:p>
            <a:r>
              <a:rPr lang="en-GB" dirty="0" smtClean="0"/>
              <a:t>Guides on either side, which need to be aligned by hand</a:t>
            </a:r>
          </a:p>
          <a:p>
            <a:r>
              <a:rPr lang="en-GB" dirty="0" smtClean="0"/>
              <a:t>Laying the wires by hand</a:t>
            </a:r>
          </a:p>
          <a:p>
            <a:r>
              <a:rPr lang="en-GB" dirty="0" smtClean="0"/>
              <a:t>Used for Carbon wires as they are more stiff and tend to break when bent too much</a:t>
            </a:r>
          </a:p>
          <a:p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Modern SEM materials and methods at CERN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4294967295"/>
          </p:nvPr>
        </p:nvSpPr>
        <p:spPr>
          <a:xfrm>
            <a:off x="0" y="4772025"/>
            <a:ext cx="2133600" cy="273050"/>
          </a:xfrm>
        </p:spPr>
        <p:txBody>
          <a:bodyPr/>
          <a:lstStyle/>
          <a:p>
            <a:r>
              <a:rPr lang="en-GB" smtClean="0"/>
              <a:t>21/06/2021</a:t>
            </a:r>
            <a:endParaRPr lang="en-US" dirty="0"/>
          </a:p>
        </p:txBody>
      </p:sp>
      <p:pic>
        <p:nvPicPr>
          <p:cNvPr id="14" name="Content Placeholder 13"/>
          <p:cNvPicPr>
            <a:picLocks noGrp="1" noChangeAspect="1"/>
          </p:cNvPicPr>
          <p:nvPr>
            <p:ph sz="half"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603" t="6724" r="8179" b="4918"/>
          <a:stretch/>
        </p:blipFill>
        <p:spPr>
          <a:xfrm>
            <a:off x="457200" y="939690"/>
            <a:ext cx="2438400" cy="3493985"/>
          </a:xfrm>
        </p:spPr>
      </p:pic>
    </p:spTree>
    <p:extLst>
      <p:ext uri="{BB962C8B-B14F-4D97-AF65-F5344CB8AC3E}">
        <p14:creationId xmlns:p14="http://schemas.microsoft.com/office/powerpoint/2010/main" val="3292266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Modern SEM materials and methods at CERN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0"/>
          </p:nvPr>
        </p:nvSpPr>
        <p:spPr>
          <a:xfrm>
            <a:off x="514800" y="2801513"/>
            <a:ext cx="2743200" cy="314740"/>
          </a:xfrm>
        </p:spPr>
        <p:txBody>
          <a:bodyPr>
            <a:normAutofit fontScale="85000" lnSpcReduction="20000"/>
          </a:bodyPr>
          <a:lstStyle/>
          <a:p>
            <a:r>
              <a:rPr lang="en-GB" dirty="0" smtClean="0"/>
              <a:t>Christophe Vuitton</a:t>
            </a:r>
            <a:br>
              <a:rPr lang="en-GB" dirty="0" smtClean="0"/>
            </a:br>
            <a:r>
              <a:rPr lang="en-GB" dirty="0" smtClean="0"/>
              <a:t>Benjamin Moser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3011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Preparation of the wire grid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93921" y="1063229"/>
            <a:ext cx="4319450" cy="3262789"/>
          </a:xfrm>
        </p:spPr>
        <p:txBody>
          <a:bodyPr>
            <a:normAutofit fontScale="85000" lnSpcReduction="10000"/>
          </a:bodyPr>
          <a:lstStyle/>
          <a:p>
            <a:r>
              <a:rPr lang="en-GB" dirty="0" smtClean="0"/>
              <a:t>Winding machine</a:t>
            </a:r>
          </a:p>
          <a:p>
            <a:r>
              <a:rPr lang="en-GB" dirty="0" smtClean="0"/>
              <a:t>Grid pattern can be machined onto guiding rails</a:t>
            </a:r>
          </a:p>
          <a:p>
            <a:r>
              <a:rPr lang="en-GB" dirty="0" smtClean="0"/>
              <a:t>With a program the linear motor moves while the winding machine winds the grid</a:t>
            </a:r>
          </a:p>
          <a:p>
            <a:r>
              <a:rPr lang="en-GB" dirty="0" smtClean="0"/>
              <a:t>Creates 4 grids in one go</a:t>
            </a:r>
          </a:p>
          <a:p>
            <a:r>
              <a:rPr lang="en-GB" dirty="0" smtClean="0"/>
              <a:t>Used for tungsten wires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21/06/2021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Modern SEM materials and methods at CERN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20</a:t>
            </a:fld>
            <a:endParaRPr lang="en-US" dirty="0"/>
          </a:p>
        </p:txBody>
      </p:sp>
      <p:pic>
        <p:nvPicPr>
          <p:cNvPr id="3" name="Picture 2"/>
          <p:cNvPicPr/>
          <p:nvPr>
            <p:ph sz="half" idx="1"/>
            <p:extLst>
              <p:ext uri="{D42A27DB-BD31-4B8C-83A1-F6EECF244321}">
                <p14:modId xmlns:p14="http://schemas.microsoft.com/office/powerpoint/2010/main" val="3993396415"/>
              </p:ext>
            </p:extLst>
          </p:nvPr>
        </p:nvPicPr>
        <p:blipFill>
          <a:blip r:embed="rId2"/>
          <a:stretch>
            <a:fillRect/>
          </a:stretch>
        </p:blipFill>
        <p:spPr>
          <a:xfrm>
            <a:off x="-1454336" y="934776"/>
            <a:ext cx="6148257" cy="34640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5593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Preparation of the wire grid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93921" y="1063229"/>
            <a:ext cx="4319450" cy="3262789"/>
          </a:xfrm>
        </p:spPr>
        <p:txBody>
          <a:bodyPr>
            <a:normAutofit fontScale="85000" lnSpcReduction="10000"/>
          </a:bodyPr>
          <a:lstStyle/>
          <a:p>
            <a:r>
              <a:rPr lang="en-GB" dirty="0" smtClean="0"/>
              <a:t>Winding machine</a:t>
            </a:r>
          </a:p>
          <a:p>
            <a:r>
              <a:rPr lang="en-GB" dirty="0" smtClean="0"/>
              <a:t>Grid pattern can be machined onto guiding rails</a:t>
            </a:r>
          </a:p>
          <a:p>
            <a:r>
              <a:rPr lang="en-GB" dirty="0" smtClean="0"/>
              <a:t>With a program the linear motor moves while the winding machine winds the grid</a:t>
            </a:r>
          </a:p>
          <a:p>
            <a:r>
              <a:rPr lang="en-GB" dirty="0" smtClean="0"/>
              <a:t>Creates 4 grids in one go</a:t>
            </a:r>
          </a:p>
          <a:p>
            <a:r>
              <a:rPr lang="en-GB" dirty="0" smtClean="0"/>
              <a:t>Used for tungsten wires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21/06/2021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Modern SEM materials and methods at CERN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21</a:t>
            </a:fld>
            <a:endParaRPr lang="en-US" dirty="0"/>
          </a:p>
        </p:txBody>
      </p:sp>
      <p:pic>
        <p:nvPicPr>
          <p:cNvPr id="8" name="Picture 7"/>
          <p:cNvPicPr/>
          <p:nvPr>
            <p:ph sz="half" idx="1"/>
            <p:extLst>
              <p:ext uri="{D42A27DB-BD31-4B8C-83A1-F6EECF244321}">
                <p14:modId xmlns:p14="http://schemas.microsoft.com/office/powerpoint/2010/main" val="2917018336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-1454336" y="934776"/>
            <a:ext cx="6148257" cy="3464074"/>
          </a:xfrm>
          <a:prstGeom prst="rect">
            <a:avLst/>
          </a:prstGeom>
        </p:spPr>
      </p:pic>
      <p:pic>
        <p:nvPicPr>
          <p:cNvPr id="3" name="Winding_machine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357456" y="990397"/>
            <a:ext cx="5675908" cy="31926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96093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Preparation of the wire grid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93921" y="1063229"/>
            <a:ext cx="4319450" cy="3262789"/>
          </a:xfrm>
        </p:spPr>
        <p:txBody>
          <a:bodyPr>
            <a:normAutofit fontScale="85000" lnSpcReduction="10000"/>
          </a:bodyPr>
          <a:lstStyle/>
          <a:p>
            <a:r>
              <a:rPr lang="en-GB" dirty="0" smtClean="0"/>
              <a:t>Winding machine</a:t>
            </a:r>
          </a:p>
          <a:p>
            <a:r>
              <a:rPr lang="en-GB" dirty="0" smtClean="0"/>
              <a:t>Grid pattern can be machined onto guiding rails</a:t>
            </a:r>
          </a:p>
          <a:p>
            <a:r>
              <a:rPr lang="en-GB" dirty="0" smtClean="0"/>
              <a:t>With a program the linear motor moves while the winding machine winds the grid</a:t>
            </a:r>
          </a:p>
          <a:p>
            <a:r>
              <a:rPr lang="en-GB" dirty="0" smtClean="0"/>
              <a:t>Creates 4 grids in one go</a:t>
            </a:r>
          </a:p>
          <a:p>
            <a:r>
              <a:rPr lang="en-GB" dirty="0" smtClean="0"/>
              <a:t>Used for tungsten wires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21/06/2021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Modern SEM materials and methods at CERN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22</a:t>
            </a:fld>
            <a:endParaRPr lang="en-US" dirty="0"/>
          </a:p>
        </p:txBody>
      </p:sp>
      <p:pic>
        <p:nvPicPr>
          <p:cNvPr id="8" name="Picture 7"/>
          <p:cNvPicPr/>
          <p:nvPr>
            <p:ph sz="half" idx="1"/>
            <p:extLst>
              <p:ext uri="{D42A27DB-BD31-4B8C-83A1-F6EECF244321}">
                <p14:modId xmlns:p14="http://schemas.microsoft.com/office/powerpoint/2010/main" val="441140991"/>
              </p:ext>
            </p:extLst>
          </p:nvPr>
        </p:nvPicPr>
        <p:blipFill>
          <a:blip r:embed="rId2"/>
          <a:stretch>
            <a:fillRect/>
          </a:stretch>
        </p:blipFill>
        <p:spPr>
          <a:xfrm>
            <a:off x="-1454336" y="934776"/>
            <a:ext cx="6148257" cy="3464074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929" y="205979"/>
            <a:ext cx="3114439" cy="4152585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251" b="8930"/>
          <a:stretch/>
        </p:blipFill>
        <p:spPr>
          <a:xfrm rot="16200000">
            <a:off x="4348868" y="185845"/>
            <a:ext cx="4080823" cy="43430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834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Components of a SEMGRID HEAD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smtClean="0"/>
              <a:t>21/06/2021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Modern SEM materials and methods at CERN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23</a:t>
            </a:fld>
            <a:endParaRPr lang="en-US" dirty="0"/>
          </a:p>
        </p:txBody>
      </p:sp>
      <p:pic>
        <p:nvPicPr>
          <p:cNvPr id="16" name="Content Placeholder 7"/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9252" y="858835"/>
            <a:ext cx="5200097" cy="3466731"/>
          </a:xfrm>
          <a:prstGeom prst="rect">
            <a:avLst/>
          </a:prstGeom>
        </p:spPr>
      </p:pic>
      <p:cxnSp>
        <p:nvCxnSpPr>
          <p:cNvPr id="19" name="Straight Arrow Connector 18"/>
          <p:cNvCxnSpPr/>
          <p:nvPr/>
        </p:nvCxnSpPr>
        <p:spPr>
          <a:xfrm flipH="1">
            <a:off x="5622121" y="1250103"/>
            <a:ext cx="2016869" cy="47493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 flipH="1" flipV="1">
            <a:off x="5525311" y="2321668"/>
            <a:ext cx="2062263" cy="8708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 flipH="1" flipV="1">
            <a:off x="4961106" y="2911813"/>
            <a:ext cx="2574588" cy="81712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>
            <a:off x="1115438" y="1439694"/>
            <a:ext cx="1686128" cy="105058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>
            <a:stCxn id="37" idx="3"/>
          </p:cNvCxnSpPr>
          <p:nvPr/>
        </p:nvCxnSpPr>
        <p:spPr>
          <a:xfrm flipV="1">
            <a:off x="1211027" y="2665379"/>
            <a:ext cx="2174199" cy="28874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>
            <a:stCxn id="39" idx="3"/>
          </p:cNvCxnSpPr>
          <p:nvPr/>
        </p:nvCxnSpPr>
        <p:spPr>
          <a:xfrm flipV="1">
            <a:off x="1123663" y="3871609"/>
            <a:ext cx="2209682" cy="6081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162128" y="803419"/>
            <a:ext cx="155642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Support structure</a:t>
            </a:r>
            <a:endParaRPr lang="en-GB" dirty="0"/>
          </a:p>
        </p:txBody>
      </p:sp>
      <p:sp>
        <p:nvSpPr>
          <p:cNvPr id="34" name="TextBox 33"/>
          <p:cNvSpPr txBox="1"/>
          <p:nvPr/>
        </p:nvSpPr>
        <p:spPr>
          <a:xfrm>
            <a:off x="7727523" y="941918"/>
            <a:ext cx="7104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BIAS</a:t>
            </a:r>
            <a:endParaRPr lang="en-GB" dirty="0"/>
          </a:p>
        </p:txBody>
      </p:sp>
      <p:sp>
        <p:nvSpPr>
          <p:cNvPr id="35" name="TextBox 34"/>
          <p:cNvSpPr txBox="1"/>
          <p:nvPr/>
        </p:nvSpPr>
        <p:spPr>
          <a:xfrm>
            <a:off x="7686526" y="2164911"/>
            <a:ext cx="1492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Wire support</a:t>
            </a:r>
            <a:endParaRPr lang="en-GB" dirty="0"/>
          </a:p>
        </p:txBody>
      </p:sp>
      <p:sp>
        <p:nvSpPr>
          <p:cNvPr id="36" name="TextBox 35"/>
          <p:cNvSpPr txBox="1"/>
          <p:nvPr/>
        </p:nvSpPr>
        <p:spPr>
          <a:xfrm>
            <a:off x="7663403" y="3582544"/>
            <a:ext cx="7745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Wires</a:t>
            </a:r>
            <a:endParaRPr lang="en-GB" dirty="0"/>
          </a:p>
        </p:txBody>
      </p:sp>
      <p:sp>
        <p:nvSpPr>
          <p:cNvPr id="37" name="TextBox 36"/>
          <p:cNvSpPr txBox="1"/>
          <p:nvPr/>
        </p:nvSpPr>
        <p:spPr>
          <a:xfrm>
            <a:off x="-38033" y="2769459"/>
            <a:ext cx="12490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C</a:t>
            </a:r>
            <a:r>
              <a:rPr lang="en-GB" dirty="0" smtClean="0"/>
              <a:t>onnector</a:t>
            </a:r>
            <a:endParaRPr lang="en-GB" dirty="0"/>
          </a:p>
        </p:txBody>
      </p:sp>
      <p:sp>
        <p:nvSpPr>
          <p:cNvPr id="39" name="TextBox 38"/>
          <p:cNvSpPr txBox="1"/>
          <p:nvPr/>
        </p:nvSpPr>
        <p:spPr>
          <a:xfrm>
            <a:off x="49330" y="3747755"/>
            <a:ext cx="1074333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GB" dirty="0" smtClean="0"/>
              <a:t>“cabling”</a:t>
            </a:r>
            <a:endParaRPr lang="en-GB" dirty="0"/>
          </a:p>
        </p:txBody>
      </p:sp>
      <p:cxnSp>
        <p:nvCxnSpPr>
          <p:cNvPr id="41" name="Straight Arrow Connector 40"/>
          <p:cNvCxnSpPr>
            <a:stCxn id="39" idx="3"/>
          </p:cNvCxnSpPr>
          <p:nvPr/>
        </p:nvCxnSpPr>
        <p:spPr>
          <a:xfrm flipV="1">
            <a:off x="1123663" y="3099246"/>
            <a:ext cx="1845672" cy="83317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05907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Cabling</a:t>
            </a:r>
            <a:endParaRPr lang="en-GB" dirty="0"/>
          </a:p>
        </p:txBody>
      </p:sp>
      <p:pic>
        <p:nvPicPr>
          <p:cNvPr id="10" name="Content Placeholder 9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-93580" y="1614010"/>
            <a:ext cx="3262313" cy="2160752"/>
          </a:xfrm>
        </p:spPr>
      </p:pic>
      <p:sp>
        <p:nvSpPr>
          <p:cNvPr id="9" name="Content Placeholder 8"/>
          <p:cNvSpPr>
            <a:spLocks noGrp="1"/>
          </p:cNvSpPr>
          <p:nvPr>
            <p:ph sz="half" idx="2"/>
          </p:nvPr>
        </p:nvSpPr>
        <p:spPr>
          <a:xfrm>
            <a:off x="3927566" y="1062754"/>
            <a:ext cx="3657600" cy="3262789"/>
          </a:xfrm>
        </p:spPr>
        <p:txBody>
          <a:bodyPr>
            <a:normAutofit lnSpcReduction="10000"/>
          </a:bodyPr>
          <a:lstStyle/>
          <a:p>
            <a:r>
              <a:rPr lang="en-GB" dirty="0" smtClean="0"/>
              <a:t>Single </a:t>
            </a:r>
            <a:r>
              <a:rPr lang="en-GB" dirty="0" err="1" smtClean="0"/>
              <a:t>kapton</a:t>
            </a:r>
            <a:r>
              <a:rPr lang="en-GB" dirty="0" smtClean="0"/>
              <a:t> isolated wires wired from the connector to the grid</a:t>
            </a:r>
          </a:p>
          <a:p>
            <a:r>
              <a:rPr lang="en-GB" dirty="0" smtClean="0"/>
              <a:t>Issues of cable/pin swapping</a:t>
            </a:r>
          </a:p>
          <a:p>
            <a:r>
              <a:rPr lang="en-GB" dirty="0" smtClean="0"/>
              <a:t>Can become a bit messy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Modern SEM materials and methods at CERN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24</a:t>
            </a:fld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4294967295"/>
          </p:nvPr>
        </p:nvSpPr>
        <p:spPr>
          <a:xfrm>
            <a:off x="0" y="4772025"/>
            <a:ext cx="2133600" cy="273050"/>
          </a:xfrm>
        </p:spPr>
        <p:txBody>
          <a:bodyPr/>
          <a:lstStyle/>
          <a:p>
            <a:r>
              <a:rPr lang="en-GB" smtClean="0"/>
              <a:t>21/06/2021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8256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Cabling</a:t>
            </a:r>
            <a:endParaRPr lang="en-GB" dirty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50" y="1200150"/>
            <a:ext cx="4146950" cy="2764633"/>
          </a:xfrm>
        </p:spPr>
      </p:pic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GB" dirty="0" smtClean="0"/>
              <a:t>FLEX-PCB for cabling</a:t>
            </a:r>
          </a:p>
          <a:p>
            <a:r>
              <a:rPr lang="en-GB" dirty="0" smtClean="0"/>
              <a:t>Easy to design</a:t>
            </a:r>
          </a:p>
          <a:p>
            <a:r>
              <a:rPr lang="en-GB" dirty="0" smtClean="0"/>
              <a:t>Easier to replace in case of issues</a:t>
            </a:r>
          </a:p>
          <a:p>
            <a:r>
              <a:rPr lang="en-GB" dirty="0" smtClean="0"/>
              <a:t>Easy to produce</a:t>
            </a:r>
          </a:p>
          <a:p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21/06/2021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Modern SEM materials and methods at CERN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1877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Cabling</a:t>
            </a:r>
            <a:endParaRPr lang="en-GB" dirty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" y="1063229"/>
            <a:ext cx="4453073" cy="2968715"/>
          </a:xfrm>
        </p:spPr>
      </p:pic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14033" y="656581"/>
            <a:ext cx="4629967" cy="3784790"/>
          </a:xfrm>
        </p:spPr>
        <p:txBody>
          <a:bodyPr>
            <a:normAutofit fontScale="85000" lnSpcReduction="20000"/>
          </a:bodyPr>
          <a:lstStyle/>
          <a:p>
            <a:r>
              <a:rPr lang="en-GB" dirty="0" smtClean="0"/>
              <a:t>Single and double layer</a:t>
            </a:r>
          </a:p>
          <a:p>
            <a:r>
              <a:rPr lang="en-GB" dirty="0" smtClean="0"/>
              <a:t>APICAL NP polyimide film as base</a:t>
            </a:r>
          </a:p>
          <a:p>
            <a:r>
              <a:rPr lang="en-GB" dirty="0" smtClean="0"/>
              <a:t>Copper finish of 30 </a:t>
            </a:r>
            <a:r>
              <a:rPr lang="el-GR" dirty="0" smtClean="0"/>
              <a:t>μ</a:t>
            </a:r>
            <a:r>
              <a:rPr lang="en-GB" dirty="0" smtClean="0"/>
              <a:t>m with a 5</a:t>
            </a:r>
            <a:r>
              <a:rPr lang="el-GR" dirty="0" smtClean="0"/>
              <a:t>μ</a:t>
            </a:r>
            <a:r>
              <a:rPr lang="en-GB" dirty="0" smtClean="0"/>
              <a:t>m base</a:t>
            </a:r>
          </a:p>
          <a:p>
            <a:r>
              <a:rPr lang="en-GB" dirty="0" smtClean="0"/>
              <a:t>Using empty polyimide films to protect against shorts with the vacuum vessel or each other</a:t>
            </a:r>
          </a:p>
          <a:p>
            <a:r>
              <a:rPr lang="en-GB" dirty="0"/>
              <a:t>Performed vacuum acceptance tests at CERN and so far had no issues with them, all cleared for installation</a:t>
            </a:r>
          </a:p>
          <a:p>
            <a:pPr marL="36576" indent="0">
              <a:buNone/>
            </a:pPr>
            <a:endParaRPr lang="en-GB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21/06/2021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Modern SEM materials and methods at CERN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1507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Components of a SEMGRID HEAD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smtClean="0"/>
              <a:t>21/06/2021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Modern SEM materials and methods at CERN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27</a:t>
            </a:fld>
            <a:endParaRPr lang="en-US" dirty="0"/>
          </a:p>
        </p:txBody>
      </p:sp>
      <p:pic>
        <p:nvPicPr>
          <p:cNvPr id="16" name="Content Placeholder 7"/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9252" y="858835"/>
            <a:ext cx="5200097" cy="3466731"/>
          </a:xfrm>
          <a:prstGeom prst="rect">
            <a:avLst/>
          </a:prstGeom>
        </p:spPr>
      </p:pic>
      <p:cxnSp>
        <p:nvCxnSpPr>
          <p:cNvPr id="19" name="Straight Arrow Connector 18"/>
          <p:cNvCxnSpPr/>
          <p:nvPr/>
        </p:nvCxnSpPr>
        <p:spPr>
          <a:xfrm flipH="1">
            <a:off x="5622121" y="1250103"/>
            <a:ext cx="2016869" cy="47493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 flipH="1" flipV="1">
            <a:off x="5525311" y="2321668"/>
            <a:ext cx="2062263" cy="8708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 flipH="1" flipV="1">
            <a:off x="4961106" y="2911813"/>
            <a:ext cx="2574588" cy="81712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>
            <a:off x="1115438" y="1439694"/>
            <a:ext cx="1686128" cy="105058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>
            <a:stCxn id="37" idx="3"/>
          </p:cNvCxnSpPr>
          <p:nvPr/>
        </p:nvCxnSpPr>
        <p:spPr>
          <a:xfrm flipV="1">
            <a:off x="1211027" y="2665379"/>
            <a:ext cx="2174199" cy="28874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>
            <a:stCxn id="39" idx="3"/>
          </p:cNvCxnSpPr>
          <p:nvPr/>
        </p:nvCxnSpPr>
        <p:spPr>
          <a:xfrm flipV="1">
            <a:off x="1123663" y="3871609"/>
            <a:ext cx="2209682" cy="6081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162128" y="803419"/>
            <a:ext cx="155642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Support structure</a:t>
            </a:r>
            <a:endParaRPr lang="en-GB" dirty="0"/>
          </a:p>
        </p:txBody>
      </p:sp>
      <p:sp>
        <p:nvSpPr>
          <p:cNvPr id="34" name="TextBox 33"/>
          <p:cNvSpPr txBox="1"/>
          <p:nvPr/>
        </p:nvSpPr>
        <p:spPr>
          <a:xfrm>
            <a:off x="7727523" y="941918"/>
            <a:ext cx="7104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BIAS</a:t>
            </a:r>
            <a:endParaRPr lang="en-GB" dirty="0"/>
          </a:p>
        </p:txBody>
      </p:sp>
      <p:sp>
        <p:nvSpPr>
          <p:cNvPr id="35" name="TextBox 34"/>
          <p:cNvSpPr txBox="1"/>
          <p:nvPr/>
        </p:nvSpPr>
        <p:spPr>
          <a:xfrm>
            <a:off x="7686526" y="2164911"/>
            <a:ext cx="1492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Wire support</a:t>
            </a:r>
            <a:endParaRPr lang="en-GB" dirty="0"/>
          </a:p>
        </p:txBody>
      </p:sp>
      <p:sp>
        <p:nvSpPr>
          <p:cNvPr id="36" name="TextBox 35"/>
          <p:cNvSpPr txBox="1"/>
          <p:nvPr/>
        </p:nvSpPr>
        <p:spPr>
          <a:xfrm>
            <a:off x="7663403" y="3582544"/>
            <a:ext cx="7745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Wires</a:t>
            </a:r>
            <a:endParaRPr lang="en-GB" dirty="0"/>
          </a:p>
        </p:txBody>
      </p:sp>
      <p:sp>
        <p:nvSpPr>
          <p:cNvPr id="37" name="TextBox 36"/>
          <p:cNvSpPr txBox="1"/>
          <p:nvPr/>
        </p:nvSpPr>
        <p:spPr>
          <a:xfrm>
            <a:off x="13847" y="2769459"/>
            <a:ext cx="1249060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GB" dirty="0"/>
              <a:t>C</a:t>
            </a:r>
            <a:r>
              <a:rPr lang="en-GB" dirty="0" smtClean="0"/>
              <a:t>onnector</a:t>
            </a:r>
            <a:endParaRPr lang="en-GB" dirty="0"/>
          </a:p>
        </p:txBody>
      </p:sp>
      <p:sp>
        <p:nvSpPr>
          <p:cNvPr id="39" name="TextBox 38"/>
          <p:cNvSpPr txBox="1"/>
          <p:nvPr/>
        </p:nvSpPr>
        <p:spPr>
          <a:xfrm>
            <a:off x="49330" y="3747755"/>
            <a:ext cx="10743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“cabling”</a:t>
            </a:r>
            <a:endParaRPr lang="en-GB" dirty="0"/>
          </a:p>
        </p:txBody>
      </p:sp>
      <p:cxnSp>
        <p:nvCxnSpPr>
          <p:cNvPr id="41" name="Straight Arrow Connector 40"/>
          <p:cNvCxnSpPr>
            <a:stCxn id="39" idx="3"/>
          </p:cNvCxnSpPr>
          <p:nvPr/>
        </p:nvCxnSpPr>
        <p:spPr>
          <a:xfrm flipV="1">
            <a:off x="1123663" y="3099246"/>
            <a:ext cx="1845672" cy="83317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86222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Connector</a:t>
            </a:r>
            <a:endParaRPr lang="en-GB" dirty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sz="half"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881" b="8257"/>
          <a:stretch/>
        </p:blipFill>
        <p:spPr>
          <a:xfrm>
            <a:off x="108858" y="1289888"/>
            <a:ext cx="3980180" cy="2559300"/>
          </a:xfrm>
        </p:spPr>
      </p:pic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20756" y="1070305"/>
            <a:ext cx="3657600" cy="3262789"/>
          </a:xfrm>
        </p:spPr>
        <p:txBody>
          <a:bodyPr>
            <a:normAutofit fontScale="92500" lnSpcReduction="20000"/>
          </a:bodyPr>
          <a:lstStyle/>
          <a:p>
            <a:r>
              <a:rPr lang="en-GB" dirty="0" smtClean="0"/>
              <a:t>Flex PCB requires a different kind of connection than single wires on both the PCB and the feedthrough side</a:t>
            </a:r>
          </a:p>
          <a:p>
            <a:r>
              <a:rPr lang="en-GB" dirty="0" smtClean="0"/>
              <a:t>Connectors for both side have been developed and used at CERN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21/06/2021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Modern SEM materials and methods at CERN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7848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7719"/>
            <a:ext cx="7467600" cy="857250"/>
          </a:xfrm>
        </p:spPr>
        <p:txBody>
          <a:bodyPr>
            <a:normAutofit/>
          </a:bodyPr>
          <a:lstStyle/>
          <a:p>
            <a:r>
              <a:rPr lang="en-GB" dirty="0" smtClean="0"/>
              <a:t>Connector feedthrough side</a:t>
            </a:r>
            <a:endParaRPr lang="en-GB" dirty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sz="half"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685" t="35668" r="20980" b="6997"/>
          <a:stretch/>
        </p:blipFill>
        <p:spPr>
          <a:xfrm>
            <a:off x="635726" y="2091227"/>
            <a:ext cx="1671581" cy="1114387"/>
          </a:xfrm>
        </p:spPr>
      </p:pic>
      <p:pic>
        <p:nvPicPr>
          <p:cNvPr id="9" name="Content Placeholder 8"/>
          <p:cNvPicPr>
            <a:picLocks noGrp="1" noChangeAspect="1"/>
          </p:cNvPicPr>
          <p:nvPr>
            <p:ph sz="half" idx="2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138" t="20870" r="17665" b="11933"/>
          <a:stretch/>
        </p:blipFill>
        <p:spPr>
          <a:xfrm>
            <a:off x="635726" y="3293874"/>
            <a:ext cx="1671581" cy="1114387"/>
          </a:xfrm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21/06/2021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Modern SEM materials and methods at CERN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29</a:t>
            </a:fld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843" t="14843" r="16031" b="16031"/>
          <a:stretch/>
        </p:blipFill>
        <p:spPr>
          <a:xfrm>
            <a:off x="635726" y="888580"/>
            <a:ext cx="1671581" cy="1114387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39005" y="1063229"/>
            <a:ext cx="4885795" cy="3257196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25" t="28334" r="22408"/>
          <a:stretch/>
        </p:blipFill>
        <p:spPr>
          <a:xfrm>
            <a:off x="7349585" y="1926922"/>
            <a:ext cx="1671581" cy="11143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5316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Modern SEM materials and methods at CERN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0"/>
          </p:nvPr>
        </p:nvSpPr>
        <p:spPr>
          <a:xfrm>
            <a:off x="514800" y="2801513"/>
            <a:ext cx="2743200" cy="314740"/>
          </a:xfrm>
        </p:spPr>
        <p:txBody>
          <a:bodyPr>
            <a:normAutofit fontScale="85000" lnSpcReduction="20000"/>
          </a:bodyPr>
          <a:lstStyle/>
          <a:p>
            <a:r>
              <a:rPr lang="en-GB" dirty="0" smtClean="0"/>
              <a:t>Christophe Vuitton</a:t>
            </a:r>
            <a:br>
              <a:rPr lang="en-GB" dirty="0" smtClean="0"/>
            </a:br>
            <a:r>
              <a:rPr lang="en-GB" dirty="0" smtClean="0"/>
              <a:t>Benjamin Moser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05501" y="2496278"/>
            <a:ext cx="2114186" cy="1536021"/>
          </a:xfrm>
          <a:prstGeom prst="rect">
            <a:avLst/>
          </a:prstGeom>
        </p:spPr>
      </p:pic>
      <p:cxnSp>
        <p:nvCxnSpPr>
          <p:cNvPr id="6" name="Straight Connector 5"/>
          <p:cNvCxnSpPr/>
          <p:nvPr/>
        </p:nvCxnSpPr>
        <p:spPr>
          <a:xfrm flipV="1">
            <a:off x="6962594" y="3909578"/>
            <a:ext cx="592932" cy="7143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6830482" y="4032299"/>
            <a:ext cx="23135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Presentation to Aries</a:t>
            </a:r>
            <a:endParaRPr lang="en-GB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9892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7719"/>
            <a:ext cx="7467600" cy="857250"/>
          </a:xfrm>
        </p:spPr>
        <p:txBody>
          <a:bodyPr>
            <a:normAutofit/>
          </a:bodyPr>
          <a:lstStyle/>
          <a:p>
            <a:r>
              <a:rPr lang="en-GB" dirty="0" smtClean="0"/>
              <a:t>Connector feedthrough side</a:t>
            </a:r>
            <a:endParaRPr lang="en-GB" dirty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sz="half"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685" t="35668" r="20980" b="6997"/>
          <a:stretch/>
        </p:blipFill>
        <p:spPr>
          <a:xfrm>
            <a:off x="635726" y="2091227"/>
            <a:ext cx="1671581" cy="1114387"/>
          </a:xfrm>
        </p:spPr>
      </p:pic>
      <p:pic>
        <p:nvPicPr>
          <p:cNvPr id="9" name="Content Placeholder 8"/>
          <p:cNvPicPr>
            <a:picLocks noGrp="1" noChangeAspect="1"/>
          </p:cNvPicPr>
          <p:nvPr>
            <p:ph sz="half" idx="2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138" t="20870" r="17665" b="11933"/>
          <a:stretch/>
        </p:blipFill>
        <p:spPr>
          <a:xfrm>
            <a:off x="635726" y="3293874"/>
            <a:ext cx="1671581" cy="1114387"/>
          </a:xfrm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21/06/2021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Modern SEM materials and methods at CERN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30</a:t>
            </a:fld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843" t="14843" r="16031" b="16031"/>
          <a:stretch/>
        </p:blipFill>
        <p:spPr>
          <a:xfrm>
            <a:off x="635726" y="888580"/>
            <a:ext cx="1671581" cy="1114387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39005" y="1063229"/>
            <a:ext cx="4885795" cy="3257196"/>
          </a:xfrm>
          <a:prstGeom prst="rect">
            <a:avLst/>
          </a:prstGeom>
        </p:spPr>
      </p:pic>
      <p:cxnSp>
        <p:nvCxnSpPr>
          <p:cNvPr id="18" name="Straight Arrow Connector 17"/>
          <p:cNvCxnSpPr/>
          <p:nvPr/>
        </p:nvCxnSpPr>
        <p:spPr>
          <a:xfrm>
            <a:off x="3343275" y="1357313"/>
            <a:ext cx="1435894" cy="30718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>
            <a:off x="3679031" y="2509038"/>
            <a:ext cx="1100138" cy="1270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 flipV="1">
            <a:off x="3629025" y="3450431"/>
            <a:ext cx="614363" cy="40063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 flipH="1" flipV="1">
            <a:off x="5336381" y="2893219"/>
            <a:ext cx="994750" cy="103834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2512804" y="840316"/>
            <a:ext cx="4150495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GB" dirty="0" err="1" smtClean="0"/>
              <a:t>Macor</a:t>
            </a:r>
            <a:r>
              <a:rPr lang="en-GB" dirty="0" smtClean="0"/>
              <a:t>® piece connects onto D-Sub 50</a:t>
            </a:r>
            <a:endParaRPr lang="en-GB" dirty="0"/>
          </a:p>
        </p:txBody>
      </p:sp>
      <p:sp>
        <p:nvSpPr>
          <p:cNvPr id="31" name="TextBox 30"/>
          <p:cNvSpPr txBox="1"/>
          <p:nvPr/>
        </p:nvSpPr>
        <p:spPr>
          <a:xfrm>
            <a:off x="2442190" y="2579728"/>
            <a:ext cx="2044149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GB" dirty="0" smtClean="0"/>
              <a:t>Cut crimp contact </a:t>
            </a:r>
            <a:endParaRPr lang="en-GB" dirty="0"/>
          </a:p>
        </p:txBody>
      </p:sp>
      <p:sp>
        <p:nvSpPr>
          <p:cNvPr id="32" name="TextBox 31"/>
          <p:cNvSpPr txBox="1"/>
          <p:nvPr/>
        </p:nvSpPr>
        <p:spPr>
          <a:xfrm>
            <a:off x="2391967" y="3916735"/>
            <a:ext cx="2380780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GB" dirty="0" err="1" smtClean="0"/>
              <a:t>Macor</a:t>
            </a:r>
            <a:r>
              <a:rPr lang="en-GB" dirty="0" smtClean="0"/>
              <a:t>® </a:t>
            </a:r>
            <a:r>
              <a:rPr lang="en-GB" dirty="0" err="1" smtClean="0"/>
              <a:t>counterpiece</a:t>
            </a:r>
            <a:endParaRPr lang="en-GB" dirty="0"/>
          </a:p>
        </p:txBody>
      </p:sp>
      <p:pic>
        <p:nvPicPr>
          <p:cNvPr id="36" name="Picture 35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25" t="28334" r="22408"/>
          <a:stretch/>
        </p:blipFill>
        <p:spPr>
          <a:xfrm>
            <a:off x="7349585" y="3386156"/>
            <a:ext cx="1671581" cy="1114388"/>
          </a:xfrm>
          <a:prstGeom prst="rect">
            <a:avLst/>
          </a:prstGeom>
        </p:spPr>
      </p:pic>
      <p:sp>
        <p:nvSpPr>
          <p:cNvPr id="33" name="TextBox 32"/>
          <p:cNvSpPr txBox="1"/>
          <p:nvPr/>
        </p:nvSpPr>
        <p:spPr>
          <a:xfrm>
            <a:off x="4806111" y="3978852"/>
            <a:ext cx="2416046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GB" dirty="0" smtClean="0"/>
              <a:t>Spring loaded contact</a:t>
            </a:r>
            <a:endParaRPr lang="en-GB" dirty="0"/>
          </a:p>
        </p:txBody>
      </p:sp>
      <p:sp>
        <p:nvSpPr>
          <p:cNvPr id="34" name="TextBox 33"/>
          <p:cNvSpPr txBox="1"/>
          <p:nvPr/>
        </p:nvSpPr>
        <p:spPr>
          <a:xfrm>
            <a:off x="7779498" y="2463754"/>
            <a:ext cx="1313180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GB" dirty="0" smtClean="0"/>
              <a:t>FLEX-PCB</a:t>
            </a:r>
            <a:endParaRPr lang="en-GB" dirty="0"/>
          </a:p>
        </p:txBody>
      </p:sp>
      <p:cxnSp>
        <p:nvCxnSpPr>
          <p:cNvPr id="28" name="Straight Arrow Connector 27"/>
          <p:cNvCxnSpPr/>
          <p:nvPr/>
        </p:nvCxnSpPr>
        <p:spPr>
          <a:xfrm flipH="1">
            <a:off x="8244408" y="2949060"/>
            <a:ext cx="250712" cy="70168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30399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7719"/>
            <a:ext cx="7467600" cy="857250"/>
          </a:xfrm>
        </p:spPr>
        <p:txBody>
          <a:bodyPr>
            <a:normAutofit/>
          </a:bodyPr>
          <a:lstStyle/>
          <a:p>
            <a:r>
              <a:rPr lang="en-GB" dirty="0" smtClean="0"/>
              <a:t>Connector feedthrough side</a:t>
            </a:r>
            <a:endParaRPr lang="en-GB" dirty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sz="half"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685" t="35668" r="20980" b="6997"/>
          <a:stretch/>
        </p:blipFill>
        <p:spPr>
          <a:xfrm>
            <a:off x="635726" y="2091227"/>
            <a:ext cx="1671581" cy="1114387"/>
          </a:xfrm>
        </p:spPr>
      </p:pic>
      <p:pic>
        <p:nvPicPr>
          <p:cNvPr id="9" name="Content Placeholder 8"/>
          <p:cNvPicPr>
            <a:picLocks noGrp="1" noChangeAspect="1"/>
          </p:cNvPicPr>
          <p:nvPr>
            <p:ph sz="half" idx="2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138" t="20870" r="17665" b="11933"/>
          <a:stretch/>
        </p:blipFill>
        <p:spPr>
          <a:xfrm>
            <a:off x="635726" y="3293874"/>
            <a:ext cx="1671581" cy="1114387"/>
          </a:xfrm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21/06/2021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Modern SEM materials and methods at CERN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31</a:t>
            </a:fld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843" t="14843" r="16031" b="16031"/>
          <a:stretch/>
        </p:blipFill>
        <p:spPr>
          <a:xfrm>
            <a:off x="635726" y="888580"/>
            <a:ext cx="1671581" cy="1114387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39005" y="1063229"/>
            <a:ext cx="4885795" cy="3257196"/>
          </a:xfrm>
          <a:prstGeom prst="rect">
            <a:avLst/>
          </a:prstGeom>
        </p:spPr>
      </p:pic>
      <p:cxnSp>
        <p:nvCxnSpPr>
          <p:cNvPr id="18" name="Straight Arrow Connector 17"/>
          <p:cNvCxnSpPr/>
          <p:nvPr/>
        </p:nvCxnSpPr>
        <p:spPr>
          <a:xfrm>
            <a:off x="3343275" y="1357313"/>
            <a:ext cx="1435894" cy="30718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>
            <a:off x="3679031" y="2509038"/>
            <a:ext cx="1100138" cy="1270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 flipV="1">
            <a:off x="3629025" y="3450431"/>
            <a:ext cx="614363" cy="40063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 flipH="1" flipV="1">
            <a:off x="5336381" y="2893219"/>
            <a:ext cx="994750" cy="103834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2512804" y="840316"/>
            <a:ext cx="4150495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GB" dirty="0" err="1" smtClean="0"/>
              <a:t>Macor</a:t>
            </a:r>
            <a:r>
              <a:rPr lang="en-GB" dirty="0" smtClean="0"/>
              <a:t>® piece connects onto D-Sub 50</a:t>
            </a:r>
            <a:endParaRPr lang="en-GB" dirty="0"/>
          </a:p>
        </p:txBody>
      </p:sp>
      <p:sp>
        <p:nvSpPr>
          <p:cNvPr id="31" name="TextBox 30"/>
          <p:cNvSpPr txBox="1"/>
          <p:nvPr/>
        </p:nvSpPr>
        <p:spPr>
          <a:xfrm>
            <a:off x="2442190" y="2579728"/>
            <a:ext cx="2044149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GB" dirty="0" smtClean="0"/>
              <a:t>Cut crimp contact </a:t>
            </a:r>
            <a:endParaRPr lang="en-GB" dirty="0"/>
          </a:p>
        </p:txBody>
      </p:sp>
      <p:sp>
        <p:nvSpPr>
          <p:cNvPr id="32" name="TextBox 31"/>
          <p:cNvSpPr txBox="1"/>
          <p:nvPr/>
        </p:nvSpPr>
        <p:spPr>
          <a:xfrm>
            <a:off x="2436577" y="3901080"/>
            <a:ext cx="2329484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GB" dirty="0" err="1" smtClean="0"/>
              <a:t>Macor</a:t>
            </a:r>
            <a:r>
              <a:rPr lang="en-GB" dirty="0" smtClean="0"/>
              <a:t>® </a:t>
            </a:r>
            <a:r>
              <a:rPr lang="en-GB" dirty="0" err="1" smtClean="0"/>
              <a:t>counterplate</a:t>
            </a:r>
            <a:endParaRPr lang="en-GB" dirty="0"/>
          </a:p>
        </p:txBody>
      </p:sp>
      <p:pic>
        <p:nvPicPr>
          <p:cNvPr id="36" name="Picture 35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25" t="28334" r="22408"/>
          <a:stretch/>
        </p:blipFill>
        <p:spPr>
          <a:xfrm>
            <a:off x="7349585" y="3386156"/>
            <a:ext cx="1671581" cy="1114388"/>
          </a:xfrm>
          <a:prstGeom prst="rect">
            <a:avLst/>
          </a:prstGeom>
        </p:spPr>
      </p:pic>
      <p:sp>
        <p:nvSpPr>
          <p:cNvPr id="33" name="TextBox 32"/>
          <p:cNvSpPr txBox="1"/>
          <p:nvPr/>
        </p:nvSpPr>
        <p:spPr>
          <a:xfrm>
            <a:off x="4806111" y="3978852"/>
            <a:ext cx="2416046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GB" dirty="0" smtClean="0"/>
              <a:t>Spring loaded contact</a:t>
            </a:r>
            <a:endParaRPr lang="en-GB" dirty="0"/>
          </a:p>
        </p:txBody>
      </p:sp>
      <p:sp>
        <p:nvSpPr>
          <p:cNvPr id="34" name="TextBox 33"/>
          <p:cNvSpPr txBox="1"/>
          <p:nvPr/>
        </p:nvSpPr>
        <p:spPr>
          <a:xfrm>
            <a:off x="7779498" y="2463754"/>
            <a:ext cx="1313180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GB" dirty="0" smtClean="0"/>
              <a:t>FLEX-PCB</a:t>
            </a:r>
            <a:endParaRPr lang="en-GB" dirty="0"/>
          </a:p>
        </p:txBody>
      </p:sp>
      <p:cxnSp>
        <p:nvCxnSpPr>
          <p:cNvPr id="28" name="Straight Arrow Connector 27"/>
          <p:cNvCxnSpPr/>
          <p:nvPr/>
        </p:nvCxnSpPr>
        <p:spPr>
          <a:xfrm flipH="1">
            <a:off x="8244408" y="2949060"/>
            <a:ext cx="250712" cy="70168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22" name="Picture 21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1682" y="782283"/>
            <a:ext cx="5438967" cy="3625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4699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Connector feedthrough side</a:t>
            </a:r>
            <a:endParaRPr lang="en-GB" dirty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sz="half"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586" r="15625"/>
          <a:stretch/>
        </p:blipFill>
        <p:spPr>
          <a:xfrm>
            <a:off x="457200" y="1200150"/>
            <a:ext cx="2564606" cy="2458204"/>
          </a:xfrm>
        </p:spPr>
      </p:pic>
      <p:pic>
        <p:nvPicPr>
          <p:cNvPr id="9" name="Content Placeholder 8"/>
          <p:cNvPicPr>
            <a:picLocks noGrp="1" noChangeAspect="1"/>
          </p:cNvPicPr>
          <p:nvPr>
            <p:ph sz="half" idx="2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549" t="2783" r="9864" b="24718"/>
          <a:stretch/>
        </p:blipFill>
        <p:spPr>
          <a:xfrm>
            <a:off x="3318543" y="1063229"/>
            <a:ext cx="5525023" cy="3273027"/>
          </a:xfrm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21/06/2021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Modern SEM materials and methods at CERN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32</a:t>
            </a:fld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477520" y="3909215"/>
            <a:ext cx="25442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37 pin round connector</a:t>
            </a:r>
            <a:endParaRPr lang="en-GB" dirty="0"/>
          </a:p>
        </p:txBody>
      </p:sp>
      <p:cxnSp>
        <p:nvCxnSpPr>
          <p:cNvPr id="12" name="Straight Connector 11"/>
          <p:cNvCxnSpPr/>
          <p:nvPr/>
        </p:nvCxnSpPr>
        <p:spPr>
          <a:xfrm>
            <a:off x="757645" y="1907178"/>
            <a:ext cx="2246743" cy="0"/>
          </a:xfrm>
          <a:prstGeom prst="line">
            <a:avLst/>
          </a:prstGeom>
          <a:ln>
            <a:solidFill>
              <a:srgbClr val="CC33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13038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Connector feedthrough side</a:t>
            </a:r>
            <a:endParaRPr lang="en-GB" dirty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sz="half"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586" r="15625"/>
          <a:stretch/>
        </p:blipFill>
        <p:spPr>
          <a:xfrm>
            <a:off x="457200" y="1200150"/>
            <a:ext cx="2564606" cy="2458204"/>
          </a:xfrm>
        </p:spPr>
      </p:pic>
      <p:pic>
        <p:nvPicPr>
          <p:cNvPr id="9" name="Content Placeholder 8"/>
          <p:cNvPicPr>
            <a:picLocks noGrp="1" noChangeAspect="1"/>
          </p:cNvPicPr>
          <p:nvPr>
            <p:ph sz="half" idx="2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549" t="2783" r="9864" b="24718"/>
          <a:stretch/>
        </p:blipFill>
        <p:spPr>
          <a:xfrm>
            <a:off x="3318543" y="1063229"/>
            <a:ext cx="5525023" cy="3273027"/>
          </a:xfrm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21/06/2021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Modern SEM materials and methods at CERN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33</a:t>
            </a:fld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722" b="9722"/>
          <a:stretch/>
        </p:blipFill>
        <p:spPr>
          <a:xfrm>
            <a:off x="3525988" y="996366"/>
            <a:ext cx="5110132" cy="3406754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477520" y="3909215"/>
            <a:ext cx="25442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37 pin round connector</a:t>
            </a:r>
            <a:endParaRPr lang="en-GB" dirty="0"/>
          </a:p>
        </p:txBody>
      </p:sp>
      <p:cxnSp>
        <p:nvCxnSpPr>
          <p:cNvPr id="11" name="Straight Connector 10"/>
          <p:cNvCxnSpPr/>
          <p:nvPr/>
        </p:nvCxnSpPr>
        <p:spPr>
          <a:xfrm>
            <a:off x="757645" y="1907178"/>
            <a:ext cx="2246743" cy="0"/>
          </a:xfrm>
          <a:prstGeom prst="line">
            <a:avLst/>
          </a:prstGeom>
          <a:ln>
            <a:solidFill>
              <a:srgbClr val="CC33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08910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Connector PCB side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21/06/2021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Modern SEM materials and methods at CERN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34</a:t>
            </a:fld>
            <a:endParaRPr lang="en-US" dirty="0"/>
          </a:p>
        </p:txBody>
      </p:sp>
      <p:pic>
        <p:nvPicPr>
          <p:cNvPr id="13" name="Content Placeholder 7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998" y="1063229"/>
            <a:ext cx="3657600" cy="2438400"/>
          </a:xfrm>
          <a:prstGeom prst="rect">
            <a:avLst/>
          </a:prstGeom>
        </p:spPr>
      </p:pic>
      <p:pic>
        <p:nvPicPr>
          <p:cNvPr id="14" name="Content Placeholder 13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23090" y="1063229"/>
            <a:ext cx="2892247" cy="2865906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457200" y="3989547"/>
            <a:ext cx="66864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Flex PCB folds and pads make direct contact with pads on PCB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35071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Connector PCB side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21/06/2021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Modern SEM materials and methods at CERN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35</a:t>
            </a:fld>
            <a:endParaRPr lang="en-US" dirty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sz="half"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448" t="12890" r="21810"/>
          <a:stretch/>
        </p:blipFill>
        <p:spPr>
          <a:xfrm rot="10800000">
            <a:off x="2424143" y="927498"/>
            <a:ext cx="3533713" cy="3378427"/>
          </a:xfrm>
        </p:spPr>
      </p:pic>
      <p:cxnSp>
        <p:nvCxnSpPr>
          <p:cNvPr id="17" name="Straight Arrow Connector 16"/>
          <p:cNvCxnSpPr/>
          <p:nvPr/>
        </p:nvCxnSpPr>
        <p:spPr>
          <a:xfrm flipV="1">
            <a:off x="1593056" y="2757488"/>
            <a:ext cx="1321594" cy="41433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flipH="1">
            <a:off x="4257676" y="987385"/>
            <a:ext cx="2033342" cy="66282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 flipH="1">
            <a:off x="5614990" y="3786190"/>
            <a:ext cx="785810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24" name="Picture 2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89" t="36944" r="16389" b="38750"/>
          <a:stretch/>
        </p:blipFill>
        <p:spPr>
          <a:xfrm rot="5400000">
            <a:off x="6569540" y="1821814"/>
            <a:ext cx="4089854" cy="858183"/>
          </a:xfrm>
          <a:prstGeom prst="rect">
            <a:avLst/>
          </a:prstGeom>
        </p:spPr>
      </p:pic>
      <p:sp>
        <p:nvSpPr>
          <p:cNvPr id="29" name="TextBox 28"/>
          <p:cNvSpPr txBox="1"/>
          <p:nvPr/>
        </p:nvSpPr>
        <p:spPr>
          <a:xfrm>
            <a:off x="612755" y="3087172"/>
            <a:ext cx="156608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Shell made out of aluminium</a:t>
            </a:r>
            <a:endParaRPr lang="en-GB" dirty="0"/>
          </a:p>
        </p:txBody>
      </p:sp>
      <p:sp>
        <p:nvSpPr>
          <p:cNvPr id="30" name="TextBox 29"/>
          <p:cNvSpPr txBox="1"/>
          <p:nvPr/>
        </p:nvSpPr>
        <p:spPr>
          <a:xfrm>
            <a:off x="6342725" y="573597"/>
            <a:ext cx="178182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RF finger strip </a:t>
            </a:r>
            <a:br>
              <a:rPr lang="en-GB" dirty="0" smtClean="0"/>
            </a:br>
            <a:r>
              <a:rPr lang="en-GB" dirty="0" smtClean="0"/>
              <a:t>mounted on a support piece (Al)</a:t>
            </a:r>
            <a:endParaRPr lang="en-GB" dirty="0"/>
          </a:p>
        </p:txBody>
      </p:sp>
      <p:sp>
        <p:nvSpPr>
          <p:cNvPr id="34" name="TextBox 33"/>
          <p:cNvSpPr txBox="1"/>
          <p:nvPr/>
        </p:nvSpPr>
        <p:spPr>
          <a:xfrm>
            <a:off x="6461623" y="2910962"/>
            <a:ext cx="131620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Fully assembled contact strip for one side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89471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Connector PCB side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21/06/2021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Modern SEM materials and methods at CERN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36</a:t>
            </a:fld>
            <a:endParaRPr lang="en-US" dirty="0"/>
          </a:p>
        </p:txBody>
      </p:sp>
      <p:pic>
        <p:nvPicPr>
          <p:cNvPr id="13" name="Content Placeholder 8"/>
          <p:cNvPicPr>
            <a:picLocks noGrp="1" noChangeAspect="1"/>
          </p:cNvPicPr>
          <p:nvPr>
            <p:ph sz="half"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820" t="6543" r="26172"/>
          <a:stretch/>
        </p:blipFill>
        <p:spPr>
          <a:xfrm>
            <a:off x="253726" y="992981"/>
            <a:ext cx="3039543" cy="3264694"/>
          </a:xfrm>
        </p:spPr>
      </p:pic>
      <p:pic>
        <p:nvPicPr>
          <p:cNvPr id="14" name="Content Placeholder 13"/>
          <p:cNvPicPr>
            <a:picLocks noGrp="1" noChangeAspect="1"/>
          </p:cNvPicPr>
          <p:nvPr>
            <p:ph sz="half" idx="2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141" t="10059" b="9082"/>
          <a:stretch/>
        </p:blipFill>
        <p:spPr>
          <a:xfrm>
            <a:off x="4036135" y="992980"/>
            <a:ext cx="4254104" cy="2836069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4036135" y="4073009"/>
            <a:ext cx="39036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Clamped onto the PCB with the Flex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19400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59946" y="27074"/>
            <a:ext cx="8226854" cy="705332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DAQ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smtClean="0"/>
              <a:t>21/06/2021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Modern SEM materials and methods at CERN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37</a:t>
            </a:fld>
            <a:endParaRPr lang="en-US" dirty="0"/>
          </a:p>
        </p:txBody>
      </p:sp>
      <p:graphicFrame>
        <p:nvGraphicFramePr>
          <p:cNvPr id="15" name="Content Placeholder 1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92527175"/>
              </p:ext>
            </p:extLst>
          </p:nvPr>
        </p:nvGraphicFramePr>
        <p:xfrm>
          <a:off x="88460" y="632143"/>
          <a:ext cx="8969825" cy="360172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940637">
                  <a:extLst>
                    <a:ext uri="{9D8B030D-6E8A-4147-A177-3AD203B41FA5}">
                      <a16:colId xmlns:a16="http://schemas.microsoft.com/office/drawing/2014/main" val="2237729968"/>
                    </a:ext>
                  </a:extLst>
                </a:gridCol>
                <a:gridCol w="2088666">
                  <a:extLst>
                    <a:ext uri="{9D8B030D-6E8A-4147-A177-3AD203B41FA5}">
                      <a16:colId xmlns:a16="http://schemas.microsoft.com/office/drawing/2014/main" val="125401088"/>
                    </a:ext>
                  </a:extLst>
                </a:gridCol>
                <a:gridCol w="1708271">
                  <a:extLst>
                    <a:ext uri="{9D8B030D-6E8A-4147-A177-3AD203B41FA5}">
                      <a16:colId xmlns:a16="http://schemas.microsoft.com/office/drawing/2014/main" val="510407397"/>
                    </a:ext>
                  </a:extLst>
                </a:gridCol>
                <a:gridCol w="1438286">
                  <a:extLst>
                    <a:ext uri="{9D8B030D-6E8A-4147-A177-3AD203B41FA5}">
                      <a16:colId xmlns:a16="http://schemas.microsoft.com/office/drawing/2014/main" val="313675563"/>
                    </a:ext>
                  </a:extLst>
                </a:gridCol>
                <a:gridCol w="1793965">
                  <a:extLst>
                    <a:ext uri="{9D8B030D-6E8A-4147-A177-3AD203B41FA5}">
                      <a16:colId xmlns:a16="http://schemas.microsoft.com/office/drawing/2014/main" val="56123816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Machine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Current range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Gain range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ADC type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Comments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3780208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Linear</a:t>
                      </a:r>
                      <a:r>
                        <a:rPr lang="en-GB" sz="1400" baseline="0" dirty="0" smtClean="0"/>
                        <a:t> amplifier </a:t>
                      </a:r>
                      <a:br>
                        <a:rPr lang="en-GB" sz="1400" baseline="0" dirty="0" smtClean="0"/>
                      </a:br>
                      <a:r>
                        <a:rPr lang="en-GB" sz="1400" baseline="0" dirty="0" smtClean="0"/>
                        <a:t>(LINAC)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aseline="0" dirty="0" smtClean="0"/>
                        <a:t>1 </a:t>
                      </a:r>
                      <a:r>
                        <a:rPr lang="el-GR" sz="1400" baseline="0" dirty="0" smtClean="0"/>
                        <a:t>μ</a:t>
                      </a:r>
                      <a:r>
                        <a:rPr lang="en-GB" sz="1400" baseline="0" dirty="0" smtClean="0"/>
                        <a:t>A </a:t>
                      </a:r>
                      <a:r>
                        <a:rPr lang="en-GB" sz="1400" dirty="0" smtClean="0"/>
                        <a:t>-&gt; 10 mA 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1/10 -&gt; x1000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Samples: 4 </a:t>
                      </a:r>
                      <a:r>
                        <a:rPr lang="el-GR" sz="1400" baseline="0" dirty="0" smtClean="0"/>
                        <a:t>μ</a:t>
                      </a:r>
                      <a:r>
                        <a:rPr lang="en-GB" sz="1400" baseline="0" dirty="0" smtClean="0"/>
                        <a:t>s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A</a:t>
                      </a:r>
                      <a:r>
                        <a:rPr lang="en-GB" sz="1400" baseline="0" dirty="0" smtClean="0"/>
                        <a:t> linear line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848206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Integrator amplifier</a:t>
                      </a:r>
                      <a:br>
                        <a:rPr lang="en-GB" sz="1400" dirty="0" smtClean="0"/>
                      </a:br>
                      <a:r>
                        <a:rPr lang="en-GB" sz="1400" dirty="0" smtClean="0"/>
                        <a:t>(circulating)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2.5 </a:t>
                      </a:r>
                      <a:r>
                        <a:rPr lang="en-GB" sz="1400" dirty="0" err="1" smtClean="0"/>
                        <a:t>pC</a:t>
                      </a:r>
                      <a:r>
                        <a:rPr lang="en-GB" sz="1400" dirty="0" smtClean="0"/>
                        <a:t> -&gt; 250 </a:t>
                      </a:r>
                      <a:r>
                        <a:rPr lang="en-GB" sz="1400" dirty="0" err="1" smtClean="0"/>
                        <a:t>nC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X1-&gt;x100’000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/>
                        <a:t>Samples: 4 </a:t>
                      </a:r>
                      <a:r>
                        <a:rPr lang="el-GR" sz="1400" baseline="0" dirty="0" smtClean="0"/>
                        <a:t>μ</a:t>
                      </a:r>
                      <a:r>
                        <a:rPr lang="en-GB" sz="1400" baseline="0" dirty="0" smtClean="0"/>
                        <a:t>s</a:t>
                      </a:r>
                      <a:endParaRPr lang="en-GB" sz="1400" dirty="0" smtClean="0"/>
                    </a:p>
                    <a:p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Bunch</a:t>
                      </a:r>
                      <a:r>
                        <a:rPr lang="en-GB" sz="1400" baseline="0" dirty="0" smtClean="0"/>
                        <a:t> beam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955996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 dirty="0" err="1" smtClean="0"/>
                        <a:t>TbT</a:t>
                      </a:r>
                      <a:r>
                        <a:rPr lang="en-GB" sz="1400" dirty="0" smtClean="0"/>
                        <a:t> Booster (linear)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aseline="0" dirty="0" smtClean="0"/>
                        <a:t>1 </a:t>
                      </a:r>
                      <a:r>
                        <a:rPr lang="el-GR" sz="1400" baseline="0" dirty="0" smtClean="0"/>
                        <a:t>μ</a:t>
                      </a:r>
                      <a:r>
                        <a:rPr lang="en-GB" sz="1400" baseline="0" dirty="0" smtClean="0"/>
                        <a:t>A -&gt; 100 </a:t>
                      </a:r>
                      <a:r>
                        <a:rPr lang="el-GR" sz="1400" baseline="0" dirty="0" smtClean="0"/>
                        <a:t>μ</a:t>
                      </a:r>
                      <a:r>
                        <a:rPr lang="en-GB" sz="1400" baseline="0" dirty="0" smtClean="0"/>
                        <a:t>A 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x1 -&gt; x100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Samples: 240 ns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Turn by turn measurement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3922804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 dirty="0" err="1" smtClean="0"/>
                        <a:t>TbT</a:t>
                      </a:r>
                      <a:r>
                        <a:rPr lang="en-GB" sz="1400" dirty="0" smtClean="0"/>
                        <a:t> PS (linear)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10 </a:t>
                      </a:r>
                      <a:r>
                        <a:rPr lang="en-GB" sz="1400" dirty="0" err="1" smtClean="0"/>
                        <a:t>nA</a:t>
                      </a:r>
                      <a:r>
                        <a:rPr lang="en-GB" sz="1400" dirty="0" smtClean="0"/>
                        <a:t> -&gt; 1 mA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/>
                        <a:t>1/100 -&gt; x1000</a:t>
                      </a:r>
                    </a:p>
                    <a:p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/>
                        <a:t>Samples: 240 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/>
                        <a:t>Turn by turn measurement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0050894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SPS VME acquisition 2</a:t>
                      </a:r>
                      <a:r>
                        <a:rPr lang="en-GB" sz="1400" baseline="0" dirty="0" smtClean="0"/>
                        <a:t> mode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Linear: 50 </a:t>
                      </a:r>
                      <a:r>
                        <a:rPr lang="en-GB" sz="1400" dirty="0" err="1" smtClean="0"/>
                        <a:t>nA</a:t>
                      </a:r>
                      <a:r>
                        <a:rPr lang="en-GB" sz="1400" dirty="0" smtClean="0"/>
                        <a:t> -&gt; 20 </a:t>
                      </a:r>
                      <a:r>
                        <a:rPr lang="en-GB" sz="1400" dirty="0" err="1" smtClean="0"/>
                        <a:t>uA</a:t>
                      </a:r>
                      <a:r>
                        <a:rPr lang="en-GB" sz="1400" dirty="0" smtClean="0"/>
                        <a:t/>
                      </a:r>
                      <a:br>
                        <a:rPr lang="en-GB" sz="1400" dirty="0" smtClean="0"/>
                      </a:br>
                      <a:r>
                        <a:rPr lang="en-GB" sz="1400" dirty="0" smtClean="0"/>
                        <a:t>Integrator: 1nC -&gt; 400 </a:t>
                      </a:r>
                      <a:r>
                        <a:rPr lang="en-GB" sz="1400" dirty="0" err="1" smtClean="0"/>
                        <a:t>nC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Linear: 1, 20 ,400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Samples:</a:t>
                      </a:r>
                      <a:r>
                        <a:rPr lang="en-GB" sz="1400" baseline="0" dirty="0" smtClean="0"/>
                        <a:t> </a:t>
                      </a:r>
                      <a:r>
                        <a:rPr lang="en-GB" sz="1400" dirty="0" smtClean="0"/>
                        <a:t>20ms</a:t>
                      </a:r>
                      <a:br>
                        <a:rPr lang="en-GB" sz="1400" dirty="0" smtClean="0"/>
                      </a:b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Use integrator</a:t>
                      </a:r>
                      <a:r>
                        <a:rPr lang="en-GB" sz="1400" baseline="0" dirty="0" smtClean="0"/>
                        <a:t> for injection to SPS</a:t>
                      </a:r>
                      <a:br>
                        <a:rPr lang="en-GB" sz="1400" baseline="0" dirty="0" smtClean="0"/>
                      </a:br>
                      <a:r>
                        <a:rPr lang="en-GB" sz="1400" baseline="0" dirty="0" smtClean="0"/>
                        <a:t>Use linear for Experiment extraction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7352906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5276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Sticking wires</a:t>
            </a:r>
            <a:endParaRPr lang="en-GB" dirty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148" y="1063229"/>
            <a:ext cx="4263572" cy="3197679"/>
          </a:xfrm>
        </p:spPr>
      </p:pic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4251" y="1020333"/>
            <a:ext cx="4441371" cy="3262789"/>
          </a:xfrm>
        </p:spPr>
        <p:txBody>
          <a:bodyPr>
            <a:normAutofit fontScale="62500" lnSpcReduction="20000"/>
          </a:bodyPr>
          <a:lstStyle/>
          <a:p>
            <a:r>
              <a:rPr lang="en-GB" dirty="0" smtClean="0"/>
              <a:t>Issue of gold coated tungsten wires “sticking” to each other observed in LINAC 4 after being used in beam</a:t>
            </a:r>
          </a:p>
          <a:p>
            <a:r>
              <a:rPr lang="en-GB" dirty="0" smtClean="0"/>
              <a:t>Due to beam hitting the wire the wires start heating up</a:t>
            </a:r>
          </a:p>
          <a:p>
            <a:r>
              <a:rPr lang="en-GB" dirty="0" smtClean="0"/>
              <a:t>Thermal expansion of the wire causes them to lose part of the tension</a:t>
            </a:r>
          </a:p>
          <a:p>
            <a:r>
              <a:rPr lang="en-GB" dirty="0" smtClean="0"/>
              <a:t>We suspect tungsten </a:t>
            </a:r>
            <a:r>
              <a:rPr lang="en-GB" dirty="0" smtClean="0"/>
              <a:t>wires become magnetic due to the beam and attract each together</a:t>
            </a:r>
          </a:p>
          <a:p>
            <a:r>
              <a:rPr lang="en-GB" dirty="0" smtClean="0"/>
              <a:t>Wires bond together, temperature at bonding point must be higher than 1100°C as that is the melting point of gold</a:t>
            </a:r>
          </a:p>
          <a:p>
            <a:r>
              <a:rPr lang="en-GB" dirty="0" smtClean="0"/>
              <a:t>Once the heat is gone they are stuck together</a:t>
            </a:r>
          </a:p>
          <a:p>
            <a:pPr marL="36576" indent="0">
              <a:buNone/>
            </a:pPr>
            <a:endParaRPr lang="en-GB" dirty="0" smtClean="0"/>
          </a:p>
          <a:p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21/06/2021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Modern SEM materials and methods at CERN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8536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Solution ?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364658" y="2398759"/>
            <a:ext cx="4535502" cy="1961169"/>
          </a:xfrm>
        </p:spPr>
        <p:txBody>
          <a:bodyPr>
            <a:normAutofit fontScale="77500" lnSpcReduction="20000"/>
          </a:bodyPr>
          <a:lstStyle/>
          <a:p>
            <a:r>
              <a:rPr lang="en-GB" dirty="0" smtClean="0"/>
              <a:t>Create an additional pocket on the PCB after the solder</a:t>
            </a:r>
          </a:p>
          <a:p>
            <a:r>
              <a:rPr lang="en-GB" dirty="0" smtClean="0"/>
              <a:t>Apply some force which will act on the wire when it is heated up and loses tension to re-tension</a:t>
            </a:r>
          </a:p>
          <a:p>
            <a:r>
              <a:rPr lang="en-GB" dirty="0" smtClean="0"/>
              <a:t>Design exists needs to be tested with beam</a:t>
            </a:r>
          </a:p>
          <a:p>
            <a:pPr marL="36576" indent="0">
              <a:buNone/>
            </a:pPr>
            <a:endParaRPr lang="en-GB" dirty="0" smtClean="0"/>
          </a:p>
          <a:p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21/06/2021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Modern SEM materials and methods at CERN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39</a:t>
            </a:fld>
            <a:endParaRPr lang="en-US" dirty="0"/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204" y="1049369"/>
            <a:ext cx="4007697" cy="3252066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5557732" y="809390"/>
            <a:ext cx="2852057" cy="479958"/>
          </a:xfrm>
          <a:prstGeom prst="rect">
            <a:avLst/>
          </a:prstGeom>
          <a:noFill/>
          <a:ln>
            <a:solidFill>
              <a:srgbClr val="00206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/>
          <p:cNvSpPr/>
          <p:nvPr/>
        </p:nvSpPr>
        <p:spPr>
          <a:xfrm>
            <a:off x="5557732" y="809390"/>
            <a:ext cx="795813" cy="479958"/>
          </a:xfrm>
          <a:prstGeom prst="rect">
            <a:avLst/>
          </a:prstGeom>
          <a:pattFill prst="ltUpDiag">
            <a:fgClr>
              <a:schemeClr val="accent1">
                <a:lumMod val="10000"/>
              </a:schemeClr>
            </a:fgClr>
            <a:bgClr>
              <a:schemeClr val="bg1"/>
            </a:bgClr>
          </a:patt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/>
          <p:cNvSpPr/>
          <p:nvPr/>
        </p:nvSpPr>
        <p:spPr>
          <a:xfrm>
            <a:off x="7290739" y="809390"/>
            <a:ext cx="1135958" cy="479958"/>
          </a:xfrm>
          <a:prstGeom prst="rect">
            <a:avLst/>
          </a:prstGeom>
          <a:pattFill prst="ltUpDiag">
            <a:fgClr>
              <a:schemeClr val="accent1">
                <a:lumMod val="10000"/>
              </a:schemeClr>
            </a:fgClr>
            <a:bgClr>
              <a:schemeClr val="bg1"/>
            </a:bgClr>
          </a:patt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6" name="Straight Connector 15"/>
          <p:cNvCxnSpPr/>
          <p:nvPr/>
        </p:nvCxnSpPr>
        <p:spPr>
          <a:xfrm>
            <a:off x="7647789" y="791972"/>
            <a:ext cx="618309" cy="0"/>
          </a:xfrm>
          <a:prstGeom prst="line">
            <a:avLst/>
          </a:prstGeom>
          <a:ln w="25400">
            <a:solidFill>
              <a:srgbClr val="00B05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 flipH="1">
            <a:off x="7316867" y="774554"/>
            <a:ext cx="816083" cy="0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4" name="Freeform 43"/>
          <p:cNvSpPr/>
          <p:nvPr/>
        </p:nvSpPr>
        <p:spPr>
          <a:xfrm>
            <a:off x="6271837" y="777487"/>
            <a:ext cx="1045030" cy="104526"/>
          </a:xfrm>
          <a:custGeom>
            <a:avLst/>
            <a:gdLst>
              <a:gd name="connsiteX0" fmla="*/ 1166949 w 1166949"/>
              <a:gd name="connsiteY0" fmla="*/ 23 h 191612"/>
              <a:gd name="connsiteX1" fmla="*/ 1105989 w 1166949"/>
              <a:gd name="connsiteY1" fmla="*/ 60983 h 191612"/>
              <a:gd name="connsiteX2" fmla="*/ 1088571 w 1166949"/>
              <a:gd name="connsiteY2" fmla="*/ 78401 h 191612"/>
              <a:gd name="connsiteX3" fmla="*/ 1036320 w 1166949"/>
              <a:gd name="connsiteY3" fmla="*/ 95818 h 191612"/>
              <a:gd name="connsiteX4" fmla="*/ 984069 w 1166949"/>
              <a:gd name="connsiteY4" fmla="*/ 113235 h 191612"/>
              <a:gd name="connsiteX5" fmla="*/ 957943 w 1166949"/>
              <a:gd name="connsiteY5" fmla="*/ 121943 h 191612"/>
              <a:gd name="connsiteX6" fmla="*/ 870857 w 1166949"/>
              <a:gd name="connsiteY6" fmla="*/ 156778 h 191612"/>
              <a:gd name="connsiteX7" fmla="*/ 809897 w 1166949"/>
              <a:gd name="connsiteY7" fmla="*/ 174195 h 191612"/>
              <a:gd name="connsiteX8" fmla="*/ 740229 w 1166949"/>
              <a:gd name="connsiteY8" fmla="*/ 191612 h 191612"/>
              <a:gd name="connsiteX9" fmla="*/ 539931 w 1166949"/>
              <a:gd name="connsiteY9" fmla="*/ 182903 h 191612"/>
              <a:gd name="connsiteX10" fmla="*/ 452846 w 1166949"/>
              <a:gd name="connsiteY10" fmla="*/ 156778 h 191612"/>
              <a:gd name="connsiteX11" fmla="*/ 409303 w 1166949"/>
              <a:gd name="connsiteY11" fmla="*/ 148069 h 191612"/>
              <a:gd name="connsiteX12" fmla="*/ 330926 w 1166949"/>
              <a:gd name="connsiteY12" fmla="*/ 121943 h 191612"/>
              <a:gd name="connsiteX13" fmla="*/ 261257 w 1166949"/>
              <a:gd name="connsiteY13" fmla="*/ 104526 h 191612"/>
              <a:gd name="connsiteX14" fmla="*/ 209006 w 1166949"/>
              <a:gd name="connsiteY14" fmla="*/ 87109 h 191612"/>
              <a:gd name="connsiteX15" fmla="*/ 182880 w 1166949"/>
              <a:gd name="connsiteY15" fmla="*/ 69692 h 191612"/>
              <a:gd name="connsiteX16" fmla="*/ 130629 w 1166949"/>
              <a:gd name="connsiteY16" fmla="*/ 52275 h 191612"/>
              <a:gd name="connsiteX17" fmla="*/ 60960 w 1166949"/>
              <a:gd name="connsiteY17" fmla="*/ 17441 h 191612"/>
              <a:gd name="connsiteX18" fmla="*/ 34834 w 1166949"/>
              <a:gd name="connsiteY18" fmla="*/ 8732 h 191612"/>
              <a:gd name="connsiteX19" fmla="*/ 0 w 1166949"/>
              <a:gd name="connsiteY19" fmla="*/ 23 h 1916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166949" h="191612">
                <a:moveTo>
                  <a:pt x="1166949" y="23"/>
                </a:moveTo>
                <a:cubicBezTo>
                  <a:pt x="1103688" y="79097"/>
                  <a:pt x="1159904" y="17850"/>
                  <a:pt x="1105989" y="60983"/>
                </a:cubicBezTo>
                <a:cubicBezTo>
                  <a:pt x="1099577" y="66112"/>
                  <a:pt x="1095915" y="74729"/>
                  <a:pt x="1088571" y="78401"/>
                </a:cubicBezTo>
                <a:cubicBezTo>
                  <a:pt x="1072150" y="86612"/>
                  <a:pt x="1053737" y="90012"/>
                  <a:pt x="1036320" y="95818"/>
                </a:cubicBezTo>
                <a:lnTo>
                  <a:pt x="984069" y="113235"/>
                </a:lnTo>
                <a:lnTo>
                  <a:pt x="957943" y="121943"/>
                </a:lnTo>
                <a:cubicBezTo>
                  <a:pt x="920273" y="159616"/>
                  <a:pt x="958192" y="127669"/>
                  <a:pt x="870857" y="156778"/>
                </a:cubicBezTo>
                <a:cubicBezTo>
                  <a:pt x="808216" y="177657"/>
                  <a:pt x="886442" y="152325"/>
                  <a:pt x="809897" y="174195"/>
                </a:cubicBezTo>
                <a:cubicBezTo>
                  <a:pt x="747420" y="192045"/>
                  <a:pt x="828744" y="173908"/>
                  <a:pt x="740229" y="191612"/>
                </a:cubicBezTo>
                <a:cubicBezTo>
                  <a:pt x="673463" y="188709"/>
                  <a:pt x="606577" y="187840"/>
                  <a:pt x="539931" y="182903"/>
                </a:cubicBezTo>
                <a:cubicBezTo>
                  <a:pt x="516924" y="181199"/>
                  <a:pt x="470988" y="160407"/>
                  <a:pt x="452846" y="156778"/>
                </a:cubicBezTo>
                <a:cubicBezTo>
                  <a:pt x="438332" y="153875"/>
                  <a:pt x="423583" y="151964"/>
                  <a:pt x="409303" y="148069"/>
                </a:cubicBezTo>
                <a:cubicBezTo>
                  <a:pt x="409260" y="148057"/>
                  <a:pt x="344010" y="126304"/>
                  <a:pt x="330926" y="121943"/>
                </a:cubicBezTo>
                <a:cubicBezTo>
                  <a:pt x="251671" y="95525"/>
                  <a:pt x="376827" y="136045"/>
                  <a:pt x="261257" y="104526"/>
                </a:cubicBezTo>
                <a:cubicBezTo>
                  <a:pt x="243545" y="99695"/>
                  <a:pt x="224282" y="97293"/>
                  <a:pt x="209006" y="87109"/>
                </a:cubicBezTo>
                <a:cubicBezTo>
                  <a:pt x="200297" y="81303"/>
                  <a:pt x="192444" y="73943"/>
                  <a:pt x="182880" y="69692"/>
                </a:cubicBezTo>
                <a:cubicBezTo>
                  <a:pt x="166103" y="62236"/>
                  <a:pt x="130629" y="52275"/>
                  <a:pt x="130629" y="52275"/>
                </a:cubicBezTo>
                <a:cubicBezTo>
                  <a:pt x="100229" y="21876"/>
                  <a:pt x="121001" y="37455"/>
                  <a:pt x="60960" y="17441"/>
                </a:cubicBezTo>
                <a:lnTo>
                  <a:pt x="34834" y="8732"/>
                </a:lnTo>
                <a:cubicBezTo>
                  <a:pt x="5954" y="-895"/>
                  <a:pt x="17889" y="23"/>
                  <a:pt x="0" y="23"/>
                </a:cubicBezTo>
              </a:path>
            </a:pathLst>
          </a:custGeom>
          <a:noFill/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46" name="Straight Connector 45"/>
          <p:cNvCxnSpPr/>
          <p:nvPr/>
        </p:nvCxnSpPr>
        <p:spPr>
          <a:xfrm flipH="1">
            <a:off x="4232366" y="774554"/>
            <a:ext cx="2039472" cy="0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48"/>
          <p:cNvCxnSpPr/>
          <p:nvPr/>
        </p:nvCxnSpPr>
        <p:spPr>
          <a:xfrm>
            <a:off x="6890144" y="251969"/>
            <a:ext cx="0" cy="615353"/>
          </a:xfrm>
          <a:prstGeom prst="straightConnector1">
            <a:avLst/>
          </a:prstGeom>
          <a:ln>
            <a:solidFill>
              <a:schemeClr val="accent6">
                <a:lumMod val="50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50" name="TextBox 49"/>
              <p:cNvSpPr txBox="1"/>
              <p:nvPr/>
            </p:nvSpPr>
            <p:spPr>
              <a:xfrm>
                <a:off x="6864019" y="24702"/>
                <a:ext cx="339633" cy="44467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groupChr>
                        <m:groupChrPr>
                          <m:chr m:val="→"/>
                          <m:pos m:val="top"/>
                          <m:ctrlPr>
                            <a:rPr lang="en-GB" b="0" i="1" smtClean="0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groupChrPr>
                        <m:e>
                          <m:r>
                            <m:rPr>
                              <m:brk m:alnAt="1"/>
                            </m:rPr>
                            <a:rPr lang="en-GB" b="0" i="1" smtClean="0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𝐹</m:t>
                          </m:r>
                        </m:e>
                      </m:groupChr>
                    </m:oMath>
                  </m:oMathPara>
                </a14:m>
                <a:endParaRPr lang="en-GB" dirty="0">
                  <a:solidFill>
                    <a:schemeClr val="accent6">
                      <a:lumMod val="5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50" name="TextBox 4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64019" y="24702"/>
                <a:ext cx="339633" cy="444674"/>
              </a:xfrm>
              <a:prstGeom prst="rect">
                <a:avLst/>
              </a:prstGeom>
              <a:blipFill>
                <a:blip r:embed="rId3"/>
                <a:stretch>
                  <a:fillRect l="-25000" t="-13699" r="-23214" b="-2191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3" name="Straight Arrow Connector 52"/>
          <p:cNvCxnSpPr/>
          <p:nvPr/>
        </p:nvCxnSpPr>
        <p:spPr>
          <a:xfrm flipH="1" flipV="1">
            <a:off x="7872549" y="1321251"/>
            <a:ext cx="357052" cy="365760"/>
          </a:xfrm>
          <a:prstGeom prst="straightConnector1">
            <a:avLst/>
          </a:prstGeom>
          <a:ln>
            <a:solidFill>
              <a:srgbClr val="104282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5" name="Straight Arrow Connector 54"/>
          <p:cNvCxnSpPr/>
          <p:nvPr/>
        </p:nvCxnSpPr>
        <p:spPr>
          <a:xfrm flipH="1">
            <a:off x="8006510" y="445547"/>
            <a:ext cx="357732" cy="305178"/>
          </a:xfrm>
          <a:prstGeom prst="straightConnector1">
            <a:avLst/>
          </a:prstGeom>
          <a:ln>
            <a:solidFill>
              <a:srgbClr val="104282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7" name="Straight Arrow Connector 56"/>
          <p:cNvCxnSpPr/>
          <p:nvPr/>
        </p:nvCxnSpPr>
        <p:spPr>
          <a:xfrm>
            <a:off x="4685211" y="408079"/>
            <a:ext cx="304800" cy="321095"/>
          </a:xfrm>
          <a:prstGeom prst="straightConnector1">
            <a:avLst/>
          </a:prstGeom>
          <a:ln>
            <a:solidFill>
              <a:srgbClr val="104282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8" name="TextBox 57"/>
          <p:cNvSpPr txBox="1"/>
          <p:nvPr/>
        </p:nvSpPr>
        <p:spPr>
          <a:xfrm>
            <a:off x="7900023" y="1653096"/>
            <a:ext cx="6591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PCB</a:t>
            </a:r>
            <a:endParaRPr lang="en-GB" dirty="0"/>
          </a:p>
        </p:txBody>
      </p:sp>
      <p:sp>
        <p:nvSpPr>
          <p:cNvPr id="59" name="TextBox 58"/>
          <p:cNvSpPr txBox="1"/>
          <p:nvPr/>
        </p:nvSpPr>
        <p:spPr>
          <a:xfrm>
            <a:off x="7701903" y="94959"/>
            <a:ext cx="14157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Solder point</a:t>
            </a:r>
            <a:endParaRPr lang="en-GB" dirty="0"/>
          </a:p>
        </p:txBody>
      </p:sp>
      <p:sp>
        <p:nvSpPr>
          <p:cNvPr id="60" name="TextBox 59"/>
          <p:cNvSpPr txBox="1"/>
          <p:nvPr/>
        </p:nvSpPr>
        <p:spPr>
          <a:xfrm>
            <a:off x="3872617" y="76215"/>
            <a:ext cx="16251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Tungsten wire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83839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Modern SEM materials and methods at CERN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0"/>
          </p:nvPr>
        </p:nvSpPr>
        <p:spPr>
          <a:xfrm>
            <a:off x="514800" y="2801513"/>
            <a:ext cx="2743200" cy="314740"/>
          </a:xfrm>
        </p:spPr>
        <p:txBody>
          <a:bodyPr>
            <a:normAutofit fontScale="85000" lnSpcReduction="20000"/>
          </a:bodyPr>
          <a:lstStyle/>
          <a:p>
            <a:r>
              <a:rPr lang="en-GB" dirty="0" smtClean="0"/>
              <a:t>Christophe Vuitton</a:t>
            </a:r>
            <a:br>
              <a:rPr lang="en-GB" dirty="0" smtClean="0"/>
            </a:br>
            <a:r>
              <a:rPr lang="en-GB" dirty="0" smtClean="0"/>
              <a:t>Benjamin Moser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05501" y="2496278"/>
            <a:ext cx="2114186" cy="1536021"/>
          </a:xfrm>
          <a:prstGeom prst="rect">
            <a:avLst/>
          </a:prstGeom>
        </p:spPr>
      </p:pic>
      <p:cxnSp>
        <p:nvCxnSpPr>
          <p:cNvPr id="6" name="Straight Connector 5"/>
          <p:cNvCxnSpPr/>
          <p:nvPr/>
        </p:nvCxnSpPr>
        <p:spPr>
          <a:xfrm flipV="1">
            <a:off x="6962594" y="3909578"/>
            <a:ext cx="592932" cy="7143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6830482" y="4032299"/>
            <a:ext cx="23135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Presentation to Aries</a:t>
            </a:r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30148" y="2801513"/>
            <a:ext cx="2114186" cy="1536021"/>
          </a:xfrm>
          <a:prstGeom prst="rect">
            <a:avLst/>
          </a:prstGeom>
        </p:spPr>
      </p:pic>
      <p:sp>
        <p:nvSpPr>
          <p:cNvPr id="10" name="Slide Number Placeholder 9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4304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Special Thanks to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281589"/>
            <a:ext cx="8573589" cy="2106046"/>
          </a:xfrm>
        </p:spPr>
        <p:txBody>
          <a:bodyPr/>
          <a:lstStyle/>
          <a:p>
            <a:pPr marL="36576" indent="0" algn="ctr">
              <a:buNone/>
            </a:pPr>
            <a:r>
              <a:rPr lang="en-GB" dirty="0" smtClean="0"/>
              <a:t>Patrick Bouvier, </a:t>
            </a:r>
            <a:r>
              <a:rPr lang="en-GB" dirty="0"/>
              <a:t>Michel </a:t>
            </a:r>
            <a:r>
              <a:rPr lang="en-GB" dirty="0" smtClean="0"/>
              <a:t>Duraffourg, </a:t>
            </a:r>
            <a:r>
              <a:rPr lang="en-GB" dirty="0"/>
              <a:t>Guilhem </a:t>
            </a:r>
            <a:r>
              <a:rPr lang="en-GB" dirty="0" smtClean="0"/>
              <a:t>Elias, Roman Riac, Federico Roncarolo, </a:t>
            </a:r>
            <a:r>
              <a:rPr lang="en-GB" dirty="0"/>
              <a:t>Jean </a:t>
            </a:r>
            <a:r>
              <a:rPr lang="en-GB" dirty="0" smtClean="0"/>
              <a:t>Tassan-Viol, Raymond Veness,</a:t>
            </a:r>
            <a:r>
              <a:rPr lang="en-GB" dirty="0"/>
              <a:t> 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smtClean="0"/>
              <a:t>21/06/2021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Modern SEM materials and methods at CERN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0360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4286" y="1812234"/>
            <a:ext cx="8226854" cy="705332"/>
          </a:xfrm>
        </p:spPr>
        <p:txBody>
          <a:bodyPr>
            <a:normAutofit fontScale="90000"/>
          </a:bodyPr>
          <a:lstStyle/>
          <a:p>
            <a:pPr algn="ctr"/>
            <a:r>
              <a:rPr lang="en-GB" dirty="0" smtClean="0"/>
              <a:t>Any questions? Comments? Similar experiences? Additional ideas?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smtClean="0"/>
              <a:t>21/06/2021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Modern SEM materials and methods at CERN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4584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19995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Overvie</a:t>
            </a:r>
            <a:r>
              <a:rPr lang="en-GB" dirty="0"/>
              <a:t>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Functionality of a SEMGRID</a:t>
            </a:r>
          </a:p>
          <a:p>
            <a:r>
              <a:rPr lang="en-GB" dirty="0" smtClean="0"/>
              <a:t>Production of SEMGRID </a:t>
            </a:r>
            <a:r>
              <a:rPr lang="en-GB" dirty="0" err="1" smtClean="0"/>
              <a:t>platines</a:t>
            </a:r>
            <a:endParaRPr lang="en-GB" dirty="0" smtClean="0"/>
          </a:p>
          <a:p>
            <a:r>
              <a:rPr lang="en-GB" dirty="0" smtClean="0"/>
              <a:t>Preparation of wires for SEMGRIDS</a:t>
            </a:r>
          </a:p>
          <a:p>
            <a:r>
              <a:rPr lang="en-GB" dirty="0"/>
              <a:t>Electrical </a:t>
            </a:r>
            <a:r>
              <a:rPr lang="en-GB" dirty="0" smtClean="0"/>
              <a:t>connections for SEMGRIDS</a:t>
            </a:r>
          </a:p>
          <a:p>
            <a:r>
              <a:rPr lang="en-GB" dirty="0" smtClean="0"/>
              <a:t>DAQ</a:t>
            </a:r>
          </a:p>
          <a:p>
            <a:r>
              <a:rPr lang="en-GB" dirty="0" smtClean="0"/>
              <a:t>Sticking wires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dirty="0" smtClean="0"/>
              <a:t>21/06/2021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Modern SEM materials and methods at CERN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9480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How does a SEMGRID work</a:t>
            </a:r>
            <a:endParaRPr lang="en-GB" dirty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sz="half" idx="1"/>
          </p:nvPr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8203" y="1007890"/>
            <a:ext cx="5060197" cy="3373465"/>
          </a:xfrm>
          <a:prstGeom prst="rect">
            <a:avLst/>
          </a:prstGeom>
        </p:spPr>
      </p:pic>
      <p:sp>
        <p:nvSpPr>
          <p:cNvPr id="9" name="Content Placeholder 8"/>
          <p:cNvSpPr>
            <a:spLocks noGrp="1"/>
          </p:cNvSpPr>
          <p:nvPr>
            <p:ph sz="half" idx="2"/>
          </p:nvPr>
        </p:nvSpPr>
        <p:spPr>
          <a:xfrm>
            <a:off x="5318400" y="1063229"/>
            <a:ext cx="3657600" cy="3262789"/>
          </a:xfrm>
        </p:spPr>
        <p:txBody>
          <a:bodyPr>
            <a:normAutofit fontScale="85000" lnSpcReduction="20000"/>
          </a:bodyPr>
          <a:lstStyle/>
          <a:p>
            <a:r>
              <a:rPr lang="en-GB" dirty="0" smtClean="0"/>
              <a:t>When the beam passes secondary electrons are ejected from the wires</a:t>
            </a:r>
          </a:p>
          <a:p>
            <a:r>
              <a:rPr lang="en-GB" dirty="0" smtClean="0"/>
              <a:t>This results in current flowing in the wire </a:t>
            </a:r>
          </a:p>
          <a:p>
            <a:r>
              <a:rPr lang="en-GB" dirty="0" smtClean="0"/>
              <a:t>Spatial resolution is given by the wire spacing</a:t>
            </a:r>
          </a:p>
          <a:p>
            <a:r>
              <a:rPr lang="en-GB" dirty="0" smtClean="0"/>
              <a:t>Time resolution by the DAQ system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Modern SEM materials and methods at CERN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21/06/2021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4876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How does a SEMGRID work</a:t>
            </a:r>
            <a:endParaRPr lang="en-GB" dirty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sz="half" idx="1"/>
          </p:nvPr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8203" y="1007890"/>
            <a:ext cx="5060197" cy="3373465"/>
          </a:xfrm>
          <a:prstGeom prst="rect">
            <a:avLst/>
          </a:prstGeom>
        </p:spPr>
      </p:pic>
      <p:sp>
        <p:nvSpPr>
          <p:cNvPr id="9" name="Content Placeholder 8"/>
          <p:cNvSpPr>
            <a:spLocks noGrp="1"/>
          </p:cNvSpPr>
          <p:nvPr>
            <p:ph sz="half" idx="2"/>
          </p:nvPr>
        </p:nvSpPr>
        <p:spPr>
          <a:xfrm>
            <a:off x="5318400" y="1063229"/>
            <a:ext cx="3657600" cy="3262789"/>
          </a:xfrm>
        </p:spPr>
        <p:txBody>
          <a:bodyPr>
            <a:normAutofit fontScale="92500" lnSpcReduction="10000"/>
          </a:bodyPr>
          <a:lstStyle/>
          <a:p>
            <a:r>
              <a:rPr lang="en-GB" dirty="0" smtClean="0"/>
              <a:t>When the beam passes secondary electrons are ejected from the wires</a:t>
            </a:r>
          </a:p>
          <a:p>
            <a:r>
              <a:rPr lang="en-GB" dirty="0" smtClean="0"/>
              <a:t>The current flowing back onto the wires is measured</a:t>
            </a:r>
          </a:p>
          <a:p>
            <a:r>
              <a:rPr lang="en-GB" dirty="0" smtClean="0"/>
              <a:t>Resolution is given by wire distance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Modern SEM materials and methods at CERN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5277" y="0"/>
            <a:ext cx="6727248" cy="4379801"/>
          </a:xfrm>
          <a:prstGeom prst="rect">
            <a:avLst/>
          </a:prstGeom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21/06/2021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7262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57200" y="527786"/>
            <a:ext cx="8226854" cy="705332"/>
          </a:xfrm>
        </p:spPr>
        <p:txBody>
          <a:bodyPr>
            <a:noAutofit/>
          </a:bodyPr>
          <a:lstStyle/>
          <a:p>
            <a:r>
              <a:rPr lang="en-GB" sz="3200" dirty="0"/>
              <a:t>By design, </a:t>
            </a:r>
            <a:r>
              <a:rPr lang="en-GB" sz="3200" dirty="0" smtClean="0"/>
              <a:t>SEM grids </a:t>
            </a:r>
            <a:r>
              <a:rPr lang="en-GB" sz="3200" dirty="0"/>
              <a:t>measure the beam </a:t>
            </a:r>
            <a:r>
              <a:rPr lang="en-GB" sz="3200" dirty="0" smtClean="0"/>
              <a:t>transverse </a:t>
            </a:r>
            <a:r>
              <a:rPr lang="en-GB" sz="3200" dirty="0"/>
              <a:t>profiles. The profile data can be used to infer: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457200" y="1942011"/>
            <a:ext cx="8229600" cy="2255339"/>
          </a:xfrm>
        </p:spPr>
        <p:txBody>
          <a:bodyPr>
            <a:normAutofit/>
          </a:bodyPr>
          <a:lstStyle/>
          <a:p>
            <a:r>
              <a:rPr lang="en-GB" dirty="0" smtClean="0"/>
              <a:t>Transverse emittance</a:t>
            </a:r>
          </a:p>
          <a:p>
            <a:r>
              <a:rPr lang="en-GB" dirty="0" smtClean="0"/>
              <a:t>Position</a:t>
            </a:r>
          </a:p>
          <a:p>
            <a:r>
              <a:rPr lang="en-GB" dirty="0" smtClean="0"/>
              <a:t>Intensity</a:t>
            </a:r>
          </a:p>
          <a:p>
            <a:r>
              <a:rPr lang="en-GB" dirty="0" smtClean="0"/>
              <a:t>Energy and energy spread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smtClean="0"/>
              <a:t>21/06/2021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Modern SEM materials and methods at CERN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4967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Components of a SEMGRID HEAD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smtClean="0"/>
              <a:t>21/06/2021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Modern SEM materials and methods at CERN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16" name="Content Placeholder 7"/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9252" y="858835"/>
            <a:ext cx="5200097" cy="3466731"/>
          </a:xfrm>
          <a:prstGeom prst="rect">
            <a:avLst/>
          </a:prstGeom>
        </p:spPr>
      </p:pic>
      <p:cxnSp>
        <p:nvCxnSpPr>
          <p:cNvPr id="19" name="Straight Arrow Connector 18"/>
          <p:cNvCxnSpPr/>
          <p:nvPr/>
        </p:nvCxnSpPr>
        <p:spPr>
          <a:xfrm flipH="1">
            <a:off x="5622121" y="1250103"/>
            <a:ext cx="2016869" cy="47493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 flipH="1" flipV="1">
            <a:off x="5525311" y="2321668"/>
            <a:ext cx="2062263" cy="8708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 flipH="1" flipV="1">
            <a:off x="4961106" y="2911813"/>
            <a:ext cx="2574588" cy="81712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>
            <a:off x="1115438" y="1439694"/>
            <a:ext cx="1686128" cy="105058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>
            <a:stCxn id="37" idx="3"/>
          </p:cNvCxnSpPr>
          <p:nvPr/>
        </p:nvCxnSpPr>
        <p:spPr>
          <a:xfrm flipV="1">
            <a:off x="1211027" y="2665379"/>
            <a:ext cx="2174199" cy="28874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>
            <a:stCxn id="39" idx="3"/>
          </p:cNvCxnSpPr>
          <p:nvPr/>
        </p:nvCxnSpPr>
        <p:spPr>
          <a:xfrm flipV="1">
            <a:off x="1123663" y="3871609"/>
            <a:ext cx="2209682" cy="6081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162128" y="803419"/>
            <a:ext cx="155642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Support structure</a:t>
            </a:r>
            <a:endParaRPr lang="en-GB" dirty="0"/>
          </a:p>
        </p:txBody>
      </p:sp>
      <p:sp>
        <p:nvSpPr>
          <p:cNvPr id="34" name="TextBox 33"/>
          <p:cNvSpPr txBox="1"/>
          <p:nvPr/>
        </p:nvSpPr>
        <p:spPr>
          <a:xfrm>
            <a:off x="7727523" y="941918"/>
            <a:ext cx="7104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BIAS</a:t>
            </a:r>
            <a:endParaRPr lang="en-GB" dirty="0"/>
          </a:p>
        </p:txBody>
      </p:sp>
      <p:sp>
        <p:nvSpPr>
          <p:cNvPr id="35" name="TextBox 34"/>
          <p:cNvSpPr txBox="1"/>
          <p:nvPr/>
        </p:nvSpPr>
        <p:spPr>
          <a:xfrm>
            <a:off x="7686526" y="2164911"/>
            <a:ext cx="1492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Wire support</a:t>
            </a:r>
            <a:endParaRPr lang="en-GB" dirty="0"/>
          </a:p>
        </p:txBody>
      </p:sp>
      <p:sp>
        <p:nvSpPr>
          <p:cNvPr id="36" name="TextBox 35"/>
          <p:cNvSpPr txBox="1"/>
          <p:nvPr/>
        </p:nvSpPr>
        <p:spPr>
          <a:xfrm>
            <a:off x="7663403" y="3582544"/>
            <a:ext cx="7745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Wires</a:t>
            </a:r>
            <a:endParaRPr lang="en-GB" dirty="0"/>
          </a:p>
        </p:txBody>
      </p:sp>
      <p:sp>
        <p:nvSpPr>
          <p:cNvPr id="37" name="TextBox 36"/>
          <p:cNvSpPr txBox="1"/>
          <p:nvPr/>
        </p:nvSpPr>
        <p:spPr>
          <a:xfrm>
            <a:off x="-38033" y="2769459"/>
            <a:ext cx="12490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C</a:t>
            </a:r>
            <a:r>
              <a:rPr lang="en-GB" dirty="0" smtClean="0"/>
              <a:t>onnector</a:t>
            </a:r>
            <a:endParaRPr lang="en-GB" dirty="0"/>
          </a:p>
        </p:txBody>
      </p:sp>
      <p:sp>
        <p:nvSpPr>
          <p:cNvPr id="39" name="TextBox 38"/>
          <p:cNvSpPr txBox="1"/>
          <p:nvPr/>
        </p:nvSpPr>
        <p:spPr>
          <a:xfrm>
            <a:off x="49330" y="3747755"/>
            <a:ext cx="10743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“cabling”</a:t>
            </a:r>
            <a:endParaRPr lang="en-GB" dirty="0"/>
          </a:p>
        </p:txBody>
      </p:sp>
      <p:cxnSp>
        <p:nvCxnSpPr>
          <p:cNvPr id="41" name="Straight Arrow Connector 40"/>
          <p:cNvCxnSpPr>
            <a:stCxn id="39" idx="3"/>
          </p:cNvCxnSpPr>
          <p:nvPr/>
        </p:nvCxnSpPr>
        <p:spPr>
          <a:xfrm flipV="1">
            <a:off x="1123663" y="3099246"/>
            <a:ext cx="1845672" cy="83317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53057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Corporate16-9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CERNCorporate16-9</Template>
  <TotalTime>14021</TotalTime>
  <Words>1469</Words>
  <Application>Microsoft Office PowerPoint</Application>
  <PresentationFormat>On-screen Show (16:9)</PresentationFormat>
  <Paragraphs>326</Paragraphs>
  <Slides>42</Slides>
  <Notes>0</Notes>
  <HiddenSlides>0</HiddenSlides>
  <MMClips>1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42</vt:i4>
      </vt:variant>
    </vt:vector>
  </HeadingPairs>
  <TitlesOfParts>
    <vt:vector size="46" baseType="lpstr">
      <vt:lpstr>Arial</vt:lpstr>
      <vt:lpstr>Calibri</vt:lpstr>
      <vt:lpstr>Cambria Math</vt:lpstr>
      <vt:lpstr>CERNCorporate16-9</vt:lpstr>
      <vt:lpstr>PowerPoint Presentation</vt:lpstr>
      <vt:lpstr>Modern SEM materials and methods at CERN</vt:lpstr>
      <vt:lpstr>Modern SEM materials and methods at CERN</vt:lpstr>
      <vt:lpstr>Modern SEM materials and methods at CERN</vt:lpstr>
      <vt:lpstr>Overview</vt:lpstr>
      <vt:lpstr>How does a SEMGRID work</vt:lpstr>
      <vt:lpstr>How does a SEMGRID work</vt:lpstr>
      <vt:lpstr>By design, SEM grids measure the beam transverse profiles. The profile data can be used to infer:</vt:lpstr>
      <vt:lpstr>Components of a SEMGRID HEAD</vt:lpstr>
      <vt:lpstr>Components of a SEMGRID HEAD</vt:lpstr>
      <vt:lpstr>Wire support</vt:lpstr>
      <vt:lpstr>Wire support </vt:lpstr>
      <vt:lpstr>Examples</vt:lpstr>
      <vt:lpstr>Examples</vt:lpstr>
      <vt:lpstr>Examples</vt:lpstr>
      <vt:lpstr>Examples</vt:lpstr>
      <vt:lpstr>Components of a SEMGRID HEAD</vt:lpstr>
      <vt:lpstr>Wires</vt:lpstr>
      <vt:lpstr>Preparation of the wire grid</vt:lpstr>
      <vt:lpstr>Preparation of the wire grid</vt:lpstr>
      <vt:lpstr>Preparation of the wire grid</vt:lpstr>
      <vt:lpstr>Preparation of the wire grid</vt:lpstr>
      <vt:lpstr>Components of a SEMGRID HEAD</vt:lpstr>
      <vt:lpstr>Cabling</vt:lpstr>
      <vt:lpstr>Cabling</vt:lpstr>
      <vt:lpstr>Cabling</vt:lpstr>
      <vt:lpstr>Components of a SEMGRID HEAD</vt:lpstr>
      <vt:lpstr>Connector</vt:lpstr>
      <vt:lpstr>Connector feedthrough side</vt:lpstr>
      <vt:lpstr>Connector feedthrough side</vt:lpstr>
      <vt:lpstr>Connector feedthrough side</vt:lpstr>
      <vt:lpstr>Connector feedthrough side</vt:lpstr>
      <vt:lpstr>Connector feedthrough side</vt:lpstr>
      <vt:lpstr>Connector PCB side</vt:lpstr>
      <vt:lpstr>Connector PCB side</vt:lpstr>
      <vt:lpstr>Connector PCB side</vt:lpstr>
      <vt:lpstr>DAQ</vt:lpstr>
      <vt:lpstr>Sticking wires</vt:lpstr>
      <vt:lpstr>Solution ?</vt:lpstr>
      <vt:lpstr>Special Thanks to</vt:lpstr>
      <vt:lpstr>Any questions? Comments? Similar experiences? Additional ideas?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Benjamin Moser</dc:creator>
  <cp:lastModifiedBy>Benjamin Moser</cp:lastModifiedBy>
  <cp:revision>330</cp:revision>
  <dcterms:created xsi:type="dcterms:W3CDTF">2021-05-27T08:10:05Z</dcterms:created>
  <dcterms:modified xsi:type="dcterms:W3CDTF">2021-06-21T10:04:22Z</dcterms:modified>
</cp:coreProperties>
</file>