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268" r:id="rId2"/>
    <p:sldId id="266" r:id="rId3"/>
    <p:sldId id="269" r:id="rId4"/>
    <p:sldId id="315" r:id="rId5"/>
    <p:sldId id="263" r:id="rId6"/>
    <p:sldId id="288" r:id="rId7"/>
    <p:sldId id="287" r:id="rId8"/>
    <p:sldId id="305" r:id="rId9"/>
    <p:sldId id="307" r:id="rId10"/>
    <p:sldId id="289" r:id="rId11"/>
    <p:sldId id="301" r:id="rId12"/>
    <p:sldId id="280" r:id="rId13"/>
    <p:sldId id="304" r:id="rId14"/>
    <p:sldId id="302" r:id="rId15"/>
    <p:sldId id="290" r:id="rId16"/>
    <p:sldId id="295" r:id="rId17"/>
    <p:sldId id="294" r:id="rId18"/>
    <p:sldId id="296" r:id="rId19"/>
    <p:sldId id="319" r:id="rId20"/>
    <p:sldId id="298" r:id="rId21"/>
    <p:sldId id="293" r:id="rId22"/>
    <p:sldId id="292" r:id="rId23"/>
    <p:sldId id="308" r:id="rId24"/>
    <p:sldId id="314" r:id="rId25"/>
    <p:sldId id="309" r:id="rId26"/>
    <p:sldId id="320" r:id="rId27"/>
    <p:sldId id="291" r:id="rId28"/>
    <p:sldId id="284" r:id="rId29"/>
    <p:sldId id="275" r:id="rId30"/>
    <p:sldId id="300" r:id="rId31"/>
    <p:sldId id="318" r:id="rId32"/>
    <p:sldId id="276" r:id="rId33"/>
    <p:sldId id="278" r:id="rId34"/>
    <p:sldId id="321" r:id="rId35"/>
    <p:sldId id="316" r:id="rId36"/>
    <p:sldId id="317" r:id="rId37"/>
    <p:sldId id="281" r:id="rId38"/>
    <p:sldId id="297" r:id="rId39"/>
    <p:sldId id="310" r:id="rId40"/>
    <p:sldId id="311" r:id="rId41"/>
    <p:sldId id="322" r:id="rId42"/>
    <p:sldId id="299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5" autoAdjust="0"/>
    <p:restoredTop sz="94672" autoAdjust="0"/>
  </p:normalViewPr>
  <p:slideViewPr>
    <p:cSldViewPr showGuides="1">
      <p:cViewPr varScale="1">
        <p:scale>
          <a:sx n="58" d="100"/>
          <a:sy n="58" d="100"/>
        </p:scale>
        <p:origin x="78" y="1524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22.06.2021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22.06.2021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506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480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de-DE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881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1210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21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Formatvorlage des Untertitelmasters durch Klicken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Textmasterformat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Formatvorlage des Untertitelmasters durch Klicken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Textmasterformat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Presentation Title | Name Surname, Date (Edit by "Insert &gt; Header and Footer")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| Presentation Title | Name Surname, Date (Edit by "Insert &gt; Header and Footer")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‹Nr.›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microsoft.com/office/2007/relationships/hdphoto" Target="../media/hdphoto1.wdp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7987" y="3475765"/>
            <a:ext cx="11376025" cy="889339"/>
          </a:xfrm>
        </p:spPr>
        <p:txBody>
          <a:bodyPr/>
          <a:lstStyle/>
          <a:p>
            <a:r>
              <a:rPr lang="en-US" dirty="0"/>
              <a:t>316 LN ESR unlimited material?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Vilcins, Silke, MDI, DESY Hamburg, Germany</a:t>
            </a:r>
          </a:p>
          <a:p>
            <a:r>
              <a:rPr lang="en-US" dirty="0"/>
              <a:t>21-23 June 2021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D03D28B-926A-415D-BCA3-A8801D9DE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640" y="5085184"/>
            <a:ext cx="7598521" cy="155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Situation </a:t>
            </a:r>
          </a:p>
        </p:txBody>
      </p:sp>
    </p:spTree>
    <p:extLst>
      <p:ext uri="{BB962C8B-B14F-4D97-AF65-F5344CB8AC3E}">
        <p14:creationId xmlns:p14="http://schemas.microsoft.com/office/powerpoint/2010/main" val="3747202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Damage to sealing area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4"/>
          </p:nvPr>
        </p:nvSpPr>
        <p:spPr>
          <a:xfrm>
            <a:off x="461627" y="1275582"/>
            <a:ext cx="11305256" cy="3672408"/>
          </a:xfrm>
        </p:spPr>
        <p:txBody>
          <a:bodyPr/>
          <a:lstStyle/>
          <a:p>
            <a:r>
              <a:rPr lang="de-DE" dirty="0"/>
              <a:t>4 </a:t>
            </a:r>
            <a:r>
              <a:rPr lang="de-DE" dirty="0" err="1"/>
              <a:t>Cavity</a:t>
            </a:r>
            <a:r>
              <a:rPr lang="de-DE" dirty="0"/>
              <a:t> </a:t>
            </a:r>
            <a:r>
              <a:rPr lang="de-DE" dirty="0" err="1"/>
              <a:t>BPM‘s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build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 </a:t>
            </a:r>
            <a:r>
              <a:rPr lang="de-DE" dirty="0" err="1"/>
              <a:t>company</a:t>
            </a:r>
            <a:r>
              <a:rPr lang="de-DE" dirty="0"/>
              <a:t> (2018), incl. „stress </a:t>
            </a:r>
            <a:r>
              <a:rPr lang="de-DE" dirty="0" err="1"/>
              <a:t>relieved</a:t>
            </a:r>
            <a:r>
              <a:rPr lang="de-DE" dirty="0"/>
              <a:t> </a:t>
            </a:r>
            <a:r>
              <a:rPr lang="de-DE" dirty="0" err="1"/>
              <a:t>firing</a:t>
            </a:r>
            <a:r>
              <a:rPr lang="de-DE" dirty="0"/>
              <a:t>“, </a:t>
            </a:r>
            <a:r>
              <a:rPr lang="de-DE" dirty="0" err="1"/>
              <a:t>the</a:t>
            </a:r>
            <a:r>
              <a:rPr lang="de-DE" dirty="0"/>
              <a:t> CF 40 </a:t>
            </a:r>
            <a:r>
              <a:rPr lang="de-DE" dirty="0" err="1"/>
              <a:t>flange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fabricated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turning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CF 16 </a:t>
            </a:r>
            <a:r>
              <a:rPr lang="de-DE" dirty="0" err="1"/>
              <a:t>flange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milling</a:t>
            </a:r>
            <a:endParaRPr lang="de-DE" dirty="0"/>
          </a:p>
          <a:p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brazing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hardness</a:t>
            </a:r>
            <a:r>
              <a:rPr lang="de-DE" dirty="0"/>
              <a:t> was </a:t>
            </a:r>
            <a:r>
              <a:rPr lang="de-DE" dirty="0" err="1"/>
              <a:t>measured</a:t>
            </a:r>
            <a:r>
              <a:rPr lang="de-DE" dirty="0"/>
              <a:t> and was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material </a:t>
            </a:r>
            <a:r>
              <a:rPr lang="de-DE" dirty="0" err="1"/>
              <a:t>certification</a:t>
            </a:r>
            <a:r>
              <a:rPr lang="de-DE" dirty="0"/>
              <a:t> ~174 HB</a:t>
            </a:r>
          </a:p>
          <a:p>
            <a:r>
              <a:rPr lang="de-DE" dirty="0"/>
              <a:t>After </a:t>
            </a:r>
            <a:r>
              <a:rPr lang="de-DE" dirty="0" err="1"/>
              <a:t>fabrication</a:t>
            </a:r>
            <a:r>
              <a:rPr lang="de-DE" dirty="0"/>
              <a:t> </a:t>
            </a:r>
            <a:r>
              <a:rPr lang="de-DE" dirty="0" err="1"/>
              <a:t>brazing</a:t>
            </a:r>
            <a:r>
              <a:rPr lang="de-DE" dirty="0"/>
              <a:t> at high </a:t>
            </a:r>
            <a:r>
              <a:rPr lang="de-DE" dirty="0" err="1"/>
              <a:t>temperature</a:t>
            </a:r>
            <a:r>
              <a:rPr lang="de-DE" dirty="0"/>
              <a:t> @ 1110°C </a:t>
            </a:r>
            <a:r>
              <a:rPr lang="de-DE" dirty="0" err="1"/>
              <a:t>with</a:t>
            </a:r>
            <a:r>
              <a:rPr lang="de-DE" dirty="0"/>
              <a:t> pure </a:t>
            </a:r>
            <a:r>
              <a:rPr lang="de-DE" dirty="0" err="1"/>
              <a:t>copper</a:t>
            </a:r>
            <a:r>
              <a:rPr lang="de-DE" dirty="0"/>
              <a:t> </a:t>
            </a:r>
            <a:r>
              <a:rPr lang="de-DE" dirty="0" err="1"/>
              <a:t>foils</a:t>
            </a: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brazing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parts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assembled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vacuum</a:t>
            </a:r>
            <a:r>
              <a:rPr lang="de-DE" dirty="0"/>
              <a:t> </a:t>
            </a:r>
            <a:r>
              <a:rPr lang="de-DE" dirty="0" err="1"/>
              <a:t>tested</a:t>
            </a:r>
            <a:endParaRPr lang="de-DE" dirty="0"/>
          </a:p>
          <a:p>
            <a:pPr lvl="1"/>
            <a:r>
              <a:rPr lang="de-DE" dirty="0"/>
              <a:t>The CF 16 </a:t>
            </a:r>
            <a:r>
              <a:rPr lang="de-DE" dirty="0" err="1"/>
              <a:t>flange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tightened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3 </a:t>
            </a:r>
            <a:r>
              <a:rPr lang="de-DE" dirty="0" err="1"/>
              <a:t>Nm</a:t>
            </a:r>
            <a:r>
              <a:rPr lang="de-DE" dirty="0"/>
              <a:t>  and </a:t>
            </a:r>
            <a:r>
              <a:rPr lang="de-DE" dirty="0" err="1"/>
              <a:t>leaks</a:t>
            </a:r>
            <a:r>
              <a:rPr lang="de-DE" dirty="0"/>
              <a:t>… </a:t>
            </a:r>
            <a:r>
              <a:rPr lang="de-DE" dirty="0" err="1"/>
              <a:t>no</a:t>
            </a:r>
            <a:r>
              <a:rPr lang="de-DE" dirty="0"/>
              <a:t> alternative </a:t>
            </a:r>
            <a:r>
              <a:rPr lang="de-DE" dirty="0" err="1"/>
              <a:t>gasket</a:t>
            </a:r>
            <a:r>
              <a:rPr lang="de-DE" dirty="0"/>
              <a:t> design </a:t>
            </a:r>
            <a:r>
              <a:rPr lang="de-DE" dirty="0" err="1"/>
              <a:t>works</a:t>
            </a:r>
            <a:r>
              <a:rPr lang="de-DE" dirty="0"/>
              <a:t>!</a:t>
            </a:r>
          </a:p>
          <a:p>
            <a:pPr lvl="1"/>
            <a:r>
              <a:rPr lang="de-DE" dirty="0"/>
              <a:t>The CF 40 </a:t>
            </a:r>
            <a:r>
              <a:rPr lang="de-DE" dirty="0" err="1"/>
              <a:t>flanges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tightened</a:t>
            </a:r>
            <a:r>
              <a:rPr lang="de-DE" dirty="0"/>
              <a:t>,  also after 5 </a:t>
            </a:r>
            <a:r>
              <a:rPr lang="de-DE" dirty="0" err="1"/>
              <a:t>closes</a:t>
            </a: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hardness</a:t>
            </a:r>
            <a:r>
              <a:rPr lang="de-DE" dirty="0"/>
              <a:t> was </a:t>
            </a:r>
            <a:r>
              <a:rPr lang="de-DE" dirty="0" err="1"/>
              <a:t>checked</a:t>
            </a:r>
            <a:r>
              <a:rPr lang="de-DE" dirty="0"/>
              <a:t> </a:t>
            </a:r>
            <a:r>
              <a:rPr lang="de-DE" dirty="0" err="1"/>
              <a:t>again</a:t>
            </a:r>
            <a:r>
              <a:rPr lang="de-DE" dirty="0"/>
              <a:t> and </a:t>
            </a:r>
            <a:r>
              <a:rPr lang="de-DE" dirty="0" err="1"/>
              <a:t>dropped</a:t>
            </a:r>
            <a:r>
              <a:rPr lang="de-DE" dirty="0"/>
              <a:t> down </a:t>
            </a:r>
            <a:r>
              <a:rPr lang="de-DE" dirty="0" err="1"/>
              <a:t>to</a:t>
            </a:r>
            <a:r>
              <a:rPr lang="de-DE" dirty="0"/>
              <a:t> 145-154 HB!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E5DDF6E0-7AA3-4110-A95F-5AECF3968441}"/>
              </a:ext>
            </a:extLst>
          </p:cNvPr>
          <p:cNvSpPr txBox="1">
            <a:spLocks/>
          </p:cNvSpPr>
          <p:nvPr/>
        </p:nvSpPr>
        <p:spPr>
          <a:xfrm>
            <a:off x="767408" y="6597352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D7EC424E-5C66-41D8-8E18-FF1C361FC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32254" y="3402486"/>
            <a:ext cx="2256084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8372D65-771B-4B69-956E-71E13C3B8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4463388"/>
            <a:ext cx="2448272" cy="205465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0980DD1-F5AB-42C6-920D-3EBA2C837C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753" y="4567064"/>
            <a:ext cx="2421101" cy="196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369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Pictures of damaged parts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8" name="Textplatzhalter 1"/>
          <p:cNvSpPr txBox="1">
            <a:spLocks/>
          </p:cNvSpPr>
          <p:nvPr/>
        </p:nvSpPr>
        <p:spPr>
          <a:xfrm>
            <a:off x="5951984" y="4600200"/>
            <a:ext cx="6336704" cy="42442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„orange skin“ on CF 16 316 LN ESR flanges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12" y="836712"/>
            <a:ext cx="4936320" cy="2776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268759"/>
            <a:ext cx="4608341" cy="2592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3702906"/>
            <a:ext cx="4608337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7855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comparison of 20 ° vs 2 ° CF knife edges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  <a:endParaRPr lang="en-US" b="0" dirty="0"/>
          </a:p>
          <a:p>
            <a:endParaRPr lang="de-DE" dirty="0"/>
          </a:p>
        </p:txBody>
      </p:sp>
      <p:pic>
        <p:nvPicPr>
          <p:cNvPr id="10" name="Picture 2" descr="C:\Users\Vilcins\Desktop\Schnei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745" y="3018456"/>
            <a:ext cx="5184576" cy="3196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632" y="811519"/>
            <a:ext cx="3645529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1340768"/>
            <a:ext cx="4109593" cy="3082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platzhalter 1">
            <a:extLst>
              <a:ext uri="{FF2B5EF4-FFF2-40B4-BE49-F238E27FC236}">
                <a16:creationId xmlns:a16="http://schemas.microsoft.com/office/drawing/2014/main" id="{88A82669-2EE6-49AA-AC46-7754FBD8D745}"/>
              </a:ext>
            </a:extLst>
          </p:cNvPr>
          <p:cNvSpPr txBox="1">
            <a:spLocks/>
          </p:cNvSpPr>
          <p:nvPr/>
        </p:nvSpPr>
        <p:spPr>
          <a:xfrm>
            <a:off x="4871864" y="6002746"/>
            <a:ext cx="6336704" cy="42442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/>
              <a:t>Dependence of the seal property of </a:t>
            </a:r>
            <a:r>
              <a:rPr lang="en-US" sz="800" dirty="0" err="1"/>
              <a:t>ConFlattype</a:t>
            </a:r>
            <a:r>
              <a:rPr lang="en-US" sz="800" dirty="0"/>
              <a:t> flanges on the fine dimensions of the knife edge Cite as: Journal of Vacuum Science &amp; Technology A 21, 438 (2003); https://doi.org/10.1116/1.1545758 Submitted: 17 October 2002 . Accepted: 16 December 2002 . Published Online: 10 February 2003 Satoshi </a:t>
            </a:r>
            <a:r>
              <a:rPr lang="en-US" sz="800" dirty="0" err="1"/>
              <a:t>Kurokouchi</a:t>
            </a:r>
            <a:r>
              <a:rPr lang="en-US" sz="800" dirty="0"/>
              <a:t>, </a:t>
            </a:r>
            <a:r>
              <a:rPr lang="en-US" sz="800" dirty="0" err="1"/>
              <a:t>Satsuo</a:t>
            </a:r>
            <a:r>
              <a:rPr lang="en-US" sz="800" dirty="0"/>
              <a:t> Shinoda, and </a:t>
            </a:r>
            <a:r>
              <a:rPr lang="en-US" sz="800" dirty="0" err="1"/>
              <a:t>Shinsaku</a:t>
            </a:r>
            <a:r>
              <a:rPr lang="en-US" sz="800" dirty="0"/>
              <a:t> Morita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7D6F33F-36A4-40B8-89CA-87CC54B6E3C0}"/>
              </a:ext>
            </a:extLst>
          </p:cNvPr>
          <p:cNvSpPr/>
          <p:nvPr/>
        </p:nvSpPr>
        <p:spPr>
          <a:xfrm>
            <a:off x="4871864" y="1948548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Fred Knof, DESY</a:t>
            </a:r>
          </a:p>
        </p:txBody>
      </p:sp>
    </p:spTree>
    <p:extLst>
      <p:ext uri="{BB962C8B-B14F-4D97-AF65-F5344CB8AC3E}">
        <p14:creationId xmlns:p14="http://schemas.microsoft.com/office/powerpoint/2010/main" val="213510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07988" y="787890"/>
            <a:ext cx="11376025" cy="379252"/>
          </a:xfrm>
        </p:spPr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0"/>
              </a:spcAft>
            </a:pPr>
            <a:r>
              <a:rPr lang="en-US" dirty="0"/>
              <a:t>Quick comparison of 20 ° vs 2 ° CF knife edges</a:t>
            </a:r>
          </a:p>
          <a:p>
            <a:br>
              <a:rPr lang="en-US" dirty="0"/>
            </a:br>
            <a:endParaRPr lang="de-DE" dirty="0"/>
          </a:p>
        </p:txBody>
      </p:sp>
      <p:pic>
        <p:nvPicPr>
          <p:cNvPr id="11" name="Grafik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1167142"/>
            <a:ext cx="3564395" cy="2422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Grafik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2" y="3613666"/>
            <a:ext cx="5636895" cy="2521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platzhalter 1"/>
          <p:cNvSpPr txBox="1">
            <a:spLocks/>
          </p:cNvSpPr>
          <p:nvPr/>
        </p:nvSpPr>
        <p:spPr>
          <a:xfrm>
            <a:off x="479376" y="5456467"/>
            <a:ext cx="4032448" cy="360040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b="1" dirty="0">
                <a:solidFill>
                  <a:srgbClr val="26004D"/>
                </a:solidFill>
              </a:rPr>
              <a:t>„Reprint“ </a:t>
            </a:r>
            <a:r>
              <a:rPr lang="en-US" sz="1600" b="1" dirty="0">
                <a:solidFill>
                  <a:srgbClr val="26004D"/>
                </a:solidFill>
              </a:rPr>
              <a:t>by a 2° counter slope angle</a:t>
            </a:r>
            <a:endParaRPr lang="de-DE" sz="1600" b="1" dirty="0">
              <a:solidFill>
                <a:srgbClr val="26004D"/>
              </a:solidFill>
            </a:endParaRPr>
          </a:p>
        </p:txBody>
      </p:sp>
      <p:sp>
        <p:nvSpPr>
          <p:cNvPr id="14" name="Textplatzhalter 1"/>
          <p:cNvSpPr txBox="1">
            <a:spLocks/>
          </p:cNvSpPr>
          <p:nvPr/>
        </p:nvSpPr>
        <p:spPr>
          <a:xfrm>
            <a:off x="5519936" y="6135251"/>
            <a:ext cx="5184576" cy="360040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600" b="1" dirty="0">
                <a:solidFill>
                  <a:srgbClr val="26004D"/>
                </a:solidFill>
              </a:rPr>
              <a:t>Initial </a:t>
            </a:r>
            <a:r>
              <a:rPr lang="de-DE" sz="1600" b="1" dirty="0" err="1">
                <a:solidFill>
                  <a:srgbClr val="26004D"/>
                </a:solidFill>
              </a:rPr>
              <a:t>hardness</a:t>
            </a:r>
            <a:r>
              <a:rPr lang="de-DE" sz="1600" b="1" dirty="0">
                <a:solidFill>
                  <a:srgbClr val="26004D"/>
                </a:solidFill>
              </a:rPr>
              <a:t> </a:t>
            </a:r>
            <a:r>
              <a:rPr lang="de-DE" sz="1600" b="1" dirty="0" err="1">
                <a:solidFill>
                  <a:srgbClr val="26004D"/>
                </a:solidFill>
              </a:rPr>
              <a:t>of</a:t>
            </a:r>
            <a:r>
              <a:rPr lang="de-DE" sz="1600" b="1" dirty="0">
                <a:solidFill>
                  <a:srgbClr val="26004D"/>
                </a:solidFill>
              </a:rPr>
              <a:t> </a:t>
            </a:r>
            <a:r>
              <a:rPr lang="de-DE" sz="1600" b="1" dirty="0" err="1">
                <a:solidFill>
                  <a:srgbClr val="26004D"/>
                </a:solidFill>
              </a:rPr>
              <a:t>copper</a:t>
            </a:r>
            <a:r>
              <a:rPr lang="de-DE" sz="1600" b="1" dirty="0">
                <a:solidFill>
                  <a:srgbClr val="26004D"/>
                </a:solidFill>
              </a:rPr>
              <a:t> </a:t>
            </a:r>
            <a:r>
              <a:rPr lang="de-DE" sz="1600" b="1" dirty="0" err="1">
                <a:solidFill>
                  <a:srgbClr val="26004D"/>
                </a:solidFill>
              </a:rPr>
              <a:t>gasket</a:t>
            </a:r>
            <a:r>
              <a:rPr lang="de-DE" sz="1600" b="1" dirty="0">
                <a:solidFill>
                  <a:srgbClr val="26004D"/>
                </a:solidFill>
              </a:rPr>
              <a:t> was 85 HB</a:t>
            </a:r>
          </a:p>
        </p:txBody>
      </p:sp>
      <p:sp>
        <p:nvSpPr>
          <p:cNvPr id="15" name="Textplatzhalter 1"/>
          <p:cNvSpPr txBox="1">
            <a:spLocks/>
          </p:cNvSpPr>
          <p:nvPr/>
        </p:nvSpPr>
        <p:spPr>
          <a:xfrm>
            <a:off x="7032104" y="811764"/>
            <a:ext cx="4194465" cy="360040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b="1" dirty="0">
                <a:solidFill>
                  <a:srgbClr val="26004D"/>
                </a:solidFill>
              </a:rPr>
              <a:t>„Reprint“ </a:t>
            </a:r>
            <a:r>
              <a:rPr lang="en-US" sz="1600" b="1" dirty="0">
                <a:solidFill>
                  <a:srgbClr val="26004D"/>
                </a:solidFill>
              </a:rPr>
              <a:t>by a 20° counter slope angle</a:t>
            </a:r>
            <a:endParaRPr lang="de-DE" sz="1600" b="1" dirty="0">
              <a:solidFill>
                <a:srgbClr val="26004D"/>
              </a:solidFill>
            </a:endParaRPr>
          </a:p>
        </p:txBody>
      </p:sp>
      <p:pic>
        <p:nvPicPr>
          <p:cNvPr id="17" name="Grafik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5" y="1973815"/>
            <a:ext cx="4365625" cy="331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7B9FC76-12C6-4396-B246-0EA0DB9B86F7}"/>
              </a:ext>
            </a:extLst>
          </p:cNvPr>
          <p:cNvSpPr/>
          <p:nvPr/>
        </p:nvSpPr>
        <p:spPr>
          <a:xfrm>
            <a:off x="4790853" y="2383602"/>
            <a:ext cx="2088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 BAM Berlin; Oberflächenmodifizierung und -messtechnik </a:t>
            </a:r>
          </a:p>
          <a:p>
            <a:r>
              <a:rPr lang="de-DE" sz="1000" dirty="0">
                <a:solidFill>
                  <a:prstClr val="black"/>
                </a:solidFill>
              </a:rPr>
              <a:t>https://www.bam.de</a:t>
            </a:r>
          </a:p>
        </p:txBody>
      </p:sp>
    </p:spTree>
    <p:extLst>
      <p:ext uri="{BB962C8B-B14F-4D97-AF65-F5344CB8AC3E}">
        <p14:creationId xmlns:p14="http://schemas.microsoft.com/office/powerpoint/2010/main" val="726380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Results of material analysis</a:t>
            </a:r>
          </a:p>
        </p:txBody>
      </p:sp>
    </p:spTree>
    <p:extLst>
      <p:ext uri="{BB962C8B-B14F-4D97-AF65-F5344CB8AC3E}">
        <p14:creationId xmlns:p14="http://schemas.microsoft.com/office/powerpoint/2010/main" val="3747202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Hardness measurements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</p:txBody>
      </p:sp>
      <p:pic>
        <p:nvPicPr>
          <p:cNvPr id="10" name="Inhaltsplatzhalt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" t="874" r="1057" b="1383"/>
          <a:stretch/>
        </p:blipFill>
        <p:spPr>
          <a:xfrm>
            <a:off x="4223792" y="877218"/>
            <a:ext cx="7128172" cy="5163282"/>
          </a:xfrm>
          <a:prstGeom prst="rect">
            <a:avLst/>
          </a:prstGeo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4C69F89-86E5-4886-81D4-98941F1FD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0296" y="404664"/>
            <a:ext cx="3523100" cy="1662533"/>
          </a:xfrm>
        </p:spPr>
        <p:txBody>
          <a:bodyPr/>
          <a:lstStyle/>
          <a:p>
            <a:pPr marL="0" indent="0">
              <a:buNone/>
            </a:pPr>
            <a:r>
              <a:rPr lang="de-DE" sz="1200" dirty="0" err="1"/>
              <a:t>ConFlat</a:t>
            </a:r>
            <a:r>
              <a:rPr lang="de-DE" sz="1200" dirty="0"/>
              <a:t> </a:t>
            </a:r>
            <a:r>
              <a:rPr lang="de-DE" sz="1200" dirty="0" err="1"/>
              <a:t>flanges</a:t>
            </a:r>
            <a:r>
              <a:rPr lang="de-DE" sz="1200" dirty="0"/>
              <a:t> 316 LN DN 50</a:t>
            </a:r>
          </a:p>
          <a:p>
            <a:r>
              <a:rPr lang="de-DE" sz="1200" dirty="0" err="1"/>
              <a:t>Number</a:t>
            </a:r>
            <a:r>
              <a:rPr lang="de-DE" sz="1200" dirty="0"/>
              <a:t> 1-3: 950° C </a:t>
            </a:r>
            <a:r>
              <a:rPr lang="de-DE" sz="1200" dirty="0" err="1"/>
              <a:t>for</a:t>
            </a:r>
            <a:r>
              <a:rPr lang="de-DE" sz="1200" dirty="0"/>
              <a:t> 2h</a:t>
            </a:r>
          </a:p>
          <a:p>
            <a:r>
              <a:rPr lang="de-DE" sz="1200" dirty="0" err="1"/>
              <a:t>Number</a:t>
            </a:r>
            <a:r>
              <a:rPr lang="de-DE" sz="1200" dirty="0"/>
              <a:t> 4-5: 1025° C 15 min, CuSn20</a:t>
            </a:r>
          </a:p>
          <a:p>
            <a:r>
              <a:rPr lang="de-DE" sz="1200" dirty="0" err="1"/>
              <a:t>Number</a:t>
            </a:r>
            <a:r>
              <a:rPr lang="de-DE" sz="1200" dirty="0"/>
              <a:t> 6-7: 1050° C, 15 min, CuSn12</a:t>
            </a:r>
          </a:p>
          <a:p>
            <a:r>
              <a:rPr lang="de-DE" sz="1200" dirty="0" err="1"/>
              <a:t>Number</a:t>
            </a:r>
            <a:r>
              <a:rPr lang="de-DE" sz="1200" dirty="0"/>
              <a:t> 8-9: 1110°C, 15 min, 15 min</a:t>
            </a:r>
          </a:p>
        </p:txBody>
      </p:sp>
      <p:pic>
        <p:nvPicPr>
          <p:cNvPr id="7" name="Inhaltsplatzhalter 2">
            <a:extLst>
              <a:ext uri="{FF2B5EF4-FFF2-40B4-BE49-F238E27FC236}">
                <a16:creationId xmlns:a16="http://schemas.microsoft.com/office/drawing/2014/main" id="{8E40CBF0-5791-4AA4-A3DE-D380354E7990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4"/>
          <a:stretch>
            <a:fillRect/>
          </a:stretch>
        </p:blipFill>
        <p:spPr>
          <a:xfrm>
            <a:off x="479995" y="1646381"/>
            <a:ext cx="3383757" cy="4446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4306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Hardness measurements</a:t>
            </a: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088794"/>
              </p:ext>
            </p:extLst>
          </p:nvPr>
        </p:nvGraphicFramePr>
        <p:xfrm>
          <a:off x="335360" y="1196752"/>
          <a:ext cx="6912768" cy="4970470"/>
        </p:xfrm>
        <a:graphic>
          <a:graphicData uri="http://schemas.openxmlformats.org/drawingml/2006/table">
            <a:tbl>
              <a:tblPr/>
              <a:tblGrid>
                <a:gridCol w="678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98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2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91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2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37036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Grain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size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Hardness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before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higher</a:t>
                      </a:r>
                      <a:r>
                        <a:rPr lang="de-DE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temperature</a:t>
                      </a:r>
                      <a:r>
                        <a:rPr lang="de-DE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Hardness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after </a:t>
                      </a: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higher</a:t>
                      </a:r>
                      <a:r>
                        <a:rPr lang="de-DE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temperature</a:t>
                      </a:r>
                      <a:r>
                        <a:rPr lang="de-DE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8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process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Hardness</a:t>
                      </a:r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Margin in 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Nitrogen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661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661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348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9736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448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160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C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864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159,6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2,1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864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2576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6288"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3712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de-DE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0,15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7424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3" name="Textplatzhalter 1"/>
          <p:cNvSpPr txBox="1">
            <a:spLocks/>
          </p:cNvSpPr>
          <p:nvPr/>
        </p:nvSpPr>
        <p:spPr>
          <a:xfrm>
            <a:off x="983432" y="6184534"/>
            <a:ext cx="5616624" cy="268802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Table of different material charges and hardness values after heat treatments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52AFA8E5-3D91-475A-A66C-B956A1E0169D}"/>
              </a:ext>
            </a:extLst>
          </p:cNvPr>
          <p:cNvCxnSpPr/>
          <p:nvPr/>
        </p:nvCxnSpPr>
        <p:spPr>
          <a:xfrm>
            <a:off x="263352" y="5085184"/>
            <a:ext cx="71287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06239A66-3BC4-4277-B003-CB952CD29445}"/>
              </a:ext>
            </a:extLst>
          </p:cNvPr>
          <p:cNvCxnSpPr/>
          <p:nvPr/>
        </p:nvCxnSpPr>
        <p:spPr>
          <a:xfrm>
            <a:off x="263352" y="2564904"/>
            <a:ext cx="71287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A374EA90-7238-4F95-BF02-91BF4420DE05}"/>
              </a:ext>
            </a:extLst>
          </p:cNvPr>
          <p:cNvCxnSpPr/>
          <p:nvPr/>
        </p:nvCxnSpPr>
        <p:spPr>
          <a:xfrm>
            <a:off x="263352" y="4221088"/>
            <a:ext cx="712879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BABD8F56-6151-4DE6-8162-99A4B0E4443C}"/>
              </a:ext>
            </a:extLst>
          </p:cNvPr>
          <p:cNvSpPr txBox="1"/>
          <p:nvPr/>
        </p:nvSpPr>
        <p:spPr>
          <a:xfrm>
            <a:off x="7824192" y="3013501"/>
            <a:ext cx="3672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Dependency</a:t>
            </a:r>
            <a:r>
              <a:rPr lang="de-DE" sz="1600" dirty="0"/>
              <a:t> </a:t>
            </a:r>
            <a:r>
              <a:rPr lang="de-DE" sz="1600" dirty="0" err="1"/>
              <a:t>between</a:t>
            </a:r>
            <a:r>
              <a:rPr lang="de-DE" sz="1600" dirty="0"/>
              <a:t> </a:t>
            </a:r>
            <a:r>
              <a:rPr lang="de-DE" sz="1600" dirty="0" err="1"/>
              <a:t>grain</a:t>
            </a:r>
            <a:r>
              <a:rPr lang="de-DE" sz="1600" dirty="0"/>
              <a:t> </a:t>
            </a:r>
            <a:r>
              <a:rPr lang="de-DE" sz="1600" dirty="0" err="1"/>
              <a:t>size</a:t>
            </a:r>
            <a:r>
              <a:rPr lang="de-DE" sz="1600" dirty="0"/>
              <a:t> and </a:t>
            </a:r>
            <a:r>
              <a:rPr lang="de-DE" sz="1600" dirty="0" err="1"/>
              <a:t>nitrogen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hardness</a:t>
            </a:r>
            <a:r>
              <a:rPr lang="de-DE" sz="1600" dirty="0"/>
              <a:t> loses after thermal </a:t>
            </a:r>
            <a:r>
              <a:rPr lang="de-DE" sz="1600" dirty="0" err="1"/>
              <a:t>processes</a:t>
            </a:r>
            <a:r>
              <a:rPr lang="de-DE" sz="1600" dirty="0"/>
              <a:t> </a:t>
            </a:r>
            <a:r>
              <a:rPr lang="de-DE" sz="1600" dirty="0" err="1"/>
              <a:t>can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presented</a:t>
            </a:r>
            <a:r>
              <a:rPr lang="de-DE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53073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Hardness measurements</a:t>
            </a:r>
            <a:br>
              <a:rPr lang="en-US" dirty="0"/>
            </a:b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908720"/>
            <a:ext cx="4669213" cy="498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320" y="1459918"/>
            <a:ext cx="3808016" cy="2871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32" y="4594112"/>
            <a:ext cx="6125392" cy="1293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16204A2A-1F19-4740-BB89-21AF0E59F298}"/>
              </a:ext>
            </a:extLst>
          </p:cNvPr>
          <p:cNvSpPr/>
          <p:nvPr/>
        </p:nvSpPr>
        <p:spPr>
          <a:xfrm>
            <a:off x="1271464" y="6033970"/>
            <a:ext cx="3024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 BGH https://www.bgh.de/de/startseite</a:t>
            </a:r>
          </a:p>
        </p:txBody>
      </p:sp>
    </p:spTree>
    <p:extLst>
      <p:ext uri="{BB962C8B-B14F-4D97-AF65-F5344CB8AC3E}">
        <p14:creationId xmlns:p14="http://schemas.microsoft.com/office/powerpoint/2010/main" val="926053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</a:t>
            </a: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85" y="1945921"/>
            <a:ext cx="2955373" cy="2210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51384" y="4229090"/>
            <a:ext cx="1477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prstClr val="black"/>
                </a:solidFill>
              </a:rPr>
              <a:t>Grain</a:t>
            </a:r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err="1">
                <a:solidFill>
                  <a:prstClr val="black"/>
                </a:solidFill>
              </a:rPr>
              <a:t>size</a:t>
            </a:r>
            <a:r>
              <a:rPr lang="de-DE" sz="1600" dirty="0">
                <a:solidFill>
                  <a:prstClr val="black"/>
                </a:solidFill>
              </a:rPr>
              <a:t> 3-4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983704" y="5826750"/>
            <a:ext cx="1477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prstClr val="black"/>
                </a:solidFill>
              </a:rPr>
              <a:t>Grain</a:t>
            </a:r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err="1">
                <a:solidFill>
                  <a:prstClr val="black"/>
                </a:solidFill>
              </a:rPr>
              <a:t>size</a:t>
            </a:r>
            <a:r>
              <a:rPr lang="de-DE" sz="1600" dirty="0">
                <a:solidFill>
                  <a:prstClr val="black"/>
                </a:solidFill>
              </a:rPr>
              <a:t> 2-3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51384" y="1504938"/>
            <a:ext cx="3625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prstClr val="black"/>
                </a:solidFill>
              </a:rPr>
              <a:t>316 LN </a:t>
            </a:r>
            <a:r>
              <a:rPr lang="de-DE" sz="1600" dirty="0" err="1">
                <a:solidFill>
                  <a:prstClr val="black"/>
                </a:solidFill>
              </a:rPr>
              <a:t>before</a:t>
            </a:r>
            <a:r>
              <a:rPr lang="de-DE" sz="1600" dirty="0">
                <a:solidFill>
                  <a:prstClr val="black"/>
                </a:solidFill>
              </a:rPr>
              <a:t> </a:t>
            </a:r>
            <a:r>
              <a:rPr lang="de-DE" sz="1600" dirty="0" err="1">
                <a:solidFill>
                  <a:prstClr val="black"/>
                </a:solidFill>
              </a:rPr>
              <a:t>brazing</a:t>
            </a:r>
            <a:r>
              <a:rPr lang="de-DE" sz="1600" dirty="0">
                <a:solidFill>
                  <a:prstClr val="black"/>
                </a:solidFill>
              </a:rPr>
              <a:t> @ 1050°C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3983704" y="3308593"/>
            <a:ext cx="3120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prstClr val="black"/>
                </a:solidFill>
              </a:rPr>
              <a:t>..after </a:t>
            </a:r>
            <a:r>
              <a:rPr lang="de-DE" sz="1600" dirty="0" err="1">
                <a:solidFill>
                  <a:prstClr val="black"/>
                </a:solidFill>
              </a:rPr>
              <a:t>brazing</a:t>
            </a:r>
            <a:r>
              <a:rPr lang="de-DE" sz="1600" dirty="0">
                <a:solidFill>
                  <a:prstClr val="black"/>
                </a:solidFill>
              </a:rPr>
              <a:t> @1050°C</a:t>
            </a:r>
          </a:p>
        </p:txBody>
      </p:sp>
      <p:sp>
        <p:nvSpPr>
          <p:cNvPr id="23" name="Rechteck 22"/>
          <p:cNvSpPr/>
          <p:nvPr/>
        </p:nvSpPr>
        <p:spPr>
          <a:xfrm>
            <a:off x="1290227" y="4891398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Alexey Ermakov, DESY</a:t>
            </a:r>
          </a:p>
        </p:txBody>
      </p:sp>
      <p:pic>
        <p:nvPicPr>
          <p:cNvPr id="12" name="Bild 1" descr="Bildergebnis für kornwachstum in edelstählen in abhängigkeit der Temperatur">
            <a:extLst>
              <a:ext uri="{FF2B5EF4-FFF2-40B4-BE49-F238E27FC236}">
                <a16:creationId xmlns:a16="http://schemas.microsoft.com/office/drawing/2014/main" id="{A4760E1A-B0FD-426C-9600-BCD8E08FC49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870" y="563656"/>
            <a:ext cx="5544615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3B543D0D-5F78-420C-8F53-CB3F4D33075F}"/>
              </a:ext>
            </a:extLst>
          </p:cNvPr>
          <p:cNvSpPr/>
          <p:nvPr/>
        </p:nvSpPr>
        <p:spPr>
          <a:xfrm>
            <a:off x="9264352" y="4398367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From</a:t>
            </a:r>
            <a:r>
              <a:rPr lang="de-DE" sz="1000" dirty="0">
                <a:solidFill>
                  <a:prstClr val="black"/>
                </a:solidFill>
              </a:rPr>
              <a:t> „</a:t>
            </a:r>
            <a:r>
              <a:rPr lang="de-DE" sz="1000" dirty="0" err="1">
                <a:solidFill>
                  <a:prstClr val="black"/>
                </a:solidFill>
              </a:rPr>
              <a:t>Strassburg</a:t>
            </a:r>
            <a:r>
              <a:rPr lang="de-DE" sz="1000" dirty="0">
                <a:solidFill>
                  <a:prstClr val="black"/>
                </a:solidFill>
              </a:rPr>
              <a:t> and Wehner“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704" y="3704636"/>
            <a:ext cx="2716165" cy="2031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A0E32665-4612-4D83-B8BC-25DDAE6442EE}"/>
              </a:ext>
            </a:extLst>
          </p:cNvPr>
          <p:cNvSpPr txBox="1"/>
          <p:nvPr/>
        </p:nvSpPr>
        <p:spPr>
          <a:xfrm>
            <a:off x="7896200" y="4944697"/>
            <a:ext cx="3722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The </a:t>
            </a:r>
            <a:r>
              <a:rPr lang="de-DE" sz="1600" dirty="0" err="1"/>
              <a:t>grain</a:t>
            </a:r>
            <a:r>
              <a:rPr lang="de-DE" sz="1600" dirty="0"/>
              <a:t> </a:t>
            </a:r>
            <a:r>
              <a:rPr lang="de-DE" sz="1600" dirty="0" err="1"/>
              <a:t>size</a:t>
            </a:r>
            <a:r>
              <a:rPr lang="de-DE" sz="1600" dirty="0"/>
              <a:t> </a:t>
            </a:r>
            <a:r>
              <a:rPr lang="de-DE" sz="1600" dirty="0" err="1"/>
              <a:t>increase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dirty="0" err="1"/>
              <a:t>factor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1.5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E7230C5-A0BF-491A-A63F-50FE1B2BC633}"/>
              </a:ext>
            </a:extLst>
          </p:cNvPr>
          <p:cNvSpPr/>
          <p:nvPr/>
        </p:nvSpPr>
        <p:spPr>
          <a:xfrm>
            <a:off x="7209943" y="152347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/>
              <a:t>Grain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dependancy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4251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01	History of </a:t>
            </a:r>
            <a:r>
              <a:rPr lang="en-US" b="1" dirty="0" err="1"/>
              <a:t>ConFlat</a:t>
            </a:r>
            <a:r>
              <a:rPr lang="en-US" b="1" dirty="0"/>
              <a:t> Flange</a:t>
            </a:r>
          </a:p>
          <a:p>
            <a:pPr>
              <a:spcAft>
                <a:spcPts val="0"/>
              </a:spcAft>
            </a:pPr>
            <a:r>
              <a:rPr lang="en-US" dirty="0"/>
              <a:t>“Wheeler” Flanges</a:t>
            </a:r>
          </a:p>
          <a:p>
            <a:pPr>
              <a:spcAft>
                <a:spcPts val="0"/>
              </a:spcAft>
            </a:pPr>
            <a:r>
              <a:rPr lang="en-US" dirty="0"/>
              <a:t>Higher temperature processes are used for…</a:t>
            </a: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02	Motivation</a:t>
            </a:r>
          </a:p>
          <a:p>
            <a:pPr>
              <a:spcAft>
                <a:spcPts val="0"/>
              </a:spcAft>
            </a:pPr>
            <a:r>
              <a:rPr lang="en-US" dirty="0"/>
              <a:t>Sample of diagnostic components</a:t>
            </a:r>
          </a:p>
          <a:p>
            <a:pPr>
              <a:spcAft>
                <a:spcPts val="0"/>
              </a:spcAft>
            </a:pPr>
            <a:r>
              <a:rPr lang="en-US" dirty="0"/>
              <a:t>Outgassing </a:t>
            </a:r>
          </a:p>
          <a:p>
            <a:pPr marL="0" indent="0">
              <a:spcAft>
                <a:spcPts val="0"/>
              </a:spcAft>
              <a:buNone/>
            </a:pPr>
            <a:endParaRPr lang="en-US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02 Situation</a:t>
            </a:r>
          </a:p>
          <a:p>
            <a:pPr>
              <a:spcAft>
                <a:spcPts val="0"/>
              </a:spcAft>
            </a:pPr>
            <a:r>
              <a:rPr lang="en-US" dirty="0"/>
              <a:t>Damage to sealing area</a:t>
            </a:r>
          </a:p>
          <a:p>
            <a:pPr>
              <a:spcAft>
                <a:spcPts val="0"/>
              </a:spcAft>
            </a:pPr>
            <a:r>
              <a:rPr lang="en-US" dirty="0"/>
              <a:t>Pictures of damaged parts</a:t>
            </a:r>
          </a:p>
          <a:p>
            <a:pPr>
              <a:spcAft>
                <a:spcPts val="0"/>
              </a:spcAft>
            </a:pPr>
            <a:r>
              <a:rPr lang="en-US" dirty="0"/>
              <a:t>Quick comparison of 20 ° vs 2 ° CF knife edges</a:t>
            </a:r>
            <a:endParaRPr lang="en-US" b="1" dirty="0"/>
          </a:p>
          <a:p>
            <a:pPr marL="0" indent="0">
              <a:spcAft>
                <a:spcPts val="0"/>
              </a:spcAft>
              <a:buNone/>
            </a:pPr>
            <a:br>
              <a:rPr lang="en-US" dirty="0"/>
            </a:br>
            <a:endParaRPr lang="en-US" dirty="0"/>
          </a:p>
          <a:p>
            <a:pPr marL="0" indent="0">
              <a:spcAft>
                <a:spcPts val="0"/>
              </a:spcAft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2021|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04	Results of material analysis </a:t>
            </a:r>
          </a:p>
          <a:p>
            <a:pPr>
              <a:spcAft>
                <a:spcPts val="0"/>
              </a:spcAft>
            </a:pPr>
            <a:r>
              <a:rPr lang="en-US" dirty="0"/>
              <a:t>Hardness measurements</a:t>
            </a:r>
          </a:p>
          <a:p>
            <a:pPr>
              <a:spcAft>
                <a:spcPts val="0"/>
              </a:spcAft>
            </a:pPr>
            <a:r>
              <a:rPr lang="en-US" dirty="0"/>
              <a:t>Illustrations</a:t>
            </a:r>
          </a:p>
          <a:p>
            <a:pPr>
              <a:spcAft>
                <a:spcPts val="0"/>
              </a:spcAft>
            </a:pPr>
            <a:r>
              <a:rPr lang="en-US" dirty="0"/>
              <a:t>Outgassing analysis</a:t>
            </a:r>
          </a:p>
          <a:p>
            <a:pPr marL="0" indent="0">
              <a:spcAft>
                <a:spcPts val="0"/>
              </a:spcAft>
              <a:buNone/>
            </a:pPr>
            <a:endParaRPr lang="en-US" b="1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06  Summary</a:t>
            </a:r>
          </a:p>
          <a:p>
            <a:pPr marL="342900" indent="-342900">
              <a:spcAft>
                <a:spcPts val="0"/>
              </a:spcAft>
              <a:buAutoNum type="arabicPlain" startAt="7"/>
            </a:pPr>
            <a:endParaRPr lang="en-US" b="1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/>
              <a:t>07	Quick outlook </a:t>
            </a:r>
          </a:p>
          <a:p>
            <a:pPr>
              <a:spcAft>
                <a:spcPts val="0"/>
              </a:spcAft>
            </a:pPr>
            <a:r>
              <a:rPr lang="en-US" dirty="0"/>
              <a:t>Alloy 50, a new material for high temperature application</a:t>
            </a:r>
          </a:p>
          <a:p>
            <a:pPr>
              <a:spcAft>
                <a:spcPts val="0"/>
              </a:spcAft>
            </a:pPr>
            <a:r>
              <a:rPr lang="en-US" dirty="0"/>
              <a:t>First results</a:t>
            </a:r>
          </a:p>
          <a:p>
            <a:pPr marL="0" indent="0">
              <a:spcAft>
                <a:spcPts val="0"/>
              </a:spcAft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9186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</a:t>
            </a: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7" name="Grafik 6" descr="C:\Users\vilcins\AppData\Local\Microsoft\Windows\Temporary Internet Files\Content.Outlook\1ZTIES50\Übersicht Probe 1_2- 10x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731" y="2276872"/>
            <a:ext cx="4176464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78D733-B772-4F0A-9911-A45A4293D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46872"/>
            <a:ext cx="5616575" cy="4937886"/>
          </a:xfrm>
        </p:spPr>
        <p:txBody>
          <a:bodyPr/>
          <a:lstStyle/>
          <a:p>
            <a:r>
              <a:rPr lang="de-DE" dirty="0" err="1"/>
              <a:t>Microscope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damaged</a:t>
            </a:r>
            <a:r>
              <a:rPr lang="de-DE" dirty="0"/>
              <a:t> </a:t>
            </a:r>
            <a:r>
              <a:rPr lang="de-DE" dirty="0" err="1"/>
              <a:t>knife</a:t>
            </a:r>
            <a:r>
              <a:rPr lang="de-DE" dirty="0"/>
              <a:t> </a:t>
            </a:r>
            <a:r>
              <a:rPr lang="de-DE" dirty="0" err="1"/>
              <a:t>edge</a:t>
            </a:r>
            <a:r>
              <a:rPr lang="de-DE" dirty="0"/>
              <a:t> (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90 ° on </a:t>
            </a:r>
            <a:r>
              <a:rPr lang="de-DE" dirty="0" err="1"/>
              <a:t>taper</a:t>
            </a:r>
            <a:r>
              <a:rPr lang="de-DE" dirty="0"/>
              <a:t> angle </a:t>
            </a:r>
            <a:r>
              <a:rPr lang="de-DE" dirty="0" err="1"/>
              <a:t>surface</a:t>
            </a:r>
            <a:r>
              <a:rPr lang="de-DE" dirty="0"/>
              <a:t>)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A362974-7677-42E1-9DCD-2AC3AA3DF08A}"/>
              </a:ext>
            </a:extLst>
          </p:cNvPr>
          <p:cNvSpPr/>
          <p:nvPr/>
        </p:nvSpPr>
        <p:spPr>
          <a:xfrm>
            <a:off x="2423592" y="5643070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Mario </a:t>
            </a:r>
            <a:r>
              <a:rPr lang="de-DE" sz="1000" dirty="0" err="1">
                <a:solidFill>
                  <a:prstClr val="black"/>
                </a:solidFill>
              </a:rPr>
              <a:t>Lengkeit</a:t>
            </a:r>
            <a:r>
              <a:rPr lang="de-DE" sz="1000" dirty="0">
                <a:solidFill>
                  <a:prstClr val="black"/>
                </a:solidFill>
              </a:rPr>
              <a:t>, DESY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6D6A20D-9786-4551-8C30-48620862E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1915615"/>
            <a:ext cx="4667857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69540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analysis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graphicFrame>
        <p:nvGraphicFramePr>
          <p:cNvPr id="10" name="Inhaltsplatzhalter 6"/>
          <p:cNvGraphicFramePr>
            <a:graphicFrameLocks/>
          </p:cNvGraphicFramePr>
          <p:nvPr>
            <p:extLst/>
          </p:nvPr>
        </p:nvGraphicFramePr>
        <p:xfrm>
          <a:off x="695400" y="1700808"/>
          <a:ext cx="4752480" cy="28326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8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120">
                  <a:extLst>
                    <a:ext uri="{9D8B030D-6E8A-4147-A177-3AD203B41FA5}">
                      <a16:colId xmlns:a16="http://schemas.microsoft.com/office/drawing/2014/main" val="18075908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Sample </a:t>
                      </a:r>
                      <a:r>
                        <a:rPr lang="de-DE" sz="1400" dirty="0" err="1">
                          <a:effectLst/>
                        </a:rPr>
                        <a:t>number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Max. </a:t>
                      </a:r>
                      <a:r>
                        <a:rPr lang="de-DE" sz="1400" dirty="0" err="1">
                          <a:effectLst/>
                        </a:rPr>
                        <a:t>annealing</a:t>
                      </a:r>
                      <a:r>
                        <a:rPr lang="de-DE" sz="1400" dirty="0">
                          <a:effectLst/>
                        </a:rPr>
                        <a:t> in °C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Minutes</a:t>
                      </a:r>
                      <a:r>
                        <a:rPr lang="de-DE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at </a:t>
                      </a:r>
                      <a:r>
                        <a:rPr lang="de-DE" sz="16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Temperature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Hydrogen (ppm)</a:t>
                      </a:r>
                    </a:p>
                  </a:txBody>
                  <a:tcPr marL="40890" marR="4089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51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300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4320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1.00 +/- 0.13</a:t>
                      </a:r>
                    </a:p>
                  </a:txBody>
                  <a:tcPr marL="40890" marR="4089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43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500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3600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0.47 +/- 0.05</a:t>
                      </a:r>
                    </a:p>
                  </a:txBody>
                  <a:tcPr marL="40890" marR="408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5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31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950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12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0.71 +/- 0.09</a:t>
                      </a:r>
                    </a:p>
                  </a:txBody>
                  <a:tcPr marL="40890" marR="4089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21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1050</a:t>
                      </a:r>
                      <a:endParaRPr lang="de-DE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6</a:t>
                      </a:r>
                      <a:endParaRPr lang="de-DE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90" marR="4089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0,59 +/- 0.11</a:t>
                      </a:r>
                    </a:p>
                  </a:txBody>
                  <a:tcPr marL="40890" marR="4089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A7417AEE-B160-45F9-BA5D-A7C659BA6002}"/>
              </a:ext>
            </a:extLst>
          </p:cNvPr>
          <p:cNvSpPr txBox="1"/>
          <p:nvPr/>
        </p:nvSpPr>
        <p:spPr>
          <a:xfrm>
            <a:off x="1919536" y="4714387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/>
              <a:t>Eltra</a:t>
            </a:r>
            <a:r>
              <a:rPr lang="de-DE" sz="1200" dirty="0"/>
              <a:t> ONH-2000 </a:t>
            </a:r>
            <a:r>
              <a:rPr lang="de-DE" sz="1200" dirty="0" err="1"/>
              <a:t>Melt</a:t>
            </a:r>
            <a:r>
              <a:rPr lang="de-DE" sz="1200" dirty="0"/>
              <a:t> </a:t>
            </a:r>
            <a:r>
              <a:rPr lang="de-DE" sz="1200" dirty="0" err="1"/>
              <a:t>extraction</a:t>
            </a:r>
            <a:r>
              <a:rPr lang="de-DE" sz="1200" dirty="0"/>
              <a:t>, </a:t>
            </a:r>
            <a:r>
              <a:rPr lang="de-DE" sz="1200" dirty="0" err="1"/>
              <a:t>march</a:t>
            </a:r>
            <a:r>
              <a:rPr lang="de-DE" sz="1200" dirty="0"/>
              <a:t> 2020, RUHR-UNIVERSITÄT BOCHUM 	</a:t>
            </a:r>
          </a:p>
        </p:txBody>
      </p:sp>
      <p:graphicFrame>
        <p:nvGraphicFramePr>
          <p:cNvPr id="9" name="Inhaltsplatzhalter 5">
            <a:extLst>
              <a:ext uri="{FF2B5EF4-FFF2-40B4-BE49-F238E27FC236}">
                <a16:creationId xmlns:a16="http://schemas.microsoft.com/office/drawing/2014/main" id="{9AF7FD3B-61F3-4BF4-B96C-62C444FF79C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6132053" y="990479"/>
          <a:ext cx="5364547" cy="4174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6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7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71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71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17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Measurement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Sample </a:t>
                      </a:r>
                      <a:r>
                        <a:rPr lang="de-AT" sz="1600" dirty="0" err="1">
                          <a:effectLst/>
                        </a:rPr>
                        <a:t>number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21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31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43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51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131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131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155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2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131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150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3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128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124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128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150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4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155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5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159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6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135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118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115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150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7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135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124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164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124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159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9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128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124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121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164</a:t>
                      </a:r>
                      <a:endParaRPr lang="de-DE" sz="16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10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124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131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124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159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Average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129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125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124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157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min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121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118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115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150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 err="1">
                          <a:effectLst/>
                        </a:rPr>
                        <a:t>max</a:t>
                      </a:r>
                      <a:endParaRPr lang="de-DE" sz="1600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135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>
                          <a:effectLst/>
                        </a:rPr>
                        <a:t>131</a:t>
                      </a:r>
                      <a:endParaRPr lang="de-DE" sz="16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>
                          <a:effectLst/>
                        </a:rPr>
                        <a:t>131</a:t>
                      </a:r>
                      <a:endParaRPr lang="de-DE" sz="1600" b="1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AT" sz="1600" b="1" dirty="0">
                          <a:effectLst/>
                        </a:rPr>
                        <a:t>164</a:t>
                      </a:r>
                      <a:endParaRPr lang="de-DE" sz="1600" b="1" dirty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87DE66EC-7F01-4338-958D-F3349774593F}"/>
              </a:ext>
            </a:extLst>
          </p:cNvPr>
          <p:cNvSpPr txBox="1"/>
          <p:nvPr/>
        </p:nvSpPr>
        <p:spPr>
          <a:xfrm>
            <a:off x="7248128" y="5337632"/>
            <a:ext cx="3961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220 HB </a:t>
            </a:r>
            <a:r>
              <a:rPr lang="de-DE" sz="1200" dirty="0" err="1"/>
              <a:t>hardness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material </a:t>
            </a:r>
            <a:r>
              <a:rPr lang="de-DE" sz="1200" dirty="0" err="1"/>
              <a:t>before</a:t>
            </a:r>
            <a:r>
              <a:rPr lang="de-DE" sz="1200" dirty="0"/>
              <a:t> </a:t>
            </a:r>
            <a:r>
              <a:rPr lang="de-DE" sz="1200" dirty="0" err="1"/>
              <a:t>heat</a:t>
            </a:r>
            <a:r>
              <a:rPr lang="de-DE" sz="1200" dirty="0"/>
              <a:t> </a:t>
            </a:r>
            <a:r>
              <a:rPr lang="de-DE" sz="1200" dirty="0" err="1"/>
              <a:t>treatment</a:t>
            </a:r>
            <a:endParaRPr lang="de-DE" sz="1200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0E9C105-9AA7-4884-A82A-D7A6CFEACC70}"/>
              </a:ext>
            </a:extLst>
          </p:cNvPr>
          <p:cNvSpPr/>
          <p:nvPr/>
        </p:nvSpPr>
        <p:spPr>
          <a:xfrm>
            <a:off x="649181" y="1270362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Reducing of Hydrogen…</a:t>
            </a:r>
          </a:p>
        </p:txBody>
      </p:sp>
    </p:spTree>
    <p:extLst>
      <p:ext uri="{BB962C8B-B14F-4D97-AF65-F5344CB8AC3E}">
        <p14:creationId xmlns:p14="http://schemas.microsoft.com/office/powerpoint/2010/main" val="31930552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803619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(mechanical)</a:t>
            </a: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6" y="1383651"/>
            <a:ext cx="11664677" cy="5010249"/>
          </a:xfrm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focus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this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presentation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not on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scientific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results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, but on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practical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advice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and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pragmatic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solution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approaches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based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on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experience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analysis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and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investigation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well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presentation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boundary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conditions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temperature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range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900-600 ° C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critical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because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carbides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or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nitrides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which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can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formed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in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</a:p>
          <a:p>
            <a:pPr marL="361950" lvl="1" indent="-36195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Metallic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phases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such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sigma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chi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can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arise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and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„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folding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over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“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into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alpha-martensite,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which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can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reduced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by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adding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nitrogen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to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alloy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316 LN loses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its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at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temperatures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300 ° C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Avoid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 2 °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knife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angle "Counter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Slope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-angle",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always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use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20 °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or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more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(e.g. PSI)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smaller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grain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less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losses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;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higher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nitrogen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value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means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lower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losses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 after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heat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treatments</a:t>
            </a:r>
            <a:endParaRPr lang="de-DE" altLang="de-DE" sz="1400" dirty="0">
              <a:solidFill>
                <a:srgbClr val="202124"/>
              </a:solidFill>
              <a:latin typeface="inherit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Nitrogen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cannot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added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to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316 LN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indefinitely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limit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around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0.20%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Solution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annealing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and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quenching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partly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„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give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“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to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raw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material,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renewed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heat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input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a negative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effect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on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basic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316 LN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between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130-160 HB! (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next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page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!)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tabLst/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austenite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depends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on:</a:t>
            </a:r>
          </a:p>
          <a:p>
            <a:pPr lvl="1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“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dislocation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density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”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of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the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structure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in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raw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material</a:t>
            </a:r>
          </a:p>
          <a:p>
            <a:pPr lvl="1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The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nitrogen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content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Grain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size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 and</a:t>
            </a:r>
          </a:p>
          <a:p>
            <a:pPr lvl="1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Solid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solution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strengthening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(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by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incorporation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or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400" dirty="0" err="1">
                <a:solidFill>
                  <a:srgbClr val="202124"/>
                </a:solidFill>
                <a:latin typeface="inherit"/>
              </a:rPr>
              <a:t>substitution</a:t>
            </a:r>
            <a:r>
              <a:rPr lang="de-DE" altLang="de-DE" sz="1400" dirty="0">
                <a:solidFill>
                  <a:srgbClr val="202124"/>
                </a:solidFill>
                <a:latin typeface="inherit"/>
              </a:rPr>
              <a:t>) </a:t>
            </a:r>
          </a:p>
          <a:p>
            <a:pPr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There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is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one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exception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that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flanges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are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made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from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drawn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material (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answer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not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found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1600" b="1" dirty="0" err="1">
                <a:solidFill>
                  <a:srgbClr val="202124"/>
                </a:solidFill>
                <a:latin typeface="inherit"/>
              </a:rPr>
              <a:t>yet</a:t>
            </a:r>
            <a:r>
              <a:rPr lang="de-DE" altLang="de-DE" sz="1600" b="1" dirty="0">
                <a:solidFill>
                  <a:srgbClr val="202124"/>
                </a:solidFill>
                <a:latin typeface="inherit"/>
              </a:rPr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54820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Summary (mechanical)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826FFC0-E849-4CD8-9131-4736987F54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290560"/>
            <a:ext cx="6469520" cy="4442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DBF711FA-E03F-4422-A1AF-A30ED358AF88}"/>
              </a:ext>
            </a:extLst>
          </p:cNvPr>
          <p:cNvSpPr/>
          <p:nvPr/>
        </p:nvSpPr>
        <p:spPr>
          <a:xfrm>
            <a:off x="559490" y="3861048"/>
            <a:ext cx="40675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From</a:t>
            </a:r>
            <a:r>
              <a:rPr lang="de-DE" sz="1000" dirty="0">
                <a:solidFill>
                  <a:prstClr val="black"/>
                </a:solidFill>
              </a:rPr>
              <a:t> Paolo </a:t>
            </a:r>
            <a:r>
              <a:rPr lang="de-DE" sz="1000" dirty="0" err="1">
                <a:solidFill>
                  <a:prstClr val="black"/>
                </a:solidFill>
              </a:rPr>
              <a:t>Chigiatto</a:t>
            </a:r>
            <a:r>
              <a:rPr lang="de-DE" sz="1000" dirty="0">
                <a:solidFill>
                  <a:prstClr val="black"/>
                </a:solidFill>
              </a:rPr>
              <a:t> (CERN) https://cas.web.cern.ch/sites/cas.web.cern.ch/files/lectures/platjadaro-2006/chiggiato-2.pdf)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E37A745-F750-47F7-9045-DF6638B63D32}"/>
              </a:ext>
            </a:extLst>
          </p:cNvPr>
          <p:cNvSpPr/>
          <p:nvPr/>
        </p:nvSpPr>
        <p:spPr>
          <a:xfrm>
            <a:off x="7175500" y="1823740"/>
            <a:ext cx="46085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Heat treatments of 316 LN (ESR) decrease, increase, produce or reduce…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Hardness</a:t>
            </a:r>
          </a:p>
          <a:p>
            <a:pPr lvl="1"/>
            <a:r>
              <a:rPr lang="en-US" dirty="0"/>
              <a:t>Permittivity</a:t>
            </a:r>
          </a:p>
          <a:p>
            <a:pPr lvl="1"/>
            <a:r>
              <a:rPr lang="en-US" dirty="0"/>
              <a:t>Grain structure </a:t>
            </a:r>
          </a:p>
          <a:p>
            <a:pPr lvl="1"/>
            <a:r>
              <a:rPr lang="en-US" dirty="0"/>
              <a:t>Carbides</a:t>
            </a:r>
          </a:p>
          <a:p>
            <a:pPr lvl="1"/>
            <a:r>
              <a:rPr lang="en-US" dirty="0"/>
              <a:t>Nitrides</a:t>
            </a:r>
          </a:p>
          <a:p>
            <a:pPr lvl="1"/>
            <a:r>
              <a:rPr lang="en-US" dirty="0"/>
              <a:t>Hydrogen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…therefore </a:t>
            </a:r>
            <a:r>
              <a:rPr lang="de-DE" dirty="0" err="1"/>
              <a:t>processes</a:t>
            </a:r>
            <a:r>
              <a:rPr lang="de-DE" dirty="0"/>
              <a:t> like </a:t>
            </a:r>
            <a:r>
              <a:rPr lang="de-DE" dirty="0" err="1"/>
              <a:t>welding,branzing</a:t>
            </a:r>
            <a:r>
              <a:rPr lang="de-DE" dirty="0"/>
              <a:t> and stress </a:t>
            </a:r>
            <a:r>
              <a:rPr lang="de-DE" dirty="0" err="1"/>
              <a:t>relief</a:t>
            </a:r>
            <a:r>
              <a:rPr lang="de-DE" dirty="0"/>
              <a:t> </a:t>
            </a:r>
            <a:r>
              <a:rPr lang="de-DE" dirty="0" err="1"/>
              <a:t>heat</a:t>
            </a:r>
            <a:r>
              <a:rPr lang="de-DE" dirty="0"/>
              <a:t> </a:t>
            </a:r>
            <a:r>
              <a:rPr lang="de-DE" dirty="0" err="1"/>
              <a:t>treatments</a:t>
            </a:r>
            <a:r>
              <a:rPr lang="de-DE" dirty="0"/>
              <a:t> </a:t>
            </a:r>
            <a:r>
              <a:rPr lang="de-DE" dirty="0" err="1"/>
              <a:t>require</a:t>
            </a:r>
            <a:r>
              <a:rPr lang="de-DE" dirty="0"/>
              <a:t> </a:t>
            </a:r>
            <a:r>
              <a:rPr lang="de-DE" dirty="0" err="1"/>
              <a:t>special</a:t>
            </a:r>
            <a:r>
              <a:rPr lang="de-DE" dirty="0"/>
              <a:t> </a:t>
            </a:r>
            <a:r>
              <a:rPr lang="de-DE" dirty="0" err="1"/>
              <a:t>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5410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(Outgassing)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07987" y="1406427"/>
            <a:ext cx="11376025" cy="39667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lang="de-DE" altLang="de-DE" dirty="0"/>
              <a:t>At </a:t>
            </a:r>
            <a:r>
              <a:rPr lang="de-DE" altLang="de-DE" dirty="0" err="1"/>
              <a:t>low</a:t>
            </a:r>
            <a:r>
              <a:rPr lang="de-DE" altLang="de-DE" dirty="0"/>
              <a:t> </a:t>
            </a:r>
            <a:r>
              <a:rPr lang="de-DE" altLang="de-DE" dirty="0" err="1"/>
              <a:t>temperatures</a:t>
            </a:r>
            <a:r>
              <a:rPr lang="de-DE" altLang="de-DE" dirty="0"/>
              <a:t> (&lt;300 ° C) </a:t>
            </a:r>
            <a:r>
              <a:rPr lang="de-DE" altLang="de-DE" dirty="0" err="1"/>
              <a:t>almost</a:t>
            </a:r>
            <a:r>
              <a:rPr lang="de-DE" altLang="de-DE" dirty="0"/>
              <a:t> </a:t>
            </a:r>
            <a:r>
              <a:rPr lang="de-DE" altLang="de-DE" dirty="0" err="1"/>
              <a:t>no</a:t>
            </a:r>
            <a:r>
              <a:rPr lang="de-DE" altLang="de-DE" dirty="0"/>
              <a:t> outgassing </a:t>
            </a:r>
            <a:r>
              <a:rPr lang="de-DE" altLang="de-DE" dirty="0" err="1"/>
              <a:t>because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thermal </a:t>
            </a:r>
            <a:r>
              <a:rPr lang="de-DE" altLang="de-DE" dirty="0" err="1"/>
              <a:t>energy</a:t>
            </a:r>
            <a:r>
              <a:rPr lang="de-DE" altLang="de-DE" dirty="0"/>
              <a:t> </a:t>
            </a:r>
            <a:r>
              <a:rPr lang="de-DE" altLang="de-DE" dirty="0" err="1"/>
              <a:t>is</a:t>
            </a:r>
            <a:r>
              <a:rPr lang="de-DE" altLang="de-DE" dirty="0"/>
              <a:t> </a:t>
            </a:r>
            <a:r>
              <a:rPr lang="de-DE" altLang="de-DE" dirty="0" err="1"/>
              <a:t>too</a:t>
            </a:r>
            <a:r>
              <a:rPr lang="de-DE" altLang="de-DE" dirty="0"/>
              <a:t> </a:t>
            </a:r>
            <a:r>
              <a:rPr lang="de-DE" altLang="de-DE" dirty="0" err="1"/>
              <a:t>low</a:t>
            </a:r>
            <a:r>
              <a:rPr lang="de-DE" altLang="de-DE" dirty="0"/>
              <a:t> </a:t>
            </a:r>
            <a:endParaRPr lang="de-DE" dirty="0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endParaRPr lang="de-DE" altLang="de-DE" dirty="0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lang="de-DE" altLang="de-DE" dirty="0" err="1"/>
              <a:t>Between</a:t>
            </a:r>
            <a:r>
              <a:rPr lang="de-DE" altLang="de-DE" dirty="0"/>
              <a:t> 500 ° C and 900 ° C </a:t>
            </a:r>
            <a:r>
              <a:rPr lang="de-DE" altLang="de-DE" dirty="0" err="1"/>
              <a:t>formation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𝑀</a:t>
            </a:r>
            <a:r>
              <a:rPr lang="de-DE" altLang="de-DE" baseline="-25000" dirty="0"/>
              <a:t>23</a:t>
            </a:r>
            <a:r>
              <a:rPr lang="de-DE" altLang="de-DE" dirty="0"/>
              <a:t> 𝐶</a:t>
            </a:r>
            <a:r>
              <a:rPr lang="de-DE" altLang="de-DE" baseline="-25000" dirty="0"/>
              <a:t>6</a:t>
            </a:r>
            <a:r>
              <a:rPr lang="de-DE" altLang="de-DE" dirty="0"/>
              <a:t> and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dirty="0" err="1"/>
              <a:t>possibly</a:t>
            </a:r>
            <a:r>
              <a:rPr lang="de-DE" altLang="de-DE" dirty="0"/>
              <a:t> σ-phase intergranular </a:t>
            </a:r>
            <a:r>
              <a:rPr lang="de-DE" altLang="de-DE" dirty="0" err="1"/>
              <a:t>corrosion</a:t>
            </a:r>
            <a:r>
              <a:rPr lang="de-DE" altLang="de-DE" dirty="0"/>
              <a:t>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dirty="0"/>
              <a:t>and </a:t>
            </a:r>
            <a:r>
              <a:rPr lang="de-DE" altLang="de-DE" dirty="0" err="1"/>
              <a:t>grain</a:t>
            </a:r>
            <a:r>
              <a:rPr lang="de-DE" altLang="de-DE" dirty="0"/>
              <a:t> </a:t>
            </a:r>
            <a:r>
              <a:rPr lang="de-DE" altLang="de-DE" dirty="0" err="1"/>
              <a:t>disintegration</a:t>
            </a:r>
            <a:r>
              <a:rPr lang="de-DE" altLang="de-DE" dirty="0"/>
              <a:t> 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endParaRPr lang="de-DE" altLang="de-DE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lang="de-DE" altLang="de-DE" dirty="0"/>
              <a:t>Crystal </a:t>
            </a:r>
            <a:r>
              <a:rPr lang="de-DE" altLang="de-DE" dirty="0" err="1"/>
              <a:t>recovery</a:t>
            </a:r>
            <a:r>
              <a:rPr lang="de-DE" altLang="de-DE" dirty="0"/>
              <a:t> </a:t>
            </a:r>
            <a:r>
              <a:rPr lang="de-DE" altLang="de-DE" dirty="0" err="1"/>
              <a:t>always</a:t>
            </a:r>
            <a:r>
              <a:rPr lang="de-DE" altLang="de-DE" dirty="0"/>
              <a:t> </a:t>
            </a:r>
            <a:r>
              <a:rPr lang="de-DE" altLang="de-DE" dirty="0" err="1"/>
              <a:t>takes</a:t>
            </a:r>
            <a:r>
              <a:rPr lang="de-DE" altLang="de-DE" dirty="0"/>
              <a:t> </a:t>
            </a:r>
            <a:r>
              <a:rPr lang="de-DE" altLang="de-DE" dirty="0" err="1"/>
              <a:t>place</a:t>
            </a:r>
            <a:r>
              <a:rPr lang="de-DE" altLang="de-DE" dirty="0"/>
              <a:t> 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lang="de-DE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r>
              <a:rPr lang="de-DE" altLang="de-DE" dirty="0"/>
              <a:t>Over 900 ° C </a:t>
            </a:r>
            <a:r>
              <a:rPr lang="de-DE" altLang="de-DE" dirty="0" err="1"/>
              <a:t>complete</a:t>
            </a:r>
            <a:r>
              <a:rPr lang="de-DE" altLang="de-DE" dirty="0"/>
              <a:t> </a:t>
            </a:r>
            <a:r>
              <a:rPr lang="de-DE" altLang="de-DE" dirty="0" err="1"/>
              <a:t>crystal</a:t>
            </a:r>
            <a:r>
              <a:rPr lang="de-DE" altLang="de-DE" dirty="0"/>
              <a:t> </a:t>
            </a:r>
            <a:r>
              <a:rPr lang="de-DE" altLang="de-DE" dirty="0" err="1"/>
              <a:t>recovery</a:t>
            </a:r>
            <a:r>
              <a:rPr lang="de-DE" altLang="de-DE" dirty="0"/>
              <a:t> </a:t>
            </a:r>
            <a:r>
              <a:rPr lang="de-DE" altLang="de-DE" dirty="0" err="1"/>
              <a:t>including</a:t>
            </a:r>
            <a:r>
              <a:rPr lang="de-DE" altLang="de-DE" dirty="0"/>
              <a:t> </a:t>
            </a:r>
            <a:r>
              <a:rPr lang="de-DE" altLang="de-DE" dirty="0" err="1"/>
              <a:t>grain</a:t>
            </a:r>
            <a:r>
              <a:rPr lang="de-DE" altLang="de-DE" dirty="0"/>
              <a:t> </a:t>
            </a:r>
            <a:r>
              <a:rPr lang="de-DE" altLang="de-DE" dirty="0" err="1"/>
              <a:t>growth</a:t>
            </a:r>
            <a:r>
              <a:rPr lang="de-DE" altLang="de-DE" dirty="0"/>
              <a:t>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endParaRPr lang="de-DE" altLang="de-DE" dirty="0"/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</a:pPr>
            <a:endParaRPr lang="de-DE" alt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15379" y="4382562"/>
            <a:ext cx="11161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A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vacuum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annealing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treatment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which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leads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to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a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low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outgassing rate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with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constant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hardness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,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appears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to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be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</a:t>
            </a:r>
            <a:r>
              <a:rPr lang="de-DE" altLang="de-DE" sz="2800" b="1" dirty="0" err="1">
                <a:solidFill>
                  <a:srgbClr val="202124"/>
                </a:solidFill>
                <a:latin typeface="inherit"/>
              </a:rPr>
              <a:t>physically</a:t>
            </a:r>
            <a:r>
              <a:rPr lang="de-DE" altLang="de-DE" sz="2800" b="1" dirty="0">
                <a:solidFill>
                  <a:srgbClr val="202124"/>
                </a:solidFill>
                <a:latin typeface="inherit"/>
              </a:rPr>
              <a:t> impossible.</a:t>
            </a:r>
            <a:r>
              <a:rPr lang="de-DE" altLang="de-DE" sz="2800" b="1" dirty="0"/>
              <a:t> </a:t>
            </a:r>
            <a:endParaRPr lang="de-DE" altLang="de-DE" sz="2800" b="1" dirty="0">
              <a:latin typeface="Arial" panose="020B0604020202020204" pitchFamily="34" charset="0"/>
            </a:endParaRPr>
          </a:p>
          <a:p>
            <a:endParaRPr lang="de-DE" sz="1600" dirty="0" err="1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2F9D2FE-78C5-4564-AD56-3F51C05B9DE5}"/>
              </a:ext>
            </a:extLst>
          </p:cNvPr>
          <p:cNvSpPr/>
          <p:nvPr/>
        </p:nvSpPr>
        <p:spPr>
          <a:xfrm>
            <a:off x="6122508" y="5459780"/>
            <a:ext cx="57606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Results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are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taken</a:t>
            </a:r>
            <a:r>
              <a:rPr lang="de-DE" sz="1000" dirty="0">
                <a:solidFill>
                  <a:prstClr val="black"/>
                </a:solidFill>
              </a:rPr>
              <a:t> out </a:t>
            </a:r>
            <a:r>
              <a:rPr lang="de-DE" sz="1000" dirty="0" err="1">
                <a:solidFill>
                  <a:prstClr val="black"/>
                </a:solidFill>
              </a:rPr>
              <a:t>of</a:t>
            </a:r>
            <a:r>
              <a:rPr lang="de-DE" sz="1000" dirty="0">
                <a:solidFill>
                  <a:prstClr val="black"/>
                </a:solidFill>
              </a:rPr>
              <a:t> a </a:t>
            </a:r>
            <a:r>
              <a:rPr lang="de-DE" sz="1000" dirty="0" err="1">
                <a:solidFill>
                  <a:prstClr val="black"/>
                </a:solidFill>
              </a:rPr>
              <a:t>work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presentation</a:t>
            </a:r>
            <a:r>
              <a:rPr lang="de-DE" sz="1000" dirty="0">
                <a:solidFill>
                  <a:prstClr val="black"/>
                </a:solidFill>
              </a:rPr>
              <a:t>: Ulrich Pototschnig (</a:t>
            </a:r>
            <a:r>
              <a:rPr lang="de-DE" sz="1000" dirty="0" err="1">
                <a:solidFill>
                  <a:prstClr val="black"/>
                </a:solidFill>
              </a:rPr>
              <a:t>Monatanuni</a:t>
            </a:r>
            <a:r>
              <a:rPr lang="de-DE" sz="1000" dirty="0">
                <a:solidFill>
                  <a:prstClr val="black"/>
                </a:solidFill>
              </a:rPr>
              <a:t> Leoben , Austria)</a:t>
            </a:r>
          </a:p>
        </p:txBody>
      </p:sp>
    </p:spTree>
    <p:extLst>
      <p:ext uri="{BB962C8B-B14F-4D97-AF65-F5344CB8AC3E}">
        <p14:creationId xmlns:p14="http://schemas.microsoft.com/office/powerpoint/2010/main" val="13303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7" y="1988840"/>
            <a:ext cx="5616575" cy="2670645"/>
          </a:xfrm>
        </p:spPr>
        <p:txBody>
          <a:bodyPr/>
          <a:lstStyle/>
          <a:p>
            <a:pPr marL="0" indent="0">
              <a:buNone/>
            </a:pPr>
            <a:r>
              <a:rPr lang="de-DE" altLang="de-DE" sz="2000" b="1" dirty="0" err="1">
                <a:solidFill>
                  <a:srgbClr val="202124"/>
                </a:solidFill>
                <a:latin typeface="inherit"/>
              </a:rPr>
              <a:t>Abnormalities</a:t>
            </a:r>
            <a:r>
              <a:rPr lang="de-DE" altLang="de-DE" sz="2000" b="1" dirty="0">
                <a:solidFill>
                  <a:srgbClr val="202124"/>
                </a:solidFill>
                <a:latin typeface="inherit"/>
              </a:rPr>
              <a:t>:</a:t>
            </a:r>
          </a:p>
          <a:p>
            <a:r>
              <a:rPr lang="en-US" dirty="0"/>
              <a:t>We received </a:t>
            </a:r>
            <a:r>
              <a:rPr lang="en-US" dirty="0" err="1"/>
              <a:t>ConFlat</a:t>
            </a:r>
            <a:r>
              <a:rPr lang="en-US" dirty="0"/>
              <a:t> flanges that were not forged 2D, which showed that the hardness did not collapse as much after a heat process</a:t>
            </a:r>
          </a:p>
          <a:p>
            <a:r>
              <a:rPr lang="en-US" dirty="0">
                <a:solidFill>
                  <a:srgbClr val="FF0000"/>
                </a:solidFill>
              </a:rPr>
              <a:t>Why: Has to be investigated…one possibility, the “cold” reshaping (rolling) process causes a deformation (crystal grid structure) that is more temperature stable …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FCF3986-8D72-493B-A036-7E42F71B1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064" y="434810"/>
            <a:ext cx="3986130" cy="5988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766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Quick outlook</a:t>
            </a:r>
          </a:p>
        </p:txBody>
      </p:sp>
    </p:spTree>
    <p:extLst>
      <p:ext uri="{BB962C8B-B14F-4D97-AF65-F5344CB8AC3E}">
        <p14:creationId xmlns:p14="http://schemas.microsoft.com/office/powerpoint/2010/main" val="2564687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Alloy 50, a new material for high temperature application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7" y="1158062"/>
            <a:ext cx="3193424" cy="4647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836712"/>
            <a:ext cx="3545838" cy="5200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68" y="1416099"/>
            <a:ext cx="2094194" cy="2046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271" y="3284984"/>
            <a:ext cx="2311400" cy="221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510602" y="6087589"/>
            <a:ext cx="35458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</a:rPr>
              <a:t>Alloy</a:t>
            </a:r>
            <a:r>
              <a:rPr lang="de-DE" sz="2000" dirty="0">
                <a:solidFill>
                  <a:srgbClr val="FF0000"/>
                </a:solidFill>
              </a:rPr>
              <a:t> 50, (XM 19, 1.3964)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33938" y="5606351"/>
            <a:ext cx="35248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FF0000"/>
                </a:solidFill>
              </a:rPr>
              <a:t>316 LN ESR, 3D </a:t>
            </a:r>
            <a:r>
              <a:rPr lang="de-DE" sz="2000" dirty="0" err="1">
                <a:solidFill>
                  <a:srgbClr val="FF0000"/>
                </a:solidFill>
              </a:rPr>
              <a:t>forged</a:t>
            </a:r>
            <a:endParaRPr lang="de-DE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1135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Alloy 50, a new material for high temperature application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Specification Changes of 316 LN ESR after higher temperature procedure | S. Vilcins | June 2021 |</a:t>
            </a:r>
          </a:p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611927"/>
              </p:ext>
            </p:extLst>
          </p:nvPr>
        </p:nvGraphicFramePr>
        <p:xfrm>
          <a:off x="407368" y="1340768"/>
          <a:ext cx="11376023" cy="1173534"/>
        </p:xfrm>
        <a:graphic>
          <a:graphicData uri="http://schemas.openxmlformats.org/drawingml/2006/table">
            <a:tbl>
              <a:tblPr/>
              <a:tblGrid>
                <a:gridCol w="654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5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7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61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54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307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07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54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754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54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548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548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548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875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7261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8660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8660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7992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7297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39963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83034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806860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391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Werkstoff-Nr.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Bezeichnung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Si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Cr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Ni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Mo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Nb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Ti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Al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Rp0,2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Rp1,0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Rm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KV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Permeabilität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Bemerkungen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 min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 min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 min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 min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 min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 min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max %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Mpa min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Mpa min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MPa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% min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J min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µr typische Werte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1.3964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SEW 390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X2CrNiMnMoNNb21-16-5-3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0,030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1,00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4,0 to 6,0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0,025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0,010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0,20 to 0,35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20,0 to 21,5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15,0 to 17,0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3,0 to 3,5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0,25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365</a:t>
                      </a:r>
                    </a:p>
                  </a:txBody>
                  <a:tcPr marL="5713" marR="5713" marT="571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700 to 950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1,004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713" marR="5713" marT="571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extplatzhalter 7"/>
          <p:cNvSpPr>
            <a:spLocks noGrp="1"/>
          </p:cNvSpPr>
          <p:nvPr>
            <p:ph idx="4294967295"/>
          </p:nvPr>
        </p:nvSpPr>
        <p:spPr>
          <a:xfrm>
            <a:off x="479376" y="2708920"/>
            <a:ext cx="9073008" cy="367240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AISI XM 19, “Alloy 50” or (1.3964)</a:t>
            </a:r>
          </a:p>
          <a:p>
            <a:r>
              <a:rPr lang="en-US" dirty="0"/>
              <a:t>Higher hardness limits, up to 230 HB, because of very high Nitrogen level </a:t>
            </a:r>
            <a:r>
              <a:rPr lang="en-US" dirty="0">
                <a:solidFill>
                  <a:srgbClr val="00B050"/>
                </a:solidFill>
              </a:rPr>
              <a:t>(+)</a:t>
            </a:r>
          </a:p>
          <a:p>
            <a:r>
              <a:rPr lang="en-US" dirty="0"/>
              <a:t>Very low permittivity </a:t>
            </a:r>
            <a:r>
              <a:rPr lang="en-US" dirty="0">
                <a:solidFill>
                  <a:srgbClr val="00B050"/>
                </a:solidFill>
              </a:rPr>
              <a:t>(+)</a:t>
            </a:r>
          </a:p>
          <a:p>
            <a:r>
              <a:rPr lang="en-US" dirty="0"/>
              <a:t>Resistive against stress corrosion cracking and intermetallic corrosion </a:t>
            </a:r>
            <a:r>
              <a:rPr lang="en-US" dirty="0">
                <a:solidFill>
                  <a:srgbClr val="00B050"/>
                </a:solidFill>
              </a:rPr>
              <a:t>(+)</a:t>
            </a:r>
          </a:p>
          <a:p>
            <a:r>
              <a:rPr lang="en-US" dirty="0"/>
              <a:t>Weldability: good </a:t>
            </a:r>
            <a:r>
              <a:rPr lang="en-US" dirty="0">
                <a:solidFill>
                  <a:srgbClr val="00B050"/>
                </a:solidFill>
              </a:rPr>
              <a:t>(+)</a:t>
            </a:r>
          </a:p>
          <a:p>
            <a:r>
              <a:rPr lang="en-US" dirty="0"/>
              <a:t>Machinability: average </a:t>
            </a:r>
            <a:r>
              <a:rPr lang="en-US" dirty="0">
                <a:solidFill>
                  <a:srgbClr val="FF0000"/>
                </a:solidFill>
              </a:rPr>
              <a:t>(-)</a:t>
            </a:r>
          </a:p>
          <a:p>
            <a:r>
              <a:rPr lang="en-US" dirty="0" err="1"/>
              <a:t>Brazeability</a:t>
            </a:r>
            <a:r>
              <a:rPr lang="en-US" dirty="0"/>
              <a:t>: good </a:t>
            </a:r>
            <a:r>
              <a:rPr lang="en-US" dirty="0">
                <a:solidFill>
                  <a:srgbClr val="00B050"/>
                </a:solidFill>
              </a:rPr>
              <a:t>(+)</a:t>
            </a:r>
            <a:r>
              <a:rPr lang="en-US" dirty="0"/>
              <a:t> (with </a:t>
            </a:r>
            <a:r>
              <a:rPr lang="de-DE" dirty="0"/>
              <a:t>Saxonia 6488 B-Ag64CuInMnNi @ 730/780°)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316 LN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layers</a:t>
            </a:r>
            <a:r>
              <a:rPr lang="de-DE" dirty="0"/>
              <a:t> (Nickel…)</a:t>
            </a:r>
            <a:endParaRPr lang="en-US" dirty="0"/>
          </a:p>
          <a:p>
            <a:r>
              <a:rPr lang="en-US" dirty="0"/>
              <a:t>UHV compatible </a:t>
            </a:r>
            <a:r>
              <a:rPr lang="en-US" dirty="0">
                <a:solidFill>
                  <a:srgbClr val="00B050"/>
                </a:solidFill>
              </a:rPr>
              <a:t>(+)</a:t>
            </a:r>
            <a:endParaRPr lang="de-DE" dirty="0">
              <a:solidFill>
                <a:srgbClr val="00B050"/>
              </a:solidFill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69F4017B-DA51-4549-AF85-59F70037AA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4352" y="3619370"/>
            <a:ext cx="1800200" cy="1247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2" name="Straight Connector 9">
            <a:extLst>
              <a:ext uri="{FF2B5EF4-FFF2-40B4-BE49-F238E27FC236}">
                <a16:creationId xmlns:a16="http://schemas.microsoft.com/office/drawing/2014/main" id="{003886A5-5951-46D4-9B9F-A1D33D7CEB96}"/>
              </a:ext>
            </a:extLst>
          </p:cNvPr>
          <p:cNvCxnSpPr>
            <a:cxnSpLocks/>
          </p:cNvCxnSpPr>
          <p:nvPr/>
        </p:nvCxnSpPr>
        <p:spPr>
          <a:xfrm flipV="1">
            <a:off x="9187037" y="3717032"/>
            <a:ext cx="941411" cy="91045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3">
            <a:extLst>
              <a:ext uri="{FF2B5EF4-FFF2-40B4-BE49-F238E27FC236}">
                <a16:creationId xmlns:a16="http://schemas.microsoft.com/office/drawing/2014/main" id="{31C5D1C8-C6A4-4479-879F-485EB1609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7742" y="4761316"/>
            <a:ext cx="2111845" cy="15797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BED327A2-6D9F-4B03-9020-2404FDFC8FE4}"/>
              </a:ext>
            </a:extLst>
          </p:cNvPr>
          <p:cNvSpPr/>
          <p:nvPr/>
        </p:nvSpPr>
        <p:spPr>
          <a:xfrm>
            <a:off x="9264352" y="3179035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Alexey Ermakov, DESY</a:t>
            </a:r>
          </a:p>
        </p:txBody>
      </p:sp>
    </p:spTree>
    <p:extLst>
      <p:ext uri="{BB962C8B-B14F-4D97-AF65-F5344CB8AC3E}">
        <p14:creationId xmlns:p14="http://schemas.microsoft.com/office/powerpoint/2010/main" val="1814841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History of </a:t>
            </a:r>
            <a:r>
              <a:rPr lang="en-US" dirty="0" err="1"/>
              <a:t>ConFlat</a:t>
            </a:r>
            <a:r>
              <a:rPr lang="en-US" dirty="0"/>
              <a:t> Flange</a:t>
            </a:r>
          </a:p>
        </p:txBody>
      </p:sp>
    </p:spTree>
    <p:extLst>
      <p:ext uri="{BB962C8B-B14F-4D97-AF65-F5344CB8AC3E}">
        <p14:creationId xmlns:p14="http://schemas.microsoft.com/office/powerpoint/2010/main" val="236921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Alloy 50, a new material for high temperature application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noProof="0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479376" y="1916832"/>
            <a:ext cx="7416824" cy="360675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A 316 LN is trimmed to the limits of technical and physical feasibility -after heat treatment you will have a complete different material with change of properties-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Another way can be a “new” materials, such Alloy 50 XM 19 (1.3964), not a cheap material but has a lot of better material properties and so much more advantages for higher treatment applications…</a:t>
            </a:r>
            <a:endParaRPr lang="de-DE" sz="2400" dirty="0"/>
          </a:p>
        </p:txBody>
      </p:sp>
      <p:pic>
        <p:nvPicPr>
          <p:cNvPr id="9" name="Picture 25" descr="Bildergebnis für 3d männchen abhak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216" y="1268760"/>
            <a:ext cx="3816424" cy="504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1587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5E77C-A3E7-4AF7-A777-927E3A60C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First results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A59D78-53C4-41E1-8EA0-D699A9469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noProof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5D52ED7-ECB1-4C14-BF65-0FCB9A512D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FCDA795-2641-42E5-97E5-635934EB5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224" y="856655"/>
            <a:ext cx="2971721" cy="5445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6831DAC0-B5E8-41E2-A8FC-8F581FC8C60F}"/>
              </a:ext>
            </a:extLst>
          </p:cNvPr>
          <p:cNvSpPr txBox="1">
            <a:spLocks/>
          </p:cNvSpPr>
          <p:nvPr/>
        </p:nvSpPr>
        <p:spPr>
          <a:xfrm>
            <a:off x="695400" y="1363867"/>
            <a:ext cx="6768752" cy="3433285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Same price range as 316 LN</a:t>
            </a:r>
          </a:p>
          <a:p>
            <a:r>
              <a:rPr lang="en-US" dirty="0"/>
              <a:t>Precise machining was possible (accuracy in a few µm…)</a:t>
            </a:r>
          </a:p>
          <a:p>
            <a:r>
              <a:rPr lang="en-US" dirty="0"/>
              <a:t>Very good RF properties </a:t>
            </a:r>
          </a:p>
          <a:p>
            <a:r>
              <a:rPr lang="en-US" dirty="0"/>
              <a:t>RGA was good</a:t>
            </a:r>
          </a:p>
          <a:p>
            <a:r>
              <a:rPr lang="en-US" dirty="0"/>
              <a:t>And leak tight to 10 </a:t>
            </a:r>
            <a:r>
              <a:rPr lang="en-US" baseline="30000" dirty="0"/>
              <a:t>-10 </a:t>
            </a:r>
            <a:r>
              <a:rPr lang="en-US" dirty="0"/>
              <a:t>mbar l/s</a:t>
            </a:r>
          </a:p>
          <a:p>
            <a:r>
              <a:rPr lang="en-US" dirty="0"/>
              <a:t>Excellent hardness after brazing 220 HB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9C19D37-5FBB-455A-9BC7-24CCDDA12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4309155"/>
            <a:ext cx="3888432" cy="173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5CD27558-6BEC-4A17-BDDE-86FE4EE198B7}"/>
              </a:ext>
            </a:extLst>
          </p:cNvPr>
          <p:cNvSpPr/>
          <p:nvPr/>
        </p:nvSpPr>
        <p:spPr>
          <a:xfrm>
            <a:off x="911424" y="6040500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Fred Knof, DESY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CE47466-00BB-41A8-B621-3232996E8509}"/>
              </a:ext>
            </a:extLst>
          </p:cNvPr>
          <p:cNvSpPr/>
          <p:nvPr/>
        </p:nvSpPr>
        <p:spPr>
          <a:xfrm>
            <a:off x="6672064" y="5800946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Dierk Liebertz, DESY</a:t>
            </a:r>
          </a:p>
        </p:txBody>
      </p:sp>
    </p:spTree>
    <p:extLst>
      <p:ext uri="{BB962C8B-B14F-4D97-AF65-F5344CB8AC3E}">
        <p14:creationId xmlns:p14="http://schemas.microsoft.com/office/powerpoint/2010/main" val="449804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07988" y="349610"/>
            <a:ext cx="11376025" cy="35111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Thanks a lot...any questions</a:t>
            </a:r>
            <a:endParaRPr lang="en-US" dirty="0"/>
          </a:p>
        </p:txBody>
      </p:sp>
      <p:pic>
        <p:nvPicPr>
          <p:cNvPr id="4" name="Picture 2" descr="Bildergebnis für piktogramm diskus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1412776"/>
            <a:ext cx="5328592" cy="460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Bildergebnis für 3d männch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2010770"/>
            <a:ext cx="3978557" cy="370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8001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Silke Vilcins</a:t>
            </a:r>
          </a:p>
          <a:p>
            <a:r>
              <a:rPr lang="de-DE" dirty="0"/>
              <a:t>MDI 3</a:t>
            </a:r>
          </a:p>
          <a:p>
            <a:r>
              <a:rPr lang="de-DE" dirty="0"/>
              <a:t>silke.vilcins@desy.de</a:t>
            </a:r>
          </a:p>
          <a:p>
            <a:r>
              <a:rPr lang="de-DE" dirty="0"/>
              <a:t>0049 40 8998 3902</a:t>
            </a:r>
          </a:p>
        </p:txBody>
      </p:sp>
      <p:pic>
        <p:nvPicPr>
          <p:cNvPr id="3" name="Bildplatzhalter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r="5118"/>
          <a:stretch>
            <a:fillRect/>
          </a:stretch>
        </p:blipFill>
        <p:spPr>
          <a:xfrm>
            <a:off x="5591944" y="548681"/>
            <a:ext cx="6228605" cy="4111668"/>
          </a:xfrm>
          <a:prstGeom prst="rect">
            <a:avLst/>
          </a:prstGeom>
        </p:spPr>
      </p:pic>
      <p:pic>
        <p:nvPicPr>
          <p:cNvPr id="4" name="Picture 1" descr="C:\Documents and Settings\vilcins\Desktop\20120112-IMG_1724.jpg">
            <a:extLst>
              <a:ext uri="{FF2B5EF4-FFF2-40B4-BE49-F238E27FC236}">
                <a16:creationId xmlns:a16="http://schemas.microsoft.com/office/drawing/2014/main" id="{CBBF0ABB-C421-4ABE-9687-2D100007A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1206701"/>
            <a:ext cx="2854350" cy="1899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Back up</a:t>
            </a:r>
          </a:p>
        </p:txBody>
      </p:sp>
    </p:spTree>
    <p:extLst>
      <p:ext uri="{BB962C8B-B14F-4D97-AF65-F5344CB8AC3E}">
        <p14:creationId xmlns:p14="http://schemas.microsoft.com/office/powerpoint/2010/main" val="26124944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materials for these Flanges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1478435"/>
            <a:ext cx="5616575" cy="43988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304 L (1.4307):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idx="14"/>
            <p:extLst/>
          </p:nvPr>
        </p:nvGraphicFramePr>
        <p:xfrm>
          <a:off x="378914" y="1826576"/>
          <a:ext cx="3700863" cy="3759200"/>
        </p:xfrm>
        <a:graphic>
          <a:graphicData uri="http://schemas.openxmlformats.org/drawingml/2006/table">
            <a:tbl>
              <a:tblPr/>
              <a:tblGrid>
                <a:gridCol w="1233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6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36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648"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Element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Min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Max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C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0.03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260835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 err="1">
                          <a:effectLst/>
                          <a:latin typeface="inherit"/>
                        </a:rPr>
                        <a:t>Mn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2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Ni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8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10.5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Cr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17.5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19.5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Mo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S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0.015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Si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P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0.045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N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0.1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05B4998C-9EC4-40E8-BD5E-28329F29F71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538736" y="2755351"/>
          <a:ext cx="3114526" cy="28064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38502">
                  <a:extLst>
                    <a:ext uri="{9D8B030D-6E8A-4147-A177-3AD203B41FA5}">
                      <a16:colId xmlns:a16="http://schemas.microsoft.com/office/drawing/2014/main" val="866862756"/>
                    </a:ext>
                  </a:extLst>
                </a:gridCol>
                <a:gridCol w="1176024">
                  <a:extLst>
                    <a:ext uri="{9D8B030D-6E8A-4147-A177-3AD203B41FA5}">
                      <a16:colId xmlns:a16="http://schemas.microsoft.com/office/drawing/2014/main" val="2430127584"/>
                    </a:ext>
                  </a:extLst>
                </a:gridCol>
              </a:tblGrid>
              <a:tr h="39029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u="none" strike="noStrike" dirty="0">
                          <a:effectLst/>
                        </a:rPr>
                        <a:t>Properties</a:t>
                      </a:r>
                      <a:endParaRPr lang="de-D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u="none" strike="noStrike" dirty="0" err="1">
                          <a:effectLst/>
                        </a:rPr>
                        <a:t>Metric</a:t>
                      </a:r>
                      <a:endParaRPr lang="de-D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74195611"/>
                  </a:ext>
                </a:extLst>
              </a:tr>
              <a:tr h="3717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err="1">
                          <a:effectLst/>
                        </a:rPr>
                        <a:t>Tensile</a:t>
                      </a:r>
                      <a:r>
                        <a:rPr lang="de-DE" sz="1200" u="none" strike="noStrike" dirty="0">
                          <a:effectLst/>
                        </a:rPr>
                        <a:t> </a:t>
                      </a:r>
                      <a:r>
                        <a:rPr lang="de-DE" sz="1200" u="none" strike="noStrike" dirty="0" err="1">
                          <a:effectLst/>
                        </a:rPr>
                        <a:t>strength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485 MPa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5374341"/>
                  </a:ext>
                </a:extLst>
              </a:tr>
              <a:tr h="3717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Yield </a:t>
                      </a:r>
                      <a:r>
                        <a:rPr lang="de-DE" sz="1200" u="none" strike="noStrike" dirty="0" err="1">
                          <a:effectLst/>
                        </a:rPr>
                        <a:t>strength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200 MPa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628575"/>
                  </a:ext>
                </a:extLst>
              </a:tr>
              <a:tr h="743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</a:rPr>
                        <a:t>Elongation at break (in 50 mm)</a:t>
                      </a:r>
                      <a:endParaRPr lang="en-US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>
                          <a:effectLst/>
                        </a:rPr>
                        <a:t>40%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3208056"/>
                  </a:ext>
                </a:extLst>
              </a:tr>
              <a:tr h="3717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Hardness, Brinell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 dirty="0">
                          <a:effectLst/>
                        </a:rPr>
                        <a:t>201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6650898"/>
                  </a:ext>
                </a:extLst>
              </a:tr>
              <a:tr h="55756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Hardness, Rockwell B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 dirty="0">
                          <a:effectLst/>
                        </a:rPr>
                        <a:t>92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1943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6205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materials for these Flanges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942CF2A-A893-49EE-ABDD-EC619558DB50}"/>
              </a:ext>
            </a:extLst>
          </p:cNvPr>
          <p:cNvSpPr txBox="1">
            <a:spLocks/>
          </p:cNvSpPr>
          <p:nvPr/>
        </p:nvSpPr>
        <p:spPr>
          <a:xfrm>
            <a:off x="407368" y="1506757"/>
            <a:ext cx="5616575" cy="43988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304 LN (1.4311):</a:t>
            </a:r>
            <a:endParaRPr lang="en-US" dirty="0"/>
          </a:p>
        </p:txBody>
      </p:sp>
      <p:graphicFrame>
        <p:nvGraphicFramePr>
          <p:cNvPr id="8" name="Inhaltsplatzhalter 13">
            <a:extLst>
              <a:ext uri="{FF2B5EF4-FFF2-40B4-BE49-F238E27FC236}">
                <a16:creationId xmlns:a16="http://schemas.microsoft.com/office/drawing/2014/main" id="{72EFC120-0987-4458-8191-F1715D0DF2F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983432" y="1825284"/>
          <a:ext cx="3700863" cy="3759200"/>
        </p:xfrm>
        <a:graphic>
          <a:graphicData uri="http://schemas.openxmlformats.org/drawingml/2006/table">
            <a:tbl>
              <a:tblPr/>
              <a:tblGrid>
                <a:gridCol w="1233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6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36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648"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Element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Min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Max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C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0.03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9260835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 err="1">
                          <a:effectLst/>
                          <a:latin typeface="inherit"/>
                        </a:rPr>
                        <a:t>Mn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2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Ni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8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12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Cr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18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20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Mo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S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0.03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Si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P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0.045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0648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N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0.1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0.16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05B4998C-9EC4-40E8-BD5E-28329F29F71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47928" y="2799779"/>
          <a:ext cx="3114526" cy="28064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38502">
                  <a:extLst>
                    <a:ext uri="{9D8B030D-6E8A-4147-A177-3AD203B41FA5}">
                      <a16:colId xmlns:a16="http://schemas.microsoft.com/office/drawing/2014/main" val="866862756"/>
                    </a:ext>
                  </a:extLst>
                </a:gridCol>
                <a:gridCol w="1176024">
                  <a:extLst>
                    <a:ext uri="{9D8B030D-6E8A-4147-A177-3AD203B41FA5}">
                      <a16:colId xmlns:a16="http://schemas.microsoft.com/office/drawing/2014/main" val="2430127584"/>
                    </a:ext>
                  </a:extLst>
                </a:gridCol>
              </a:tblGrid>
              <a:tr h="39029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u="none" strike="noStrike" dirty="0">
                          <a:effectLst/>
                        </a:rPr>
                        <a:t>Properties</a:t>
                      </a:r>
                      <a:endParaRPr lang="de-D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u="none" strike="noStrike" dirty="0" err="1">
                          <a:effectLst/>
                        </a:rPr>
                        <a:t>Metric</a:t>
                      </a:r>
                      <a:endParaRPr lang="de-D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74195611"/>
                  </a:ext>
                </a:extLst>
              </a:tr>
              <a:tr h="3717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Tensile strength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515 MPa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5374341"/>
                  </a:ext>
                </a:extLst>
              </a:tr>
              <a:tr h="3717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Yield strength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205 MPa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628575"/>
                  </a:ext>
                </a:extLst>
              </a:tr>
              <a:tr h="7434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Elongation at break (in 50 mm)</a:t>
                      </a:r>
                      <a:endParaRPr lang="en-US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>
                          <a:effectLst/>
                        </a:rPr>
                        <a:t>40%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3208056"/>
                  </a:ext>
                </a:extLst>
              </a:tr>
              <a:tr h="37171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Hardness, Brinell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>
                          <a:effectLst/>
                        </a:rPr>
                        <a:t>217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6650898"/>
                  </a:ext>
                </a:extLst>
              </a:tr>
              <a:tr h="55756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Hardness, Rockwell B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 dirty="0">
                          <a:effectLst/>
                        </a:rPr>
                        <a:t>95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1943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940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materials for these Flanges</a:t>
            </a:r>
            <a:br>
              <a:rPr lang="en-US" dirty="0"/>
            </a:br>
            <a:br>
              <a:rPr lang="en-US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8751" y="1412776"/>
            <a:ext cx="5616575" cy="439883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316 LN ESR </a:t>
            </a:r>
            <a:r>
              <a:rPr lang="de-DE" dirty="0" err="1"/>
              <a:t>for</a:t>
            </a:r>
            <a:r>
              <a:rPr lang="de-DE" dirty="0"/>
              <a:t> UHV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…</a:t>
            </a:r>
          </a:p>
          <a:p>
            <a:pPr lvl="1"/>
            <a:r>
              <a:rPr lang="en-US" dirty="0"/>
              <a:t>Have adequate hardness</a:t>
            </a:r>
          </a:p>
          <a:p>
            <a:pPr lvl="1"/>
            <a:r>
              <a:rPr lang="en-US" dirty="0"/>
              <a:t>Less permeability</a:t>
            </a:r>
          </a:p>
          <a:p>
            <a:pPr lvl="1"/>
            <a:r>
              <a:rPr lang="en-US" dirty="0"/>
              <a:t>Suitable for high temperature brazing</a:t>
            </a:r>
          </a:p>
          <a:p>
            <a:pPr lvl="1"/>
            <a:r>
              <a:rPr lang="en-US" dirty="0"/>
              <a:t>Low outgassing rate</a:t>
            </a:r>
          </a:p>
          <a:p>
            <a:pPr lvl="1"/>
            <a:r>
              <a:rPr lang="en-US" dirty="0" err="1"/>
              <a:t>Weldable</a:t>
            </a:r>
            <a:endParaRPr lang="en-US" dirty="0"/>
          </a:p>
          <a:p>
            <a:pPr lvl="1"/>
            <a:r>
              <a:rPr lang="en-US" dirty="0"/>
              <a:t>Good </a:t>
            </a:r>
            <a:r>
              <a:rPr lang="en-US" dirty="0" err="1"/>
              <a:t>machinable</a:t>
            </a:r>
            <a:endParaRPr lang="en-US" dirty="0"/>
          </a:p>
          <a:p>
            <a:pPr lvl="1"/>
            <a:r>
              <a:rPr lang="de-DE" dirty="0" err="1"/>
              <a:t>Less</a:t>
            </a:r>
            <a:r>
              <a:rPr lang="de-DE" dirty="0"/>
              <a:t> non metallic inclusions</a:t>
            </a:r>
          </a:p>
          <a:p>
            <a:pPr lvl="1"/>
            <a:r>
              <a:rPr lang="de-DE" dirty="0" err="1"/>
              <a:t>Reliability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cryogenic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DE" dirty="0"/>
          </a:p>
          <a:p>
            <a:pPr lvl="1"/>
            <a:r>
              <a:rPr lang="de-DE" dirty="0"/>
              <a:t>Low </a:t>
            </a:r>
            <a:r>
              <a:rPr lang="de-DE" dirty="0" err="1"/>
              <a:t>permeation</a:t>
            </a:r>
            <a:endParaRPr lang="de-DE" dirty="0"/>
          </a:p>
          <a:p>
            <a:pPr lvl="1"/>
            <a:r>
              <a:rPr lang="de-DE" dirty="0" err="1"/>
              <a:t>homogeneous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idx="14"/>
            <p:extLst/>
          </p:nvPr>
        </p:nvGraphicFramePr>
        <p:xfrm>
          <a:off x="7176120" y="690398"/>
          <a:ext cx="4378578" cy="3759200"/>
        </p:xfrm>
        <a:graphic>
          <a:graphicData uri="http://schemas.openxmlformats.org/drawingml/2006/table">
            <a:tbl>
              <a:tblPr/>
              <a:tblGrid>
                <a:gridCol w="14595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9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95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Element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Min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b="1" dirty="0">
                          <a:effectLst/>
                          <a:latin typeface="inherit"/>
                        </a:rPr>
                        <a:t>Max</a:t>
                      </a:r>
                      <a:endParaRPr lang="de-DE" dirty="0">
                        <a:effectLst/>
                        <a:latin typeface="inherit"/>
                      </a:endParaRPr>
                    </a:p>
                  </a:txBody>
                  <a:tcPr marL="50800" marR="50800" marT="50800" marB="50800" anchor="b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00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6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C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0.03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Mn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2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Ni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11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14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Cr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16.5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18.5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Mo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2.5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3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S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0.03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Si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>
                          <a:effectLst/>
                          <a:latin typeface="inherit"/>
                        </a:rPr>
                        <a:t>0.75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P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-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0.04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556"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N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0.12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de-DE" dirty="0">
                          <a:effectLst/>
                          <a:latin typeface="inherit"/>
                        </a:rPr>
                        <a:t>0.22</a:t>
                      </a:r>
                    </a:p>
                  </a:txBody>
                  <a:tcPr marL="50800" marR="50800" marT="50800" marB="50800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0246910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D3A5ECAA-4C12-4675-9100-3220C7A0F6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015880" y="4288002"/>
          <a:ext cx="2664296" cy="20551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8276">
                  <a:extLst>
                    <a:ext uri="{9D8B030D-6E8A-4147-A177-3AD203B41FA5}">
                      <a16:colId xmlns:a16="http://schemas.microsoft.com/office/drawing/2014/main" val="866862756"/>
                    </a:ext>
                  </a:extLst>
                </a:gridCol>
                <a:gridCol w="1006020">
                  <a:extLst>
                    <a:ext uri="{9D8B030D-6E8A-4147-A177-3AD203B41FA5}">
                      <a16:colId xmlns:a16="http://schemas.microsoft.com/office/drawing/2014/main" val="2430127584"/>
                    </a:ext>
                  </a:extLst>
                </a:gridCol>
              </a:tblGrid>
              <a:tr h="280928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u="none" strike="noStrike" dirty="0">
                          <a:effectLst/>
                        </a:rPr>
                        <a:t>Properties</a:t>
                      </a:r>
                      <a:endParaRPr lang="de-D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200" b="1" u="none" strike="noStrike" dirty="0" err="1">
                          <a:effectLst/>
                        </a:rPr>
                        <a:t>Metric</a:t>
                      </a:r>
                      <a:endParaRPr lang="de-D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74195611"/>
                  </a:ext>
                </a:extLst>
              </a:tr>
              <a:tr h="302717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err="1">
                          <a:effectLst/>
                        </a:rPr>
                        <a:t>Tensile</a:t>
                      </a:r>
                      <a:r>
                        <a:rPr lang="de-DE" sz="1200" u="none" strike="noStrike" dirty="0">
                          <a:effectLst/>
                        </a:rPr>
                        <a:t> </a:t>
                      </a:r>
                      <a:r>
                        <a:rPr lang="de-DE" sz="1200" u="none" strike="noStrike" dirty="0" err="1">
                          <a:effectLst/>
                        </a:rPr>
                        <a:t>strength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580 MPa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5374341"/>
                  </a:ext>
                </a:extLst>
              </a:tr>
              <a:tr h="26755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Yield strength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>
                          <a:effectLst/>
                        </a:rPr>
                        <a:t>280 MPa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17628575"/>
                  </a:ext>
                </a:extLst>
              </a:tr>
              <a:tr h="5351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</a:rPr>
                        <a:t>Elongation at break (in 50 mm)</a:t>
                      </a:r>
                      <a:endParaRPr lang="en-US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 dirty="0">
                          <a:effectLst/>
                        </a:rPr>
                        <a:t>40%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3208056"/>
                  </a:ext>
                </a:extLst>
              </a:tr>
              <a:tr h="26755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Hardness, Brinell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 dirty="0">
                          <a:effectLst/>
                        </a:rPr>
                        <a:t>250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6650898"/>
                  </a:ext>
                </a:extLst>
              </a:tr>
              <a:tr h="40132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>
                          <a:effectLst/>
                        </a:rPr>
                        <a:t>Hardness, Rockwell B</a:t>
                      </a:r>
                      <a:endParaRPr lang="de-DE" sz="1200" b="0" i="0" u="none" strike="noStrike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u="none" strike="noStrike" dirty="0">
                          <a:effectLst/>
                        </a:rPr>
                        <a:t>90</a:t>
                      </a:r>
                      <a:endParaRPr lang="de-DE" sz="12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1943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826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Pictures of damaged parts</a:t>
            </a:r>
            <a:br>
              <a:rPr lang="en-US" dirty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5122" name="Picture 2" descr="X:\Untersuchungsdaten\OTR\Bilder\Dichtschneiden\K_MDI2'001'A-C'2013\IMG_16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08" y="1772816"/>
            <a:ext cx="4464496" cy="2976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440" y="3140968"/>
            <a:ext cx="3790950" cy="2085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0243" y="1268760"/>
            <a:ext cx="1584176" cy="4302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8461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Options I: Change </a:t>
            </a:r>
            <a:r>
              <a:rPr lang="de-DE" b="1" dirty="0" err="1"/>
              <a:t>to</a:t>
            </a:r>
            <a:r>
              <a:rPr lang="de-DE" b="1" dirty="0"/>
              <a:t> a </a:t>
            </a:r>
            <a:r>
              <a:rPr lang="de-DE" b="1" dirty="0" err="1"/>
              <a:t>lower</a:t>
            </a:r>
            <a:r>
              <a:rPr lang="de-DE" b="1" dirty="0"/>
              <a:t> outgassing </a:t>
            </a:r>
            <a:r>
              <a:rPr lang="de-DE" b="1" dirty="0" err="1"/>
              <a:t>temperature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300°C</a:t>
            </a:r>
            <a:endParaRPr lang="de-DE" dirty="0"/>
          </a:p>
          <a:p>
            <a:r>
              <a:rPr lang="en-US" dirty="0"/>
              <a:t>More extensive study at 300°C with reduced annealing time 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Sufficient hardness possibly possible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Does not solve welding/brazing problems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Options II:  </a:t>
            </a:r>
            <a:r>
              <a:rPr lang="en-US" b="1" dirty="0"/>
              <a:t>Alternative material production process</a:t>
            </a:r>
            <a:endParaRPr lang="en-US" dirty="0"/>
          </a:p>
          <a:p>
            <a:r>
              <a:rPr lang="en-US" dirty="0"/>
              <a:t>Stainless steel should be produced by VAR ("vacuum arc </a:t>
            </a:r>
            <a:r>
              <a:rPr lang="en-US" dirty="0" err="1"/>
              <a:t>remelting</a:t>
            </a:r>
            <a:r>
              <a:rPr lang="en-US" dirty="0"/>
              <a:t>")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Possibility of avoiding all annealing treatments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H content is significantly reduced, but there is no information on outgassing rates</a:t>
            </a:r>
          </a:p>
          <a:p>
            <a:r>
              <a:rPr lang="en-US" dirty="0">
                <a:solidFill>
                  <a:srgbClr val="FF0000"/>
                </a:solidFill>
              </a:rPr>
              <a:t>Expensive material and not easy to buy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3E2BEE8-DB03-4C24-ADE2-67B710D08EA1}"/>
              </a:ext>
            </a:extLst>
          </p:cNvPr>
          <p:cNvSpPr/>
          <p:nvPr/>
        </p:nvSpPr>
        <p:spPr>
          <a:xfrm>
            <a:off x="5231904" y="6150931"/>
            <a:ext cx="57606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Results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are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taken</a:t>
            </a:r>
            <a:r>
              <a:rPr lang="de-DE" sz="1000" dirty="0">
                <a:solidFill>
                  <a:prstClr val="black"/>
                </a:solidFill>
              </a:rPr>
              <a:t> out </a:t>
            </a:r>
            <a:r>
              <a:rPr lang="de-DE" sz="1000" dirty="0" err="1">
                <a:solidFill>
                  <a:prstClr val="black"/>
                </a:solidFill>
              </a:rPr>
              <a:t>of</a:t>
            </a:r>
            <a:r>
              <a:rPr lang="de-DE" sz="1000" dirty="0">
                <a:solidFill>
                  <a:prstClr val="black"/>
                </a:solidFill>
              </a:rPr>
              <a:t> a </a:t>
            </a:r>
            <a:r>
              <a:rPr lang="de-DE" sz="1000" dirty="0" err="1">
                <a:solidFill>
                  <a:prstClr val="black"/>
                </a:solidFill>
              </a:rPr>
              <a:t>work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presentation</a:t>
            </a:r>
            <a:r>
              <a:rPr lang="de-DE" sz="1000" dirty="0">
                <a:solidFill>
                  <a:prstClr val="black"/>
                </a:solidFill>
              </a:rPr>
              <a:t>: Ulrich Pototschnig (</a:t>
            </a:r>
            <a:r>
              <a:rPr lang="de-DE" sz="1000" dirty="0" err="1">
                <a:solidFill>
                  <a:prstClr val="black"/>
                </a:solidFill>
              </a:rPr>
              <a:t>Monatanuni</a:t>
            </a:r>
            <a:r>
              <a:rPr lang="de-DE" sz="1000" dirty="0">
                <a:solidFill>
                  <a:prstClr val="black"/>
                </a:solidFill>
              </a:rPr>
              <a:t> Leoben , Austria)</a:t>
            </a:r>
          </a:p>
        </p:txBody>
      </p:sp>
    </p:spTree>
    <p:extLst>
      <p:ext uri="{BB962C8B-B14F-4D97-AF65-F5344CB8AC3E}">
        <p14:creationId xmlns:p14="http://schemas.microsoft.com/office/powerpoint/2010/main" val="29876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“Wheeler” Flanges</a:t>
            </a:r>
            <a:br>
              <a:rPr lang="en-US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1406427"/>
            <a:ext cx="7272188" cy="2094581"/>
          </a:xfrm>
        </p:spPr>
        <p:txBody>
          <a:bodyPr/>
          <a:lstStyle/>
          <a:p>
            <a:pPr lvl="1"/>
            <a:r>
              <a:rPr lang="en-US" dirty="0"/>
              <a:t>Varian was looking for a gasket which is almost leak tight after 500°C and more (mid 50s)</a:t>
            </a:r>
          </a:p>
          <a:p>
            <a:pPr lvl="1"/>
            <a:r>
              <a:rPr lang="en-US" dirty="0"/>
              <a:t>No gasket types were found, one junior engineer suggested using a conical seal surface</a:t>
            </a:r>
          </a:p>
          <a:p>
            <a:pPr lvl="1"/>
            <a:r>
              <a:rPr lang="en-US" dirty="0"/>
              <a:t>Varian decided to transfer this conical design onto the flange surface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ConFlat</a:t>
            </a:r>
            <a:r>
              <a:rPr lang="en-US" dirty="0"/>
              <a:t> Flange was born, first flange materials were 304 L and later 304 LN (ESR)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F51B17D1-50EB-4A73-9288-EB1C52F10AF8}"/>
              </a:ext>
            </a:extLst>
          </p:cNvPr>
          <p:cNvSpPr txBox="1">
            <a:spLocks/>
          </p:cNvSpPr>
          <p:nvPr/>
        </p:nvSpPr>
        <p:spPr>
          <a:xfrm>
            <a:off x="4511824" y="4365104"/>
            <a:ext cx="7272188" cy="10801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In the 60s/70s at DESY also used 304 (1.4301) and 304 L</a:t>
            </a:r>
          </a:p>
          <a:p>
            <a:pPr lvl="1"/>
            <a:r>
              <a:rPr lang="en-US" dirty="0"/>
              <a:t>At DESY in the early 80s 316 L was used, followed by 316 </a:t>
            </a:r>
            <a:r>
              <a:rPr lang="en-US" dirty="0" err="1"/>
              <a:t>Ti</a:t>
            </a:r>
            <a:endParaRPr lang="en-US" dirty="0"/>
          </a:p>
          <a:p>
            <a:pPr lvl="1"/>
            <a:r>
              <a:rPr lang="en-US" dirty="0"/>
              <a:t>Mid 90s the specification was changed to 316 LN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0B47F44-BF65-452D-88D2-7E10AD268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296" y="964833"/>
            <a:ext cx="1747871" cy="2431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platzhalter 1">
            <a:extLst>
              <a:ext uri="{FF2B5EF4-FFF2-40B4-BE49-F238E27FC236}">
                <a16:creationId xmlns:a16="http://schemas.microsoft.com/office/drawing/2014/main" id="{31EF1BE8-D2C6-4B00-B26B-CCE2F46B477F}"/>
              </a:ext>
            </a:extLst>
          </p:cNvPr>
          <p:cNvSpPr txBox="1">
            <a:spLocks/>
          </p:cNvSpPr>
          <p:nvPr/>
        </p:nvSpPr>
        <p:spPr>
          <a:xfrm>
            <a:off x="8842143" y="3585102"/>
            <a:ext cx="1584176" cy="2122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200" dirty="0"/>
              <a:t>William R. Wheeler</a:t>
            </a:r>
          </a:p>
        </p:txBody>
      </p:sp>
      <p:sp>
        <p:nvSpPr>
          <p:cNvPr id="14" name="Textplatzhalter 1">
            <a:extLst>
              <a:ext uri="{FF2B5EF4-FFF2-40B4-BE49-F238E27FC236}">
                <a16:creationId xmlns:a16="http://schemas.microsoft.com/office/drawing/2014/main" id="{9D527901-E8F7-411C-BE5D-35D736CEC873}"/>
              </a:ext>
            </a:extLst>
          </p:cNvPr>
          <p:cNvSpPr txBox="1">
            <a:spLocks/>
          </p:cNvSpPr>
          <p:nvPr/>
        </p:nvSpPr>
        <p:spPr>
          <a:xfrm>
            <a:off x="591047" y="6008699"/>
            <a:ext cx="4176464" cy="225056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900" dirty="0"/>
              <a:t>https://sep.yimg.com/ay/vacuumshopper/4-50-od-double-sided-cf-6.gif)</a:t>
            </a:r>
          </a:p>
        </p:txBody>
      </p:sp>
      <p:pic>
        <p:nvPicPr>
          <p:cNvPr id="3074" name="Picture 2" descr="https://sep.yimg.com/ay/vacuumshopper/4-50-od-double-sided-cf-6.gif">
            <a:extLst>
              <a:ext uri="{FF2B5EF4-FFF2-40B4-BE49-F238E27FC236}">
                <a16:creationId xmlns:a16="http://schemas.microsoft.com/office/drawing/2014/main" id="{1C1BC84D-07DE-47FB-BA39-347DAE05C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3797316"/>
            <a:ext cx="1767855" cy="2101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9975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Option III: </a:t>
            </a:r>
            <a:r>
              <a:rPr lang="en-US" b="1" dirty="0"/>
              <a:t>Questioning the requirements</a:t>
            </a:r>
          </a:p>
          <a:p>
            <a:r>
              <a:rPr lang="en-US" dirty="0"/>
              <a:t>Requirements may be unnecessarily strict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rgbClr val="00B050"/>
                </a:solidFill>
              </a:rPr>
              <a:t>More practice-oriented requirements, where unannealed components may be installed to a limited extent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No technical progress, has to be defined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Option IV:</a:t>
            </a:r>
            <a:r>
              <a:rPr lang="en-US" b="1" dirty="0"/>
              <a:t> Using of 1.3964 (Alloy 50)</a:t>
            </a:r>
          </a:p>
          <a:p>
            <a:r>
              <a:rPr lang="en-US" dirty="0"/>
              <a:t>Supposedly has a basic hardness of mote then 180-190 HB after heat treatments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Few trials are sufficient, no process changes necessary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Brazing at lower temperature possible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No lot of publication available for application as vacuum and accelerator steel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Welding test not finished now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72142F-BC8A-4175-908F-384715ABB3E8}"/>
              </a:ext>
            </a:extLst>
          </p:cNvPr>
          <p:cNvSpPr/>
          <p:nvPr/>
        </p:nvSpPr>
        <p:spPr>
          <a:xfrm>
            <a:off x="5231904" y="6150931"/>
            <a:ext cx="57606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Results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are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taken</a:t>
            </a:r>
            <a:r>
              <a:rPr lang="de-DE" sz="1000" dirty="0">
                <a:solidFill>
                  <a:prstClr val="black"/>
                </a:solidFill>
              </a:rPr>
              <a:t> out </a:t>
            </a:r>
            <a:r>
              <a:rPr lang="de-DE" sz="1000" dirty="0" err="1">
                <a:solidFill>
                  <a:prstClr val="black"/>
                </a:solidFill>
              </a:rPr>
              <a:t>of</a:t>
            </a:r>
            <a:r>
              <a:rPr lang="de-DE" sz="1000" dirty="0">
                <a:solidFill>
                  <a:prstClr val="black"/>
                </a:solidFill>
              </a:rPr>
              <a:t> a </a:t>
            </a:r>
            <a:r>
              <a:rPr lang="de-DE" sz="1000" dirty="0" err="1">
                <a:solidFill>
                  <a:prstClr val="black"/>
                </a:solidFill>
              </a:rPr>
              <a:t>work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presentation</a:t>
            </a:r>
            <a:r>
              <a:rPr lang="de-DE" sz="1000" dirty="0">
                <a:solidFill>
                  <a:prstClr val="black"/>
                </a:solidFill>
              </a:rPr>
              <a:t>: Ulrich Pototschnig (</a:t>
            </a:r>
            <a:r>
              <a:rPr lang="de-DE" sz="1000" dirty="0" err="1">
                <a:solidFill>
                  <a:prstClr val="black"/>
                </a:solidFill>
              </a:rPr>
              <a:t>Monatanuni</a:t>
            </a:r>
            <a:r>
              <a:rPr lang="de-DE" sz="1000" dirty="0">
                <a:solidFill>
                  <a:prstClr val="black"/>
                </a:solidFill>
              </a:rPr>
              <a:t> Leoben , Austria)</a:t>
            </a:r>
          </a:p>
        </p:txBody>
      </p:sp>
    </p:spTree>
    <p:extLst>
      <p:ext uri="{BB962C8B-B14F-4D97-AF65-F5344CB8AC3E}">
        <p14:creationId xmlns:p14="http://schemas.microsoft.com/office/powerpoint/2010/main" val="24737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Back up Alloy 50</a:t>
            </a:r>
          </a:p>
        </p:txBody>
      </p:sp>
    </p:spTree>
    <p:extLst>
      <p:ext uri="{BB962C8B-B14F-4D97-AF65-F5344CB8AC3E}">
        <p14:creationId xmlns:p14="http://schemas.microsoft.com/office/powerpoint/2010/main" val="18975338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materials for high temperature application</a:t>
            </a:r>
            <a:br>
              <a:rPr lang="en-US" dirty="0"/>
            </a:b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23392" y="162880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</a:rPr>
              <a:t>Alloy</a:t>
            </a:r>
            <a:r>
              <a:rPr lang="de-DE" sz="2000" dirty="0">
                <a:solidFill>
                  <a:srgbClr val="FF0000"/>
                </a:solidFill>
              </a:rPr>
              <a:t> 50, (XM 19)</a:t>
            </a: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908018"/>
            <a:ext cx="6264696" cy="5509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9480376" y="3766602"/>
            <a:ext cx="504056" cy="28803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8616280" y="3756415"/>
            <a:ext cx="432048" cy="288033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35" y="2028910"/>
            <a:ext cx="4486020" cy="4224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3433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Higher temperature processes are used for…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695400" y="1725207"/>
            <a:ext cx="8928372" cy="3528392"/>
          </a:xfrm>
        </p:spPr>
        <p:txBody>
          <a:bodyPr/>
          <a:lstStyle/>
          <a:p>
            <a:r>
              <a:rPr lang="en-US" dirty="0"/>
              <a:t>High temperature brazing with pure copper, silver </a:t>
            </a:r>
            <a:r>
              <a:rPr lang="de-DE" dirty="0" err="1"/>
              <a:t>eutectic</a:t>
            </a:r>
            <a:r>
              <a:rPr lang="de-DE" dirty="0"/>
              <a:t> </a:t>
            </a:r>
            <a:r>
              <a:rPr lang="de-DE" dirty="0" err="1"/>
              <a:t>brazing</a:t>
            </a:r>
            <a:r>
              <a:rPr lang="de-DE" dirty="0"/>
              <a:t> </a:t>
            </a:r>
            <a:r>
              <a:rPr lang="de-DE" dirty="0" err="1"/>
              <a:t>alloys</a:t>
            </a:r>
            <a:r>
              <a:rPr lang="de-DE" dirty="0"/>
              <a:t>, </a:t>
            </a:r>
            <a:r>
              <a:rPr lang="de-DE" dirty="0" err="1"/>
              <a:t>palladium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copper</a:t>
            </a:r>
            <a:r>
              <a:rPr lang="de-DE" dirty="0"/>
              <a:t> </a:t>
            </a:r>
            <a:r>
              <a:rPr lang="de-DE" dirty="0" err="1"/>
              <a:t>tin</a:t>
            </a:r>
            <a:r>
              <a:rPr lang="de-DE" dirty="0"/>
              <a:t> </a:t>
            </a:r>
            <a:r>
              <a:rPr lang="de-DE" dirty="0" err="1"/>
              <a:t>alloy</a:t>
            </a:r>
            <a:r>
              <a:rPr lang="de-DE" dirty="0"/>
              <a:t> </a:t>
            </a:r>
            <a:r>
              <a:rPr lang="en-US" dirty="0"/>
              <a:t>(from 785 – 1110°C)</a:t>
            </a:r>
          </a:p>
          <a:p>
            <a:r>
              <a:rPr lang="de-DE" dirty="0"/>
              <a:t>Stress </a:t>
            </a:r>
            <a:r>
              <a:rPr lang="de-DE" dirty="0" err="1"/>
              <a:t>relief</a:t>
            </a:r>
            <a:r>
              <a:rPr lang="de-DE" dirty="0"/>
              <a:t> </a:t>
            </a:r>
            <a:r>
              <a:rPr lang="de-DE" dirty="0" err="1"/>
              <a:t>heat</a:t>
            </a:r>
            <a:r>
              <a:rPr lang="de-DE" dirty="0"/>
              <a:t> </a:t>
            </a:r>
            <a:r>
              <a:rPr lang="de-DE" dirty="0" err="1"/>
              <a:t>treatments</a:t>
            </a:r>
            <a:r>
              <a:rPr lang="de-DE" dirty="0"/>
              <a:t> </a:t>
            </a:r>
            <a:r>
              <a:rPr lang="en-US" dirty="0"/>
              <a:t>for ultra precise manufacturing</a:t>
            </a:r>
          </a:p>
          <a:p>
            <a:r>
              <a:rPr lang="en-US" dirty="0"/>
              <a:t>“</a:t>
            </a:r>
            <a:r>
              <a:rPr lang="en-US" dirty="0" err="1"/>
              <a:t>Insitu</a:t>
            </a:r>
            <a:r>
              <a:rPr lang="en-US" dirty="0"/>
              <a:t>” </a:t>
            </a:r>
            <a:r>
              <a:rPr lang="en-US" dirty="0" err="1"/>
              <a:t>outbaking</a:t>
            </a:r>
            <a:r>
              <a:rPr lang="en-US" dirty="0"/>
              <a:t> in beamlines</a:t>
            </a:r>
          </a:p>
          <a:p>
            <a:r>
              <a:rPr lang="en-US" dirty="0"/>
              <a:t>Vacuum firing (for reducing hydrogen peak in bulk material)</a:t>
            </a:r>
          </a:p>
          <a:p>
            <a:r>
              <a:rPr lang="en-US" dirty="0"/>
              <a:t>Cleaning of welding areas</a:t>
            </a:r>
          </a:p>
          <a:p>
            <a:r>
              <a:rPr lang="en-US" dirty="0"/>
              <a:t>Reducing of water peaks after wet cleaning</a:t>
            </a:r>
          </a:p>
          <a:p>
            <a:r>
              <a:rPr lang="en-US" dirty="0"/>
              <a:t>Easy way of particle reducing in complex structural</a:t>
            </a:r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</p:txBody>
      </p:sp>
    </p:spTree>
    <p:extLst>
      <p:ext uri="{BB962C8B-B14F-4D97-AF65-F5344CB8AC3E}">
        <p14:creationId xmlns:p14="http://schemas.microsoft.com/office/powerpoint/2010/main" val="1227931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3747202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X:\Administration\Bilder\IMG_2598_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889" y="296923"/>
            <a:ext cx="3610744" cy="2407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1" descr="R:\Fotosammlung XFEL\2012\2012-05-10\20120510-IMG_2488.JPG">
            <a:extLst>
              <a:ext uri="{FF2B5EF4-FFF2-40B4-BE49-F238E27FC236}">
                <a16:creationId xmlns:a16="http://schemas.microsoft.com/office/drawing/2014/main" id="{815EF7EF-C8BF-4348-9F75-06C262BC1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01" y="1297943"/>
            <a:ext cx="3227193" cy="2152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dirty="0"/>
              <a:t>Sample of diagnostic parts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03092" y="4623666"/>
            <a:ext cx="2707061" cy="1794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flat" cmpd="sng">
                <a:solidFill>
                  <a:schemeClr val="folHlink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482" y="4141714"/>
            <a:ext cx="2830174" cy="2223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01" y="3164860"/>
            <a:ext cx="2574895" cy="360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705" y="2412780"/>
            <a:ext cx="3328846" cy="2473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715" y="1561959"/>
            <a:ext cx="2842040" cy="2223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85E8B2C-540C-46C1-A47E-9BC82D128C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132" y="3164860"/>
            <a:ext cx="2691268" cy="17941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platzhalter 1">
            <a:extLst>
              <a:ext uri="{FF2B5EF4-FFF2-40B4-BE49-F238E27FC236}">
                <a16:creationId xmlns:a16="http://schemas.microsoft.com/office/drawing/2014/main" id="{1F1D112B-7EE3-455D-BFDE-7D4B008E6275}"/>
              </a:ext>
            </a:extLst>
          </p:cNvPr>
          <p:cNvSpPr txBox="1">
            <a:spLocks/>
          </p:cNvSpPr>
          <p:nvPr/>
        </p:nvSpPr>
        <p:spPr>
          <a:xfrm>
            <a:off x="2769891" y="5275366"/>
            <a:ext cx="3671788" cy="330853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100" dirty="0"/>
              <a:t>XFEL Button BPM </a:t>
            </a:r>
            <a:r>
              <a:rPr lang="de-DE" sz="1100" dirty="0" err="1"/>
              <a:t>with</a:t>
            </a:r>
            <a:r>
              <a:rPr lang="de-DE" sz="1100" dirty="0"/>
              <a:t> </a:t>
            </a:r>
            <a:r>
              <a:rPr lang="de-DE" sz="1100" dirty="0" err="1"/>
              <a:t>feedthroughs</a:t>
            </a:r>
            <a:r>
              <a:rPr lang="de-DE" sz="1100" dirty="0"/>
              <a:t> (~280 </a:t>
            </a:r>
            <a:r>
              <a:rPr lang="de-DE" sz="1100" dirty="0" err="1"/>
              <a:t>bodies</a:t>
            </a:r>
            <a:r>
              <a:rPr lang="de-DE" sz="1100" dirty="0"/>
              <a:t> </a:t>
            </a:r>
            <a:r>
              <a:rPr lang="de-DE" sz="1100" dirty="0" err="1"/>
              <a:t>made</a:t>
            </a:r>
            <a:r>
              <a:rPr lang="de-DE" sz="1100" dirty="0"/>
              <a:t> inhouse @ DESY/</a:t>
            </a:r>
            <a:r>
              <a:rPr lang="de-DE" sz="1100" dirty="0" err="1"/>
              <a:t>Okuma</a:t>
            </a:r>
            <a:r>
              <a:rPr lang="de-DE" sz="1100" dirty="0"/>
              <a:t>)</a:t>
            </a:r>
          </a:p>
        </p:txBody>
      </p:sp>
      <p:sp>
        <p:nvSpPr>
          <p:cNvPr id="14" name="Textplatzhalter 1">
            <a:extLst>
              <a:ext uri="{FF2B5EF4-FFF2-40B4-BE49-F238E27FC236}">
                <a16:creationId xmlns:a16="http://schemas.microsoft.com/office/drawing/2014/main" id="{3426E3D2-5FAB-4EDE-845F-D1AF2271828C}"/>
              </a:ext>
            </a:extLst>
          </p:cNvPr>
          <p:cNvSpPr txBox="1">
            <a:spLocks/>
          </p:cNvSpPr>
          <p:nvPr/>
        </p:nvSpPr>
        <p:spPr>
          <a:xfrm>
            <a:off x="7365110" y="6385941"/>
            <a:ext cx="3671788" cy="330853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100" dirty="0"/>
              <a:t>Picture </a:t>
            </a:r>
            <a:r>
              <a:rPr lang="de-DE" sz="1100" dirty="0" err="1"/>
              <a:t>taken</a:t>
            </a:r>
            <a:r>
              <a:rPr lang="de-DE" sz="1100" dirty="0"/>
              <a:t> </a:t>
            </a:r>
            <a:r>
              <a:rPr lang="de-DE" sz="1100" dirty="0" err="1"/>
              <a:t>by</a:t>
            </a:r>
            <a:r>
              <a:rPr lang="de-DE" sz="1100" dirty="0"/>
              <a:t> Dirk Nölle and </a:t>
            </a:r>
            <a:r>
              <a:rPr lang="de-DE" sz="1100" dirty="0" err="1"/>
              <a:t>group</a:t>
            </a:r>
            <a:r>
              <a:rPr lang="de-DE" sz="1100" dirty="0"/>
              <a:t> MDI3 (DESY)</a:t>
            </a:r>
          </a:p>
        </p:txBody>
      </p:sp>
    </p:spTree>
    <p:extLst>
      <p:ext uri="{BB962C8B-B14F-4D97-AF65-F5344CB8AC3E}">
        <p14:creationId xmlns:p14="http://schemas.microsoft.com/office/powerpoint/2010/main" val="3982883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AD9E005-0D7D-4D3C-A9AD-C893B07D3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28" y="419247"/>
            <a:ext cx="5220565" cy="42566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</a:t>
            </a:r>
            <a:r>
              <a:rPr lang="en-US" dirty="0"/>
              <a:t>Specification Changes of 316 LN ESR after higher temperature procedure | S. Vilcins | June 2021 |</a:t>
            </a:r>
          </a:p>
          <a:p>
            <a:endParaRPr lang="en-US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  <a:p>
            <a:endParaRPr lang="de-DE" dirty="0"/>
          </a:p>
        </p:txBody>
      </p:sp>
      <p:sp>
        <p:nvSpPr>
          <p:cNvPr id="9" name="Textplatzhalter 1"/>
          <p:cNvSpPr txBox="1">
            <a:spLocks/>
          </p:cNvSpPr>
          <p:nvPr/>
        </p:nvSpPr>
        <p:spPr>
          <a:xfrm>
            <a:off x="418605" y="4830468"/>
            <a:ext cx="4320480" cy="557132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Principle diagram of  “CERN” process taken from </a:t>
            </a:r>
            <a:r>
              <a:rPr lang="en-US" sz="1000" dirty="0"/>
              <a:t>(W. Unterlechner “Some improvement work on </a:t>
            </a:r>
            <a:r>
              <a:rPr lang="en-US" sz="1000" dirty="0" err="1"/>
              <a:t>ConFlat</a:t>
            </a:r>
            <a:r>
              <a:rPr lang="en-US" sz="1000" dirty="0"/>
              <a:t> joints and their limit of reliability in large-size ultrahigh vacuum system”</a:t>
            </a:r>
          </a:p>
        </p:txBody>
      </p:sp>
      <p:sp>
        <p:nvSpPr>
          <p:cNvPr id="10" name="Textplatzhalter 1"/>
          <p:cNvSpPr txBox="1">
            <a:spLocks/>
          </p:cNvSpPr>
          <p:nvPr/>
        </p:nvSpPr>
        <p:spPr>
          <a:xfrm>
            <a:off x="8760296" y="5281493"/>
            <a:ext cx="2535688" cy="2122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Furnace protocol @ “DESY”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776F31A-0D83-416E-A7FB-1A1ACCD24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470400"/>
            <a:ext cx="3664411" cy="32986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97F6B52-A320-47BF-B793-0D498376AF5D}"/>
              </a:ext>
            </a:extLst>
          </p:cNvPr>
          <p:cNvCxnSpPr>
            <a:cxnSpLocks/>
          </p:cNvCxnSpPr>
          <p:nvPr/>
        </p:nvCxnSpPr>
        <p:spPr>
          <a:xfrm>
            <a:off x="7391596" y="1220602"/>
            <a:ext cx="0" cy="4060891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7E1F4BA6-8668-438D-B6FC-CC58CE63E399}"/>
              </a:ext>
            </a:extLst>
          </p:cNvPr>
          <p:cNvCxnSpPr>
            <a:cxnSpLocks/>
          </p:cNvCxnSpPr>
          <p:nvPr/>
        </p:nvCxnSpPr>
        <p:spPr>
          <a:xfrm>
            <a:off x="7608168" y="1220602"/>
            <a:ext cx="0" cy="4060891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7FF87AFC-A895-487C-A9BF-A0FF2A68EC4D}"/>
              </a:ext>
            </a:extLst>
          </p:cNvPr>
          <p:cNvCxnSpPr>
            <a:cxnSpLocks/>
          </p:cNvCxnSpPr>
          <p:nvPr/>
        </p:nvCxnSpPr>
        <p:spPr>
          <a:xfrm>
            <a:off x="7392144" y="5157192"/>
            <a:ext cx="216024" cy="0"/>
          </a:xfrm>
          <a:prstGeom prst="straightConnector1">
            <a:avLst/>
          </a:prstGeom>
          <a:ln w="95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ED3F35F3-CDF7-41E2-8483-8342604E2A64}"/>
              </a:ext>
            </a:extLst>
          </p:cNvPr>
          <p:cNvSpPr txBox="1"/>
          <p:nvPr/>
        </p:nvSpPr>
        <p:spPr>
          <a:xfrm>
            <a:off x="7119282" y="5365485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~1.5 h</a:t>
            </a:r>
          </a:p>
        </p:txBody>
      </p:sp>
    </p:spTree>
    <p:extLst>
      <p:ext uri="{BB962C8B-B14F-4D97-AF65-F5344CB8AC3E}">
        <p14:creationId xmlns:p14="http://schemas.microsoft.com/office/powerpoint/2010/main" val="2633041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pPr marL="0" indent="0">
              <a:spcAft>
                <a:spcPts val="0"/>
              </a:spcAft>
            </a:pPr>
            <a:r>
              <a:rPr lang="en-US" dirty="0"/>
              <a:t>Outgassing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368" y="1268760"/>
            <a:ext cx="6048052" cy="5180766"/>
          </a:xfrm>
        </p:spPr>
        <p:txBody>
          <a:bodyPr/>
          <a:lstStyle/>
          <a:p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Specification Changes of 316 LN ESR after higher temperature procedure | S. Vilcins | June 2021 |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316 LN ESR unlimited material?</a:t>
            </a:r>
          </a:p>
        </p:txBody>
      </p:sp>
      <p:sp>
        <p:nvSpPr>
          <p:cNvPr id="10" name="Textplatzhalter 1"/>
          <p:cNvSpPr txBox="1">
            <a:spLocks/>
          </p:cNvSpPr>
          <p:nvPr/>
        </p:nvSpPr>
        <p:spPr>
          <a:xfrm>
            <a:off x="6368624" y="2924944"/>
            <a:ext cx="2535688" cy="2122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950°C for 2 h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2389856"/>
            <a:ext cx="5974094" cy="3373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Gerade Verbindung 5"/>
          <p:cNvCxnSpPr/>
          <p:nvPr/>
        </p:nvCxnSpPr>
        <p:spPr>
          <a:xfrm flipV="1">
            <a:off x="3215680" y="2389856"/>
            <a:ext cx="0" cy="3085852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1"/>
          <p:cNvSpPr txBox="1">
            <a:spLocks/>
          </p:cNvSpPr>
          <p:nvPr/>
        </p:nvSpPr>
        <p:spPr>
          <a:xfrm>
            <a:off x="3280934" y="3747516"/>
            <a:ext cx="2535688" cy="2122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Precipitation of 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551384" y="5259684"/>
            <a:ext cx="583264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551384" y="3099444"/>
            <a:ext cx="583264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platzhalter 1"/>
          <p:cNvSpPr txBox="1">
            <a:spLocks/>
          </p:cNvSpPr>
          <p:nvPr/>
        </p:nvSpPr>
        <p:spPr>
          <a:xfrm>
            <a:off x="6384032" y="5088994"/>
            <a:ext cx="2535688" cy="2122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Or 500°C for longer time</a:t>
            </a:r>
          </a:p>
        </p:txBody>
      </p:sp>
      <p:sp>
        <p:nvSpPr>
          <p:cNvPr id="17" name="Textplatzhalter 1"/>
          <p:cNvSpPr txBox="1">
            <a:spLocks/>
          </p:cNvSpPr>
          <p:nvPr/>
        </p:nvSpPr>
        <p:spPr>
          <a:xfrm>
            <a:off x="3215680" y="2136666"/>
            <a:ext cx="2535688" cy="2122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2 h</a:t>
            </a:r>
          </a:p>
        </p:txBody>
      </p:sp>
      <p:cxnSp>
        <p:nvCxnSpPr>
          <p:cNvPr id="18" name="Gerade Verbindung 11">
            <a:extLst>
              <a:ext uri="{FF2B5EF4-FFF2-40B4-BE49-F238E27FC236}">
                <a16:creationId xmlns:a16="http://schemas.microsoft.com/office/drawing/2014/main" id="{A255866B-8865-445E-875F-11913947376C}"/>
              </a:ext>
            </a:extLst>
          </p:cNvPr>
          <p:cNvCxnSpPr/>
          <p:nvPr/>
        </p:nvCxnSpPr>
        <p:spPr>
          <a:xfrm>
            <a:off x="623392" y="4611612"/>
            <a:ext cx="5832648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platzhalter 1">
            <a:extLst>
              <a:ext uri="{FF2B5EF4-FFF2-40B4-BE49-F238E27FC236}">
                <a16:creationId xmlns:a16="http://schemas.microsoft.com/office/drawing/2014/main" id="{9FC6AAEF-F425-46B5-B0C7-D10E57E38756}"/>
              </a:ext>
            </a:extLst>
          </p:cNvPr>
          <p:cNvSpPr txBox="1">
            <a:spLocks/>
          </p:cNvSpPr>
          <p:nvPr/>
        </p:nvSpPr>
        <p:spPr>
          <a:xfrm>
            <a:off x="6381462" y="4449884"/>
            <a:ext cx="2535688" cy="212214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At 650°C for 4 h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CB5FD71-5EE1-423D-87CE-437B523F31BC}"/>
              </a:ext>
            </a:extLst>
          </p:cNvPr>
          <p:cNvSpPr/>
          <p:nvPr/>
        </p:nvSpPr>
        <p:spPr>
          <a:xfrm>
            <a:off x="791578" y="5755322"/>
            <a:ext cx="54458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111111"/>
                </a:solidFill>
                <a:latin typeface="Roboto"/>
              </a:rPr>
              <a:t>TTT (</a:t>
            </a:r>
            <a:r>
              <a:rPr lang="de-DE" sz="1000" dirty="0" err="1">
                <a:solidFill>
                  <a:srgbClr val="111111"/>
                </a:solidFill>
                <a:latin typeface="Roboto"/>
              </a:rPr>
              <a:t>Temperature</a:t>
            </a:r>
            <a:r>
              <a:rPr lang="de-DE" sz="1000" dirty="0">
                <a:solidFill>
                  <a:srgbClr val="111111"/>
                </a:solidFill>
                <a:latin typeface="Roboto"/>
              </a:rPr>
              <a:t>-Time-Transformation) </a:t>
            </a:r>
            <a:r>
              <a:rPr lang="en-US" sz="1000" dirty="0">
                <a:solidFill>
                  <a:srgbClr val="111111"/>
                </a:solidFill>
                <a:latin typeface="Roboto"/>
              </a:rPr>
              <a:t>diagram of Type austenitic stainless steel X5CrNiMo 17-13-5 (1.4436 ?) (</a:t>
            </a:r>
            <a:r>
              <a:rPr lang="en-US" sz="1000" dirty="0">
                <a:solidFill>
                  <a:srgbClr val="111111"/>
                </a:solidFill>
                <a:latin typeface="Roboto"/>
                <a:sym typeface="Symbol" panose="05050102010706020507" pitchFamily="18" charset="2"/>
              </a:rPr>
              <a:t>Handbook of stainless steels, D. </a:t>
            </a:r>
            <a:r>
              <a:rPr lang="en-US" sz="1000" dirty="0" err="1">
                <a:solidFill>
                  <a:srgbClr val="111111"/>
                </a:solidFill>
                <a:latin typeface="Roboto"/>
                <a:sym typeface="Symbol" panose="05050102010706020507" pitchFamily="18" charset="2"/>
              </a:rPr>
              <a:t>Peckner</a:t>
            </a:r>
            <a:r>
              <a:rPr lang="en-US" sz="1000" dirty="0">
                <a:solidFill>
                  <a:srgbClr val="111111"/>
                </a:solidFill>
                <a:latin typeface="Roboto"/>
                <a:sym typeface="Symbol" panose="05050102010706020507" pitchFamily="18" charset="2"/>
              </a:rPr>
              <a:t>, I.M. Bernstein. McGraw-Hill, 1977)</a:t>
            </a:r>
            <a:endParaRPr lang="en-GB" sz="1000" dirty="0">
              <a:solidFill>
                <a:srgbClr val="111111"/>
              </a:solidFill>
              <a:latin typeface="Roboto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F7823D8-0CFC-44F8-8856-2BFCABC23A94}"/>
              </a:ext>
            </a:extLst>
          </p:cNvPr>
          <p:cNvSpPr txBox="1"/>
          <p:nvPr/>
        </p:nvSpPr>
        <p:spPr>
          <a:xfrm>
            <a:off x="4058504" y="210096"/>
            <a:ext cx="648072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1200" dirty="0" err="1"/>
              <a:t>From</a:t>
            </a:r>
            <a:r>
              <a:rPr lang="de-DE" altLang="de-DE" sz="1200" dirty="0"/>
              <a:t> 500 ° C, 𝑀</a:t>
            </a:r>
            <a:r>
              <a:rPr lang="de-DE" altLang="de-DE" sz="1200" baseline="-25000" dirty="0"/>
              <a:t>23</a:t>
            </a:r>
            <a:r>
              <a:rPr lang="de-DE" altLang="de-DE" sz="1200" dirty="0"/>
              <a:t> 𝐶</a:t>
            </a:r>
            <a:r>
              <a:rPr lang="de-DE" altLang="de-DE" sz="1200" baseline="-25000" dirty="0"/>
              <a:t>6</a:t>
            </a:r>
            <a:r>
              <a:rPr lang="de-DE" altLang="de-DE" sz="1200" dirty="0"/>
              <a:t>-carbides (M = </a:t>
            </a:r>
            <a:r>
              <a:rPr lang="de-DE" altLang="de-DE" sz="1200" dirty="0" err="1"/>
              <a:t>Cr</a:t>
            </a:r>
            <a:r>
              <a:rPr lang="de-DE" altLang="de-DE" sz="1200" dirty="0"/>
              <a:t>, </a:t>
            </a:r>
            <a:r>
              <a:rPr lang="de-DE" altLang="de-DE" sz="1200" dirty="0" err="1"/>
              <a:t>Fe</a:t>
            </a:r>
            <a:r>
              <a:rPr lang="de-DE" altLang="de-DE" sz="1200" dirty="0"/>
              <a:t>) form at </a:t>
            </a:r>
            <a:r>
              <a:rPr lang="de-DE" altLang="de-DE" sz="1200" dirty="0" err="1"/>
              <a:t>the</a:t>
            </a:r>
            <a:r>
              <a:rPr lang="de-DE" altLang="de-DE" sz="1200" dirty="0"/>
              <a:t> </a:t>
            </a:r>
            <a:r>
              <a:rPr lang="de-DE" altLang="de-DE" sz="1200" dirty="0" err="1"/>
              <a:t>grain</a:t>
            </a:r>
            <a:r>
              <a:rPr lang="de-DE" altLang="de-DE" sz="1200" dirty="0"/>
              <a:t> </a:t>
            </a:r>
            <a:r>
              <a:rPr lang="de-DE" altLang="de-DE" sz="1200" dirty="0" err="1"/>
              <a:t>boundaries</a:t>
            </a:r>
            <a:r>
              <a:rPr lang="de-DE" altLang="de-DE" sz="1200" dirty="0"/>
              <a:t>, </a:t>
            </a:r>
            <a:r>
              <a:rPr lang="de-DE" altLang="de-DE" sz="1200" dirty="0" err="1"/>
              <a:t>which</a:t>
            </a:r>
            <a:r>
              <a:rPr lang="de-DE" altLang="de-DE" sz="1200" dirty="0"/>
              <a:t> </a:t>
            </a:r>
            <a:r>
              <a:rPr lang="de-DE" altLang="de-DE" sz="1200" dirty="0" err="1"/>
              <a:t>are</a:t>
            </a:r>
            <a:r>
              <a:rPr lang="de-DE" altLang="de-DE" sz="1200" dirty="0"/>
              <a:t> </a:t>
            </a:r>
            <a:r>
              <a:rPr lang="de-DE" altLang="de-DE" sz="1200" dirty="0" err="1"/>
              <a:t>resistant</a:t>
            </a:r>
            <a:r>
              <a:rPr lang="de-DE" altLang="de-DE" sz="1200" dirty="0"/>
              <a:t> </a:t>
            </a:r>
            <a:r>
              <a:rPr lang="de-DE" altLang="de-DE" sz="1200" dirty="0" err="1"/>
              <a:t>up</a:t>
            </a:r>
            <a:r>
              <a:rPr lang="de-DE" altLang="de-DE" sz="1200" dirty="0"/>
              <a:t> </a:t>
            </a:r>
            <a:r>
              <a:rPr lang="de-DE" altLang="de-DE" sz="1200" dirty="0" err="1"/>
              <a:t>to</a:t>
            </a:r>
            <a:r>
              <a:rPr lang="de-DE" altLang="de-DE" sz="1200" dirty="0"/>
              <a:t> 900 ° C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/>
              <a:t>	</a:t>
            </a:r>
            <a:r>
              <a:rPr lang="de-DE" altLang="de-DE" sz="1200" dirty="0" err="1"/>
              <a:t>Reason</a:t>
            </a:r>
            <a:r>
              <a:rPr lang="de-DE" altLang="de-DE" sz="1200" dirty="0"/>
              <a:t>: </a:t>
            </a:r>
            <a:r>
              <a:rPr lang="de-DE" altLang="de-DE" sz="1200" dirty="0" err="1"/>
              <a:t>increased</a:t>
            </a:r>
            <a:r>
              <a:rPr lang="de-DE" altLang="de-DE" sz="1200" dirty="0"/>
              <a:t> </a:t>
            </a:r>
            <a:r>
              <a:rPr lang="de-DE" altLang="de-DE" sz="1200" dirty="0" err="1"/>
              <a:t>diffusion</a:t>
            </a:r>
            <a:r>
              <a:rPr lang="de-DE" altLang="de-DE" sz="1200" dirty="0"/>
              <a:t> </a:t>
            </a:r>
            <a:r>
              <a:rPr lang="de-DE" altLang="de-DE" sz="1200" dirty="0" err="1"/>
              <a:t>coefficient</a:t>
            </a:r>
            <a:r>
              <a:rPr lang="de-DE" altLang="de-DE" sz="1200" dirty="0"/>
              <a:t> </a:t>
            </a:r>
            <a:r>
              <a:rPr lang="de-DE" altLang="de-DE" sz="1200" dirty="0" err="1"/>
              <a:t>of</a:t>
            </a:r>
            <a:r>
              <a:rPr lang="de-DE" altLang="de-DE" sz="1200" dirty="0"/>
              <a:t> Carbon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sz="1200" dirty="0"/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1200" dirty="0"/>
              <a:t>The </a:t>
            </a:r>
            <a:r>
              <a:rPr lang="de-DE" altLang="de-DE" sz="1200" dirty="0" err="1"/>
              <a:t>result</a:t>
            </a:r>
            <a:r>
              <a:rPr lang="de-DE" altLang="de-DE" sz="1200" dirty="0"/>
              <a:t> </a:t>
            </a:r>
            <a:r>
              <a:rPr lang="de-DE" altLang="de-DE" sz="1200" dirty="0" err="1"/>
              <a:t>is</a:t>
            </a:r>
            <a:r>
              <a:rPr lang="de-DE" altLang="de-DE" sz="1200" dirty="0"/>
              <a:t> </a:t>
            </a:r>
            <a:r>
              <a:rPr lang="de-DE" altLang="de-DE" sz="1200" dirty="0" err="1"/>
              <a:t>chromium</a:t>
            </a:r>
            <a:r>
              <a:rPr lang="de-DE" altLang="de-DE" sz="1200" dirty="0"/>
              <a:t> </a:t>
            </a:r>
            <a:r>
              <a:rPr lang="de-DE" altLang="de-DE" sz="1200" dirty="0" err="1"/>
              <a:t>depletion</a:t>
            </a:r>
            <a:r>
              <a:rPr lang="de-DE" altLang="de-DE" sz="1200" dirty="0"/>
              <a:t> in </a:t>
            </a:r>
            <a:r>
              <a:rPr lang="de-DE" altLang="de-DE" sz="1200" dirty="0" err="1"/>
              <a:t>the</a:t>
            </a:r>
            <a:r>
              <a:rPr lang="de-DE" altLang="de-DE" sz="1200" dirty="0"/>
              <a:t> </a:t>
            </a:r>
            <a:r>
              <a:rPr lang="de-DE" altLang="de-DE" sz="1200" dirty="0" err="1"/>
              <a:t>environment</a:t>
            </a:r>
            <a:r>
              <a:rPr lang="de-DE" altLang="de-DE" sz="1200" dirty="0"/>
              <a:t> </a:t>
            </a:r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altLang="de-DE" sz="1200" dirty="0"/>
              <a:t>intergranular </a:t>
            </a:r>
            <a:r>
              <a:rPr lang="de-DE" altLang="de-DE" sz="1200" dirty="0" err="1"/>
              <a:t>corrosion</a:t>
            </a:r>
            <a:r>
              <a:rPr lang="de-DE" altLang="de-DE" sz="1200" dirty="0"/>
              <a:t> </a:t>
            </a:r>
            <a:r>
              <a:rPr lang="de-DE" sz="1200" dirty="0">
                <a:sym typeface="Wingdings" panose="05000000000000000000" pitchFamily="2" charset="2"/>
              </a:rPr>
              <a:t> </a:t>
            </a:r>
            <a:r>
              <a:rPr lang="de-DE" altLang="de-DE" sz="1200" dirty="0" err="1"/>
              <a:t>grain</a:t>
            </a:r>
            <a:r>
              <a:rPr lang="de-DE" altLang="de-DE" sz="1200" dirty="0"/>
              <a:t> </a:t>
            </a:r>
            <a:r>
              <a:rPr lang="de-DE" altLang="de-DE" sz="1200" dirty="0" err="1"/>
              <a:t>disintegration</a:t>
            </a:r>
            <a:r>
              <a:rPr lang="de-DE" altLang="de-DE" sz="1200" dirty="0"/>
              <a:t> </a:t>
            </a: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de-DE" altLang="de-DE" sz="1200" dirty="0"/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altLang="de-DE" sz="1200" dirty="0"/>
              <a:t>Nitrogen </a:t>
            </a:r>
            <a:r>
              <a:rPr lang="de-DE" altLang="de-DE" sz="1200" dirty="0" err="1"/>
              <a:t>itself</a:t>
            </a:r>
            <a:r>
              <a:rPr lang="de-DE" altLang="de-DE" sz="1200" dirty="0"/>
              <a:t> </a:t>
            </a:r>
            <a:r>
              <a:rPr lang="de-DE" altLang="de-DE" sz="1200" dirty="0" err="1"/>
              <a:t>forms</a:t>
            </a:r>
            <a:r>
              <a:rPr lang="de-DE" altLang="de-DE" sz="1200" dirty="0"/>
              <a:t> </a:t>
            </a:r>
            <a:r>
              <a:rPr lang="de-DE" altLang="de-DE" sz="1200" dirty="0" err="1"/>
              <a:t>nitrides</a:t>
            </a:r>
            <a:r>
              <a:rPr lang="de-DE" altLang="de-DE" sz="1200" dirty="0"/>
              <a:t>, but also </a:t>
            </a:r>
            <a:r>
              <a:rPr lang="de-DE" altLang="de-DE" sz="1200" dirty="0" err="1"/>
              <a:t>inhibits</a:t>
            </a:r>
            <a:r>
              <a:rPr lang="de-DE" altLang="de-DE" sz="1200" dirty="0"/>
              <a:t> inter-metallic </a:t>
            </a:r>
            <a:r>
              <a:rPr lang="de-DE" altLang="de-DE" sz="1200" dirty="0" err="1"/>
              <a:t>corrosion</a:t>
            </a:r>
            <a:r>
              <a:rPr lang="de-DE" altLang="de-DE" sz="1200" dirty="0"/>
              <a:t>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altLang="de-DE" sz="500" dirty="0">
              <a:latin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7EE779CA-2A23-4554-853F-81B995DE10DE}"/>
              </a:ext>
            </a:extLst>
          </p:cNvPr>
          <p:cNvSpPr/>
          <p:nvPr/>
        </p:nvSpPr>
        <p:spPr>
          <a:xfrm>
            <a:off x="6237444" y="3512057"/>
            <a:ext cx="5514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„</a:t>
            </a:r>
            <a:r>
              <a:rPr lang="de-DE" sz="1200" dirty="0" err="1"/>
              <a:t>Important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technological</a:t>
            </a:r>
            <a:r>
              <a:rPr lang="de-DE" sz="1200" dirty="0"/>
              <a:t> </a:t>
            </a:r>
            <a:r>
              <a:rPr lang="de-DE" sz="1200" dirty="0" err="1"/>
              <a:t>advances</a:t>
            </a:r>
            <a:r>
              <a:rPr lang="de-DE" sz="1200" dirty="0"/>
              <a:t> in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field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decomposition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austenite</a:t>
            </a:r>
            <a:r>
              <a:rPr lang="de-DE" sz="1200" dirty="0"/>
              <a:t> must </a:t>
            </a:r>
            <a:r>
              <a:rPr lang="de-DE" sz="1200" dirty="0" err="1"/>
              <a:t>be</a:t>
            </a:r>
            <a:r>
              <a:rPr lang="de-DE" sz="1200" dirty="0"/>
              <a:t> </a:t>
            </a:r>
            <a:r>
              <a:rPr lang="de-DE" sz="1200" dirty="0" err="1"/>
              <a:t>avoided</a:t>
            </a:r>
            <a:r>
              <a:rPr lang="de-DE" sz="1200" dirty="0"/>
              <a:t> due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deleterious</a:t>
            </a:r>
            <a:r>
              <a:rPr lang="de-DE" sz="1200" dirty="0"/>
              <a:t> </a:t>
            </a:r>
            <a:r>
              <a:rPr lang="de-DE" sz="1200" dirty="0" err="1"/>
              <a:t>consequences</a:t>
            </a:r>
            <a:endParaRPr lang="de-DE" sz="1200" dirty="0"/>
          </a:p>
          <a:p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mechanical</a:t>
            </a:r>
            <a:r>
              <a:rPr lang="de-DE" sz="1200" dirty="0"/>
              <a:t> </a:t>
            </a:r>
            <a:r>
              <a:rPr lang="de-DE" sz="1200" dirty="0" err="1"/>
              <a:t>properties</a:t>
            </a:r>
            <a:r>
              <a:rPr lang="de-DE" sz="1200" dirty="0"/>
              <a:t> and </a:t>
            </a:r>
            <a:r>
              <a:rPr lang="de-DE" sz="1200" dirty="0" err="1"/>
              <a:t>corrosion</a:t>
            </a:r>
            <a:r>
              <a:rPr lang="de-DE" sz="1200" dirty="0"/>
              <a:t> </a:t>
            </a:r>
            <a:r>
              <a:rPr lang="de-DE" sz="1200" dirty="0" err="1"/>
              <a:t>resistance</a:t>
            </a:r>
            <a:r>
              <a:rPr lang="de-DE" sz="1200" dirty="0"/>
              <a:t>.“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7EE1FE71-7E9D-4D47-9200-8BFC34BC0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5448" y="4370021"/>
            <a:ext cx="2274894" cy="19825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EA908C0B-821C-4C17-B1B6-37FFFD5814C8}"/>
              </a:ext>
            </a:extLst>
          </p:cNvPr>
          <p:cNvSpPr txBox="1"/>
          <p:nvPr/>
        </p:nvSpPr>
        <p:spPr>
          <a:xfrm>
            <a:off x="8142308" y="4637694"/>
            <a:ext cx="3712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Carbides at </a:t>
            </a:r>
            <a:r>
              <a:rPr lang="de-DE" sz="1200" dirty="0" err="1"/>
              <a:t>grain</a:t>
            </a:r>
            <a:r>
              <a:rPr lang="de-DE" sz="1200" dirty="0"/>
              <a:t> </a:t>
            </a:r>
            <a:r>
              <a:rPr lang="de-DE" sz="1200" dirty="0" err="1"/>
              <a:t>boundaries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316 LN (sample 31)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A48E65C-C842-4130-9B82-0C1283A73161}"/>
              </a:ext>
            </a:extLst>
          </p:cNvPr>
          <p:cNvCxnSpPr>
            <a:cxnSpLocks/>
          </p:cNvCxnSpPr>
          <p:nvPr/>
        </p:nvCxnSpPr>
        <p:spPr>
          <a:xfrm>
            <a:off x="9840416" y="5031698"/>
            <a:ext cx="216024" cy="44401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D:\Documents\Groups\MDI\4 Stahl Proben\Olympus\Probe 51_Karbiden.jpg">
            <a:extLst>
              <a:ext uri="{FF2B5EF4-FFF2-40B4-BE49-F238E27FC236}">
                <a16:creationId xmlns:a16="http://schemas.microsoft.com/office/drawing/2014/main" id="{48DB17C9-9FC7-418D-81EA-B36F7AB46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9856" y="1453280"/>
            <a:ext cx="2462095" cy="1841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E1341A8E-C256-4FE0-B4CE-BA61AA4628AC}"/>
              </a:ext>
            </a:extLst>
          </p:cNvPr>
          <p:cNvSpPr txBox="1"/>
          <p:nvPr/>
        </p:nvSpPr>
        <p:spPr>
          <a:xfrm>
            <a:off x="8400256" y="1897494"/>
            <a:ext cx="3712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Carbides at </a:t>
            </a:r>
            <a:r>
              <a:rPr lang="de-DE" sz="1200" dirty="0" err="1"/>
              <a:t>grain</a:t>
            </a:r>
            <a:r>
              <a:rPr lang="de-DE" sz="1200" dirty="0"/>
              <a:t> </a:t>
            </a:r>
            <a:r>
              <a:rPr lang="de-DE" sz="1200" dirty="0" err="1"/>
              <a:t>boundaries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316 LN (sample 51)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92E1FD9-A548-4A80-B777-37F8E4220929}"/>
              </a:ext>
            </a:extLst>
          </p:cNvPr>
          <p:cNvSpPr/>
          <p:nvPr/>
        </p:nvSpPr>
        <p:spPr>
          <a:xfrm>
            <a:off x="9696400" y="3295042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Alexey Ermakov, DESY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02F837E-FBBF-4616-ADBA-69DEA4AA39E4}"/>
              </a:ext>
            </a:extLst>
          </p:cNvPr>
          <p:cNvSpPr/>
          <p:nvPr/>
        </p:nvSpPr>
        <p:spPr>
          <a:xfrm>
            <a:off x="9393089" y="6111912"/>
            <a:ext cx="26273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err="1">
                <a:solidFill>
                  <a:prstClr val="black"/>
                </a:solidFill>
              </a:rPr>
              <a:t>Courtesy</a:t>
            </a:r>
            <a:r>
              <a:rPr lang="de-DE" sz="1000" dirty="0">
                <a:solidFill>
                  <a:prstClr val="black"/>
                </a:solidFill>
              </a:rPr>
              <a:t> </a:t>
            </a:r>
            <a:r>
              <a:rPr lang="de-DE" sz="1000" dirty="0" err="1">
                <a:solidFill>
                  <a:prstClr val="black"/>
                </a:solidFill>
              </a:rPr>
              <a:t>by</a:t>
            </a:r>
            <a:r>
              <a:rPr lang="de-DE" sz="1000" dirty="0">
                <a:solidFill>
                  <a:prstClr val="black"/>
                </a:solidFill>
              </a:rPr>
              <a:t> Alexey Ermakov, DESY</a:t>
            </a:r>
          </a:p>
        </p:txBody>
      </p:sp>
    </p:spTree>
    <p:extLst>
      <p:ext uri="{BB962C8B-B14F-4D97-AF65-F5344CB8AC3E}">
        <p14:creationId xmlns:p14="http://schemas.microsoft.com/office/powerpoint/2010/main" val="2291980386"/>
      </p:ext>
    </p:extLst>
  </p:cSld>
  <p:clrMapOvr>
    <a:masterClrMapping/>
  </p:clrMapOvr>
</p:sld>
</file>

<file path=ppt/theme/theme1.xml><?xml version="1.0" encoding="utf-8"?>
<a:theme xmlns:a="http://schemas.openxmlformats.org/drawingml/2006/main" name="DESY_PowerPoint_16x9_en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DESY">
    <a:dk1>
      <a:sysClr val="windowText" lastClr="000000"/>
    </a:dk1>
    <a:lt1>
      <a:sysClr val="window" lastClr="FFFFFF"/>
    </a:lt1>
    <a:dk2>
      <a:srgbClr val="898D8D"/>
    </a:dk2>
    <a:lt2>
      <a:srgbClr val="B2B4B2"/>
    </a:lt2>
    <a:accent1>
      <a:srgbClr val="009FDF"/>
    </a:accent1>
    <a:accent2>
      <a:srgbClr val="F18F1F"/>
    </a:accent2>
    <a:accent3>
      <a:srgbClr val="004B7D"/>
    </a:accent3>
    <a:accent4>
      <a:srgbClr val="898D8D"/>
    </a:accent4>
    <a:accent5>
      <a:srgbClr val="B2B4B2"/>
    </a:accent5>
    <a:accent6>
      <a:srgbClr val="375E77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3355</Words>
  <Application>Microsoft Office PowerPoint</Application>
  <PresentationFormat>Breitbild</PresentationFormat>
  <Paragraphs>681</Paragraphs>
  <Slides>42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42</vt:i4>
      </vt:variant>
    </vt:vector>
  </HeadingPairs>
  <TitlesOfParts>
    <vt:vector size="51" baseType="lpstr">
      <vt:lpstr>Arial</vt:lpstr>
      <vt:lpstr>Calibri</vt:lpstr>
      <vt:lpstr>Cambria</vt:lpstr>
      <vt:lpstr>inherit</vt:lpstr>
      <vt:lpstr>Roboto</vt:lpstr>
      <vt:lpstr>Symbol</vt:lpstr>
      <vt:lpstr>Times New Roman</vt:lpstr>
      <vt:lpstr>Wingdings</vt:lpstr>
      <vt:lpstr>DESY_PowerPoint_16x9_en</vt:lpstr>
      <vt:lpstr>Specification Changes of 316 LN ESR after higher temperature procedure</vt:lpstr>
      <vt:lpstr>Guideline</vt:lpstr>
      <vt:lpstr>History of ConFlat Flange</vt:lpstr>
      <vt:lpstr>“Wheeler” Flanges </vt:lpstr>
      <vt:lpstr>Higher temperature processes are used for…</vt:lpstr>
      <vt:lpstr>Motivation</vt:lpstr>
      <vt:lpstr>Sample of diagnostic parts</vt:lpstr>
      <vt:lpstr>Outgassing</vt:lpstr>
      <vt:lpstr>Outgassing</vt:lpstr>
      <vt:lpstr>Situation </vt:lpstr>
      <vt:lpstr>Damage to sealing area</vt:lpstr>
      <vt:lpstr>Pictures of damaged parts    </vt:lpstr>
      <vt:lpstr>Quick comparison of 20 ° vs 2 ° CF knife edges     </vt:lpstr>
      <vt:lpstr>PowerPoint-Präsentation</vt:lpstr>
      <vt:lpstr>Results of material analysis</vt:lpstr>
      <vt:lpstr>Hardness measurements</vt:lpstr>
      <vt:lpstr>Hardness measurements </vt:lpstr>
      <vt:lpstr>Hardness measurements </vt:lpstr>
      <vt:lpstr>Illustration </vt:lpstr>
      <vt:lpstr>Illustration </vt:lpstr>
      <vt:lpstr>Outgassing analysis</vt:lpstr>
      <vt:lpstr>Summary</vt:lpstr>
      <vt:lpstr>Summary (mechanical) </vt:lpstr>
      <vt:lpstr>Summary (mechanical)</vt:lpstr>
      <vt:lpstr>Summary (Outgassing)</vt:lpstr>
      <vt:lpstr>Summary</vt:lpstr>
      <vt:lpstr>Quick outlook</vt:lpstr>
      <vt:lpstr>Alloy 50, a new material for high temperature application  </vt:lpstr>
      <vt:lpstr>Alloy 50, a new material for high temperature application</vt:lpstr>
      <vt:lpstr>Alloy 50, a new material for high temperature application</vt:lpstr>
      <vt:lpstr>First results</vt:lpstr>
      <vt:lpstr>PowerPoint-Präsentation</vt:lpstr>
      <vt:lpstr>PowerPoint-Präsentation</vt:lpstr>
      <vt:lpstr>Back up</vt:lpstr>
      <vt:lpstr>Common materials for these Flanges  </vt:lpstr>
      <vt:lpstr>Common materials for these Flanges  </vt:lpstr>
      <vt:lpstr>Common materials for these Flanges  </vt:lpstr>
      <vt:lpstr>Pictures of damaged parts </vt:lpstr>
      <vt:lpstr>Summary </vt:lpstr>
      <vt:lpstr>Summary</vt:lpstr>
      <vt:lpstr>Back up Alloy 50</vt:lpstr>
      <vt:lpstr>New materials for high temperature application 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Specification Changes of 316 LN ESR after higher temperature procedure</dc:title>
  <dc:creator>Vilcins-Czvitkovits, Silke</dc:creator>
  <cp:lastModifiedBy>Vilcins-Czvitkovits, Silke</cp:lastModifiedBy>
  <cp:revision>273</cp:revision>
  <dcterms:created xsi:type="dcterms:W3CDTF">2020-01-20T09:14:57Z</dcterms:created>
  <dcterms:modified xsi:type="dcterms:W3CDTF">2021-06-22T13:12:13Z</dcterms:modified>
</cp:coreProperties>
</file>