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7" r:id="rId2"/>
    <p:sldId id="263" r:id="rId3"/>
    <p:sldId id="344" r:id="rId4"/>
    <p:sldId id="336" r:id="rId5"/>
    <p:sldId id="348" r:id="rId6"/>
    <p:sldId id="291" r:id="rId7"/>
    <p:sldId id="345" r:id="rId8"/>
    <p:sldId id="325" r:id="rId9"/>
    <p:sldId id="346" r:id="rId10"/>
    <p:sldId id="318" r:id="rId11"/>
    <p:sldId id="339" r:id="rId12"/>
    <p:sldId id="341" r:id="rId13"/>
    <p:sldId id="342" r:id="rId14"/>
    <p:sldId id="347" r:id="rId15"/>
    <p:sldId id="340" r:id="rId16"/>
    <p:sldId id="317" r:id="rId17"/>
    <p:sldId id="343" r:id="rId18"/>
    <p:sldId id="282" r:id="rId19"/>
  </p:sldIdLst>
  <p:sldSz cx="9144000" cy="6858000" type="screen4x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8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ier, Stephanie" initials="MS" lastIdx="5" clrIdx="0">
    <p:extLst>
      <p:ext uri="{19B8F6BF-5375-455C-9EA6-DF929625EA0E}">
        <p15:presenceInfo xmlns:p15="http://schemas.microsoft.com/office/powerpoint/2012/main" userId="S-1-5-21-3018955115-4118484798-3177128962-97629" providerId="AD"/>
      </p:ext>
    </p:extLst>
  </p:cmAuthor>
  <p:cmAuthor id="2" name="Fimmen, Lan" initials="FL" lastIdx="3" clrIdx="1">
    <p:extLst>
      <p:ext uri="{19B8F6BF-5375-455C-9EA6-DF929625EA0E}">
        <p15:presenceInfo xmlns:p15="http://schemas.microsoft.com/office/powerpoint/2012/main" userId="S-1-5-21-3018955115-4118484798-3177128962-34465" providerId="AD"/>
      </p:ext>
    </p:extLst>
  </p:cmAuthor>
  <p:cmAuthor id="3" name="Akkaya, Ufuk" initials="AU" lastIdx="12" clrIdx="2">
    <p:extLst>
      <p:ext uri="{19B8F6BF-5375-455C-9EA6-DF929625EA0E}">
        <p15:presenceInfo xmlns:p15="http://schemas.microsoft.com/office/powerpoint/2012/main" userId="S-1-5-21-3018955115-4118484798-3177128962-969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FF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3481" autoAdjust="0"/>
  </p:normalViewPr>
  <p:slideViewPr>
    <p:cSldViewPr showGuides="1">
      <p:cViewPr varScale="1">
        <p:scale>
          <a:sx n="122" d="100"/>
          <a:sy n="122" d="100"/>
        </p:scale>
        <p:origin x="1212" y="102"/>
      </p:cViewPr>
      <p:guideLst>
        <p:guide orient="horz" pos="913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76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28C9ED-0FFA-47D6-BF40-6AF2FB3DEC50}" type="doc">
      <dgm:prSet loTypeId="urn:microsoft.com/office/officeart/2005/8/layout/chevron1" loCatId="process" qsTypeId="urn:microsoft.com/office/officeart/2005/8/quickstyle/simple5" qsCatId="simple" csTypeId="urn:microsoft.com/office/officeart/2005/8/colors/colorful2" csCatId="colorful" phldr="1"/>
      <dgm:spPr/>
    </dgm:pt>
    <dgm:pt modelId="{3C12F339-4719-4CB9-A349-EAE1A454BCDD}">
      <dgm:prSet phldrT="[Text]"/>
      <dgm:spPr/>
      <dgm:t>
        <a:bodyPr/>
        <a:lstStyle/>
        <a:p>
          <a:r>
            <a:rPr lang="de-DE" dirty="0"/>
            <a:t>2015</a:t>
          </a:r>
        </a:p>
      </dgm:t>
    </dgm:pt>
    <dgm:pt modelId="{FD074B9C-A106-4E2F-8CBE-B54EAFE9C233}" type="parTrans" cxnId="{48EFCC4A-A7BA-4C11-A671-CB54AC350C24}">
      <dgm:prSet/>
      <dgm:spPr/>
      <dgm:t>
        <a:bodyPr/>
        <a:lstStyle/>
        <a:p>
          <a:endParaRPr lang="de-DE"/>
        </a:p>
      </dgm:t>
    </dgm:pt>
    <dgm:pt modelId="{1AB1AD70-5D9E-41A0-AA11-031DE7863E06}" type="sibTrans" cxnId="{48EFCC4A-A7BA-4C11-A671-CB54AC350C24}">
      <dgm:prSet/>
      <dgm:spPr/>
      <dgm:t>
        <a:bodyPr/>
        <a:lstStyle/>
        <a:p>
          <a:endParaRPr lang="de-DE"/>
        </a:p>
      </dgm:t>
    </dgm:pt>
    <dgm:pt modelId="{E73AF447-BAFC-4A45-B48A-1146C37EDBBE}">
      <dgm:prSet phldrT="[Text]"/>
      <dgm:spPr/>
      <dgm:t>
        <a:bodyPr/>
        <a:lstStyle/>
        <a:p>
          <a:r>
            <a:rPr lang="de-DE" dirty="0"/>
            <a:t>2016</a:t>
          </a:r>
        </a:p>
      </dgm:t>
    </dgm:pt>
    <dgm:pt modelId="{0112AB31-09A3-450C-8843-7A79A6CB74EF}" type="parTrans" cxnId="{90EBC1AB-69FC-4917-BB10-3E90EE7450C3}">
      <dgm:prSet/>
      <dgm:spPr/>
      <dgm:t>
        <a:bodyPr/>
        <a:lstStyle/>
        <a:p>
          <a:endParaRPr lang="de-DE"/>
        </a:p>
      </dgm:t>
    </dgm:pt>
    <dgm:pt modelId="{B166FABD-3AF3-41E0-8118-EACF14211498}" type="sibTrans" cxnId="{90EBC1AB-69FC-4917-BB10-3E90EE7450C3}">
      <dgm:prSet/>
      <dgm:spPr/>
      <dgm:t>
        <a:bodyPr/>
        <a:lstStyle/>
        <a:p>
          <a:endParaRPr lang="de-DE"/>
        </a:p>
      </dgm:t>
    </dgm:pt>
    <dgm:pt modelId="{A10271C9-0777-42AD-8C0E-24128D8DEE58}">
      <dgm:prSet phldrT="[Text]"/>
      <dgm:spPr/>
      <dgm:t>
        <a:bodyPr/>
        <a:lstStyle/>
        <a:p>
          <a:r>
            <a:rPr lang="de-DE" dirty="0"/>
            <a:t>2017</a:t>
          </a:r>
        </a:p>
      </dgm:t>
    </dgm:pt>
    <dgm:pt modelId="{F9581C92-9B27-4249-A044-CA0CD2F7230F}" type="parTrans" cxnId="{8C1A42C7-5F13-45F6-AD6F-B283D6BC3381}">
      <dgm:prSet/>
      <dgm:spPr/>
      <dgm:t>
        <a:bodyPr/>
        <a:lstStyle/>
        <a:p>
          <a:endParaRPr lang="de-DE"/>
        </a:p>
      </dgm:t>
    </dgm:pt>
    <dgm:pt modelId="{58CA9A79-1038-4785-B751-F00685BA4A91}" type="sibTrans" cxnId="{8C1A42C7-5F13-45F6-AD6F-B283D6BC3381}">
      <dgm:prSet/>
      <dgm:spPr/>
      <dgm:t>
        <a:bodyPr/>
        <a:lstStyle/>
        <a:p>
          <a:endParaRPr lang="de-DE"/>
        </a:p>
      </dgm:t>
    </dgm:pt>
    <dgm:pt modelId="{73BCD083-6671-4564-B1F7-B78164A50D8B}">
      <dgm:prSet phldrT="[Text]"/>
      <dgm:spPr/>
      <dgm:t>
        <a:bodyPr/>
        <a:lstStyle/>
        <a:p>
          <a:r>
            <a:rPr lang="de-DE" dirty="0"/>
            <a:t>2018</a:t>
          </a:r>
        </a:p>
      </dgm:t>
    </dgm:pt>
    <dgm:pt modelId="{5DDCBA97-1BD4-44C6-AA7A-162CC6CCBBEF}" type="parTrans" cxnId="{EC16B2D4-EEE2-4DDC-ABA8-E2D439F34C1E}">
      <dgm:prSet/>
      <dgm:spPr/>
      <dgm:t>
        <a:bodyPr/>
        <a:lstStyle/>
        <a:p>
          <a:endParaRPr lang="de-DE"/>
        </a:p>
      </dgm:t>
    </dgm:pt>
    <dgm:pt modelId="{3E56E518-8B79-4F58-A4CA-038BA43D8280}" type="sibTrans" cxnId="{EC16B2D4-EEE2-4DDC-ABA8-E2D439F34C1E}">
      <dgm:prSet/>
      <dgm:spPr/>
      <dgm:t>
        <a:bodyPr/>
        <a:lstStyle/>
        <a:p>
          <a:endParaRPr lang="de-DE"/>
        </a:p>
      </dgm:t>
    </dgm:pt>
    <dgm:pt modelId="{66B743F9-A48B-4F9E-A639-EBDCD2CEA06E}">
      <dgm:prSet phldrT="[Text]"/>
      <dgm:spPr/>
      <dgm:t>
        <a:bodyPr/>
        <a:lstStyle/>
        <a:p>
          <a:r>
            <a:rPr lang="de-DE" dirty="0"/>
            <a:t>2019</a:t>
          </a:r>
        </a:p>
      </dgm:t>
    </dgm:pt>
    <dgm:pt modelId="{8D992B9D-BCD1-4208-AA87-BD0B9DD6E679}" type="parTrans" cxnId="{78B325B9-376C-4FA3-B92A-0E0908833E24}">
      <dgm:prSet/>
      <dgm:spPr/>
      <dgm:t>
        <a:bodyPr/>
        <a:lstStyle/>
        <a:p>
          <a:endParaRPr lang="de-DE"/>
        </a:p>
      </dgm:t>
    </dgm:pt>
    <dgm:pt modelId="{3BEA1155-1161-4F67-B954-DB28686A92B0}" type="sibTrans" cxnId="{78B325B9-376C-4FA3-B92A-0E0908833E24}">
      <dgm:prSet/>
      <dgm:spPr/>
      <dgm:t>
        <a:bodyPr/>
        <a:lstStyle/>
        <a:p>
          <a:endParaRPr lang="de-DE"/>
        </a:p>
      </dgm:t>
    </dgm:pt>
    <dgm:pt modelId="{501BDC0B-F63D-4428-821F-04715874E453}">
      <dgm:prSet phldrT="[Text]"/>
      <dgm:spPr/>
      <dgm:t>
        <a:bodyPr/>
        <a:lstStyle/>
        <a:p>
          <a:r>
            <a:rPr lang="de-DE" dirty="0"/>
            <a:t>2020</a:t>
          </a:r>
        </a:p>
      </dgm:t>
    </dgm:pt>
    <dgm:pt modelId="{9EA634FA-7F1B-4EE8-9F51-08820CD628C7}" type="parTrans" cxnId="{49EC1031-54E4-4353-A661-E3A5F1330DAA}">
      <dgm:prSet/>
      <dgm:spPr/>
      <dgm:t>
        <a:bodyPr/>
        <a:lstStyle/>
        <a:p>
          <a:endParaRPr lang="de-DE"/>
        </a:p>
      </dgm:t>
    </dgm:pt>
    <dgm:pt modelId="{83AB975A-2D5A-4F5D-89D7-46B0C150D638}" type="sibTrans" cxnId="{49EC1031-54E4-4353-A661-E3A5F1330DAA}">
      <dgm:prSet/>
      <dgm:spPr/>
      <dgm:t>
        <a:bodyPr/>
        <a:lstStyle/>
        <a:p>
          <a:endParaRPr lang="de-DE"/>
        </a:p>
      </dgm:t>
    </dgm:pt>
    <dgm:pt modelId="{937949DD-5D0B-4944-83AF-13A5FCA0610A}">
      <dgm:prSet phldrT="[Text]"/>
      <dgm:spPr/>
      <dgm:t>
        <a:bodyPr/>
        <a:lstStyle/>
        <a:p>
          <a:r>
            <a:rPr lang="de-DE" dirty="0"/>
            <a:t>2021</a:t>
          </a:r>
        </a:p>
      </dgm:t>
    </dgm:pt>
    <dgm:pt modelId="{CD44DDA1-EB63-4C8A-816C-07DA029E46A1}" type="parTrans" cxnId="{9813AF20-6B92-4F6B-975F-FF5698D61D45}">
      <dgm:prSet/>
      <dgm:spPr/>
      <dgm:t>
        <a:bodyPr/>
        <a:lstStyle/>
        <a:p>
          <a:endParaRPr lang="de-DE"/>
        </a:p>
      </dgm:t>
    </dgm:pt>
    <dgm:pt modelId="{094C0369-FE4F-4F1D-A9B6-7E8261CEA06C}" type="sibTrans" cxnId="{9813AF20-6B92-4F6B-975F-FF5698D61D45}">
      <dgm:prSet/>
      <dgm:spPr/>
      <dgm:t>
        <a:bodyPr/>
        <a:lstStyle/>
        <a:p>
          <a:endParaRPr lang="de-DE"/>
        </a:p>
      </dgm:t>
    </dgm:pt>
    <dgm:pt modelId="{3D975A2F-C012-4C73-BDE8-4FA1B29B596B}">
      <dgm:prSet phldrT="[Text]"/>
      <dgm:spPr/>
      <dgm:t>
        <a:bodyPr/>
        <a:lstStyle/>
        <a:p>
          <a:r>
            <a:rPr lang="de-DE" dirty="0"/>
            <a:t>2022</a:t>
          </a:r>
        </a:p>
      </dgm:t>
    </dgm:pt>
    <dgm:pt modelId="{A013F6F1-2ACD-4F59-9791-D4FB195384D3}" type="parTrans" cxnId="{AE7D2E08-80E3-42D3-96A0-DBBBC0ACEA96}">
      <dgm:prSet/>
      <dgm:spPr/>
      <dgm:t>
        <a:bodyPr/>
        <a:lstStyle/>
        <a:p>
          <a:endParaRPr lang="de-DE"/>
        </a:p>
      </dgm:t>
    </dgm:pt>
    <dgm:pt modelId="{F8E45F94-1BB3-4B7E-BD72-D2B9EF20BD36}" type="sibTrans" cxnId="{AE7D2E08-80E3-42D3-96A0-DBBBC0ACEA96}">
      <dgm:prSet/>
      <dgm:spPr/>
      <dgm:t>
        <a:bodyPr/>
        <a:lstStyle/>
        <a:p>
          <a:endParaRPr lang="de-DE"/>
        </a:p>
      </dgm:t>
    </dgm:pt>
    <dgm:pt modelId="{CFD00FEF-4BF4-4D51-9004-B82B3DF202B7}" type="pres">
      <dgm:prSet presAssocID="{0C28C9ED-0FFA-47D6-BF40-6AF2FB3DEC50}" presName="Name0" presStyleCnt="0">
        <dgm:presLayoutVars>
          <dgm:dir/>
          <dgm:animLvl val="lvl"/>
          <dgm:resizeHandles val="exact"/>
        </dgm:presLayoutVars>
      </dgm:prSet>
      <dgm:spPr/>
    </dgm:pt>
    <dgm:pt modelId="{2FCA7CFD-EDD3-4A03-AF8E-30EBD476F046}" type="pres">
      <dgm:prSet presAssocID="{3C12F339-4719-4CB9-A349-EAE1A454BCDD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</dgm:pt>
    <dgm:pt modelId="{7834FC8F-C904-44F7-A7F9-E70354F39E5A}" type="pres">
      <dgm:prSet presAssocID="{1AB1AD70-5D9E-41A0-AA11-031DE7863E06}" presName="parTxOnlySpace" presStyleCnt="0"/>
      <dgm:spPr/>
    </dgm:pt>
    <dgm:pt modelId="{0BBF5162-9C7B-4E53-90F8-EB3DABF48EE8}" type="pres">
      <dgm:prSet presAssocID="{E73AF447-BAFC-4A45-B48A-1146C37EDBBE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</dgm:pt>
    <dgm:pt modelId="{E1852ACA-D520-4721-81A4-085A766CF050}" type="pres">
      <dgm:prSet presAssocID="{B166FABD-3AF3-41E0-8118-EACF14211498}" presName="parTxOnlySpace" presStyleCnt="0"/>
      <dgm:spPr/>
    </dgm:pt>
    <dgm:pt modelId="{11F8103E-CDFE-4D9C-BCDD-B217A8054ED6}" type="pres">
      <dgm:prSet presAssocID="{A10271C9-0777-42AD-8C0E-24128D8DEE58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</dgm:pt>
    <dgm:pt modelId="{57DAD9BC-149E-4C3F-AEBC-9578318ABD32}" type="pres">
      <dgm:prSet presAssocID="{58CA9A79-1038-4785-B751-F00685BA4A91}" presName="parTxOnlySpace" presStyleCnt="0"/>
      <dgm:spPr/>
    </dgm:pt>
    <dgm:pt modelId="{756032B5-BDC4-4561-AA6D-C86905DD265B}" type="pres">
      <dgm:prSet presAssocID="{73BCD083-6671-4564-B1F7-B78164A50D8B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</dgm:pt>
    <dgm:pt modelId="{ACFC2B7F-7AA8-45CE-BA5F-A0AED7186C67}" type="pres">
      <dgm:prSet presAssocID="{3E56E518-8B79-4F58-A4CA-038BA43D8280}" presName="parTxOnlySpace" presStyleCnt="0"/>
      <dgm:spPr/>
    </dgm:pt>
    <dgm:pt modelId="{6205190F-DA59-40E3-9477-30AEB801485D}" type="pres">
      <dgm:prSet presAssocID="{66B743F9-A48B-4F9E-A639-EBDCD2CEA06E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</dgm:pt>
    <dgm:pt modelId="{89DE4619-8113-419F-A6B2-A8D5CB02B90B}" type="pres">
      <dgm:prSet presAssocID="{3BEA1155-1161-4F67-B954-DB28686A92B0}" presName="parTxOnlySpace" presStyleCnt="0"/>
      <dgm:spPr/>
    </dgm:pt>
    <dgm:pt modelId="{4B63AB9A-63EB-4181-9621-E15144081617}" type="pres">
      <dgm:prSet presAssocID="{501BDC0B-F63D-4428-821F-04715874E453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</dgm:pt>
    <dgm:pt modelId="{3FCD0F1A-9E23-4679-9323-9858FA7A265E}" type="pres">
      <dgm:prSet presAssocID="{83AB975A-2D5A-4F5D-89D7-46B0C150D638}" presName="parTxOnlySpace" presStyleCnt="0"/>
      <dgm:spPr/>
    </dgm:pt>
    <dgm:pt modelId="{610F0890-0B0A-493C-B529-7AB83C142938}" type="pres">
      <dgm:prSet presAssocID="{937949DD-5D0B-4944-83AF-13A5FCA0610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</dgm:pt>
    <dgm:pt modelId="{8C978904-4872-4A8A-B2C6-582AB2DF075F}" type="pres">
      <dgm:prSet presAssocID="{094C0369-FE4F-4F1D-A9B6-7E8261CEA06C}" presName="parTxOnlySpace" presStyleCnt="0"/>
      <dgm:spPr/>
    </dgm:pt>
    <dgm:pt modelId="{65A85279-D47E-4429-9DF9-83B0C0A88A5A}" type="pres">
      <dgm:prSet presAssocID="{3D975A2F-C012-4C73-BDE8-4FA1B29B596B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AE7D2E08-80E3-42D3-96A0-DBBBC0ACEA96}" srcId="{0C28C9ED-0FFA-47D6-BF40-6AF2FB3DEC50}" destId="{3D975A2F-C012-4C73-BDE8-4FA1B29B596B}" srcOrd="7" destOrd="0" parTransId="{A013F6F1-2ACD-4F59-9791-D4FB195384D3}" sibTransId="{F8E45F94-1BB3-4B7E-BD72-D2B9EF20BD36}"/>
    <dgm:cxn modelId="{36DB6A0B-89D7-44FA-A32D-35F410B4F7A9}" type="presOf" srcId="{3D975A2F-C012-4C73-BDE8-4FA1B29B596B}" destId="{65A85279-D47E-4429-9DF9-83B0C0A88A5A}" srcOrd="0" destOrd="0" presId="urn:microsoft.com/office/officeart/2005/8/layout/chevron1"/>
    <dgm:cxn modelId="{9813AF20-6B92-4F6B-975F-FF5698D61D45}" srcId="{0C28C9ED-0FFA-47D6-BF40-6AF2FB3DEC50}" destId="{937949DD-5D0B-4944-83AF-13A5FCA0610A}" srcOrd="6" destOrd="0" parTransId="{CD44DDA1-EB63-4C8A-816C-07DA029E46A1}" sibTransId="{094C0369-FE4F-4F1D-A9B6-7E8261CEA06C}"/>
    <dgm:cxn modelId="{49EC1031-54E4-4353-A661-E3A5F1330DAA}" srcId="{0C28C9ED-0FFA-47D6-BF40-6AF2FB3DEC50}" destId="{501BDC0B-F63D-4428-821F-04715874E453}" srcOrd="5" destOrd="0" parTransId="{9EA634FA-7F1B-4EE8-9F51-08820CD628C7}" sibTransId="{83AB975A-2D5A-4F5D-89D7-46B0C150D638}"/>
    <dgm:cxn modelId="{4E644846-3E53-4BA5-8068-CCBA9995C42A}" type="presOf" srcId="{501BDC0B-F63D-4428-821F-04715874E453}" destId="{4B63AB9A-63EB-4181-9621-E15144081617}" srcOrd="0" destOrd="0" presId="urn:microsoft.com/office/officeart/2005/8/layout/chevron1"/>
    <dgm:cxn modelId="{22434D6A-FF50-4B08-A1BA-C0D576DDF289}" type="presOf" srcId="{A10271C9-0777-42AD-8C0E-24128D8DEE58}" destId="{11F8103E-CDFE-4D9C-BCDD-B217A8054ED6}" srcOrd="0" destOrd="0" presId="urn:microsoft.com/office/officeart/2005/8/layout/chevron1"/>
    <dgm:cxn modelId="{48EFCC4A-A7BA-4C11-A671-CB54AC350C24}" srcId="{0C28C9ED-0FFA-47D6-BF40-6AF2FB3DEC50}" destId="{3C12F339-4719-4CB9-A349-EAE1A454BCDD}" srcOrd="0" destOrd="0" parTransId="{FD074B9C-A106-4E2F-8CBE-B54EAFE9C233}" sibTransId="{1AB1AD70-5D9E-41A0-AA11-031DE7863E06}"/>
    <dgm:cxn modelId="{781E8650-1AA7-49BC-9A38-5B39F9BA745F}" type="presOf" srcId="{3C12F339-4719-4CB9-A349-EAE1A454BCDD}" destId="{2FCA7CFD-EDD3-4A03-AF8E-30EBD476F046}" srcOrd="0" destOrd="0" presId="urn:microsoft.com/office/officeart/2005/8/layout/chevron1"/>
    <dgm:cxn modelId="{80BDC989-0A29-4E5C-83D6-6208B2E50DB3}" type="presOf" srcId="{E73AF447-BAFC-4A45-B48A-1146C37EDBBE}" destId="{0BBF5162-9C7B-4E53-90F8-EB3DABF48EE8}" srcOrd="0" destOrd="0" presId="urn:microsoft.com/office/officeart/2005/8/layout/chevron1"/>
    <dgm:cxn modelId="{7485278B-FA8F-408B-8951-57067C7BF149}" type="presOf" srcId="{73BCD083-6671-4564-B1F7-B78164A50D8B}" destId="{756032B5-BDC4-4561-AA6D-C86905DD265B}" srcOrd="0" destOrd="0" presId="urn:microsoft.com/office/officeart/2005/8/layout/chevron1"/>
    <dgm:cxn modelId="{90EBC1AB-69FC-4917-BB10-3E90EE7450C3}" srcId="{0C28C9ED-0FFA-47D6-BF40-6AF2FB3DEC50}" destId="{E73AF447-BAFC-4A45-B48A-1146C37EDBBE}" srcOrd="1" destOrd="0" parTransId="{0112AB31-09A3-450C-8843-7A79A6CB74EF}" sibTransId="{B166FABD-3AF3-41E0-8118-EACF14211498}"/>
    <dgm:cxn modelId="{78B325B9-376C-4FA3-B92A-0E0908833E24}" srcId="{0C28C9ED-0FFA-47D6-BF40-6AF2FB3DEC50}" destId="{66B743F9-A48B-4F9E-A639-EBDCD2CEA06E}" srcOrd="4" destOrd="0" parTransId="{8D992B9D-BCD1-4208-AA87-BD0B9DD6E679}" sibTransId="{3BEA1155-1161-4F67-B954-DB28686A92B0}"/>
    <dgm:cxn modelId="{8C1A42C7-5F13-45F6-AD6F-B283D6BC3381}" srcId="{0C28C9ED-0FFA-47D6-BF40-6AF2FB3DEC50}" destId="{A10271C9-0777-42AD-8C0E-24128D8DEE58}" srcOrd="2" destOrd="0" parTransId="{F9581C92-9B27-4249-A044-CA0CD2F7230F}" sibTransId="{58CA9A79-1038-4785-B751-F00685BA4A91}"/>
    <dgm:cxn modelId="{AC4A82D3-CA7B-4742-AFF0-0C547EDB6CC8}" type="presOf" srcId="{937949DD-5D0B-4944-83AF-13A5FCA0610A}" destId="{610F0890-0B0A-493C-B529-7AB83C142938}" srcOrd="0" destOrd="0" presId="urn:microsoft.com/office/officeart/2005/8/layout/chevron1"/>
    <dgm:cxn modelId="{EC16B2D4-EEE2-4DDC-ABA8-E2D439F34C1E}" srcId="{0C28C9ED-0FFA-47D6-BF40-6AF2FB3DEC50}" destId="{73BCD083-6671-4564-B1F7-B78164A50D8B}" srcOrd="3" destOrd="0" parTransId="{5DDCBA97-1BD4-44C6-AA7A-162CC6CCBBEF}" sibTransId="{3E56E518-8B79-4F58-A4CA-038BA43D8280}"/>
    <dgm:cxn modelId="{B7B103D6-6FB2-433A-8294-E02DDA7EBCF9}" type="presOf" srcId="{0C28C9ED-0FFA-47D6-BF40-6AF2FB3DEC50}" destId="{CFD00FEF-4BF4-4D51-9004-B82B3DF202B7}" srcOrd="0" destOrd="0" presId="urn:microsoft.com/office/officeart/2005/8/layout/chevron1"/>
    <dgm:cxn modelId="{5046C5F2-C4E2-4D30-BE81-C155E67483DC}" type="presOf" srcId="{66B743F9-A48B-4F9E-A639-EBDCD2CEA06E}" destId="{6205190F-DA59-40E3-9477-30AEB801485D}" srcOrd="0" destOrd="0" presId="urn:microsoft.com/office/officeart/2005/8/layout/chevron1"/>
    <dgm:cxn modelId="{7885179A-EBE2-43E2-9362-DF99EF94C6A2}" type="presParOf" srcId="{CFD00FEF-4BF4-4D51-9004-B82B3DF202B7}" destId="{2FCA7CFD-EDD3-4A03-AF8E-30EBD476F046}" srcOrd="0" destOrd="0" presId="urn:microsoft.com/office/officeart/2005/8/layout/chevron1"/>
    <dgm:cxn modelId="{B96E7A71-9D25-48B6-BFF9-2CFA2CD27024}" type="presParOf" srcId="{CFD00FEF-4BF4-4D51-9004-B82B3DF202B7}" destId="{7834FC8F-C904-44F7-A7F9-E70354F39E5A}" srcOrd="1" destOrd="0" presId="urn:microsoft.com/office/officeart/2005/8/layout/chevron1"/>
    <dgm:cxn modelId="{49AEDCA6-4F8F-42FE-B466-8B8BCDE21548}" type="presParOf" srcId="{CFD00FEF-4BF4-4D51-9004-B82B3DF202B7}" destId="{0BBF5162-9C7B-4E53-90F8-EB3DABF48EE8}" srcOrd="2" destOrd="0" presId="urn:microsoft.com/office/officeart/2005/8/layout/chevron1"/>
    <dgm:cxn modelId="{62CEB405-584B-4F3A-AC72-8BE9F37C38AE}" type="presParOf" srcId="{CFD00FEF-4BF4-4D51-9004-B82B3DF202B7}" destId="{E1852ACA-D520-4721-81A4-085A766CF050}" srcOrd="3" destOrd="0" presId="urn:microsoft.com/office/officeart/2005/8/layout/chevron1"/>
    <dgm:cxn modelId="{089BA7AE-6AD6-40B0-85E0-6D09B9257743}" type="presParOf" srcId="{CFD00FEF-4BF4-4D51-9004-B82B3DF202B7}" destId="{11F8103E-CDFE-4D9C-BCDD-B217A8054ED6}" srcOrd="4" destOrd="0" presId="urn:microsoft.com/office/officeart/2005/8/layout/chevron1"/>
    <dgm:cxn modelId="{0701711F-B2F0-48D0-AC35-4E0B538F1F35}" type="presParOf" srcId="{CFD00FEF-4BF4-4D51-9004-B82B3DF202B7}" destId="{57DAD9BC-149E-4C3F-AEBC-9578318ABD32}" srcOrd="5" destOrd="0" presId="urn:microsoft.com/office/officeart/2005/8/layout/chevron1"/>
    <dgm:cxn modelId="{275D0231-7DD8-4897-9BC8-04CAC59D2F68}" type="presParOf" srcId="{CFD00FEF-4BF4-4D51-9004-B82B3DF202B7}" destId="{756032B5-BDC4-4561-AA6D-C86905DD265B}" srcOrd="6" destOrd="0" presId="urn:microsoft.com/office/officeart/2005/8/layout/chevron1"/>
    <dgm:cxn modelId="{96871CCE-D39F-4707-A095-67FDC8AA7560}" type="presParOf" srcId="{CFD00FEF-4BF4-4D51-9004-B82B3DF202B7}" destId="{ACFC2B7F-7AA8-45CE-BA5F-A0AED7186C67}" srcOrd="7" destOrd="0" presId="urn:microsoft.com/office/officeart/2005/8/layout/chevron1"/>
    <dgm:cxn modelId="{9314B698-3E2F-4D11-99DA-C178E444CA9B}" type="presParOf" srcId="{CFD00FEF-4BF4-4D51-9004-B82B3DF202B7}" destId="{6205190F-DA59-40E3-9477-30AEB801485D}" srcOrd="8" destOrd="0" presId="urn:microsoft.com/office/officeart/2005/8/layout/chevron1"/>
    <dgm:cxn modelId="{AA94E023-B7DE-4463-AE79-EB7EFC6126D0}" type="presParOf" srcId="{CFD00FEF-4BF4-4D51-9004-B82B3DF202B7}" destId="{89DE4619-8113-419F-A6B2-A8D5CB02B90B}" srcOrd="9" destOrd="0" presId="urn:microsoft.com/office/officeart/2005/8/layout/chevron1"/>
    <dgm:cxn modelId="{0C7761D8-392D-47FF-85D7-A4E2C93BEAAE}" type="presParOf" srcId="{CFD00FEF-4BF4-4D51-9004-B82B3DF202B7}" destId="{4B63AB9A-63EB-4181-9621-E15144081617}" srcOrd="10" destOrd="0" presId="urn:microsoft.com/office/officeart/2005/8/layout/chevron1"/>
    <dgm:cxn modelId="{BF4E4841-05F0-4F6B-BB5B-BAB94A52314B}" type="presParOf" srcId="{CFD00FEF-4BF4-4D51-9004-B82B3DF202B7}" destId="{3FCD0F1A-9E23-4679-9323-9858FA7A265E}" srcOrd="11" destOrd="0" presId="urn:microsoft.com/office/officeart/2005/8/layout/chevron1"/>
    <dgm:cxn modelId="{C1E0242E-9FA6-419B-AE9C-26469D42607F}" type="presParOf" srcId="{CFD00FEF-4BF4-4D51-9004-B82B3DF202B7}" destId="{610F0890-0B0A-493C-B529-7AB83C142938}" srcOrd="12" destOrd="0" presId="urn:microsoft.com/office/officeart/2005/8/layout/chevron1"/>
    <dgm:cxn modelId="{5B2934D3-93B2-4B16-95D3-A476C064E35C}" type="presParOf" srcId="{CFD00FEF-4BF4-4D51-9004-B82B3DF202B7}" destId="{8C978904-4872-4A8A-B2C6-582AB2DF075F}" srcOrd="13" destOrd="0" presId="urn:microsoft.com/office/officeart/2005/8/layout/chevron1"/>
    <dgm:cxn modelId="{7CAB32A5-AB72-42C0-9BF1-559317C0ABE1}" type="presParOf" srcId="{CFD00FEF-4BF4-4D51-9004-B82B3DF202B7}" destId="{65A85279-D47E-4429-9DF9-83B0C0A88A5A}" srcOrd="1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A7CFD-EDD3-4A03-AF8E-30EBD476F046}">
      <dsp:nvSpPr>
        <dsp:cNvPr id="0" name=""/>
        <dsp:cNvSpPr/>
      </dsp:nvSpPr>
      <dsp:spPr>
        <a:xfrm>
          <a:off x="724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2015</a:t>
          </a:r>
        </a:p>
      </dsp:txBody>
      <dsp:txXfrm>
        <a:off x="233057" y="198200"/>
        <a:ext cx="696998" cy="464665"/>
      </dsp:txXfrm>
    </dsp:sp>
    <dsp:sp modelId="{0BBF5162-9C7B-4E53-90F8-EB3DABF48EE8}">
      <dsp:nvSpPr>
        <dsp:cNvPr id="0" name=""/>
        <dsp:cNvSpPr/>
      </dsp:nvSpPr>
      <dsp:spPr>
        <a:xfrm>
          <a:off x="1046221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1474282"/>
                <a:satOff val="1681"/>
                <a:lumOff val="-41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474282"/>
                <a:satOff val="1681"/>
                <a:lumOff val="-41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474282"/>
                <a:satOff val="1681"/>
                <a:lumOff val="-41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2016</a:t>
          </a:r>
        </a:p>
      </dsp:txBody>
      <dsp:txXfrm>
        <a:off x="1278554" y="198200"/>
        <a:ext cx="696998" cy="464665"/>
      </dsp:txXfrm>
    </dsp:sp>
    <dsp:sp modelId="{11F8103E-CDFE-4D9C-BCDD-B217A8054ED6}">
      <dsp:nvSpPr>
        <dsp:cNvPr id="0" name=""/>
        <dsp:cNvSpPr/>
      </dsp:nvSpPr>
      <dsp:spPr>
        <a:xfrm>
          <a:off x="2091718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2948563"/>
                <a:satOff val="3361"/>
                <a:lumOff val="-82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2948563"/>
                <a:satOff val="3361"/>
                <a:lumOff val="-82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2948563"/>
                <a:satOff val="3361"/>
                <a:lumOff val="-82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2017</a:t>
          </a:r>
        </a:p>
      </dsp:txBody>
      <dsp:txXfrm>
        <a:off x="2324051" y="198200"/>
        <a:ext cx="696998" cy="464665"/>
      </dsp:txXfrm>
    </dsp:sp>
    <dsp:sp modelId="{756032B5-BDC4-4561-AA6D-C86905DD265B}">
      <dsp:nvSpPr>
        <dsp:cNvPr id="0" name=""/>
        <dsp:cNvSpPr/>
      </dsp:nvSpPr>
      <dsp:spPr>
        <a:xfrm>
          <a:off x="3137215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4422845"/>
                <a:satOff val="5042"/>
                <a:lumOff val="-1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422845"/>
                <a:satOff val="5042"/>
                <a:lumOff val="-1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422845"/>
                <a:satOff val="5042"/>
                <a:lumOff val="-1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2018</a:t>
          </a:r>
        </a:p>
      </dsp:txBody>
      <dsp:txXfrm>
        <a:off x="3369548" y="198200"/>
        <a:ext cx="696998" cy="464665"/>
      </dsp:txXfrm>
    </dsp:sp>
    <dsp:sp modelId="{6205190F-DA59-40E3-9477-30AEB801485D}">
      <dsp:nvSpPr>
        <dsp:cNvPr id="0" name=""/>
        <dsp:cNvSpPr/>
      </dsp:nvSpPr>
      <dsp:spPr>
        <a:xfrm>
          <a:off x="4182712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5897127"/>
                <a:satOff val="6723"/>
                <a:lumOff val="-1647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5897127"/>
                <a:satOff val="6723"/>
                <a:lumOff val="-1647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5897127"/>
                <a:satOff val="6723"/>
                <a:lumOff val="-1647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2019</a:t>
          </a:r>
        </a:p>
      </dsp:txBody>
      <dsp:txXfrm>
        <a:off x="4415045" y="198200"/>
        <a:ext cx="696998" cy="464665"/>
      </dsp:txXfrm>
    </dsp:sp>
    <dsp:sp modelId="{4B63AB9A-63EB-4181-9621-E15144081617}">
      <dsp:nvSpPr>
        <dsp:cNvPr id="0" name=""/>
        <dsp:cNvSpPr/>
      </dsp:nvSpPr>
      <dsp:spPr>
        <a:xfrm>
          <a:off x="5228209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7371409"/>
                <a:satOff val="8404"/>
                <a:lumOff val="-20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7371409"/>
                <a:satOff val="8404"/>
                <a:lumOff val="-20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7371409"/>
                <a:satOff val="8404"/>
                <a:lumOff val="-20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2020</a:t>
          </a:r>
        </a:p>
      </dsp:txBody>
      <dsp:txXfrm>
        <a:off x="5460542" y="198200"/>
        <a:ext cx="696998" cy="464665"/>
      </dsp:txXfrm>
    </dsp:sp>
    <dsp:sp modelId="{610F0890-0B0A-493C-B529-7AB83C142938}">
      <dsp:nvSpPr>
        <dsp:cNvPr id="0" name=""/>
        <dsp:cNvSpPr/>
      </dsp:nvSpPr>
      <dsp:spPr>
        <a:xfrm>
          <a:off x="6273706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8845690"/>
                <a:satOff val="10084"/>
                <a:lumOff val="-247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8845690"/>
                <a:satOff val="10084"/>
                <a:lumOff val="-247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8845690"/>
                <a:satOff val="10084"/>
                <a:lumOff val="-247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2021</a:t>
          </a:r>
        </a:p>
      </dsp:txBody>
      <dsp:txXfrm>
        <a:off x="6506039" y="198200"/>
        <a:ext cx="696998" cy="464665"/>
      </dsp:txXfrm>
    </dsp:sp>
    <dsp:sp modelId="{65A85279-D47E-4429-9DF9-83B0C0A88A5A}">
      <dsp:nvSpPr>
        <dsp:cNvPr id="0" name=""/>
        <dsp:cNvSpPr/>
      </dsp:nvSpPr>
      <dsp:spPr>
        <a:xfrm>
          <a:off x="7319203" y="198200"/>
          <a:ext cx="1161663" cy="464665"/>
        </a:xfrm>
        <a:prstGeom prst="chevron">
          <a:avLst/>
        </a:prstGeom>
        <a:gradFill rotWithShape="0">
          <a:gsLst>
            <a:gs pos="0">
              <a:schemeClr val="accent2">
                <a:hueOff val="10319972"/>
                <a:satOff val="11765"/>
                <a:lumOff val="-288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0319972"/>
                <a:satOff val="11765"/>
                <a:lumOff val="-288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0319972"/>
                <a:satOff val="11765"/>
                <a:lumOff val="-288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2022</a:t>
          </a:r>
        </a:p>
      </dsp:txBody>
      <dsp:txXfrm>
        <a:off x="7551536" y="198200"/>
        <a:ext cx="696998" cy="46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829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6" y="1"/>
            <a:ext cx="2944283" cy="49829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23.06.2021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3108"/>
            <a:ext cx="2944283" cy="49829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6" y="9433108"/>
            <a:ext cx="2944283" cy="49829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829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6" y="1"/>
            <a:ext cx="2944283" cy="49829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23.06.2021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4487692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3108"/>
            <a:ext cx="2944283" cy="49829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6" y="9433108"/>
            <a:ext cx="2944283" cy="49829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5628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9969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5892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3724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3814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7920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769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BE56A50-7562-4AD0-84BE-AD7FF3DAE1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42529"/>
            <a:ext cx="2637605" cy="18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6262FCB-25FA-45CE-9A6D-5BC248FD08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51EE624-2F9E-4A2B-8C2E-7CAD032138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AB5A57EE-C1BA-47EA-AFBF-663474F868EF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3A451C4-9566-45F5-AC75-64C3C1ECB3BD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9DF0424-E8F4-45E3-B623-196EF7F974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939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1FACA43-B694-48B6-93B9-ACE4F4517A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42529"/>
            <a:ext cx="2637605" cy="18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3341F3C-B6EB-46E8-B628-0E51736D0E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3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43438" y="1406426"/>
            <a:ext cx="4116548" cy="50102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8" y="1449389"/>
            <a:ext cx="4105274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43439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F1FC51-A3E9-4C66-A350-B79C99483BE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643438" y="1449389"/>
            <a:ext cx="4105274" cy="2411411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 anchor="t"/>
          <a:lstStyle>
            <a:lvl1pPr marL="0" indent="0" algn="l">
              <a:buNone/>
              <a:defRPr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561DC222-2C4A-4CDC-84BF-2CE9081D1EF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643438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 anchor="t"/>
          <a:lstStyle>
            <a:lvl1pPr marL="0" indent="0" algn="l">
              <a:buNone/>
              <a:defRPr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3848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95288" y="1449388"/>
            <a:ext cx="83534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7" y="1406426"/>
            <a:ext cx="83534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9" y="6581007"/>
            <a:ext cx="727280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8136396" y="6581007"/>
            <a:ext cx="612316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Seite </a:t>
            </a:r>
            <a:fld id="{0427E4B2-AC28-443E-BE04-5CD55098A90B}" type="slidenum">
              <a:rPr lang="de-DE" sz="1000" b="1" smtClean="0"/>
              <a:pPr algn="r"/>
              <a:t>‹Nr.›</a:t>
            </a:fld>
            <a:endParaRPr lang="de-DE" sz="1000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51C5162-E6E6-42FB-A26C-736A32BED36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4" r:id="rId4"/>
    <p:sldLayoutId id="2147483662" r:id="rId5"/>
    <p:sldLayoutId id="2147483668" r:id="rId6"/>
    <p:sldLayoutId id="2147483670" r:id="rId7"/>
    <p:sldLayoutId id="2147483673" r:id="rId8"/>
    <p:sldLayoutId id="2147483669" r:id="rId9"/>
    <p:sldLayoutId id="2147483666" r:id="rId10"/>
    <p:sldLayoutId id="2147483667" r:id="rId11"/>
    <p:sldLayoutId id="2147483675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6286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2925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microsoft.com/office/2007/relationships/hdphoto" Target="../media/hdphoto3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ocs-web.desy.d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8.jpe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3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openxmlformats.org/officeDocument/2006/relationships/image" Target="../media/image3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err="1"/>
              <a:t>EASy</a:t>
            </a:r>
            <a:br>
              <a:rPr lang="en-US" dirty="0"/>
            </a:br>
            <a:r>
              <a:rPr lang="en-US" sz="5400" dirty="0"/>
              <a:t>(</a:t>
            </a:r>
            <a:r>
              <a:rPr lang="en-US" sz="5400" u="sng" dirty="0"/>
              <a:t>E</a:t>
            </a:r>
            <a:r>
              <a:rPr lang="en-US" sz="5400" b="0" dirty="0"/>
              <a:t>asy</a:t>
            </a:r>
            <a:r>
              <a:rPr lang="en-US" sz="5400" dirty="0"/>
              <a:t> </a:t>
            </a:r>
            <a:r>
              <a:rPr lang="en-US" sz="5400" u="sng" dirty="0"/>
              <a:t>A</a:t>
            </a:r>
            <a:r>
              <a:rPr lang="en-US" sz="5400" b="0" dirty="0"/>
              <a:t>lignment</a:t>
            </a:r>
            <a:r>
              <a:rPr lang="en-US" sz="5400" dirty="0"/>
              <a:t> </a:t>
            </a:r>
            <a:r>
              <a:rPr lang="en-US" sz="5400" u="sng" dirty="0"/>
              <a:t>Sy</a:t>
            </a:r>
            <a:r>
              <a:rPr lang="en-US" sz="5400" b="0" dirty="0"/>
              <a:t>stem</a:t>
            </a:r>
            <a:r>
              <a:rPr lang="en-US" sz="5400" dirty="0"/>
              <a:t>)</a:t>
            </a:r>
            <a:endParaRPr lang="en-US" dirty="0"/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013C98C8-B1CE-4F79-99EF-08EF41E49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new Approach to High-Precision 6-Axes-Positioning of Accelerator Parts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95287" y="5166548"/>
            <a:ext cx="8348669" cy="700373"/>
          </a:xfrm>
        </p:spPr>
        <p:txBody>
          <a:bodyPr/>
          <a:lstStyle/>
          <a:p>
            <a:r>
              <a:rPr lang="en-US" dirty="0"/>
              <a:t>Ufuk Akkaya, Roland Platzer</a:t>
            </a:r>
          </a:p>
          <a:p>
            <a:r>
              <a:rPr lang="en-US" dirty="0"/>
              <a:t>06/23/2021</a:t>
            </a:r>
          </a:p>
          <a:p>
            <a:endParaRPr lang="en-US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3D800F59-EE71-49E5-9F57-2BEBCDDE8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" y="2962303"/>
            <a:ext cx="9144000" cy="179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and Comparison</a:t>
            </a:r>
            <a:br>
              <a:rPr lang="en-US" dirty="0"/>
            </a:b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Fußzeilenplatzhalter 22">
            <a:extLst>
              <a:ext uri="{FF2B5EF4-FFF2-40B4-BE49-F238E27FC236}">
                <a16:creationId xmlns:a16="http://schemas.microsoft.com/office/drawing/2014/main" id="{6E8FF6DA-1364-4BD3-B33F-75832FABB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</a:t>
            </a:r>
            <a:r>
              <a:rPr lang="en-US" b="0" dirty="0"/>
              <a:t>- </a:t>
            </a:r>
            <a:r>
              <a:rPr lang="en-US" b="0" u="sng" dirty="0"/>
              <a:t>E</a:t>
            </a:r>
            <a:r>
              <a:rPr lang="en-US" b="0" dirty="0"/>
              <a:t>asy </a:t>
            </a:r>
            <a:r>
              <a:rPr lang="en-US" b="0" u="sng" dirty="0"/>
              <a:t>A</a:t>
            </a:r>
            <a:r>
              <a:rPr lang="en-US" b="0" dirty="0"/>
              <a:t>lignment </a:t>
            </a:r>
            <a:r>
              <a:rPr lang="en-US" b="0" u="sng" dirty="0"/>
              <a:t>Sy</a:t>
            </a:r>
            <a:r>
              <a:rPr lang="en-US" b="0" dirty="0"/>
              <a:t>stem</a:t>
            </a:r>
            <a:endParaRPr lang="de-DE" dirty="0"/>
          </a:p>
          <a:p>
            <a:endParaRPr lang="de-DE" dirty="0"/>
          </a:p>
        </p:txBody>
      </p:sp>
      <p:pic>
        <p:nvPicPr>
          <p:cNvPr id="20" name="Bildplatzhalter 19">
            <a:extLst>
              <a:ext uri="{FF2B5EF4-FFF2-40B4-BE49-F238E27FC236}">
                <a16:creationId xmlns:a16="http://schemas.microsoft.com/office/drawing/2014/main" id="{F5B36F48-38D6-4493-AE64-4024FC4FD21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459" b="459"/>
          <a:stretch>
            <a:fillRect/>
          </a:stretch>
        </p:blipFill>
        <p:spPr>
          <a:xfrm>
            <a:off x="395288" y="1449388"/>
            <a:ext cx="8353425" cy="494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76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D5783D1-3029-451B-9864-B025600E2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809" y="766450"/>
            <a:ext cx="4353515" cy="5827774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291E0C6-D29F-4B9B-A6F2-84A9F5BA9DC8}"/>
              </a:ext>
            </a:extLst>
          </p:cNvPr>
          <p:cNvGrpSpPr/>
          <p:nvPr/>
        </p:nvGrpSpPr>
        <p:grpSpPr>
          <a:xfrm>
            <a:off x="4139952" y="2155542"/>
            <a:ext cx="4944208" cy="3840053"/>
            <a:chOff x="3076122" y="1880363"/>
            <a:chExt cx="4944208" cy="3840053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63A5CAB-CE25-4A3A-9903-42F337824C60}"/>
                </a:ext>
              </a:extLst>
            </p:cNvPr>
            <p:cNvSpPr/>
            <p:nvPr/>
          </p:nvSpPr>
          <p:spPr>
            <a:xfrm rot="19340703">
              <a:off x="5548737" y="4153920"/>
              <a:ext cx="2471593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de-DE" sz="2000" b="1" dirty="0">
                  <a:ln/>
                  <a:solidFill>
                    <a:srgbClr val="FF0000"/>
                  </a:solidFill>
                </a:rPr>
                <a:t>Compactness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C252F534-F990-44A3-8B62-49A0E2EC4D6A}"/>
                </a:ext>
              </a:extLst>
            </p:cNvPr>
            <p:cNvSpPr/>
            <p:nvPr/>
          </p:nvSpPr>
          <p:spPr>
            <a:xfrm rot="19269128">
              <a:off x="3784948" y="1880363"/>
              <a:ext cx="1864450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de-DE" sz="2000" b="1" dirty="0" err="1">
                  <a:ln/>
                  <a:solidFill>
                    <a:srgbClr val="0404FF"/>
                  </a:solidFill>
                </a:rPr>
                <a:t>Carrying</a:t>
              </a:r>
              <a:r>
                <a:rPr lang="de-DE" sz="2000" b="1" dirty="0">
                  <a:ln/>
                  <a:solidFill>
                    <a:srgbClr val="0404FF"/>
                  </a:solidFill>
                </a:rPr>
                <a:t> </a:t>
              </a:r>
              <a:r>
                <a:rPr lang="de-DE" sz="2000" b="1" dirty="0" err="1">
                  <a:ln/>
                  <a:solidFill>
                    <a:srgbClr val="0404FF"/>
                  </a:solidFill>
                </a:rPr>
                <a:t>capacity</a:t>
              </a:r>
              <a:endParaRPr lang="de-DE" sz="2000" b="1" dirty="0">
                <a:ln/>
                <a:solidFill>
                  <a:srgbClr val="0404FF"/>
                </a:solidFill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3C09D2B1-0483-4F2F-99DE-AC84702F4A74}"/>
                </a:ext>
              </a:extLst>
            </p:cNvPr>
            <p:cNvSpPr/>
            <p:nvPr/>
          </p:nvSpPr>
          <p:spPr>
            <a:xfrm rot="19331485">
              <a:off x="4747225" y="3365632"/>
              <a:ext cx="1973694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de-DE" sz="2000" b="1" dirty="0">
                  <a:ln/>
                  <a:solidFill>
                    <a:srgbClr val="00FF00"/>
                  </a:solidFill>
                </a:rPr>
                <a:t>Precision</a:t>
              </a:r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DB201035-F869-4E1E-B968-9BBDED75740F}"/>
                </a:ext>
              </a:extLst>
            </p:cNvPr>
            <p:cNvPicPr/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076122" y="4571771"/>
              <a:ext cx="632664" cy="801445"/>
            </a:xfrm>
            <a:prstGeom prst="rect">
              <a:avLst/>
            </a:prstGeom>
            <a:noFill/>
            <a:ln>
              <a:noFill/>
            </a:ln>
            <a:effectLst>
              <a:softEdge rad="25400"/>
            </a:effectLst>
          </p:spPr>
        </p:pic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C141EBF3-9CF2-4A69-974F-2CDDAF3D5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23981" y="5178954"/>
              <a:ext cx="527578" cy="541462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BE5AF705-9157-48FF-967C-822EA58DB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42197" y="5310565"/>
              <a:ext cx="527578" cy="335500"/>
            </a:xfrm>
            <a:prstGeom prst="rect">
              <a:avLst/>
            </a:prstGeom>
          </p:spPr>
        </p:pic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EEBA8B36-0CAD-4FA7-8788-B13EC9ACF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18784" y="5217482"/>
              <a:ext cx="284402" cy="454492"/>
            </a:xfrm>
            <a:prstGeom prst="rect">
              <a:avLst/>
            </a:prstGeom>
          </p:spPr>
        </p:pic>
      </p:grpSp>
      <p:sp>
        <p:nvSpPr>
          <p:cNvPr id="17" name="Fußzeilenplatzhalter 22">
            <a:extLst>
              <a:ext uri="{FF2B5EF4-FFF2-40B4-BE49-F238E27FC236}">
                <a16:creationId xmlns:a16="http://schemas.microsoft.com/office/drawing/2014/main" id="{D9823889-E033-41EE-9399-C6F37FCB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ACF6B9F0-8BA7-4FFE-A876-22D197907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</p:spPr>
        <p:txBody>
          <a:bodyPr/>
          <a:lstStyle/>
          <a:p>
            <a:r>
              <a:rPr lang="en-US" dirty="0"/>
              <a:t>Characteristics and Comparison</a:t>
            </a:r>
            <a:br>
              <a:rPr lang="en-US" dirty="0"/>
            </a:b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66E7B924-C804-4BCB-BF80-CCAB646CC8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</a:t>
            </a:r>
            <a:r>
              <a:rPr lang="en-US" b="0" dirty="0"/>
              <a:t>- </a:t>
            </a:r>
            <a:r>
              <a:rPr lang="en-US" b="0" u="sng" dirty="0"/>
              <a:t>E</a:t>
            </a:r>
            <a:r>
              <a:rPr lang="en-US" b="0" dirty="0"/>
              <a:t>asy </a:t>
            </a:r>
            <a:r>
              <a:rPr lang="en-US" b="0" u="sng" dirty="0"/>
              <a:t>A</a:t>
            </a:r>
            <a:r>
              <a:rPr lang="en-US" b="0" dirty="0"/>
              <a:t>lignment </a:t>
            </a:r>
            <a:r>
              <a:rPr lang="en-US" b="0" u="sng" dirty="0"/>
              <a:t>Sy</a:t>
            </a:r>
            <a:r>
              <a:rPr lang="en-US" b="0" dirty="0"/>
              <a:t>stem</a:t>
            </a:r>
            <a:endParaRPr lang="de-DE" dirty="0"/>
          </a:p>
          <a:p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36F0D4A-39A7-4AE1-8AD9-D57560F6D469}"/>
              </a:ext>
            </a:extLst>
          </p:cNvPr>
          <p:cNvSpPr/>
          <p:nvPr/>
        </p:nvSpPr>
        <p:spPr>
          <a:xfrm>
            <a:off x="395287" y="1399338"/>
            <a:ext cx="3466506" cy="226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Compared to other solutions on the market, the </a:t>
            </a:r>
            <a:r>
              <a:rPr lang="en-US" sz="1600" dirty="0" err="1"/>
              <a:t>EASy</a:t>
            </a:r>
            <a:r>
              <a:rPr lang="en-US" sz="1600" dirty="0"/>
              <a:t>-family has the unique advantage to combine</a:t>
            </a:r>
            <a:endParaRPr lang="en-US" sz="1600" b="1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FF00"/>
                </a:solidFill>
              </a:rPr>
              <a:t>Precision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</a:rPr>
              <a:t>Compactness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404FF"/>
                </a:solidFill>
              </a:rPr>
              <a:t>Carrying capacity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12241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Motor Control Unit: </a:t>
            </a:r>
            <a:r>
              <a:rPr lang="de-DE" dirty="0" err="1"/>
              <a:t>EASy</a:t>
            </a:r>
            <a:r>
              <a:rPr lang="de-DE" dirty="0"/>
              <a:t>-Move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16" name="Fußzeilenplatzhalter 22">
            <a:extLst>
              <a:ext uri="{FF2B5EF4-FFF2-40B4-BE49-F238E27FC236}">
                <a16:creationId xmlns:a16="http://schemas.microsoft.com/office/drawing/2014/main" id="{23F1C2A6-F70E-4FF2-9F8B-DC029B3CF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317D730-0D0F-4502-90A7-5A6B1462F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6" y="1196752"/>
            <a:ext cx="8353425" cy="527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02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EtherCAT-Terminals</a:t>
            </a:r>
          </a:p>
        </p:txBody>
      </p:sp>
      <p:sp>
        <p:nvSpPr>
          <p:cNvPr id="16" name="Fußzeilenplatzhalter 22">
            <a:extLst>
              <a:ext uri="{FF2B5EF4-FFF2-40B4-BE49-F238E27FC236}">
                <a16:creationId xmlns:a16="http://schemas.microsoft.com/office/drawing/2014/main" id="{8151AA17-6FB9-4878-BF61-B687FDC56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Motor Control Unit: </a:t>
            </a:r>
            <a:r>
              <a:rPr lang="de-DE" dirty="0" err="1"/>
              <a:t>EASy</a:t>
            </a:r>
            <a:r>
              <a:rPr lang="de-DE" dirty="0"/>
              <a:t>-Move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7B58F4-937E-41A3-9FBE-DF008B50AA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1449" y="1196751"/>
            <a:ext cx="4176712" cy="512782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200" dirty="0"/>
              <a:t>CX5140: High-performant Embedded-PC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Software-PLC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EtherCAT-Communication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Capable of Ethernet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&gt; 100 </a:t>
            </a:r>
            <a:r>
              <a:rPr lang="en-US" sz="1200" dirty="0" err="1"/>
              <a:t>Mbits</a:t>
            </a:r>
            <a:r>
              <a:rPr lang="en-US" sz="1200" dirty="0"/>
              <a:t>/s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Real-time capability</a:t>
            </a:r>
          </a:p>
          <a:p>
            <a:pPr>
              <a:lnSpc>
                <a:spcPct val="100000"/>
              </a:lnSpc>
            </a:pPr>
            <a:r>
              <a:rPr lang="en-US" sz="1200" dirty="0"/>
              <a:t>EL7037: Stepper Motor Driver 24V/1,5A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Contacts for end switches and incr. Encoders</a:t>
            </a:r>
          </a:p>
          <a:p>
            <a:pPr>
              <a:lnSpc>
                <a:spcPct val="100000"/>
              </a:lnSpc>
            </a:pPr>
            <a:r>
              <a:rPr lang="en-US" sz="1200" dirty="0"/>
              <a:t>EL5032: EnDat2.2 terminals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for absolute measuring systems</a:t>
            </a:r>
          </a:p>
          <a:p>
            <a:pPr>
              <a:lnSpc>
                <a:spcPct val="100000"/>
              </a:lnSpc>
            </a:pPr>
            <a:r>
              <a:rPr lang="en-US" sz="1200" dirty="0"/>
              <a:t>EL1004: digital Input (e.g. for safety couplings)</a:t>
            </a:r>
          </a:p>
          <a:p>
            <a:pPr>
              <a:lnSpc>
                <a:spcPct val="100000"/>
              </a:lnSpc>
            </a:pPr>
            <a:r>
              <a:rPr lang="en-US" sz="1200" dirty="0"/>
              <a:t>EL2004: digital Output (e.g. for motor breaks)</a:t>
            </a:r>
          </a:p>
          <a:p>
            <a:pPr>
              <a:lnSpc>
                <a:spcPct val="100000"/>
              </a:lnSpc>
            </a:pPr>
            <a:r>
              <a:rPr lang="en-US" sz="1200" dirty="0"/>
              <a:t>EL2612: Relay terminal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for resetting the supply of measuring systems close to the beamline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/>
              <a:t>The terminal block is modularly extendable</a:t>
            </a:r>
          </a:p>
          <a:p>
            <a:pPr lvl="1">
              <a:lnSpc>
                <a:spcPct val="100000"/>
              </a:lnSpc>
            </a:pPr>
            <a:endParaRPr lang="en-US" sz="1200" dirty="0"/>
          </a:p>
        </p:txBody>
      </p:sp>
      <p:pic>
        <p:nvPicPr>
          <p:cNvPr id="19" name="Inhaltsplatzhalter 18">
            <a:extLst>
              <a:ext uri="{FF2B5EF4-FFF2-40B4-BE49-F238E27FC236}">
                <a16:creationId xmlns:a16="http://schemas.microsoft.com/office/drawing/2014/main" id="{3B7B08D2-FF86-4C64-A94E-9198A872FF6B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282" y="5356798"/>
            <a:ext cx="2016224" cy="1133669"/>
          </a:xfrm>
          <a:prstGeom prst="rect">
            <a:avLst/>
          </a:prstGeom>
        </p:spPr>
      </p:pic>
      <p:pic>
        <p:nvPicPr>
          <p:cNvPr id="23" name="Inhaltsplatzhalter 22">
            <a:extLst>
              <a:ext uri="{FF2B5EF4-FFF2-40B4-BE49-F238E27FC236}">
                <a16:creationId xmlns:a16="http://schemas.microsoft.com/office/drawing/2014/main" id="{4B9DC0CF-68E3-43BB-A217-D938AA73C900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641" y="797149"/>
            <a:ext cx="4431507" cy="4563368"/>
          </a:xfrm>
        </p:spPr>
      </p:pic>
    </p:spTree>
    <p:extLst>
      <p:ext uri="{BB962C8B-B14F-4D97-AF65-F5344CB8AC3E}">
        <p14:creationId xmlns:p14="http://schemas.microsoft.com/office/powerpoint/2010/main" val="4230966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7940B-7526-4A50-91FA-8ADA0257C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Structure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0038908-84E5-45A5-829C-924D278AD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8766" y="1406525"/>
            <a:ext cx="7306468" cy="501015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9325F9-DDB6-445F-91E0-63C2EA986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EASy - Easy Alignment System | Ufuk Akkaya | 06/23/2021 ARIES Workshop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C8C310-4421-430F-B63F-E5D145D3C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Motor Control Unit: EASy-Move</a:t>
            </a:r>
          </a:p>
          <a:p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600BF43-0C60-4576-975F-1C006744D918}"/>
              </a:ext>
            </a:extLst>
          </p:cNvPr>
          <p:cNvSpPr txBox="1"/>
          <p:nvPr/>
        </p:nvSpPr>
        <p:spPr>
          <a:xfrm>
            <a:off x="5925278" y="1213543"/>
            <a:ext cx="230425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Modularity for software and hardware</a:t>
            </a:r>
          </a:p>
        </p:txBody>
      </p:sp>
    </p:spTree>
    <p:extLst>
      <p:ext uri="{BB962C8B-B14F-4D97-AF65-F5344CB8AC3E}">
        <p14:creationId xmlns:p14="http://schemas.microsoft.com/office/powerpoint/2010/main" val="2163033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in Control Systems at DESY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A807E8A-2815-494A-B11D-31506FFAC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3372171"/>
          </a:xfrm>
        </p:spPr>
        <p:txBody>
          <a:bodyPr/>
          <a:lstStyle/>
          <a:p>
            <a:pPr marL="285750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Test Server established for DOOCS-System</a:t>
            </a:r>
          </a:p>
          <a:p>
            <a:pPr marL="742950" lvl="1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Software-Framework for Control Systems at DESY</a:t>
            </a:r>
          </a:p>
          <a:p>
            <a:pPr marL="742950" lvl="1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Server-Client-Architecture</a:t>
            </a:r>
          </a:p>
          <a:p>
            <a:pPr marL="742950" lvl="1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User-interface (JDDD) to view parameters along beamlines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16" name="Fußzeilenplatzhalter 22">
            <a:extLst>
              <a:ext uri="{FF2B5EF4-FFF2-40B4-BE49-F238E27FC236}">
                <a16:creationId xmlns:a16="http://schemas.microsoft.com/office/drawing/2014/main" id="{C6E51D59-8EAC-4F8E-B86A-F0B70674B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Motor Control Unit: </a:t>
            </a:r>
            <a:r>
              <a:rPr lang="de-DE" dirty="0" err="1"/>
              <a:t>EASy</a:t>
            </a:r>
            <a:r>
              <a:rPr lang="de-DE" dirty="0"/>
              <a:t>-Move</a:t>
            </a:r>
            <a:endParaRPr lang="en-US" dirty="0"/>
          </a:p>
          <a:p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07BF4E7-D616-479B-A0BC-9933F38033B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Easy integration thanks to</a:t>
            </a:r>
          </a:p>
          <a:p>
            <a:pPr marL="742950" lvl="1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Combability of TwinCAT with OPC-UA</a:t>
            </a:r>
          </a:p>
          <a:p>
            <a:pPr marL="742950" lvl="1" indent="-285750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EtherCAT-Protocol being based on Ethernet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220B493-B0DA-44C5-ADAA-9474E4511D26}"/>
              </a:ext>
            </a:extLst>
          </p:cNvPr>
          <p:cNvSpPr txBox="1"/>
          <p:nvPr/>
        </p:nvSpPr>
        <p:spPr>
          <a:xfrm>
            <a:off x="4833088" y="4077072"/>
            <a:ext cx="39156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More </a:t>
            </a:r>
            <a:r>
              <a:rPr lang="en-US" sz="1600" dirty="0" err="1"/>
              <a:t>infos</a:t>
            </a:r>
            <a:r>
              <a:rPr lang="en-US" sz="1600" dirty="0"/>
              <a:t> at: </a:t>
            </a:r>
            <a:r>
              <a:rPr lang="en-US" sz="1600" dirty="0">
                <a:solidFill>
                  <a:srgbClr val="0404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https://doocs-web.desy.de/</a:t>
            </a:r>
            <a:endParaRPr lang="en-US" sz="1600" dirty="0">
              <a:solidFill>
                <a:srgbClr val="0404FF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282D68AB-79D5-46CB-91BC-8AC4DB37A8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7" y="4942929"/>
            <a:ext cx="8103194" cy="147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55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</p:spPr>
        <p:txBody>
          <a:bodyPr/>
          <a:lstStyle/>
          <a:p>
            <a:r>
              <a:rPr lang="en-US" dirty="0"/>
              <a:t>User Interface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Motor Control Unit: </a:t>
            </a:r>
            <a:r>
              <a:rPr lang="de-DE" dirty="0" err="1"/>
              <a:t>EASy</a:t>
            </a:r>
            <a:r>
              <a:rPr lang="de-DE" dirty="0"/>
              <a:t>-Move</a:t>
            </a:r>
            <a:endParaRPr lang="en-US" dirty="0"/>
          </a:p>
        </p:txBody>
      </p:sp>
      <p:sp>
        <p:nvSpPr>
          <p:cNvPr id="16" name="Fußzeilenplatzhalter 22">
            <a:extLst>
              <a:ext uri="{FF2B5EF4-FFF2-40B4-BE49-F238E27FC236}">
                <a16:creationId xmlns:a16="http://schemas.microsoft.com/office/drawing/2014/main" id="{A5F6DE43-F0CB-4770-84A5-57763C964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8F07642-56DC-4642-B156-0FD40B013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9955"/>
            <a:ext cx="9144000" cy="534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25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</p:spPr>
        <p:txBody>
          <a:bodyPr/>
          <a:lstStyle/>
          <a:p>
            <a:r>
              <a:rPr lang="en-US"/>
              <a:t>Outlook for the future (2021)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EASy </a:t>
            </a:r>
            <a:r>
              <a:rPr lang="en-US" b="0"/>
              <a:t>- </a:t>
            </a:r>
            <a:r>
              <a:rPr lang="en-US" b="0" u="sng"/>
              <a:t>E</a:t>
            </a:r>
            <a:r>
              <a:rPr lang="en-US" b="0"/>
              <a:t>asy </a:t>
            </a:r>
            <a:r>
              <a:rPr lang="en-US" b="0" u="sng"/>
              <a:t>A</a:t>
            </a:r>
            <a:r>
              <a:rPr lang="en-US" b="0"/>
              <a:t>lignment </a:t>
            </a:r>
            <a:r>
              <a:rPr lang="en-US" b="0" u="sng"/>
              <a:t>Sy</a:t>
            </a:r>
            <a:r>
              <a:rPr lang="en-US" b="0"/>
              <a:t>stem</a:t>
            </a:r>
            <a:endParaRPr lang="en-US"/>
          </a:p>
        </p:txBody>
      </p:sp>
      <p:sp>
        <p:nvSpPr>
          <p:cNvPr id="14" name="Text Box 224"/>
          <p:cNvSpPr txBox="1">
            <a:spLocks noChangeArrowheads="1"/>
          </p:cNvSpPr>
          <p:nvPr/>
        </p:nvSpPr>
        <p:spPr bwMode="auto">
          <a:xfrm>
            <a:off x="395287" y="1181572"/>
            <a:ext cx="4698524" cy="517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Realizing a “Pivot Point Control”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PTP and CP control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cs typeface="Times New Roman" pitchFamily="18" charset="0"/>
              </a:rPr>
              <a:t>High performance 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and </a:t>
            </a:r>
            <a:r>
              <a:rPr lang="en-US" sz="1600" b="1" dirty="0">
                <a:solidFill>
                  <a:srgbClr val="000000"/>
                </a:solidFill>
                <a:cs typeface="Times New Roman" pitchFamily="18" charset="0"/>
              </a:rPr>
              <a:t>precise positioning and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cs typeface="Times New Roman" pitchFamily="18" charset="0"/>
              </a:rPr>
              <a:t>movement control 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by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Programming in </a:t>
            </a:r>
            <a:r>
              <a:rPr lang="en-US" sz="1600" b="1" dirty="0">
                <a:solidFill>
                  <a:srgbClr val="000000"/>
                </a:solidFill>
                <a:cs typeface="Times New Roman" pitchFamily="18" charset="0"/>
              </a:rPr>
              <a:t>MATLAB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and </a:t>
            </a:r>
            <a:r>
              <a:rPr lang="en-US" sz="1600" b="1" dirty="0">
                <a:solidFill>
                  <a:srgbClr val="000000"/>
                </a:solidFill>
                <a:cs typeface="Times New Roman" pitchFamily="18" charset="0"/>
              </a:rPr>
              <a:t>C++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Integrating those modules in the </a:t>
            </a:r>
            <a:r>
              <a:rPr lang="en-US" sz="1600" b="1" dirty="0" err="1">
                <a:solidFill>
                  <a:srgbClr val="000000"/>
                </a:solidFill>
                <a:cs typeface="Times New Roman" pitchFamily="18" charset="0"/>
              </a:rPr>
              <a:t>realtime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environment of TwinCAT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CE-Certification for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EASy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and Motor control unit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Redesigning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EASy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models based on experiences with prototypes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Further measurements for positioning accuracy an repeatability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" name="Fußzeilenplatzhalter 22">
            <a:extLst>
              <a:ext uri="{FF2B5EF4-FFF2-40B4-BE49-F238E27FC236}">
                <a16:creationId xmlns:a16="http://schemas.microsoft.com/office/drawing/2014/main" id="{B5314D02-3F51-4E8B-AFCA-126F4C47A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en-US"/>
              <a:t>| EASy - Easy Alignment System | Ufuk Akkaya | 06/23/2021 ARIES Workshop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938A8C5-93CB-440B-A224-A4A850EBC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11" y="1181572"/>
            <a:ext cx="3654901" cy="3778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E59EAF6-8880-4665-9DBE-A2E290499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623" y="5363935"/>
            <a:ext cx="1325276" cy="94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04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59832" y="4509120"/>
            <a:ext cx="3168352" cy="1899936"/>
          </a:xfrm>
        </p:spPr>
        <p:txBody>
          <a:bodyPr/>
          <a:lstStyle/>
          <a:p>
            <a:r>
              <a:rPr lang="de-DE" dirty="0"/>
              <a:t>Roland Platzer</a:t>
            </a:r>
          </a:p>
          <a:p>
            <a:r>
              <a:rPr lang="de-DE" dirty="0"/>
              <a:t>ZM1</a:t>
            </a:r>
          </a:p>
          <a:p>
            <a:r>
              <a:rPr lang="de-DE" dirty="0"/>
              <a:t>roland.platzer@desy.de </a:t>
            </a:r>
          </a:p>
          <a:p>
            <a:r>
              <a:rPr lang="de-DE" dirty="0"/>
              <a:t>040 8998 4988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69B6FB5-789F-4BE9-9B5B-0839962C4688}"/>
              </a:ext>
            </a:extLst>
          </p:cNvPr>
          <p:cNvSpPr txBox="1"/>
          <p:nvPr/>
        </p:nvSpPr>
        <p:spPr>
          <a:xfrm>
            <a:off x="323528" y="3933056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/>
              <a:t>Contact</a:t>
            </a:r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B0FD2ECE-899B-4834-B4D5-5351F52E6CB3}"/>
              </a:ext>
            </a:extLst>
          </p:cNvPr>
          <p:cNvSpPr txBox="1">
            <a:spLocks/>
          </p:cNvSpPr>
          <p:nvPr/>
        </p:nvSpPr>
        <p:spPr>
          <a:xfrm>
            <a:off x="5868144" y="4509120"/>
            <a:ext cx="3168352" cy="1899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6286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Ufuk Akkaya</a:t>
            </a:r>
          </a:p>
          <a:p>
            <a:r>
              <a:rPr lang="de-DE" dirty="0"/>
              <a:t>ZM1</a:t>
            </a:r>
          </a:p>
          <a:p>
            <a:r>
              <a:rPr lang="de-DE" dirty="0"/>
              <a:t>ufuk.akkaya@desy.de </a:t>
            </a:r>
          </a:p>
          <a:p>
            <a:r>
              <a:rPr lang="de-DE" dirty="0"/>
              <a:t>040 8998 4988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  <a:endParaRPr lang="en-US" b="0">
              <a:solidFill>
                <a:schemeClr val="accent2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1A1FB52-05A7-448C-BECB-90965A479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Working Principle and Advantages</a:t>
            </a:r>
          </a:p>
          <a:p>
            <a:pPr lvl="1"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Overview</a:t>
            </a:r>
          </a:p>
          <a:p>
            <a:pPr lvl="1"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Construction</a:t>
            </a:r>
          </a:p>
          <a:p>
            <a:pPr lvl="1"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Drivetrain</a:t>
            </a:r>
          </a:p>
          <a:p>
            <a:pPr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Types and Sizes</a:t>
            </a:r>
          </a:p>
          <a:p>
            <a:pPr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EASy Projects at DESY</a:t>
            </a:r>
          </a:p>
          <a:p>
            <a:pPr>
              <a:buFont typeface="+mj-lt"/>
              <a:buAutoNum type="arabicPeriod"/>
            </a:pPr>
            <a:r>
              <a:rPr lang="en-US">
                <a:solidFill>
                  <a:srgbClr val="000000"/>
                </a:solidFill>
                <a:latin typeface="Menlo Regular"/>
              </a:rPr>
              <a:t>Characteristics and Comparison</a:t>
            </a:r>
          </a:p>
          <a:p>
            <a:pPr lvl="1">
              <a:buFont typeface="+mj-lt"/>
              <a:buAutoNum type="arabicPeriod"/>
            </a:pPr>
            <a:endParaRPr lang="en-US">
              <a:solidFill>
                <a:srgbClr val="000000"/>
              </a:solidFill>
              <a:latin typeface="Menlo Regular"/>
            </a:endParaRPr>
          </a:p>
          <a:p>
            <a:pPr>
              <a:buFont typeface="+mj-lt"/>
              <a:buAutoNum type="arabicPeriod"/>
            </a:pPr>
            <a:endParaRPr lang="en-US">
              <a:solidFill>
                <a:srgbClr val="000000"/>
              </a:solidFill>
              <a:latin typeface="Menlo Regular"/>
            </a:endParaRPr>
          </a:p>
          <a:p>
            <a:endParaRPr lang="en-US"/>
          </a:p>
        </p:txBody>
      </p:sp>
      <p:sp>
        <p:nvSpPr>
          <p:cNvPr id="18" name="Fußzeilenplatzhalter 22">
            <a:extLst>
              <a:ext uri="{FF2B5EF4-FFF2-40B4-BE49-F238E27FC236}">
                <a16:creationId xmlns:a16="http://schemas.microsoft.com/office/drawing/2014/main" id="{2DB3CFBE-D700-46FF-98AC-BD6B8B42C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EASy - Easy Alignment System | Ufuk Akkaya | 06/23/2021 ARIES Workshop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EASy </a:t>
            </a:r>
            <a:r>
              <a:rPr lang="en-US" b="0"/>
              <a:t>- </a:t>
            </a:r>
            <a:r>
              <a:rPr lang="en-US" b="0" u="sng"/>
              <a:t>E</a:t>
            </a:r>
            <a:r>
              <a:rPr lang="en-US" b="0"/>
              <a:t>asy </a:t>
            </a:r>
            <a:r>
              <a:rPr lang="en-US" b="0" u="sng"/>
              <a:t>A</a:t>
            </a:r>
            <a:r>
              <a:rPr lang="en-US" b="0"/>
              <a:t>lignment </a:t>
            </a:r>
            <a:r>
              <a:rPr lang="en-US" b="0" u="sng"/>
              <a:t>Sy</a:t>
            </a:r>
            <a:r>
              <a:rPr lang="en-US" b="0"/>
              <a:t>stem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DA6087-EFC2-43AC-BFC0-3BAAEE7D56BF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>
              <a:buFont typeface="+mj-lt"/>
              <a:buAutoNum type="arabicPeriod" startAt="5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Motor Control Unit: </a:t>
            </a:r>
            <a:r>
              <a:rPr lang="en-US" dirty="0" err="1">
                <a:solidFill>
                  <a:srgbClr val="000000"/>
                </a:solidFill>
                <a:latin typeface="Menlo Regular"/>
              </a:rPr>
              <a:t>EASy</a:t>
            </a:r>
            <a:r>
              <a:rPr lang="en-US" dirty="0">
                <a:solidFill>
                  <a:srgbClr val="000000"/>
                </a:solidFill>
                <a:latin typeface="Menlo Regular"/>
              </a:rPr>
              <a:t>-Move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Overview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EtherCAT Terminals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Program Structure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Integration in Control Systems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User Interface</a:t>
            </a:r>
          </a:p>
          <a:p>
            <a:pPr>
              <a:buFont typeface="+mj-lt"/>
              <a:buAutoNum type="arabicPeriod" startAt="5"/>
            </a:pPr>
            <a:r>
              <a:rPr lang="en-US" dirty="0">
                <a:solidFill>
                  <a:srgbClr val="000000"/>
                </a:solidFill>
                <a:latin typeface="Menlo Regular"/>
              </a:rPr>
              <a:t>Outlook for the future</a:t>
            </a:r>
          </a:p>
        </p:txBody>
      </p:sp>
    </p:spTree>
    <p:extLst>
      <p:ext uri="{BB962C8B-B14F-4D97-AF65-F5344CB8AC3E}">
        <p14:creationId xmlns:p14="http://schemas.microsoft.com/office/powerpoint/2010/main" val="122793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497193" cy="451098"/>
          </a:xfrm>
        </p:spPr>
        <p:txBody>
          <a:bodyPr/>
          <a:lstStyle/>
          <a:p>
            <a:r>
              <a:rPr lang="en-US" dirty="0"/>
              <a:t>Working Principle and Advantages</a:t>
            </a:r>
            <a:br>
              <a:rPr lang="en-US" dirty="0"/>
            </a:b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FD65D8C-0E89-4DB5-82FC-C35479D94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3151955"/>
            <a:ext cx="4139952" cy="310496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9299419-1F62-4B41-A577-569DB477E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9145">
            <a:off x="6714673" y="5071331"/>
            <a:ext cx="1420487" cy="1148923"/>
          </a:xfrm>
          <a:prstGeom prst="rect">
            <a:avLst/>
          </a:prstGeom>
        </p:spPr>
      </p:pic>
      <p:sp>
        <p:nvSpPr>
          <p:cNvPr id="14" name="Textfeld 5">
            <a:extLst>
              <a:ext uri="{FF2B5EF4-FFF2-40B4-BE49-F238E27FC236}">
                <a16:creationId xmlns:a16="http://schemas.microsoft.com/office/drawing/2014/main" id="{6BB637A2-FD3E-4292-8340-CFD6BC2EC9F2}"/>
              </a:ext>
            </a:extLst>
          </p:cNvPr>
          <p:cNvSpPr txBox="1"/>
          <p:nvPr/>
        </p:nvSpPr>
        <p:spPr>
          <a:xfrm rot="434698">
            <a:off x="6541761" y="6192487"/>
            <a:ext cx="1599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>
                <a:solidFill>
                  <a:srgbClr val="FF0000"/>
                </a:solidFill>
                <a:cs typeface="Times New Roman" pitchFamily="18" charset="0"/>
              </a:rPr>
              <a:t>in DE, FR, GB, CH, SE ,NL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" name="Text Box 224">
            <a:extLst>
              <a:ext uri="{FF2B5EF4-FFF2-40B4-BE49-F238E27FC236}">
                <a16:creationId xmlns:a16="http://schemas.microsoft.com/office/drawing/2014/main" id="{94203ED5-F7FC-4D60-838C-0A382895E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2748" y="1196752"/>
            <a:ext cx="4169732" cy="457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cs typeface="Times New Roman" pitchFamily="18" charset="0"/>
              </a:rPr>
              <a:t>The new </a:t>
            </a:r>
            <a:r>
              <a:rPr lang="en-US" sz="1400" b="1" dirty="0">
                <a:cs typeface="Times New Roman" pitchFamily="18" charset="0"/>
              </a:rPr>
              <a:t>patented arrangement* </a:t>
            </a:r>
            <a:r>
              <a:rPr lang="en-US" sz="1400" dirty="0">
                <a:cs typeface="Times New Roman" pitchFamily="18" charset="0"/>
              </a:rPr>
              <a:t>has following advantages:</a:t>
            </a:r>
          </a:p>
          <a:p>
            <a:pPr algn="just">
              <a:lnSpc>
                <a:spcPct val="150000"/>
              </a:lnSpc>
            </a:pPr>
            <a:endParaRPr lang="en-US" sz="1400" dirty="0"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Easy accessibility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Well adjustable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High precision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High stiffness and high first eigenfrequencies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Compactness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Manual and motorized operation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Adjustable hard stops and limit switches</a:t>
            </a:r>
            <a:br>
              <a:rPr lang="en-US" sz="1400" dirty="0"/>
            </a:br>
            <a:r>
              <a:rPr lang="en-US" sz="1400" dirty="0"/>
              <a:t>(and software limits for motorized models)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Direct and absolute measuring system</a:t>
            </a:r>
          </a:p>
          <a:p>
            <a:pPr algn="just">
              <a:lnSpc>
                <a:spcPct val="150000"/>
              </a:lnSpc>
            </a:pPr>
            <a:endParaRPr lang="en-US" sz="1400" dirty="0"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1400" dirty="0">
              <a:cs typeface="Times New Roman" pitchFamily="18" charset="0"/>
            </a:endParaRPr>
          </a:p>
        </p:txBody>
      </p:sp>
      <p:sp>
        <p:nvSpPr>
          <p:cNvPr id="18" name="Fußzeilenplatzhalter 22">
            <a:extLst>
              <a:ext uri="{FF2B5EF4-FFF2-40B4-BE49-F238E27FC236}">
                <a16:creationId xmlns:a16="http://schemas.microsoft.com/office/drawing/2014/main" id="{2DB3CFBE-D700-46FF-98AC-BD6B8B42C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24A38AA-B93D-4EB0-B304-3EFB9EB09F91}"/>
              </a:ext>
            </a:extLst>
          </p:cNvPr>
          <p:cNvSpPr txBox="1"/>
          <p:nvPr/>
        </p:nvSpPr>
        <p:spPr>
          <a:xfrm>
            <a:off x="4721997" y="5777120"/>
            <a:ext cx="1797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</a:t>
            </a:r>
            <a:r>
              <a:rPr lang="de-DE" sz="1000" dirty="0" err="1"/>
              <a:t>by</a:t>
            </a:r>
            <a:r>
              <a:rPr lang="de-DE" sz="1000" dirty="0"/>
              <a:t> Ernst-Otto Saemann</a:t>
            </a:r>
          </a:p>
          <a:p>
            <a:r>
              <a:rPr lang="de-DE" sz="1000" dirty="0"/>
              <a:t>Patent-Nr. 19169661.6-1013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C3DE544-CC37-4FE1-A136-97D401DD9EE6}"/>
              </a:ext>
            </a:extLst>
          </p:cNvPr>
          <p:cNvSpPr/>
          <p:nvPr/>
        </p:nvSpPr>
        <p:spPr>
          <a:xfrm>
            <a:off x="395287" y="1196751"/>
            <a:ext cx="4139952" cy="1345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cs typeface="Times New Roman" pitchFamily="18" charset="0"/>
              </a:rPr>
              <a:t>A </a:t>
            </a:r>
            <a:r>
              <a:rPr lang="en-US" sz="1400" b="1" dirty="0">
                <a:cs typeface="Times New Roman" pitchFamily="18" charset="0"/>
              </a:rPr>
              <a:t>new positioning system </a:t>
            </a:r>
            <a:r>
              <a:rPr lang="en-US" sz="1400" dirty="0">
                <a:cs typeface="Times New Roman" pitchFamily="18" charset="0"/>
              </a:rPr>
              <a:t>was developed by the department of engineering and design at DESY to </a:t>
            </a:r>
            <a:r>
              <a:rPr lang="en-US" sz="1400" b="1" dirty="0">
                <a:cs typeface="Times New Roman" pitchFamily="18" charset="0"/>
              </a:rPr>
              <a:t>meet the needs </a:t>
            </a:r>
            <a:r>
              <a:rPr lang="en-US" sz="1400" dirty="0">
                <a:cs typeface="Times New Roman" pitchFamily="18" charset="0"/>
              </a:rPr>
              <a:t>of its users for the </a:t>
            </a:r>
            <a:r>
              <a:rPr lang="en-US" sz="1400" b="1" dirty="0">
                <a:cs typeface="Times New Roman" pitchFamily="18" charset="0"/>
              </a:rPr>
              <a:t>accelerators and experiments</a:t>
            </a:r>
            <a:r>
              <a:rPr lang="en-US" sz="1400" dirty="0"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564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497193" cy="451098"/>
          </a:xfrm>
        </p:spPr>
        <p:txBody>
          <a:bodyPr/>
          <a:lstStyle/>
          <a:p>
            <a:r>
              <a:rPr lang="de-DE" dirty="0"/>
              <a:t>Construction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Working Principle and Advantages</a:t>
            </a:r>
          </a:p>
        </p:txBody>
      </p:sp>
      <p:sp>
        <p:nvSpPr>
          <p:cNvPr id="42" name="Text Box 224">
            <a:extLst>
              <a:ext uri="{FF2B5EF4-FFF2-40B4-BE49-F238E27FC236}">
                <a16:creationId xmlns:a16="http://schemas.microsoft.com/office/drawing/2014/main" id="{A0672A78-C09A-467E-AAEC-AD5F0AD2D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394" y="1340768"/>
            <a:ext cx="4222094" cy="522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The key characteristics of the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EASy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principle are: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400" dirty="0">
                <a:solidFill>
                  <a:schemeClr val="accent1"/>
                </a:solidFill>
                <a:cs typeface="Times New Roman" pitchFamily="18" charset="0"/>
              </a:rPr>
              <a:t>Rotary Table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400" dirty="0">
                <a:solidFill>
                  <a:schemeClr val="accent1"/>
                </a:solidFill>
                <a:cs typeface="Times New Roman" pitchFamily="18" charset="0"/>
              </a:rPr>
              <a:t>Three-Point support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400" dirty="0">
                <a:solidFill>
                  <a:schemeClr val="accent1"/>
                </a:solidFill>
                <a:cs typeface="Times New Roman" pitchFamily="18" charset="0"/>
              </a:rPr>
              <a:t>One-sided actuation (manual or motorized)</a:t>
            </a:r>
            <a:endParaRPr lang="en-US" sz="1400" dirty="0"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cs typeface="Times New Roman" pitchFamily="18" charset="0"/>
              </a:rPr>
              <a:t>(1.)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and </a:t>
            </a:r>
            <a:r>
              <a:rPr lang="en-US" sz="1400" dirty="0">
                <a:solidFill>
                  <a:schemeClr val="accent1"/>
                </a:solidFill>
                <a:cs typeface="Times New Roman" pitchFamily="18" charset="0"/>
              </a:rPr>
              <a:t>(2.)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each realize </a:t>
            </a: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up to six </a:t>
            </a:r>
            <a:r>
              <a:rPr lang="en-US" sz="1400" b="1" dirty="0" err="1">
                <a:solidFill>
                  <a:srgbClr val="000000"/>
                </a:solidFill>
                <a:cs typeface="Times New Roman" pitchFamily="18" charset="0"/>
              </a:rPr>
              <a:t>DoFs</a:t>
            </a: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with </a:t>
            </a: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plates you can individually select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when configurating an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EASy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for your needs (</a:t>
            </a: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Modularity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algn="just">
              <a:lnSpc>
                <a:spcPct val="150000"/>
              </a:lnSpc>
            </a:pP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Plates are moved via: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Dynamic friction					</a:t>
            </a:r>
            <a:br>
              <a:rPr lang="en-US" sz="1400" dirty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	(for Basic and Advanced types)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Simple low-cost solution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linear bearings and ball-screw-drives		</a:t>
            </a:r>
            <a:br>
              <a:rPr lang="en-US" sz="1400" dirty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	(for Precision types)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Zero-clearance and –backlash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High precision</a:t>
            </a:r>
          </a:p>
        </p:txBody>
      </p:sp>
      <p:sp>
        <p:nvSpPr>
          <p:cNvPr id="27" name="Fußzeilenplatzhalter 22">
            <a:extLst>
              <a:ext uri="{FF2B5EF4-FFF2-40B4-BE49-F238E27FC236}">
                <a16:creationId xmlns:a16="http://schemas.microsoft.com/office/drawing/2014/main" id="{CC447E32-014E-43C2-BF1E-68A9C28B4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E3C9A2A-26D6-48B7-B2DD-227272373008}"/>
              </a:ext>
            </a:extLst>
          </p:cNvPr>
          <p:cNvGrpSpPr/>
          <p:nvPr/>
        </p:nvGrpSpPr>
        <p:grpSpPr>
          <a:xfrm>
            <a:off x="4398960" y="817500"/>
            <a:ext cx="4608512" cy="5626381"/>
            <a:chOff x="4398960" y="817500"/>
            <a:chExt cx="4608512" cy="5626381"/>
          </a:xfrm>
        </p:grpSpPr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7ACEC4FF-E3A2-4BFE-B6F8-B21F7BE61F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70" b="2150"/>
            <a:stretch/>
          </p:blipFill>
          <p:spPr>
            <a:xfrm>
              <a:off x="4398960" y="896464"/>
              <a:ext cx="4608512" cy="5547417"/>
            </a:xfrm>
            <a:prstGeom prst="rect">
              <a:avLst/>
            </a:prstGeom>
          </p:spPr>
        </p:pic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C5C3842D-A1CC-46A4-89C0-D1362A94F274}"/>
                </a:ext>
              </a:extLst>
            </p:cNvPr>
            <p:cNvSpPr txBox="1"/>
            <p:nvPr/>
          </p:nvSpPr>
          <p:spPr>
            <a:xfrm>
              <a:off x="7135264" y="817500"/>
              <a:ext cx="12961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862902EA-7BCE-4217-B0E6-2C890296CAB0}"/>
                </a:ext>
              </a:extLst>
            </p:cNvPr>
            <p:cNvSpPr txBox="1"/>
            <p:nvPr/>
          </p:nvSpPr>
          <p:spPr>
            <a:xfrm>
              <a:off x="7151628" y="1340768"/>
              <a:ext cx="1495804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45AFB95A-0C3F-4DA1-BED7-CFCA4B5EB3AC}"/>
                </a:ext>
              </a:extLst>
            </p:cNvPr>
            <p:cNvSpPr txBox="1"/>
            <p:nvPr/>
          </p:nvSpPr>
          <p:spPr>
            <a:xfrm>
              <a:off x="7232987" y="1825967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7FA19E5B-23DA-433E-BD90-B6731E9A04A4}"/>
                </a:ext>
              </a:extLst>
            </p:cNvPr>
            <p:cNvSpPr txBox="1"/>
            <p:nvPr/>
          </p:nvSpPr>
          <p:spPr>
            <a:xfrm>
              <a:off x="7402933" y="2167244"/>
              <a:ext cx="1388515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5A300FE0-7884-4B9B-8971-5E09C9DB77F5}"/>
                </a:ext>
              </a:extLst>
            </p:cNvPr>
            <p:cNvSpPr txBox="1"/>
            <p:nvPr/>
          </p:nvSpPr>
          <p:spPr>
            <a:xfrm>
              <a:off x="7232987" y="2700351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1DEA5C44-57CA-411B-98D4-58F2C95AB1F9}"/>
                </a:ext>
              </a:extLst>
            </p:cNvPr>
            <p:cNvSpPr txBox="1"/>
            <p:nvPr/>
          </p:nvSpPr>
          <p:spPr>
            <a:xfrm>
              <a:off x="7415730" y="3097385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6F4D888C-6CE7-4377-988C-69EDD33012DE}"/>
                </a:ext>
              </a:extLst>
            </p:cNvPr>
            <p:cNvSpPr txBox="1"/>
            <p:nvPr/>
          </p:nvSpPr>
          <p:spPr>
            <a:xfrm>
              <a:off x="7192139" y="3276397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A30819BA-B063-4585-A7CB-506DA3373819}"/>
                </a:ext>
              </a:extLst>
            </p:cNvPr>
            <p:cNvSpPr txBox="1"/>
            <p:nvPr/>
          </p:nvSpPr>
          <p:spPr>
            <a:xfrm>
              <a:off x="7254581" y="3452727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363F4B48-CFE2-4A50-8852-F788C932E34F}"/>
                </a:ext>
              </a:extLst>
            </p:cNvPr>
            <p:cNvSpPr txBox="1"/>
            <p:nvPr/>
          </p:nvSpPr>
          <p:spPr>
            <a:xfrm>
              <a:off x="7371650" y="3859691"/>
              <a:ext cx="1495803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15D0825E-0D4C-4A4F-BE20-7EFB1DA777F3}"/>
                </a:ext>
              </a:extLst>
            </p:cNvPr>
            <p:cNvSpPr txBox="1"/>
            <p:nvPr/>
          </p:nvSpPr>
          <p:spPr>
            <a:xfrm>
              <a:off x="7330368" y="4737014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4CE025F4-BBEA-4A18-8A97-D3A96AA2F9F9}"/>
                </a:ext>
              </a:extLst>
            </p:cNvPr>
            <p:cNvSpPr txBox="1"/>
            <p:nvPr/>
          </p:nvSpPr>
          <p:spPr>
            <a:xfrm>
              <a:off x="7287462" y="4302503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2B0B832F-4A14-4BEA-B6FF-227D741879D3}"/>
                </a:ext>
              </a:extLst>
            </p:cNvPr>
            <p:cNvSpPr txBox="1"/>
            <p:nvPr/>
          </p:nvSpPr>
          <p:spPr>
            <a:xfrm>
              <a:off x="7330368" y="4899808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3C7AC59D-5DCD-4941-80EF-79F972042C13}"/>
                </a:ext>
              </a:extLst>
            </p:cNvPr>
            <p:cNvSpPr txBox="1"/>
            <p:nvPr/>
          </p:nvSpPr>
          <p:spPr>
            <a:xfrm>
              <a:off x="7223636" y="5782539"/>
              <a:ext cx="1495804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4ABB58A6-5764-48B8-96B0-6B2048E0E7B1}"/>
                </a:ext>
              </a:extLst>
            </p:cNvPr>
            <p:cNvSpPr txBox="1"/>
            <p:nvPr/>
          </p:nvSpPr>
          <p:spPr>
            <a:xfrm>
              <a:off x="7420194" y="6173111"/>
              <a:ext cx="1495804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B0C97451-BE9E-41E2-9279-E49C1CA53644}"/>
                </a:ext>
              </a:extLst>
            </p:cNvPr>
            <p:cNvSpPr txBox="1"/>
            <p:nvPr/>
          </p:nvSpPr>
          <p:spPr>
            <a:xfrm>
              <a:off x="7278006" y="4682067"/>
              <a:ext cx="1368152" cy="176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sz="1600" dirty="0" err="1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807E459-A50F-4897-B793-6C4EE8E99538}"/>
                </a:ext>
              </a:extLst>
            </p:cNvPr>
            <p:cNvSpPr txBox="1"/>
            <p:nvPr/>
          </p:nvSpPr>
          <p:spPr>
            <a:xfrm>
              <a:off x="4548094" y="947427"/>
              <a:ext cx="28662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6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E4FFB304-1EE3-43A5-9576-F4F10E4CB94B}"/>
                </a:ext>
              </a:extLst>
            </p:cNvPr>
            <p:cNvSpPr txBox="1"/>
            <p:nvPr/>
          </p:nvSpPr>
          <p:spPr>
            <a:xfrm>
              <a:off x="4542777" y="1809199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5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EF847E1F-5B2B-4170-B981-4D43FF7E34CB}"/>
                </a:ext>
              </a:extLst>
            </p:cNvPr>
            <p:cNvSpPr txBox="1"/>
            <p:nvPr/>
          </p:nvSpPr>
          <p:spPr>
            <a:xfrm>
              <a:off x="4545764" y="2707404"/>
              <a:ext cx="2984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4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8AE6EF55-1AD8-41B6-B543-5751C084130F}"/>
                </a:ext>
              </a:extLst>
            </p:cNvPr>
            <p:cNvSpPr txBox="1"/>
            <p:nvPr/>
          </p:nvSpPr>
          <p:spPr>
            <a:xfrm>
              <a:off x="4542164" y="4119817"/>
              <a:ext cx="298480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3</a:t>
              </a:r>
            </a:p>
            <a:p>
              <a:r>
                <a:rPr lang="de-DE" sz="1600" dirty="0"/>
                <a:t>2</a:t>
              </a:r>
            </a:p>
            <a:p>
              <a:r>
                <a:rPr lang="de-DE" sz="1600" dirty="0"/>
                <a:t>1</a:t>
              </a:r>
            </a:p>
          </p:txBody>
        </p:sp>
        <p:sp>
          <p:nvSpPr>
            <p:cNvPr id="6" name="Geschweifte Klammer links 5">
              <a:extLst>
                <a:ext uri="{FF2B5EF4-FFF2-40B4-BE49-F238E27FC236}">
                  <a16:creationId xmlns:a16="http://schemas.microsoft.com/office/drawing/2014/main" id="{899790EF-D874-4700-B369-9ACF9F7454B0}"/>
                </a:ext>
              </a:extLst>
            </p:cNvPr>
            <p:cNvSpPr/>
            <p:nvPr/>
          </p:nvSpPr>
          <p:spPr>
            <a:xfrm flipH="1">
              <a:off x="6012160" y="4835984"/>
              <a:ext cx="360040" cy="1091195"/>
            </a:xfrm>
            <a:prstGeom prst="leftBrace">
              <a:avLst>
                <a:gd name="adj1" fmla="val 53918"/>
                <a:gd name="adj2" fmla="val 50000"/>
              </a:avLst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FD1B07D0-08BD-4389-9BB3-B2E7045FBE5B}"/>
                </a:ext>
              </a:extLst>
            </p:cNvPr>
            <p:cNvSpPr txBox="1"/>
            <p:nvPr/>
          </p:nvSpPr>
          <p:spPr>
            <a:xfrm>
              <a:off x="6483556" y="5212304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chemeClr val="accent1"/>
                  </a:solidFill>
                </a:rPr>
                <a:t>2.</a:t>
              </a:r>
            </a:p>
          </p:txBody>
        </p:sp>
        <p:sp>
          <p:nvSpPr>
            <p:cNvPr id="43" name="Geschweifte Klammer links 42">
              <a:extLst>
                <a:ext uri="{FF2B5EF4-FFF2-40B4-BE49-F238E27FC236}">
                  <a16:creationId xmlns:a16="http://schemas.microsoft.com/office/drawing/2014/main" id="{CA54BC60-2828-4B2A-A0C0-E173462BE9FF}"/>
                </a:ext>
              </a:extLst>
            </p:cNvPr>
            <p:cNvSpPr/>
            <p:nvPr/>
          </p:nvSpPr>
          <p:spPr>
            <a:xfrm flipH="1">
              <a:off x="8076730" y="952988"/>
              <a:ext cx="360040" cy="2197755"/>
            </a:xfrm>
            <a:prstGeom prst="leftBrace">
              <a:avLst>
                <a:gd name="adj1" fmla="val 53918"/>
                <a:gd name="adj2" fmla="val 50000"/>
              </a:avLst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EAA224B6-A1F6-4295-B882-3A5C6E85DA3E}"/>
                </a:ext>
              </a:extLst>
            </p:cNvPr>
            <p:cNvSpPr txBox="1"/>
            <p:nvPr/>
          </p:nvSpPr>
          <p:spPr>
            <a:xfrm>
              <a:off x="8536292" y="1888222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chemeClr val="accent1"/>
                  </a:solidFill>
                </a:rPr>
                <a:t>1.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DE30AD2-F792-4428-A7F5-8A427208A434}"/>
                </a:ext>
              </a:extLst>
            </p:cNvPr>
            <p:cNvSpPr/>
            <p:nvPr/>
          </p:nvSpPr>
          <p:spPr>
            <a:xfrm rot="18057545">
              <a:off x="5710749" y="1798561"/>
              <a:ext cx="658786" cy="379252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CCB9AD04-45F5-410D-B0CB-183BAAA9E883}"/>
                </a:ext>
              </a:extLst>
            </p:cNvPr>
            <p:cNvSpPr/>
            <p:nvPr/>
          </p:nvSpPr>
          <p:spPr>
            <a:xfrm rot="18057545">
              <a:off x="5727370" y="2706655"/>
              <a:ext cx="658786" cy="379252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0D5BAF80-199A-4A26-9436-FDA54965DAF9}"/>
                </a:ext>
              </a:extLst>
            </p:cNvPr>
            <p:cNvSpPr/>
            <p:nvPr/>
          </p:nvSpPr>
          <p:spPr>
            <a:xfrm rot="18057545">
              <a:off x="5682767" y="4325848"/>
              <a:ext cx="658786" cy="379252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722A8C01-0DCA-47C5-9157-B9851B55B98C}"/>
                </a:ext>
              </a:extLst>
            </p:cNvPr>
            <p:cNvCxnSpPr>
              <a:cxnSpLocks/>
              <a:stCxn id="66" idx="0"/>
            </p:cNvCxnSpPr>
            <p:nvPr/>
          </p:nvCxnSpPr>
          <p:spPr>
            <a:xfrm flipH="1" flipV="1">
              <a:off x="6168003" y="2139803"/>
              <a:ext cx="553806" cy="103130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AFFA2521-727F-49A6-96F4-B8F61F0EACD6}"/>
                </a:ext>
              </a:extLst>
            </p:cNvPr>
            <p:cNvCxnSpPr>
              <a:cxnSpLocks/>
              <a:stCxn id="66" idx="1"/>
            </p:cNvCxnSpPr>
            <p:nvPr/>
          </p:nvCxnSpPr>
          <p:spPr>
            <a:xfrm flipH="1" flipV="1">
              <a:off x="6209179" y="3066160"/>
              <a:ext cx="334536" cy="2742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C1E8E1BA-484D-45B9-AF81-2C887932884D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flipH="1">
              <a:off x="6187183" y="3509665"/>
              <a:ext cx="534626" cy="70158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BE7BF742-3ECD-4147-86EB-C606A1355381}"/>
                </a:ext>
              </a:extLst>
            </p:cNvPr>
            <p:cNvSpPr txBox="1"/>
            <p:nvPr/>
          </p:nvSpPr>
          <p:spPr>
            <a:xfrm>
              <a:off x="6543715" y="3171111"/>
              <a:ext cx="3561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solidFill>
                    <a:schemeClr val="accent1"/>
                  </a:solidFill>
                </a:rPr>
                <a:t>3.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4704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25078-D283-4369-A503-688164A2C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Drivetrain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9B8B5F-22D4-4EC7-84E3-16E4EE94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EASy - Easy Alignment System | Ufuk Akkaya | 06/23/2021 ARIES Workshop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1B9C1B2-40CF-495A-A5FC-BDC4021577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Working Principle and Advantages</a:t>
            </a:r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D8216BB6-5267-461A-8529-D65EB46C309B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3"/>
          <a:stretch/>
        </p:blipFill>
        <p:spPr>
          <a:xfrm>
            <a:off x="1644151" y="3648740"/>
            <a:ext cx="5855693" cy="2604516"/>
          </a:xfrm>
        </p:spPr>
      </p:pic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E9FA1374-1600-4BA4-B3B9-221E86E315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916" y="1223653"/>
            <a:ext cx="5736161" cy="2261211"/>
          </a:xfrm>
        </p:spPr>
      </p:pic>
    </p:spTree>
    <p:extLst>
      <p:ext uri="{BB962C8B-B14F-4D97-AF65-F5344CB8AC3E}">
        <p14:creationId xmlns:p14="http://schemas.microsoft.com/office/powerpoint/2010/main" val="405236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and Sizes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</a:t>
            </a:r>
            <a:r>
              <a:rPr lang="en-US" b="0" dirty="0"/>
              <a:t>- </a:t>
            </a:r>
            <a:r>
              <a:rPr lang="en-US" b="0" u="sng" dirty="0"/>
              <a:t>E</a:t>
            </a:r>
            <a:r>
              <a:rPr lang="en-US" b="0" dirty="0"/>
              <a:t>asy </a:t>
            </a:r>
            <a:r>
              <a:rPr lang="en-US" b="0" u="sng" dirty="0"/>
              <a:t>A</a:t>
            </a:r>
            <a:r>
              <a:rPr lang="en-US" b="0" dirty="0"/>
              <a:t>lignment </a:t>
            </a:r>
            <a:r>
              <a:rPr lang="en-US" b="0" u="sng" dirty="0"/>
              <a:t>Sy</a:t>
            </a:r>
            <a:r>
              <a:rPr lang="en-US" b="0" dirty="0"/>
              <a:t>stem</a:t>
            </a:r>
            <a:endParaRPr lang="en-US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8F8E6C5-96B8-44E9-803B-778E0866A08E}"/>
              </a:ext>
            </a:extLst>
          </p:cNvPr>
          <p:cNvSpPr/>
          <p:nvPr/>
        </p:nvSpPr>
        <p:spPr>
          <a:xfrm>
            <a:off x="413792" y="5301208"/>
            <a:ext cx="18539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/>
              <a:t>B</a:t>
            </a:r>
            <a:r>
              <a:rPr lang="de-DE" sz="1400" dirty="0"/>
              <a:t> … type </a:t>
            </a:r>
            <a:r>
              <a:rPr lang="de-DE" sz="1400" b="1" dirty="0"/>
              <a:t>B</a:t>
            </a:r>
            <a:r>
              <a:rPr lang="de-DE" sz="1400" dirty="0"/>
              <a:t>asic</a:t>
            </a:r>
          </a:p>
          <a:p>
            <a:r>
              <a:rPr lang="de-DE" b="1" dirty="0"/>
              <a:t> </a:t>
            </a:r>
            <a:endParaRPr lang="de-DE" dirty="0"/>
          </a:p>
          <a:p>
            <a:r>
              <a:rPr lang="en-US" sz="1200" dirty="0"/>
              <a:t>Most simple positioning unit based on </a:t>
            </a:r>
            <a:r>
              <a:rPr lang="en-US" sz="1200" dirty="0" err="1"/>
              <a:t>EASy</a:t>
            </a:r>
            <a:r>
              <a:rPr lang="en-US" sz="1200" dirty="0"/>
              <a:t> principle.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D77D6A3-8601-49A3-B2AD-AE62FE0ED43B}"/>
              </a:ext>
            </a:extLst>
          </p:cNvPr>
          <p:cNvSpPr/>
          <p:nvPr/>
        </p:nvSpPr>
        <p:spPr>
          <a:xfrm>
            <a:off x="7229628" y="5301208"/>
            <a:ext cx="1853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/>
              <a:t>P-N</a:t>
            </a:r>
            <a:r>
              <a:rPr lang="de-DE" sz="1400" dirty="0"/>
              <a:t> … type </a:t>
            </a:r>
            <a:r>
              <a:rPr lang="de-DE" sz="1400" b="1" dirty="0"/>
              <a:t>„P-N“</a:t>
            </a:r>
            <a:endParaRPr lang="de-DE" sz="1400" dirty="0"/>
          </a:p>
          <a:p>
            <a:r>
              <a:rPr lang="de-DE" b="1" dirty="0"/>
              <a:t> </a:t>
            </a:r>
            <a:endParaRPr lang="de-DE" dirty="0"/>
          </a:p>
          <a:p>
            <a:r>
              <a:rPr lang="en-US" sz="1200" dirty="0"/>
              <a:t>High precision </a:t>
            </a:r>
            <a:r>
              <a:rPr lang="en-US" sz="1200" dirty="0" err="1"/>
              <a:t>EASy</a:t>
            </a:r>
            <a:r>
              <a:rPr lang="en-US" sz="1200" dirty="0"/>
              <a:t>, reduced to 2 axes for cost efficiency and compactness</a:t>
            </a:r>
          </a:p>
        </p:txBody>
      </p:sp>
      <p:sp>
        <p:nvSpPr>
          <p:cNvPr id="35" name="Rectangle 4">
            <a:extLst>
              <a:ext uri="{FF2B5EF4-FFF2-40B4-BE49-F238E27FC236}">
                <a16:creationId xmlns:a16="http://schemas.microsoft.com/office/drawing/2014/main" id="{3195AA10-A209-4E34-A191-A3060AA8F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5056" y="1717753"/>
            <a:ext cx="5924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altLang="de-DE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EASy</a:t>
            </a:r>
            <a:r>
              <a:rPr kumimoji="0" lang="en-US" altLang="de-DE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series consists of 4 types so far:</a:t>
            </a:r>
            <a:endParaRPr kumimoji="0" lang="en-US" altLang="de-DE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Pfeil nach rechts 5">
            <a:extLst>
              <a:ext uri="{FF2B5EF4-FFF2-40B4-BE49-F238E27FC236}">
                <a16:creationId xmlns:a16="http://schemas.microsoft.com/office/drawing/2014/main" id="{437AAD87-C176-42C8-8E11-E1AD3EA83382}"/>
              </a:ext>
            </a:extLst>
          </p:cNvPr>
          <p:cNvSpPr/>
          <p:nvPr/>
        </p:nvSpPr>
        <p:spPr>
          <a:xfrm rot="8680159">
            <a:off x="1104185" y="2718976"/>
            <a:ext cx="1800200" cy="28803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Pfeil nach rechts 18">
            <a:extLst>
              <a:ext uri="{FF2B5EF4-FFF2-40B4-BE49-F238E27FC236}">
                <a16:creationId xmlns:a16="http://schemas.microsoft.com/office/drawing/2014/main" id="{C9A08F70-EA1B-408C-9A43-86AFA7FE2B81}"/>
              </a:ext>
            </a:extLst>
          </p:cNvPr>
          <p:cNvSpPr/>
          <p:nvPr/>
        </p:nvSpPr>
        <p:spPr>
          <a:xfrm rot="12919841" flipH="1">
            <a:off x="6021691" y="2690265"/>
            <a:ext cx="1800200" cy="28803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3" name="Pfeil nach rechts 19">
            <a:extLst>
              <a:ext uri="{FF2B5EF4-FFF2-40B4-BE49-F238E27FC236}">
                <a16:creationId xmlns:a16="http://schemas.microsoft.com/office/drawing/2014/main" id="{5DDE1DEE-73CD-4DBA-AAC6-C7C4D59904DE}"/>
              </a:ext>
            </a:extLst>
          </p:cNvPr>
          <p:cNvSpPr/>
          <p:nvPr/>
        </p:nvSpPr>
        <p:spPr>
          <a:xfrm rot="7057830">
            <a:off x="3131080" y="2694087"/>
            <a:ext cx="1280884" cy="28803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4" name="Pfeil nach rechts 20">
            <a:extLst>
              <a:ext uri="{FF2B5EF4-FFF2-40B4-BE49-F238E27FC236}">
                <a16:creationId xmlns:a16="http://schemas.microsoft.com/office/drawing/2014/main" id="{7DC0C24C-8283-45BE-A1DB-549F5AADD0A0}"/>
              </a:ext>
            </a:extLst>
          </p:cNvPr>
          <p:cNvSpPr/>
          <p:nvPr/>
        </p:nvSpPr>
        <p:spPr>
          <a:xfrm rot="14542170" flipH="1">
            <a:off x="4658127" y="2694087"/>
            <a:ext cx="1280884" cy="28803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A4EEBBFD-89AF-4582-B01C-4894256AD9F9}"/>
              </a:ext>
            </a:extLst>
          </p:cNvPr>
          <p:cNvSpPr/>
          <p:nvPr/>
        </p:nvSpPr>
        <p:spPr>
          <a:xfrm>
            <a:off x="2718048" y="5301208"/>
            <a:ext cx="1853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/>
              <a:t>A</a:t>
            </a:r>
            <a:r>
              <a:rPr lang="de-DE" sz="1400" dirty="0"/>
              <a:t> … type </a:t>
            </a:r>
            <a:r>
              <a:rPr lang="de-DE" sz="1400" b="1" dirty="0"/>
              <a:t>A</a:t>
            </a:r>
            <a:r>
              <a:rPr lang="de-DE" sz="1400" dirty="0"/>
              <a:t>dvanced</a:t>
            </a:r>
          </a:p>
          <a:p>
            <a:r>
              <a:rPr lang="de-DE" b="1" dirty="0"/>
              <a:t> </a:t>
            </a:r>
            <a:endParaRPr lang="de-DE" dirty="0"/>
          </a:p>
          <a:p>
            <a:r>
              <a:rPr lang="en-US" sz="1200" dirty="0"/>
              <a:t>Positioning unit with front handling. Good precision for a decent price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54FD769-871C-4A8A-9D93-11FC9FD5EF52}"/>
              </a:ext>
            </a:extLst>
          </p:cNvPr>
          <p:cNvSpPr/>
          <p:nvPr/>
        </p:nvSpPr>
        <p:spPr>
          <a:xfrm>
            <a:off x="4873960" y="5301208"/>
            <a:ext cx="2354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/>
              <a:t>P</a:t>
            </a:r>
            <a:r>
              <a:rPr lang="de-DE" sz="1400" dirty="0"/>
              <a:t> … type </a:t>
            </a:r>
            <a:r>
              <a:rPr lang="de-DE" sz="1400" b="1" dirty="0"/>
              <a:t>P</a:t>
            </a:r>
            <a:r>
              <a:rPr lang="de-DE" sz="1400" dirty="0"/>
              <a:t>recision</a:t>
            </a:r>
          </a:p>
          <a:p>
            <a:r>
              <a:rPr lang="de-DE" b="1" dirty="0"/>
              <a:t> </a:t>
            </a:r>
            <a:endParaRPr lang="de-DE" dirty="0"/>
          </a:p>
          <a:p>
            <a:r>
              <a:rPr lang="en-US" sz="1200" dirty="0"/>
              <a:t>Positioning unit with motorized  front handling and high precision – optimized for periodic usage.</a:t>
            </a:r>
          </a:p>
        </p:txBody>
      </p:sp>
      <p:sp>
        <p:nvSpPr>
          <p:cNvPr id="50" name="Text Box 224">
            <a:extLst>
              <a:ext uri="{FF2B5EF4-FFF2-40B4-BE49-F238E27FC236}">
                <a16:creationId xmlns:a16="http://schemas.microsoft.com/office/drawing/2014/main" id="{47CB108E-4FAD-4CEF-A20E-DE34CD1F1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60" y="1133438"/>
            <a:ext cx="821904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The modular principle of EASy allows to have several applications in different price categories and grades as well as in the number of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DoFs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just"/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5" name="Fußzeilenplatzhalter 22">
            <a:extLst>
              <a:ext uri="{FF2B5EF4-FFF2-40B4-BE49-F238E27FC236}">
                <a16:creationId xmlns:a16="http://schemas.microsoft.com/office/drawing/2014/main" id="{DFF19CB8-D52C-4F63-B594-72D06949E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17740F3-E446-4F7D-B454-BC0501C02796}"/>
              </a:ext>
            </a:extLst>
          </p:cNvPr>
          <p:cNvGrpSpPr/>
          <p:nvPr/>
        </p:nvGrpSpPr>
        <p:grpSpPr>
          <a:xfrm>
            <a:off x="285307" y="3565069"/>
            <a:ext cx="8474679" cy="1665626"/>
            <a:chOff x="285307" y="3565069"/>
            <a:chExt cx="8474679" cy="1665626"/>
          </a:xfrm>
        </p:grpSpPr>
        <p:pic>
          <p:nvPicPr>
            <p:cNvPr id="23" name="Picture 9" descr="T:\2016_ZM1_Entwicklungskonstruktion-Justiergestell\09_Dokumentation\Fotos\17-04-25 Fotos E-DAy\IMG_5951.JPG">
              <a:extLst>
                <a:ext uri="{FF2B5EF4-FFF2-40B4-BE49-F238E27FC236}">
                  <a16:creationId xmlns:a16="http://schemas.microsoft.com/office/drawing/2014/main" id="{828A9CC7-E01D-402C-B76B-7C440397C4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1" t="52836" r="67911" b="28212"/>
            <a:stretch/>
          </p:blipFill>
          <p:spPr bwMode="auto">
            <a:xfrm>
              <a:off x="2552702" y="3568069"/>
              <a:ext cx="1907333" cy="165323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CB0F1A7D-0822-44E2-8338-3FDA54EC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7818" y="3572714"/>
              <a:ext cx="1512168" cy="165464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03B6846B-5797-4066-AE31-6699A8F7E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5307" y="3568069"/>
              <a:ext cx="1982437" cy="1662625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153796A0-ECF4-4893-B9D1-E3F0F5C69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993" y="3565069"/>
              <a:ext cx="2220834" cy="16656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49367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681E13B-1D5D-4562-97BD-70F64DB80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242" y="1376868"/>
            <a:ext cx="6578214" cy="20798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Types</a:t>
            </a:r>
            <a:r>
              <a:rPr lang="de-DE" dirty="0"/>
              <a:t> and Sizes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</a:t>
            </a:r>
            <a:r>
              <a:rPr lang="en-US" b="0" dirty="0"/>
              <a:t>- </a:t>
            </a:r>
            <a:r>
              <a:rPr lang="en-US" b="0" u="sng" dirty="0"/>
              <a:t>E</a:t>
            </a:r>
            <a:r>
              <a:rPr lang="en-US" b="0" dirty="0"/>
              <a:t>asy </a:t>
            </a:r>
            <a:r>
              <a:rPr lang="en-US" b="0" u="sng" dirty="0"/>
              <a:t>A</a:t>
            </a:r>
            <a:r>
              <a:rPr lang="en-US" b="0" dirty="0"/>
              <a:t>lignment </a:t>
            </a:r>
            <a:r>
              <a:rPr lang="en-US" b="0" u="sng" dirty="0"/>
              <a:t>Sy</a:t>
            </a:r>
            <a:r>
              <a:rPr lang="en-US" b="0" dirty="0"/>
              <a:t>stem</a:t>
            </a:r>
            <a:endParaRPr lang="de-DE" dirty="0"/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0B91464E-4E0B-4CEC-9311-27BB805B4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83" y="1834373"/>
            <a:ext cx="1847453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Different sizes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1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1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[carryin</a:t>
            </a:r>
            <a:r>
              <a:rPr lang="en-US" altLang="de-DE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g capacity</a:t>
            </a:r>
            <a:r>
              <a:rPr kumimoji="0" lang="en-US" altLang="de-DE" sz="11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kg]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[footprint </a:t>
            </a:r>
            <a:r>
              <a:rPr kumimoji="0" lang="en-US" altLang="de-DE" sz="11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 mm]</a:t>
            </a:r>
            <a:r>
              <a:rPr kumimoji="0" lang="en-US" altLang="de-DE" sz="14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altLang="de-DE" sz="8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4">
            <a:extLst>
              <a:ext uri="{FF2B5EF4-FFF2-40B4-BE49-F238E27FC236}">
                <a16:creationId xmlns:a16="http://schemas.microsoft.com/office/drawing/2014/main" id="{005864EA-535C-4382-AF14-C515091DF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143585"/>
            <a:ext cx="66247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Each </a:t>
            </a:r>
            <a:r>
              <a:rPr kumimoji="0" lang="en-US" altLang="de-DE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EASy</a:t>
            </a:r>
            <a:r>
              <a:rPr kumimoji="0" lang="en-US" altLang="de-DE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type is available</a:t>
            </a:r>
            <a:r>
              <a:rPr lang="en-US" altLang="de-DE" sz="2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in up to 6 sizes:</a:t>
            </a:r>
            <a:endParaRPr kumimoji="0" lang="en-US" alt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BBED0610-F518-40B3-AB54-9D7D0B8A6668}"/>
              </a:ext>
            </a:extLst>
          </p:cNvPr>
          <p:cNvPicPr/>
          <p:nvPr/>
        </p:nvPicPr>
        <p:blipFill rotWithShape="1">
          <a:blip r:embed="rId4"/>
          <a:srcRect l="1083" t="34021" r="88060" b="44913"/>
          <a:stretch/>
        </p:blipFill>
        <p:spPr bwMode="auto">
          <a:xfrm>
            <a:off x="3026485" y="3613889"/>
            <a:ext cx="328809" cy="317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B53D1E9A-1F12-449F-8400-69DEAE724175}"/>
              </a:ext>
            </a:extLst>
          </p:cNvPr>
          <p:cNvPicPr/>
          <p:nvPr/>
        </p:nvPicPr>
        <p:blipFill rotWithShape="1">
          <a:blip r:embed="rId4"/>
          <a:srcRect l="12219" t="23521" r="70857" b="48373"/>
          <a:stretch/>
        </p:blipFill>
        <p:spPr bwMode="auto">
          <a:xfrm>
            <a:off x="3774950" y="3478486"/>
            <a:ext cx="512780" cy="4236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B999BF34-61E0-4D59-883E-4F0465A335E3}"/>
              </a:ext>
            </a:extLst>
          </p:cNvPr>
          <p:cNvPicPr/>
          <p:nvPr/>
        </p:nvPicPr>
        <p:blipFill rotWithShape="1">
          <a:blip r:embed="rId4"/>
          <a:srcRect l="31882" t="8999" r="49298" b="46080"/>
          <a:stretch/>
        </p:blipFill>
        <p:spPr bwMode="auto">
          <a:xfrm>
            <a:off x="4652045" y="3330928"/>
            <a:ext cx="570252" cy="677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B773845-85E2-4191-815C-DCFCFEA4E0DE}"/>
              </a:ext>
            </a:extLst>
          </p:cNvPr>
          <p:cNvPicPr/>
          <p:nvPr/>
        </p:nvPicPr>
        <p:blipFill rotWithShape="1">
          <a:blip r:embed="rId4"/>
          <a:srcRect l="68539" r="-1" b="44717"/>
          <a:stretch/>
        </p:blipFill>
        <p:spPr bwMode="auto">
          <a:xfrm>
            <a:off x="6369136" y="3299572"/>
            <a:ext cx="953321" cy="8332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5A934346-0B35-4258-AA03-5EA8C915FFF2}"/>
              </a:ext>
            </a:extLst>
          </p:cNvPr>
          <p:cNvPicPr/>
          <p:nvPr/>
        </p:nvPicPr>
        <p:blipFill rotWithShape="1">
          <a:blip r:embed="rId4"/>
          <a:srcRect l="49860" t="44717" r="25561"/>
          <a:stretch/>
        </p:blipFill>
        <p:spPr bwMode="auto">
          <a:xfrm>
            <a:off x="5515233" y="3252831"/>
            <a:ext cx="744550" cy="8332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7" name="Rectangle 4">
            <a:extLst>
              <a:ext uri="{FF2B5EF4-FFF2-40B4-BE49-F238E27FC236}">
                <a16:creationId xmlns:a16="http://schemas.microsoft.com/office/drawing/2014/main" id="{F0586930-28BF-4739-AC4E-9E8520B57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49" y="3563047"/>
            <a:ext cx="21602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EASy CAD-models</a:t>
            </a:r>
            <a:endParaRPr kumimoji="0" lang="de-DE" altLang="de-DE" sz="1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4">
            <a:extLst>
              <a:ext uri="{FF2B5EF4-FFF2-40B4-BE49-F238E27FC236}">
                <a16:creationId xmlns:a16="http://schemas.microsoft.com/office/drawing/2014/main" id="{EDA64B6C-3AD1-4780-BB75-D7E66F653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5" y="4842396"/>
            <a:ext cx="21602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Examples of use</a:t>
            </a:r>
            <a:endParaRPr kumimoji="0" lang="en-US" altLang="de-DE" sz="105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EEBEC5C6-F1C1-4578-BA63-6F1F68F0E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513" y="5854260"/>
            <a:ext cx="57798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BPMs</a:t>
            </a:r>
            <a:r>
              <a:rPr lang="en-US" altLang="de-DE" sz="1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r>
              <a:rPr kumimoji="0" lang="en-US" altLang="de-DE" sz="10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Magnets in different sizes</a:t>
            </a:r>
            <a:r>
              <a:rPr lang="en-US" altLang="de-DE" sz="1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		Cavities </a:t>
            </a:r>
            <a:endParaRPr kumimoji="0" lang="en-US" altLang="de-DE" sz="10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Fußzeilenplatzhalter 22">
            <a:extLst>
              <a:ext uri="{FF2B5EF4-FFF2-40B4-BE49-F238E27FC236}">
                <a16:creationId xmlns:a16="http://schemas.microsoft.com/office/drawing/2014/main" id="{F91DBFEA-E034-4E12-90F8-04FF4FAB7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2394D72-92CD-42FB-9AC4-2448D00E97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51173" y="4409874"/>
            <a:ext cx="1604797" cy="120359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1C4D237-E450-42C5-8CCF-A7A0F45338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010" y="4209274"/>
            <a:ext cx="2139844" cy="160488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B9D7352-E997-4E9D-983D-6BE21A352D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8935" y="4409914"/>
            <a:ext cx="1604797" cy="120359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C3771C2-3020-4ECC-836D-26953DCC42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35" y="4911690"/>
            <a:ext cx="1614055" cy="97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9716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Projects at DESY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</a:t>
            </a:r>
            <a:r>
              <a:rPr lang="en-US" b="0" dirty="0"/>
              <a:t>- </a:t>
            </a:r>
            <a:r>
              <a:rPr lang="en-US" b="0" u="sng" dirty="0"/>
              <a:t>E</a:t>
            </a:r>
            <a:r>
              <a:rPr lang="en-US" b="0" dirty="0"/>
              <a:t>asy </a:t>
            </a:r>
            <a:r>
              <a:rPr lang="en-US" b="0" u="sng" dirty="0"/>
              <a:t>A</a:t>
            </a:r>
            <a:r>
              <a:rPr lang="en-US" b="0" dirty="0"/>
              <a:t>lignment </a:t>
            </a:r>
            <a:r>
              <a:rPr lang="en-US" b="0" u="sng" dirty="0"/>
              <a:t>Sy</a:t>
            </a:r>
            <a:r>
              <a:rPr lang="en-US" b="0" dirty="0"/>
              <a:t>stem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/>
          </p:nvPr>
        </p:nvGraphicFramePr>
        <p:xfrm>
          <a:off x="330605" y="3352910"/>
          <a:ext cx="8481591" cy="861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platzhalter 7"/>
          <p:cNvSpPr>
            <a:spLocks noGrp="1"/>
          </p:cNvSpPr>
          <p:nvPr>
            <p:ph idx="1"/>
          </p:nvPr>
        </p:nvSpPr>
        <p:spPr>
          <a:xfrm>
            <a:off x="441791" y="1683026"/>
            <a:ext cx="1872456" cy="431554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/>
              <a:t>Rotary Table B3</a:t>
            </a:r>
          </a:p>
          <a:p>
            <a:pPr marL="0" indent="0">
              <a:buNone/>
            </a:pPr>
            <a:r>
              <a:rPr lang="de-DE" sz="1050" dirty="0"/>
              <a:t>LUX</a:t>
            </a:r>
          </a:p>
        </p:txBody>
      </p:sp>
      <p:pic>
        <p:nvPicPr>
          <p:cNvPr id="11" name="Picture 3" descr="T:\2015_REGAE_LUX\09_Dokumentation\Bilddokumentation\Aufbau\20160315_10335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04" y="2183572"/>
            <a:ext cx="1833482" cy="1102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Gewinkelte Verbindung 5"/>
          <p:cNvCxnSpPr>
            <a:cxnSpLocks/>
            <a:stCxn id="10" idx="1"/>
          </p:cNvCxnSpPr>
          <p:nvPr/>
        </p:nvCxnSpPr>
        <p:spPr>
          <a:xfrm rot="10800000" flipV="1">
            <a:off x="395019" y="1898803"/>
            <a:ext cx="46773" cy="1589338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7"/>
          <p:cNvSpPr>
            <a:spLocks noGrp="1"/>
          </p:cNvSpPr>
          <p:nvPr>
            <p:ph idx="1"/>
          </p:nvPr>
        </p:nvSpPr>
        <p:spPr>
          <a:xfrm>
            <a:off x="1016425" y="4651045"/>
            <a:ext cx="2157091" cy="394864"/>
          </a:xfrm>
        </p:spPr>
        <p:txBody>
          <a:bodyPr/>
          <a:lstStyle/>
          <a:p>
            <a:pPr marL="0" indent="0" algn="r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/>
              <a:t>Rotary Table A4</a:t>
            </a:r>
          </a:p>
          <a:p>
            <a:pPr marL="0" indent="0" algn="r">
              <a:buNone/>
            </a:pPr>
            <a:r>
              <a:rPr lang="de-DE" sz="1050" dirty="0"/>
              <a:t>FLASH</a:t>
            </a:r>
            <a:br>
              <a:rPr lang="de-DE" sz="1050" dirty="0"/>
            </a:br>
            <a:endParaRPr lang="de-DE" sz="1200" b="1" dirty="0"/>
          </a:p>
        </p:txBody>
      </p:sp>
      <p:pic>
        <p:nvPicPr>
          <p:cNvPr id="17" name="Picture 2" descr="T:\2017_TEMRIXS-Spektrometer\08_CAD-Modelle_Zeichnungen\Fotos\UNADJUSTEDNONRAW_thumb_57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73991"/>
            <a:ext cx="1377394" cy="1033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platzhalter 7"/>
          <p:cNvSpPr>
            <a:spLocks noGrp="1"/>
          </p:cNvSpPr>
          <p:nvPr>
            <p:ph idx="1"/>
          </p:nvPr>
        </p:nvSpPr>
        <p:spPr>
          <a:xfrm>
            <a:off x="554103" y="4695036"/>
            <a:ext cx="846067" cy="370691"/>
          </a:xfrm>
        </p:spPr>
        <p:txBody>
          <a:bodyPr/>
          <a:lstStyle/>
          <a:p>
            <a:pPr marL="0" indent="0" algn="r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/>
              <a:t>EASy B2</a:t>
            </a:r>
          </a:p>
          <a:p>
            <a:pPr marL="0" indent="0" algn="r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dirty="0"/>
              <a:t>Prototype</a:t>
            </a:r>
          </a:p>
        </p:txBody>
      </p:sp>
      <p:sp>
        <p:nvSpPr>
          <p:cNvPr id="25" name="Textplatzhalter 7"/>
          <p:cNvSpPr>
            <a:spLocks noGrp="1"/>
          </p:cNvSpPr>
          <p:nvPr>
            <p:ph idx="1"/>
          </p:nvPr>
        </p:nvSpPr>
        <p:spPr>
          <a:xfrm>
            <a:off x="2467465" y="1404250"/>
            <a:ext cx="1531164" cy="379252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 err="1"/>
              <a:t>EASy</a:t>
            </a:r>
            <a:r>
              <a:rPr lang="de-DE" sz="1200" b="1" dirty="0"/>
              <a:t> A2</a:t>
            </a:r>
          </a:p>
          <a:p>
            <a:pPr marL="0" indent="0">
              <a:buNone/>
            </a:pPr>
            <a:r>
              <a:rPr lang="de-DE" sz="1050" dirty="0"/>
              <a:t>Prototype </a:t>
            </a:r>
            <a:r>
              <a:rPr lang="de-DE" sz="1050" dirty="0" err="1"/>
              <a:t>for</a:t>
            </a:r>
            <a:r>
              <a:rPr lang="de-DE" sz="1050" dirty="0"/>
              <a:t> s-FLASH</a:t>
            </a:r>
            <a:endParaRPr lang="de-DE" sz="1200" b="1" dirty="0"/>
          </a:p>
        </p:txBody>
      </p:sp>
      <p:pic>
        <p:nvPicPr>
          <p:cNvPr id="26" name="Picture 1" descr="T:\2016_ZM1_Entwicklungskonstruktion-Justiergestell\09_Dokumentation\Fotos\EASy_Prototyp 0\20151006_14143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66" y="5091658"/>
            <a:ext cx="1287826" cy="965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T:\2016_ZM1_Entwicklungskonstruktion-Justiergestell\09_Dokumentation\Fotos\19-11-25 Aufbau für WIM\best of\IMG_769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273" y="1864525"/>
            <a:ext cx="1031535" cy="773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T:\2016_ZM1_Entwicklungskonstruktion-Justiergestell\09_Dokumentation\Fotos\19-11-25 Aufbau für WIM\IMG_767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17681" y="1988840"/>
            <a:ext cx="1152128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winkelte Verbindung 29"/>
          <p:cNvCxnSpPr/>
          <p:nvPr/>
        </p:nvCxnSpPr>
        <p:spPr>
          <a:xfrm rot="10800000" flipH="1">
            <a:off x="1472746" y="4110810"/>
            <a:ext cx="40420" cy="828092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platzhalter 7"/>
          <p:cNvSpPr>
            <a:spLocks noGrp="1"/>
          </p:cNvSpPr>
          <p:nvPr>
            <p:ph idx="1"/>
          </p:nvPr>
        </p:nvSpPr>
        <p:spPr>
          <a:xfrm>
            <a:off x="3707904" y="4716183"/>
            <a:ext cx="1638626" cy="410598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 err="1"/>
              <a:t>EASy</a:t>
            </a:r>
            <a:r>
              <a:rPr lang="de-DE" sz="1200" b="1" dirty="0"/>
              <a:t> A1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050" dirty="0"/>
              <a:t>Prototype </a:t>
            </a:r>
            <a:r>
              <a:rPr lang="de-DE" sz="1050" dirty="0" err="1"/>
              <a:t>for</a:t>
            </a:r>
            <a:r>
              <a:rPr lang="de-DE" sz="1050" dirty="0"/>
              <a:t> ARES</a:t>
            </a:r>
          </a:p>
        </p:txBody>
      </p:sp>
      <p:sp>
        <p:nvSpPr>
          <p:cNvPr id="32" name="Textplatzhalter 7"/>
          <p:cNvSpPr>
            <a:spLocks noGrp="1"/>
          </p:cNvSpPr>
          <p:nvPr>
            <p:ph idx="1"/>
          </p:nvPr>
        </p:nvSpPr>
        <p:spPr>
          <a:xfrm>
            <a:off x="5315352" y="4742317"/>
            <a:ext cx="1584175" cy="349341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 err="1"/>
              <a:t>EASy</a:t>
            </a:r>
            <a:r>
              <a:rPr lang="de-DE" sz="1200" b="1" dirty="0"/>
              <a:t> P1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050" dirty="0"/>
              <a:t>ARES</a:t>
            </a:r>
          </a:p>
          <a:p>
            <a:pPr marL="0" indent="0">
              <a:buNone/>
            </a:pPr>
            <a:endParaRPr lang="de-DE" sz="1200" b="1" dirty="0"/>
          </a:p>
        </p:txBody>
      </p:sp>
      <p:pic>
        <p:nvPicPr>
          <p:cNvPr id="33" name="Picture 1" descr="T:\2016_ZM1_Entwicklungskonstruktion-Justiergestell\09_Dokumentation\Fotos\19-02-14 EASy PT 120_220 fertig\best of\EASy P1 Prototyp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053479"/>
            <a:ext cx="1580336" cy="1053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Grafik 33" descr="T:\ZM1_EASy-Justiersystem\09_Dokumentation\Fotos\19-12-20 EASy P1 Endmontage\IMG_8678_sw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95577"/>
            <a:ext cx="1299969" cy="1044923"/>
          </a:xfrm>
          <a:prstGeom prst="rect">
            <a:avLst/>
          </a:prstGeom>
          <a:noFill/>
          <a:ln>
            <a:noFill/>
          </a:ln>
          <a:effectLst>
            <a:softEdge rad="112522"/>
          </a:effectLst>
        </p:spPr>
      </p:pic>
      <p:cxnSp>
        <p:nvCxnSpPr>
          <p:cNvPr id="35" name="Gewinkelte Verbindung 34"/>
          <p:cNvCxnSpPr/>
          <p:nvPr/>
        </p:nvCxnSpPr>
        <p:spPr>
          <a:xfrm rot="10800000" flipH="1">
            <a:off x="3178240" y="4127807"/>
            <a:ext cx="40420" cy="828092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winkelte Verbindung 37"/>
          <p:cNvCxnSpPr/>
          <p:nvPr/>
        </p:nvCxnSpPr>
        <p:spPr>
          <a:xfrm rot="10800000">
            <a:off x="3635896" y="4117700"/>
            <a:ext cx="40420" cy="828092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/>
          <p:nvPr/>
        </p:nvCxnSpPr>
        <p:spPr>
          <a:xfrm rot="10800000">
            <a:off x="5229314" y="4077072"/>
            <a:ext cx="40420" cy="828092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platzhalter 7"/>
          <p:cNvSpPr>
            <a:spLocks noGrp="1"/>
          </p:cNvSpPr>
          <p:nvPr>
            <p:ph idx="1"/>
          </p:nvPr>
        </p:nvSpPr>
        <p:spPr>
          <a:xfrm>
            <a:off x="3512090" y="2595390"/>
            <a:ext cx="2007375" cy="331567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 err="1"/>
              <a:t>Girder</a:t>
            </a:r>
            <a:r>
              <a:rPr lang="de-DE" sz="1200" b="1" dirty="0"/>
              <a:t> </a:t>
            </a:r>
            <a:r>
              <a:rPr lang="de-DE" sz="1200" b="1" dirty="0" err="1"/>
              <a:t>unit</a:t>
            </a:r>
            <a:endParaRPr lang="de-DE" sz="1200" b="1" dirty="0"/>
          </a:p>
          <a:p>
            <a:pPr marL="0" indent="0">
              <a:buNone/>
            </a:pPr>
            <a:r>
              <a:rPr lang="de-DE" sz="1050" dirty="0"/>
              <a:t>Design </a:t>
            </a:r>
            <a:r>
              <a:rPr lang="de-DE" sz="1050" dirty="0" err="1"/>
              <a:t>for</a:t>
            </a:r>
            <a:r>
              <a:rPr lang="de-DE" sz="1050" dirty="0"/>
              <a:t> XFEL</a:t>
            </a: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01" y="2866936"/>
            <a:ext cx="1851999" cy="567504"/>
          </a:xfrm>
          <a:prstGeom prst="rect">
            <a:avLst/>
          </a:prstGeom>
          <a:ln>
            <a:noFill/>
          </a:ln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3" name="Grafik 42" descr="T:\ZM1_EASy-Justiersystem\09_Dokumentation\Fotos\2020-02-27 EASy P4 (TDS) Shooting\IMG_E0594.JP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4" b="16205"/>
          <a:stretch/>
        </p:blipFill>
        <p:spPr bwMode="auto">
          <a:xfrm>
            <a:off x="4207016" y="1274129"/>
            <a:ext cx="1745101" cy="930413"/>
          </a:xfrm>
          <a:prstGeom prst="rect">
            <a:avLst/>
          </a:prstGeom>
          <a:noFill/>
          <a:ln>
            <a:noFill/>
          </a:ln>
          <a:effectLst>
            <a:softEdge rad="112522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1" name="Gewinkelte Verbindung 50"/>
          <p:cNvCxnSpPr/>
          <p:nvPr/>
        </p:nvCxnSpPr>
        <p:spPr>
          <a:xfrm rot="5400000">
            <a:off x="1417384" y="2452339"/>
            <a:ext cx="2035532" cy="46779"/>
          </a:xfrm>
          <a:prstGeom prst="bentConnector3">
            <a:avLst>
              <a:gd name="adj1" fmla="val -105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winkelte Verbindung 53"/>
          <p:cNvCxnSpPr/>
          <p:nvPr/>
        </p:nvCxnSpPr>
        <p:spPr>
          <a:xfrm rot="5400000">
            <a:off x="3134171" y="3079340"/>
            <a:ext cx="753632" cy="38214"/>
          </a:xfrm>
          <a:prstGeom prst="bentConnector3">
            <a:avLst>
              <a:gd name="adj1" fmla="val -555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winkelte Verbindung 65"/>
          <p:cNvCxnSpPr>
            <a:cxnSpLocks/>
            <a:stCxn id="37" idx="3"/>
          </p:cNvCxnSpPr>
          <p:nvPr/>
        </p:nvCxnSpPr>
        <p:spPr>
          <a:xfrm>
            <a:off x="5891398" y="1138004"/>
            <a:ext cx="85724" cy="2379744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T:\ZM1_EASy-Justiersystem\09_Dokumentation\Fotos\2020-08-24 Lieferung EASy A3\IMG_0428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" t="-2182" r="5297" b="763"/>
          <a:stretch/>
        </p:blipFill>
        <p:spPr bwMode="auto">
          <a:xfrm>
            <a:off x="6309046" y="1156667"/>
            <a:ext cx="1359877" cy="1120823"/>
          </a:xfrm>
          <a:prstGeom prst="rect">
            <a:avLst/>
          </a:prstGeom>
          <a:noFill/>
          <a:effectLst>
            <a:softEdge rad="112522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platzhalter 7"/>
          <p:cNvSpPr>
            <a:spLocks noGrp="1"/>
          </p:cNvSpPr>
          <p:nvPr>
            <p:ph idx="1"/>
          </p:nvPr>
        </p:nvSpPr>
        <p:spPr>
          <a:xfrm>
            <a:off x="6395390" y="817500"/>
            <a:ext cx="1584174" cy="55230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200" b="1" dirty="0"/>
              <a:t>EASy A3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050" dirty="0"/>
              <a:t>Prototypes for PETRA IV</a:t>
            </a:r>
          </a:p>
          <a:p>
            <a:pPr marL="0" indent="0">
              <a:buNone/>
            </a:pPr>
            <a:endParaRPr lang="de-DE" sz="1050" dirty="0"/>
          </a:p>
          <a:p>
            <a:pPr marL="0" indent="0">
              <a:buNone/>
            </a:pPr>
            <a:endParaRPr lang="de-DE" sz="1200" b="1" dirty="0"/>
          </a:p>
        </p:txBody>
      </p:sp>
      <p:cxnSp>
        <p:nvCxnSpPr>
          <p:cNvPr id="71" name="Gewinkelte Verbindung 70"/>
          <p:cNvCxnSpPr>
            <a:cxnSpLocks/>
            <a:stCxn id="70" idx="1"/>
          </p:cNvCxnSpPr>
          <p:nvPr/>
        </p:nvCxnSpPr>
        <p:spPr>
          <a:xfrm rot="10800000" flipV="1">
            <a:off x="6381296" y="1093650"/>
            <a:ext cx="14094" cy="2406214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platzhalter 7">
            <a:extLst>
              <a:ext uri="{FF2B5EF4-FFF2-40B4-BE49-F238E27FC236}">
                <a16:creationId xmlns:a16="http://schemas.microsoft.com/office/drawing/2014/main" id="{5F931167-D5D9-43A1-873A-50AB12E6B574}"/>
              </a:ext>
            </a:extLst>
          </p:cNvPr>
          <p:cNvSpPr txBox="1">
            <a:spLocks/>
          </p:cNvSpPr>
          <p:nvPr/>
        </p:nvSpPr>
        <p:spPr>
          <a:xfrm>
            <a:off x="4452334" y="972220"/>
            <a:ext cx="1439064" cy="3315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86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200" b="1" dirty="0" err="1"/>
              <a:t>EASy</a:t>
            </a:r>
            <a:r>
              <a:rPr lang="de-DE" sz="1200" b="1" dirty="0"/>
              <a:t> P4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de-DE" sz="1050" dirty="0"/>
              <a:t>FLASH, ARES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7AADF255-7FEC-44AB-8C71-FF991BC0511B}"/>
              </a:ext>
            </a:extLst>
          </p:cNvPr>
          <p:cNvPicPr/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31638" r="4323" b="22700"/>
          <a:stretch/>
        </p:blipFill>
        <p:spPr>
          <a:xfrm>
            <a:off x="6009737" y="4424849"/>
            <a:ext cx="1186140" cy="502897"/>
          </a:xfrm>
          <a:prstGeom prst="rect">
            <a:avLst/>
          </a:prstGeom>
          <a:effectLst>
            <a:softEdge rad="25400"/>
          </a:effectLst>
        </p:spPr>
      </p:pic>
      <p:cxnSp>
        <p:nvCxnSpPr>
          <p:cNvPr id="45" name="Gewinkelte Verbindung 38">
            <a:extLst>
              <a:ext uri="{FF2B5EF4-FFF2-40B4-BE49-F238E27FC236}">
                <a16:creationId xmlns:a16="http://schemas.microsoft.com/office/drawing/2014/main" id="{B686506D-8BBB-41AD-AB7A-8D2D0776EF14}"/>
              </a:ext>
            </a:extLst>
          </p:cNvPr>
          <p:cNvCxnSpPr>
            <a:cxnSpLocks/>
          </p:cNvCxnSpPr>
          <p:nvPr/>
        </p:nvCxnSpPr>
        <p:spPr>
          <a:xfrm rot="16200000" flipV="1">
            <a:off x="5927992" y="4216555"/>
            <a:ext cx="281511" cy="31919"/>
          </a:xfrm>
          <a:prstGeom prst="bentConnector3">
            <a:avLst>
              <a:gd name="adj1" fmla="val 28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platzhalter 7">
            <a:extLst>
              <a:ext uri="{FF2B5EF4-FFF2-40B4-BE49-F238E27FC236}">
                <a16:creationId xmlns:a16="http://schemas.microsoft.com/office/drawing/2014/main" id="{5F5717C1-CF82-45A9-8E31-3F66903FB4E6}"/>
              </a:ext>
            </a:extLst>
          </p:cNvPr>
          <p:cNvSpPr txBox="1">
            <a:spLocks/>
          </p:cNvSpPr>
          <p:nvPr/>
        </p:nvSpPr>
        <p:spPr>
          <a:xfrm>
            <a:off x="6117586" y="4091840"/>
            <a:ext cx="1584175" cy="3493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86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200" b="1" dirty="0" err="1"/>
              <a:t>EASy</a:t>
            </a:r>
            <a:r>
              <a:rPr lang="de-DE" sz="1200" b="1" dirty="0"/>
              <a:t> P1-N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050" dirty="0"/>
              <a:t>ALPS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200" b="1" dirty="0"/>
          </a:p>
        </p:txBody>
      </p:sp>
      <p:sp>
        <p:nvSpPr>
          <p:cNvPr id="48" name="Textplatzhalter 7">
            <a:extLst>
              <a:ext uri="{FF2B5EF4-FFF2-40B4-BE49-F238E27FC236}">
                <a16:creationId xmlns:a16="http://schemas.microsoft.com/office/drawing/2014/main" id="{DF07B574-E3EB-48ED-BA13-2277E0260A9B}"/>
              </a:ext>
            </a:extLst>
          </p:cNvPr>
          <p:cNvSpPr txBox="1">
            <a:spLocks/>
          </p:cNvSpPr>
          <p:nvPr/>
        </p:nvSpPr>
        <p:spPr>
          <a:xfrm>
            <a:off x="7513203" y="2258789"/>
            <a:ext cx="1584175" cy="3493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86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200" b="1" dirty="0"/>
              <a:t>EASy B2+P2-N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050" dirty="0"/>
              <a:t>FLASH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200" b="1" dirty="0"/>
          </a:p>
        </p:txBody>
      </p:sp>
      <p:cxnSp>
        <p:nvCxnSpPr>
          <p:cNvPr id="52" name="Gewinkelte Verbindung 53">
            <a:extLst>
              <a:ext uri="{FF2B5EF4-FFF2-40B4-BE49-F238E27FC236}">
                <a16:creationId xmlns:a16="http://schemas.microsoft.com/office/drawing/2014/main" id="{7C446BC7-1F08-40F0-8C5F-984AAA90B735}"/>
              </a:ext>
            </a:extLst>
          </p:cNvPr>
          <p:cNvCxnSpPr>
            <a:cxnSpLocks/>
            <a:stCxn id="48" idx="1"/>
          </p:cNvCxnSpPr>
          <p:nvPr/>
        </p:nvCxnSpPr>
        <p:spPr>
          <a:xfrm rot="10800000" flipV="1">
            <a:off x="7203847" y="2433460"/>
            <a:ext cx="309356" cy="1090256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Grafik 52">
            <a:extLst>
              <a:ext uri="{FF2B5EF4-FFF2-40B4-BE49-F238E27FC236}">
                <a16:creationId xmlns:a16="http://schemas.microsoft.com/office/drawing/2014/main" id="{990CDF11-5DAD-4E37-8F06-2224D80042B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16955" y="2569537"/>
            <a:ext cx="1028700" cy="891467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61" name="Textplatzhalter 7">
            <a:extLst>
              <a:ext uri="{FF2B5EF4-FFF2-40B4-BE49-F238E27FC236}">
                <a16:creationId xmlns:a16="http://schemas.microsoft.com/office/drawing/2014/main" id="{B29F7E50-1161-48A0-A20C-D05A2A46B4FD}"/>
              </a:ext>
            </a:extLst>
          </p:cNvPr>
          <p:cNvSpPr txBox="1">
            <a:spLocks/>
          </p:cNvSpPr>
          <p:nvPr/>
        </p:nvSpPr>
        <p:spPr>
          <a:xfrm>
            <a:off x="6831561" y="5085184"/>
            <a:ext cx="1584175" cy="3493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86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200" b="1" dirty="0" err="1"/>
              <a:t>EASy</a:t>
            </a:r>
            <a:r>
              <a:rPr lang="de-DE" sz="1200" b="1" dirty="0"/>
              <a:t> P1-N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de-DE" sz="1050" dirty="0"/>
              <a:t>FLASH</a:t>
            </a:r>
            <a:endParaRPr lang="de-DE" sz="1200" dirty="0"/>
          </a:p>
        </p:txBody>
      </p:sp>
      <p:cxnSp>
        <p:nvCxnSpPr>
          <p:cNvPr id="62" name="Gewinkelte Verbindung 34">
            <a:extLst>
              <a:ext uri="{FF2B5EF4-FFF2-40B4-BE49-F238E27FC236}">
                <a16:creationId xmlns:a16="http://schemas.microsoft.com/office/drawing/2014/main" id="{6B187F02-CBD9-4A0B-8515-73D57E51C88E}"/>
              </a:ext>
            </a:extLst>
          </p:cNvPr>
          <p:cNvCxnSpPr>
            <a:cxnSpLocks/>
            <a:stCxn id="61" idx="3"/>
          </p:cNvCxnSpPr>
          <p:nvPr/>
        </p:nvCxnSpPr>
        <p:spPr>
          <a:xfrm flipV="1">
            <a:off x="8415736" y="4073670"/>
            <a:ext cx="84940" cy="1186185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Grafik 64">
            <a:extLst>
              <a:ext uri="{FF2B5EF4-FFF2-40B4-BE49-F238E27FC236}">
                <a16:creationId xmlns:a16="http://schemas.microsoft.com/office/drawing/2014/main" id="{267968DD-6ABC-4D11-BF82-0DC27325727A}"/>
              </a:ext>
            </a:extLst>
          </p:cNvPr>
          <p:cNvPicPr/>
          <p:nvPr/>
        </p:nvPicPr>
        <p:blipFill>
          <a:blip r:embed="rId20"/>
          <a:stretch>
            <a:fillRect/>
          </a:stretch>
        </p:blipFill>
        <p:spPr>
          <a:xfrm>
            <a:off x="7380312" y="5445224"/>
            <a:ext cx="1097131" cy="595276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59" name="Ellipse 58">
            <a:extLst>
              <a:ext uri="{FF2B5EF4-FFF2-40B4-BE49-F238E27FC236}">
                <a16:creationId xmlns:a16="http://schemas.microsoft.com/office/drawing/2014/main" id="{FB9878EA-1CE8-45D5-8B7E-3A2C35F8BB29}"/>
              </a:ext>
            </a:extLst>
          </p:cNvPr>
          <p:cNvSpPr/>
          <p:nvPr/>
        </p:nvSpPr>
        <p:spPr>
          <a:xfrm>
            <a:off x="7036944" y="3499864"/>
            <a:ext cx="135543" cy="14209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68" name="Textplatzhalter 7">
            <a:extLst>
              <a:ext uri="{FF2B5EF4-FFF2-40B4-BE49-F238E27FC236}">
                <a16:creationId xmlns:a16="http://schemas.microsoft.com/office/drawing/2014/main" id="{93CE73E0-D193-4D3B-A666-3F46261A72F8}"/>
              </a:ext>
            </a:extLst>
          </p:cNvPr>
          <p:cNvSpPr txBox="1">
            <a:spLocks/>
          </p:cNvSpPr>
          <p:nvPr/>
        </p:nvSpPr>
        <p:spPr>
          <a:xfrm>
            <a:off x="7596336" y="4363852"/>
            <a:ext cx="904340" cy="495623"/>
          </a:xfrm>
          <a:prstGeom prst="rect">
            <a:avLst/>
          </a:prstGeom>
        </p:spPr>
        <p:txBody>
          <a:bodyPr vert="horz" lIns="7200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86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1200" b="1" dirty="0"/>
              <a:t>EASy P1-N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50" dirty="0"/>
              <a:t>For CMS detectors</a:t>
            </a:r>
            <a:endParaRPr lang="en-US" sz="1200" b="1" dirty="0"/>
          </a:p>
        </p:txBody>
      </p:sp>
      <p:cxnSp>
        <p:nvCxnSpPr>
          <p:cNvPr id="69" name="Gewinkelte Verbindung 38">
            <a:extLst>
              <a:ext uri="{FF2B5EF4-FFF2-40B4-BE49-F238E27FC236}">
                <a16:creationId xmlns:a16="http://schemas.microsoft.com/office/drawing/2014/main" id="{303C92FC-F2AE-4614-ADC4-72A3E7D5042D}"/>
              </a:ext>
            </a:extLst>
          </p:cNvPr>
          <p:cNvCxnSpPr>
            <a:cxnSpLocks/>
            <a:stCxn id="68" idx="1"/>
          </p:cNvCxnSpPr>
          <p:nvPr/>
        </p:nvCxnSpPr>
        <p:spPr>
          <a:xfrm rot="10800000">
            <a:off x="7392468" y="4090052"/>
            <a:ext cx="203869" cy="521612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ußzeilenplatzhalter 22">
            <a:extLst>
              <a:ext uri="{FF2B5EF4-FFF2-40B4-BE49-F238E27FC236}">
                <a16:creationId xmlns:a16="http://schemas.microsoft.com/office/drawing/2014/main" id="{8FA8D2E6-355E-4D96-ABC8-375AF97F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9" y="6581007"/>
            <a:ext cx="7272809" cy="186841"/>
          </a:xfrm>
        </p:spPr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8766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2442D7D-0268-4A6D-853A-5D4233034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EASy - Easy Alignment System | Ufuk Akkaya | 06/23/2021 ARIES Workshop</a:t>
            </a:r>
            <a:endParaRPr lang="de-DE" dirty="0"/>
          </a:p>
        </p:txBody>
      </p:sp>
      <p:sp>
        <p:nvSpPr>
          <p:cNvPr id="48" name="Titel 1">
            <a:extLst>
              <a:ext uri="{FF2B5EF4-FFF2-40B4-BE49-F238E27FC236}">
                <a16:creationId xmlns:a16="http://schemas.microsoft.com/office/drawing/2014/main" id="{847B1A7C-0334-4CC3-B715-337BB1E36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</p:spPr>
        <p:txBody>
          <a:bodyPr/>
          <a:lstStyle/>
          <a:p>
            <a:r>
              <a:rPr lang="en-US" dirty="0"/>
              <a:t>Characteristics and Comparison</a:t>
            </a:r>
            <a:br>
              <a:rPr lang="de-DE" dirty="0"/>
            </a:b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49" name="Textplatzhalter 3">
            <a:extLst>
              <a:ext uri="{FF2B5EF4-FFF2-40B4-BE49-F238E27FC236}">
                <a16:creationId xmlns:a16="http://schemas.microsoft.com/office/drawing/2014/main" id="{99710255-86C1-46E0-A831-0229A2F0C2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/>
          <a:p>
            <a:r>
              <a:rPr lang="en-US" dirty="0" err="1"/>
              <a:t>EASy</a:t>
            </a:r>
            <a:r>
              <a:rPr lang="en-US" dirty="0"/>
              <a:t> </a:t>
            </a:r>
            <a:r>
              <a:rPr lang="en-US" b="0" dirty="0"/>
              <a:t>- </a:t>
            </a:r>
            <a:r>
              <a:rPr lang="en-US" b="0" u="sng" dirty="0"/>
              <a:t>E</a:t>
            </a:r>
            <a:r>
              <a:rPr lang="en-US" b="0" dirty="0"/>
              <a:t>asy </a:t>
            </a:r>
            <a:r>
              <a:rPr lang="en-US" b="0" u="sng" dirty="0"/>
              <a:t>A</a:t>
            </a:r>
            <a:r>
              <a:rPr lang="en-US" b="0" dirty="0"/>
              <a:t>lignment </a:t>
            </a:r>
            <a:r>
              <a:rPr lang="en-US" b="0" u="sng" dirty="0"/>
              <a:t>Sy</a:t>
            </a:r>
            <a:r>
              <a:rPr lang="en-US" b="0" dirty="0"/>
              <a:t>stem</a:t>
            </a:r>
            <a:endParaRPr lang="de-DE" dirty="0"/>
          </a:p>
          <a:p>
            <a:endParaRPr lang="de-DE" dirty="0"/>
          </a:p>
        </p:txBody>
      </p:sp>
      <p:pic>
        <p:nvPicPr>
          <p:cNvPr id="50" name="Grafik 49">
            <a:extLst>
              <a:ext uri="{FF2B5EF4-FFF2-40B4-BE49-F238E27FC236}">
                <a16:creationId xmlns:a16="http://schemas.microsoft.com/office/drawing/2014/main" id="{9B280393-8AB8-4B2F-BD36-419DDD6CF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50" y="1311636"/>
            <a:ext cx="8364699" cy="2757927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1268A37-48AB-4AEB-8891-BF70762C081A}"/>
              </a:ext>
            </a:extLst>
          </p:cNvPr>
          <p:cNvGrpSpPr/>
          <p:nvPr/>
        </p:nvGrpSpPr>
        <p:grpSpPr>
          <a:xfrm>
            <a:off x="674141" y="4493832"/>
            <a:ext cx="7775566" cy="1546668"/>
            <a:chOff x="674141" y="4493832"/>
            <a:chExt cx="7775566" cy="1546668"/>
          </a:xfrm>
        </p:grpSpPr>
        <p:pic>
          <p:nvPicPr>
            <p:cNvPr id="51" name="Grafik 50">
              <a:extLst>
                <a:ext uri="{FF2B5EF4-FFF2-40B4-BE49-F238E27FC236}">
                  <a16:creationId xmlns:a16="http://schemas.microsoft.com/office/drawing/2014/main" id="{2A072CC4-D574-4B99-89D1-7DB68EDED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93" y="4499360"/>
              <a:ext cx="7755414" cy="15411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144A5EEC-B3AC-4BC2-92D2-176E37C2C04F}"/>
                </a:ext>
              </a:extLst>
            </p:cNvPr>
            <p:cNvSpPr/>
            <p:nvPr/>
          </p:nvSpPr>
          <p:spPr>
            <a:xfrm>
              <a:off x="3995936" y="4610070"/>
              <a:ext cx="1080120" cy="36004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2F769715-FEFF-485C-BEFB-249863CF53CF}"/>
                </a:ext>
              </a:extLst>
            </p:cNvPr>
            <p:cNvSpPr/>
            <p:nvPr/>
          </p:nvSpPr>
          <p:spPr>
            <a:xfrm>
              <a:off x="5740106" y="4499360"/>
              <a:ext cx="977471" cy="47075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tx1"/>
                  </a:solidFill>
                </a:rPr>
                <a:t>Software Limit +</a:t>
              </a: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F6174C00-D5E3-47F7-A6FC-66EE731FB7ED}"/>
                </a:ext>
              </a:extLst>
            </p:cNvPr>
            <p:cNvSpPr/>
            <p:nvPr/>
          </p:nvSpPr>
          <p:spPr>
            <a:xfrm>
              <a:off x="6657879" y="4499360"/>
              <a:ext cx="854139" cy="47075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tx1"/>
                  </a:solidFill>
                </a:rPr>
                <a:t>End Switch +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EDF45C89-452D-47AC-A985-21D1085801E1}"/>
                </a:ext>
              </a:extLst>
            </p:cNvPr>
            <p:cNvSpPr/>
            <p:nvPr/>
          </p:nvSpPr>
          <p:spPr>
            <a:xfrm>
              <a:off x="7452320" y="4614584"/>
              <a:ext cx="925379" cy="36004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>
                  <a:solidFill>
                    <a:schemeClr val="tx1"/>
                  </a:solidFill>
                </a:rPr>
                <a:t>Hardstop</a:t>
              </a:r>
              <a:r>
                <a:rPr lang="de-DE" sz="1100" dirty="0">
                  <a:solidFill>
                    <a:schemeClr val="tx1"/>
                  </a:solidFill>
                </a:rPr>
                <a:t> +</a:t>
              </a:r>
            </a:p>
          </p:txBody>
        </p: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7FC35623-9155-4ADE-A530-847010790A87}"/>
                </a:ext>
              </a:extLst>
            </p:cNvPr>
            <p:cNvSpPr/>
            <p:nvPr/>
          </p:nvSpPr>
          <p:spPr>
            <a:xfrm>
              <a:off x="2346276" y="4493832"/>
              <a:ext cx="977471" cy="47075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tx1"/>
                  </a:solidFill>
                </a:rPr>
                <a:t>Software Limit -</a:t>
              </a: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B6D6649F-9154-44FE-823F-70AED6C786D3}"/>
                </a:ext>
              </a:extLst>
            </p:cNvPr>
            <p:cNvSpPr/>
            <p:nvPr/>
          </p:nvSpPr>
          <p:spPr>
            <a:xfrm>
              <a:off x="1550674" y="4494846"/>
              <a:ext cx="854139" cy="47075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tx1"/>
                  </a:solidFill>
                </a:rPr>
                <a:t>End Switch -</a:t>
              </a:r>
            </a:p>
          </p:txBody>
        </p:sp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CB098A56-87A7-43AF-A878-E5E901D5A4A3}"/>
                </a:ext>
              </a:extLst>
            </p:cNvPr>
            <p:cNvSpPr/>
            <p:nvPr/>
          </p:nvSpPr>
          <p:spPr>
            <a:xfrm>
              <a:off x="674141" y="4610070"/>
              <a:ext cx="925379" cy="36004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>
                  <a:solidFill>
                    <a:schemeClr val="tx1"/>
                  </a:solidFill>
                </a:rPr>
                <a:t>Hardstop</a:t>
              </a:r>
              <a:r>
                <a:rPr lang="de-DE" sz="1100" dirty="0">
                  <a:solidFill>
                    <a:schemeClr val="tx1"/>
                  </a:solidFill>
                </a:rPr>
                <a:t> 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741454"/>
      </p:ext>
    </p:extLst>
  </p:cSld>
  <p:clrMapOvr>
    <a:masterClrMapping/>
  </p:clrMapOvr>
</p:sld>
</file>

<file path=ppt/theme/theme1.xml><?xml version="1.0" encoding="utf-8"?>
<a:theme xmlns:a="http://schemas.openxmlformats.org/drawingml/2006/main" name="2018-04-19-E-Day-EA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3" id="{5D8BC3BD-E354-DF45-9FEA-E5F9AF9E92A8}" vid="{3D36991A-74E3-E646-AAE5-EA9564F16DA0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2018-04-19-E-Day-EASy</Template>
  <TotalTime>0</TotalTime>
  <Words>1069</Words>
  <Application>Microsoft Office PowerPoint</Application>
  <PresentationFormat>Bildschirmpräsentation (4:3)</PresentationFormat>
  <Paragraphs>222</Paragraphs>
  <Slides>18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Menlo Regular</vt:lpstr>
      <vt:lpstr>Times New Roman</vt:lpstr>
      <vt:lpstr>Wingdings</vt:lpstr>
      <vt:lpstr>2018-04-19-E-Day-EASy</vt:lpstr>
      <vt:lpstr>EASy (Easy Alignment System)</vt:lpstr>
      <vt:lpstr>Content</vt:lpstr>
      <vt:lpstr>Working Principle and Advantages </vt:lpstr>
      <vt:lpstr>Construction</vt:lpstr>
      <vt:lpstr>Drivetrain</vt:lpstr>
      <vt:lpstr>Types and Sizes</vt:lpstr>
      <vt:lpstr>Types and Sizes</vt:lpstr>
      <vt:lpstr>EASy Projects at DESY</vt:lpstr>
      <vt:lpstr>Characteristics and Comparison </vt:lpstr>
      <vt:lpstr>Characteristics and Comparison </vt:lpstr>
      <vt:lpstr>Characteristics and Comparison </vt:lpstr>
      <vt:lpstr>Motor Control Unit: EASy-Move</vt:lpstr>
      <vt:lpstr>EtherCAT-Terminals</vt:lpstr>
      <vt:lpstr>Program Structure</vt:lpstr>
      <vt:lpstr>Integration in Control Systems at DESY</vt:lpstr>
      <vt:lpstr>User Interface</vt:lpstr>
      <vt:lpstr>Outlook for the future (2021)</vt:lpstr>
      <vt:lpstr>PowerPoint-Präsentation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 6-Achs Präzisionspositionierung</dc:title>
  <dc:creator>Platzer, Roland</dc:creator>
  <cp:lastModifiedBy>Akkaya, Ufuk</cp:lastModifiedBy>
  <cp:revision>423</cp:revision>
  <cp:lastPrinted>2021-05-06T07:43:13Z</cp:lastPrinted>
  <dcterms:created xsi:type="dcterms:W3CDTF">2018-04-17T05:16:22Z</dcterms:created>
  <dcterms:modified xsi:type="dcterms:W3CDTF">2021-06-23T14:15:40Z</dcterms:modified>
</cp:coreProperties>
</file>