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301" r:id="rId3"/>
    <p:sldId id="302" r:id="rId4"/>
    <p:sldId id="307" r:id="rId5"/>
    <p:sldId id="308" r:id="rId6"/>
    <p:sldId id="309" r:id="rId7"/>
    <p:sldId id="303" r:id="rId8"/>
    <p:sldId id="288" r:id="rId9"/>
    <p:sldId id="289" r:id="rId10"/>
    <p:sldId id="306" r:id="rId11"/>
    <p:sldId id="290" r:id="rId12"/>
    <p:sldId id="304" r:id="rId13"/>
    <p:sldId id="298" r:id="rId14"/>
    <p:sldId id="30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 autoAdjust="0"/>
    <p:restoredTop sz="94653" autoAdjust="0"/>
  </p:normalViewPr>
  <p:slideViewPr>
    <p:cSldViewPr>
      <p:cViewPr>
        <p:scale>
          <a:sx n="70" d="100"/>
          <a:sy n="70" d="100"/>
        </p:scale>
        <p:origin x="-1974" y="-4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BABADF-7469-4BD7-BFC8-F69FFDC6374A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B076B6-CCDE-43F9-9159-8A5ED02B0B4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Rossi - HL-LHC Design Study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0A79-3BBC-4AC4-8F9F-119CF4A9F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Rossi - HL-LHC Design Study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0A79-3BBC-4AC4-8F9F-119CF4A9F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Rossi - HL-LHC Design Study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0A79-3BBC-4AC4-8F9F-119CF4A9F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Rossi - HL-LHC Design Study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0A79-3BBC-4AC4-8F9F-119CF4A9F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Rossi - HL-LHC Design Study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0A79-3BBC-4AC4-8F9F-119CF4A9F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Rossi - HL-LHC Design Study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0A79-3BBC-4AC4-8F9F-119CF4A9F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Rossi - HL-LHC Design Study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0A79-3BBC-4AC4-8F9F-119CF4A9F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Rossi - HL-LHC Design Study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0A79-3BBC-4AC4-8F9F-119CF4A9F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Rossi - HL-LHC Design Study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0A79-3BBC-4AC4-8F9F-119CF4A9F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Rossi - HL-LHC Design Study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0A79-3BBC-4AC4-8F9F-119CF4A9F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Rossi - HL-LHC Design Study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0A79-3BBC-4AC4-8F9F-119CF4A9F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8 Sept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L. Rossi - HL-LHC Design Study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C0A79-3BBC-4AC4-8F9F-119CF4A9F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Design Study</a:t>
            </a:r>
            <a:br>
              <a:rPr lang="en-US" dirty="0" smtClean="0"/>
            </a:br>
            <a:r>
              <a:rPr lang="en-US" dirty="0" smtClean="0"/>
              <a:t>High Luminosity LHC (HL-LHC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update </a:t>
            </a:r>
            <a:r>
              <a:rPr lang="en-US" dirty="0" err="1" smtClean="0"/>
              <a:t>w.r.t</a:t>
            </a:r>
            <a:r>
              <a:rPr lang="en-US" dirty="0" smtClean="0"/>
              <a:t>. 1</a:t>
            </a:r>
            <a:r>
              <a:rPr lang="en-US" baseline="30000" dirty="0" smtClean="0"/>
              <a:t>st</a:t>
            </a:r>
            <a:r>
              <a:rPr lang="en-US" dirty="0" smtClean="0"/>
              <a:t> meeting.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CH" dirty="0" smtClean="0"/>
              <a:t>Collaborative Project</a:t>
            </a:r>
          </a:p>
          <a:p>
            <a:r>
              <a:rPr lang="fr-CH" dirty="0" smtClean="0"/>
              <a:t>FP7-INFRASTRUCTURE-2010</a:t>
            </a:r>
          </a:p>
          <a:p>
            <a:r>
              <a:rPr lang="fr-CH" dirty="0" smtClean="0"/>
              <a:t>By Lucio Rossi – CERN</a:t>
            </a:r>
          </a:p>
          <a:p>
            <a:r>
              <a:rPr lang="fr-CH" dirty="0" smtClean="0"/>
              <a:t>2nd</a:t>
            </a:r>
            <a:r>
              <a:rPr lang="fr-CH" dirty="0" smtClean="0"/>
              <a:t> </a:t>
            </a:r>
            <a:r>
              <a:rPr lang="fr-CH" dirty="0" smtClean="0"/>
              <a:t>Meeting @ </a:t>
            </a:r>
            <a:r>
              <a:rPr lang="fr-CH" dirty="0" smtClean="0"/>
              <a:t>CERN 8 </a:t>
            </a:r>
            <a:r>
              <a:rPr lang="fr-CH" dirty="0" err="1" smtClean="0"/>
              <a:t>September</a:t>
            </a:r>
            <a:r>
              <a:rPr lang="fr-CH" dirty="0" smtClean="0"/>
              <a:t> 2010</a:t>
            </a:r>
            <a:endParaRPr lang="en-US" dirty="0"/>
          </a:p>
        </p:txBody>
      </p:sp>
      <p:pic>
        <p:nvPicPr>
          <p:cNvPr id="5" name="Picture 4" descr="fp7-capac-logob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548680"/>
            <a:ext cx="1944216" cy="15890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WP1 participants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CERN </a:t>
            </a:r>
          </a:p>
          <a:p>
            <a:r>
              <a:rPr lang="fr-CH" dirty="0" smtClean="0"/>
              <a:t>CEA</a:t>
            </a:r>
            <a:r>
              <a:rPr lang="fr-CH" dirty="0" smtClean="0"/>
              <a:t>, </a:t>
            </a:r>
            <a:endParaRPr lang="fr-CH" dirty="0" smtClean="0"/>
          </a:p>
          <a:p>
            <a:r>
              <a:rPr lang="fr-CH" dirty="0" smtClean="0"/>
              <a:t>PSI</a:t>
            </a:r>
            <a:r>
              <a:rPr lang="fr-CH" dirty="0" smtClean="0"/>
              <a:t>, </a:t>
            </a:r>
            <a:endParaRPr lang="fr-CH" dirty="0" smtClean="0"/>
          </a:p>
          <a:p>
            <a:r>
              <a:rPr lang="fr-CH" dirty="0" smtClean="0"/>
              <a:t>GSI</a:t>
            </a:r>
            <a:r>
              <a:rPr lang="fr-CH" dirty="0" smtClean="0"/>
              <a:t>, </a:t>
            </a:r>
            <a:endParaRPr lang="fr-CH" dirty="0" smtClean="0"/>
          </a:p>
          <a:p>
            <a:r>
              <a:rPr lang="fr-CH" dirty="0" smtClean="0"/>
              <a:t>J-PARC</a:t>
            </a:r>
            <a:r>
              <a:rPr lang="fr-CH" dirty="0" smtClean="0"/>
              <a:t>, </a:t>
            </a:r>
            <a:endParaRPr lang="fr-CH" dirty="0" smtClean="0"/>
          </a:p>
          <a:p>
            <a:r>
              <a:rPr lang="fr-CH" dirty="0" smtClean="0"/>
              <a:t>US </a:t>
            </a:r>
            <a:r>
              <a:rPr lang="fr-CH" dirty="0" err="1" smtClean="0"/>
              <a:t>labs</a:t>
            </a:r>
            <a:endParaRPr lang="fr-CH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Rossi - HL-LHC Design Study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0A79-3BBC-4AC4-8F9F-119CF4A9F73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WP </a:t>
            </a:r>
            <a:r>
              <a:rPr lang="fr-CH" dirty="0" err="1" smtClean="0"/>
              <a:t>list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dirty="0" smtClean="0"/>
              <a:t>(</a:t>
            </a:r>
            <a:r>
              <a:rPr lang="fr-CH" dirty="0" err="1" smtClean="0"/>
              <a:t>with</a:t>
            </a:r>
            <a:r>
              <a:rPr lang="fr-CH" dirty="0" smtClean="0"/>
              <a:t> CERN </a:t>
            </a:r>
            <a:r>
              <a:rPr lang="fr-CH" dirty="0" err="1" smtClean="0"/>
              <a:t>co</a:t>
            </a:r>
            <a:r>
              <a:rPr lang="fr-CH" dirty="0" smtClean="0"/>
              <a:t>-</a:t>
            </a:r>
            <a:r>
              <a:rPr lang="fr-CH" dirty="0" err="1" smtClean="0"/>
              <a:t>coordinators</a:t>
            </a:r>
            <a:r>
              <a:rPr lang="fr-CH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H" dirty="0" smtClean="0"/>
              <a:t>WP2 </a:t>
            </a:r>
            <a:r>
              <a:rPr lang="fr-CH" dirty="0" err="1" smtClean="0"/>
              <a:t>Acc.Physics</a:t>
            </a:r>
            <a:r>
              <a:rPr lang="fr-CH" dirty="0" smtClean="0"/>
              <a:t> : Oliver Bruning</a:t>
            </a:r>
          </a:p>
          <a:p>
            <a:r>
              <a:rPr lang="fr-CH" dirty="0" smtClean="0"/>
              <a:t>WP3 -</a:t>
            </a:r>
            <a:r>
              <a:rPr lang="fr-CH" dirty="0" err="1" smtClean="0"/>
              <a:t>Magnet</a:t>
            </a:r>
            <a:r>
              <a:rPr lang="fr-CH" dirty="0" smtClean="0"/>
              <a:t> Design : Ezio Todesco</a:t>
            </a:r>
          </a:p>
          <a:p>
            <a:r>
              <a:rPr lang="en-GB" dirty="0" smtClean="0"/>
              <a:t>WP4: Crab Cavity Design : Ed Ciapala/Erk Jensen</a:t>
            </a:r>
          </a:p>
          <a:p>
            <a:r>
              <a:rPr lang="fr-CH" dirty="0" smtClean="0"/>
              <a:t>WP5 – Collimation &amp;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Losses</a:t>
            </a:r>
            <a:r>
              <a:rPr lang="fr-CH" dirty="0" smtClean="0"/>
              <a:t> : </a:t>
            </a:r>
            <a:r>
              <a:rPr lang="fr-CH" sz="2800" dirty="0" smtClean="0"/>
              <a:t>Ralph Assmann</a:t>
            </a:r>
          </a:p>
          <a:p>
            <a:r>
              <a:rPr lang="fr-CH" sz="2800" dirty="0" smtClean="0"/>
              <a:t>WP6 – Machine Protection: Jorg Wenninger</a:t>
            </a:r>
          </a:p>
          <a:p>
            <a:r>
              <a:rPr lang="fr-CH" sz="2800" dirty="0" smtClean="0"/>
              <a:t>WP7 -Machine-</a:t>
            </a:r>
            <a:r>
              <a:rPr lang="fr-CH" sz="2800" dirty="0" err="1" smtClean="0"/>
              <a:t>Experiment</a:t>
            </a:r>
            <a:r>
              <a:rPr lang="fr-CH" sz="2800" dirty="0" smtClean="0"/>
              <a:t> Interface : Austin Ball/Marzio Nessi</a:t>
            </a:r>
          </a:p>
          <a:p>
            <a:endParaRPr lang="fr-CH" sz="2800" dirty="0" smtClean="0"/>
          </a:p>
          <a:p>
            <a:endParaRPr lang="fr-CH" dirty="0" smtClean="0"/>
          </a:p>
          <a:p>
            <a:endParaRPr lang="fr-CH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0A79-3BBC-4AC4-8F9F-119CF4A9F737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Rossi - HL-LHC Design Study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Other</a:t>
            </a:r>
            <a:r>
              <a:rPr lang="fr-CH" dirty="0" smtClean="0"/>
              <a:t> </a:t>
            </a:r>
            <a:r>
              <a:rPr lang="fr-CH" dirty="0" err="1" smtClean="0"/>
              <a:t>WPs</a:t>
            </a:r>
            <a:r>
              <a:rPr lang="fr-CH" dirty="0" smtClean="0"/>
              <a:t> (in HL-LHC but not </a:t>
            </a:r>
            <a:r>
              <a:rPr lang="fr-CH" dirty="0" err="1" smtClean="0"/>
              <a:t>necessarily</a:t>
            </a:r>
            <a:r>
              <a:rPr lang="fr-CH" dirty="0" smtClean="0"/>
              <a:t> in the FP7 Design </a:t>
            </a:r>
            <a:r>
              <a:rPr lang="fr-CH" dirty="0" err="1" smtClean="0"/>
              <a:t>Study</a:t>
            </a:r>
            <a:r>
              <a:rPr lang="fr-CH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11 T </a:t>
            </a:r>
            <a:r>
              <a:rPr lang="fr-CH" dirty="0" err="1" smtClean="0"/>
              <a:t>dipole</a:t>
            </a:r>
            <a:r>
              <a:rPr lang="fr-CH" dirty="0" smtClean="0"/>
              <a:t> </a:t>
            </a:r>
            <a:r>
              <a:rPr lang="fr-CH" dirty="0" err="1" smtClean="0"/>
              <a:t>coupled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CRYOcollimator</a:t>
            </a:r>
            <a:r>
              <a:rPr lang="fr-CH" dirty="0" smtClean="0"/>
              <a:t> (for P2, P7, …</a:t>
            </a:r>
          </a:p>
          <a:p>
            <a:r>
              <a:rPr lang="fr-CH" dirty="0" err="1" smtClean="0"/>
              <a:t>Sc</a:t>
            </a:r>
            <a:r>
              <a:rPr lang="fr-CH" dirty="0" smtClean="0"/>
              <a:t> links to </a:t>
            </a:r>
            <a:r>
              <a:rPr lang="fr-CH" dirty="0" err="1" smtClean="0"/>
              <a:t>remove</a:t>
            </a:r>
            <a:r>
              <a:rPr lang="fr-CH" dirty="0" smtClean="0"/>
              <a:t> Power </a:t>
            </a:r>
            <a:r>
              <a:rPr lang="fr-CH" dirty="0" err="1" smtClean="0"/>
              <a:t>Supply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tunnel : R2E </a:t>
            </a:r>
            <a:r>
              <a:rPr lang="fr-CH" dirty="0" err="1" smtClean="0"/>
              <a:t>general</a:t>
            </a:r>
            <a:r>
              <a:rPr lang="fr-CH" dirty="0" smtClean="0"/>
              <a:t> </a:t>
            </a:r>
            <a:r>
              <a:rPr lang="fr-CH" dirty="0" err="1" smtClean="0"/>
              <a:t>problem</a:t>
            </a:r>
            <a:endParaRPr lang="fr-CH" dirty="0" smtClean="0"/>
          </a:p>
          <a:p>
            <a:r>
              <a:rPr lang="fr-CH" dirty="0" smtClean="0"/>
              <a:t>New </a:t>
            </a:r>
            <a:r>
              <a:rPr lang="fr-CH" dirty="0" err="1" smtClean="0"/>
              <a:t>Cryo</a:t>
            </a:r>
            <a:r>
              <a:rPr lang="fr-CH" dirty="0" smtClean="0"/>
              <a:t>-plant in Point 4</a:t>
            </a:r>
          </a:p>
          <a:p>
            <a:r>
              <a:rPr lang="fr-CH" dirty="0" smtClean="0"/>
              <a:t>…</a:t>
            </a:r>
          </a:p>
          <a:p>
            <a:r>
              <a:rPr lang="fr-CH" dirty="0" smtClean="0"/>
              <a:t>Not all </a:t>
            </a:r>
            <a:r>
              <a:rPr lang="fr-CH" dirty="0" err="1" smtClean="0"/>
              <a:t>work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in the DS, but a few more </a:t>
            </a:r>
            <a:r>
              <a:rPr lang="fr-CH" dirty="0" err="1" smtClean="0"/>
              <a:t>can</a:t>
            </a:r>
            <a:r>
              <a:rPr lang="fr-CH" dirty="0" smtClean="0"/>
              <a:t> enter (if </a:t>
            </a:r>
            <a:r>
              <a:rPr lang="fr-CH" dirty="0" err="1" smtClean="0"/>
              <a:t>convenient</a:t>
            </a:r>
            <a:r>
              <a:rPr lang="fr-CH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Rossi - HL-LHC Design Study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0A79-3BBC-4AC4-8F9F-119CF4A9F73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Milestone</a:t>
            </a:r>
            <a:r>
              <a:rPr lang="fr-CH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CH" dirty="0" smtClean="0"/>
              <a:t>20 July : Meeting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our</a:t>
            </a:r>
            <a:r>
              <a:rPr lang="fr-CH" dirty="0" smtClean="0"/>
              <a:t> EU &amp; US-J </a:t>
            </a:r>
            <a:r>
              <a:rPr lang="fr-CH" dirty="0" err="1" smtClean="0"/>
              <a:t>partners</a:t>
            </a:r>
            <a:endParaRPr lang="fr-CH" dirty="0" smtClean="0"/>
          </a:p>
          <a:p>
            <a:endParaRPr lang="fr-CH" dirty="0" smtClean="0"/>
          </a:p>
          <a:p>
            <a:r>
              <a:rPr lang="fr-CH" dirty="0" smtClean="0"/>
              <a:t>8 </a:t>
            </a:r>
            <a:r>
              <a:rPr lang="fr-CH" dirty="0" err="1" smtClean="0"/>
              <a:t>September</a:t>
            </a:r>
            <a:r>
              <a:rPr lang="fr-CH" dirty="0" smtClean="0"/>
              <a:t> : 2</a:t>
            </a:r>
            <a:r>
              <a:rPr lang="fr-CH" baseline="30000" dirty="0" smtClean="0"/>
              <a:t>nd</a:t>
            </a:r>
            <a:r>
              <a:rPr lang="fr-CH" dirty="0" smtClean="0"/>
              <a:t> Meeting</a:t>
            </a:r>
          </a:p>
          <a:p>
            <a:r>
              <a:rPr lang="fr-CH" dirty="0" err="1" smtClean="0"/>
              <a:t>September</a:t>
            </a:r>
            <a:r>
              <a:rPr lang="fr-CH" dirty="0" smtClean="0"/>
              <a:t> : </a:t>
            </a:r>
            <a:r>
              <a:rPr lang="fr-CH" dirty="0" err="1" smtClean="0"/>
              <a:t>visit</a:t>
            </a:r>
            <a:r>
              <a:rPr lang="fr-CH" dirty="0" smtClean="0"/>
              <a:t> </a:t>
            </a:r>
            <a:r>
              <a:rPr lang="fr-CH" dirty="0" err="1" smtClean="0"/>
              <a:t>Brux</a:t>
            </a:r>
            <a:r>
              <a:rPr lang="fr-CH" dirty="0" smtClean="0"/>
              <a:t>.?</a:t>
            </a:r>
          </a:p>
          <a:p>
            <a:r>
              <a:rPr lang="fr-CH" dirty="0" smtClean="0"/>
              <a:t>19 (or 21, or 22) </a:t>
            </a:r>
            <a:r>
              <a:rPr lang="fr-CH" dirty="0" err="1" smtClean="0"/>
              <a:t>October</a:t>
            </a:r>
            <a:r>
              <a:rPr lang="fr-CH" dirty="0" smtClean="0"/>
              <a:t>: </a:t>
            </a:r>
            <a:r>
              <a:rPr lang="fr-CH" dirty="0" smtClean="0"/>
              <a:t>first </a:t>
            </a:r>
            <a:r>
              <a:rPr lang="fr-CH" dirty="0" err="1" smtClean="0"/>
              <a:t>draft</a:t>
            </a:r>
            <a:r>
              <a:rPr lang="fr-CH" dirty="0" smtClean="0"/>
              <a:t> and 3rd Meeting</a:t>
            </a:r>
            <a:endParaRPr lang="fr-CH" dirty="0" smtClean="0"/>
          </a:p>
          <a:p>
            <a:r>
              <a:rPr lang="fr-CH" dirty="0" smtClean="0"/>
              <a:t>16 (or 18) </a:t>
            </a:r>
            <a:r>
              <a:rPr lang="fr-CH" dirty="0" err="1" smtClean="0"/>
              <a:t>November</a:t>
            </a:r>
            <a:r>
              <a:rPr lang="fr-CH" dirty="0" smtClean="0"/>
              <a:t>: 4st  meeting</a:t>
            </a:r>
            <a:endParaRPr lang="fr-CH" dirty="0" smtClean="0"/>
          </a:p>
          <a:p>
            <a:r>
              <a:rPr lang="fr-CH" dirty="0" smtClean="0"/>
              <a:t>Deadline </a:t>
            </a:r>
            <a:r>
              <a:rPr lang="fr-CH" dirty="0" err="1" smtClean="0"/>
              <a:t>submission</a:t>
            </a:r>
            <a:r>
              <a:rPr lang="fr-CH" dirty="0" smtClean="0"/>
              <a:t>:  </a:t>
            </a:r>
            <a:r>
              <a:rPr lang="fr-CH" dirty="0" smtClean="0"/>
              <a:t>25 </a:t>
            </a:r>
            <a:r>
              <a:rPr lang="fr-CH" dirty="0" err="1" smtClean="0"/>
              <a:t>November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CH" dirty="0" smtClean="0"/>
              <a:t>Lucio + Oliver + JPK</a:t>
            </a:r>
            <a:br>
              <a:rPr lang="fr-CH" dirty="0" smtClean="0"/>
            </a:br>
            <a:endParaRPr lang="fr-CH" dirty="0" smtClean="0"/>
          </a:p>
          <a:p>
            <a:pPr>
              <a:buNone/>
            </a:pPr>
            <a:r>
              <a:rPr lang="fr-CH" dirty="0" smtClean="0"/>
              <a:t/>
            </a:r>
            <a:br>
              <a:rPr lang="fr-CH" dirty="0" smtClean="0"/>
            </a:br>
            <a:endParaRPr lang="fr-CH" dirty="0" smtClean="0"/>
          </a:p>
          <a:p>
            <a:r>
              <a:rPr lang="fr-CH" dirty="0" smtClean="0"/>
              <a:t>Lucio &amp; Oliver + all</a:t>
            </a:r>
          </a:p>
          <a:p>
            <a:r>
              <a:rPr lang="fr-CH" dirty="0" smtClean="0"/>
              <a:t>JPK</a:t>
            </a:r>
            <a:endParaRPr lang="fr-CH" dirty="0" smtClean="0"/>
          </a:p>
          <a:p>
            <a:r>
              <a:rPr lang="fr-CH" dirty="0" smtClean="0"/>
              <a:t>Lucio &amp; Oliver + all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fr-CH" dirty="0" smtClean="0"/>
              <a:t>Lucio &amp; </a:t>
            </a:r>
            <a:r>
              <a:rPr lang="fr-CH" dirty="0" smtClean="0"/>
              <a:t>Oliver + all</a:t>
            </a:r>
            <a:r>
              <a:rPr lang="fr-CH" dirty="0"/>
              <a:t/>
            </a:r>
            <a:br>
              <a:rPr lang="fr-CH" dirty="0"/>
            </a:br>
            <a:endParaRPr lang="fr-CH" dirty="0"/>
          </a:p>
          <a:p>
            <a:r>
              <a:rPr lang="fr-CH" dirty="0" smtClean="0"/>
              <a:t>Lucio &amp; all!!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0A79-3BBC-4AC4-8F9F-119CF4A9F737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Rossi - HL-LHC Design Study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H" dirty="0" err="1" smtClean="0"/>
              <a:t>Define</a:t>
            </a:r>
            <a:r>
              <a:rPr lang="fr-CH" dirty="0" smtClean="0"/>
              <a:t> </a:t>
            </a:r>
            <a:r>
              <a:rPr lang="fr-CH" dirty="0" err="1" smtClean="0"/>
              <a:t>draft</a:t>
            </a:r>
            <a:r>
              <a:rPr lang="fr-CH" dirty="0" smtClean="0"/>
              <a:t> Project Structure (</a:t>
            </a:r>
            <a:r>
              <a:rPr lang="fr-CH" dirty="0" err="1" smtClean="0"/>
              <a:t>re</a:t>
            </a:r>
            <a:r>
              <a:rPr lang="fr-CH" dirty="0" smtClean="0"/>
              <a:t>-use S-LHC ?)</a:t>
            </a:r>
          </a:p>
          <a:p>
            <a:pPr lvl="1"/>
            <a:r>
              <a:rPr lang="fr-CH" dirty="0" err="1" smtClean="0"/>
              <a:t>Repository</a:t>
            </a:r>
            <a:r>
              <a:rPr lang="fr-CH" dirty="0" smtClean="0"/>
              <a:t> (</a:t>
            </a:r>
            <a:r>
              <a:rPr lang="fr-CH" dirty="0" err="1" smtClean="0"/>
              <a:t>edms</a:t>
            </a:r>
            <a:r>
              <a:rPr lang="fr-CH" dirty="0" smtClean="0"/>
              <a:t>) structure</a:t>
            </a:r>
          </a:p>
          <a:p>
            <a:pPr lvl="1"/>
            <a:r>
              <a:rPr lang="fr-CH" dirty="0" err="1" smtClean="0"/>
              <a:t>Website</a:t>
            </a:r>
            <a:endParaRPr lang="fr-CH" dirty="0" smtClean="0"/>
          </a:p>
          <a:p>
            <a:r>
              <a:rPr lang="fr-CH" dirty="0" smtClean="0"/>
              <a:t>Template for WP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circulated</a:t>
            </a:r>
            <a:r>
              <a:rPr lang="fr-CH" dirty="0" smtClean="0"/>
              <a:t> </a:t>
            </a:r>
            <a:r>
              <a:rPr lang="fr-CH" b="1" dirty="0" smtClean="0"/>
              <a:t>by 25 Sept.</a:t>
            </a:r>
          </a:p>
          <a:p>
            <a:r>
              <a:rPr lang="fr-CH" dirty="0" smtClean="0"/>
              <a:t>Check of the </a:t>
            </a:r>
            <a:r>
              <a:rPr lang="fr-CH" dirty="0" err="1" smtClean="0"/>
              <a:t>disponibilty</a:t>
            </a:r>
            <a:r>
              <a:rPr lang="fr-CH" dirty="0" smtClean="0"/>
              <a:t> to </a:t>
            </a:r>
            <a:r>
              <a:rPr lang="fr-CH" dirty="0" err="1" smtClean="0"/>
              <a:t>sign</a:t>
            </a:r>
            <a:r>
              <a:rPr lang="fr-CH" dirty="0" smtClean="0"/>
              <a:t> the </a:t>
            </a:r>
            <a:r>
              <a:rPr lang="fr-CH" dirty="0" err="1" smtClean="0"/>
              <a:t>grant</a:t>
            </a:r>
            <a:r>
              <a:rPr lang="fr-CH" dirty="0" smtClean="0"/>
              <a:t> agreement by non-EU </a:t>
            </a:r>
            <a:r>
              <a:rPr lang="fr-CH" dirty="0" err="1" smtClean="0"/>
              <a:t>partner</a:t>
            </a:r>
            <a:endParaRPr lang="fr-CH" dirty="0" smtClean="0"/>
          </a:p>
          <a:p>
            <a:pPr lvl="1"/>
            <a:r>
              <a:rPr lang="fr-CH" dirty="0" smtClean="0"/>
              <a:t>So far KEK </a:t>
            </a:r>
            <a:r>
              <a:rPr lang="fr-CH" dirty="0" err="1" smtClean="0"/>
              <a:t>seems</a:t>
            </a:r>
            <a:r>
              <a:rPr lang="fr-CH" dirty="0" smtClean="0"/>
              <a:t> OK</a:t>
            </a:r>
          </a:p>
          <a:p>
            <a:pPr lvl="1"/>
            <a:r>
              <a:rPr lang="fr-CH" dirty="0" smtClean="0"/>
              <a:t>LBNL </a:t>
            </a:r>
            <a:r>
              <a:rPr lang="fr-CH" dirty="0" err="1" smtClean="0"/>
              <a:t>also</a:t>
            </a:r>
            <a:r>
              <a:rPr lang="fr-CH" dirty="0" smtClean="0"/>
              <a:t> (signature by Division leader?)</a:t>
            </a:r>
          </a:p>
          <a:p>
            <a:pPr lvl="1"/>
            <a:r>
              <a:rPr lang="fr-CH" dirty="0" err="1" smtClean="0"/>
              <a:t>Other</a:t>
            </a:r>
            <a:r>
              <a:rPr lang="fr-CH" dirty="0" smtClean="0"/>
              <a:t> US </a:t>
            </a:r>
            <a:r>
              <a:rPr lang="fr-CH" dirty="0" err="1" smtClean="0"/>
              <a:t>labs</a:t>
            </a:r>
            <a:r>
              <a:rPr lang="fr-CH" dirty="0" smtClean="0"/>
              <a:t> ? Or LARP or DOE 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Rossi - HL-LHC Design Study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0A79-3BBC-4AC4-8F9F-119CF4A9F73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CERN plan : all </a:t>
            </a:r>
            <a:r>
              <a:rPr lang="fr-CH" dirty="0" err="1" smtClean="0"/>
              <a:t>around</a:t>
            </a:r>
            <a:r>
              <a:rPr lang="fr-CH" dirty="0" smtClean="0"/>
              <a:t> LHC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Rossi - HL-LHC Design Study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0A79-3BBC-4AC4-8F9F-119CF4A9F737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7508792" cy="5118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948264" y="4149080"/>
            <a:ext cx="21957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Stop INJ in 2012</a:t>
            </a:r>
          </a:p>
          <a:p>
            <a:r>
              <a:rPr lang="fr-CH" dirty="0" smtClean="0"/>
              <a:t>No </a:t>
            </a:r>
            <a:r>
              <a:rPr lang="fr-CH" dirty="0" err="1" smtClean="0"/>
              <a:t>shutdown</a:t>
            </a:r>
            <a:r>
              <a:rPr lang="fr-CH" dirty="0" smtClean="0"/>
              <a:t> in 2015 to </a:t>
            </a:r>
            <a:r>
              <a:rPr lang="fr-CH" dirty="0" err="1" smtClean="0"/>
              <a:t>maximize</a:t>
            </a:r>
            <a:r>
              <a:rPr lang="fr-CH" dirty="0" smtClean="0"/>
              <a:t> </a:t>
            </a:r>
            <a:r>
              <a:rPr lang="fr-CH" dirty="0" err="1" smtClean="0"/>
              <a:t>Physics</a:t>
            </a:r>
            <a:endParaRPr lang="fr-CH" dirty="0" smtClean="0"/>
          </a:p>
          <a:p>
            <a:endParaRPr lang="fr-CH" dirty="0" smtClean="0"/>
          </a:p>
          <a:p>
            <a:r>
              <a:rPr lang="fr-CH" dirty="0" err="1" smtClean="0"/>
              <a:t>Nobody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surprised</a:t>
            </a:r>
            <a:r>
              <a:rPr lang="fr-CH" dirty="0" smtClean="0"/>
              <a:t> if </a:t>
            </a:r>
            <a:r>
              <a:rPr lang="fr-CH" dirty="0" err="1" smtClean="0"/>
              <a:t>instalaltion</a:t>
            </a:r>
            <a:r>
              <a:rPr lang="fr-CH" dirty="0" smtClean="0"/>
              <a:t> of HL </a:t>
            </a:r>
            <a:r>
              <a:rPr lang="fr-CH" dirty="0" err="1" smtClean="0"/>
              <a:t>equipment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shift 1 </a:t>
            </a:r>
            <a:r>
              <a:rPr lang="fr-CH" dirty="0" err="1" smtClean="0"/>
              <a:t>year</a:t>
            </a:r>
            <a:r>
              <a:rPr lang="fr-CH" dirty="0" smtClean="0"/>
              <a:t>…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Situation </a:t>
            </a:r>
            <a:r>
              <a:rPr lang="fr-CH" dirty="0" err="1" smtClean="0"/>
              <a:t>at</a:t>
            </a:r>
            <a:r>
              <a:rPr lang="fr-CH" dirty="0" smtClean="0"/>
              <a:t> CERN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CH" dirty="0" smtClean="0"/>
              <a:t>New CERN plan </a:t>
            </a:r>
            <a:r>
              <a:rPr lang="fr-CH" dirty="0" err="1" smtClean="0"/>
              <a:t>endorsed</a:t>
            </a:r>
            <a:r>
              <a:rPr lang="fr-CH" dirty="0" smtClean="0"/>
              <a:t> by </a:t>
            </a:r>
            <a:r>
              <a:rPr lang="fr-CH" dirty="0" err="1" smtClean="0"/>
              <a:t>special</a:t>
            </a:r>
            <a:r>
              <a:rPr lang="fr-CH" dirty="0" smtClean="0"/>
              <a:t> </a:t>
            </a:r>
            <a:r>
              <a:rPr lang="fr-CH" dirty="0" smtClean="0"/>
              <a:t>SPC and FC of end of August</a:t>
            </a:r>
          </a:p>
          <a:p>
            <a:r>
              <a:rPr lang="fr-CH" dirty="0" err="1" smtClean="0"/>
              <a:t>Reduction</a:t>
            </a:r>
            <a:r>
              <a:rPr lang="fr-CH" dirty="0" smtClean="0"/>
              <a:t> in budget </a:t>
            </a:r>
            <a:r>
              <a:rPr lang="fr-CH" dirty="0" err="1" smtClean="0"/>
              <a:t>is</a:t>
            </a:r>
            <a:r>
              <a:rPr lang="fr-CH" dirty="0" smtClean="0"/>
              <a:t> acceptable to </a:t>
            </a:r>
            <a:r>
              <a:rPr lang="fr-CH" dirty="0" err="1" smtClean="0"/>
              <a:t>preserve</a:t>
            </a:r>
            <a:r>
              <a:rPr lang="fr-CH" dirty="0" smtClean="0"/>
              <a:t> the </a:t>
            </a:r>
            <a:r>
              <a:rPr lang="fr-CH" dirty="0" err="1" smtClean="0"/>
              <a:t>physics</a:t>
            </a:r>
            <a:r>
              <a:rPr lang="fr-CH" dirty="0" smtClean="0"/>
              <a:t> plan</a:t>
            </a:r>
          </a:p>
          <a:p>
            <a:r>
              <a:rPr lang="fr-CH" dirty="0" smtClean="0"/>
              <a:t>LHC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even</a:t>
            </a:r>
            <a:r>
              <a:rPr lang="fr-CH" dirty="0" smtClean="0"/>
              <a:t> </a:t>
            </a:r>
            <a:r>
              <a:rPr lang="fr-CH" dirty="0" err="1" smtClean="0"/>
              <a:t>reinforced</a:t>
            </a:r>
            <a:endParaRPr lang="fr-CH" dirty="0" smtClean="0"/>
          </a:p>
          <a:p>
            <a:pPr lvl="1"/>
            <a:r>
              <a:rPr lang="fr-CH" dirty="0" smtClean="0"/>
              <a:t>New plan on Collimation in P3 </a:t>
            </a:r>
            <a:r>
              <a:rPr lang="fr-CH" dirty="0" err="1" smtClean="0"/>
              <a:t>accepted</a:t>
            </a:r>
            <a:r>
              <a:rPr lang="fr-CH" dirty="0" smtClean="0"/>
              <a:t> (if compatible),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confirmed</a:t>
            </a:r>
            <a:r>
              <a:rPr lang="fr-CH" dirty="0" smtClean="0"/>
              <a:t> in </a:t>
            </a:r>
            <a:r>
              <a:rPr lang="fr-CH" dirty="0" err="1" smtClean="0"/>
              <a:t>next</a:t>
            </a:r>
            <a:r>
              <a:rPr lang="fr-CH" dirty="0" smtClean="0"/>
              <a:t> Chamonix workshop</a:t>
            </a:r>
          </a:p>
          <a:p>
            <a:pPr lvl="1"/>
            <a:r>
              <a:rPr lang="fr-CH" dirty="0" smtClean="0"/>
              <a:t>Key technologies for the upgrade all « </a:t>
            </a:r>
            <a:r>
              <a:rPr lang="fr-CH" dirty="0" err="1" smtClean="0"/>
              <a:t>protected</a:t>
            </a:r>
            <a:r>
              <a:rPr lang="fr-CH" dirty="0" smtClean="0"/>
              <a:t> » or </a:t>
            </a:r>
            <a:r>
              <a:rPr lang="fr-CH" dirty="0" err="1" smtClean="0"/>
              <a:t>increased</a:t>
            </a:r>
            <a:r>
              <a:rPr lang="fr-CH" dirty="0" smtClean="0"/>
              <a:t> (</a:t>
            </a:r>
            <a:r>
              <a:rPr lang="fr-CH" dirty="0" err="1" smtClean="0"/>
              <a:t>caveat</a:t>
            </a:r>
            <a:r>
              <a:rPr lang="fr-CH" dirty="0" smtClean="0"/>
              <a:t>: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suffer</a:t>
            </a:r>
            <a:r>
              <a:rPr lang="fr-CH" dirty="0" smtClean="0"/>
              <a:t> </a:t>
            </a:r>
            <a:r>
              <a:rPr lang="fr-CH" dirty="0" err="1" smtClean="0"/>
              <a:t>lack</a:t>
            </a:r>
            <a:r>
              <a:rPr lang="fr-CH" dirty="0" smtClean="0"/>
              <a:t> of personnel)</a:t>
            </a:r>
          </a:p>
          <a:p>
            <a:pPr lvl="1"/>
            <a:r>
              <a:rPr lang="fr-CH" dirty="0" smtClean="0"/>
              <a:t>The </a:t>
            </a:r>
            <a:r>
              <a:rPr lang="fr-CH" dirty="0" err="1" smtClean="0"/>
              <a:t>next</a:t>
            </a:r>
            <a:r>
              <a:rPr lang="fr-CH" dirty="0" smtClean="0"/>
              <a:t> </a:t>
            </a:r>
            <a:r>
              <a:rPr lang="fr-CH" dirty="0" err="1" smtClean="0"/>
              <a:t>big</a:t>
            </a:r>
            <a:r>
              <a:rPr lang="fr-CH" dirty="0" smtClean="0"/>
              <a:t> </a:t>
            </a:r>
            <a:r>
              <a:rPr lang="fr-CH" dirty="0" err="1" smtClean="0"/>
              <a:t>shutdown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1 </a:t>
            </a:r>
            <a:r>
              <a:rPr lang="fr-CH" dirty="0" err="1" smtClean="0"/>
              <a:t>year</a:t>
            </a:r>
            <a:r>
              <a:rPr lang="fr-CH" dirty="0" smtClean="0"/>
              <a:t> </a:t>
            </a:r>
            <a:r>
              <a:rPr lang="fr-CH" dirty="0" err="1" smtClean="0"/>
              <a:t>later</a:t>
            </a:r>
            <a:r>
              <a:rPr lang="fr-CH" dirty="0" smtClean="0"/>
              <a:t> (2016)</a:t>
            </a:r>
          </a:p>
          <a:p>
            <a:pPr lvl="2"/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buy</a:t>
            </a:r>
            <a:r>
              <a:rPr lang="fr-CH" dirty="0" smtClean="0"/>
              <a:t> time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really</a:t>
            </a:r>
            <a:r>
              <a:rPr lang="fr-CH" dirty="0" smtClean="0"/>
              <a:t> </a:t>
            </a:r>
            <a:r>
              <a:rPr lang="fr-CH" dirty="0" err="1" smtClean="0"/>
              <a:t>prepared</a:t>
            </a:r>
            <a:r>
              <a:rPr lang="fr-CH" dirty="0" smtClean="0"/>
              <a:t> to use </a:t>
            </a:r>
            <a:r>
              <a:rPr lang="fr-CH" dirty="0" err="1" smtClean="0"/>
              <a:t>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L. Rossi - HL-LHC Design Study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0A79-3BBC-4AC4-8F9F-119CF4A9F73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Strong</a:t>
            </a:r>
            <a:r>
              <a:rPr lang="fr-CH" dirty="0" smtClean="0"/>
              <a:t> </a:t>
            </a:r>
            <a:r>
              <a:rPr lang="fr-CH" dirty="0" err="1" smtClean="0"/>
              <a:t>endorsement</a:t>
            </a:r>
            <a:r>
              <a:rPr lang="fr-CH" dirty="0" smtClean="0"/>
              <a:t> by DG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Rossi - HL-LHC Design Study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0A79-3BBC-4AC4-8F9F-119CF4A9F737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24744"/>
            <a:ext cx="8550003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Rossi - HL-LHC Design Study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0A79-3BBC-4AC4-8F9F-119CF4A9F737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3035" y="1405477"/>
            <a:ext cx="7252078" cy="490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1043608" y="3356992"/>
            <a:ext cx="7272808" cy="1152128"/>
          </a:xfrm>
          <a:prstGeom prst="rect">
            <a:avLst/>
          </a:prstGeom>
          <a:solidFill>
            <a:schemeClr val="accent1"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Rossi - HL-LHC Design Study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0A79-3BBC-4AC4-8F9F-119CF4A9F737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9144000" cy="2510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65104"/>
            <a:ext cx="9144000" cy="61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0" y="2204864"/>
            <a:ext cx="9144000" cy="2808312"/>
          </a:xfrm>
          <a:prstGeom prst="rect">
            <a:avLst/>
          </a:prstGeom>
          <a:solidFill>
            <a:schemeClr val="accent1"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79512" y="5445224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Plus a </a:t>
            </a:r>
            <a:r>
              <a:rPr lang="fr-CH" dirty="0" err="1" smtClean="0"/>
              <a:t>letter</a:t>
            </a:r>
            <a:r>
              <a:rPr lang="fr-CH" dirty="0" smtClean="0"/>
              <a:t> by Steve </a:t>
            </a:r>
            <a:r>
              <a:rPr lang="fr-CH" dirty="0" err="1" smtClean="0"/>
              <a:t>Meyers</a:t>
            </a:r>
            <a:r>
              <a:rPr lang="fr-CH" dirty="0" smtClean="0"/>
              <a:t> to state the Mission NEED for </a:t>
            </a:r>
            <a:r>
              <a:rPr lang="fr-CH" dirty="0" err="1" smtClean="0"/>
              <a:t>Crab</a:t>
            </a:r>
            <a:r>
              <a:rPr lang="fr-CH" dirty="0" smtClean="0"/>
              <a:t> </a:t>
            </a:r>
            <a:r>
              <a:rPr lang="fr-CH" dirty="0" err="1" smtClean="0"/>
              <a:t>Cavities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General </a:t>
            </a:r>
            <a:r>
              <a:rPr lang="fr-CH" dirty="0" err="1" smtClean="0"/>
              <a:t>features</a:t>
            </a:r>
            <a:r>
              <a:rPr lang="fr-CH" dirty="0" smtClean="0"/>
              <a:t> of HL-LHC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 smtClean="0"/>
              <a:t>C</a:t>
            </a:r>
            <a:r>
              <a:rPr lang="fr-CH" dirty="0" err="1" smtClean="0"/>
              <a:t>ost</a:t>
            </a:r>
            <a:r>
              <a:rPr lang="fr-CH" dirty="0" smtClean="0"/>
              <a:t> of LHC upgrades (</a:t>
            </a:r>
            <a:r>
              <a:rPr lang="fr-CH" dirty="0" err="1" smtClean="0"/>
              <a:t>accelerator</a:t>
            </a:r>
            <a:r>
              <a:rPr lang="fr-CH" dirty="0" smtClean="0"/>
              <a:t> part): </a:t>
            </a:r>
            <a:r>
              <a:rPr lang="fr-CH" dirty="0" smtClean="0">
                <a:sym typeface="Symbol"/>
              </a:rPr>
              <a:t> 500 Millions (CHF?,US$ ?, € ?...)</a:t>
            </a:r>
          </a:p>
          <a:p>
            <a:r>
              <a:rPr lang="fr-CH" dirty="0" err="1" smtClean="0">
                <a:sym typeface="Symbol"/>
              </a:rPr>
              <a:t>C</a:t>
            </a:r>
            <a:r>
              <a:rPr lang="fr-CH" dirty="0" err="1" smtClean="0">
                <a:sym typeface="Symbol"/>
              </a:rPr>
              <a:t>ost</a:t>
            </a:r>
            <a:r>
              <a:rPr lang="fr-CH" dirty="0" smtClean="0">
                <a:sym typeface="Symbol"/>
              </a:rPr>
              <a:t> of R&amp;D and </a:t>
            </a:r>
            <a:r>
              <a:rPr lang="fr-CH" dirty="0" err="1" smtClean="0">
                <a:sym typeface="Symbol"/>
              </a:rPr>
              <a:t>technological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development</a:t>
            </a:r>
            <a:r>
              <a:rPr lang="fr-CH" dirty="0" smtClean="0">
                <a:sym typeface="Symbol"/>
              </a:rPr>
              <a:t>: 10%</a:t>
            </a:r>
            <a:r>
              <a:rPr lang="en-US" dirty="0" smtClean="0">
                <a:sym typeface="Symbol"/>
              </a:rPr>
              <a:t>, i.e. 50 Millions</a:t>
            </a:r>
          </a:p>
          <a:p>
            <a:r>
              <a:rPr lang="fr-CH" dirty="0" err="1" smtClean="0">
                <a:sym typeface="Symbol"/>
              </a:rPr>
              <a:t>C</a:t>
            </a:r>
            <a:r>
              <a:rPr lang="fr-CH" dirty="0" err="1" smtClean="0">
                <a:sym typeface="Symbol"/>
              </a:rPr>
              <a:t>ost</a:t>
            </a:r>
            <a:r>
              <a:rPr lang="fr-CH" dirty="0" smtClean="0">
                <a:sym typeface="Symbol"/>
              </a:rPr>
              <a:t> of Design: 10%, </a:t>
            </a:r>
            <a:r>
              <a:rPr lang="fr-CH" dirty="0" err="1" smtClean="0">
                <a:sym typeface="Symbol"/>
              </a:rPr>
              <a:t>too</a:t>
            </a:r>
            <a:r>
              <a:rPr lang="fr-CH" dirty="0" smtClean="0">
                <a:sym typeface="Symbol"/>
              </a:rPr>
              <a:t>, 50 Millions</a:t>
            </a:r>
          </a:p>
          <a:p>
            <a:pPr lvl="1"/>
            <a:r>
              <a:rPr lang="fr-CH" dirty="0" smtClean="0">
                <a:sym typeface="Symbol"/>
              </a:rPr>
              <a:t>To </a:t>
            </a:r>
            <a:r>
              <a:rPr lang="fr-CH" dirty="0" err="1" smtClean="0">
                <a:sym typeface="Symbol"/>
              </a:rPr>
              <a:t>be</a:t>
            </a:r>
            <a:r>
              <a:rPr lang="fr-CH" dirty="0" smtClean="0">
                <a:sym typeface="Symbol"/>
              </a:rPr>
              <a:t> significative the FP7 DS </a:t>
            </a:r>
            <a:r>
              <a:rPr lang="fr-CH" dirty="0" err="1" smtClean="0">
                <a:sym typeface="Symbol"/>
              </a:rPr>
              <a:t>should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be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at</a:t>
            </a:r>
            <a:r>
              <a:rPr lang="fr-CH" dirty="0" smtClean="0">
                <a:sym typeface="Symbol"/>
              </a:rPr>
              <a:t> least 20% of the design effort, </a:t>
            </a:r>
            <a:r>
              <a:rPr lang="fr-CH" dirty="0" err="1" smtClean="0">
                <a:sym typeface="Symbol"/>
              </a:rPr>
              <a:t>i.e</a:t>
            </a:r>
            <a:r>
              <a:rPr lang="fr-CH" dirty="0" smtClean="0">
                <a:sym typeface="Symbol"/>
              </a:rPr>
              <a:t> 10 Millions</a:t>
            </a:r>
            <a:endParaRPr lang="fr-CH" dirty="0" smtClean="0">
              <a:sym typeface="Symbol"/>
            </a:endParaRPr>
          </a:p>
          <a:p>
            <a:pPr lvl="1">
              <a:buNone/>
            </a:pPr>
            <a:endParaRPr lang="en-US" dirty="0" smtClean="0">
              <a:sym typeface="Symbo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Rossi - HL-LHC Design Study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0A79-3BBC-4AC4-8F9F-119CF4A9F73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General </a:t>
            </a:r>
            <a:r>
              <a:rPr lang="fr-CH" dirty="0" err="1" smtClean="0"/>
              <a:t>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r-CH" dirty="0" smtClean="0"/>
              <a:t>10 M€ total </a:t>
            </a:r>
            <a:r>
              <a:rPr lang="fr-CH" dirty="0" err="1" smtClean="0"/>
              <a:t>cost</a:t>
            </a:r>
            <a:r>
              <a:rPr lang="fr-CH" dirty="0" smtClean="0"/>
              <a:t> over 4 </a:t>
            </a:r>
            <a:r>
              <a:rPr lang="fr-CH" dirty="0" err="1" smtClean="0"/>
              <a:t>years</a:t>
            </a:r>
            <a:r>
              <a:rPr lang="fr-CH" dirty="0" smtClean="0"/>
              <a:t>: July </a:t>
            </a:r>
            <a:r>
              <a:rPr lang="fr-CH" dirty="0" smtClean="0"/>
              <a:t>2011-June2015</a:t>
            </a:r>
            <a:endParaRPr lang="fr-CH" dirty="0" smtClean="0"/>
          </a:p>
          <a:p>
            <a:r>
              <a:rPr lang="fr-CH" dirty="0" err="1" smtClean="0"/>
              <a:t>Reimbursment</a:t>
            </a:r>
            <a:r>
              <a:rPr lang="fr-CH" dirty="0" smtClean="0"/>
              <a:t> by EU</a:t>
            </a:r>
          </a:p>
          <a:p>
            <a:pPr lvl="1"/>
            <a:r>
              <a:rPr lang="fr-CH" dirty="0" err="1" smtClean="0"/>
              <a:t>We</a:t>
            </a:r>
            <a:r>
              <a:rPr lang="fr-CH" dirty="0" smtClean="0"/>
              <a:t> ai m to 40%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reimbursed</a:t>
            </a:r>
            <a:r>
              <a:rPr lang="fr-CH" dirty="0" smtClean="0"/>
              <a:t> by EU  </a:t>
            </a:r>
            <a:r>
              <a:rPr lang="fr-CH" dirty="0" smtClean="0"/>
              <a:t>(of course compromise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reality)</a:t>
            </a:r>
            <a:endParaRPr lang="fr-CH" dirty="0" smtClean="0"/>
          </a:p>
          <a:p>
            <a:pPr lvl="2"/>
            <a:r>
              <a:rPr lang="fr-CH" b="1" dirty="0" smtClean="0"/>
              <a:t>CERN </a:t>
            </a:r>
            <a:r>
              <a:rPr lang="fr-CH" b="1" dirty="0" err="1" smtClean="0"/>
              <a:t>offers</a:t>
            </a:r>
            <a:r>
              <a:rPr lang="fr-CH" b="1" dirty="0" smtClean="0"/>
              <a:t> by </a:t>
            </a:r>
            <a:r>
              <a:rPr lang="fr-CH" b="1" dirty="0" smtClean="0"/>
              <a:t>free personnel for </a:t>
            </a:r>
            <a:r>
              <a:rPr lang="fr-CH" b="1" dirty="0" err="1" smtClean="0"/>
              <a:t>WPs</a:t>
            </a:r>
            <a:r>
              <a:rPr lang="fr-CH" b="1" dirty="0" smtClean="0"/>
              <a:t>, </a:t>
            </a:r>
            <a:r>
              <a:rPr lang="fr-CH" b="1" dirty="0" smtClean="0"/>
              <a:t>but </a:t>
            </a:r>
            <a:r>
              <a:rPr lang="fr-CH" b="1" dirty="0" err="1" smtClean="0"/>
              <a:t>will</a:t>
            </a:r>
            <a:r>
              <a:rPr lang="fr-CH" b="1" dirty="0" smtClean="0"/>
              <a:t> </a:t>
            </a:r>
            <a:r>
              <a:rPr lang="fr-CH" b="1" dirty="0" err="1" smtClean="0"/>
              <a:t>be</a:t>
            </a:r>
            <a:r>
              <a:rPr lang="fr-CH" b="1" dirty="0" smtClean="0"/>
              <a:t> </a:t>
            </a:r>
            <a:r>
              <a:rPr lang="fr-CH" b="1" dirty="0" err="1" smtClean="0"/>
              <a:t>reimbursed</a:t>
            </a:r>
            <a:r>
              <a:rPr lang="fr-CH" b="1" dirty="0" smtClean="0"/>
              <a:t> 100% for management. Exception for  </a:t>
            </a:r>
            <a:r>
              <a:rPr lang="fr-CH" b="1" dirty="0" err="1" smtClean="0"/>
              <a:t>fellows</a:t>
            </a:r>
            <a:r>
              <a:rPr lang="fr-CH" b="1" dirty="0" smtClean="0"/>
              <a:t>.</a:t>
            </a:r>
          </a:p>
          <a:p>
            <a:pPr lvl="2"/>
            <a:r>
              <a:rPr lang="fr-CH" dirty="0" smtClean="0"/>
              <a:t>This </a:t>
            </a:r>
            <a:r>
              <a:rPr lang="fr-CH" dirty="0" err="1" smtClean="0"/>
              <a:t>may</a:t>
            </a:r>
            <a:r>
              <a:rPr lang="fr-CH" dirty="0" smtClean="0"/>
              <a:t> </a:t>
            </a:r>
            <a:r>
              <a:rPr lang="fr-CH" dirty="0" err="1" smtClean="0"/>
              <a:t>make</a:t>
            </a:r>
            <a:r>
              <a:rPr lang="fr-CH" dirty="0" smtClean="0"/>
              <a:t> </a:t>
            </a:r>
            <a:r>
              <a:rPr lang="fr-CH" dirty="0" err="1" smtClean="0"/>
              <a:t>very</a:t>
            </a:r>
            <a:r>
              <a:rPr lang="fr-CH" dirty="0" smtClean="0"/>
              <a:t> attractive for </a:t>
            </a:r>
            <a:r>
              <a:rPr lang="fr-CH" dirty="0" err="1" smtClean="0"/>
              <a:t>other</a:t>
            </a:r>
            <a:r>
              <a:rPr lang="fr-CH" dirty="0" smtClean="0"/>
              <a:t> </a:t>
            </a:r>
            <a:r>
              <a:rPr lang="fr-CH" dirty="0" err="1" smtClean="0"/>
              <a:t>partners</a:t>
            </a:r>
            <a:r>
              <a:rPr lang="fr-CH" dirty="0" smtClean="0"/>
              <a:t>: </a:t>
            </a:r>
            <a:r>
              <a:rPr lang="fr-CH" dirty="0" err="1" smtClean="0"/>
              <a:t>possibility</a:t>
            </a:r>
            <a:r>
              <a:rPr lang="fr-CH" dirty="0" smtClean="0"/>
              <a:t> of 50% </a:t>
            </a:r>
            <a:r>
              <a:rPr lang="fr-CH" dirty="0" err="1" smtClean="0"/>
              <a:t>reimbursement</a:t>
            </a:r>
            <a:r>
              <a:rPr lang="fr-CH" dirty="0" smtClean="0"/>
              <a:t> for </a:t>
            </a:r>
            <a:r>
              <a:rPr lang="fr-CH" dirty="0" err="1" smtClean="0"/>
              <a:t>Universities</a:t>
            </a:r>
            <a:r>
              <a:rPr lang="fr-CH" dirty="0" smtClean="0"/>
              <a:t> ?</a:t>
            </a:r>
            <a:endParaRPr lang="fr-CH" dirty="0" smtClean="0"/>
          </a:p>
          <a:p>
            <a:r>
              <a:rPr lang="fr-CH" dirty="0" smtClean="0"/>
              <a:t>U</a:t>
            </a:r>
            <a:r>
              <a:rPr lang="fr-CH" dirty="0" smtClean="0"/>
              <a:t>se </a:t>
            </a:r>
            <a:r>
              <a:rPr lang="fr-CH" dirty="0" err="1" smtClean="0"/>
              <a:t>EuCard</a:t>
            </a:r>
            <a:r>
              <a:rPr lang="fr-CH" dirty="0" smtClean="0"/>
              <a:t> (and </a:t>
            </a:r>
            <a:r>
              <a:rPr lang="fr-CH" dirty="0" err="1" smtClean="0"/>
              <a:t>other</a:t>
            </a:r>
            <a:r>
              <a:rPr lang="fr-CH" dirty="0" smtClean="0"/>
              <a:t> </a:t>
            </a:r>
            <a:r>
              <a:rPr lang="fr-CH" dirty="0" smtClean="0"/>
              <a:t>programs) for </a:t>
            </a:r>
            <a:r>
              <a:rPr lang="fr-CH" dirty="0" err="1" smtClean="0"/>
              <a:t>technical</a:t>
            </a:r>
            <a:r>
              <a:rPr lang="fr-CH" dirty="0" smtClean="0"/>
              <a:t> </a:t>
            </a:r>
            <a:r>
              <a:rPr lang="fr-CH" dirty="0" err="1" smtClean="0"/>
              <a:t>development</a:t>
            </a:r>
            <a:endParaRPr lang="fr-CH" dirty="0" smtClean="0"/>
          </a:p>
          <a:p>
            <a:pPr lvl="1"/>
            <a:r>
              <a:rPr lang="fr-CH" dirty="0" smtClean="0"/>
              <a:t>Most of  </a:t>
            </a:r>
            <a:r>
              <a:rPr lang="fr-CH" dirty="0" err="1" smtClean="0"/>
              <a:t>resources</a:t>
            </a:r>
            <a:r>
              <a:rPr lang="fr-CH" dirty="0" smtClean="0"/>
              <a:t> on personnel</a:t>
            </a:r>
          </a:p>
          <a:p>
            <a:pPr lvl="1"/>
            <a:r>
              <a:rPr lang="fr-CH" dirty="0" err="1" smtClean="0"/>
              <a:t>Some</a:t>
            </a:r>
            <a:r>
              <a:rPr lang="fr-CH" dirty="0" smtClean="0"/>
              <a:t> hardware, </a:t>
            </a:r>
            <a:r>
              <a:rPr lang="fr-CH" dirty="0" err="1" smtClean="0"/>
              <a:t>especially</a:t>
            </a:r>
            <a:r>
              <a:rPr lang="fr-CH" dirty="0" smtClean="0"/>
              <a:t> for </a:t>
            </a:r>
            <a:r>
              <a:rPr lang="fr-CH" dirty="0" err="1" smtClean="0"/>
              <a:t>orphan</a:t>
            </a:r>
            <a:r>
              <a:rPr lang="fr-CH" dirty="0" smtClean="0"/>
              <a:t> items</a:t>
            </a:r>
          </a:p>
          <a:p>
            <a:r>
              <a:rPr lang="fr-CH" dirty="0" err="1" smtClean="0"/>
              <a:t>Generate</a:t>
            </a:r>
            <a:r>
              <a:rPr lang="fr-CH" dirty="0" smtClean="0"/>
              <a:t>  positive  attitude in </a:t>
            </a:r>
            <a:r>
              <a:rPr lang="fr-CH" dirty="0" err="1" smtClean="0"/>
              <a:t>other</a:t>
            </a:r>
            <a:r>
              <a:rPr lang="fr-CH" dirty="0" smtClean="0"/>
              <a:t> </a:t>
            </a:r>
            <a:r>
              <a:rPr lang="fr-CH" dirty="0" err="1" smtClean="0"/>
              <a:t>labs</a:t>
            </a:r>
            <a:r>
              <a:rPr lang="fr-CH" dirty="0" smtClean="0"/>
              <a:t>:</a:t>
            </a:r>
          </a:p>
          <a:p>
            <a:pPr lvl="1"/>
            <a:r>
              <a:rPr lang="fr-CH" dirty="0" smtClean="0"/>
              <a:t>Non </a:t>
            </a:r>
            <a:r>
              <a:rPr lang="fr-CH" dirty="0" smtClean="0"/>
              <a:t>EU </a:t>
            </a:r>
            <a:r>
              <a:rPr lang="fr-CH" dirty="0" err="1" smtClean="0"/>
              <a:t>labs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participate</a:t>
            </a:r>
            <a:r>
              <a:rPr lang="fr-CH" dirty="0" smtClean="0"/>
              <a:t> to </a:t>
            </a:r>
            <a:r>
              <a:rPr lang="fr-CH" dirty="0" err="1" smtClean="0"/>
              <a:t>governance</a:t>
            </a:r>
            <a:r>
              <a:rPr lang="fr-CH" dirty="0" smtClean="0"/>
              <a:t> (but no EU </a:t>
            </a:r>
            <a:r>
              <a:rPr lang="fr-CH" dirty="0" err="1" smtClean="0"/>
              <a:t>funds</a:t>
            </a:r>
            <a:r>
              <a:rPr lang="fr-CH" dirty="0" smtClean="0"/>
              <a:t>)</a:t>
            </a:r>
          </a:p>
          <a:p>
            <a:r>
              <a:rPr lang="fr-CH" dirty="0" smtClean="0"/>
              <a:t>The </a:t>
            </a:r>
            <a:r>
              <a:rPr lang="fr-CH" dirty="0" err="1" smtClean="0"/>
              <a:t>names</a:t>
            </a:r>
            <a:r>
              <a:rPr lang="fr-CH" dirty="0" smtClean="0"/>
              <a:t> </a:t>
            </a:r>
            <a:r>
              <a:rPr lang="fr-CH" dirty="0" err="1" smtClean="0"/>
              <a:t>herein</a:t>
            </a:r>
            <a:r>
              <a:rPr lang="fr-CH" dirty="0" smtClean="0"/>
              <a:t> are CERN  </a:t>
            </a:r>
            <a:r>
              <a:rPr lang="fr-CH" dirty="0" err="1" smtClean="0"/>
              <a:t>coordinators</a:t>
            </a:r>
            <a:r>
              <a:rPr lang="fr-CH" dirty="0" smtClean="0"/>
              <a:t>: </a:t>
            </a:r>
            <a:r>
              <a:rPr lang="fr-CH" dirty="0" err="1" smtClean="0"/>
              <a:t>each</a:t>
            </a:r>
            <a:r>
              <a:rPr lang="fr-CH" dirty="0" smtClean="0"/>
              <a:t> of </a:t>
            </a:r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joined</a:t>
            </a:r>
            <a:r>
              <a:rPr lang="fr-CH" dirty="0" smtClean="0"/>
              <a:t> by a non-CERN </a:t>
            </a:r>
            <a:r>
              <a:rPr lang="fr-CH" dirty="0" err="1" smtClean="0"/>
              <a:t>coordinator</a:t>
            </a:r>
            <a:r>
              <a:rPr lang="fr-CH" dirty="0" smtClean="0"/>
              <a:t>. </a:t>
            </a:r>
            <a:r>
              <a:rPr lang="fr-CH" dirty="0" err="1" smtClean="0"/>
              <a:t>Except</a:t>
            </a:r>
            <a:r>
              <a:rPr lang="fr-CH" dirty="0" smtClean="0"/>
              <a:t> </a:t>
            </a:r>
            <a:r>
              <a:rPr lang="fr-CH" dirty="0" err="1" smtClean="0"/>
              <a:t>project</a:t>
            </a:r>
            <a:r>
              <a:rPr lang="fr-CH" dirty="0" smtClean="0"/>
              <a:t> </a:t>
            </a:r>
            <a:r>
              <a:rPr lang="fr-CH" dirty="0" err="1" smtClean="0"/>
              <a:t>Coordinator</a:t>
            </a:r>
            <a:r>
              <a:rPr lang="fr-CH" dirty="0" smtClean="0"/>
              <a:t>, the </a:t>
            </a:r>
            <a:r>
              <a:rPr lang="fr-CH" dirty="0" err="1" smtClean="0"/>
              <a:t>co</a:t>
            </a:r>
            <a:r>
              <a:rPr lang="fr-CH" dirty="0" smtClean="0"/>
              <a:t>-</a:t>
            </a:r>
            <a:r>
              <a:rPr lang="fr-CH" dirty="0" err="1" smtClean="0"/>
              <a:t>ordinator</a:t>
            </a:r>
            <a:r>
              <a:rPr lang="fr-CH" dirty="0" smtClean="0"/>
              <a:t> </a:t>
            </a:r>
            <a:r>
              <a:rPr lang="fr-CH" dirty="0" err="1" smtClean="0"/>
              <a:t>ijn</a:t>
            </a:r>
            <a:r>
              <a:rPr lang="fr-CH" dirty="0" smtClean="0"/>
              <a:t> charge for </a:t>
            </a:r>
            <a:r>
              <a:rPr lang="fr-CH" dirty="0" err="1" smtClean="0"/>
              <a:t>two</a:t>
            </a:r>
            <a:r>
              <a:rPr lang="fr-CH" dirty="0" smtClean="0"/>
              <a:t> </a:t>
            </a:r>
            <a:r>
              <a:rPr lang="fr-CH" dirty="0" err="1" smtClean="0"/>
              <a:t>years</a:t>
            </a:r>
            <a:r>
              <a:rPr lang="fr-CH" dirty="0" smtClean="0"/>
              <a:t>, </a:t>
            </a:r>
            <a:r>
              <a:rPr lang="fr-CH" dirty="0" err="1" smtClean="0"/>
              <a:t>nominated</a:t>
            </a:r>
            <a:r>
              <a:rPr lang="fr-CH" dirty="0" smtClean="0"/>
              <a:t> </a:t>
            </a:r>
            <a:r>
              <a:rPr lang="fr-CH" dirty="0" smtClean="0"/>
              <a:t>by the </a:t>
            </a:r>
            <a:r>
              <a:rPr lang="fr-CH" dirty="0" err="1" smtClean="0"/>
              <a:t>governing</a:t>
            </a:r>
            <a:r>
              <a:rPr lang="fr-CH" dirty="0" smtClean="0"/>
              <a:t> </a:t>
            </a:r>
            <a:r>
              <a:rPr lang="fr-CH" dirty="0" err="1" smtClean="0"/>
              <a:t>board</a:t>
            </a:r>
            <a:r>
              <a:rPr lang="fr-CH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0A79-3BBC-4AC4-8F9F-119CF4A9F737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Rossi - HL-LHC Design Study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WP 1 – Management</a:t>
            </a:r>
            <a:br>
              <a:rPr lang="fr-CH" dirty="0" smtClean="0"/>
            </a:br>
            <a:r>
              <a:rPr lang="fr-CH" dirty="0" smtClean="0"/>
              <a:t>Lucio Rossi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77500" lnSpcReduction="20000"/>
          </a:bodyPr>
          <a:lstStyle/>
          <a:p>
            <a:r>
              <a:rPr lang="fr-CH" dirty="0" smtClean="0"/>
              <a:t>Main </a:t>
            </a:r>
            <a:r>
              <a:rPr lang="fr-CH" dirty="0" err="1" smtClean="0"/>
              <a:t>tasks</a:t>
            </a:r>
            <a:endParaRPr lang="fr-CH" dirty="0" smtClean="0"/>
          </a:p>
          <a:p>
            <a:pPr lvl="1"/>
            <a:r>
              <a:rPr lang="fr-CH" dirty="0" smtClean="0"/>
              <a:t>General management of the DS and </a:t>
            </a:r>
            <a:r>
              <a:rPr lang="fr-CH" dirty="0" err="1" smtClean="0"/>
              <a:t>link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other</a:t>
            </a:r>
            <a:r>
              <a:rPr lang="fr-CH" dirty="0" smtClean="0"/>
              <a:t> </a:t>
            </a:r>
            <a:r>
              <a:rPr lang="fr-CH" dirty="0" err="1" smtClean="0"/>
              <a:t>similar</a:t>
            </a:r>
            <a:r>
              <a:rPr lang="fr-CH" dirty="0" smtClean="0"/>
              <a:t> </a:t>
            </a:r>
            <a:r>
              <a:rPr lang="fr-CH" dirty="0" err="1" smtClean="0"/>
              <a:t>entities</a:t>
            </a:r>
            <a:r>
              <a:rPr lang="fr-CH" dirty="0" smtClean="0"/>
              <a:t> </a:t>
            </a:r>
            <a:r>
              <a:rPr lang="fr-CH" dirty="0" err="1" smtClean="0"/>
              <a:t>outside</a:t>
            </a:r>
            <a:r>
              <a:rPr lang="fr-CH" dirty="0" smtClean="0"/>
              <a:t> EU</a:t>
            </a:r>
          </a:p>
          <a:p>
            <a:pPr lvl="1"/>
            <a:r>
              <a:rPr lang="fr-CH" dirty="0" err="1" smtClean="0"/>
              <a:t>Milestones</a:t>
            </a:r>
            <a:r>
              <a:rPr lang="fr-CH" dirty="0" smtClean="0"/>
              <a:t> and </a:t>
            </a:r>
            <a:r>
              <a:rPr lang="fr-CH" dirty="0" err="1" smtClean="0"/>
              <a:t>review</a:t>
            </a:r>
            <a:r>
              <a:rPr lang="fr-CH" dirty="0" smtClean="0"/>
              <a:t> plan (</a:t>
            </a:r>
            <a:r>
              <a:rPr lang="fr-CH" dirty="0" err="1" smtClean="0"/>
              <a:t>reviewing</a:t>
            </a:r>
            <a:r>
              <a:rPr lang="fr-CH" dirty="0" smtClean="0"/>
              <a:t> as </a:t>
            </a:r>
            <a:r>
              <a:rPr lang="fr-CH" dirty="0" err="1" smtClean="0"/>
              <a:t>methodology</a:t>
            </a:r>
            <a:r>
              <a:rPr lang="fr-CH" dirty="0" smtClean="0"/>
              <a:t> of </a:t>
            </a:r>
            <a:r>
              <a:rPr lang="fr-CH" dirty="0" err="1" smtClean="0"/>
              <a:t>working</a:t>
            </a:r>
            <a:r>
              <a:rPr lang="fr-CH" dirty="0" smtClean="0"/>
              <a:t>)</a:t>
            </a:r>
          </a:p>
          <a:p>
            <a:pPr lvl="1"/>
            <a:r>
              <a:rPr lang="fr-CH" dirty="0" smtClean="0"/>
              <a:t>General plan and </a:t>
            </a:r>
            <a:r>
              <a:rPr lang="fr-CH" dirty="0" err="1" smtClean="0"/>
              <a:t>coherence</a:t>
            </a:r>
            <a:r>
              <a:rPr lang="fr-CH" dirty="0" smtClean="0"/>
              <a:t> of the </a:t>
            </a:r>
            <a:r>
              <a:rPr lang="fr-CH" dirty="0" err="1" smtClean="0"/>
              <a:t>parameters</a:t>
            </a:r>
            <a:endParaRPr lang="fr-CH" dirty="0" smtClean="0"/>
          </a:p>
          <a:p>
            <a:pPr lvl="2"/>
            <a:r>
              <a:rPr lang="fr-CH" dirty="0" smtClean="0"/>
              <a:t>Link </a:t>
            </a:r>
            <a:r>
              <a:rPr lang="fr-CH" dirty="0" err="1" smtClean="0"/>
              <a:t>with</a:t>
            </a:r>
            <a:r>
              <a:rPr lang="fr-CH" dirty="0" smtClean="0"/>
              <a:t> all </a:t>
            </a:r>
            <a:r>
              <a:rPr lang="fr-CH" dirty="0" err="1" smtClean="0"/>
              <a:t>repositories</a:t>
            </a:r>
            <a:r>
              <a:rPr lang="fr-CH" dirty="0" smtClean="0"/>
              <a:t> of info (CERN and </a:t>
            </a:r>
            <a:r>
              <a:rPr lang="fr-CH" dirty="0" err="1" smtClean="0"/>
              <a:t>outside</a:t>
            </a:r>
            <a:r>
              <a:rPr lang="fr-CH" dirty="0" smtClean="0"/>
              <a:t>)</a:t>
            </a:r>
            <a:endParaRPr lang="fr-CH" dirty="0" smtClean="0"/>
          </a:p>
          <a:p>
            <a:pPr lvl="1"/>
            <a:r>
              <a:rPr lang="fr-CH" dirty="0" err="1" smtClean="0"/>
              <a:t>Integration</a:t>
            </a:r>
            <a:r>
              <a:rPr lang="fr-CH" dirty="0" smtClean="0"/>
              <a:t> and planning</a:t>
            </a:r>
          </a:p>
          <a:p>
            <a:pPr lvl="1"/>
            <a:r>
              <a:rPr lang="fr-CH" dirty="0" err="1" smtClean="0"/>
              <a:t>Risk</a:t>
            </a:r>
            <a:r>
              <a:rPr lang="fr-CH" dirty="0" smtClean="0"/>
              <a:t> </a:t>
            </a:r>
            <a:r>
              <a:rPr lang="fr-CH" dirty="0" err="1" smtClean="0"/>
              <a:t>Analysis</a:t>
            </a:r>
            <a:r>
              <a:rPr lang="fr-CH" dirty="0" smtClean="0"/>
              <a:t> and mitigation plans</a:t>
            </a:r>
          </a:p>
          <a:p>
            <a:pPr lvl="1"/>
            <a:r>
              <a:rPr lang="fr-CH" dirty="0" smtClean="0"/>
              <a:t>Coordination </a:t>
            </a:r>
            <a:r>
              <a:rPr lang="fr-CH" dirty="0" err="1" smtClean="0"/>
              <a:t>with</a:t>
            </a:r>
            <a:r>
              <a:rPr lang="fr-CH" dirty="0" smtClean="0"/>
              <a:t> the LHC machines performance and planning</a:t>
            </a:r>
          </a:p>
          <a:p>
            <a:pPr lvl="1"/>
            <a:r>
              <a:rPr lang="fr-CH" dirty="0" smtClean="0"/>
              <a:t>LHC INJ </a:t>
            </a:r>
            <a:r>
              <a:rPr lang="fr-CH" dirty="0" err="1" smtClean="0"/>
              <a:t>requirements</a:t>
            </a:r>
            <a:r>
              <a:rPr lang="fr-CH" dirty="0" smtClean="0"/>
              <a:t> </a:t>
            </a:r>
          </a:p>
          <a:p>
            <a:pPr lvl="1"/>
            <a:r>
              <a:rPr lang="fr-CH" dirty="0" smtClean="0"/>
              <a:t>Coordination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Physics</a:t>
            </a:r>
            <a:r>
              <a:rPr lang="fr-CH" dirty="0" smtClean="0"/>
              <a:t> </a:t>
            </a:r>
            <a:r>
              <a:rPr lang="fr-CH" dirty="0" err="1" smtClean="0"/>
              <a:t>requirement</a:t>
            </a:r>
            <a:r>
              <a:rPr lang="fr-CH" dirty="0" smtClean="0"/>
              <a:t> </a:t>
            </a:r>
          </a:p>
          <a:p>
            <a:pPr lvl="1"/>
            <a:r>
              <a:rPr lang="fr-CH" dirty="0" err="1" smtClean="0"/>
              <a:t>Outreach</a:t>
            </a:r>
            <a:r>
              <a:rPr lang="fr-CH" dirty="0" smtClean="0"/>
              <a:t> </a:t>
            </a:r>
            <a:r>
              <a:rPr lang="fr-CH" dirty="0" smtClean="0"/>
              <a:t>and </a:t>
            </a:r>
            <a:r>
              <a:rPr lang="fr-CH" dirty="0" err="1" smtClean="0"/>
              <a:t>dissemination</a:t>
            </a:r>
            <a:endParaRPr lang="fr-CH" dirty="0" smtClean="0"/>
          </a:p>
          <a:p>
            <a:pPr lvl="1"/>
            <a:r>
              <a:rPr lang="fr-CH" dirty="0" smtClean="0"/>
              <a:t>Radioprotection and  </a:t>
            </a:r>
            <a:r>
              <a:rPr lang="fr-CH" dirty="0" err="1" smtClean="0"/>
              <a:t>Enviroment</a:t>
            </a:r>
            <a:r>
              <a:rPr lang="fr-CH" dirty="0" smtClean="0"/>
              <a:t> impact</a:t>
            </a:r>
            <a:endParaRPr lang="fr-CH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Sept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0A79-3BBC-4AC4-8F9F-119CF4A9F737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Rossi - HL-LHC Design Study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</TotalTime>
  <Words>798</Words>
  <Application>Microsoft Office PowerPoint</Application>
  <PresentationFormat>On-screen Show (4:3)</PresentationFormat>
  <Paragraphs>134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Design Study High Luminosity LHC (HL-LHC) update w.r.t. 1st meeting.</vt:lpstr>
      <vt:lpstr>CERN plan : all around LHC</vt:lpstr>
      <vt:lpstr>Situation at CERN</vt:lpstr>
      <vt:lpstr>Strong endorsement by DG</vt:lpstr>
      <vt:lpstr>Slide 5</vt:lpstr>
      <vt:lpstr>Slide 6</vt:lpstr>
      <vt:lpstr>General features of HL-LHC</vt:lpstr>
      <vt:lpstr>General features</vt:lpstr>
      <vt:lpstr>WP 1 – Management Lucio Rossi </vt:lpstr>
      <vt:lpstr>WP1 participants</vt:lpstr>
      <vt:lpstr>WP list (with CERN co-coordinators)</vt:lpstr>
      <vt:lpstr>Other WPs (in HL-LHC but not necessarily in the FP7 Design Study)</vt:lpstr>
      <vt:lpstr>Milestone </vt:lpstr>
      <vt:lpstr>Actions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FP7- Design Study High Luminosity LHC (HL-LHC)</dc:title>
  <dc:creator>rossiluc</dc:creator>
  <cp:lastModifiedBy>rossiluc</cp:lastModifiedBy>
  <cp:revision>68</cp:revision>
  <dcterms:created xsi:type="dcterms:W3CDTF">2010-06-25T10:33:11Z</dcterms:created>
  <dcterms:modified xsi:type="dcterms:W3CDTF">2010-09-07T22:04:34Z</dcterms:modified>
</cp:coreProperties>
</file>