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13"/>
  </p:notesMasterIdLst>
  <p:handoutMasterIdLst>
    <p:handoutMasterId r:id="rId14"/>
  </p:handoutMasterIdLst>
  <p:sldIdLst>
    <p:sldId id="299" r:id="rId3"/>
    <p:sldId id="323" r:id="rId4"/>
    <p:sldId id="324" r:id="rId5"/>
    <p:sldId id="325" r:id="rId6"/>
    <p:sldId id="327" r:id="rId7"/>
    <p:sldId id="326" r:id="rId8"/>
    <p:sldId id="328" r:id="rId9"/>
    <p:sldId id="331" r:id="rId10"/>
    <p:sldId id="329" r:id="rId11"/>
    <p:sldId id="321" r:id="rId12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66FF"/>
    <a:srgbClr val="009900"/>
    <a:srgbClr val="CC0000"/>
    <a:srgbClr val="FF3300"/>
    <a:srgbClr val="1F3361"/>
    <a:srgbClr val="1C2A64"/>
    <a:srgbClr val="23415D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 varScale="1">
        <p:scale>
          <a:sx n="95" d="100"/>
          <a:sy n="95" d="100"/>
        </p:scale>
        <p:origin x="-516" y="-102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35B14F8-D1A9-4BFB-A907-12FBC15532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77E8B5F-8F28-4D9E-9194-EBC3DD8429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July 2010 – HL-LHC Design study: Magnets - </a:t>
            </a:r>
            <a:fld id="{9CCD2D1B-C2F2-4D40-86C9-FFF418E5A16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45BF70B8-FB1A-401C-9D1E-9A1CF54AF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0D7C56AA-9E16-48F4-A100-532F54D044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8CD44-603A-4C03-9C6B-358F9A332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D058C-0AB0-4DDD-9814-4ABA603117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FA7DB-E3C2-42D7-B7C3-2225C0A55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9F3EF-1375-45A3-AE09-4C27F4CDA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2C446-1027-40F9-B75F-DC7788EDB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D3E19-F67B-49DD-A8FE-A3A8A8246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2EEA7-3887-490D-835D-9527999CF5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B8689-C7B2-4749-8663-55E293440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July 2010 – HL-LHC Design study: Magnets - </a:t>
            </a:r>
            <a:fld id="{9CCD2D1B-C2F2-4D40-86C9-FFF418E5A16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58E49-D2F2-4D10-916D-BB9DDF2EE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2756F-DF6F-4617-8B09-EEEAFB6BE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5ED96-C721-48BD-BCDE-4859E595C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EF11689-3773-470F-9C1A-1250138DF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30B17E8F-3EEC-46E1-BD90-D3EFC440A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C3B1A39-512F-4361-B36E-BFDEA4A9D9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C77E0AC-3982-4D60-BEA0-4CF57A49C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3CD580D0-A27D-44BC-AD74-5741019FB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0C594C9-1956-476E-BFD2-51D7675E2D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CA4267F-4BC8-4069-9CEE-8B2BE2F3A2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July 2010 – HL-LHC Design study: Magnets - </a:t>
            </a:r>
            <a:fld id="{9CCD2D1B-C2F2-4D40-86C9-FFF418E5A16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  <a:cs typeface="+mn-cs"/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30" r:id="rId2"/>
    <p:sldLayoutId id="2147484131" r:id="rId3"/>
    <p:sldLayoutId id="2147484132" r:id="rId4"/>
    <p:sldLayoutId id="2147484133" r:id="rId5"/>
    <p:sldLayoutId id="2147484118" r:id="rId6"/>
    <p:sldLayoutId id="2147484134" r:id="rId7"/>
    <p:sldLayoutId id="2147484135" r:id="rId8"/>
    <p:sldLayoutId id="2147484136" r:id="rId9"/>
    <p:sldLayoutId id="2147484137" r:id="rId10"/>
    <p:sldLayoutId id="2147484138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9D34DE3B-079A-4601-8D17-8B2F991EE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DESIGN STUDY FOR THE LHC UPGRADE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WP3: MAGNETS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30338" y="3810000"/>
            <a:ext cx="6400800" cy="2062163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err="1" smtClean="0"/>
              <a:t>Todesco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CERN, Geneva, Switzerland</a:t>
            </a:r>
          </a:p>
          <a:p>
            <a:pPr eaLnBrk="1" hangingPunct="1"/>
            <a:endParaRPr lang="fr-CH" sz="2000" dirty="0" smtClean="0"/>
          </a:p>
          <a:p>
            <a:pPr eaLnBrk="1" hangingPunct="1"/>
            <a:r>
              <a:rPr lang="fr-CH" sz="1600" dirty="0" err="1" smtClean="0"/>
              <a:t>Thanks</a:t>
            </a:r>
            <a:r>
              <a:rPr lang="fr-CH" sz="1600" dirty="0" smtClean="0"/>
              <a:t> to O. </a:t>
            </a:r>
            <a:r>
              <a:rPr lang="fr-CH" sz="1600" dirty="0" err="1" smtClean="0"/>
              <a:t>Bruning</a:t>
            </a:r>
            <a:r>
              <a:rPr lang="fr-CH" sz="1600" dirty="0" smtClean="0"/>
              <a:t>, G. De </a:t>
            </a:r>
            <a:r>
              <a:rPr lang="fr-CH" sz="1600" dirty="0" err="1" smtClean="0"/>
              <a:t>Rijk</a:t>
            </a:r>
            <a:r>
              <a:rPr lang="fr-CH" sz="1600" dirty="0" smtClean="0"/>
              <a:t>, J. M. </a:t>
            </a:r>
            <a:r>
              <a:rPr lang="fr-CH" sz="1600" dirty="0" err="1" smtClean="0"/>
              <a:t>Rifflet</a:t>
            </a:r>
            <a:r>
              <a:rPr lang="fr-CH" sz="1600" smtClean="0"/>
              <a:t>, </a:t>
            </a:r>
          </a:p>
          <a:p>
            <a:pPr eaLnBrk="1" hangingPunct="1"/>
            <a:r>
              <a:rPr lang="fr-CH" sz="1600" smtClean="0"/>
              <a:t>L</a:t>
            </a:r>
            <a:r>
              <a:rPr lang="fr-CH" sz="1600" dirty="0" smtClean="0"/>
              <a:t>. Rossi, R. V. </a:t>
            </a:r>
            <a:r>
              <a:rPr lang="fr-CH" sz="1600" dirty="0" err="1" smtClean="0"/>
              <a:t>Weelderen</a:t>
            </a:r>
            <a:endParaRPr lang="fr-CH" sz="1600" dirty="0" smtClean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>
                <a:solidFill>
                  <a:schemeClr val="bg1"/>
                </a:solidFill>
              </a:rPr>
              <a:t>CERN,  </a:t>
            </a:r>
            <a:r>
              <a:rPr lang="en-US" sz="1200" smtClean="0">
                <a:solidFill>
                  <a:schemeClr val="bg1"/>
                </a:solidFill>
              </a:rPr>
              <a:t>8</a:t>
            </a:r>
            <a:r>
              <a:rPr lang="en-US" sz="1200" baseline="30000" smtClean="0">
                <a:solidFill>
                  <a:schemeClr val="bg1"/>
                </a:solidFill>
              </a:rPr>
              <a:t>th</a:t>
            </a:r>
            <a:r>
              <a:rPr lang="en-US" sz="1200" smtClean="0">
                <a:solidFill>
                  <a:schemeClr val="bg1"/>
                </a:solidFill>
              </a:rPr>
              <a:t> September 2010</a:t>
            </a:r>
          </a:p>
          <a:p>
            <a:pPr algn="ctr">
              <a:spcBef>
                <a:spcPct val="20000"/>
              </a:spcBef>
              <a:buSzPct val="65000"/>
            </a:pPr>
            <a:r>
              <a:rPr lang="en-US" sz="1200" smtClean="0">
                <a:solidFill>
                  <a:schemeClr val="bg1"/>
                </a:solidFill>
              </a:rPr>
              <a:t>High Luminosity LHC Design study</a:t>
            </a:r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289050" y="5492750"/>
            <a:ext cx="6904038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SzPct val="65000"/>
              <a:defRPr/>
            </a:pPr>
            <a:endParaRPr lang="en-US" sz="1600" kern="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September 2010 – HL-LHC Design study: Magnets - </a:t>
            </a:r>
            <a:fld id="{72FB2D75-2C44-4E91-AB05-E0A53E136E30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PARTNERS (TENTATIVE LIST)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ym typeface="Symbol" pitchFamily="18" charset="2"/>
              </a:rPr>
              <a:t>EU:</a:t>
            </a:r>
          </a:p>
          <a:p>
            <a:pPr lvl="1" eaLnBrk="1" hangingPunct="1"/>
            <a:r>
              <a:rPr lang="en-US" smtClean="0">
                <a:sym typeface="Symbol" pitchFamily="18" charset="2"/>
              </a:rPr>
              <a:t>CEA Saclay (Fr) – magnet design</a:t>
            </a:r>
          </a:p>
          <a:p>
            <a:pPr lvl="1" eaLnBrk="1" hangingPunct="1"/>
            <a:r>
              <a:rPr lang="en-US" smtClean="0">
                <a:sym typeface="Symbol" pitchFamily="18" charset="2"/>
              </a:rPr>
              <a:t>CEA Grenoble (Fr) – supercritical cooling system</a:t>
            </a:r>
          </a:p>
          <a:p>
            <a:pPr lvl="1" eaLnBrk="1" hangingPunct="1"/>
            <a:r>
              <a:rPr lang="en-US" smtClean="0">
                <a:sym typeface="Symbol" pitchFamily="18" charset="2"/>
              </a:rPr>
              <a:t>LASA INFN Milano (It) – magnet protection</a:t>
            </a:r>
          </a:p>
          <a:p>
            <a:pPr lvl="1" eaLnBrk="1" hangingPunct="1"/>
            <a:r>
              <a:rPr lang="en-US" smtClean="0">
                <a:sym typeface="Symbol" pitchFamily="18" charset="2"/>
              </a:rPr>
              <a:t>Wroclaw (Pl) – radiation hardness</a:t>
            </a:r>
          </a:p>
          <a:p>
            <a:pPr lvl="1" eaLnBrk="1" hangingPunct="1"/>
            <a:endParaRPr lang="en-US" smtClean="0">
              <a:sym typeface="Symbol" pitchFamily="18" charset="2"/>
            </a:endParaRPr>
          </a:p>
          <a:p>
            <a:pPr eaLnBrk="1" hangingPunct="1"/>
            <a:r>
              <a:rPr lang="en-US" smtClean="0">
                <a:sym typeface="Symbol" pitchFamily="18" charset="2"/>
              </a:rPr>
              <a:t>World</a:t>
            </a:r>
          </a:p>
          <a:p>
            <a:pPr lvl="1" eaLnBrk="1" hangingPunct="1"/>
            <a:r>
              <a:rPr lang="en-US" smtClean="0">
                <a:sym typeface="Symbol" pitchFamily="18" charset="2"/>
              </a:rPr>
              <a:t>LARP: FNAL, BNL, LBL (Us) – Nb3Sn quadrupoles</a:t>
            </a:r>
          </a:p>
          <a:p>
            <a:pPr lvl="1" eaLnBrk="1" hangingPunct="1"/>
            <a:r>
              <a:rPr lang="en-US" smtClean="0">
                <a:sym typeface="Symbol" pitchFamily="18" charset="2"/>
              </a:rPr>
              <a:t>KEK (Jp) – Separation dipoles</a:t>
            </a:r>
          </a:p>
          <a:p>
            <a:pPr eaLnBrk="1" hangingPunct="1"/>
            <a:endParaRPr lang="en-US" smtClean="0"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September 2010 – HL-LHC Design study: Magnets - </a:t>
            </a:r>
            <a:fld id="{72FB2D75-2C44-4E91-AB05-E0A53E136E30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TENTATIVE TASK LIST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GB" dirty="0" smtClean="0">
                <a:sym typeface="Symbol" pitchFamily="18" charset="2"/>
              </a:rPr>
              <a:t>Communication and management</a:t>
            </a:r>
          </a:p>
          <a:p>
            <a:pPr marL="914400" lvl="1" indent="-457200" eaLnBrk="1" hangingPunct="1">
              <a:buFont typeface="+mj-lt"/>
              <a:buAutoNum type="arabicPeriod"/>
            </a:pPr>
            <a:endParaRPr lang="en-GB" dirty="0" smtClean="0">
              <a:sym typeface="Symbol" pitchFamily="18" charset="2"/>
            </a:endParaRP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GB" dirty="0" smtClean="0">
                <a:sym typeface="Symbol" pitchFamily="18" charset="2"/>
              </a:rPr>
              <a:t>Nb</a:t>
            </a:r>
            <a:r>
              <a:rPr lang="en-GB" baseline="-25000" dirty="0" smtClean="0">
                <a:sym typeface="Symbol" pitchFamily="18" charset="2"/>
              </a:rPr>
              <a:t>3</a:t>
            </a:r>
            <a:r>
              <a:rPr lang="en-GB" dirty="0" smtClean="0">
                <a:sym typeface="Symbol" pitchFamily="18" charset="2"/>
              </a:rPr>
              <a:t>Sn quadrupoles</a:t>
            </a:r>
          </a:p>
          <a:p>
            <a:pPr marL="914400" lvl="1" indent="-457200" eaLnBrk="1" hangingPunct="1">
              <a:buFont typeface="+mj-lt"/>
              <a:buAutoNum type="arabicPeriod"/>
            </a:pPr>
            <a:endParaRPr lang="en-GB" dirty="0" smtClean="0">
              <a:sym typeface="Symbol" pitchFamily="18" charset="2"/>
            </a:endParaRP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GB" dirty="0" smtClean="0">
                <a:sym typeface="Symbol" pitchFamily="18" charset="2"/>
              </a:rPr>
              <a:t>Separation dipoles</a:t>
            </a:r>
          </a:p>
          <a:p>
            <a:pPr marL="914400" lvl="1" indent="-457200" eaLnBrk="1" hangingPunct="1">
              <a:buFont typeface="+mj-lt"/>
              <a:buAutoNum type="arabicPeriod"/>
            </a:pPr>
            <a:endParaRPr lang="en-GB" dirty="0" smtClean="0">
              <a:sym typeface="Symbol" pitchFamily="18" charset="2"/>
            </a:endParaRP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GB" dirty="0" smtClean="0">
                <a:sym typeface="Symbol" pitchFamily="18" charset="2"/>
              </a:rPr>
              <a:t>Radiation hardness</a:t>
            </a:r>
          </a:p>
          <a:p>
            <a:pPr marL="914400" lvl="1" indent="-457200" eaLnBrk="1" hangingPunct="1">
              <a:buFont typeface="+mj-lt"/>
              <a:buAutoNum type="arabicPeriod"/>
            </a:pPr>
            <a:endParaRPr lang="en-GB" dirty="0" smtClean="0">
              <a:sym typeface="Symbol" pitchFamily="18" charset="2"/>
            </a:endParaRP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GB" dirty="0" smtClean="0">
                <a:sym typeface="Symbol" pitchFamily="18" charset="2"/>
              </a:rPr>
              <a:t>Cooling</a:t>
            </a:r>
          </a:p>
          <a:p>
            <a:pPr marL="914400" lvl="1" indent="-457200" eaLnBrk="1" hangingPunct="1">
              <a:buFont typeface="+mj-lt"/>
              <a:buAutoNum type="arabicPeriod"/>
            </a:pPr>
            <a:endParaRPr lang="en-GB" dirty="0" smtClean="0">
              <a:sym typeface="Symbol" pitchFamily="18" charset="2"/>
            </a:endParaRP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GB" dirty="0" smtClean="0">
                <a:sym typeface="Symbol" pitchFamily="18" charset="2"/>
              </a:rPr>
              <a:t>SC link and powering</a:t>
            </a:r>
            <a:endParaRPr lang="en-GB" dirty="0" smtClean="0">
              <a:sym typeface="Symbol" pitchFamily="18" charset="2"/>
            </a:endParaRPr>
          </a:p>
          <a:p>
            <a:pPr marL="914400" lvl="1" indent="-457200" eaLnBrk="1" hangingPunct="1">
              <a:buFont typeface="+mj-lt"/>
              <a:buAutoNum type="arabicPeriod"/>
            </a:pPr>
            <a:endParaRPr lang="en-GB" dirty="0" smtClean="0">
              <a:sym typeface="Symbol" pitchFamily="18" charset="2"/>
            </a:endParaRPr>
          </a:p>
          <a:p>
            <a:pPr marL="914400" lvl="1" indent="-457200" eaLnBrk="1" hangingPunct="1">
              <a:buFont typeface="+mj-lt"/>
              <a:buAutoNum type="arabicPeriod"/>
            </a:pPr>
            <a:r>
              <a:rPr lang="en-GB" dirty="0" smtClean="0">
                <a:sym typeface="Symbol" pitchFamily="18" charset="2"/>
              </a:rPr>
              <a:t>Miscellaneous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31789" y="6021237"/>
            <a:ext cx="24128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rgbClr val="C00000"/>
                </a:solidFill>
              </a:rPr>
              <a:t>First </a:t>
            </a:r>
            <a:r>
              <a:rPr lang="fr-CH" sz="1100" dirty="0" err="1" smtClean="0">
                <a:solidFill>
                  <a:srgbClr val="C00000"/>
                </a:solidFill>
              </a:rPr>
              <a:t>guess</a:t>
            </a:r>
            <a:r>
              <a:rPr lang="fr-CH" sz="1100" dirty="0" smtClean="0">
                <a:solidFill>
                  <a:srgbClr val="C00000"/>
                </a:solidFill>
              </a:rPr>
              <a:t> on </a:t>
            </a:r>
            <a:r>
              <a:rPr lang="fr-CH" sz="1100" dirty="0" err="1" smtClean="0">
                <a:solidFill>
                  <a:srgbClr val="C00000"/>
                </a:solidFill>
              </a:rPr>
              <a:t>tasks</a:t>
            </a:r>
            <a:r>
              <a:rPr lang="fr-CH" sz="1100" dirty="0" smtClean="0">
                <a:solidFill>
                  <a:srgbClr val="C00000"/>
                </a:solidFill>
              </a:rPr>
              <a:t>, to </a:t>
            </a:r>
            <a:r>
              <a:rPr lang="fr-CH" sz="1100" dirty="0" err="1" smtClean="0">
                <a:solidFill>
                  <a:srgbClr val="C00000"/>
                </a:solidFill>
              </a:rPr>
              <a:t>be</a:t>
            </a:r>
            <a:r>
              <a:rPr lang="fr-CH" sz="1100" dirty="0" smtClean="0">
                <a:solidFill>
                  <a:srgbClr val="C00000"/>
                </a:solidFill>
              </a:rPr>
              <a:t> </a:t>
            </a:r>
            <a:r>
              <a:rPr lang="fr-CH" sz="1100" dirty="0" err="1" smtClean="0">
                <a:solidFill>
                  <a:srgbClr val="C00000"/>
                </a:solidFill>
              </a:rPr>
              <a:t>discussed</a:t>
            </a:r>
            <a:endParaRPr lang="en-US" sz="11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September 2010 – HL-LHC Design study: Magnets - </a:t>
            </a:r>
            <a:fld id="{72FB2D75-2C44-4E91-AB05-E0A53E136E30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TASK 2 – Nb</a:t>
            </a:r>
            <a:r>
              <a:rPr lang="en-US" baseline="-25000" dirty="0" smtClean="0">
                <a:solidFill>
                  <a:schemeClr val="bg1"/>
                </a:solidFill>
                <a:sym typeface="Symbol" pitchFamily="18" charset="2"/>
              </a:rPr>
              <a:t>3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Sn </a:t>
            </a:r>
            <a:r>
              <a:rPr lang="en-US" dirty="0" err="1" smtClean="0">
                <a:solidFill>
                  <a:schemeClr val="bg1"/>
                </a:solidFill>
                <a:sym typeface="Symbol" pitchFamily="18" charset="2"/>
              </a:rPr>
              <a:t>quadrupoles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The 120 mm aperture HQ is the technology demonstrator (US-LARP is the main actor)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Issues: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Radiation hardness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Field quality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Choose the length of the demonstrator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Explore larger apertures</a:t>
            </a:r>
          </a:p>
          <a:p>
            <a:pPr eaLnBrk="1" hangingPunct="1"/>
            <a:r>
              <a:rPr lang="en-GB" dirty="0" smtClean="0">
                <a:sym typeface="Symbol" pitchFamily="18" charset="2"/>
              </a:rPr>
              <a:t>Activities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Finalize the specification for a Nb</a:t>
            </a:r>
            <a:r>
              <a:rPr lang="en-GB" baseline="-25000" dirty="0" smtClean="0">
                <a:sym typeface="Symbol" pitchFamily="18" charset="2"/>
              </a:rPr>
              <a:t>3</a:t>
            </a:r>
            <a:r>
              <a:rPr lang="en-GB" dirty="0" smtClean="0">
                <a:sym typeface="Symbol" pitchFamily="18" charset="2"/>
              </a:rPr>
              <a:t>Sn magnet to be in the LHC</a:t>
            </a: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Field quality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Follow up the construction of instruments to measure field quality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Compare with targets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Explore the possibility of magnetic shimming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September 2010 – HL-LHC Design study: Magnets - </a:t>
            </a:r>
            <a:fld id="{72FB2D75-2C44-4E91-AB05-E0A53E136E30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TASK 2 – Nb</a:t>
            </a:r>
            <a:r>
              <a:rPr lang="en-US" baseline="-25000" dirty="0" smtClean="0">
                <a:solidFill>
                  <a:schemeClr val="bg1"/>
                </a:solidFill>
                <a:sym typeface="Symbol" pitchFamily="18" charset="2"/>
              </a:rPr>
              <a:t>3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Sn </a:t>
            </a:r>
            <a:r>
              <a:rPr lang="en-US" dirty="0" err="1" smtClean="0">
                <a:solidFill>
                  <a:schemeClr val="bg1"/>
                </a:solidFill>
                <a:sym typeface="Symbol" pitchFamily="18" charset="2"/>
              </a:rPr>
              <a:t>quadrupoles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Activities (continued)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Length issue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Estimate the minimal distance one can have between two cold masses to evaluate the losses in performance for the scenario with two coils in the same cryostat (i.e. two 4-m-long instead of one 8-m-long)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Test on two TQ?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Cryostat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Design of an horizontal cryostat for the LARP quads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Test on HQ?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Explore the design of a larger aperture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Input from WP2 (140 mm? 160 mm?)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Make a conceptual design to see if there are bottlenecks (stress, mechanical structure)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Use components that are radiation resistant as soon as possible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September 2010 – HL-LHC Design study: Magnets - </a:t>
            </a:r>
            <a:fld id="{72FB2D75-2C44-4E91-AB05-E0A53E136E30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TASK 3 – SEPARATION DIPOLES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Separation dipoles for IR1 and IR5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Input from WP2: strength and aperture needed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Design of a Nb</a:t>
            </a:r>
            <a:r>
              <a:rPr lang="en-GB" baseline="-25000" dirty="0" smtClean="0">
                <a:sym typeface="Symbol" pitchFamily="18" charset="2"/>
              </a:rPr>
              <a:t>3</a:t>
            </a:r>
            <a:r>
              <a:rPr lang="en-GB" dirty="0" smtClean="0">
                <a:sym typeface="Symbol" pitchFamily="18" charset="2"/>
              </a:rPr>
              <a:t>Al separation dipole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Follow up of model construction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Conceptual design of a plan B </a:t>
            </a:r>
            <a:r>
              <a:rPr lang="en-GB" dirty="0" err="1" smtClean="0">
                <a:sym typeface="Symbol" pitchFamily="18" charset="2"/>
              </a:rPr>
              <a:t>Nb</a:t>
            </a:r>
            <a:r>
              <a:rPr lang="en-GB" dirty="0" smtClean="0">
                <a:sym typeface="Symbol" pitchFamily="18" charset="2"/>
              </a:rPr>
              <a:t>-Ti version</a:t>
            </a: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Plan B for the crab cavities: a dogleg if the compact option is not viable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Input from WP4: strength needed for a dogleg for crab cavities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Design of a dogleg for crab cavities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September 2010 – HL-LHC Design study: Magnets - </a:t>
            </a:r>
            <a:fld id="{72FB2D75-2C44-4E91-AB05-E0A53E136E30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TASK 4 – RADIATION HARDNESS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Input from WP2: a tentative layout with Nb</a:t>
            </a:r>
            <a:r>
              <a:rPr lang="en-GB" baseline="-25000" dirty="0" smtClean="0">
                <a:sym typeface="Symbol" pitchFamily="18" charset="2"/>
              </a:rPr>
              <a:t>3</a:t>
            </a:r>
            <a:r>
              <a:rPr lang="en-GB" dirty="0" smtClean="0">
                <a:sym typeface="Symbol" pitchFamily="18" charset="2"/>
              </a:rPr>
              <a:t>Sn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Phase I could be used, or a 120 mm aperture with shorter magnets</a:t>
            </a: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Activities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First estimate of the heat loads and radiation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Estimate of which materials used in HQ today do not satisfy this limit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Experiments if needed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Explore how to replace these materials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Test on TQ or HQ?</a:t>
            </a: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Check of the radiation hardness of the other elements of the LHC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September 2010 – HL-LHC Design study: Magnets - </a:t>
            </a:r>
            <a:fld id="{72FB2D75-2C44-4E91-AB05-E0A53E136E30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TASK 5 – 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Cooling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Main issue: choose the operational temperature</a:t>
            </a: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Have a comparison between different options for Nb</a:t>
            </a:r>
            <a:r>
              <a:rPr lang="en-GB" baseline="-25000" dirty="0" smtClean="0">
                <a:sym typeface="Symbol" pitchFamily="18" charset="2"/>
              </a:rPr>
              <a:t>3</a:t>
            </a:r>
            <a:r>
              <a:rPr lang="en-GB" dirty="0" smtClean="0">
                <a:sym typeface="Symbol" pitchFamily="18" charset="2"/>
              </a:rPr>
              <a:t>Sn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Supercritical (~4.5-5 K) versus </a:t>
            </a:r>
            <a:r>
              <a:rPr lang="en-GB" dirty="0" err="1" smtClean="0">
                <a:sym typeface="Symbol" pitchFamily="18" charset="2"/>
              </a:rPr>
              <a:t>superfluid</a:t>
            </a:r>
            <a:r>
              <a:rPr lang="en-GB" dirty="0" smtClean="0">
                <a:sym typeface="Symbol" pitchFamily="18" charset="2"/>
              </a:rPr>
              <a:t> (~1.9 K) operation </a:t>
            </a:r>
          </a:p>
          <a:p>
            <a:pPr lvl="2" eaLnBrk="1" hangingPunct="1"/>
            <a:r>
              <a:rPr lang="en-GB" dirty="0" smtClean="0">
                <a:sym typeface="Symbol" pitchFamily="18" charset="2"/>
              </a:rPr>
              <a:t>4.5 K implies a loss of performance (10% in magnet length) and higher costs (10% more sc), but the related cryogenic costs should be estimated</a:t>
            </a:r>
          </a:p>
          <a:p>
            <a:pPr lvl="1" eaLnBrk="1" hangingPunct="1"/>
            <a:r>
              <a:rPr lang="en-GB" dirty="0" err="1" smtClean="0">
                <a:sym typeface="Symbol" pitchFamily="18" charset="2"/>
              </a:rPr>
              <a:t>Superfluid</a:t>
            </a:r>
            <a:r>
              <a:rPr lang="en-GB" dirty="0" smtClean="0">
                <a:sym typeface="Symbol" pitchFamily="18" charset="2"/>
              </a:rPr>
              <a:t>  - what is the best temperature ? 1.8 K ? 2.0 K?</a:t>
            </a: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Evaluate again the heat loads for the </a:t>
            </a:r>
            <a:r>
              <a:rPr lang="en-GB" dirty="0" err="1" smtClean="0">
                <a:sym typeface="Symbol" pitchFamily="18" charset="2"/>
              </a:rPr>
              <a:t>Nb</a:t>
            </a:r>
            <a:r>
              <a:rPr lang="en-GB" dirty="0" smtClean="0">
                <a:sym typeface="Symbol" pitchFamily="18" charset="2"/>
              </a:rPr>
              <a:t>-Ti option 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New luminosity: 5</a:t>
            </a:r>
            <a:r>
              <a:rPr lang="en-GB" dirty="0" smtClean="0">
                <a:sym typeface="Symbol"/>
              </a:rPr>
              <a:t>10</a:t>
            </a:r>
            <a:r>
              <a:rPr lang="en-GB" baseline="30000" dirty="0" smtClean="0">
                <a:sym typeface="Symbol"/>
              </a:rPr>
              <a:t>34 </a:t>
            </a:r>
            <a:r>
              <a:rPr lang="en-GB" dirty="0" smtClean="0">
                <a:sym typeface="Symbol"/>
              </a:rPr>
              <a:t>instead of 2.</a:t>
            </a:r>
            <a:r>
              <a:rPr lang="en-GB" dirty="0" smtClean="0">
                <a:sym typeface="Symbol" pitchFamily="18" charset="2"/>
              </a:rPr>
              <a:t>5</a:t>
            </a:r>
            <a:r>
              <a:rPr lang="en-GB" dirty="0" smtClean="0">
                <a:sym typeface="Symbol"/>
              </a:rPr>
              <a:t>10</a:t>
            </a:r>
            <a:r>
              <a:rPr lang="en-GB" baseline="30000" dirty="0" smtClean="0">
                <a:sym typeface="Symbol"/>
              </a:rPr>
              <a:t>34</a:t>
            </a:r>
            <a:r>
              <a:rPr lang="en-GB" dirty="0" smtClean="0">
                <a:sym typeface="Symbol"/>
              </a:rPr>
              <a:t> cm</a:t>
            </a:r>
            <a:r>
              <a:rPr lang="en-GB" baseline="30000" dirty="0" smtClean="0">
                <a:sym typeface="Symbol"/>
              </a:rPr>
              <a:t>-2</a:t>
            </a:r>
            <a:r>
              <a:rPr lang="en-GB" dirty="0" smtClean="0">
                <a:sym typeface="Symbol"/>
              </a:rPr>
              <a:t> s</a:t>
            </a:r>
            <a:r>
              <a:rPr lang="en-GB" baseline="30000" dirty="0" smtClean="0">
                <a:sym typeface="Symbol"/>
              </a:rPr>
              <a:t>-1</a:t>
            </a:r>
          </a:p>
          <a:p>
            <a:pPr eaLnBrk="1" hangingPunct="1"/>
            <a:endParaRPr lang="en-GB" dirty="0" smtClean="0"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September 2010 – HL-LHC Design study: Magnets - </a:t>
            </a:r>
            <a:fld id="{72FB2D75-2C44-4E91-AB05-E0A53E136E30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TASK 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6 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– 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SC link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Superconducting link for the powering of the IR magnets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Synergy with </a:t>
            </a:r>
            <a:r>
              <a:rPr lang="en-GB" dirty="0" err="1" smtClean="0">
                <a:sym typeface="Symbol" pitchFamily="18" charset="2"/>
              </a:rPr>
              <a:t>Eucard</a:t>
            </a:r>
            <a:r>
              <a:rPr lang="en-GB" dirty="0" smtClean="0">
                <a:sym typeface="Symbol" pitchFamily="18" charset="2"/>
              </a:rPr>
              <a:t> HFM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Input from WP2 and magnet design, powering scheme: operational currents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Design of sc link</a:t>
            </a:r>
            <a:endParaRPr lang="en-GB" dirty="0" smtClean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Check the consistency of Phase I scenario </a:t>
            </a:r>
            <a:endParaRPr lang="en-GB" dirty="0" smtClean="0">
              <a:sym typeface="Symbol" pitchFamily="18" charset="2"/>
            </a:endParaRPr>
          </a:p>
          <a:p>
            <a:pPr eaLnBrk="1" hangingPunct="1"/>
            <a:endParaRPr lang="en-GB" baseline="30000" dirty="0" smtClean="0">
              <a:sym typeface="Symbol"/>
            </a:endParaRPr>
          </a:p>
          <a:p>
            <a:pPr eaLnBrk="1" hangingPunct="1"/>
            <a:endParaRPr lang="en-GB" baseline="30000" dirty="0" smtClean="0">
              <a:sym typeface="Symbo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September 2010 – HL-LHC Design study: Magnets - </a:t>
            </a:r>
            <a:fld id="{72FB2D75-2C44-4E91-AB05-E0A53E136E30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TASK 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7 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– MISCELLANEOUS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Review the phase I lay-out to validate the design for the new scenario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Follow-up the advancement of the MQXC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In particular the validation of the new insulation scheme</a:t>
            </a:r>
          </a:p>
          <a:p>
            <a:pPr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Conceptual design of larger aperture Q4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Two-in-one </a:t>
            </a:r>
            <a:r>
              <a:rPr lang="en-GB" dirty="0" err="1" smtClean="0">
                <a:sym typeface="Symbol" pitchFamily="18" charset="2"/>
              </a:rPr>
              <a:t>Nb</a:t>
            </a:r>
            <a:r>
              <a:rPr lang="en-GB" dirty="0" smtClean="0">
                <a:sym typeface="Symbol" pitchFamily="18" charset="2"/>
              </a:rPr>
              <a:t>-Ti magnet, 194 mm separation, what is the largest possible aperture?</a:t>
            </a: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  <a:p>
            <a:pPr eaLnBrk="1" hangingPunct="1"/>
            <a:r>
              <a:rPr lang="en-GB" dirty="0" smtClean="0">
                <a:sym typeface="Symbol" pitchFamily="18" charset="2"/>
              </a:rPr>
              <a:t>Conceptual design of quadrupoles for IR3 IR7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To replace the resistive ones if not resistant to radiation</a:t>
            </a: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43695</TotalTime>
  <Words>776</Words>
  <Application>Microsoft Office PowerPoint</Application>
  <PresentationFormat>On-screen Show (4:3)</PresentationFormat>
  <Paragraphs>121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1_Default Design</vt:lpstr>
      <vt:lpstr>Custom Design</vt:lpstr>
      <vt:lpstr>DESIGN STUDY FOR THE LHC UPGRADE WP3: MAGNETS</vt:lpstr>
      <vt:lpstr>TENTATIVE TASK LIST</vt:lpstr>
      <vt:lpstr>TASK 2 – Nb3Sn quadrupoles</vt:lpstr>
      <vt:lpstr>TASK 2 – Nb3Sn quadrupoles</vt:lpstr>
      <vt:lpstr>TASK 3 – SEPARATION DIPOLES</vt:lpstr>
      <vt:lpstr>TASK 4 – RADIATION HARDNESS</vt:lpstr>
      <vt:lpstr>TASK 5 – Cooling</vt:lpstr>
      <vt:lpstr>TASK 6 – SC link</vt:lpstr>
      <vt:lpstr>TASK 7 – MISCELLANEOUS</vt:lpstr>
      <vt:lpstr>PARTNERS (TENTATIVE LIST)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etodesco</cp:lastModifiedBy>
  <cp:revision>518</cp:revision>
  <dcterms:created xsi:type="dcterms:W3CDTF">2006-07-31T18:23:56Z</dcterms:created>
  <dcterms:modified xsi:type="dcterms:W3CDTF">2010-09-08T06:33:42Z</dcterms:modified>
</cp:coreProperties>
</file>