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7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789" r:id="rId5"/>
    <p:sldId id="924" r:id="rId6"/>
    <p:sldId id="919" r:id="rId7"/>
    <p:sldId id="936" r:id="rId8"/>
    <p:sldId id="932" r:id="rId9"/>
    <p:sldId id="920" r:id="rId10"/>
    <p:sldId id="947" r:id="rId11"/>
    <p:sldId id="933" r:id="rId12"/>
    <p:sldId id="921" r:id="rId13"/>
    <p:sldId id="943" r:id="rId14"/>
    <p:sldId id="913" r:id="rId15"/>
    <p:sldId id="914" r:id="rId16"/>
    <p:sldId id="910" r:id="rId17"/>
    <p:sldId id="911" r:id="rId18"/>
    <p:sldId id="942" r:id="rId19"/>
    <p:sldId id="912" r:id="rId20"/>
    <p:sldId id="930" r:id="rId21"/>
    <p:sldId id="931" r:id="rId22"/>
    <p:sldId id="937" r:id="rId23"/>
    <p:sldId id="944" r:id="rId24"/>
    <p:sldId id="906" r:id="rId25"/>
    <p:sldId id="927" r:id="rId26"/>
    <p:sldId id="923" r:id="rId27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FF00"/>
    <a:srgbClr val="000000"/>
    <a:srgbClr val="FF0000"/>
    <a:srgbClr val="0000FF"/>
    <a:srgbClr val="FF00FF"/>
    <a:srgbClr val="000099"/>
    <a:srgbClr val="CCFFCC"/>
    <a:srgbClr val="3366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03" autoAdjust="0"/>
    <p:restoredTop sz="99578" autoAdjust="0"/>
  </p:normalViewPr>
  <p:slideViewPr>
    <p:cSldViewPr snapToObjects="1" showGuides="1">
      <p:cViewPr varScale="1">
        <p:scale>
          <a:sx n="131" d="100"/>
          <a:sy n="131" d="100"/>
        </p:scale>
        <p:origin x="240" y="114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algn="ctr"/>
            <a:r>
              <a:rPr lang="es-ES" dirty="0"/>
              <a:t>Susana Izquierdo Bermudez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eeexplore.ieee.org/document/402719" TargetMode="External"/><Relationship Id="rId4" Type="http://schemas.openxmlformats.org/officeDocument/2006/relationships/hyperlink" Target="https://ieeexplore.ieee.org/document/738469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document/7384699" TargetMode="External"/><Relationship Id="rId5" Type="http://schemas.openxmlformats.org/officeDocument/2006/relationships/hyperlink" Target="https://ieeexplore.ieee.org/document/402719" TargetMode="Externa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eeexplore.ieee.org/document/1439839" TargetMode="Externa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eeexplore.ieee.org/document/6423253" TargetMode="Externa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s://ieeexplore.ieee.org/document/936052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15752/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ieeexplore.ieee.org/document/78142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8632752" TargetMode="External"/><Relationship Id="rId7" Type="http://schemas.openxmlformats.org/officeDocument/2006/relationships/image" Target="../media/image26.png"/><Relationship Id="rId2" Type="http://schemas.openxmlformats.org/officeDocument/2006/relationships/hyperlink" Target="https://ieeexplore.ieee.org/document/779262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document/8645687" TargetMode="External"/><Relationship Id="rId5" Type="http://schemas.openxmlformats.org/officeDocument/2006/relationships/hyperlink" Target="https://ieeexplore.ieee.org/document/8105902" TargetMode="External"/><Relationship Id="rId4" Type="http://schemas.openxmlformats.org/officeDocument/2006/relationships/hyperlink" Target="https://ieeexplore.ieee.org/document/8269277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0.png"/><Relationship Id="rId4" Type="http://schemas.openxmlformats.org/officeDocument/2006/relationships/hyperlink" Target="https://ieeexplore.ieee.org/document/6915869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eeexplore.ieee.org/document/830100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document/9356105" TargetMode="External"/><Relationship Id="rId5" Type="http://schemas.openxmlformats.org/officeDocument/2006/relationships/hyperlink" Target="https://ieeexplore.ieee.org/document/9361140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indico.cern.ch/event/925560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ieeexplore.ieee.org/document/7384699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jpg"/><Relationship Id="rId5" Type="http://schemas.openxmlformats.org/officeDocument/2006/relationships/hyperlink" Target="https://ieeexplore.ieee.org/document/6915845" TargetMode="Externa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Design concepts for high field magnets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7766" y="4365104"/>
            <a:ext cx="7243833" cy="153404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E. Todesco</a:t>
            </a:r>
          </a:p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MSC Group, TE Department, CERN</a:t>
            </a:r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latin typeface="Times"/>
                <a:cs typeface="Times"/>
              </a:rPr>
              <a:t>1</a:t>
            </a:r>
            <a:r>
              <a:rPr lang="en-GB" baseline="30000" dirty="0" smtClean="0">
                <a:latin typeface="Times"/>
                <a:cs typeface="Times"/>
              </a:rPr>
              <a:t>st</a:t>
            </a:r>
            <a:r>
              <a:rPr lang="en-GB" dirty="0" smtClean="0">
                <a:latin typeface="Times"/>
                <a:cs typeface="Times"/>
              </a:rPr>
              <a:t> June 2021</a:t>
            </a:r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CONTENTS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10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87313"/>
            <a:ext cx="7263163" cy="490276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5323042" y="3356912"/>
            <a:ext cx="1049158" cy="449012"/>
          </a:xfrm>
          <a:prstGeom prst="straightConnector1">
            <a:avLst/>
          </a:prstGeom>
          <a:ln w="12700">
            <a:solidFill>
              <a:srgbClr val="00B050"/>
            </a:solidFill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16135" y="3068960"/>
            <a:ext cx="1178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14+T: </a:t>
            </a:r>
          </a:p>
          <a:p>
            <a:pPr algn="ctr"/>
            <a:r>
              <a:rPr lang="fr-CH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four </a:t>
            </a:r>
            <a:r>
              <a:rPr lang="fr-CH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layers</a:t>
            </a:r>
            <a:endParaRPr lang="en-GB" dirty="0">
              <a:solidFill>
                <a:srgbClr val="00B050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153829" y="2781647"/>
            <a:ext cx="624879" cy="413783"/>
          </a:xfrm>
          <a:prstGeom prst="straightConnector1">
            <a:avLst/>
          </a:prstGeom>
          <a:ln w="12700">
            <a:solidFill>
              <a:srgbClr val="00B050"/>
            </a:solidFill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370409" y="3475077"/>
            <a:ext cx="572962" cy="43906"/>
          </a:xfrm>
          <a:prstGeom prst="straightConnector1">
            <a:avLst/>
          </a:prstGeom>
          <a:ln w="12700">
            <a:solidFill>
              <a:srgbClr val="00B050"/>
            </a:solidFill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39818" y="246388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cos</a:t>
            </a:r>
            <a:r>
              <a:rPr lang="fr-CH" dirty="0" err="1" smtClean="0">
                <a:solidFill>
                  <a:srgbClr val="00B050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endParaRPr lang="en-GB" dirty="0">
              <a:solidFill>
                <a:srgbClr val="00B050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14807" y="3315528"/>
            <a:ext cx="1229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fr-CH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lock, cc</a:t>
            </a:r>
          </a:p>
          <a:p>
            <a:pPr algn="ctr"/>
            <a:endParaRPr lang="en-GB" dirty="0">
              <a:solidFill>
                <a:srgbClr val="00B050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05982" y="6197082"/>
            <a:ext cx="2462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HFM objectives, L. Bottura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70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Nb</a:t>
            </a:r>
            <a:r>
              <a:rPr lang="fr-CH" b="0" baseline="-2500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3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Sn ULTIMATE: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COS</a:t>
            </a:r>
            <a:r>
              <a:rPr lang="fr-CH" b="0" dirty="0" err="1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q</a:t>
            </a:r>
            <a:r>
              <a:rPr lang="fr-CH" b="0" dirty="0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 </a:t>
            </a:r>
            <a:r>
              <a:rPr lang="fr-CH" b="0" dirty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-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FOUR </a:t>
            </a:r>
            <a:r>
              <a:rPr lang="fr-CH" b="0" dirty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LAYERS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To explore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ultimate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limit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of Nb</a:t>
            </a:r>
            <a:r>
              <a:rPr lang="fr-CH" sz="20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Sn, one has to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add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more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conductor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, i.e. go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layer to a four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layers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built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Nb</a:t>
            </a:r>
            <a:r>
              <a:rPr lang="fr-CH" sz="16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Sn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: D20 in LBNL, and MDPCT1 in FNAL –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never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Nb-Ti</a:t>
            </a:r>
          </a:p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all know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game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very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expensive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factor X of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order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5,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rather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3 as in a double layer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If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double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(100%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)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you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get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only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~25% more in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(2-3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additional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T)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At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time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quantity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conductor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more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doubling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(for instance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having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 25 mm aperture radius and 4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layers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cable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15 mm,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quantity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increases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by a factor 2.75)</a:t>
            </a:r>
          </a:p>
          <a:p>
            <a:pPr lvl="1"/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Manufacturing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cost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×2,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conductor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cost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×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2-3</a:t>
            </a:r>
            <a:endParaRPr lang="fr-CH" sz="1600" dirty="0">
              <a:solidFill>
                <a:srgbClr val="C00000"/>
              </a:solidFill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11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5" name="Picture 4" descr="MCBP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437112"/>
            <a:ext cx="3298514" cy="18734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4080785"/>
            <a:ext cx="2591018" cy="23225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61322" y="6311023"/>
            <a:ext cx="3269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MDPCT1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(I.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Novitski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Zlobin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et al.,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  <a:hlinkClick r:id="rId4"/>
              </a:rPr>
              <a:t>IEEE TAS 26 (2016)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9915" y="6418574"/>
            <a:ext cx="2716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D20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(D.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Dell’Orco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et al.,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  <a:hlinkClick r:id="rId5"/>
              </a:rPr>
              <a:t>IEEE TAS 5 (1995)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2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Nb</a:t>
            </a:r>
            <a:r>
              <a:rPr lang="fr-CH" b="0" baseline="-25000" dirty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3</a:t>
            </a:r>
            <a:r>
              <a:rPr lang="fr-CH" b="0" dirty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Sn ULTIMATE: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GRADING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Grading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can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help to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make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more efficient (as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used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D20 and in MDPCT1)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D20: 80%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density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outer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layer (not pertinent for HFM)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MDPCT1: 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35%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density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in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outer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layer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having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 50%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density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outer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layers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you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can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use 2×10 mm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outer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layer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instead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of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2×15 mm –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challenging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grading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allows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reduce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conductor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mass by ~30%</a:t>
            </a:r>
          </a:p>
          <a:p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Grading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has the drawback on the accumulation of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azimuthal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stress,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scales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density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Therefore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when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you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go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inner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to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outer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layers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there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 stress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equal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to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grading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–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partially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cured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by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reducing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the angle</a:t>
            </a:r>
            <a:endParaRPr lang="fr-CH" sz="1400" dirty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5" name="Picture 4" descr="MCBP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660710"/>
            <a:ext cx="2775794" cy="15766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4240668"/>
            <a:ext cx="2547998" cy="2283957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6084168" y="4240668"/>
            <a:ext cx="2271738" cy="1852628"/>
          </a:xfrm>
          <a:prstGeom prst="straightConnector1">
            <a:avLst/>
          </a:prstGeom>
          <a:ln w="3175"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9139824">
            <a:off x="7056714" y="4242592"/>
            <a:ext cx="18565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Lower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angle </a:t>
            </a:r>
            <a:r>
              <a:rPr lang="fr-CH" sz="1100" dirty="0" smtClean="0">
                <a:latin typeface="Symbol" panose="05050102010706020507" pitchFamily="18" charset="2"/>
                <a:cs typeface="Times" panose="02020603050405020304" pitchFamily="18" charset="0"/>
              </a:rPr>
              <a:t>a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layers</a:t>
            </a:r>
            <a:endParaRPr lang="en-GB" sz="11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284045" y="3927216"/>
                <a:ext cx="3171381" cy="6002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lang="fr-CH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CH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fr-CH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CH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𝐵𝑗𝑟</m:t>
                          </m:r>
                          <m:func>
                            <m:func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CH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𝐵𝑗𝑟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045" y="3927216"/>
                <a:ext cx="3171381" cy="6002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105669" y="6417618"/>
            <a:ext cx="2716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D20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(D.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Dell’Orco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et al.,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  <a:hlinkClick r:id="rId5"/>
              </a:rPr>
              <a:t>IEEE TAS 5 (1995)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61322" y="6311023"/>
            <a:ext cx="3269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MDPCT1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(I.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Novitski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A.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Zlobin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et al.,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IEEE TAS 26 (2016)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2971355">
            <a:off x="7850779" y="4660931"/>
            <a:ext cx="576064" cy="378365"/>
          </a:xfrm>
          <a:prstGeom prst="rightArrow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05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BLOCKS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pPr eaLnBrk="1" hangingPunct="1"/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The block design has one main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difference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w.r.t.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22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endParaRPr lang="fr-CH" sz="2200" dirty="0" smtClean="0">
              <a:latin typeface="Symbol" panose="05050102010706020507" pitchFamily="18" charset="2"/>
              <a:cs typeface="Times"/>
              <a:sym typeface="Symbol" pitchFamily="18" charset="2"/>
            </a:endParaRP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lack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of the arc patterns of the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r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emoves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the issue of the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azimuthal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stress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there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no accumulation in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midplane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2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price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pay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presence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of a </a:t>
            </a:r>
            <a:r>
              <a:rPr lang="fr-CH" sz="1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inner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structure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to support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upper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deck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Limited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experience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, first case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HD2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reaching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record of 13.74 T but at 4.5 K,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never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tested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at 1.9 K</a:t>
            </a:r>
            <a:endParaRPr lang="fr-CH" sz="18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5" name="Picture 4" descr="HD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56992"/>
            <a:ext cx="3528392" cy="25970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3571738"/>
            <a:ext cx="2842647" cy="2540708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6276325" y="4614981"/>
            <a:ext cx="254767" cy="3096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917961" y="5589240"/>
            <a:ext cx="521715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148064" y="5053343"/>
            <a:ext cx="1383028" cy="1255978"/>
          </a:xfrm>
          <a:prstGeom prst="rect">
            <a:avLst/>
          </a:prstGeom>
          <a:solidFill>
            <a:schemeClr val="bg1">
              <a:lumMod val="65000"/>
              <a:alpha val="5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311528" y="5212346"/>
            <a:ext cx="1082631" cy="10249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857292" y="2742672"/>
                <a:ext cx="3349443" cy="6339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lang="fr-CH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CH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fr-CH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CH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/3</m:t>
                          </m:r>
                        </m:sup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𝐵𝑗𝑟</m:t>
                          </m:r>
                          <m:func>
                            <m:func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CH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𝐵𝑗𝑟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292" y="2742672"/>
                <a:ext cx="3349443" cy="6339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/>
          <p:cNvCxnSpPr/>
          <p:nvPr/>
        </p:nvCxnSpPr>
        <p:spPr>
          <a:xfrm>
            <a:off x="6122490" y="2645531"/>
            <a:ext cx="1978551" cy="98533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119554" y="2631355"/>
            <a:ext cx="2035118" cy="98533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11760" y="6419852"/>
            <a:ext cx="3544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HD2 design (G. L.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Sabbi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e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 al.,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  <a:hlinkClick r:id="rId5"/>
              </a:rPr>
              <a:t>IEEE TAS 15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2127" y="5334226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Radial stress</a:t>
            </a:r>
            <a:endParaRPr lang="en-GB" sz="11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2863812">
            <a:off x="6152759" y="4656961"/>
            <a:ext cx="10839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azimuthal</a:t>
            </a:r>
            <a:r>
              <a:rPr lang="fr-CH" sz="1100" dirty="0" smtClean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stress</a:t>
            </a:r>
            <a:endParaRPr lang="en-GB" sz="11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04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BLOCKS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This options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becomes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very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attractive for large aperture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(100 mm - 150 mm)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azimuthal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stress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scales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aperture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case of Fresca2, a double layer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deck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 100 mm aperture – 14.6 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11" name="Picture 10" descr="fresca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35" y="3068960"/>
            <a:ext cx="3537436" cy="2993215"/>
          </a:xfrm>
          <a:prstGeom prst="rect">
            <a:avLst/>
          </a:prstGeom>
        </p:spPr>
      </p:pic>
      <p:pic>
        <p:nvPicPr>
          <p:cNvPr id="12" name="Picture 11" descr="fresca2_coi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247" y="4365104"/>
            <a:ext cx="3344325" cy="17846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742467" y="2845494"/>
                <a:ext cx="2942537" cy="6339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CH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/3</m:t>
                          </m:r>
                        </m:sup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𝐵𝑗𝑟</m:t>
                          </m:r>
                          <m:func>
                            <m:func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CH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𝐵𝑗𝑟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2467" y="2845494"/>
                <a:ext cx="2942537" cy="6339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6228184" y="2659693"/>
            <a:ext cx="1978551" cy="98533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200962" y="2672269"/>
            <a:ext cx="2035118" cy="98533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8436030" y="2946448"/>
            <a:ext cx="302124" cy="43204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411760" y="6419852"/>
            <a:ext cx="3694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Fresca2 design (P. Ferracin, 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e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 al.,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  <a:hlinkClick r:id="rId5"/>
              </a:rPr>
              <a:t>IEEE TAS 23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562247" y="5589240"/>
            <a:ext cx="737945" cy="5605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8888679">
            <a:off x="5597305" y="5830424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50 mm</a:t>
            </a:r>
            <a:endParaRPr lang="en-GB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76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BLOCKS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This options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becomes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very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attractive for large aperture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(100 mm - 150 mm)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azimuthal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stress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scales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aperture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EDIPO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considering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design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742467" y="2845494"/>
                <a:ext cx="2942537" cy="6339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CH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/3</m:t>
                          </m:r>
                        </m:sup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𝐵𝑗𝑟</m:t>
                          </m:r>
                          <m:func>
                            <m:func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CH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𝐵𝑗𝑟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2467" y="2845494"/>
                <a:ext cx="2942537" cy="6339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6228184" y="2659693"/>
            <a:ext cx="1978551" cy="98533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200962" y="2672269"/>
            <a:ext cx="2035118" cy="98533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8436030" y="2946448"/>
            <a:ext cx="302124" cy="43204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67" y="2590488"/>
            <a:ext cx="4674908" cy="344944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95736" y="6139813"/>
            <a:ext cx="471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EDIPO design option (D. Martins Araujo, 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e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 al.,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  <a:hlinkClick r:id="rId4"/>
              </a:rPr>
              <a:t>IEEE TAS 31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364" y="3913673"/>
            <a:ext cx="3342909" cy="21198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02702" y="5785187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75 mm</a:t>
            </a:r>
            <a:endParaRPr lang="en-GB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5055435" y="4996443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accent3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50 mm</a:t>
            </a:r>
            <a:endParaRPr lang="en-GB" dirty="0">
              <a:solidFill>
                <a:schemeClr val="accent3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656241" y="5669509"/>
            <a:ext cx="1530033" cy="47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742467" y="4605257"/>
            <a:ext cx="0" cy="9919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66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BLOCKS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In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terms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efficiency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the block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lower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respect to a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2000" dirty="0" err="1" smtClean="0">
                <a:solidFill>
                  <a:schemeClr val="accent3"/>
                </a:solidFill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endParaRPr lang="fr-CH" sz="2000" dirty="0" smtClean="0">
              <a:solidFill>
                <a:schemeClr val="accent3"/>
              </a:solidFill>
              <a:latin typeface="Symbol" panose="05050102010706020507" pitchFamily="18" charset="2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Let us look at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given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quantity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conductor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	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>
                <a:latin typeface="Times"/>
                <a:cs typeface="Times"/>
                <a:sym typeface="Symbol" pitchFamily="18" charset="2"/>
                <a:hlinkClick r:id="rId3"/>
              </a:rPr>
              <a:t>https://indico.cern.ch/event/915752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  <a:hlinkClick r:id="rId3"/>
              </a:rPr>
              <a:t>/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pPr lvl="1"/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Reference: </a:t>
            </a:r>
            <a:r>
              <a:rPr lang="fr-CH" sz="2000" dirty="0" err="1">
                <a:latin typeface="Times"/>
                <a:cs typeface="Times"/>
                <a:sym typeface="Symbol" pitchFamily="18" charset="2"/>
              </a:rPr>
              <a:t>c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os</a:t>
            </a:r>
            <a:r>
              <a:rPr lang="fr-CH" sz="20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>
                <a:latin typeface="Times"/>
                <a:cs typeface="Times"/>
                <a:sym typeface="Symbol" pitchFamily="18" charset="2"/>
              </a:rPr>
              <a:t>layout</a:t>
            </a:r>
            <a:r>
              <a:rPr lang="fr-CH" sz="20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wedges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>
                <a:latin typeface="Times"/>
                <a:cs typeface="Times"/>
                <a:sym typeface="Symbol" pitchFamily="18" charset="2"/>
              </a:rPr>
              <a:t>to </a:t>
            </a:r>
            <a:r>
              <a:rPr lang="fr-CH" sz="2000" dirty="0" err="1">
                <a:latin typeface="Times"/>
                <a:cs typeface="Times"/>
                <a:sym typeface="Symbol" pitchFamily="18" charset="2"/>
              </a:rPr>
              <a:t>optimize</a:t>
            </a:r>
            <a:r>
              <a:rPr lang="fr-CH" sz="20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20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quality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20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g</a:t>
            </a:r>
            <a:r>
              <a:rPr lang="fr-CH" sz="2000" baseline="-25000" dirty="0" err="1" smtClean="0">
                <a:latin typeface="Times"/>
                <a:cs typeface="Times"/>
                <a:sym typeface="Symbol" pitchFamily="18" charset="2"/>
              </a:rPr>
              <a:t>c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=6.6×10</a:t>
            </a:r>
            <a:r>
              <a:rPr lang="fr-CH" sz="2000" baseline="30000" dirty="0" smtClean="0">
                <a:latin typeface="Times"/>
                <a:cs typeface="Times"/>
                <a:sym typeface="Symbol" pitchFamily="18" charset="2"/>
              </a:rPr>
              <a:t>-4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HD2: </a:t>
            </a:r>
            <a:r>
              <a:rPr lang="fr-CH" sz="16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g</a:t>
            </a:r>
            <a:r>
              <a:rPr lang="fr-CH" sz="1600" baseline="-25000" dirty="0" err="1" smtClean="0">
                <a:latin typeface="Times"/>
                <a:cs typeface="Times"/>
                <a:sym typeface="Symbol" pitchFamily="18" charset="2"/>
              </a:rPr>
              <a:t>c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=5.9×10</a:t>
            </a:r>
            <a:r>
              <a:rPr lang="fr-CH" sz="1600" baseline="30000" dirty="0" smtClean="0">
                <a:latin typeface="Times"/>
                <a:cs typeface="Times"/>
                <a:sym typeface="Symbol" pitchFamily="18" charset="2"/>
              </a:rPr>
              <a:t>-4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10%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less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16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endParaRPr lang="fr-CH" sz="1600" dirty="0" smtClean="0">
              <a:latin typeface="Symbol" panose="05050102010706020507" pitchFamily="18" charset="2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Fresca2: </a:t>
            </a:r>
            <a:r>
              <a:rPr lang="fr-CH" sz="16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g</a:t>
            </a:r>
            <a:r>
              <a:rPr lang="fr-CH" sz="1600" baseline="-25000" dirty="0" err="1" smtClean="0">
                <a:latin typeface="Times"/>
                <a:cs typeface="Times"/>
                <a:sym typeface="Symbol" pitchFamily="18" charset="2"/>
              </a:rPr>
              <a:t>c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=6.1×10</a:t>
            </a:r>
            <a:r>
              <a:rPr lang="fr-CH" sz="1600" baseline="30000" dirty="0" smtClean="0">
                <a:latin typeface="Times"/>
                <a:cs typeface="Times"/>
                <a:sym typeface="Symbol" pitchFamily="18" charset="2"/>
              </a:rPr>
              <a:t>-4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7.5%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less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1600" dirty="0" err="1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endParaRPr lang="fr-CH" sz="1600" dirty="0">
              <a:latin typeface="Symbol" panose="05050102010706020507" pitchFamily="18" charset="2"/>
              <a:cs typeface="Times"/>
              <a:sym typeface="Symbol" pitchFamily="18" charset="2"/>
            </a:endParaRPr>
          </a:p>
          <a:p>
            <a:pPr lvl="1"/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experience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in building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these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much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less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developed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respect to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20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endParaRPr lang="fr-CH" sz="2000" dirty="0" smtClean="0">
              <a:latin typeface="Symbol" panose="05050102010706020507" pitchFamily="18" charset="2"/>
              <a:cs typeface="Times"/>
              <a:sym typeface="Symbol" pitchFamily="18" charset="2"/>
            </a:endParaRP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comparing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few (~10)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manufactured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Nb</a:t>
            </a:r>
            <a:r>
              <a:rPr lang="fr-CH" sz="16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Sn block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respect to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hundreds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16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and 2 block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(HD2 and Fresca2)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respect to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several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tens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16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design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(MSUT, D20, HFDA, TQ, LQ, HQ, MQXF, 11 T, MDPCT1 …)</a:t>
            </a: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But the 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performance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there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(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HD2 and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FrescaII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85% of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loadlina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fraction)</a:t>
            </a: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most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critical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point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manufacturing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and support of the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flared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ends</a:t>
            </a:r>
          </a:p>
          <a:p>
            <a:endParaRPr lang="fr-CH" sz="2000" dirty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16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513642"/>
              </p:ext>
            </p:extLst>
          </p:nvPr>
        </p:nvGraphicFramePr>
        <p:xfrm>
          <a:off x="6804248" y="1340768"/>
          <a:ext cx="1872208" cy="685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Equation" r:id="rId4" imgW="1549400" imgH="558800" progId="Equation.3">
                  <p:embed/>
                </p:oleObj>
              </mc:Choice>
              <mc:Fallback>
                <p:oleObj name="Equation" r:id="rId4" imgW="1549400" imgH="558800" progId="Equation.3">
                  <p:embed/>
                  <p:pic>
                    <p:nvPicPr>
                      <p:cNvPr id="11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1340768"/>
                        <a:ext cx="1872208" cy="685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799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BLOCKS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Three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layers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–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explored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by D. Tommasini, RMM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The main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advantage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besides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simplicity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the cross-section,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three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rather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four 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Wingdings" panose="05000000000000000000" pitchFamily="2" charset="2"/>
              </a:rPr>
              <a:t> 25%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Wingdings" panose="05000000000000000000" pitchFamily="2" charset="2"/>
              </a:rPr>
              <a:t>less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Wingdings" panose="05000000000000000000" pitchFamily="2" charset="2"/>
              </a:rPr>
              <a:t> in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Wingdings" panose="05000000000000000000" pitchFamily="2" charset="2"/>
              </a:rPr>
              <a:t>manufacturing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Wingdings" panose="05000000000000000000" pitchFamily="2" charset="2"/>
              </a:rPr>
              <a:t> </a:t>
            </a:r>
            <a:r>
              <a:rPr lang="fr-CH" sz="1800" dirty="0" err="1" smtClean="0">
                <a:solidFill>
                  <a:srgbClr val="C00000"/>
                </a:solidFill>
                <a:latin typeface="Times"/>
                <a:cs typeface="Times"/>
                <a:sym typeface="Wingdings" panose="05000000000000000000" pitchFamily="2" charset="2"/>
              </a:rPr>
              <a:t>costs</a:t>
            </a:r>
            <a:endParaRPr lang="fr-CH" sz="1800" dirty="0" smtClean="0">
              <a:solidFill>
                <a:srgbClr val="C00000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RMM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three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block design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[S. Izquierdo Bermudez, et al.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  <a:hlinkClick r:id="rId2"/>
              </a:rPr>
              <a:t>IEEE TAS 27 (2017)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]</a:t>
            </a:r>
          </a:p>
          <a:p>
            <a:pPr lvl="2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Factor X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~5,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loadline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slope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50 A/mm</a:t>
            </a:r>
            <a:r>
              <a:rPr lang="fr-CH" sz="1600" baseline="30000" dirty="0" smtClean="0">
                <a:latin typeface="Times"/>
                <a:cs typeface="Times"/>
                <a:sym typeface="Symbol" pitchFamily="18" charset="2"/>
              </a:rPr>
              <a:t>2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/T and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a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critical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surface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slope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250 A/mm</a:t>
            </a:r>
            <a:r>
              <a:rPr lang="fr-CH" sz="1600" baseline="30000" dirty="0" smtClean="0">
                <a:latin typeface="Times"/>
                <a:cs typeface="Times"/>
                <a:sym typeface="Symbol" pitchFamily="18" charset="2"/>
              </a:rPr>
              <a:t>2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/T</a:t>
            </a:r>
          </a:p>
          <a:p>
            <a:pPr lvl="2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Any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improvement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loadline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critical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density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…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weighted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by a factor 6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17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659" y="3678779"/>
            <a:ext cx="4679199" cy="26871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943" y="3593440"/>
            <a:ext cx="3360659" cy="25910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16786" y="6494561"/>
            <a:ext cx="6571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fr-CH" sz="1400" dirty="0">
                <a:latin typeface="Times"/>
                <a:cs typeface="Times"/>
                <a:sym typeface="Symbol" pitchFamily="18" charset="2"/>
              </a:rPr>
              <a:t>RMM </a:t>
            </a:r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three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block design [S. Izquierdo Bermudez, et al. </a:t>
            </a:r>
            <a:r>
              <a:rPr lang="fr-CH" sz="1400" dirty="0">
                <a:latin typeface="Times"/>
                <a:cs typeface="Times"/>
                <a:sym typeface="Symbol" pitchFamily="18" charset="2"/>
                <a:hlinkClick r:id="rId2"/>
              </a:rPr>
              <a:t>IEEE TAS 27 (2017)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86878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THE 16 T LAYOUTS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Four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layers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22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(INFN)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M. Sorbi et al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  <a:hlinkClick r:id="rId2"/>
              </a:rPr>
              <a:t>IEEE TAS 27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Block (CEA)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H. Felice et al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  <a:hlinkClick r:id="rId3"/>
              </a:rPr>
              <a:t>IEEE TAS 29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Common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(CIEMAT)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F. Toral et al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  <a:hlinkClick r:id="rId4"/>
              </a:rPr>
              <a:t>IEEE TAS 28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CCT (PSI)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B.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Auchmann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et al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  <a:hlinkClick r:id="rId5"/>
              </a:rPr>
              <a:t>IEEE TAS 27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200" dirty="0">
              <a:latin typeface="Times"/>
              <a:cs typeface="Times"/>
              <a:sym typeface="Symbol" pitchFamily="18" charset="2"/>
            </a:endParaRPr>
          </a:p>
          <a:p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200" dirty="0">
              <a:latin typeface="Times"/>
              <a:cs typeface="Times"/>
              <a:sym typeface="Symbol" pitchFamily="18" charset="2"/>
            </a:endParaRPr>
          </a:p>
          <a:p>
            <a:endParaRPr lang="fr-CH" sz="2200" dirty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A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review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  <a:hlinkClick r:id="rId6"/>
              </a:rPr>
              <a:t>D.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  <a:hlinkClick r:id="rId6"/>
              </a:rPr>
              <a:t>Schoerling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  <a:hlinkClick r:id="rId6"/>
              </a:rPr>
              <a:t> et al, IEEE TAS 29 (2019) </a:t>
            </a:r>
            <a:endParaRPr lang="fr-CH" sz="2000" dirty="0">
              <a:latin typeface="Symbol" panose="05050102010706020507" pitchFamily="18" charset="2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such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ambitious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target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conductor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density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increased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to 1500 A/mm</a:t>
            </a:r>
            <a:r>
              <a:rPr lang="fr-CH" sz="1600" baseline="30000" dirty="0" smtClean="0">
                <a:latin typeface="Times"/>
                <a:cs typeface="Times"/>
                <a:sym typeface="Symbol" pitchFamily="18" charset="2"/>
              </a:rPr>
              <a:t>2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16 T, and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loadline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fraction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increased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to 86%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18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4838" y="779116"/>
            <a:ext cx="4536504" cy="447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85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LOADLINE FRACTION (MARGIN)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19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18" y="867505"/>
            <a:ext cx="7969370" cy="534855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954854" y="2726839"/>
            <a:ext cx="1239442" cy="661148"/>
            <a:chOff x="2330168" y="3263468"/>
            <a:chExt cx="1239442" cy="661148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625853" y="3263468"/>
              <a:ext cx="648072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330168" y="3339841"/>
              <a:ext cx="12394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LHC </a:t>
              </a:r>
              <a:r>
                <a:rPr lang="fr-CH" sz="1600" dirty="0" err="1" smtClean="0">
                  <a:latin typeface="Times" panose="02020603050405020304" pitchFamily="18" charset="0"/>
                  <a:cs typeface="Times" panose="02020603050405020304" pitchFamily="18" charset="0"/>
                </a:rPr>
                <a:t>dipoles</a:t>
              </a:r>
              <a:endParaRPr lang="fr-CH" sz="1600" dirty="0" smtClean="0"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a</a:t>
              </a:r>
              <a:r>
                <a:rPr lang="fr-CH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t 6.5 </a:t>
              </a:r>
              <a:r>
                <a:rPr lang="fr-CH" sz="1600" dirty="0" err="1" smtClean="0">
                  <a:latin typeface="Times" panose="02020603050405020304" pitchFamily="18" charset="0"/>
                  <a:cs typeface="Times" panose="02020603050405020304" pitchFamily="18" charset="0"/>
                </a:rPr>
                <a:t>TeV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006132" y="1531489"/>
            <a:ext cx="1239442" cy="584775"/>
            <a:chOff x="2365925" y="2690938"/>
            <a:chExt cx="1239442" cy="584775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2625853" y="3263468"/>
              <a:ext cx="648072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365925" y="2690938"/>
              <a:ext cx="12394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LHC </a:t>
              </a:r>
              <a:r>
                <a:rPr lang="fr-CH" sz="1600" dirty="0" err="1" smtClean="0">
                  <a:latin typeface="Times" panose="02020603050405020304" pitchFamily="18" charset="0"/>
                  <a:cs typeface="Times" panose="02020603050405020304" pitchFamily="18" charset="0"/>
                </a:rPr>
                <a:t>dipoles</a:t>
              </a:r>
              <a:endParaRPr lang="fr-CH" sz="1600" dirty="0" smtClean="0">
                <a:latin typeface="Times" panose="02020603050405020304" pitchFamily="18" charset="0"/>
                <a:cs typeface="Times" panose="02020603050405020304" pitchFamily="18" charset="0"/>
              </a:endParaRPr>
            </a:p>
            <a:p>
              <a:pPr algn="ctr"/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a</a:t>
              </a:r>
              <a:r>
                <a:rPr lang="fr-CH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t 7.0 </a:t>
              </a:r>
              <a:r>
                <a:rPr lang="fr-CH" sz="1600" dirty="0" err="1" smtClean="0">
                  <a:latin typeface="Times" panose="02020603050405020304" pitchFamily="18" charset="0"/>
                  <a:cs typeface="Times" panose="02020603050405020304" pitchFamily="18" charset="0"/>
                </a:rPr>
                <a:t>TeV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21183" y="3065588"/>
            <a:ext cx="776175" cy="254360"/>
            <a:chOff x="2561801" y="3263468"/>
            <a:chExt cx="776175" cy="338554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2625853" y="3263468"/>
              <a:ext cx="648072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61801" y="3263468"/>
              <a:ext cx="776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MQXF</a:t>
              </a:r>
              <a:endParaRPr lang="en-GB" sz="1600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761529" y="2319527"/>
            <a:ext cx="648072" cy="307776"/>
            <a:chOff x="2625853" y="2814467"/>
            <a:chExt cx="648072" cy="450616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2625853" y="3263468"/>
              <a:ext cx="648072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697850" y="2814467"/>
              <a:ext cx="554832" cy="450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11 T</a:t>
              </a:r>
              <a:endParaRPr lang="en-GB" sz="1600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349206" y="1691566"/>
            <a:ext cx="823234" cy="405921"/>
            <a:chOff x="2625853" y="2906737"/>
            <a:chExt cx="648072" cy="356731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2625853" y="3263468"/>
              <a:ext cx="648072" cy="0"/>
            </a:xfrm>
            <a:prstGeom prst="straightConnector1">
              <a:avLst/>
            </a:prstGeom>
            <a:ln>
              <a:solidFill>
                <a:srgbClr val="0066FF"/>
              </a:solidFill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742047" y="2906737"/>
              <a:ext cx="442785" cy="2975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solidFill>
                    <a:srgbClr val="0066FF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16 T</a:t>
              </a:r>
              <a:endParaRPr lang="en-GB" sz="1600" dirty="0">
                <a:solidFill>
                  <a:srgbClr val="0066FF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31784" y="3823270"/>
            <a:ext cx="1240415" cy="2145696"/>
            <a:chOff x="5580275" y="4217213"/>
            <a:chExt cx="821046" cy="2328778"/>
          </a:xfrm>
        </p:grpSpPr>
        <p:sp>
          <p:nvSpPr>
            <p:cNvPr id="10" name="Rounded Rectangle 9"/>
            <p:cNvSpPr/>
            <p:nvPr/>
          </p:nvSpPr>
          <p:spPr>
            <a:xfrm>
              <a:off x="5580275" y="4217213"/>
              <a:ext cx="821046" cy="2307412"/>
            </a:xfrm>
            <a:prstGeom prst="roundRect">
              <a:avLst/>
            </a:prstGeom>
            <a:solidFill>
              <a:srgbClr val="C00000">
                <a:alpha val="15000"/>
              </a:srgbClr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4848112" y="5209769"/>
              <a:ext cx="2285375" cy="3870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~100% rate of </a:t>
              </a:r>
              <a:r>
                <a:rPr lang="fr-CH" sz="1600" dirty="0" err="1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success</a:t>
              </a:r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</a:t>
              </a:r>
            </a:p>
            <a:p>
              <a:pPr algn="ctr"/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in Nb</a:t>
              </a:r>
              <a:r>
                <a:rPr lang="fr-CH" sz="1600" baseline="-250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3</a:t>
              </a:r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Sn HL-LHC  </a:t>
              </a:r>
              <a:endParaRPr lang="en-GB" sz="1600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rot="5400000">
            <a:off x="4906178" y="3049233"/>
            <a:ext cx="842564" cy="6642657"/>
            <a:chOff x="6732240" y="3936057"/>
            <a:chExt cx="821046" cy="2124681"/>
          </a:xfr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grpSpPr>
        <p:sp>
          <p:nvSpPr>
            <p:cNvPr id="34" name="Rounded Rectangle 33"/>
            <p:cNvSpPr/>
            <p:nvPr/>
          </p:nvSpPr>
          <p:spPr>
            <a:xfrm>
              <a:off x="6732240" y="3936057"/>
              <a:ext cx="821046" cy="2124681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6618108" y="4773458"/>
              <a:ext cx="826365" cy="44987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24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Hic </a:t>
              </a:r>
              <a:r>
                <a:rPr lang="fr-CH" sz="2400" dirty="0" err="1" smtClean="0">
                  <a:latin typeface="Times" panose="02020603050405020304" pitchFamily="18" charset="0"/>
                  <a:cs typeface="Times" panose="02020603050405020304" pitchFamily="18" charset="0"/>
                </a:rPr>
                <a:t>sunt</a:t>
              </a:r>
              <a:r>
                <a:rPr lang="fr-CH" sz="24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 correctors</a:t>
              </a:r>
              <a:endParaRPr lang="en-GB" sz="24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247846" y="878241"/>
            <a:ext cx="349048" cy="2935242"/>
            <a:chOff x="5580275" y="1916832"/>
            <a:chExt cx="349048" cy="2181412"/>
          </a:xfrm>
        </p:grpSpPr>
        <p:sp>
          <p:nvSpPr>
            <p:cNvPr id="29" name="Rounded Rectangle 28"/>
            <p:cNvSpPr/>
            <p:nvPr/>
          </p:nvSpPr>
          <p:spPr>
            <a:xfrm rot="10800000">
              <a:off x="5580275" y="1916832"/>
              <a:ext cx="349048" cy="2181412"/>
            </a:xfrm>
            <a:prstGeom prst="round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16200000" scaled="0"/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5055728" y="2914922"/>
              <a:ext cx="13981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Virgin training</a:t>
              </a:r>
              <a:endParaRPr lang="en-GB" sz="1600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84626" y="878241"/>
            <a:ext cx="349048" cy="2933341"/>
            <a:chOff x="5580275" y="1916832"/>
            <a:chExt cx="349048" cy="2181412"/>
          </a:xfrm>
        </p:grpSpPr>
        <p:sp>
          <p:nvSpPr>
            <p:cNvPr id="40" name="Rounded Rectangle 39"/>
            <p:cNvSpPr/>
            <p:nvPr/>
          </p:nvSpPr>
          <p:spPr>
            <a:xfrm rot="10800000">
              <a:off x="5580275" y="1916832"/>
              <a:ext cx="349048" cy="2181412"/>
            </a:xfrm>
            <a:prstGeom prst="round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16200000" scaled="0"/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4974761" y="2914922"/>
              <a:ext cx="15600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Performance limitation</a:t>
              </a:r>
              <a:endParaRPr lang="en-GB" sz="1600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 rot="10800000">
            <a:off x="6961328" y="2492896"/>
            <a:ext cx="1570671" cy="1225146"/>
            <a:chOff x="5580275" y="4217213"/>
            <a:chExt cx="821046" cy="2307412"/>
          </a:xfrm>
        </p:grpSpPr>
        <p:sp>
          <p:nvSpPr>
            <p:cNvPr id="43" name="Rounded Rectangle 42"/>
            <p:cNvSpPr/>
            <p:nvPr/>
          </p:nvSpPr>
          <p:spPr>
            <a:xfrm>
              <a:off x="5580275" y="4217213"/>
              <a:ext cx="821046" cy="2307412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  <a:gs pos="42000">
                  <a:srgbClr val="0066FF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/>
            <p:cNvSpPr txBox="1"/>
            <p:nvPr/>
          </p:nvSpPr>
          <p:spPr>
            <a:xfrm rot="10800000">
              <a:off x="5626541" y="4791381"/>
              <a:ext cx="747617" cy="1101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Possible range </a:t>
              </a:r>
            </a:p>
            <a:p>
              <a:pPr algn="ctr"/>
              <a:r>
                <a:rPr lang="fr-CH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for 12+ T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362180" y="1149809"/>
            <a:ext cx="1601722" cy="880311"/>
            <a:chOff x="3362180" y="1149809"/>
            <a:chExt cx="1601722" cy="880311"/>
          </a:xfrm>
        </p:grpSpPr>
        <p:sp>
          <p:nvSpPr>
            <p:cNvPr id="45" name="Rounded Rectangle 44"/>
            <p:cNvSpPr/>
            <p:nvPr/>
          </p:nvSpPr>
          <p:spPr>
            <a:xfrm>
              <a:off x="3413457" y="1168458"/>
              <a:ext cx="1550445" cy="861662"/>
            </a:xfrm>
            <a:prstGeom prst="roundRect">
              <a:avLst/>
            </a:prstGeom>
            <a:gradFill>
              <a:gsLst>
                <a:gs pos="0">
                  <a:schemeClr val="accent3"/>
                </a:gs>
                <a:gs pos="100000">
                  <a:schemeClr val="bg1"/>
                </a:gs>
              </a:gsLst>
              <a:lin ang="16200000" scaled="0"/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362180" y="1149809"/>
              <a:ext cx="16017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HL-LHC</a:t>
              </a:r>
            </a:p>
            <a:p>
              <a:pPr algn="ctr"/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max </a:t>
              </a:r>
              <a:r>
                <a:rPr lang="fr-CH" sz="1600" dirty="0" err="1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achieved</a:t>
              </a:r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in</a:t>
              </a:r>
            </a:p>
            <a:p>
              <a:pPr algn="ctr"/>
              <a:r>
                <a:rPr lang="fr-CH" sz="1600" dirty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f</a:t>
              </a:r>
              <a:r>
                <a:rPr lang="fr-CH" sz="1600" dirty="0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ew short </a:t>
              </a:r>
              <a:r>
                <a:rPr lang="fr-CH" sz="1600" dirty="0" err="1" smtClean="0">
                  <a:solidFill>
                    <a:srgbClr val="C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models</a:t>
              </a:r>
              <a:endParaRPr lang="en-GB" sz="1600" dirty="0">
                <a:solidFill>
                  <a:srgbClr val="C0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912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CONTENTS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87313"/>
            <a:ext cx="7263163" cy="490276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4860032" y="1620000"/>
            <a:ext cx="2016224" cy="1016912"/>
          </a:xfrm>
          <a:prstGeom prst="straightConnector1">
            <a:avLst/>
          </a:prstGeom>
          <a:ln w="12700">
            <a:solidFill>
              <a:srgbClr val="0066FF"/>
            </a:solidFill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584468" y="1148021"/>
            <a:ext cx="2233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12+T: </a:t>
            </a:r>
            <a:r>
              <a:rPr lang="fr-CH" dirty="0" err="1" smtClean="0">
                <a:solidFill>
                  <a:srgbClr val="00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CH" dirty="0" smtClean="0">
                <a:solidFill>
                  <a:srgbClr val="00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rgbClr val="00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layers</a:t>
            </a:r>
            <a:r>
              <a:rPr lang="fr-CH" dirty="0" smtClean="0">
                <a:solidFill>
                  <a:srgbClr val="00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dirty="0" err="1" smtClean="0">
                <a:solidFill>
                  <a:srgbClr val="0066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cos</a:t>
            </a:r>
            <a:r>
              <a:rPr lang="fr-CH" dirty="0" err="1" smtClean="0">
                <a:solidFill>
                  <a:srgbClr val="0066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endParaRPr lang="en-GB" dirty="0">
              <a:solidFill>
                <a:srgbClr val="0066FF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1780" y="4809219"/>
            <a:ext cx="162576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Towards</a:t>
            </a:r>
            <a:r>
              <a:rPr lang="fr-CH" dirty="0" smtClean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 T: </a:t>
            </a:r>
          </a:p>
          <a:p>
            <a:r>
              <a:rPr lang="fr-CH" dirty="0" smtClean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CCT</a:t>
            </a:r>
            <a:endParaRPr lang="en-GB" dirty="0">
              <a:solidFill>
                <a:srgbClr val="7030A0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792587" y="5136425"/>
            <a:ext cx="791881" cy="1"/>
          </a:xfrm>
          <a:prstGeom prst="straightConnector1">
            <a:avLst/>
          </a:prstGeom>
          <a:ln w="12700">
            <a:solidFill>
              <a:srgbClr val="7030A0"/>
            </a:solidFill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323042" y="3356912"/>
            <a:ext cx="1049158" cy="449012"/>
          </a:xfrm>
          <a:prstGeom prst="straightConnector1">
            <a:avLst/>
          </a:prstGeom>
          <a:ln w="12700">
            <a:solidFill>
              <a:srgbClr val="00B050"/>
            </a:solidFill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16135" y="3068960"/>
            <a:ext cx="1178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14+T: </a:t>
            </a:r>
          </a:p>
          <a:p>
            <a:pPr algn="ctr"/>
            <a:r>
              <a:rPr lang="fr-CH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four </a:t>
            </a:r>
            <a:r>
              <a:rPr lang="fr-CH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layers</a:t>
            </a:r>
            <a:endParaRPr lang="en-GB" dirty="0">
              <a:solidFill>
                <a:srgbClr val="00B050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153829" y="2781647"/>
            <a:ext cx="624879" cy="413783"/>
          </a:xfrm>
          <a:prstGeom prst="straightConnector1">
            <a:avLst/>
          </a:prstGeom>
          <a:ln w="12700">
            <a:solidFill>
              <a:srgbClr val="00B050"/>
            </a:solidFill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370409" y="3475077"/>
            <a:ext cx="572962" cy="43906"/>
          </a:xfrm>
          <a:prstGeom prst="straightConnector1">
            <a:avLst/>
          </a:prstGeom>
          <a:ln w="12700">
            <a:solidFill>
              <a:srgbClr val="00B050"/>
            </a:solidFill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39818" y="246388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cos</a:t>
            </a:r>
            <a:r>
              <a:rPr lang="fr-CH" dirty="0" err="1" smtClean="0">
                <a:solidFill>
                  <a:srgbClr val="00B050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endParaRPr lang="en-GB" dirty="0">
              <a:solidFill>
                <a:srgbClr val="00B050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14807" y="3315528"/>
            <a:ext cx="1229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fr-CH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lock, cc</a:t>
            </a:r>
          </a:p>
          <a:p>
            <a:pPr algn="ctr"/>
            <a:endParaRPr lang="en-GB" dirty="0">
              <a:solidFill>
                <a:srgbClr val="00B050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05982" y="6197082"/>
            <a:ext cx="2462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HFM objectives, L. Bottura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60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4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CONTENTS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20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87313"/>
            <a:ext cx="7263163" cy="49027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81780" y="4809219"/>
            <a:ext cx="162576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Towards</a:t>
            </a:r>
            <a:r>
              <a:rPr lang="fr-CH" dirty="0" smtClean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20 T: </a:t>
            </a:r>
          </a:p>
          <a:p>
            <a:r>
              <a:rPr lang="fr-CH" dirty="0" smtClean="0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CCT</a:t>
            </a:r>
            <a:endParaRPr lang="en-GB" dirty="0">
              <a:solidFill>
                <a:srgbClr val="7030A0"/>
              </a:solidFill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792587" y="5136425"/>
            <a:ext cx="791881" cy="1"/>
          </a:xfrm>
          <a:prstGeom prst="straightConnector1">
            <a:avLst/>
          </a:prstGeom>
          <a:ln w="12700">
            <a:solidFill>
              <a:srgbClr val="7030A0"/>
            </a:solidFill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05982" y="6197082"/>
            <a:ext cx="2462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HFM objectives, L. Bottura</a:t>
            </a:r>
            <a:endParaRPr lang="en-GB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51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TOWARDS 20 T - CANTED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COS</a:t>
            </a:r>
            <a:r>
              <a:rPr lang="fr-CH" b="0" dirty="0" err="1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q</a:t>
            </a:r>
            <a:endParaRPr lang="en-US" b="0" dirty="0">
              <a:solidFill>
                <a:srgbClr val="0093BE"/>
              </a:solidFill>
              <a:latin typeface="Symbol" panose="05050102010706020507" pitchFamily="18" charset="2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pPr eaLnBrk="1" hangingPunct="1"/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Towards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20 T, the </a:t>
            </a:r>
            <a:r>
              <a:rPr lang="fr-CH" sz="22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radial stress </a:t>
            </a:r>
            <a:r>
              <a:rPr lang="fr-CH" sz="22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enters</a:t>
            </a:r>
            <a:r>
              <a:rPr lang="fr-CH" sz="22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2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scene</a:t>
            </a:r>
            <a:endParaRPr lang="fr-CH" sz="2200" dirty="0" smtClean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radial stress, </a:t>
            </a:r>
            <a:r>
              <a:rPr lang="fr-CH" sz="16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proportional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to the </a:t>
            </a:r>
            <a:r>
              <a:rPr lang="fr-CH" sz="16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magnetic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pressure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and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independent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design,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approaches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150-200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MPa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range and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therefore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stress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should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intercepted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2"/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Magnetic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pressure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90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MPa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at 15 T, and 160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MPa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at 20 T  -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however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, the radial stress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about 20-50%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due to the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asymmetry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respect to the aperture (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it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worse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solenoid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Towards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20 T, HTS have to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used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inner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layers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HTS inserts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should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carefully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consider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mechanical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interference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Nb</a:t>
            </a:r>
            <a:r>
              <a:rPr lang="fr-CH" sz="16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Sn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(</a:t>
            </a:r>
            <a:r>
              <a:rPr lang="fr-CH" sz="1400" dirty="0" err="1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 talk of T. </a:t>
            </a:r>
            <a:r>
              <a:rPr lang="fr-CH" sz="1400" dirty="0" err="1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Lecvrevisse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)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– non trivial interaction</a:t>
            </a: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The CCT design as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developed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by LBNL has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intrinsic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features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to cure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problems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an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extremely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modular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design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non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negligible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loss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efficiency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affordable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one gains the stress interception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radial and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azimuthal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Ongoing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program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Nb-Ti, Nb</a:t>
            </a:r>
            <a:r>
              <a:rPr lang="fr-CH" sz="20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Sn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talk of S. Prestemon in April HFM workshop</a:t>
            </a: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21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7" name="Picture 3" descr="\\thunder\Supercon\Large Magnets\CCT\CCT3a-Nb3Sn\L1\Photos\DSC07160.JPG">
            <a:extLst>
              <a:ext uri="{FF2B5EF4-FFF2-40B4-BE49-F238E27FC236}">
                <a16:creationId xmlns:a16="http://schemas.microsoft.com/office/drawing/2014/main" id="{CA0FB35A-2DD5-6B46-9F99-48246BA01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5013176"/>
            <a:ext cx="3776950" cy="1315842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103" y="4129745"/>
            <a:ext cx="2064197" cy="23251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61218" y="6539053"/>
            <a:ext cx="682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CCT designs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towards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20 T [L. Brouwer, S.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Caspi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S. Prestemon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,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>
                <a:latin typeface="Times"/>
                <a:cs typeface="Times"/>
                <a:sym typeface="Symbol" pitchFamily="18" charset="2"/>
                <a:hlinkClick r:id="rId4"/>
              </a:rPr>
              <a:t>IEEE TAS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  <a:hlinkClick r:id="rId4"/>
              </a:rPr>
              <a:t>25 </a:t>
            </a:r>
            <a:r>
              <a:rPr lang="fr-CH" sz="1400" dirty="0">
                <a:latin typeface="Times"/>
                <a:cs typeface="Times"/>
                <a:sym typeface="Symbol" pitchFamily="18" charset="2"/>
                <a:hlinkClick r:id="rId4"/>
              </a:rPr>
              <a:t>(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  <a:hlinkClick r:id="rId4"/>
              </a:rPr>
              <a:t>2015)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]</a:t>
            </a:r>
            <a:endParaRPr lang="fr-CH" sz="1400" dirty="0">
              <a:latin typeface="Times"/>
              <a:cs typeface="Times"/>
              <a:sym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812360" y="456742"/>
                <a:ext cx="843629" cy="5992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fr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456742"/>
                <a:ext cx="843629" cy="5992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222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 NOVEL LAYOUT BASED ON OLD CONCEPT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Recently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A. Devred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suggested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exploring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combined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function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lattice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for FCC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As in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low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energy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accelerators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spread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quadrupole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in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dipoles</a:t>
            </a:r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Advantage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filling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factor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and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getting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rid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cell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quadrupoles</a:t>
            </a:r>
            <a:endParaRPr lang="fr-CH" sz="1400" dirty="0" smtClean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It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would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require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quadrupolar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gradient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order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of 300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as in the HL-LHC D2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bare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small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left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-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right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asymmetry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order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of 1 mm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This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could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injected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any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design</a:t>
            </a:r>
            <a:endParaRPr lang="fr-CH" sz="14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772816"/>
            <a:ext cx="6657143" cy="25904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8903" y="4293096"/>
            <a:ext cx="7348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Beta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functions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in a FODO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lattice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left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) and in a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combined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function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cell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lattice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(right) [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M. Giovannozzi, in </a:t>
            </a:r>
            <a:r>
              <a:rPr lang="fr-CH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progress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] 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5208155"/>
            <a:ext cx="2520280" cy="153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69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CONCLUSIONS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The design options for HFM</a:t>
            </a: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12+ T: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layer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20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workhorse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14+ T: a four layer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cos</a:t>
            </a:r>
            <a:r>
              <a:rPr lang="fr-CH" sz="2000" dirty="0" err="1" smtClean="0">
                <a:latin typeface="Symbol" panose="05050102010706020507" pitchFamily="18" charset="2"/>
                <a:cs typeface="Times"/>
                <a:sym typeface="Symbol" pitchFamily="18" charset="2"/>
              </a:rPr>
              <a:t>q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built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FNAL</a:t>
            </a: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The block design, a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way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removing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azimuthal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stress issue</a:t>
            </a: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common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path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removing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end issue</a:t>
            </a:r>
          </a:p>
          <a:p>
            <a:pPr lvl="1"/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Above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~15 T: the CCT option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stress interception (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radial)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HFM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will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have to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find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delicate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equilibrium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between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lvl="1"/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Risk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minimization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for the program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continuing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most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promising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paths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are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being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explored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community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, building block by block on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previous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experience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, to have a «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fast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»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succesful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result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New design options and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unexplored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ideas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allowing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keeping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diversity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research</a:t>
            </a:r>
            <a:r>
              <a:rPr lang="fr-CH" sz="2000" dirty="0">
                <a:latin typeface="Times"/>
                <a:cs typeface="Times"/>
                <a:sym typeface="Symbol" pitchFamily="18" charset="2"/>
              </a:rPr>
              <a:t>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98136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12+ T: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COS</a:t>
            </a:r>
            <a:r>
              <a:rPr lang="fr-CH" b="0" dirty="0" err="1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q</a:t>
            </a:r>
            <a:r>
              <a:rPr lang="fr-CH" b="0" dirty="0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 -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TWO LAYERS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Fully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exploiting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layer option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This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FalconD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design: 1 mm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strand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40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strand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cable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12 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76% of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loadline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Nb</a:t>
            </a:r>
            <a:r>
              <a:rPr lang="fr-CH" sz="16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Sn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today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performance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respect to 11 T,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lower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loadline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lower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density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lower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prestress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even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one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tesla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bore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3"/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This option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brought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its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extreme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a 40 mm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cable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E.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Holik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, et al. 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  <a:hlinkClick r:id="rId2"/>
              </a:rPr>
              <a:t>IEEE TAS 28 (2018)</a:t>
            </a:r>
            <a:endParaRPr lang="fr-CH" sz="12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What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would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happen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smaller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cable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?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Dependence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21 to 18 mm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using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MQXF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cable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-15%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lose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3.5% on the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-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terms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operational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75%,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loss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order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0.4 T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374180" y="3707344"/>
            <a:ext cx="4104456" cy="2601667"/>
            <a:chOff x="2362610" y="3902994"/>
            <a:chExt cx="4104456" cy="260166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2610" y="3902994"/>
              <a:ext cx="4104456" cy="2601667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4992462" y="3902994"/>
              <a:ext cx="1440160" cy="205363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3679220"/>
            <a:ext cx="2919463" cy="25030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81149" y="6397857"/>
            <a:ext cx="6580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FalconD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design (A.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Pampaloni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et al.,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  <a:hlinkClick r:id="rId5"/>
              </a:rPr>
              <a:t>IEEE TAS 31 (2021)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, R.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Valente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et al., 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IEEE TAS 31 (2021) </a:t>
            </a:r>
            <a:endParaRPr lang="en-GB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70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 SENSITIVITY ANALYSIS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A </a:t>
            </a:r>
            <a:r>
              <a:rPr lang="fr-CH" sz="2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fully</a:t>
            </a:r>
            <a:r>
              <a:rPr lang="fr-CH" sz="2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analytic</a:t>
            </a:r>
            <a:r>
              <a:rPr lang="fr-CH" sz="2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estimate</a:t>
            </a:r>
            <a:r>
              <a:rPr lang="fr-CH" sz="2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2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sensitivity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parameters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possible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It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gives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relevant indication on the directions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find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optimum,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may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invisible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when</a:t>
            </a:r>
            <a:r>
              <a:rPr lang="fr-CH" sz="18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looking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for a cross-sections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when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you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are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obliged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to change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several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parameters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at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time … (</a:t>
            </a:r>
            <a:r>
              <a:rPr lang="fr-CH" sz="1800" dirty="0" err="1">
                <a:latin typeface="Times"/>
                <a:cs typeface="Times"/>
                <a:sym typeface="Symbol" pitchFamily="18" charset="2"/>
              </a:rPr>
              <a:t>s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18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smtClean="0">
                <a:latin typeface="Times"/>
                <a:cs typeface="Times"/>
                <a:sym typeface="Symbol" pitchFamily="18" charset="2"/>
                <a:hlinkClick r:id="rId2"/>
              </a:rPr>
              <a:t>Unit 8</a:t>
            </a:r>
            <a:r>
              <a:rPr lang="fr-CH" sz="180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of </a:t>
            </a:r>
            <a:r>
              <a:rPr lang="fr-CH" sz="1800" smtClean="0">
                <a:latin typeface="Times"/>
                <a:cs typeface="Times"/>
                <a:sym typeface="Symbol" pitchFamily="18" charset="2"/>
              </a:rPr>
              <a:t>design lectures)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I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will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show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principles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 one slide and </a:t>
            </a:r>
            <a:r>
              <a:rPr lang="fr-CH" sz="18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then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give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directions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(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iron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and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peak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/bore ratio)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254" y="3068960"/>
            <a:ext cx="4536504" cy="340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3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SENSITIVITY ANALYSIS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899999"/>
            <a:ext cx="7920000" cy="5624625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Factor X: 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ratio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between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critical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surface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slope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and the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loadline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slope</a:t>
            </a:r>
            <a:endParaRPr lang="fr-CH" sz="2000" dirty="0" smtClean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For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FalconD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333/100=3.33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This factor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parameter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driving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sensitivity</a:t>
            </a:r>
            <a:endParaRPr lang="fr-CH" sz="1600" dirty="0" smtClean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Any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relative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Critical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Efficiency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layout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later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Fraction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superconductor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insulated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Contribution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iron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a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fixed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…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gives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>
                <a:latin typeface="Times"/>
                <a:cs typeface="Times"/>
                <a:sym typeface="Symbol" pitchFamily="18" charset="2"/>
              </a:rPr>
              <a:t>a variation in </a:t>
            </a:r>
            <a:r>
              <a:rPr lang="fr-CH" sz="20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short </a:t>
            </a:r>
            <a:r>
              <a:rPr lang="fr-CH" sz="20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20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20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weighted</a:t>
            </a:r>
            <a:r>
              <a:rPr lang="fr-CH" sz="20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by ~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1/1+X</a:t>
            </a:r>
            <a:endParaRPr lang="fr-CH" sz="2000" dirty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1</a:t>
            </a:r>
            <a:r>
              <a:rPr lang="fr-CH" sz="1600" baseline="30000" dirty="0" smtClean="0">
                <a:latin typeface="Times"/>
                <a:cs typeface="Times"/>
                <a:sym typeface="Symbol" pitchFamily="18" charset="2"/>
              </a:rPr>
              <a:t>st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FalconD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cable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	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reduction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15%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gives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 </a:t>
            </a:r>
          </a:p>
          <a:p>
            <a:pPr marL="457200" lvl="1" indent="0">
              <a:buNone/>
            </a:pPr>
            <a:r>
              <a:rPr lang="fr-CH" sz="1600" dirty="0">
                <a:latin typeface="Times"/>
                <a:cs typeface="Times"/>
                <a:sym typeface="Symbol" pitchFamily="18" charset="2"/>
              </a:rPr>
              <a:t>	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reduction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marL="457200" lvl="1" indent="0">
              <a:buNone/>
            </a:pPr>
            <a:r>
              <a:rPr lang="fr-CH" sz="1600" dirty="0">
                <a:latin typeface="Times"/>
                <a:cs typeface="Times"/>
                <a:sym typeface="Symbol" pitchFamily="18" charset="2"/>
              </a:rPr>
              <a:t>	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of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~15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%/(1+3.3)~3.5%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2</a:t>
            </a:r>
            <a:r>
              <a:rPr lang="fr-CH" sz="1600" baseline="30000" dirty="0" smtClean="0">
                <a:latin typeface="Times"/>
                <a:cs typeface="Times"/>
                <a:sym typeface="Symbol" pitchFamily="18" charset="2"/>
              </a:rPr>
              <a:t>nd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e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xample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for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FalconD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strand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Cu 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>
                <a:latin typeface="Times"/>
                <a:cs typeface="Times"/>
                <a:sym typeface="Symbol" pitchFamily="18" charset="2"/>
              </a:rPr>
              <a:t>	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0.9 to 1.2 </a:t>
            </a:r>
            <a:r>
              <a:rPr lang="fr-CH" sz="1600" dirty="0" smtClean="0">
                <a:latin typeface="Times"/>
                <a:cs typeface="Times"/>
                <a:sym typeface="Wingdings" panose="05000000000000000000" pitchFamily="2" charset="2"/>
              </a:rPr>
              <a:t> </a:t>
            </a:r>
            <a:r>
              <a:rPr lang="fr-CH" sz="1600" dirty="0" err="1" smtClean="0">
                <a:latin typeface="Times"/>
                <a:cs typeface="Times"/>
                <a:sym typeface="Wingdings" panose="05000000000000000000" pitchFamily="2" charset="2"/>
              </a:rPr>
              <a:t>reduction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>
                <a:latin typeface="Times"/>
                <a:cs typeface="Times"/>
                <a:sym typeface="Symbol" pitchFamily="18" charset="2"/>
              </a:rPr>
              <a:t>	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sc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quantity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52%  to 45% (-16%)</a:t>
            </a:r>
            <a:r>
              <a:rPr lang="fr-CH" sz="1600" dirty="0">
                <a:latin typeface="Times"/>
                <a:cs typeface="Times"/>
                <a:sym typeface="Wingdings" panose="05000000000000000000" pitchFamily="2" charset="2"/>
              </a:rPr>
              <a:t> 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>
                <a:latin typeface="Times"/>
                <a:cs typeface="Times"/>
                <a:sym typeface="Symbol" pitchFamily="18" charset="2"/>
              </a:rPr>
              <a:t>	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redacution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~16%/4.3=3.7%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258014" y="4064639"/>
            <a:ext cx="3639153" cy="2611623"/>
            <a:chOff x="2362610" y="3902994"/>
            <a:chExt cx="4104456" cy="2601667"/>
          </a:xfrm>
        </p:grpSpPr>
        <p:grpSp>
          <p:nvGrpSpPr>
            <p:cNvPr id="13" name="Group 12"/>
            <p:cNvGrpSpPr/>
            <p:nvPr/>
          </p:nvGrpSpPr>
          <p:grpSpPr>
            <a:xfrm>
              <a:off x="2362610" y="3902994"/>
              <a:ext cx="4104456" cy="2601667"/>
              <a:chOff x="2362610" y="3902994"/>
              <a:chExt cx="4104456" cy="260166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62610" y="3902994"/>
                <a:ext cx="4104456" cy="2601667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 rot="20203470">
                <a:off x="3040306" y="5261148"/>
                <a:ext cx="14478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" panose="02020603050405020304" pitchFamily="18" charset="0"/>
                    <a:cs typeface="Times" panose="02020603050405020304" pitchFamily="18" charset="0"/>
                  </a:rPr>
                  <a:t>100 A/mm</a:t>
                </a:r>
                <a:r>
                  <a:rPr lang="fr-CH" baseline="30000" dirty="0" smtClean="0">
                    <a:latin typeface="Times" panose="02020603050405020304" pitchFamily="18" charset="0"/>
                    <a:cs typeface="Times" panose="02020603050405020304" pitchFamily="18" charset="0"/>
                  </a:rPr>
                  <a:t>2</a:t>
                </a:r>
                <a:r>
                  <a:rPr lang="fr-CH" dirty="0" smtClean="0">
                    <a:latin typeface="Times" panose="02020603050405020304" pitchFamily="18" charset="0"/>
                    <a:cs typeface="Times" panose="02020603050405020304" pitchFamily="18" charset="0"/>
                  </a:rPr>
                  <a:t>/T</a:t>
                </a:r>
                <a:endParaRPr lang="en-GB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3424173">
                <a:off x="5110946" y="4517752"/>
                <a:ext cx="15116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 smtClean="0">
                    <a:latin typeface="Times" panose="02020603050405020304" pitchFamily="18" charset="0"/>
                    <a:cs typeface="Times" panose="02020603050405020304" pitchFamily="18" charset="0"/>
                  </a:rPr>
                  <a:t>333 A/mm</a:t>
                </a:r>
                <a:r>
                  <a:rPr lang="fr-CH" baseline="30000" dirty="0" smtClean="0">
                    <a:latin typeface="Times" panose="02020603050405020304" pitchFamily="18" charset="0"/>
                    <a:cs typeface="Times" panose="02020603050405020304" pitchFamily="18" charset="0"/>
                  </a:rPr>
                  <a:t>2</a:t>
                </a:r>
                <a:r>
                  <a:rPr lang="fr-CH" dirty="0" smtClean="0">
                    <a:latin typeface="Times" panose="02020603050405020304" pitchFamily="18" charset="0"/>
                    <a:cs typeface="Times" panose="02020603050405020304" pitchFamily="18" charset="0"/>
                  </a:rPr>
                  <a:t>/T</a:t>
                </a:r>
                <a:endParaRPr lang="en-GB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cxnSp>
          <p:nvCxnSpPr>
            <p:cNvPr id="11" name="Straight Connector 10"/>
            <p:cNvCxnSpPr/>
            <p:nvPr/>
          </p:nvCxnSpPr>
          <p:spPr>
            <a:xfrm>
              <a:off x="4992462" y="3902994"/>
              <a:ext cx="1440160" cy="205363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5516513" y="6550223"/>
            <a:ext cx="2568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Example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of the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FalconD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loadline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4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12+ T: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COS</a:t>
            </a:r>
            <a:r>
              <a:rPr lang="fr-CH" b="0" dirty="0" err="1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q</a:t>
            </a:r>
            <a:r>
              <a:rPr lang="fr-CH" b="0" dirty="0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 -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TWO LAYERS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First direction: </a:t>
            </a:r>
            <a:r>
              <a:rPr lang="fr-CH" sz="20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e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nhancing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ron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contribution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An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y% of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iron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enhancement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at a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fied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gives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beneficial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effects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: </a:t>
            </a:r>
          </a:p>
          <a:p>
            <a:pPr lvl="2"/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Reduce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density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by y%, and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therefore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the stress by y%</a:t>
            </a:r>
          </a:p>
          <a:p>
            <a:pPr lvl="2"/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the short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by y%/(1+X)</a:t>
            </a:r>
          </a:p>
          <a:p>
            <a:pPr lvl="1"/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Example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2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of 42 mm,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hypotetical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25 mm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collars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has </a:t>
            </a:r>
            <a:r>
              <a:rPr lang="fr-CH" sz="1400" dirty="0" smtClean="0">
                <a:latin typeface="Symbol" panose="05050102010706020507" pitchFamily="18" charset="2"/>
                <a:cs typeface="Times"/>
                <a:sym typeface="Symbol" pitchFamily="18" charset="2"/>
              </a:rPr>
              <a:t>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B/B=0.21</a:t>
            </a:r>
          </a:p>
          <a:p>
            <a:pPr lvl="2"/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42 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mm,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b&amp;k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and 5 mm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spacers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has </a:t>
            </a:r>
            <a:r>
              <a:rPr lang="fr-CH" sz="1400" dirty="0" smtClean="0">
                <a:latin typeface="Symbol" panose="05050102010706020507" pitchFamily="18" charset="2"/>
                <a:cs typeface="Times"/>
                <a:sym typeface="Symbol" pitchFamily="18" charset="2"/>
              </a:rPr>
              <a:t>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B/B=0.33</a:t>
            </a:r>
          </a:p>
          <a:p>
            <a:pPr lvl="2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1.33/1.21=10%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loadline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slope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10%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smaller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azimuthal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stress, 2.3%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short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This option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pushed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extreme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marL="457200" lvl="1" indent="0">
              <a:buNone/>
            </a:pP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	in MDPCT1,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where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iron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 contact </a:t>
            </a:r>
          </a:p>
          <a:p>
            <a:pPr marL="457200" lvl="1" indent="0">
              <a:buNone/>
            </a:pP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	to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outer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layer of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6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graphicFrame>
        <p:nvGraphicFramePr>
          <p:cNvPr id="7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069967"/>
              </p:ext>
            </p:extLst>
          </p:nvPr>
        </p:nvGraphicFramePr>
        <p:xfrm>
          <a:off x="6804248" y="2219325"/>
          <a:ext cx="2048667" cy="659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Équation" r:id="rId3" imgW="1422400" imgH="457200" progId="Equation.3">
                  <p:embed/>
                </p:oleObj>
              </mc:Choice>
              <mc:Fallback>
                <p:oleObj name="Équation" r:id="rId3" imgW="1422400" imgH="457200" progId="Equation.3">
                  <p:embed/>
                  <p:pic>
                    <p:nvPicPr>
                      <p:cNvPr id="7176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2219325"/>
                        <a:ext cx="2048667" cy="6592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510329" y="3642223"/>
            <a:ext cx="3338998" cy="2788645"/>
            <a:chOff x="3390900" y="1974894"/>
            <a:chExt cx="5753100" cy="4703518"/>
          </a:xfrm>
        </p:grpSpPr>
        <p:pic>
          <p:nvPicPr>
            <p:cNvPr id="10" name="Picture 9" descr="mcdpt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0900" y="1974894"/>
              <a:ext cx="5753100" cy="2438400"/>
            </a:xfrm>
            <a:prstGeom prst="rect">
              <a:avLst/>
            </a:prstGeom>
          </p:spPr>
        </p:pic>
        <p:pic>
          <p:nvPicPr>
            <p:cNvPr id="11" name="Picture 10" descr="mcdpt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3390900" y="4386106"/>
              <a:ext cx="5753100" cy="2292306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 bwMode="auto">
            <a:xfrm>
              <a:off x="3476709" y="6195771"/>
              <a:ext cx="936530" cy="25655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8207470" y="6181411"/>
              <a:ext cx="936530" cy="25655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496089" y="6453679"/>
            <a:ext cx="5099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MDPCT1 design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(I.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Novitski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, A. </a:t>
            </a:r>
            <a:r>
              <a:rPr lang="fr-CH" sz="1400" dirty="0" err="1" smtClean="0"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Zlobin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  <a:hlinkClick r:id="rId6"/>
              </a:rPr>
              <a:t> et al., IEEE TAS 26 (2016)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09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12+ T: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COS</a:t>
            </a:r>
            <a:r>
              <a:rPr lang="fr-CH" b="0" dirty="0" err="1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q</a:t>
            </a:r>
            <a:r>
              <a:rPr lang="fr-CH" b="0" dirty="0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 -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TWO LAYERS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First direction: </a:t>
            </a:r>
            <a:r>
              <a:rPr lang="fr-CH" sz="20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e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nhancing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ron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contribution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An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y% of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iron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enhancement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at a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fied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gives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beneficial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effects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: </a:t>
            </a:r>
          </a:p>
          <a:p>
            <a:pPr lvl="2"/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Reduce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density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by y%, and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therefore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the stress by y%</a:t>
            </a:r>
          </a:p>
          <a:p>
            <a:pPr lvl="2"/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the short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by y%/(1+X)</a:t>
            </a:r>
          </a:p>
          <a:p>
            <a:pPr lvl="1"/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Example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2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of 42 mm,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hypotetical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25 mm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collars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has </a:t>
            </a:r>
            <a:r>
              <a:rPr lang="fr-CH" sz="1400" dirty="0" smtClean="0">
                <a:latin typeface="Symbol" panose="05050102010706020507" pitchFamily="18" charset="2"/>
                <a:cs typeface="Times"/>
                <a:sym typeface="Symbol" pitchFamily="18" charset="2"/>
              </a:rPr>
              <a:t>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B/B=0.21</a:t>
            </a:r>
          </a:p>
          <a:p>
            <a:pPr lvl="2"/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42 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mm,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b&amp;k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and 5 mm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spacers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has </a:t>
            </a:r>
            <a:r>
              <a:rPr lang="fr-CH" sz="1400" dirty="0" smtClean="0">
                <a:latin typeface="Symbol" panose="05050102010706020507" pitchFamily="18" charset="2"/>
                <a:cs typeface="Times"/>
                <a:sym typeface="Symbol" pitchFamily="18" charset="2"/>
              </a:rPr>
              <a:t>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B/B=0.33</a:t>
            </a:r>
          </a:p>
          <a:p>
            <a:pPr lvl="2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1.33/1.21=10%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loadline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slope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10%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smaller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azimuthal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stress, 2.3%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short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r>
              <a:rPr lang="fr-CH" sz="1600" dirty="0">
                <a:latin typeface="Times"/>
                <a:cs typeface="Times"/>
                <a:sym typeface="Symbol" pitchFamily="18" charset="2"/>
              </a:rPr>
              <a:t>This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way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chosen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by HL-LHC D1:</a:t>
            </a:r>
          </a:p>
          <a:p>
            <a:pPr marL="0" indent="0">
              <a:buNone/>
            </a:pPr>
            <a:r>
              <a:rPr lang="fr-CH" sz="1600" dirty="0">
                <a:latin typeface="Times"/>
                <a:cs typeface="Times"/>
                <a:sym typeface="Symbol" pitchFamily="18" charset="2"/>
              </a:rPr>
              <a:t>	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collaring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iron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thin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spacers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1600" dirty="0">
                <a:latin typeface="Times"/>
                <a:cs typeface="Times"/>
                <a:sym typeface="Symbol" pitchFamily="18" charset="2"/>
              </a:rPr>
              <a:t>This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allowed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have full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preload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to support </a:t>
            </a:r>
          </a:p>
          <a:p>
            <a:pPr marL="0" indent="0">
              <a:buNone/>
            </a:pPr>
            <a:r>
              <a:rPr lang="fr-CH" sz="1600" dirty="0">
                <a:latin typeface="Times"/>
                <a:cs typeface="Times"/>
                <a:sym typeface="Symbol" pitchFamily="18" charset="2"/>
              </a:rPr>
              <a:t>	the large stress due to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e.m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. forces (110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MPa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pPr marL="0" indent="0">
              <a:buNone/>
            </a:pP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7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graphicFrame>
        <p:nvGraphicFramePr>
          <p:cNvPr id="7" name="Object 34"/>
          <p:cNvGraphicFramePr>
            <a:graphicFrameLocks noChangeAspect="1"/>
          </p:cNvGraphicFramePr>
          <p:nvPr>
            <p:extLst/>
          </p:nvPr>
        </p:nvGraphicFramePr>
        <p:xfrm>
          <a:off x="6804248" y="2219325"/>
          <a:ext cx="2048667" cy="659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Équation" r:id="rId3" imgW="1422400" imgH="457200" progId="Equation.3">
                  <p:embed/>
                </p:oleObj>
              </mc:Choice>
              <mc:Fallback>
                <p:oleObj name="Équation" r:id="rId3" imgW="1422400" imgH="457200" progId="Equation.3">
                  <p:embed/>
                  <p:pic>
                    <p:nvPicPr>
                      <p:cNvPr id="7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2219325"/>
                        <a:ext cx="2048667" cy="6592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987824" y="6262482"/>
            <a:ext cx="5475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HL-LHC D1 design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  <a:hlinkClick r:id="rId5"/>
              </a:rPr>
              <a:t>(T. Nakamoto, M. Sugano et al., IEEE TAS 25 (2015)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077" y="3547955"/>
            <a:ext cx="3249591" cy="264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36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12+ T: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COS</a:t>
            </a:r>
            <a:r>
              <a:rPr lang="fr-CH" b="0" dirty="0" err="1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q</a:t>
            </a:r>
            <a:r>
              <a:rPr lang="fr-CH" b="0" dirty="0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 -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TWO LAYERS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Second direction: </a:t>
            </a:r>
            <a:r>
              <a:rPr lang="fr-CH" sz="2000" dirty="0" err="1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i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mproving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the ratio </a:t>
            </a:r>
            <a:r>
              <a:rPr lang="fr-CH" sz="2000" dirty="0" smtClean="0">
                <a:solidFill>
                  <a:srgbClr val="C00000"/>
                </a:solidFill>
                <a:latin typeface="Symbol" panose="05050102010706020507" pitchFamily="18" charset="2"/>
                <a:cs typeface="Times"/>
                <a:sym typeface="Symbol" pitchFamily="18" charset="2"/>
              </a:rPr>
              <a:t>l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peak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/bore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field</a:t>
            </a:r>
            <a:endParaRPr lang="fr-CH" sz="2000" dirty="0" smtClean="0">
              <a:solidFill>
                <a:srgbClr val="C00000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sensitivity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the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more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favourable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our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cases: a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decrease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smtClean="0">
                <a:latin typeface="Symbol" panose="05050102010706020507" pitchFamily="18" charset="2"/>
                <a:cs typeface="Times"/>
                <a:sym typeface="Symbol" pitchFamily="18" charset="2"/>
              </a:rPr>
              <a:t>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increases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X/(1+X)</a:t>
            </a:r>
          </a:p>
          <a:p>
            <a:pPr lvl="2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Therefore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 large fraction of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improvement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on the ratio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goes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in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of the short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for a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layer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large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width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16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order</a:t>
            </a:r>
            <a:r>
              <a:rPr lang="fr-CH" sz="16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of 40 mm)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X~3.3,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decreasing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ratio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peak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to bore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1.04 to 1.02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gives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2%×3.3/(1+3.3)=1.6%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increase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would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obtained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via a 1.6%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×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4.3=7% more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width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8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6054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12+ T: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COS</a:t>
            </a:r>
            <a:r>
              <a:rPr lang="fr-CH" b="0" dirty="0" err="1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q</a:t>
            </a:r>
            <a:r>
              <a:rPr lang="fr-CH" b="0" dirty="0" smtClean="0">
                <a:solidFill>
                  <a:srgbClr val="0093BE"/>
                </a:solidFill>
                <a:latin typeface="Symbol" panose="05050102010706020507" pitchFamily="18" charset="2"/>
                <a:cs typeface="Book Antiqua"/>
                <a:sym typeface="Symbol" pitchFamily="18" charset="2"/>
              </a:rPr>
              <a:t> -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TWO LAYERS -STRUCTURES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Transverse </a:t>
            </a:r>
            <a:r>
              <a:rPr lang="fr-CH" sz="2000" dirty="0">
                <a:latin typeface="Times"/>
                <a:cs typeface="Times"/>
                <a:sym typeface="Symbol" pitchFamily="18" charset="2"/>
              </a:rPr>
              <a:t>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tructure: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stainless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steel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collars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+ All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experience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the 11 T</a:t>
            </a: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+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one design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already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validated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models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– apertures are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nearly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decoupled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- Not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validated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longer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2 m</a:t>
            </a: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- No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possibility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having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 full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preload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>
                <a:latin typeface="Times"/>
                <a:cs typeface="Times"/>
                <a:sym typeface="Symbol" pitchFamily="18" charset="2"/>
              </a:rPr>
              <a:t>Transverse structure: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collaring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iron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+/-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way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explored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MDPCT1 for four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layers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;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only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one case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until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now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+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Very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rigid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structure, large contribution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iron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lower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density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- Not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validated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on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longer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2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</a:t>
            </a: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- Transition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single to double aperture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feasible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but not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totally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straightforward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Transverse structure: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bladder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and keys and Al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shell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+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only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structure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validated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without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SS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shell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) for 4.2 m long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+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Possibility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higher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preload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+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Possibility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gaining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more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iron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contribution</a:t>
            </a: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-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Vast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experience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quadrupoles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but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never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developed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dipoles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- Transition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single to double aperture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feasible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but not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totally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straightforward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Axial structure</a:t>
            </a:r>
            <a:r>
              <a:rPr lang="fr-CH" sz="2000" dirty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tie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rods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and end plates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pPr marL="457200" lvl="1" indent="0">
              <a:buNone/>
            </a:pPr>
            <a:r>
              <a:rPr lang="fr-CH" sz="1600" dirty="0">
                <a:latin typeface="Times"/>
                <a:cs typeface="Times"/>
                <a:sym typeface="Symbol" pitchFamily="18" charset="2"/>
              </a:rPr>
              <a:t>+ The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only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structure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validated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 long Nb</a:t>
            </a:r>
            <a:r>
              <a:rPr lang="fr-CH" sz="16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Sn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9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26253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98310</TotalTime>
  <Words>2711</Words>
  <Application>Microsoft Office PowerPoint</Application>
  <PresentationFormat>On-screen Show (4:3)</PresentationFormat>
  <Paragraphs>275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ＭＳ Ｐゴシック</vt:lpstr>
      <vt:lpstr>Arial</vt:lpstr>
      <vt:lpstr>Book Antiqua</vt:lpstr>
      <vt:lpstr>Calibri</vt:lpstr>
      <vt:lpstr>Cambria Math</vt:lpstr>
      <vt:lpstr>Symbol</vt:lpstr>
      <vt:lpstr>Times</vt:lpstr>
      <vt:lpstr>Wingdings</vt:lpstr>
      <vt:lpstr>Thème Office</vt:lpstr>
      <vt:lpstr>Équation</vt:lpstr>
      <vt:lpstr>Equation</vt:lpstr>
      <vt:lpstr>Design concepts for high field magnets</vt:lpstr>
      <vt:lpstr>CONTENTS</vt:lpstr>
      <vt:lpstr>12+ T: COSq - TWO LAYERS</vt:lpstr>
      <vt:lpstr>A SENSITIVITY ANALYSIS</vt:lpstr>
      <vt:lpstr>SENSITIVITY ANALYSIS</vt:lpstr>
      <vt:lpstr>12+ T: COSq - TWO LAYERS</vt:lpstr>
      <vt:lpstr>12+ T: COSq - TWO LAYERS</vt:lpstr>
      <vt:lpstr>12+ T: COSq - TWO LAYERS</vt:lpstr>
      <vt:lpstr>12+ T: COSq - TWO LAYERS -STRUCTURES</vt:lpstr>
      <vt:lpstr>CONTENTS</vt:lpstr>
      <vt:lpstr>Nb3Sn ULTIMATE: COSq - FOUR LAYERS</vt:lpstr>
      <vt:lpstr>Nb3Sn ULTIMATE: GRADING</vt:lpstr>
      <vt:lpstr>BLOCKS</vt:lpstr>
      <vt:lpstr>BLOCKS</vt:lpstr>
      <vt:lpstr>BLOCKS</vt:lpstr>
      <vt:lpstr>BLOCKS</vt:lpstr>
      <vt:lpstr>BLOCKS</vt:lpstr>
      <vt:lpstr>THE 16 T LAYOUTS</vt:lpstr>
      <vt:lpstr>LOADLINE FRACTION (MARGIN)</vt:lpstr>
      <vt:lpstr>CONTENTS</vt:lpstr>
      <vt:lpstr>TOWARDS 20 T - CANTED COSq</vt:lpstr>
      <vt:lpstr>A NOVEL LAYOUT BASED ON OLD CONCEPT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susana.izquierdo.bermudez@cern.ch</dc:creator>
  <cp:lastModifiedBy>Ezio Todesco</cp:lastModifiedBy>
  <cp:revision>1992</cp:revision>
  <cp:lastPrinted>2019-10-29T09:56:18Z</cp:lastPrinted>
  <dcterms:created xsi:type="dcterms:W3CDTF">2016-02-12T10:02:27Z</dcterms:created>
  <dcterms:modified xsi:type="dcterms:W3CDTF">2021-06-01T13:10:41Z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