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86" r:id="rId3"/>
    <p:sldId id="308" r:id="rId4"/>
    <p:sldId id="283" r:id="rId5"/>
    <p:sldId id="304" r:id="rId6"/>
    <p:sldId id="294" r:id="rId7"/>
    <p:sldId id="291" r:id="rId8"/>
    <p:sldId id="292" r:id="rId9"/>
    <p:sldId id="293" r:id="rId10"/>
    <p:sldId id="297" r:id="rId11"/>
    <p:sldId id="295" r:id="rId12"/>
    <p:sldId id="299" r:id="rId13"/>
    <p:sldId id="290" r:id="rId14"/>
    <p:sldId id="305" r:id="rId15"/>
    <p:sldId id="307" r:id="rId1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10A5F03-B3F2-4E7D-A68C-F1C2F5F85117}">
          <p14:sldIdLst>
            <p14:sldId id="256"/>
            <p14:sldId id="286"/>
            <p14:sldId id="308"/>
            <p14:sldId id="283"/>
            <p14:sldId id="304"/>
            <p14:sldId id="294"/>
            <p14:sldId id="291"/>
            <p14:sldId id="292"/>
            <p14:sldId id="293"/>
            <p14:sldId id="297"/>
            <p14:sldId id="295"/>
            <p14:sldId id="299"/>
            <p14:sldId id="290"/>
            <p14:sldId id="305"/>
            <p14:sldId id="307"/>
          </p14:sldIdLst>
        </p14:section>
        <p14:section name="Untitled Section" id="{F6FB63FB-A2C3-4A89-B2A7-85D92E7051E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7505"/>
  </p:normalViewPr>
  <p:slideViewPr>
    <p:cSldViewPr>
      <p:cViewPr varScale="1">
        <p:scale>
          <a:sx n="67" d="100"/>
          <a:sy n="67" d="100"/>
        </p:scale>
        <p:origin x="4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5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78CC3-65F4-4A9B-916A-E49C01CE80FA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FD08B-E047-4AAD-8A21-F052627F8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04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H.Felice | High Field Accelerator Magnets - Roadmap Preparation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26" Type="http://schemas.openxmlformats.org/officeDocument/2006/relationships/image" Target="../media/image28.jpeg"/><Relationship Id="rId3" Type="http://schemas.openxmlformats.org/officeDocument/2006/relationships/image" Target="../media/image5.jpeg"/><Relationship Id="rId21" Type="http://schemas.openxmlformats.org/officeDocument/2006/relationships/image" Target="../media/image23.png"/><Relationship Id="rId34" Type="http://schemas.openxmlformats.org/officeDocument/2006/relationships/image" Target="../media/image3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emf"/><Relationship Id="rId25" Type="http://schemas.openxmlformats.org/officeDocument/2006/relationships/image" Target="../media/image27.png"/><Relationship Id="rId33" Type="http://schemas.openxmlformats.org/officeDocument/2006/relationships/image" Target="../media/image34.emf"/><Relationship Id="rId2" Type="http://schemas.openxmlformats.org/officeDocument/2006/relationships/image" Target="../media/image4.png"/><Relationship Id="rId16" Type="http://schemas.openxmlformats.org/officeDocument/2006/relationships/image" Target="../media/image18.jpe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G"/><Relationship Id="rId24" Type="http://schemas.openxmlformats.org/officeDocument/2006/relationships/image" Target="../media/image26.png"/><Relationship Id="rId32" Type="http://schemas.openxmlformats.org/officeDocument/2006/relationships/image" Target="../media/image33.jpe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23" Type="http://schemas.openxmlformats.org/officeDocument/2006/relationships/image" Target="../media/image25.jpeg"/><Relationship Id="rId28" Type="http://schemas.openxmlformats.org/officeDocument/2006/relationships/image" Target="../media/image30.png"/><Relationship Id="rId36" Type="http://schemas.openxmlformats.org/officeDocument/2006/relationships/image" Target="../media/image37.png"/><Relationship Id="rId10" Type="http://schemas.openxmlformats.org/officeDocument/2006/relationships/image" Target="../media/image12.png"/><Relationship Id="rId19" Type="http://schemas.openxmlformats.org/officeDocument/2006/relationships/image" Target="../media/image21.jpeg"/><Relationship Id="rId31" Type="http://schemas.microsoft.com/office/2007/relationships/hdphoto" Target="../media/hdphoto1.wdp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6.png"/><Relationship Id="rId22" Type="http://schemas.openxmlformats.org/officeDocument/2006/relationships/image" Target="../media/image24.jpe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6.jpeg"/><Relationship Id="rId8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Subscale and model magnets for Nb</a:t>
            </a:r>
            <a:r>
              <a:rPr lang="en-US" baseline="-25000" dirty="0"/>
              <a:t>3</a:t>
            </a:r>
            <a:r>
              <a:rPr lang="en-US" dirty="0"/>
              <a:t>Sn:</a:t>
            </a:r>
            <a:br>
              <a:rPr lang="en-US" dirty="0"/>
            </a:br>
            <a:r>
              <a:rPr lang="en-US" dirty="0"/>
              <a:t>a necessary step?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3249612" cy="803787"/>
          </a:xfrm>
        </p:spPr>
        <p:txBody>
          <a:bodyPr/>
          <a:lstStyle/>
          <a:p>
            <a:pPr algn="l">
              <a:defRPr/>
            </a:pPr>
            <a:r>
              <a:rPr lang="fr-CH" sz="1800" dirty="0"/>
              <a:t>Hélène Felice  		</a:t>
            </a:r>
          </a:p>
          <a:p>
            <a:pPr algn="l">
              <a:defRPr/>
            </a:pPr>
            <a:r>
              <a:rPr lang="en-US" sz="1800" dirty="0"/>
              <a:t>01/06/2021</a:t>
            </a:r>
            <a:endParaRPr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CCECF80-6895-4F04-86AC-17E07FD132D3}"/>
              </a:ext>
            </a:extLst>
          </p:cNvPr>
          <p:cNvSpPr txBox="1">
            <a:spLocks/>
          </p:cNvSpPr>
          <p:nvPr/>
        </p:nvSpPr>
        <p:spPr bwMode="auto">
          <a:xfrm>
            <a:off x="8534400" y="5596091"/>
            <a:ext cx="2590800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fr-CH" sz="1600" dirty="0" err="1"/>
              <a:t>Special</a:t>
            </a:r>
            <a:r>
              <a:rPr lang="fr-CH" sz="1600" dirty="0"/>
              <a:t> </a:t>
            </a:r>
            <a:r>
              <a:rPr lang="fr-CH" sz="1600" dirty="0" err="1"/>
              <a:t>thanks</a:t>
            </a:r>
            <a:r>
              <a:rPr lang="fr-CH" sz="1600" dirty="0"/>
              <a:t>  to:</a:t>
            </a:r>
          </a:p>
          <a:p>
            <a:pPr>
              <a:spcBef>
                <a:spcPts val="0"/>
              </a:spcBef>
              <a:defRPr/>
            </a:pPr>
            <a:r>
              <a:rPr lang="fr-CH" sz="1600" dirty="0"/>
              <a:t> B. Auchmann, D. Tommasini, E. </a:t>
            </a:r>
            <a:r>
              <a:rPr lang="fr-CH" sz="1600" dirty="0" err="1"/>
              <a:t>Rochepault</a:t>
            </a:r>
            <a:r>
              <a:rPr lang="fr-CH" sz="1600" dirty="0"/>
              <a:t>, JC Perez</a:t>
            </a:r>
            <a:endParaRPr lang="fr-CH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7B0CFE-3037-4B58-B19C-2DCCF83C6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" y="1549988"/>
            <a:ext cx="11887201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r-CH" dirty="0" err="1">
                <a:solidFill>
                  <a:schemeClr val="tx1"/>
                </a:solidFill>
              </a:rPr>
              <a:t>Mechanical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properties</a:t>
            </a:r>
            <a:r>
              <a:rPr lang="fr-CH" dirty="0">
                <a:solidFill>
                  <a:schemeClr val="tx1"/>
                </a:solidFill>
              </a:rPr>
              <a:t> in FE </a:t>
            </a:r>
            <a:r>
              <a:rPr lang="fr-CH" dirty="0" err="1">
                <a:solidFill>
                  <a:schemeClr val="tx1"/>
                </a:solidFill>
              </a:rPr>
              <a:t>models</a:t>
            </a:r>
            <a:r>
              <a:rPr lang="fr-CH" dirty="0">
                <a:solidFill>
                  <a:schemeClr val="tx1"/>
                </a:solidFill>
              </a:rPr>
              <a:t> - </a:t>
            </a:r>
            <a:r>
              <a:rPr lang="fr-CH" dirty="0" err="1">
                <a:solidFill>
                  <a:schemeClr val="tx1"/>
                </a:solidFill>
              </a:rPr>
              <a:t>measurements</a:t>
            </a:r>
            <a:r>
              <a:rPr lang="fr-CH" dirty="0">
                <a:solidFill>
                  <a:schemeClr val="tx1"/>
                </a:solidFill>
              </a:rPr>
              <a:t> of </a:t>
            </a:r>
            <a:r>
              <a:rPr lang="fr-CH" dirty="0" err="1">
                <a:solidFill>
                  <a:schemeClr val="tx1"/>
                </a:solidFill>
              </a:rPr>
              <a:t>impregnated</a:t>
            </a:r>
            <a:r>
              <a:rPr lang="fr-CH" dirty="0">
                <a:solidFill>
                  <a:schemeClr val="tx1"/>
                </a:solidFill>
              </a:rPr>
              <a:t> and </a:t>
            </a:r>
            <a:r>
              <a:rPr lang="fr-CH" dirty="0" err="1">
                <a:solidFill>
                  <a:schemeClr val="tx1"/>
                </a:solidFill>
              </a:rPr>
              <a:t>reacted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conductor</a:t>
            </a:r>
            <a:endParaRPr lang="fr-CH" dirty="0">
              <a:solidFill>
                <a:schemeClr val="tx1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A lot of measurements already performed </a:t>
            </a:r>
          </a:p>
          <a:p>
            <a:pPr lvl="3">
              <a:spcBef>
                <a:spcPts val="600"/>
              </a:spcBef>
            </a:pPr>
            <a:r>
              <a:rPr lang="en-GB" i="1" dirty="0">
                <a:solidFill>
                  <a:srgbClr val="00B050"/>
                </a:solidFill>
              </a:rPr>
              <a:t>first step is a data base at the community level and assessment of missing/incomplete data</a:t>
            </a:r>
          </a:p>
          <a:p>
            <a:pPr lvl="3">
              <a:spcBef>
                <a:spcPts val="600"/>
              </a:spcBef>
            </a:pPr>
            <a:r>
              <a:rPr lang="en-GB" i="1" dirty="0">
                <a:solidFill>
                  <a:srgbClr val="00B050"/>
                </a:solidFill>
              </a:rPr>
              <a:t>Complete measurement through ten stacks and mechanical mock-ups</a:t>
            </a:r>
            <a:endParaRPr lang="en-GB" dirty="0">
              <a:solidFill>
                <a:schemeClr val="tx1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Proper implementation in our FE simulation </a:t>
            </a:r>
          </a:p>
          <a:p>
            <a:pPr lvl="3">
              <a:spcBef>
                <a:spcPts val="600"/>
              </a:spcBef>
            </a:pPr>
            <a:r>
              <a:rPr lang="en-GB" i="1" dirty="0">
                <a:solidFill>
                  <a:srgbClr val="00B050"/>
                </a:solidFill>
              </a:rPr>
              <a:t>short models are good tools for simulation/mechanical measurement benchmarking</a:t>
            </a:r>
          </a:p>
          <a:p>
            <a:pPr marL="939800" lvl="3" indent="0">
              <a:spcBef>
                <a:spcPts val="600"/>
              </a:spcBef>
              <a:buNone/>
            </a:pP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fr-CH" dirty="0">
                <a:solidFill>
                  <a:schemeClr val="tx1"/>
                </a:solidFill>
              </a:rPr>
              <a:t>Contact condition </a:t>
            </a:r>
            <a:r>
              <a:rPr lang="fr-CH" dirty="0" err="1">
                <a:solidFill>
                  <a:schemeClr val="tx1"/>
                </a:solidFill>
              </a:rPr>
              <a:t>between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r>
              <a:rPr lang="fr-CH" dirty="0">
                <a:solidFill>
                  <a:schemeClr val="tx1"/>
                </a:solidFill>
              </a:rPr>
              <a:t> and components:</a:t>
            </a:r>
          </a:p>
          <a:p>
            <a:pPr lvl="1">
              <a:spcBef>
                <a:spcPts val="600"/>
              </a:spcBef>
            </a:pPr>
            <a:r>
              <a:rPr lang="fr-CH" b="0" i="1" dirty="0" err="1">
                <a:solidFill>
                  <a:srgbClr val="00B050"/>
                </a:solidFill>
              </a:rPr>
              <a:t>Subscale</a:t>
            </a:r>
            <a:r>
              <a:rPr lang="fr-CH" b="0" i="1" dirty="0">
                <a:solidFill>
                  <a:srgbClr val="00B050"/>
                </a:solidFill>
              </a:rPr>
              <a:t>/ short </a:t>
            </a:r>
            <a:r>
              <a:rPr lang="fr-CH" b="0" i="1" dirty="0" err="1">
                <a:solidFill>
                  <a:srgbClr val="00B050"/>
                </a:solidFill>
              </a:rPr>
              <a:t>models</a:t>
            </a:r>
            <a:r>
              <a:rPr lang="fr-CH" b="0" i="1" dirty="0">
                <a:solidFill>
                  <a:srgbClr val="00B050"/>
                </a:solidFill>
              </a:rPr>
              <a:t>: </a:t>
            </a:r>
            <a:r>
              <a:rPr lang="fr-CH" b="0" i="1" dirty="0" err="1">
                <a:solidFill>
                  <a:srgbClr val="00B050"/>
                </a:solidFill>
              </a:rPr>
              <a:t>Controlled</a:t>
            </a:r>
            <a:r>
              <a:rPr lang="fr-CH" b="0" i="1" dirty="0">
                <a:solidFill>
                  <a:srgbClr val="00B050"/>
                </a:solidFill>
              </a:rPr>
              <a:t> </a:t>
            </a:r>
            <a:r>
              <a:rPr lang="fr-CH" b="0" i="1" dirty="0" err="1">
                <a:solidFill>
                  <a:srgbClr val="00B050"/>
                </a:solidFill>
              </a:rPr>
              <a:t>Experiments</a:t>
            </a:r>
            <a:r>
              <a:rPr lang="fr-CH" b="0" i="1" dirty="0">
                <a:solidFill>
                  <a:srgbClr val="00B050"/>
                </a:solidFill>
              </a:rPr>
              <a:t> on </a:t>
            </a:r>
            <a:r>
              <a:rPr lang="fr-CH" b="0" i="1" dirty="0" err="1">
                <a:solidFill>
                  <a:srgbClr val="00B050"/>
                </a:solidFill>
              </a:rPr>
              <a:t>adhesion</a:t>
            </a:r>
            <a:r>
              <a:rPr lang="fr-CH" b="0" i="1" dirty="0">
                <a:solidFill>
                  <a:srgbClr val="00B050"/>
                </a:solidFill>
              </a:rPr>
              <a:t> and bonding conditions </a:t>
            </a:r>
          </a:p>
          <a:p>
            <a:pPr lvl="1">
              <a:spcBef>
                <a:spcPts val="600"/>
              </a:spcBef>
            </a:pPr>
            <a:r>
              <a:rPr lang="fr-CH" i="1" dirty="0" err="1">
                <a:solidFill>
                  <a:srgbClr val="00B050"/>
                </a:solidFill>
              </a:rPr>
              <a:t>Implementation</a:t>
            </a:r>
            <a:r>
              <a:rPr lang="fr-CH" i="1" dirty="0">
                <a:solidFill>
                  <a:srgbClr val="00B050"/>
                </a:solidFill>
              </a:rPr>
              <a:t> in simulation </a:t>
            </a:r>
            <a:r>
              <a:rPr lang="fr-CH" i="1" dirty="0" err="1">
                <a:solidFill>
                  <a:srgbClr val="00B050"/>
                </a:solidFill>
              </a:rPr>
              <a:t>systematically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63B97D-C565-4E7A-856D-36AD01937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Magnet </a:t>
            </a:r>
            <a:r>
              <a:rPr lang="fr-CH" dirty="0" err="1"/>
              <a:t>Mechanical</a:t>
            </a:r>
            <a:r>
              <a:rPr lang="fr-CH" dirty="0"/>
              <a:t> Design(I)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A2229-10FF-472F-B7E0-A912B36BD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4A1CE-45E8-4C55-B71A-92F9670F4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067B6-56BE-4EC2-AD8F-B56C37ADE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DE22CE-DE6D-4C60-8874-AE916CEDB046}"/>
              </a:ext>
            </a:extLst>
          </p:cNvPr>
          <p:cNvSpPr txBox="1"/>
          <p:nvPr/>
        </p:nvSpPr>
        <p:spPr bwMode="auto">
          <a:xfrm>
            <a:off x="6629400" y="218018"/>
            <a:ext cx="54102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rapid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comparison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with</a:t>
            </a:r>
            <a:r>
              <a:rPr lang="fr-CH" i="1" dirty="0">
                <a:solidFill>
                  <a:srgbClr val="00B050"/>
                </a:solidFill>
              </a:rPr>
              <a:t> simulation </a:t>
            </a:r>
          </a:p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dense </a:t>
            </a:r>
            <a:r>
              <a:rPr lang="fr-CH" i="1" dirty="0" err="1">
                <a:solidFill>
                  <a:srgbClr val="00B050"/>
                </a:solidFill>
              </a:rPr>
              <a:t>mechanical</a:t>
            </a:r>
            <a:r>
              <a:rPr lang="fr-CH" i="1" dirty="0">
                <a:solidFill>
                  <a:srgbClr val="00B050"/>
                </a:solidFill>
              </a:rPr>
              <a:t> instrumentation</a:t>
            </a:r>
          </a:p>
          <a:p>
            <a:r>
              <a:rPr lang="fr-CH" i="1" dirty="0">
                <a:solidFill>
                  <a:srgbClr val="00B050"/>
                </a:solidFill>
              </a:rPr>
              <a:t>- </a:t>
            </a:r>
            <a:r>
              <a:rPr lang="fr-CH" i="1" dirty="0">
                <a:solidFill>
                  <a:srgbClr val="C00000"/>
                </a:solidFill>
              </a:rPr>
              <a:t>Limitation in </a:t>
            </a:r>
            <a:r>
              <a:rPr lang="fr-CH" i="1" dirty="0" err="1">
                <a:solidFill>
                  <a:srgbClr val="C00000"/>
                </a:solidFill>
              </a:rPr>
              <a:t>understanding</a:t>
            </a:r>
            <a:r>
              <a:rPr lang="fr-CH" i="1" dirty="0">
                <a:solidFill>
                  <a:srgbClr val="C00000"/>
                </a:solidFill>
              </a:rPr>
              <a:t> of longitudinal </a:t>
            </a:r>
            <a:r>
              <a:rPr lang="fr-CH" i="1" dirty="0" err="1">
                <a:solidFill>
                  <a:srgbClr val="C00000"/>
                </a:solidFill>
              </a:rPr>
              <a:t>effects</a:t>
            </a:r>
            <a:endParaRPr lang="fr-CH" i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23BDED-C400-454A-91E0-DD1BDE815BD2}"/>
              </a:ext>
            </a:extLst>
          </p:cNvPr>
          <p:cNvSpPr txBox="1"/>
          <p:nvPr/>
        </p:nvSpPr>
        <p:spPr bwMode="auto">
          <a:xfrm>
            <a:off x="-152400" y="81072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CH" i="1" dirty="0" err="1">
                <a:solidFill>
                  <a:schemeClr val="bg1">
                    <a:lumMod val="65000"/>
                  </a:schemeClr>
                </a:solidFill>
              </a:rPr>
              <a:t>See</a:t>
            </a:r>
            <a:r>
              <a:rPr lang="fr-CH" i="1" dirty="0">
                <a:solidFill>
                  <a:schemeClr val="bg1">
                    <a:lumMod val="65000"/>
                  </a:schemeClr>
                </a:solidFill>
              </a:rPr>
              <a:t> Bernhard </a:t>
            </a:r>
            <a:r>
              <a:rPr lang="fr-CH" i="1" dirty="0" err="1">
                <a:solidFill>
                  <a:schemeClr val="bg1">
                    <a:lumMod val="65000"/>
                  </a:schemeClr>
                </a:solidFill>
              </a:rPr>
              <a:t>Auchmann’s</a:t>
            </a:r>
            <a:r>
              <a:rPr lang="fr-CH" i="1" dirty="0">
                <a:solidFill>
                  <a:schemeClr val="bg1">
                    <a:lumMod val="65000"/>
                  </a:schemeClr>
                </a:solidFill>
              </a:rPr>
              <a:t> talk for modeling </a:t>
            </a:r>
            <a:r>
              <a:rPr lang="fr-CH" i="1" dirty="0" err="1">
                <a:solidFill>
                  <a:schemeClr val="bg1">
                    <a:lumMod val="65000"/>
                  </a:schemeClr>
                </a:solidFill>
              </a:rPr>
              <a:t>strategy</a:t>
            </a:r>
            <a:r>
              <a:rPr lang="fr-CH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59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FF2EB0-5F79-4266-82A3-CE5301D24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11288"/>
            <a:ext cx="11963400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r-CH" dirty="0">
                <a:solidFill>
                  <a:schemeClr val="tx1"/>
                </a:solidFill>
              </a:rPr>
              <a:t>Explore the maximum stress acceptable in Nb</a:t>
            </a:r>
            <a:r>
              <a:rPr lang="fr-CH" baseline="-25000" dirty="0">
                <a:solidFill>
                  <a:schemeClr val="tx1"/>
                </a:solidFill>
              </a:rPr>
              <a:t>3</a:t>
            </a:r>
            <a:r>
              <a:rPr lang="fr-CH" dirty="0">
                <a:solidFill>
                  <a:schemeClr val="tx1"/>
                </a:solidFill>
              </a:rPr>
              <a:t>Sn magnets</a:t>
            </a:r>
          </a:p>
          <a:p>
            <a:pPr lvl="1">
              <a:spcBef>
                <a:spcPts val="600"/>
              </a:spcBef>
            </a:pPr>
            <a:r>
              <a:rPr lang="en-GB" dirty="0" err="1">
                <a:solidFill>
                  <a:schemeClr val="tx1"/>
                </a:solidFill>
              </a:rPr>
              <a:t>Jc</a:t>
            </a:r>
            <a:r>
              <a:rPr lang="en-GB" dirty="0">
                <a:solidFill>
                  <a:schemeClr val="tx1"/>
                </a:solidFill>
              </a:rPr>
              <a:t> dependence to stress </a:t>
            </a:r>
          </a:p>
          <a:p>
            <a:pPr lvl="2">
              <a:spcBef>
                <a:spcPts val="600"/>
              </a:spcBef>
            </a:pPr>
            <a:r>
              <a:rPr lang="en-GB" i="1" dirty="0">
                <a:solidFill>
                  <a:srgbClr val="00B050"/>
                </a:solidFill>
              </a:rPr>
              <a:t>Perform systematic </a:t>
            </a:r>
            <a:r>
              <a:rPr lang="en-GB" i="1" dirty="0" err="1">
                <a:solidFill>
                  <a:srgbClr val="00B050"/>
                </a:solidFill>
              </a:rPr>
              <a:t>Jc</a:t>
            </a:r>
            <a:r>
              <a:rPr lang="en-GB" i="1" dirty="0">
                <a:solidFill>
                  <a:srgbClr val="00B050"/>
                </a:solidFill>
              </a:rPr>
              <a:t>(</a:t>
            </a:r>
            <a:r>
              <a:rPr lang="en-GB" i="1" dirty="0">
                <a:solidFill>
                  <a:srgbClr val="00B050"/>
                </a:solidFill>
                <a:latin typeface="Symbol" panose="05050102010706020507" pitchFamily="18" charset="2"/>
              </a:rPr>
              <a:t>s</a:t>
            </a:r>
            <a:r>
              <a:rPr lang="en-GB" i="1" dirty="0">
                <a:solidFill>
                  <a:srgbClr val="00B050"/>
                </a:solidFill>
              </a:rPr>
              <a:t>) dependence measurements on cables</a:t>
            </a:r>
          </a:p>
          <a:p>
            <a:pPr lvl="2"/>
            <a:r>
              <a:rPr lang="en-GB" i="1" dirty="0">
                <a:solidFill>
                  <a:srgbClr val="00B050"/>
                </a:solidFill>
              </a:rPr>
              <a:t>Systematic preload studies should be performed on model magnets to correlate measurements on cable and on magnets =&gt; in-coil performance</a:t>
            </a:r>
          </a:p>
          <a:p>
            <a:pPr lvl="2"/>
            <a:r>
              <a:rPr lang="en-GB" i="1" dirty="0">
                <a:solidFill>
                  <a:srgbClr val="00B050"/>
                </a:solidFill>
              </a:rPr>
              <a:t>Implementation of the </a:t>
            </a:r>
            <a:r>
              <a:rPr lang="en-GB" i="1" dirty="0" err="1">
                <a:solidFill>
                  <a:srgbClr val="00B050"/>
                </a:solidFill>
              </a:rPr>
              <a:t>Jc</a:t>
            </a:r>
            <a:r>
              <a:rPr lang="en-GB" i="1" dirty="0">
                <a:solidFill>
                  <a:srgbClr val="00B050"/>
                </a:solidFill>
              </a:rPr>
              <a:t>(</a:t>
            </a:r>
            <a:r>
              <a:rPr lang="en-GB" i="1" dirty="0">
                <a:solidFill>
                  <a:srgbClr val="00B050"/>
                </a:solidFill>
                <a:latin typeface="Symbol" panose="05050102010706020507" pitchFamily="18" charset="2"/>
              </a:rPr>
              <a:t>s</a:t>
            </a:r>
            <a:r>
              <a:rPr lang="en-GB" i="1" dirty="0">
                <a:solidFill>
                  <a:srgbClr val="00B050"/>
                </a:solidFill>
              </a:rPr>
              <a:t>) dependence  in the design loop in a systematic way </a:t>
            </a:r>
            <a:endParaRPr lang="en-GB" i="1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What is the proper level of end support? Precompression or rigid/ hard stop?</a:t>
            </a:r>
          </a:p>
          <a:p>
            <a:pPr lvl="1">
              <a:spcBef>
                <a:spcPts val="600"/>
              </a:spcBef>
            </a:pPr>
            <a:r>
              <a:rPr lang="en-GB" i="1" dirty="0">
                <a:solidFill>
                  <a:srgbClr val="00B050"/>
                </a:solidFill>
              </a:rPr>
              <a:t>Systematic studies could be done on dipole model magnets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Axial support in block coils with flared ends</a:t>
            </a:r>
          </a:p>
          <a:p>
            <a:pPr lvl="1">
              <a:spcBef>
                <a:spcPts val="600"/>
              </a:spcBef>
            </a:pPr>
            <a:r>
              <a:rPr lang="en-GB" i="1" dirty="0">
                <a:solidFill>
                  <a:srgbClr val="00B050"/>
                </a:solidFill>
              </a:rPr>
              <a:t>Importance to move away from racetracks =&gt;  design of  a dedicated flared ends model with small cable or less turns to test end support concepts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E0C609-AE07-4F51-B24B-66536064A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dirty="0"/>
              <a:t>Magnet </a:t>
            </a:r>
            <a:r>
              <a:rPr lang="fr-CH" dirty="0" err="1"/>
              <a:t>Mechanical</a:t>
            </a:r>
            <a:r>
              <a:rPr lang="fr-CH" dirty="0"/>
              <a:t> Design (II)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F209F-A8A3-48E8-A1EF-8A3C9C198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6BF74-BF8C-498C-B7EC-196DD156D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0B62A-3344-4ECE-B3CB-C496721E5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91C4E2-C441-4574-A83A-E0A2E14C126D}"/>
              </a:ext>
            </a:extLst>
          </p:cNvPr>
          <p:cNvSpPr txBox="1"/>
          <p:nvPr/>
        </p:nvSpPr>
        <p:spPr bwMode="auto">
          <a:xfrm>
            <a:off x="6629400" y="218018"/>
            <a:ext cx="54102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rapid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comparison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with</a:t>
            </a:r>
            <a:r>
              <a:rPr lang="fr-CH" i="1" dirty="0">
                <a:solidFill>
                  <a:srgbClr val="00B050"/>
                </a:solidFill>
              </a:rPr>
              <a:t> simulation </a:t>
            </a:r>
            <a:r>
              <a:rPr lang="fr-CH" i="1" dirty="0" err="1">
                <a:solidFill>
                  <a:srgbClr val="00B050"/>
                </a:solidFill>
              </a:rPr>
              <a:t>results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dense </a:t>
            </a:r>
            <a:r>
              <a:rPr lang="fr-CH" i="1" dirty="0" err="1">
                <a:solidFill>
                  <a:srgbClr val="00B050"/>
                </a:solidFill>
              </a:rPr>
              <a:t>mechanical</a:t>
            </a:r>
            <a:r>
              <a:rPr lang="fr-CH" i="1" dirty="0">
                <a:solidFill>
                  <a:srgbClr val="00B050"/>
                </a:solidFill>
              </a:rPr>
              <a:t> instrumentation</a:t>
            </a:r>
          </a:p>
          <a:p>
            <a:r>
              <a:rPr lang="fr-CH" i="1" dirty="0">
                <a:solidFill>
                  <a:srgbClr val="00B050"/>
                </a:solidFill>
              </a:rPr>
              <a:t>- </a:t>
            </a:r>
            <a:r>
              <a:rPr lang="fr-CH" i="1" dirty="0">
                <a:solidFill>
                  <a:srgbClr val="C00000"/>
                </a:solidFill>
              </a:rPr>
              <a:t>Limitation in </a:t>
            </a:r>
            <a:r>
              <a:rPr lang="fr-CH" i="1" dirty="0" err="1">
                <a:solidFill>
                  <a:srgbClr val="C00000"/>
                </a:solidFill>
              </a:rPr>
              <a:t>understanding</a:t>
            </a:r>
            <a:r>
              <a:rPr lang="fr-CH" i="1" dirty="0">
                <a:solidFill>
                  <a:srgbClr val="C00000"/>
                </a:solidFill>
              </a:rPr>
              <a:t> of longitudinal </a:t>
            </a:r>
            <a:r>
              <a:rPr lang="fr-CH" i="1" dirty="0" err="1">
                <a:solidFill>
                  <a:srgbClr val="C00000"/>
                </a:solidFill>
              </a:rPr>
              <a:t>effects</a:t>
            </a:r>
            <a:endParaRPr lang="fr-CH" i="1" dirty="0">
              <a:solidFill>
                <a:srgbClr val="C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D8919F-8128-481E-ABF8-77970D436A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05"/>
          <a:stretch/>
        </p:blipFill>
        <p:spPr>
          <a:xfrm>
            <a:off x="11150454" y="1779500"/>
            <a:ext cx="671637" cy="757470"/>
          </a:xfrm>
          <a:prstGeom prst="rect">
            <a:avLst/>
          </a:prstGeom>
        </p:spPr>
      </p:pic>
      <p:pic>
        <p:nvPicPr>
          <p:cNvPr id="9" name="Image 46">
            <a:extLst>
              <a:ext uri="{FF2B5EF4-FFF2-40B4-BE49-F238E27FC236}">
                <a16:creationId xmlns:a16="http://schemas.microsoft.com/office/drawing/2014/main" id="{C9A34FCF-DAB9-412E-B5C6-5F5C4E2A3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8897" y="1260155"/>
            <a:ext cx="1647376" cy="56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52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D18E59-563D-4B50-BA3E-479C1152D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>
                <a:solidFill>
                  <a:schemeClr val="tx1"/>
                </a:solidFill>
              </a:rPr>
              <a:t>Understand</a:t>
            </a:r>
            <a:r>
              <a:rPr lang="fr-CH" dirty="0">
                <a:solidFill>
                  <a:schemeClr val="tx1"/>
                </a:solidFill>
              </a:rPr>
              <a:t> the impact of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r>
              <a:rPr lang="fr-CH" dirty="0">
                <a:solidFill>
                  <a:schemeClr val="tx1"/>
                </a:solidFill>
              </a:rPr>
              <a:t> and parts </a:t>
            </a:r>
            <a:r>
              <a:rPr lang="fr-CH" dirty="0" err="1">
                <a:solidFill>
                  <a:schemeClr val="tx1"/>
                </a:solidFill>
              </a:rPr>
              <a:t>tolerances</a:t>
            </a:r>
            <a:r>
              <a:rPr lang="fr-CH" dirty="0">
                <a:solidFill>
                  <a:schemeClr val="tx1"/>
                </a:solidFill>
              </a:rPr>
              <a:t> on stress distribution in the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dirty="0" err="1">
                <a:solidFill>
                  <a:schemeClr val="tx1"/>
                </a:solidFill>
              </a:rPr>
              <a:t>Intimately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linked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dirty="0" err="1">
                <a:solidFill>
                  <a:schemeClr val="tx1"/>
                </a:solidFill>
              </a:rPr>
              <a:t>our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ability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dirty="0" err="1">
                <a:solidFill>
                  <a:schemeClr val="tx1"/>
                </a:solidFill>
              </a:rPr>
              <a:t>make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very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reproducible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coils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with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well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controlled</a:t>
            </a:r>
            <a:r>
              <a:rPr lang="fr-CH" dirty="0">
                <a:solidFill>
                  <a:schemeClr val="tx1"/>
                </a:solidFill>
              </a:rPr>
              <a:t> dimension</a:t>
            </a:r>
            <a:endParaRPr lang="fr-CH" dirty="0">
              <a:solidFill>
                <a:srgbClr val="00B050"/>
              </a:solidFill>
            </a:endParaRP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Mechanical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models</a:t>
            </a:r>
            <a:r>
              <a:rPr lang="fr-CH" i="1" dirty="0">
                <a:solidFill>
                  <a:srgbClr val="00B050"/>
                </a:solidFill>
              </a:rPr>
              <a:t> to </a:t>
            </a:r>
            <a:r>
              <a:rPr lang="fr-CH" i="1" dirty="0" err="1">
                <a:solidFill>
                  <a:srgbClr val="00B050"/>
                </a:solidFill>
              </a:rPr>
              <a:t>understand</a:t>
            </a:r>
            <a:r>
              <a:rPr lang="fr-CH" i="1" dirty="0">
                <a:solidFill>
                  <a:srgbClr val="00B050"/>
                </a:solidFill>
              </a:rPr>
              <a:t> support structure </a:t>
            </a:r>
            <a:r>
              <a:rPr lang="fr-CH" i="1" dirty="0" err="1">
                <a:solidFill>
                  <a:srgbClr val="00B050"/>
                </a:solidFill>
              </a:rPr>
              <a:t>sensitivity</a:t>
            </a:r>
            <a:endParaRPr lang="fr-CH" i="1" dirty="0">
              <a:solidFill>
                <a:srgbClr val="00B050"/>
              </a:solidFill>
            </a:endParaRPr>
          </a:p>
          <a:p>
            <a:pPr lvl="2"/>
            <a:r>
              <a:rPr lang="fr-CH" i="1" dirty="0">
                <a:solidFill>
                  <a:srgbClr val="00B050"/>
                </a:solidFill>
              </a:rPr>
              <a:t>If </a:t>
            </a:r>
            <a:r>
              <a:rPr lang="fr-CH" i="1" dirty="0" err="1">
                <a:solidFill>
                  <a:srgbClr val="00B050"/>
                </a:solidFill>
              </a:rPr>
              <a:t>laminated</a:t>
            </a:r>
            <a:r>
              <a:rPr lang="fr-CH" i="1" dirty="0">
                <a:solidFill>
                  <a:srgbClr val="00B050"/>
                </a:solidFill>
              </a:rPr>
              <a:t> structure: a slice </a:t>
            </a:r>
            <a:r>
              <a:rPr lang="fr-CH" i="1" dirty="0" err="1">
                <a:solidFill>
                  <a:srgbClr val="00B050"/>
                </a:solidFill>
              </a:rPr>
              <a:t>is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enough</a:t>
            </a:r>
            <a:endParaRPr lang="fr-CH" i="1" dirty="0">
              <a:solidFill>
                <a:srgbClr val="00B050"/>
              </a:solidFill>
            </a:endParaRPr>
          </a:p>
          <a:p>
            <a:pPr lvl="2"/>
            <a:r>
              <a:rPr lang="fr-CH" i="1" dirty="0">
                <a:solidFill>
                  <a:srgbClr val="00B050"/>
                </a:solidFill>
              </a:rPr>
              <a:t>If non </a:t>
            </a:r>
            <a:r>
              <a:rPr lang="fr-CH" i="1" dirty="0" err="1">
                <a:solidFill>
                  <a:srgbClr val="00B050"/>
                </a:solidFill>
              </a:rPr>
              <a:t>laminated</a:t>
            </a:r>
            <a:r>
              <a:rPr lang="fr-CH" i="1" dirty="0">
                <a:solidFill>
                  <a:srgbClr val="00B050"/>
                </a:solidFill>
              </a:rPr>
              <a:t> structure: </a:t>
            </a:r>
            <a:r>
              <a:rPr lang="fr-CH" i="1" dirty="0" err="1">
                <a:solidFill>
                  <a:srgbClr val="00B050"/>
                </a:solidFill>
              </a:rPr>
              <a:t>ensure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that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mech</a:t>
            </a:r>
            <a:r>
              <a:rPr lang="fr-CH" i="1" dirty="0">
                <a:solidFill>
                  <a:srgbClr val="00B050"/>
                </a:solidFill>
              </a:rPr>
              <a:t>. model </a:t>
            </a:r>
            <a:r>
              <a:rPr lang="fr-CH" i="1" dirty="0" err="1">
                <a:solidFill>
                  <a:srgbClr val="00B050"/>
                </a:solidFill>
              </a:rPr>
              <a:t>is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representative</a:t>
            </a:r>
            <a:r>
              <a:rPr lang="fr-CH" i="1" dirty="0">
                <a:solidFill>
                  <a:srgbClr val="00B050"/>
                </a:solidFill>
              </a:rPr>
              <a:t> of the long magnet in </a:t>
            </a:r>
            <a:r>
              <a:rPr lang="fr-CH" i="1" dirty="0" err="1">
                <a:solidFill>
                  <a:srgbClr val="00B050"/>
                </a:solidFill>
              </a:rPr>
              <a:t>terms</a:t>
            </a:r>
            <a:r>
              <a:rPr lang="fr-CH" i="1" dirty="0">
                <a:solidFill>
                  <a:srgbClr val="00B050"/>
                </a:solidFill>
              </a:rPr>
              <a:t> of  the </a:t>
            </a:r>
            <a:r>
              <a:rPr lang="fr-CH" i="1" dirty="0" err="1">
                <a:solidFill>
                  <a:srgbClr val="00B050"/>
                </a:solidFill>
              </a:rPr>
              <a:t>achievable</a:t>
            </a:r>
            <a:r>
              <a:rPr lang="fr-CH" i="1" dirty="0">
                <a:solidFill>
                  <a:srgbClr val="00B050"/>
                </a:solidFill>
              </a:rPr>
              <a:t> parts </a:t>
            </a:r>
            <a:r>
              <a:rPr lang="fr-CH" i="1" dirty="0" err="1">
                <a:solidFill>
                  <a:srgbClr val="00B050"/>
                </a:solidFill>
              </a:rPr>
              <a:t>tolerance</a:t>
            </a:r>
            <a:r>
              <a:rPr lang="fr-CH" i="1" dirty="0">
                <a:solidFill>
                  <a:srgbClr val="00B050"/>
                </a:solidFill>
              </a:rPr>
              <a:t>.</a:t>
            </a:r>
            <a:endParaRPr lang="fr-CH" i="1" dirty="0">
              <a:solidFill>
                <a:schemeClr val="tx1"/>
              </a:solidFill>
            </a:endParaRPr>
          </a:p>
          <a:p>
            <a:r>
              <a:rPr lang="fr-CH" dirty="0">
                <a:solidFill>
                  <a:schemeClr val="tx1"/>
                </a:solidFill>
              </a:rPr>
              <a:t>Stress management:</a:t>
            </a:r>
          </a:p>
          <a:p>
            <a:pPr lvl="1"/>
            <a:r>
              <a:rPr lang="fr-CH" dirty="0">
                <a:solidFill>
                  <a:srgbClr val="00B050"/>
                </a:solidFill>
              </a:rPr>
              <a:t>New concepts can </a:t>
            </a:r>
            <a:r>
              <a:rPr lang="fr-CH" dirty="0" err="1">
                <a:solidFill>
                  <a:srgbClr val="00B050"/>
                </a:solidFill>
              </a:rPr>
              <a:t>be</a:t>
            </a:r>
            <a:r>
              <a:rPr lang="fr-CH" dirty="0">
                <a:solidFill>
                  <a:srgbClr val="00B050"/>
                </a:solidFill>
              </a:rPr>
              <a:t> </a:t>
            </a:r>
            <a:r>
              <a:rPr lang="fr-CH" dirty="0" err="1">
                <a:solidFill>
                  <a:srgbClr val="00B050"/>
                </a:solidFill>
              </a:rPr>
              <a:t>demonstrated</a:t>
            </a:r>
            <a:r>
              <a:rPr lang="fr-CH" dirty="0">
                <a:solidFill>
                  <a:srgbClr val="00B050"/>
                </a:solidFill>
              </a:rPr>
              <a:t> at a </a:t>
            </a:r>
            <a:r>
              <a:rPr lang="fr-CH" dirty="0" err="1">
                <a:solidFill>
                  <a:srgbClr val="00B050"/>
                </a:solidFill>
              </a:rPr>
              <a:t>reduced</a:t>
            </a:r>
            <a:r>
              <a:rPr lang="fr-CH" dirty="0">
                <a:solidFill>
                  <a:srgbClr val="00B050"/>
                </a:solidFill>
              </a:rPr>
              <a:t> </a:t>
            </a:r>
            <a:r>
              <a:rPr lang="fr-CH" dirty="0" err="1">
                <a:solidFill>
                  <a:srgbClr val="00B050"/>
                </a:solidFill>
              </a:rPr>
              <a:t>scale</a:t>
            </a:r>
            <a:endParaRPr lang="fr-CH" dirty="0">
              <a:solidFill>
                <a:srgbClr val="00B050"/>
              </a:solidFill>
            </a:endParaRPr>
          </a:p>
          <a:p>
            <a:r>
              <a:rPr lang="fr-CH" dirty="0" err="1">
                <a:solidFill>
                  <a:schemeClr val="tx1"/>
                </a:solidFill>
              </a:rPr>
              <a:t>Demonstration</a:t>
            </a:r>
            <a:r>
              <a:rPr lang="fr-CH" dirty="0">
                <a:solidFill>
                  <a:schemeClr val="tx1"/>
                </a:solidFill>
              </a:rPr>
              <a:t> of B&amp;K support structure for </a:t>
            </a:r>
          </a:p>
          <a:p>
            <a:pPr lvl="2"/>
            <a:r>
              <a:rPr lang="fr-CH" i="1" dirty="0">
                <a:solidFill>
                  <a:srgbClr val="00B050"/>
                </a:solidFill>
              </a:rPr>
              <a:t>Single aperture </a:t>
            </a:r>
            <a:r>
              <a:rPr lang="fr-CH" i="1" dirty="0" err="1">
                <a:solidFill>
                  <a:srgbClr val="00B050"/>
                </a:solidFill>
              </a:rPr>
              <a:t>costheta</a:t>
            </a:r>
            <a:endParaRPr lang="fr-CH" i="1" dirty="0">
              <a:solidFill>
                <a:srgbClr val="00B050"/>
              </a:solidFill>
            </a:endParaRPr>
          </a:p>
          <a:p>
            <a:pPr lvl="2"/>
            <a:r>
              <a:rPr lang="fr-CH" i="1" dirty="0">
                <a:solidFill>
                  <a:srgbClr val="00B050"/>
                </a:solidFill>
              </a:rPr>
              <a:t>Double aperture </a:t>
            </a:r>
            <a:r>
              <a:rPr lang="fr-CH" i="1" dirty="0" err="1">
                <a:solidFill>
                  <a:srgbClr val="00B050"/>
                </a:solidFill>
              </a:rPr>
              <a:t>dipole</a:t>
            </a:r>
            <a:r>
              <a:rPr lang="fr-CH" i="1" dirty="0">
                <a:solidFill>
                  <a:srgbClr val="00B050"/>
                </a:solidFill>
              </a:rPr>
              <a:t> magnets</a:t>
            </a:r>
          </a:p>
          <a:p>
            <a:pPr lvl="3"/>
            <a:r>
              <a:rPr lang="fr-CH" i="1" dirty="0" err="1">
                <a:solidFill>
                  <a:srgbClr val="00B050"/>
                </a:solidFill>
              </a:rPr>
              <a:t>subscale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racetrack</a:t>
            </a:r>
            <a:r>
              <a:rPr lang="fr-CH" i="1" dirty="0">
                <a:solidFill>
                  <a:srgbClr val="00B050"/>
                </a:solidFill>
              </a:rPr>
              <a:t> double aperture ?</a:t>
            </a:r>
          </a:p>
          <a:p>
            <a:pPr marL="73025" indent="0">
              <a:buNone/>
            </a:pP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4D15B6-D553-4CB2-A3B2-11DF05508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Magnet </a:t>
            </a:r>
            <a:r>
              <a:rPr lang="fr-CH" dirty="0" err="1"/>
              <a:t>Mechanical</a:t>
            </a:r>
            <a:r>
              <a:rPr lang="fr-CH" dirty="0"/>
              <a:t> Design (III)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8FD7D-C980-4C7E-BB52-AB3943C7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2B322-1414-40D5-8146-097292AB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4AFAD-F017-4B82-89F4-B5314229F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D10AC5-9E2D-48B3-BBC9-2E74CF3BEED0}"/>
              </a:ext>
            </a:extLst>
          </p:cNvPr>
          <p:cNvSpPr txBox="1"/>
          <p:nvPr/>
        </p:nvSpPr>
        <p:spPr bwMode="auto">
          <a:xfrm>
            <a:off x="6629400" y="218018"/>
            <a:ext cx="54102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rapid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comparison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with</a:t>
            </a:r>
            <a:r>
              <a:rPr lang="fr-CH" i="1" dirty="0">
                <a:solidFill>
                  <a:srgbClr val="00B050"/>
                </a:solidFill>
              </a:rPr>
              <a:t> simulation</a:t>
            </a:r>
          </a:p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dense </a:t>
            </a:r>
            <a:r>
              <a:rPr lang="fr-CH" i="1" dirty="0" err="1">
                <a:solidFill>
                  <a:srgbClr val="00B050"/>
                </a:solidFill>
              </a:rPr>
              <a:t>mechanical</a:t>
            </a:r>
            <a:r>
              <a:rPr lang="fr-CH" i="1" dirty="0">
                <a:solidFill>
                  <a:srgbClr val="00B050"/>
                </a:solidFill>
              </a:rPr>
              <a:t> instrumentation</a:t>
            </a:r>
          </a:p>
          <a:p>
            <a:r>
              <a:rPr lang="fr-CH" i="1" dirty="0">
                <a:solidFill>
                  <a:srgbClr val="00B050"/>
                </a:solidFill>
              </a:rPr>
              <a:t>- </a:t>
            </a:r>
            <a:r>
              <a:rPr lang="fr-CH" i="1" dirty="0">
                <a:solidFill>
                  <a:srgbClr val="C00000"/>
                </a:solidFill>
              </a:rPr>
              <a:t>Limitation in </a:t>
            </a:r>
            <a:r>
              <a:rPr lang="fr-CH" i="1" dirty="0" err="1">
                <a:solidFill>
                  <a:srgbClr val="C00000"/>
                </a:solidFill>
              </a:rPr>
              <a:t>understanding</a:t>
            </a:r>
            <a:r>
              <a:rPr lang="fr-CH" i="1" dirty="0">
                <a:solidFill>
                  <a:srgbClr val="C00000"/>
                </a:solidFill>
              </a:rPr>
              <a:t> of longitudinal </a:t>
            </a:r>
            <a:r>
              <a:rPr lang="fr-CH" i="1" dirty="0" err="1">
                <a:solidFill>
                  <a:srgbClr val="C00000"/>
                </a:solidFill>
              </a:rPr>
              <a:t>effects</a:t>
            </a:r>
            <a:endParaRPr lang="fr-CH" i="1" dirty="0">
              <a:solidFill>
                <a:srgbClr val="C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738B7E-A33D-4164-9EDB-1EA2ACA31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0" y="3835600"/>
            <a:ext cx="2404646" cy="923331"/>
          </a:xfrm>
          <a:prstGeom prst="rect">
            <a:avLst/>
          </a:prstGeom>
        </p:spPr>
      </p:pic>
      <p:pic>
        <p:nvPicPr>
          <p:cNvPr id="10" name="Content Placeholder 11" descr="A picture containing text, indoor, red, cluttered&#10;&#10;Description automatically generated">
            <a:extLst>
              <a:ext uri="{FF2B5EF4-FFF2-40B4-BE49-F238E27FC236}">
                <a16:creationId xmlns:a16="http://schemas.microsoft.com/office/drawing/2014/main" id="{AE020690-0570-4271-A47C-49B077EA1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31" t="-1" r="23123" b="29871"/>
          <a:stretch/>
        </p:blipFill>
        <p:spPr>
          <a:xfrm>
            <a:off x="10727323" y="1925220"/>
            <a:ext cx="948970" cy="937072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:p14="http://schemas.microsoft.com/office/powerpoint/2010/main" val="1573060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27E9D6-9B06-4347-8A3C-4688BE854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00200"/>
            <a:ext cx="11376024" cy="4608512"/>
          </a:xfrm>
        </p:spPr>
        <p:txBody>
          <a:bodyPr/>
          <a:lstStyle/>
          <a:p>
            <a:r>
              <a:rPr lang="fr-CH" sz="2000" dirty="0">
                <a:solidFill>
                  <a:schemeClr val="tx1"/>
                </a:solidFill>
              </a:rPr>
              <a:t>Impact of quenches on magnet performance:</a:t>
            </a:r>
          </a:p>
          <a:p>
            <a:pPr lvl="1"/>
            <a:r>
              <a:rPr lang="fr-CH" sz="2000" dirty="0">
                <a:solidFill>
                  <a:schemeClr val="tx1"/>
                </a:solidFill>
              </a:rPr>
              <a:t>hot spot </a:t>
            </a:r>
            <a:r>
              <a:rPr lang="fr-CH" sz="2000" dirty="0" err="1">
                <a:solidFill>
                  <a:schemeClr val="tx1"/>
                </a:solidFill>
              </a:rPr>
              <a:t>temperature</a:t>
            </a:r>
            <a:r>
              <a:rPr lang="fr-CH" sz="2000" dirty="0">
                <a:solidFill>
                  <a:schemeClr val="tx1"/>
                </a:solidFill>
              </a:rPr>
              <a:t> exploration : </a:t>
            </a:r>
            <a:r>
              <a:rPr lang="fr-CH" sz="2000" i="1" dirty="0" err="1">
                <a:solidFill>
                  <a:srgbClr val="00B050"/>
                </a:solidFill>
              </a:rPr>
              <a:t>Assess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missing</a:t>
            </a:r>
            <a:r>
              <a:rPr lang="fr-CH" sz="2000" i="1" dirty="0">
                <a:solidFill>
                  <a:srgbClr val="00B050"/>
                </a:solidFill>
              </a:rPr>
              <a:t> info and </a:t>
            </a:r>
            <a:r>
              <a:rPr lang="fr-CH" sz="2000" i="1" dirty="0" err="1">
                <a:solidFill>
                  <a:srgbClr val="00B050"/>
                </a:solidFill>
              </a:rPr>
              <a:t>proceed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with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controlled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experiment</a:t>
            </a:r>
            <a:r>
              <a:rPr lang="fr-CH" sz="2000" i="1" dirty="0">
                <a:solidFill>
                  <a:srgbClr val="00B050"/>
                </a:solidFill>
              </a:rPr>
              <a:t> on </a:t>
            </a:r>
            <a:r>
              <a:rPr lang="fr-CH" sz="2000" i="1" dirty="0" err="1">
                <a:solidFill>
                  <a:srgbClr val="00B050"/>
                </a:solidFill>
              </a:rPr>
              <a:t>subscales</a:t>
            </a:r>
            <a:r>
              <a:rPr lang="fr-CH" sz="2000" i="1" dirty="0">
                <a:solidFill>
                  <a:srgbClr val="00B050"/>
                </a:solidFill>
              </a:rPr>
              <a:t> and </a:t>
            </a:r>
            <a:r>
              <a:rPr lang="fr-CH" sz="2000" i="1" dirty="0" err="1">
                <a:solidFill>
                  <a:srgbClr val="00B050"/>
                </a:solidFill>
              </a:rPr>
              <a:t>models</a:t>
            </a:r>
            <a:endParaRPr lang="fr-CH" sz="2000" i="1" dirty="0">
              <a:solidFill>
                <a:srgbClr val="00B050"/>
              </a:solidFill>
            </a:endParaRPr>
          </a:p>
          <a:p>
            <a:pPr lvl="1"/>
            <a:r>
              <a:rPr lang="fr-CH" sz="2000" i="1" dirty="0">
                <a:solidFill>
                  <a:srgbClr val="00B050"/>
                </a:solidFill>
              </a:rPr>
              <a:t>Combine </a:t>
            </a:r>
            <a:r>
              <a:rPr lang="fr-CH" sz="2000" i="1" dirty="0" err="1">
                <a:solidFill>
                  <a:srgbClr val="00B050"/>
                </a:solidFill>
              </a:rPr>
              <a:t>mechanical</a:t>
            </a:r>
            <a:r>
              <a:rPr lang="fr-CH" sz="2000" i="1" dirty="0">
                <a:solidFill>
                  <a:srgbClr val="00B050"/>
                </a:solidFill>
              </a:rPr>
              <a:t> and </a:t>
            </a:r>
            <a:r>
              <a:rPr lang="fr-CH" sz="2000" i="1" dirty="0" err="1">
                <a:solidFill>
                  <a:srgbClr val="00B050"/>
                </a:solidFill>
              </a:rPr>
              <a:t>quench</a:t>
            </a:r>
            <a:r>
              <a:rPr lang="fr-CH" sz="2000" i="1" dirty="0">
                <a:solidFill>
                  <a:srgbClr val="00B050"/>
                </a:solidFill>
              </a:rPr>
              <a:t> protection </a:t>
            </a:r>
            <a:r>
              <a:rPr lang="fr-CH" sz="2000" i="1" dirty="0" err="1">
                <a:solidFill>
                  <a:srgbClr val="00B050"/>
                </a:solidFill>
              </a:rPr>
              <a:t>analysis</a:t>
            </a:r>
            <a:r>
              <a:rPr lang="fr-CH" sz="2000" i="1" dirty="0">
                <a:solidFill>
                  <a:srgbClr val="00B050"/>
                </a:solidFill>
              </a:rPr>
              <a:t> in a </a:t>
            </a:r>
            <a:r>
              <a:rPr lang="fr-CH" sz="2000" i="1" dirty="0" err="1">
                <a:solidFill>
                  <a:srgbClr val="00B050"/>
                </a:solidFill>
              </a:rPr>
              <a:t>systematic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way</a:t>
            </a:r>
            <a:r>
              <a:rPr lang="fr-CH" sz="2000" i="1" dirty="0">
                <a:solidFill>
                  <a:srgbClr val="00B050"/>
                </a:solidFill>
              </a:rPr>
              <a:t> to </a:t>
            </a:r>
            <a:r>
              <a:rPr lang="fr-CH" sz="2000" i="1" dirty="0" err="1">
                <a:solidFill>
                  <a:srgbClr val="00B050"/>
                </a:solidFill>
              </a:rPr>
              <a:t>understand</a:t>
            </a:r>
            <a:r>
              <a:rPr lang="fr-CH" sz="2000" i="1" dirty="0">
                <a:solidFill>
                  <a:srgbClr val="00B050"/>
                </a:solidFill>
              </a:rPr>
              <a:t> the stress distribution due to </a:t>
            </a:r>
            <a:r>
              <a:rPr lang="fr-CH" sz="2000" i="1" dirty="0" err="1">
                <a:solidFill>
                  <a:srgbClr val="00B050"/>
                </a:solidFill>
              </a:rPr>
              <a:t>uneven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temperature</a:t>
            </a:r>
            <a:r>
              <a:rPr lang="fr-CH" sz="2000" i="1" dirty="0">
                <a:solidFill>
                  <a:srgbClr val="00B050"/>
                </a:solidFill>
              </a:rPr>
              <a:t> distribution </a:t>
            </a:r>
            <a:r>
              <a:rPr lang="fr-CH" sz="2000" i="1" dirty="0" err="1">
                <a:solidFill>
                  <a:srgbClr val="00B050"/>
                </a:solidFill>
              </a:rPr>
              <a:t>during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quench</a:t>
            </a:r>
            <a:endParaRPr lang="fr-CH" sz="2000" dirty="0">
              <a:solidFill>
                <a:schemeClr val="tx1"/>
              </a:solidFill>
            </a:endParaRPr>
          </a:p>
          <a:p>
            <a:r>
              <a:rPr lang="fr-CH" sz="2000" dirty="0" err="1">
                <a:solidFill>
                  <a:schemeClr val="tx1"/>
                </a:solidFill>
              </a:rPr>
              <a:t>Better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understanding</a:t>
            </a:r>
            <a:r>
              <a:rPr lang="fr-CH" sz="2000" dirty="0">
                <a:solidFill>
                  <a:schemeClr val="tx1"/>
                </a:solidFill>
              </a:rPr>
              <a:t> training and magnet performance</a:t>
            </a:r>
          </a:p>
          <a:p>
            <a:pPr lvl="1"/>
            <a:r>
              <a:rPr lang="fr-CH" sz="2000" i="1" dirty="0">
                <a:solidFill>
                  <a:srgbClr val="00B050"/>
                </a:solidFill>
              </a:rPr>
              <a:t>Test of innovative </a:t>
            </a:r>
            <a:r>
              <a:rPr lang="fr-CH" sz="2000" i="1" dirty="0" err="1">
                <a:solidFill>
                  <a:srgbClr val="00B050"/>
                </a:solidFill>
              </a:rPr>
              <a:t>detection</a:t>
            </a:r>
            <a:r>
              <a:rPr lang="fr-CH" sz="2000" i="1" dirty="0">
                <a:solidFill>
                  <a:srgbClr val="00B050"/>
                </a:solidFill>
              </a:rPr>
              <a:t> and protection </a:t>
            </a:r>
            <a:r>
              <a:rPr lang="fr-CH" sz="2000" i="1" dirty="0" err="1">
                <a:solidFill>
                  <a:srgbClr val="00B050"/>
                </a:solidFill>
              </a:rPr>
              <a:t>devices</a:t>
            </a:r>
            <a:r>
              <a:rPr lang="fr-CH" sz="2000" i="1" dirty="0">
                <a:solidFill>
                  <a:srgbClr val="00B050"/>
                </a:solidFill>
              </a:rPr>
              <a:t>, instrumentation</a:t>
            </a:r>
          </a:p>
          <a:p>
            <a:pPr lvl="1"/>
            <a:r>
              <a:rPr lang="fr-CH" sz="2000" i="1" dirty="0">
                <a:solidFill>
                  <a:srgbClr val="00B050"/>
                </a:solidFill>
              </a:rPr>
              <a:t>Signal </a:t>
            </a:r>
            <a:r>
              <a:rPr lang="fr-CH" sz="2000" i="1" dirty="0" err="1">
                <a:solidFill>
                  <a:srgbClr val="00B050"/>
                </a:solidFill>
              </a:rPr>
              <a:t>analysis</a:t>
            </a:r>
            <a:r>
              <a:rPr lang="fr-CH" sz="2000" i="1" dirty="0">
                <a:solidFill>
                  <a:srgbClr val="00B050"/>
                </a:solidFill>
              </a:rPr>
              <a:t> – </a:t>
            </a:r>
            <a:r>
              <a:rPr lang="fr-CH" sz="2000" i="1" dirty="0" err="1">
                <a:solidFill>
                  <a:srgbClr val="00B050"/>
                </a:solidFill>
              </a:rPr>
              <a:t>controlled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experiment</a:t>
            </a:r>
            <a:r>
              <a:rPr lang="fr-CH" sz="2000" i="1" dirty="0">
                <a:solidFill>
                  <a:srgbClr val="00B050"/>
                </a:solidFill>
              </a:rPr>
              <a:t> on </a:t>
            </a:r>
            <a:r>
              <a:rPr lang="fr-CH" sz="2000" i="1" dirty="0" err="1">
                <a:solidFill>
                  <a:srgbClr val="00B050"/>
                </a:solidFill>
              </a:rPr>
              <a:t>damaged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strand</a:t>
            </a:r>
            <a:r>
              <a:rPr lang="fr-CH" sz="2000" i="1" dirty="0">
                <a:solidFill>
                  <a:srgbClr val="00B050"/>
                </a:solidFill>
              </a:rPr>
              <a:t> in </a:t>
            </a:r>
            <a:r>
              <a:rPr lang="fr-CH" sz="2000" i="1" dirty="0" err="1">
                <a:solidFill>
                  <a:srgbClr val="00B050"/>
                </a:solidFill>
              </a:rPr>
              <a:t>subscale</a:t>
            </a:r>
            <a:endParaRPr lang="fr-CH" sz="2000" i="1" dirty="0">
              <a:solidFill>
                <a:srgbClr val="00B050"/>
              </a:solidFill>
            </a:endParaRPr>
          </a:p>
          <a:p>
            <a:r>
              <a:rPr lang="fr-CH" sz="2000" dirty="0">
                <a:solidFill>
                  <a:schemeClr val="tx1"/>
                </a:solidFill>
              </a:rPr>
              <a:t>Validation of </a:t>
            </a:r>
            <a:r>
              <a:rPr lang="fr-CH" sz="2000" dirty="0" err="1">
                <a:solidFill>
                  <a:schemeClr val="tx1"/>
                </a:solidFill>
              </a:rPr>
              <a:t>field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quality</a:t>
            </a:r>
            <a:endParaRPr lang="fr-CH" sz="2000" dirty="0">
              <a:solidFill>
                <a:schemeClr val="tx1"/>
              </a:solidFill>
            </a:endParaRPr>
          </a:p>
          <a:p>
            <a:pPr lvl="1"/>
            <a:r>
              <a:rPr lang="fr-CH" sz="2000" i="1" dirty="0">
                <a:solidFill>
                  <a:srgbClr val="00B050"/>
                </a:solidFill>
              </a:rPr>
              <a:t>Short model magnets are </a:t>
            </a:r>
            <a:r>
              <a:rPr lang="fr-CH" sz="2000" i="1" dirty="0" err="1">
                <a:solidFill>
                  <a:srgbClr val="00B050"/>
                </a:solidFill>
              </a:rPr>
              <a:t>representative</a:t>
            </a:r>
            <a:r>
              <a:rPr lang="fr-CH" sz="2000" i="1" dirty="0">
                <a:solidFill>
                  <a:srgbClr val="00B050"/>
                </a:solidFill>
              </a:rPr>
              <a:t> as a first </a:t>
            </a:r>
            <a:r>
              <a:rPr lang="fr-CH" sz="2000" i="1" dirty="0" err="1">
                <a:solidFill>
                  <a:srgbClr val="00B050"/>
                </a:solidFill>
              </a:rPr>
              <a:t>step</a:t>
            </a:r>
            <a:endParaRPr lang="fr-CH" sz="2000" i="1" dirty="0">
              <a:solidFill>
                <a:srgbClr val="00B050"/>
              </a:solidFill>
            </a:endParaRPr>
          </a:p>
          <a:p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CADC7C-1FBE-44FD-97DB-8CE8F3B6D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Quench</a:t>
            </a:r>
            <a:r>
              <a:rPr lang="fr-CH" dirty="0"/>
              <a:t> protection &amp;</a:t>
            </a:r>
            <a:br>
              <a:rPr lang="fr-CH" dirty="0"/>
            </a:br>
            <a:r>
              <a:rPr lang="fr-CH" dirty="0"/>
              <a:t>Magnet Performance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A709F-446B-43C9-BE9B-ECBBCCFCF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EBCD8-99C5-4551-A448-26F0509F5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FBD8E-5FE7-4A05-B43F-4AE31685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06004-0E8C-4A99-B945-194AD1D2BBEE}"/>
              </a:ext>
            </a:extLst>
          </p:cNvPr>
          <p:cNvSpPr txBox="1"/>
          <p:nvPr/>
        </p:nvSpPr>
        <p:spPr bwMode="auto">
          <a:xfrm>
            <a:off x="6629400" y="218018"/>
            <a:ext cx="54102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large </a:t>
            </a:r>
            <a:r>
              <a:rPr lang="fr-CH" i="1" dirty="0" err="1">
                <a:solidFill>
                  <a:srgbClr val="00B050"/>
                </a:solidFill>
              </a:rPr>
              <a:t>amount</a:t>
            </a:r>
            <a:r>
              <a:rPr lang="fr-CH" i="1" dirty="0">
                <a:solidFill>
                  <a:srgbClr val="00B050"/>
                </a:solidFill>
              </a:rPr>
              <a:t> of instrumentation =&gt; </a:t>
            </a:r>
            <a:r>
              <a:rPr lang="fr-CH" i="1" dirty="0" err="1">
                <a:solidFill>
                  <a:srgbClr val="00B050"/>
                </a:solidFill>
              </a:rPr>
              <a:t>better</a:t>
            </a:r>
            <a:r>
              <a:rPr lang="fr-CH" i="1" dirty="0">
                <a:solidFill>
                  <a:srgbClr val="00B050"/>
                </a:solidFill>
              </a:rPr>
              <a:t> mapping of the magnet</a:t>
            </a:r>
          </a:p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understanding</a:t>
            </a:r>
            <a:r>
              <a:rPr lang="fr-CH" i="1" dirty="0">
                <a:solidFill>
                  <a:srgbClr val="00B050"/>
                </a:solidFill>
              </a:rPr>
              <a:t> of </a:t>
            </a:r>
            <a:r>
              <a:rPr lang="fr-CH" i="1" dirty="0" err="1">
                <a:solidFill>
                  <a:srgbClr val="00B050"/>
                </a:solidFill>
              </a:rPr>
              <a:t>some</a:t>
            </a:r>
            <a:r>
              <a:rPr lang="fr-CH" i="1" dirty="0">
                <a:solidFill>
                  <a:srgbClr val="00B050"/>
                </a:solidFill>
              </a:rPr>
              <a:t> training </a:t>
            </a:r>
            <a:r>
              <a:rPr lang="fr-CH" i="1" dirty="0" err="1">
                <a:solidFill>
                  <a:srgbClr val="00B050"/>
                </a:solidFill>
              </a:rPr>
              <a:t>mechanicsm</a:t>
            </a:r>
            <a:endParaRPr lang="fr-CH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273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EC19B7-31B8-4495-84D0-975E2792F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981199"/>
            <a:ext cx="11376024" cy="4219575"/>
          </a:xfrm>
        </p:spPr>
        <p:txBody>
          <a:bodyPr/>
          <a:lstStyle/>
          <a:p>
            <a:pPr marL="0" indent="0">
              <a:buNone/>
            </a:pPr>
            <a:r>
              <a:rPr lang="fr-CH" sz="2400" dirty="0">
                <a:solidFill>
                  <a:schemeClr val="tx1"/>
                </a:solidFill>
              </a:rPr>
              <a:t>Beyond the magnet: the cold mass</a:t>
            </a:r>
          </a:p>
          <a:p>
            <a:r>
              <a:rPr lang="fr-CH" sz="2400" dirty="0">
                <a:solidFill>
                  <a:schemeClr val="tx1"/>
                </a:solidFill>
              </a:rPr>
              <a:t>Test of certain </a:t>
            </a:r>
            <a:r>
              <a:rPr lang="fr-CH" sz="2400" dirty="0" err="1">
                <a:solidFill>
                  <a:schemeClr val="tx1"/>
                </a:solidFill>
              </a:rPr>
              <a:t>features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necessary</a:t>
            </a:r>
            <a:r>
              <a:rPr lang="fr-CH" sz="2400" dirty="0">
                <a:solidFill>
                  <a:schemeClr val="tx1"/>
                </a:solidFill>
              </a:rPr>
              <a:t> for the final </a:t>
            </a:r>
            <a:r>
              <a:rPr lang="fr-CH" sz="2400" dirty="0" err="1">
                <a:solidFill>
                  <a:schemeClr val="tx1"/>
                </a:solidFill>
              </a:rPr>
              <a:t>integration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fr-CH" sz="2100" dirty="0">
                <a:solidFill>
                  <a:schemeClr val="tx1"/>
                </a:solidFill>
              </a:rPr>
              <a:t>Beam screen: Magnetic </a:t>
            </a:r>
            <a:r>
              <a:rPr lang="fr-CH" sz="2100" dirty="0" err="1">
                <a:solidFill>
                  <a:schemeClr val="tx1"/>
                </a:solidFill>
              </a:rPr>
              <a:t>measurement</a:t>
            </a:r>
            <a:r>
              <a:rPr lang="fr-CH" sz="2100" dirty="0">
                <a:solidFill>
                  <a:schemeClr val="tx1"/>
                </a:solidFill>
              </a:rPr>
              <a:t> and quenches </a:t>
            </a:r>
          </a:p>
          <a:p>
            <a:r>
              <a:rPr lang="fr-CH" sz="2400" dirty="0">
                <a:solidFill>
                  <a:schemeClr val="tx1"/>
                </a:solidFill>
              </a:rPr>
              <a:t>Most </a:t>
            </a:r>
            <a:r>
              <a:rPr lang="fr-CH" sz="2400" dirty="0" err="1">
                <a:solidFill>
                  <a:schemeClr val="tx1"/>
                </a:solidFill>
              </a:rPr>
              <a:t>importantly</a:t>
            </a:r>
            <a:r>
              <a:rPr lang="fr-CH" sz="2400" dirty="0">
                <a:solidFill>
                  <a:schemeClr val="tx1"/>
                </a:solidFill>
              </a:rPr>
              <a:t>, </a:t>
            </a:r>
            <a:r>
              <a:rPr lang="fr-CH" sz="2400" dirty="0" err="1">
                <a:solidFill>
                  <a:schemeClr val="tx1"/>
                </a:solidFill>
              </a:rPr>
              <a:t>understand</a:t>
            </a:r>
            <a:r>
              <a:rPr lang="fr-CH" sz="2400" dirty="0">
                <a:solidFill>
                  <a:schemeClr val="tx1"/>
                </a:solidFill>
              </a:rPr>
              <a:t> if </a:t>
            </a:r>
            <a:r>
              <a:rPr lang="fr-CH" sz="2400" dirty="0" err="1">
                <a:solidFill>
                  <a:schemeClr val="tx1"/>
                </a:solidFill>
              </a:rPr>
              <a:t>some</a:t>
            </a:r>
            <a:r>
              <a:rPr lang="fr-CH" sz="2400" dirty="0">
                <a:solidFill>
                  <a:schemeClr val="tx1"/>
                </a:solidFill>
              </a:rPr>
              <a:t> cold mass </a:t>
            </a:r>
            <a:r>
              <a:rPr lang="fr-CH" sz="2400" dirty="0" err="1">
                <a:solidFill>
                  <a:schemeClr val="tx1"/>
                </a:solidFill>
              </a:rPr>
              <a:t>assembly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steps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might</a:t>
            </a:r>
            <a:r>
              <a:rPr lang="fr-CH" sz="2400" dirty="0">
                <a:solidFill>
                  <a:schemeClr val="tx1"/>
                </a:solidFill>
              </a:rPr>
              <a:t> have an impact on </a:t>
            </a:r>
            <a:r>
              <a:rPr lang="fr-CH" sz="2400" dirty="0" err="1">
                <a:solidFill>
                  <a:schemeClr val="tx1"/>
                </a:solidFill>
              </a:rPr>
              <a:t>coil</a:t>
            </a:r>
            <a:r>
              <a:rPr lang="fr-CH" sz="2400" dirty="0">
                <a:solidFill>
                  <a:schemeClr val="tx1"/>
                </a:solidFill>
              </a:rPr>
              <a:t> stress</a:t>
            </a:r>
          </a:p>
          <a:p>
            <a:pPr lvl="1"/>
            <a:r>
              <a:rPr lang="fr-CH" sz="2000" i="1" dirty="0">
                <a:solidFill>
                  <a:srgbClr val="00B050"/>
                </a:solidFill>
              </a:rPr>
              <a:t>Example of the </a:t>
            </a:r>
            <a:r>
              <a:rPr lang="fr-CH" sz="2000" i="1" dirty="0" err="1">
                <a:solidFill>
                  <a:srgbClr val="00B050"/>
                </a:solidFill>
              </a:rPr>
              <a:t>stainless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steel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shell</a:t>
            </a:r>
            <a:r>
              <a:rPr lang="fr-CH" sz="2000" i="1" dirty="0">
                <a:solidFill>
                  <a:srgbClr val="00B050"/>
                </a:solidFill>
              </a:rPr>
              <a:t> </a:t>
            </a:r>
            <a:r>
              <a:rPr lang="fr-CH" sz="2000" i="1" dirty="0" err="1">
                <a:solidFill>
                  <a:srgbClr val="00B050"/>
                </a:solidFill>
              </a:rPr>
              <a:t>welding</a:t>
            </a:r>
            <a:r>
              <a:rPr lang="fr-CH" sz="2000" i="1" dirty="0">
                <a:solidFill>
                  <a:srgbClr val="00B050"/>
                </a:solidFill>
              </a:rPr>
              <a:t>: Relevance of model magnets</a:t>
            </a:r>
          </a:p>
          <a:p>
            <a:pPr marL="366712" lvl="1" indent="0">
              <a:buNone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C5847-DAC8-4038-8BF2-AD1FCE91E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Magnet </a:t>
            </a:r>
            <a:r>
              <a:rPr lang="fr-CH" dirty="0" err="1"/>
              <a:t>Integration</a:t>
            </a:r>
            <a:br>
              <a:rPr lang="fr-CH" dirty="0"/>
            </a:br>
            <a:r>
              <a:rPr lang="fr-CH" dirty="0"/>
              <a:t>in cold mass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F3867-E8AF-4B40-BAB7-28286E55F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07D2A-1650-42B6-85EA-3C1681D1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5EA21-E1B0-4554-9DF1-347283CEB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833D91-BD02-4087-9606-709DF78147C5}"/>
              </a:ext>
            </a:extLst>
          </p:cNvPr>
          <p:cNvSpPr txBox="1"/>
          <p:nvPr/>
        </p:nvSpPr>
        <p:spPr bwMode="auto">
          <a:xfrm>
            <a:off x="5334000" y="218018"/>
            <a:ext cx="670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mostly</a:t>
            </a:r>
            <a:r>
              <a:rPr lang="fr-CH" i="1" dirty="0">
                <a:solidFill>
                  <a:srgbClr val="00B050"/>
                </a:solidFill>
              </a:rPr>
              <a:t> relevant in the transverse plane of the magnet</a:t>
            </a:r>
          </a:p>
          <a:p>
            <a:r>
              <a:rPr lang="fr-CH" i="1" dirty="0">
                <a:solidFill>
                  <a:srgbClr val="C00000"/>
                </a:solidFill>
              </a:rPr>
              <a:t>- Will not </a:t>
            </a:r>
            <a:r>
              <a:rPr lang="fr-CH" i="1" dirty="0" err="1">
                <a:solidFill>
                  <a:srgbClr val="C00000"/>
                </a:solidFill>
              </a:rPr>
              <a:t>address</a:t>
            </a:r>
            <a:r>
              <a:rPr lang="fr-CH" i="1" dirty="0">
                <a:solidFill>
                  <a:srgbClr val="C00000"/>
                </a:solidFill>
              </a:rPr>
              <a:t> longitudinal aspects</a:t>
            </a:r>
            <a:endParaRPr lang="en-GB" i="1" dirty="0">
              <a:solidFill>
                <a:srgbClr val="C00000"/>
              </a:solidFill>
            </a:endParaRPr>
          </a:p>
        </p:txBody>
      </p:sp>
      <p:pic>
        <p:nvPicPr>
          <p:cNvPr id="9" name="Picture 8" descr="A picture containing indoor, floor, weapon, gun&#10;&#10;Description automatically generated">
            <a:extLst>
              <a:ext uri="{FF2B5EF4-FFF2-40B4-BE49-F238E27FC236}">
                <a16:creationId xmlns:a16="http://schemas.microsoft.com/office/drawing/2014/main" id="{1AAF5EE2-711D-4B5F-AE73-3E29C1963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011" y="1387163"/>
            <a:ext cx="2540000" cy="1905000"/>
          </a:xfrm>
          <a:prstGeom prst="rect">
            <a:avLst/>
          </a:prstGeom>
        </p:spPr>
      </p:pic>
      <p:pic>
        <p:nvPicPr>
          <p:cNvPr id="11" name="Picture 1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67E10838-D5AE-405D-A045-25292ABEE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4143" y="4267200"/>
            <a:ext cx="2362826" cy="177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51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DDB6A2-A159-4629-8ED9-54A14AF0F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12039599" cy="4608512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fr-CH" dirty="0">
                <a:solidFill>
                  <a:schemeClr val="tx1"/>
                </a:solidFill>
              </a:rPr>
              <a:t>Are </a:t>
            </a:r>
            <a:r>
              <a:rPr lang="fr-CH" dirty="0" err="1">
                <a:solidFill>
                  <a:schemeClr val="tx1"/>
                </a:solidFill>
              </a:rPr>
              <a:t>powered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samples</a:t>
            </a:r>
            <a:r>
              <a:rPr lang="fr-CH" dirty="0">
                <a:solidFill>
                  <a:schemeClr val="tx1"/>
                </a:solidFill>
              </a:rPr>
              <a:t>, </a:t>
            </a:r>
            <a:r>
              <a:rPr lang="fr-CH" dirty="0" err="1">
                <a:solidFill>
                  <a:schemeClr val="tx1"/>
                </a:solidFill>
              </a:rPr>
              <a:t>subscale</a:t>
            </a:r>
            <a:r>
              <a:rPr lang="fr-CH" dirty="0">
                <a:solidFill>
                  <a:schemeClr val="tx1"/>
                </a:solidFill>
              </a:rPr>
              <a:t> and model magnets a </a:t>
            </a:r>
            <a:r>
              <a:rPr lang="fr-CH" dirty="0" err="1">
                <a:solidFill>
                  <a:schemeClr val="tx1"/>
                </a:solidFill>
              </a:rPr>
              <a:t>necessary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step</a:t>
            </a:r>
            <a:r>
              <a:rPr lang="fr-CH" dirty="0">
                <a:solidFill>
                  <a:schemeClr val="tx1"/>
                </a:solidFill>
              </a:rPr>
              <a:t>? </a:t>
            </a:r>
            <a:r>
              <a:rPr lang="fr-CH" dirty="0">
                <a:solidFill>
                  <a:srgbClr val="00B050"/>
                </a:solidFill>
              </a:rPr>
              <a:t>DEFINITELY YES</a:t>
            </a:r>
          </a:p>
          <a:p>
            <a:pPr>
              <a:spcBef>
                <a:spcPts val="800"/>
              </a:spcBef>
            </a:pPr>
            <a:r>
              <a:rPr lang="fr-CH" dirty="0">
                <a:solidFill>
                  <a:schemeClr val="tx1"/>
                </a:solidFill>
              </a:rPr>
              <a:t>Most of the topics </a:t>
            </a:r>
            <a:r>
              <a:rPr lang="fr-CH" dirty="0" err="1">
                <a:solidFill>
                  <a:schemeClr val="tx1"/>
                </a:solidFill>
              </a:rPr>
              <a:t>we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need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dirty="0" err="1">
                <a:solidFill>
                  <a:schemeClr val="tx1"/>
                </a:solidFill>
              </a:rPr>
              <a:t>address</a:t>
            </a:r>
            <a:r>
              <a:rPr lang="fr-CH" dirty="0">
                <a:solidFill>
                  <a:schemeClr val="tx1"/>
                </a:solidFill>
              </a:rPr>
              <a:t> at the </a:t>
            </a:r>
            <a:r>
              <a:rPr lang="fr-CH" dirty="0" err="1">
                <a:solidFill>
                  <a:schemeClr val="tx1"/>
                </a:solidFill>
              </a:rPr>
              <a:t>technology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level</a:t>
            </a:r>
            <a:r>
              <a:rPr lang="fr-CH" dirty="0">
                <a:solidFill>
                  <a:schemeClr val="tx1"/>
                </a:solidFill>
              </a:rPr>
              <a:t> can </a:t>
            </a:r>
            <a:r>
              <a:rPr lang="fr-CH" dirty="0" err="1">
                <a:solidFill>
                  <a:schemeClr val="tx1"/>
                </a:solidFill>
              </a:rPr>
              <a:t>be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addressed</a:t>
            </a:r>
            <a:r>
              <a:rPr lang="fr-CH" dirty="0">
                <a:solidFill>
                  <a:schemeClr val="tx1"/>
                </a:solidFill>
              </a:rPr>
              <a:t> in </a:t>
            </a:r>
            <a:r>
              <a:rPr lang="fr-CH" dirty="0" err="1">
                <a:solidFill>
                  <a:schemeClr val="tx1"/>
                </a:solidFill>
              </a:rPr>
              <a:t>subscale</a:t>
            </a:r>
            <a:r>
              <a:rPr lang="fr-CH" dirty="0">
                <a:solidFill>
                  <a:schemeClr val="tx1"/>
                </a:solidFill>
              </a:rPr>
              <a:t>  and model magnets  (</a:t>
            </a:r>
            <a:r>
              <a:rPr lang="fr-CH" dirty="0" err="1">
                <a:solidFill>
                  <a:schemeClr val="tx1"/>
                </a:solidFill>
              </a:rPr>
              <a:t>with</a:t>
            </a:r>
            <a:r>
              <a:rPr lang="fr-CH" dirty="0">
                <a:solidFill>
                  <a:schemeClr val="tx1"/>
                </a:solidFill>
              </a:rPr>
              <a:t> contribution </a:t>
            </a:r>
            <a:r>
              <a:rPr lang="fr-CH" dirty="0" err="1">
                <a:solidFill>
                  <a:schemeClr val="tx1"/>
                </a:solidFill>
              </a:rPr>
              <a:t>from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mock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ups</a:t>
            </a:r>
            <a:r>
              <a:rPr lang="fr-CH" dirty="0">
                <a:solidFill>
                  <a:schemeClr val="tx1"/>
                </a:solidFill>
              </a:rPr>
              <a:t> and </a:t>
            </a:r>
            <a:r>
              <a:rPr lang="fr-CH" dirty="0" err="1">
                <a:solidFill>
                  <a:schemeClr val="tx1"/>
                </a:solidFill>
              </a:rPr>
              <a:t>powered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samples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too</a:t>
            </a:r>
            <a:r>
              <a:rPr lang="fr-CH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800"/>
              </a:spcBef>
            </a:pPr>
            <a:r>
              <a:rPr lang="fr-CH" dirty="0" err="1">
                <a:solidFill>
                  <a:schemeClr val="tx1"/>
                </a:solidFill>
              </a:rPr>
              <a:t>We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need</a:t>
            </a:r>
            <a:r>
              <a:rPr lang="fr-CH" dirty="0">
                <a:solidFill>
                  <a:schemeClr val="tx1"/>
                </a:solidFill>
              </a:rPr>
              <a:t> a </a:t>
            </a:r>
            <a:r>
              <a:rPr lang="fr-CH" dirty="0" err="1">
                <a:solidFill>
                  <a:schemeClr val="tx1"/>
                </a:solidFill>
              </a:rPr>
              <a:t>systematic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approach</a:t>
            </a:r>
            <a:r>
              <a:rPr lang="fr-CH" dirty="0">
                <a:solidFill>
                  <a:schemeClr val="tx1"/>
                </a:solidFill>
              </a:rPr>
              <a:t> to tackle the open questions and </a:t>
            </a:r>
            <a:r>
              <a:rPr lang="fr-CH" dirty="0" err="1">
                <a:solidFill>
                  <a:schemeClr val="tx1"/>
                </a:solidFill>
              </a:rPr>
              <a:t>we</a:t>
            </a:r>
            <a:r>
              <a:rPr lang="fr-CH" dirty="0">
                <a:solidFill>
                  <a:schemeClr val="tx1"/>
                </a:solidFill>
              </a:rPr>
              <a:t> can </a:t>
            </a:r>
            <a:r>
              <a:rPr lang="fr-CH" dirty="0" err="1">
                <a:solidFill>
                  <a:schemeClr val="tx1"/>
                </a:solidFill>
              </a:rPr>
              <a:t>only</a:t>
            </a:r>
            <a:r>
              <a:rPr lang="fr-CH" dirty="0">
                <a:solidFill>
                  <a:schemeClr val="tx1"/>
                </a:solidFill>
              </a:rPr>
              <a:t> do </a:t>
            </a:r>
            <a:r>
              <a:rPr lang="fr-CH" dirty="0" err="1">
                <a:solidFill>
                  <a:schemeClr val="tx1"/>
                </a:solidFill>
              </a:rPr>
              <a:t>it</a:t>
            </a:r>
            <a:r>
              <a:rPr lang="fr-CH" dirty="0">
                <a:solidFill>
                  <a:schemeClr val="tx1"/>
                </a:solidFill>
              </a:rPr>
              <a:t> as a </a:t>
            </a:r>
            <a:r>
              <a:rPr lang="fr-CH" dirty="0" err="1">
                <a:solidFill>
                  <a:srgbClr val="00B050"/>
                </a:solidFill>
              </a:rPr>
              <a:t>worldwide</a:t>
            </a:r>
            <a:r>
              <a:rPr lang="fr-CH" dirty="0">
                <a:solidFill>
                  <a:schemeClr val="tx1"/>
                </a:solidFill>
              </a:rPr>
              <a:t> magnet </a:t>
            </a:r>
            <a:r>
              <a:rPr lang="fr-CH" dirty="0" err="1">
                <a:solidFill>
                  <a:schemeClr val="tx1"/>
                </a:solidFill>
              </a:rPr>
              <a:t>community</a:t>
            </a:r>
            <a:r>
              <a:rPr lang="fr-CH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800"/>
              </a:spcBef>
            </a:pPr>
            <a:r>
              <a:rPr lang="fr-CH" dirty="0">
                <a:solidFill>
                  <a:schemeClr val="tx1"/>
                </a:solidFill>
              </a:rPr>
              <a:t>Importance to use </a:t>
            </a:r>
            <a:r>
              <a:rPr lang="fr-CH" dirty="0" err="1">
                <a:solidFill>
                  <a:schemeClr val="tx1"/>
                </a:solidFill>
              </a:rPr>
              <a:t>competencies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outside</a:t>
            </a:r>
            <a:r>
              <a:rPr lang="fr-CH" dirty="0">
                <a:solidFill>
                  <a:schemeClr val="tx1"/>
                </a:solidFill>
              </a:rPr>
              <a:t> the magnet </a:t>
            </a:r>
            <a:r>
              <a:rPr lang="fr-CH" dirty="0" err="1">
                <a:solidFill>
                  <a:schemeClr val="tx1"/>
                </a:solidFill>
              </a:rPr>
              <a:t>community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dirty="0" err="1">
                <a:solidFill>
                  <a:schemeClr val="tx1"/>
                </a:solidFill>
              </a:rPr>
              <a:t>bring</a:t>
            </a:r>
            <a:r>
              <a:rPr lang="fr-CH" dirty="0">
                <a:solidFill>
                  <a:schemeClr val="tx1"/>
                </a:solidFill>
              </a:rPr>
              <a:t> expertise </a:t>
            </a:r>
            <a:r>
              <a:rPr lang="fr-CH" dirty="0" err="1">
                <a:solidFill>
                  <a:schemeClr val="tx1"/>
                </a:solidFill>
              </a:rPr>
              <a:t>when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we</a:t>
            </a:r>
            <a:r>
              <a:rPr lang="fr-CH" dirty="0">
                <a:solidFill>
                  <a:schemeClr val="tx1"/>
                </a:solidFill>
              </a:rPr>
              <a:t> do not have in house: </a:t>
            </a:r>
            <a:r>
              <a:rPr lang="fr-CH" sz="1800" b="0" dirty="0">
                <a:solidFill>
                  <a:schemeClr val="tx1"/>
                </a:solidFill>
              </a:rPr>
              <a:t>Example of collaborations </a:t>
            </a:r>
            <a:r>
              <a:rPr lang="fr-CH" sz="1800" b="0" dirty="0" err="1">
                <a:solidFill>
                  <a:schemeClr val="tx1"/>
                </a:solidFill>
              </a:rPr>
              <a:t>between</a:t>
            </a:r>
            <a:r>
              <a:rPr lang="fr-CH" sz="1800" b="0" dirty="0">
                <a:solidFill>
                  <a:schemeClr val="tx1"/>
                </a:solidFill>
              </a:rPr>
              <a:t> CERN and ETHZ or CEA and ENS -LMT</a:t>
            </a:r>
            <a:endParaRPr lang="fr-CH" b="0" dirty="0">
              <a:solidFill>
                <a:schemeClr val="tx1"/>
              </a:solidFill>
            </a:endParaRPr>
          </a:p>
          <a:p>
            <a:pPr>
              <a:spcBef>
                <a:spcPts val="800"/>
              </a:spcBef>
            </a:pPr>
            <a:r>
              <a:rPr lang="fr-CH" dirty="0" err="1">
                <a:solidFill>
                  <a:schemeClr val="tx1"/>
                </a:solidFill>
              </a:rPr>
              <a:t>Existing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models</a:t>
            </a:r>
            <a:r>
              <a:rPr lang="fr-CH" dirty="0">
                <a:solidFill>
                  <a:schemeClr val="tx1"/>
                </a:solidFill>
              </a:rPr>
              <a:t> and </a:t>
            </a:r>
            <a:r>
              <a:rPr lang="fr-CH" dirty="0" err="1">
                <a:solidFill>
                  <a:schemeClr val="tx1"/>
                </a:solidFill>
              </a:rPr>
              <a:t>subscale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tools</a:t>
            </a:r>
            <a:r>
              <a:rPr lang="fr-CH" dirty="0">
                <a:solidFill>
                  <a:schemeClr val="tx1"/>
                </a:solidFill>
              </a:rPr>
              <a:t> can </a:t>
            </a:r>
            <a:r>
              <a:rPr lang="fr-CH" dirty="0" err="1">
                <a:solidFill>
                  <a:schemeClr val="tx1"/>
                </a:solidFill>
              </a:rPr>
              <a:t>rapidly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contribute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dirty="0" err="1">
                <a:solidFill>
                  <a:schemeClr val="tx1"/>
                </a:solidFill>
              </a:rPr>
              <a:t>various</a:t>
            </a:r>
            <a:r>
              <a:rPr lang="fr-CH" dirty="0">
                <a:solidFill>
                  <a:schemeClr val="tx1"/>
                </a:solidFill>
              </a:rPr>
              <a:t> topics</a:t>
            </a:r>
          </a:p>
          <a:p>
            <a:pPr>
              <a:spcBef>
                <a:spcPts val="800"/>
              </a:spcBef>
            </a:pPr>
            <a:r>
              <a:rPr lang="fr-CH" dirty="0" err="1">
                <a:solidFill>
                  <a:schemeClr val="tx1"/>
                </a:solidFill>
              </a:rPr>
              <a:t>Any</a:t>
            </a:r>
            <a:r>
              <a:rPr lang="fr-CH" dirty="0">
                <a:solidFill>
                  <a:schemeClr val="tx1"/>
                </a:solidFill>
              </a:rPr>
              <a:t> new model </a:t>
            </a:r>
            <a:r>
              <a:rPr lang="fr-CH" dirty="0" err="1">
                <a:solidFill>
                  <a:schemeClr val="tx1"/>
                </a:solidFill>
              </a:rPr>
              <a:t>tools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will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require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substential</a:t>
            </a:r>
            <a:r>
              <a:rPr lang="fr-CH" dirty="0">
                <a:solidFill>
                  <a:schemeClr val="tx1"/>
                </a:solidFill>
              </a:rPr>
              <a:t> design </a:t>
            </a:r>
            <a:r>
              <a:rPr lang="fr-CH" dirty="0" err="1">
                <a:solidFill>
                  <a:schemeClr val="tx1"/>
                </a:solidFill>
              </a:rPr>
              <a:t>work</a:t>
            </a:r>
            <a:r>
              <a:rPr lang="fr-CH" dirty="0">
                <a:solidFill>
                  <a:schemeClr val="tx1"/>
                </a:solidFill>
              </a:rPr>
              <a:t> + fabrication </a:t>
            </a:r>
          </a:p>
          <a:p>
            <a:pPr>
              <a:spcBef>
                <a:spcPts val="800"/>
              </a:spcBef>
            </a:pPr>
            <a:r>
              <a:rPr lang="fr-CH" dirty="0">
                <a:solidFill>
                  <a:schemeClr val="tx1"/>
                </a:solidFill>
              </a:rPr>
              <a:t>Long (&gt; 2m) magnet </a:t>
            </a:r>
            <a:r>
              <a:rPr lang="fr-CH" dirty="0" err="1">
                <a:solidFill>
                  <a:schemeClr val="tx1"/>
                </a:solidFill>
              </a:rPr>
              <a:t>toward</a:t>
            </a:r>
            <a:r>
              <a:rPr lang="fr-CH" dirty="0">
                <a:solidFill>
                  <a:schemeClr val="tx1"/>
                </a:solidFill>
              </a:rPr>
              <a:t> a </a:t>
            </a:r>
            <a:r>
              <a:rPr lang="fr-CH" dirty="0" err="1">
                <a:solidFill>
                  <a:schemeClr val="tx1"/>
                </a:solidFill>
              </a:rPr>
              <a:t>robust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dipole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development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should</a:t>
            </a:r>
            <a:r>
              <a:rPr lang="fr-CH" dirty="0">
                <a:solidFill>
                  <a:schemeClr val="tx1"/>
                </a:solidFill>
              </a:rPr>
              <a:t> not </a:t>
            </a:r>
            <a:r>
              <a:rPr lang="fr-CH" dirty="0" err="1">
                <a:solidFill>
                  <a:schemeClr val="tx1"/>
                </a:solidFill>
              </a:rPr>
              <a:t>be</a:t>
            </a:r>
            <a:r>
              <a:rPr lang="fr-CH" dirty="0">
                <a:solidFill>
                  <a:schemeClr val="tx1"/>
                </a:solidFill>
              </a:rPr>
              <a:t> put </a:t>
            </a:r>
            <a:r>
              <a:rPr lang="fr-CH" dirty="0" err="1">
                <a:solidFill>
                  <a:schemeClr val="tx1"/>
                </a:solidFill>
              </a:rPr>
              <a:t>aside</a:t>
            </a:r>
            <a:endParaRPr lang="fr-CH" dirty="0">
              <a:solidFill>
                <a:schemeClr val="tx1"/>
              </a:solidFill>
            </a:endParaRPr>
          </a:p>
          <a:p>
            <a:pPr lvl="1">
              <a:spcBef>
                <a:spcPts val="800"/>
              </a:spcBef>
            </a:pPr>
            <a:r>
              <a:rPr lang="fr-CH" dirty="0">
                <a:solidFill>
                  <a:schemeClr val="tx1"/>
                </a:solidFill>
              </a:rPr>
              <a:t>Limit of </a:t>
            </a:r>
            <a:r>
              <a:rPr lang="fr-CH" dirty="0" err="1">
                <a:solidFill>
                  <a:schemeClr val="tx1"/>
                </a:solidFill>
              </a:rPr>
              <a:t>subscale</a:t>
            </a:r>
            <a:r>
              <a:rPr lang="fr-CH" dirty="0">
                <a:solidFill>
                  <a:schemeClr val="tx1"/>
                </a:solidFill>
              </a:rPr>
              <a:t> and </a:t>
            </a:r>
            <a:r>
              <a:rPr lang="fr-CH" dirty="0" err="1">
                <a:solidFill>
                  <a:schemeClr val="tx1"/>
                </a:solidFill>
              </a:rPr>
              <a:t>models</a:t>
            </a:r>
            <a:r>
              <a:rPr lang="fr-CH" dirty="0">
                <a:solidFill>
                  <a:schemeClr val="tx1"/>
                </a:solidFill>
              </a:rPr>
              <a:t>: exploration of full </a:t>
            </a:r>
            <a:r>
              <a:rPr lang="fr-CH" dirty="0" err="1">
                <a:solidFill>
                  <a:schemeClr val="tx1"/>
                </a:solidFill>
              </a:rPr>
              <a:t>lenght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effects</a:t>
            </a:r>
            <a:r>
              <a:rPr lang="fr-CH" dirty="0">
                <a:solidFill>
                  <a:schemeClr val="tx1"/>
                </a:solidFill>
              </a:rPr>
              <a:t> =&gt; possible to </a:t>
            </a:r>
            <a:r>
              <a:rPr lang="fr-CH" dirty="0" err="1">
                <a:solidFill>
                  <a:schemeClr val="tx1"/>
                </a:solidFill>
              </a:rPr>
              <a:t>consider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simplified</a:t>
            </a:r>
            <a:r>
              <a:rPr lang="fr-CH" dirty="0">
                <a:solidFill>
                  <a:schemeClr val="tx1"/>
                </a:solidFill>
              </a:rPr>
              <a:t> long magnet as an </a:t>
            </a:r>
            <a:r>
              <a:rPr lang="fr-CH" dirty="0" err="1">
                <a:solidFill>
                  <a:schemeClr val="tx1"/>
                </a:solidFill>
              </a:rPr>
              <a:t>intermediate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step</a:t>
            </a: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800"/>
              </a:spcBef>
            </a:pPr>
            <a:r>
              <a:rPr lang="en-GB" dirty="0">
                <a:solidFill>
                  <a:srgbClr val="00B050"/>
                </a:solidFill>
              </a:rPr>
              <a:t>Importance of a strategy rapidly at the magnet community level </a:t>
            </a:r>
            <a:endParaRPr lang="fr-CH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BD9EFD-FF81-43E6-BB7F-7D19DDB5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5017"/>
            <a:ext cx="11376025" cy="1065742"/>
          </a:xfrm>
        </p:spPr>
        <p:txBody>
          <a:bodyPr/>
          <a:lstStyle/>
          <a:p>
            <a:r>
              <a:rPr lang="fr-CH" dirty="0"/>
              <a:t>In 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F5152-7591-4D14-A781-EBEB9B18F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DB061-C981-4FB1-BF5A-17BE574D6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BCBD2-0F46-4478-8152-3A9BFF783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3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975431-8C09-4292-9C9E-8B9E20C04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19200"/>
            <a:ext cx="11811000" cy="4608512"/>
          </a:xfrm>
        </p:spPr>
        <p:txBody>
          <a:bodyPr/>
          <a:lstStyle/>
          <a:p>
            <a:r>
              <a:rPr lang="fr-CH" dirty="0" err="1">
                <a:solidFill>
                  <a:schemeClr val="tx1"/>
                </a:solidFill>
              </a:rPr>
              <a:t>Subscale</a:t>
            </a:r>
            <a:r>
              <a:rPr lang="fr-CH" dirty="0">
                <a:solidFill>
                  <a:schemeClr val="tx1"/>
                </a:solidFill>
              </a:rPr>
              <a:t> and model magnets</a:t>
            </a:r>
          </a:p>
          <a:p>
            <a:pPr lvl="1"/>
            <a:r>
              <a:rPr lang="fr-CH" dirty="0" err="1">
                <a:solidFill>
                  <a:schemeClr val="tx1"/>
                </a:solidFill>
              </a:rPr>
              <a:t>Subscale</a:t>
            </a:r>
            <a:r>
              <a:rPr lang="fr-CH" dirty="0">
                <a:solidFill>
                  <a:schemeClr val="tx1"/>
                </a:solidFill>
              </a:rPr>
              <a:t>: &lt;1 m </a:t>
            </a:r>
            <a:r>
              <a:rPr lang="fr-CH" dirty="0" err="1">
                <a:solidFill>
                  <a:schemeClr val="tx1"/>
                </a:solidFill>
              </a:rPr>
              <a:t>typically</a:t>
            </a:r>
            <a:r>
              <a:rPr lang="fr-CH" dirty="0">
                <a:solidFill>
                  <a:schemeClr val="tx1"/>
                </a:solidFill>
              </a:rPr>
              <a:t> ~500 mm</a:t>
            </a:r>
          </a:p>
          <a:p>
            <a:pPr lvl="1"/>
            <a:r>
              <a:rPr lang="fr-CH" dirty="0" err="1">
                <a:solidFill>
                  <a:schemeClr val="tx1"/>
                </a:solidFill>
              </a:rPr>
              <a:t>Models</a:t>
            </a:r>
            <a:r>
              <a:rPr lang="fr-CH" dirty="0">
                <a:solidFill>
                  <a:schemeClr val="tx1"/>
                </a:solidFill>
              </a:rPr>
              <a:t>: 1 to 2 </a:t>
            </a:r>
            <a:r>
              <a:rPr lang="fr-CH" dirty="0" err="1">
                <a:solidFill>
                  <a:schemeClr val="tx1"/>
                </a:solidFill>
              </a:rPr>
              <a:t>meters</a:t>
            </a: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dirty="0" err="1">
                <a:solidFill>
                  <a:schemeClr val="tx1"/>
                </a:solidFill>
              </a:rPr>
              <a:t>Simplified</a:t>
            </a:r>
            <a:r>
              <a:rPr lang="fr-CH" dirty="0">
                <a:solidFill>
                  <a:schemeClr val="tx1"/>
                </a:solidFill>
              </a:rPr>
              <a:t> version of magnets</a:t>
            </a:r>
          </a:p>
          <a:p>
            <a:pPr lvl="2"/>
            <a:r>
              <a:rPr lang="fr-CH" dirty="0">
                <a:solidFill>
                  <a:schemeClr val="tx1"/>
                </a:solidFill>
              </a:rPr>
              <a:t>Magnet </a:t>
            </a:r>
            <a:r>
              <a:rPr lang="fr-CH" dirty="0" err="1">
                <a:solidFill>
                  <a:schemeClr val="tx1"/>
                </a:solidFill>
              </a:rPr>
              <a:t>without</a:t>
            </a:r>
            <a:r>
              <a:rPr lang="fr-CH" dirty="0">
                <a:solidFill>
                  <a:schemeClr val="tx1"/>
                </a:solidFill>
              </a:rPr>
              <a:t> an aperture </a:t>
            </a:r>
            <a:r>
              <a:rPr lang="fr-CH" dirty="0" err="1">
                <a:solidFill>
                  <a:schemeClr val="tx1"/>
                </a:solidFill>
              </a:rPr>
              <a:t>such</a:t>
            </a:r>
            <a:r>
              <a:rPr lang="fr-CH" dirty="0">
                <a:solidFill>
                  <a:schemeClr val="tx1"/>
                </a:solidFill>
              </a:rPr>
              <a:t> as </a:t>
            </a:r>
            <a:r>
              <a:rPr lang="fr-CH" dirty="0" err="1">
                <a:solidFill>
                  <a:schemeClr val="tx1"/>
                </a:solidFill>
              </a:rPr>
              <a:t>racetracks</a:t>
            </a:r>
            <a:r>
              <a:rPr lang="fr-CH" dirty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fr-CH" dirty="0" err="1">
                <a:solidFill>
                  <a:schemeClr val="tx1"/>
                </a:solidFill>
              </a:rPr>
              <a:t>reduced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amount</a:t>
            </a:r>
            <a:r>
              <a:rPr lang="fr-CH" dirty="0">
                <a:solidFill>
                  <a:schemeClr val="tx1"/>
                </a:solidFill>
              </a:rPr>
              <a:t> of </a:t>
            </a:r>
            <a:r>
              <a:rPr lang="fr-CH" dirty="0" err="1">
                <a:solidFill>
                  <a:schemeClr val="tx1"/>
                </a:solidFill>
              </a:rPr>
              <a:t>conductor</a:t>
            </a: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dirty="0">
                <a:solidFill>
                  <a:schemeClr val="tx1"/>
                </a:solidFill>
              </a:rPr>
              <a:t>Short version (1 to 2 </a:t>
            </a:r>
            <a:r>
              <a:rPr lang="fr-CH" dirty="0" err="1">
                <a:solidFill>
                  <a:schemeClr val="tx1"/>
                </a:solidFill>
              </a:rPr>
              <a:t>meters</a:t>
            </a:r>
            <a:r>
              <a:rPr lang="fr-CH" dirty="0">
                <a:solidFill>
                  <a:schemeClr val="tx1"/>
                </a:solidFill>
              </a:rPr>
              <a:t>) of «real» magnets  </a:t>
            </a:r>
            <a:r>
              <a:rPr lang="fr-CH" dirty="0" err="1">
                <a:solidFill>
                  <a:schemeClr val="tx1"/>
                </a:solidFill>
              </a:rPr>
              <a:t>with</a:t>
            </a:r>
            <a:r>
              <a:rPr lang="fr-CH" dirty="0">
                <a:solidFill>
                  <a:schemeClr val="tx1"/>
                </a:solidFill>
              </a:rPr>
              <a:t> an aperture, </a:t>
            </a:r>
            <a:r>
              <a:rPr lang="fr-CH" dirty="0" err="1">
                <a:solidFill>
                  <a:schemeClr val="tx1"/>
                </a:solidFill>
              </a:rPr>
              <a:t>optimized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field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quality</a:t>
            </a:r>
            <a:r>
              <a:rPr lang="fr-CH" dirty="0">
                <a:solidFill>
                  <a:schemeClr val="tx1"/>
                </a:solidFill>
              </a:rPr>
              <a:t>, </a:t>
            </a:r>
            <a:r>
              <a:rPr lang="fr-CH" dirty="0" err="1">
                <a:solidFill>
                  <a:schemeClr val="tx1"/>
                </a:solidFill>
              </a:rPr>
              <a:t>features</a:t>
            </a:r>
            <a:r>
              <a:rPr lang="fr-CH" dirty="0">
                <a:solidFill>
                  <a:schemeClr val="tx1"/>
                </a:solidFill>
              </a:rPr>
              <a:t> of an </a:t>
            </a:r>
            <a:r>
              <a:rPr lang="fr-CH" dirty="0" err="1">
                <a:solidFill>
                  <a:schemeClr val="tx1"/>
                </a:solidFill>
              </a:rPr>
              <a:t>accelerator-ready</a:t>
            </a:r>
            <a:r>
              <a:rPr lang="fr-CH" dirty="0">
                <a:solidFill>
                  <a:schemeClr val="tx1"/>
                </a:solidFill>
              </a:rPr>
              <a:t> magnet</a:t>
            </a:r>
          </a:p>
          <a:p>
            <a:pPr lvl="1"/>
            <a:endParaRPr lang="fr-CH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fr-CH" dirty="0" err="1">
                <a:solidFill>
                  <a:schemeClr val="tx1"/>
                </a:solidFill>
              </a:rPr>
              <a:t>Mock-ups</a:t>
            </a:r>
            <a:r>
              <a:rPr lang="fr-CH" dirty="0">
                <a:solidFill>
                  <a:schemeClr val="tx1"/>
                </a:solidFill>
              </a:rPr>
              <a:t>, </a:t>
            </a:r>
            <a:r>
              <a:rPr lang="fr-CH" dirty="0" err="1">
                <a:solidFill>
                  <a:schemeClr val="tx1"/>
                </a:solidFill>
              </a:rPr>
              <a:t>mechanical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models</a:t>
            </a:r>
            <a:r>
              <a:rPr lang="fr-CH" dirty="0">
                <a:solidFill>
                  <a:schemeClr val="tx1"/>
                </a:solidFill>
              </a:rPr>
              <a:t>, </a:t>
            </a:r>
            <a:r>
              <a:rPr lang="fr-CH" dirty="0" err="1">
                <a:solidFill>
                  <a:schemeClr val="tx1"/>
                </a:solidFill>
              </a:rPr>
              <a:t>powered</a:t>
            </a:r>
            <a:r>
              <a:rPr lang="fr-CH" dirty="0">
                <a:solidFill>
                  <a:schemeClr val="tx1"/>
                </a:solidFill>
              </a:rPr>
              <a:t> (or not </a:t>
            </a:r>
            <a:r>
              <a:rPr lang="fr-CH" dirty="0" err="1">
                <a:solidFill>
                  <a:schemeClr val="tx1"/>
                </a:solidFill>
              </a:rPr>
              <a:t>powered</a:t>
            </a:r>
            <a:r>
              <a:rPr lang="fr-CH" dirty="0">
                <a:solidFill>
                  <a:schemeClr val="tx1"/>
                </a:solidFill>
              </a:rPr>
              <a:t>) </a:t>
            </a:r>
            <a:r>
              <a:rPr lang="fr-CH" dirty="0" err="1">
                <a:solidFill>
                  <a:schemeClr val="tx1"/>
                </a:solidFill>
              </a:rPr>
              <a:t>samples</a:t>
            </a:r>
            <a:r>
              <a:rPr lang="fr-CH" dirty="0">
                <a:solidFill>
                  <a:schemeClr val="tx1"/>
                </a:solidFill>
              </a:rPr>
              <a:t> are </a:t>
            </a:r>
            <a:r>
              <a:rPr lang="fr-CH" dirty="0" err="1">
                <a:solidFill>
                  <a:schemeClr val="tx1"/>
                </a:solidFill>
              </a:rPr>
              <a:t>also</a:t>
            </a:r>
            <a:r>
              <a:rPr lang="fr-CH" dirty="0">
                <a:solidFill>
                  <a:schemeClr val="tx1"/>
                </a:solidFill>
              </a:rPr>
              <a:t> of </a:t>
            </a:r>
            <a:r>
              <a:rPr lang="fr-CH" dirty="0" err="1">
                <a:solidFill>
                  <a:schemeClr val="tx1"/>
                </a:solidFill>
              </a:rPr>
              <a:t>interest</a:t>
            </a:r>
            <a:endParaRPr lang="fr-CH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solidFill>
                  <a:schemeClr val="tx1"/>
                </a:solidFill>
              </a:rPr>
              <a:t>=&gt; Inventory of our “community toolbox” – not a review of recent results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solidFill>
                  <a:schemeClr val="tx1"/>
                </a:solidFill>
              </a:rPr>
              <a:t>=&gt; Attempt here to summarize some key problematics we need to tackle and if they are addressable by our toolbox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14ECF0-FB1C-4D15-A768-DC085622E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are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talking</a:t>
            </a:r>
            <a:r>
              <a:rPr lang="fr-CH" dirty="0"/>
              <a:t> about?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2D167-5ED9-440E-9757-4C9D1D59F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DDD3A-256B-4D00-9AED-36DD5D7EC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24432-C7A8-44F8-8E5F-C92942709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5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4">
            <a:extLst>
              <a:ext uri="{FF2B5EF4-FFF2-40B4-BE49-F238E27FC236}">
                <a16:creationId xmlns:a16="http://schemas.microsoft.com/office/drawing/2014/main" id="{4EC58729-A60E-4218-82C0-4A258FFA31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07" t="30317" r="52232" b="33333"/>
          <a:stretch/>
        </p:blipFill>
        <p:spPr>
          <a:xfrm>
            <a:off x="10514329" y="4873381"/>
            <a:ext cx="1099956" cy="1062827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2ED69CC9-004E-4C37-A352-9CD67F7149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81467" y="2047969"/>
            <a:ext cx="996287" cy="7492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7BD11C4-6D0D-40DD-9A38-C56BC6C27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Toolbox: </a:t>
            </a:r>
            <a:r>
              <a:rPr lang="fr-CH" sz="2800" dirty="0" err="1"/>
              <a:t>mock</a:t>
            </a:r>
            <a:r>
              <a:rPr lang="fr-CH" sz="2800" dirty="0"/>
              <a:t> </a:t>
            </a:r>
            <a:r>
              <a:rPr lang="fr-CH" sz="2800" dirty="0" err="1"/>
              <a:t>ups</a:t>
            </a:r>
            <a:r>
              <a:rPr lang="fr-CH" sz="2800" dirty="0"/>
              <a:t>, </a:t>
            </a:r>
            <a:r>
              <a:rPr lang="fr-CH" sz="2800" dirty="0" err="1"/>
              <a:t>powered</a:t>
            </a:r>
            <a:r>
              <a:rPr lang="fr-CH" sz="2800" dirty="0"/>
              <a:t> </a:t>
            </a:r>
            <a:r>
              <a:rPr lang="fr-CH" sz="2800" dirty="0" err="1"/>
              <a:t>samples</a:t>
            </a:r>
            <a:r>
              <a:rPr lang="fr-CH" sz="2800" dirty="0"/>
              <a:t>, </a:t>
            </a:r>
            <a:r>
              <a:rPr lang="fr-CH" sz="2800" dirty="0" err="1"/>
              <a:t>subscale</a:t>
            </a:r>
            <a:r>
              <a:rPr lang="fr-CH" sz="2800" dirty="0"/>
              <a:t> and Model magnets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A4624-5361-4D50-8653-898971B0D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EE3CB-15D6-4041-B42E-61C12164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36" name="ZoneTexte 47">
            <a:extLst>
              <a:ext uri="{FF2B5EF4-FFF2-40B4-BE49-F238E27FC236}">
                <a16:creationId xmlns:a16="http://schemas.microsoft.com/office/drawing/2014/main" id="{04025D52-1CA0-44D7-A148-258C8810A44C}"/>
              </a:ext>
            </a:extLst>
          </p:cNvPr>
          <p:cNvSpPr txBox="1"/>
          <p:nvPr/>
        </p:nvSpPr>
        <p:spPr>
          <a:xfrm>
            <a:off x="-76200" y="6029167"/>
            <a:ext cx="12344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Courtesy</a:t>
            </a:r>
            <a:r>
              <a:rPr lang="fr-FR" sz="1400" i="1" dirty="0">
                <a:solidFill>
                  <a:schemeClr val="bg2">
                    <a:lumMod val="50000"/>
                  </a:schemeClr>
                </a:solidFill>
              </a:rPr>
              <a:t> of S. Izquierdo Bermudez, J.C. Perez, S. Farinon, </a:t>
            </a:r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F.Toral</a:t>
            </a:r>
            <a:r>
              <a:rPr lang="fr-FR" sz="1400" i="1" dirty="0">
                <a:solidFill>
                  <a:schemeClr val="bg2">
                    <a:lumMod val="50000"/>
                  </a:schemeClr>
                </a:solidFill>
              </a:rPr>
              <a:t>,  E. </a:t>
            </a:r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Rochepault</a:t>
            </a:r>
            <a:r>
              <a:rPr lang="fr-FR" sz="1400" i="1" dirty="0">
                <a:solidFill>
                  <a:schemeClr val="bg2">
                    <a:lumMod val="50000"/>
                  </a:schemeClr>
                </a:solidFill>
              </a:rPr>
              <a:t>, B. </a:t>
            </a:r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Auchman</a:t>
            </a:r>
            <a:r>
              <a:rPr lang="fr-FR" sz="1400" i="1" dirty="0">
                <a:solidFill>
                  <a:schemeClr val="bg2">
                    <a:lumMod val="50000"/>
                  </a:schemeClr>
                </a:solidFill>
              </a:rPr>
              <a:t>, M. Daly, P. Ferracin, F. Lackner, S. </a:t>
            </a:r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Zlobin</a:t>
            </a:r>
            <a:r>
              <a:rPr lang="fr-FR" sz="1400" i="1" dirty="0">
                <a:solidFill>
                  <a:schemeClr val="bg2">
                    <a:lumMod val="50000"/>
                  </a:schemeClr>
                </a:solidFill>
              </a:rPr>
              <a:t>, M. </a:t>
            </a:r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Dhalle</a:t>
            </a:r>
            <a:r>
              <a:rPr lang="fr-FR" sz="1400" i="1" dirty="0">
                <a:solidFill>
                  <a:schemeClr val="bg2">
                    <a:lumMod val="50000"/>
                  </a:schemeClr>
                </a:solidFill>
              </a:rPr>
              <a:t>, B. </a:t>
            </a:r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Bordini</a:t>
            </a:r>
            <a:r>
              <a:rPr lang="fr-FR" sz="1400" i="1" dirty="0">
                <a:solidFill>
                  <a:schemeClr val="bg2">
                    <a:lumMod val="50000"/>
                  </a:schemeClr>
                </a:solidFill>
              </a:rPr>
              <a:t>, P </a:t>
            </a:r>
            <a:r>
              <a:rPr lang="fr-FR" sz="1400" i="1" dirty="0" err="1">
                <a:solidFill>
                  <a:schemeClr val="bg2">
                    <a:lumMod val="50000"/>
                  </a:schemeClr>
                </a:solidFill>
              </a:rPr>
              <a:t>Bruzzone</a:t>
            </a:r>
            <a:endParaRPr lang="fr-FR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Rectangle à coins arrondis 53">
            <a:extLst>
              <a:ext uri="{FF2B5EF4-FFF2-40B4-BE49-F238E27FC236}">
                <a16:creationId xmlns:a16="http://schemas.microsoft.com/office/drawing/2014/main" id="{B14CE6CA-522E-4A6C-A28D-78270DBC05EC}"/>
              </a:ext>
            </a:extLst>
          </p:cNvPr>
          <p:cNvSpPr/>
          <p:nvPr/>
        </p:nvSpPr>
        <p:spPr>
          <a:xfrm>
            <a:off x="5746634" y="3429000"/>
            <a:ext cx="5962540" cy="2575272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56">
            <a:extLst>
              <a:ext uri="{FF2B5EF4-FFF2-40B4-BE49-F238E27FC236}">
                <a16:creationId xmlns:a16="http://schemas.microsoft.com/office/drawing/2014/main" id="{E5658B5E-9B5E-4425-ABED-1922A80A32AD}"/>
              </a:ext>
            </a:extLst>
          </p:cNvPr>
          <p:cNvSpPr txBox="1"/>
          <p:nvPr/>
        </p:nvSpPr>
        <p:spPr>
          <a:xfrm>
            <a:off x="3563390" y="4202335"/>
            <a:ext cx="1721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</a:rPr>
              <a:t> CCT</a:t>
            </a:r>
            <a:endParaRPr lang="fr-FR" sz="1400" b="1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96ED018B-1B98-8548-9948-CD62CF7AF5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190" y="2447920"/>
            <a:ext cx="1673229" cy="867149"/>
          </a:xfrm>
          <a:prstGeom prst="rect">
            <a:avLst/>
          </a:prstGeom>
        </p:spPr>
      </p:pic>
      <p:pic>
        <p:nvPicPr>
          <p:cNvPr id="62" name="Image 9">
            <a:extLst>
              <a:ext uri="{FF2B5EF4-FFF2-40B4-BE49-F238E27FC236}">
                <a16:creationId xmlns:a16="http://schemas.microsoft.com/office/drawing/2014/main" id="{A675171F-BD68-40EA-842C-02337C1A82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665" y="1387110"/>
            <a:ext cx="1445122" cy="410973"/>
          </a:xfrm>
          <a:prstGeom prst="rect">
            <a:avLst/>
          </a:prstGeom>
        </p:spPr>
      </p:pic>
      <p:pic>
        <p:nvPicPr>
          <p:cNvPr id="47" name="Picture 13" descr="cross-section">
            <a:extLst>
              <a:ext uri="{FF2B5EF4-FFF2-40B4-BE49-F238E27FC236}">
                <a16:creationId xmlns:a16="http://schemas.microsoft.com/office/drawing/2014/main" id="{99CA8367-B4EB-4A7D-8057-890970614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8" t="4977" r="16490" b="4977"/>
          <a:stretch>
            <a:fillRect/>
          </a:stretch>
        </p:blipFill>
        <p:spPr bwMode="auto">
          <a:xfrm>
            <a:off x="7550343" y="3638832"/>
            <a:ext cx="957471" cy="9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FB621BC-79DB-4C49-944B-4D2B23D448A9}"/>
              </a:ext>
            </a:extLst>
          </p:cNvPr>
          <p:cNvGrpSpPr/>
          <p:nvPr/>
        </p:nvGrpSpPr>
        <p:grpSpPr>
          <a:xfrm>
            <a:off x="9131929" y="3383889"/>
            <a:ext cx="2671305" cy="1532304"/>
            <a:chOff x="4403275" y="1107835"/>
            <a:chExt cx="2671305" cy="1532304"/>
          </a:xfrm>
        </p:grpSpPr>
        <p:sp>
          <p:nvSpPr>
            <p:cNvPr id="14" name="ZoneTexte 12">
              <a:extLst>
                <a:ext uri="{FF2B5EF4-FFF2-40B4-BE49-F238E27FC236}">
                  <a16:creationId xmlns:a16="http://schemas.microsoft.com/office/drawing/2014/main" id="{54D1D30C-F65D-42B5-8C79-FE5E40C1C89A}"/>
                </a:ext>
              </a:extLst>
            </p:cNvPr>
            <p:cNvSpPr txBox="1"/>
            <p:nvPr/>
          </p:nvSpPr>
          <p:spPr>
            <a:xfrm>
              <a:off x="4533927" y="1117251"/>
              <a:ext cx="996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>
                  <a:solidFill>
                    <a:srgbClr val="002060"/>
                  </a:solidFill>
                </a:rPr>
                <a:t>eRMC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pic>
          <p:nvPicPr>
            <p:cNvPr id="20" name="Picture 9">
              <a:extLst>
                <a:ext uri="{FF2B5EF4-FFF2-40B4-BE49-F238E27FC236}">
                  <a16:creationId xmlns:a16="http://schemas.microsoft.com/office/drawing/2014/main" id="{E3379A18-E623-46F1-8CF7-50258040A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00974" y="1446099"/>
              <a:ext cx="1373606" cy="1151831"/>
            </a:xfrm>
            <a:prstGeom prst="rect">
              <a:avLst/>
            </a:prstGeom>
          </p:spPr>
        </p:pic>
        <p:pic>
          <p:nvPicPr>
            <p:cNvPr id="21" name="Picture 14">
              <a:extLst>
                <a:ext uri="{FF2B5EF4-FFF2-40B4-BE49-F238E27FC236}">
                  <a16:creationId xmlns:a16="http://schemas.microsoft.com/office/drawing/2014/main" id="{19B2C95A-68A3-4E36-9D17-4A7081D44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4357091" y="1448341"/>
              <a:ext cx="1237982" cy="1145614"/>
            </a:xfrm>
            <a:prstGeom prst="rect">
              <a:avLst/>
            </a:prstGeom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63C8DD80-68E6-4E2E-AAE5-E98BB5D6AF07}"/>
                </a:ext>
              </a:extLst>
            </p:cNvPr>
            <p:cNvSpPr txBox="1"/>
            <p:nvPr/>
          </p:nvSpPr>
          <p:spPr>
            <a:xfrm>
              <a:off x="6010742" y="1107835"/>
              <a:ext cx="996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002060"/>
                  </a:solidFill>
                </a:rPr>
                <a:t>RMM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544EE47E-2444-4820-BB73-F157780C9C4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805"/>
          <a:stretch/>
        </p:blipFill>
        <p:spPr>
          <a:xfrm>
            <a:off x="296919" y="2000101"/>
            <a:ext cx="1185987" cy="133755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0E6BC44-88A8-44BF-9F8C-11DE45654B0B}"/>
              </a:ext>
            </a:extLst>
          </p:cNvPr>
          <p:cNvGrpSpPr/>
          <p:nvPr/>
        </p:nvGrpSpPr>
        <p:grpSpPr>
          <a:xfrm>
            <a:off x="7657293" y="969126"/>
            <a:ext cx="4791438" cy="2238582"/>
            <a:chOff x="-273144" y="935376"/>
            <a:chExt cx="4791438" cy="2238582"/>
          </a:xfrm>
        </p:grpSpPr>
        <p:sp>
          <p:nvSpPr>
            <p:cNvPr id="11" name="ZoneTexte 8">
              <a:extLst>
                <a:ext uri="{FF2B5EF4-FFF2-40B4-BE49-F238E27FC236}">
                  <a16:creationId xmlns:a16="http://schemas.microsoft.com/office/drawing/2014/main" id="{F9EB3DB3-AB35-4BFA-8DD6-D7E0107D4A8E}"/>
                </a:ext>
              </a:extLst>
            </p:cNvPr>
            <p:cNvSpPr txBox="1"/>
            <p:nvPr/>
          </p:nvSpPr>
          <p:spPr>
            <a:xfrm>
              <a:off x="2261251" y="935376"/>
              <a:ext cx="996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>
                  <a:solidFill>
                    <a:srgbClr val="002060"/>
                  </a:solidFill>
                </a:rPr>
                <a:t>SMC</a:t>
              </a:r>
            </a:p>
          </p:txBody>
        </p:sp>
        <p:sp>
          <p:nvSpPr>
            <p:cNvPr id="12" name="ZoneTexte 9">
              <a:extLst>
                <a:ext uri="{FF2B5EF4-FFF2-40B4-BE49-F238E27FC236}">
                  <a16:creationId xmlns:a16="http://schemas.microsoft.com/office/drawing/2014/main" id="{FFA1DD32-7549-458C-B8DB-3BE9C6DBA9A0}"/>
                </a:ext>
              </a:extLst>
            </p:cNvPr>
            <p:cNvSpPr txBox="1"/>
            <p:nvPr/>
          </p:nvSpPr>
          <p:spPr>
            <a:xfrm>
              <a:off x="2466841" y="2353138"/>
              <a:ext cx="996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>
                  <a:solidFill>
                    <a:srgbClr val="002060"/>
                  </a:solidFill>
                </a:rPr>
                <a:t>RMC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C093831-66A6-4876-B421-56B63464B37D}"/>
                </a:ext>
              </a:extLst>
            </p:cNvPr>
            <p:cNvSpPr txBox="1"/>
            <p:nvPr/>
          </p:nvSpPr>
          <p:spPr bwMode="auto">
            <a:xfrm>
              <a:off x="904872" y="2801848"/>
              <a:ext cx="3613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u="sng" dirty="0" err="1"/>
                <a:t>Existing</a:t>
              </a:r>
              <a:r>
                <a:rPr lang="fr-CH" sz="1600" b="1" u="sng" dirty="0"/>
                <a:t> </a:t>
              </a:r>
              <a:r>
                <a:rPr lang="fr-CH" sz="1600" b="1" u="sng" dirty="0" err="1"/>
                <a:t>Subscale</a:t>
              </a:r>
              <a:r>
                <a:rPr lang="fr-CH" sz="1600" b="1" u="sng" dirty="0"/>
                <a:t> Magnets</a:t>
              </a:r>
              <a:endParaRPr lang="en-GB" sz="1600" b="1" u="sng" dirty="0"/>
            </a:p>
          </p:txBody>
        </p:sp>
        <p:sp>
          <p:nvSpPr>
            <p:cNvPr id="55" name="Rectangle à coins arrondis 51">
              <a:extLst>
                <a:ext uri="{FF2B5EF4-FFF2-40B4-BE49-F238E27FC236}">
                  <a16:creationId xmlns:a16="http://schemas.microsoft.com/office/drawing/2014/main" id="{2A72186A-A656-4671-AA86-90C0896000D2}"/>
                </a:ext>
              </a:extLst>
            </p:cNvPr>
            <p:cNvSpPr/>
            <p:nvPr/>
          </p:nvSpPr>
          <p:spPr>
            <a:xfrm>
              <a:off x="-273144" y="1000418"/>
              <a:ext cx="4364427" cy="2173540"/>
            </a:xfrm>
            <a:prstGeom prst="roundRect">
              <a:avLst>
                <a:gd name="adj" fmla="val 18858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1079F34-75E7-4740-B436-58A80E05F257}"/>
                </a:ext>
              </a:extLst>
            </p:cNvPr>
            <p:cNvSpPr txBox="1"/>
            <p:nvPr/>
          </p:nvSpPr>
          <p:spPr bwMode="auto">
            <a:xfrm>
              <a:off x="-76758" y="1528972"/>
              <a:ext cx="8637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/>
                <a:t>SD</a:t>
              </a:r>
              <a:endParaRPr lang="en-US" b="1" dirty="0"/>
            </a:p>
          </p:txBody>
        </p:sp>
      </p:grpSp>
      <p:pic>
        <p:nvPicPr>
          <p:cNvPr id="49" name="Image 46">
            <a:extLst>
              <a:ext uri="{FF2B5EF4-FFF2-40B4-BE49-F238E27FC236}">
                <a16:creationId xmlns:a16="http://schemas.microsoft.com/office/drawing/2014/main" id="{BABA2730-B004-4494-837D-CF69E2F27C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5541" y="1434528"/>
            <a:ext cx="2050041" cy="707638"/>
          </a:xfrm>
          <a:prstGeom prst="rect">
            <a:avLst/>
          </a:prstGeom>
        </p:spPr>
      </p:pic>
      <p:sp>
        <p:nvSpPr>
          <p:cNvPr id="52" name="Rectangle à coins arrondis 51">
            <a:extLst>
              <a:ext uri="{FF2B5EF4-FFF2-40B4-BE49-F238E27FC236}">
                <a16:creationId xmlns:a16="http://schemas.microsoft.com/office/drawing/2014/main" id="{036FEBF9-128E-449C-93E1-F9045AAD5ABB}"/>
              </a:ext>
            </a:extLst>
          </p:cNvPr>
          <p:cNvSpPr/>
          <p:nvPr/>
        </p:nvSpPr>
        <p:spPr>
          <a:xfrm>
            <a:off x="70926" y="1072292"/>
            <a:ext cx="5411927" cy="265641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Date Placeholder 3">
            <a:extLst>
              <a:ext uri="{FF2B5EF4-FFF2-40B4-BE49-F238E27FC236}">
                <a16:creationId xmlns:a16="http://schemas.microsoft.com/office/drawing/2014/main" id="{29BA1E57-25BA-434E-8521-154F492E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8" name="ZoneTexte 56">
            <a:extLst>
              <a:ext uri="{FF2B5EF4-FFF2-40B4-BE49-F238E27FC236}">
                <a16:creationId xmlns:a16="http://schemas.microsoft.com/office/drawing/2014/main" id="{0131FDCF-EE73-4EEA-AAA9-5A8A5518394E}"/>
              </a:ext>
            </a:extLst>
          </p:cNvPr>
          <p:cNvSpPr txBox="1"/>
          <p:nvPr/>
        </p:nvSpPr>
        <p:spPr>
          <a:xfrm>
            <a:off x="1395197" y="3239922"/>
            <a:ext cx="1937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olidFill>
                  <a:srgbClr val="002060"/>
                </a:solidFill>
              </a:rPr>
              <a:t>BO</a:t>
            </a:r>
            <a:r>
              <a:rPr lang="fr-FR" sz="1400" dirty="0" err="1">
                <a:solidFill>
                  <a:srgbClr val="002060"/>
                </a:solidFill>
              </a:rPr>
              <a:t>nding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</a:t>
            </a:r>
            <a:r>
              <a:rPr lang="fr-FR" sz="1400" b="1" dirty="0" err="1">
                <a:solidFill>
                  <a:srgbClr val="002060"/>
                </a:solidFill>
              </a:rPr>
              <a:t>X</a:t>
            </a:r>
            <a:r>
              <a:rPr lang="fr-FR" sz="1400" dirty="0" err="1">
                <a:solidFill>
                  <a:srgbClr val="002060"/>
                </a:solidFill>
              </a:rPr>
              <a:t>periment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endParaRPr lang="fr-FR" sz="1400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p:pic>
        <p:nvPicPr>
          <p:cNvPr id="59" name="Content Placeholder 11" descr="A picture containing text, indoor, red, cluttered&#10;&#10;Description automatically generated">
            <a:extLst>
              <a:ext uri="{FF2B5EF4-FFF2-40B4-BE49-F238E27FC236}">
                <a16:creationId xmlns:a16="http://schemas.microsoft.com/office/drawing/2014/main" id="{4B3919F1-4BF6-40B2-A980-AFC58BE4A77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9531" t="-1" r="23123" b="29871"/>
          <a:stretch/>
        </p:blipFill>
        <p:spPr>
          <a:xfrm>
            <a:off x="6641079" y="2087805"/>
            <a:ext cx="948970" cy="937072"/>
          </a:xfrm>
          <a:prstGeom prst="rect">
            <a:avLst/>
          </a:prstGeom>
          <a:ln w="57150">
            <a:noFill/>
          </a:ln>
        </p:spPr>
      </p:pic>
      <p:sp>
        <p:nvSpPr>
          <p:cNvPr id="60" name="Rectangle à coins arrondis 51">
            <a:extLst>
              <a:ext uri="{FF2B5EF4-FFF2-40B4-BE49-F238E27FC236}">
                <a16:creationId xmlns:a16="http://schemas.microsoft.com/office/drawing/2014/main" id="{6564581A-8EA6-42B5-BB94-D5573D5A3ED5}"/>
              </a:ext>
            </a:extLst>
          </p:cNvPr>
          <p:cNvSpPr/>
          <p:nvPr/>
        </p:nvSpPr>
        <p:spPr>
          <a:xfrm>
            <a:off x="3578365" y="1129749"/>
            <a:ext cx="5222834" cy="219043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487165-DF2D-445E-B826-B431278CD6BF}"/>
              </a:ext>
            </a:extLst>
          </p:cNvPr>
          <p:cNvGrpSpPr/>
          <p:nvPr/>
        </p:nvGrpSpPr>
        <p:grpSpPr>
          <a:xfrm>
            <a:off x="65245" y="3894346"/>
            <a:ext cx="5580576" cy="2089280"/>
            <a:chOff x="39357" y="2861359"/>
            <a:chExt cx="5580576" cy="2089280"/>
          </a:xfrm>
        </p:grpSpPr>
        <p:pic>
          <p:nvPicPr>
            <p:cNvPr id="30" name="Image 39">
              <a:extLst>
                <a:ext uri="{FF2B5EF4-FFF2-40B4-BE49-F238E27FC236}">
                  <a16:creationId xmlns:a16="http://schemas.microsoft.com/office/drawing/2014/main" id="{E7729B3B-FE79-44B5-ACCF-914D7E933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333" y="3272256"/>
              <a:ext cx="610420" cy="611954"/>
            </a:xfrm>
            <a:prstGeom prst="rect">
              <a:avLst/>
            </a:prstGeom>
          </p:spPr>
        </p:pic>
        <p:sp>
          <p:nvSpPr>
            <p:cNvPr id="31" name="ZoneTexte 41">
              <a:extLst>
                <a:ext uri="{FF2B5EF4-FFF2-40B4-BE49-F238E27FC236}">
                  <a16:creationId xmlns:a16="http://schemas.microsoft.com/office/drawing/2014/main" id="{15A0FE87-AC82-4756-B7A6-6E48DF57736E}"/>
                </a:ext>
              </a:extLst>
            </p:cNvPr>
            <p:cNvSpPr txBox="1"/>
            <p:nvPr/>
          </p:nvSpPr>
          <p:spPr>
            <a:xfrm>
              <a:off x="162716" y="3815659"/>
              <a:ext cx="1800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002060"/>
                  </a:solidFill>
                </a:rPr>
                <a:t>10-12 T </a:t>
              </a:r>
            </a:p>
            <a:p>
              <a:r>
                <a:rPr lang="fr-FR" sz="1400" dirty="0" err="1">
                  <a:solidFill>
                    <a:srgbClr val="002060"/>
                  </a:solidFill>
                </a:rPr>
                <a:t>Graded</a:t>
              </a:r>
              <a:r>
                <a:rPr lang="fr-FR" sz="1400" dirty="0">
                  <a:solidFill>
                    <a:srgbClr val="002060"/>
                  </a:solidFill>
                </a:rPr>
                <a:t> </a:t>
              </a:r>
              <a:r>
                <a:rPr lang="fr-FR" sz="1400" dirty="0" err="1">
                  <a:solidFill>
                    <a:srgbClr val="002060"/>
                  </a:solidFill>
                </a:rPr>
                <a:t>racetrack</a:t>
              </a:r>
              <a:endParaRPr lang="fr-FR" sz="1400" dirty="0">
                <a:solidFill>
                  <a:srgbClr val="002060"/>
                </a:solidFill>
              </a:endParaRPr>
            </a:p>
          </p:txBody>
        </p:sp>
        <p:pic>
          <p:nvPicPr>
            <p:cNvPr id="33" name="Picture 26">
              <a:extLst>
                <a:ext uri="{FF2B5EF4-FFF2-40B4-BE49-F238E27FC236}">
                  <a16:creationId xmlns:a16="http://schemas.microsoft.com/office/drawing/2014/main" id="{C67CF4AA-3E51-4850-BAB8-34F36DE54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77158" y="3386354"/>
              <a:ext cx="456123" cy="371861"/>
            </a:xfrm>
            <a:prstGeom prst="rect">
              <a:avLst/>
            </a:prstGeom>
          </p:spPr>
        </p:pic>
        <p:pic>
          <p:nvPicPr>
            <p:cNvPr id="34" name="Picture 8">
              <a:extLst>
                <a:ext uri="{FF2B5EF4-FFF2-40B4-BE49-F238E27FC236}">
                  <a16:creationId xmlns:a16="http://schemas.microsoft.com/office/drawing/2014/main" id="{EC3545D9-CCD0-4A61-9401-F18A7AF76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867514" y="3235811"/>
              <a:ext cx="886282" cy="888030"/>
            </a:xfrm>
            <a:prstGeom prst="rect">
              <a:avLst/>
            </a:prstGeom>
          </p:spPr>
        </p:pic>
        <p:pic>
          <p:nvPicPr>
            <p:cNvPr id="35" name="Picture 2">
              <a:extLst>
                <a:ext uri="{FF2B5EF4-FFF2-40B4-BE49-F238E27FC236}">
                  <a16:creationId xmlns:a16="http://schemas.microsoft.com/office/drawing/2014/main" id="{D96D392B-A8DD-4B1A-BD83-E80DD8530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3196" y="2936701"/>
              <a:ext cx="502094" cy="254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ZoneTexte 49">
              <a:extLst>
                <a:ext uri="{FF2B5EF4-FFF2-40B4-BE49-F238E27FC236}">
                  <a16:creationId xmlns:a16="http://schemas.microsoft.com/office/drawing/2014/main" id="{6B7B589F-98DA-44C3-8A59-B63F968EF121}"/>
                </a:ext>
              </a:extLst>
            </p:cNvPr>
            <p:cNvSpPr txBox="1"/>
            <p:nvPr/>
          </p:nvSpPr>
          <p:spPr>
            <a:xfrm>
              <a:off x="1683155" y="4110198"/>
              <a:ext cx="13148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002060"/>
                  </a:solidFill>
                </a:rPr>
                <a:t>12-14 T Double Layer </a:t>
              </a:r>
              <a:r>
                <a:rPr lang="fr-FR" sz="1400" dirty="0" err="1">
                  <a:solidFill>
                    <a:srgbClr val="002060"/>
                  </a:solidFill>
                </a:rPr>
                <a:t>cos</a:t>
              </a:r>
              <a:r>
                <a:rPr lang="fr-FR" sz="1400" dirty="0" err="1">
                  <a:solidFill>
                    <a:srgbClr val="002060"/>
                  </a:solidFill>
                  <a:latin typeface="Symbol" panose="05050102010706020507" pitchFamily="18" charset="2"/>
                </a:rPr>
                <a:t>q</a:t>
              </a:r>
              <a:endParaRPr lang="fr-FR" sz="1400" dirty="0">
                <a:solidFill>
                  <a:srgbClr val="00206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40" name="Rectangle à coins arrondis 51">
              <a:extLst>
                <a:ext uri="{FF2B5EF4-FFF2-40B4-BE49-F238E27FC236}">
                  <a16:creationId xmlns:a16="http://schemas.microsoft.com/office/drawing/2014/main" id="{4AE705A6-5DCF-47E1-B46B-1A5D80A1D0F7}"/>
                </a:ext>
              </a:extLst>
            </p:cNvPr>
            <p:cNvSpPr/>
            <p:nvPr/>
          </p:nvSpPr>
          <p:spPr>
            <a:xfrm>
              <a:off x="39357" y="2861359"/>
              <a:ext cx="5580576" cy="2089280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57">
              <a:extLst>
                <a:ext uri="{FF2B5EF4-FFF2-40B4-BE49-F238E27FC236}">
                  <a16:creationId xmlns:a16="http://schemas.microsoft.com/office/drawing/2014/main" id="{61CFEEFE-2F55-4682-B9F5-8B1A088B765E}"/>
                </a:ext>
              </a:extLst>
            </p:cNvPr>
            <p:cNvSpPr txBox="1"/>
            <p:nvPr/>
          </p:nvSpPr>
          <p:spPr>
            <a:xfrm>
              <a:off x="459031" y="2971557"/>
              <a:ext cx="996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002060"/>
                  </a:solidFill>
                </a:rPr>
                <a:t>R2D2</a:t>
              </a:r>
            </a:p>
          </p:txBody>
        </p:sp>
        <p:sp>
          <p:nvSpPr>
            <p:cNvPr id="51" name="ZoneTexte 60">
              <a:extLst>
                <a:ext uri="{FF2B5EF4-FFF2-40B4-BE49-F238E27FC236}">
                  <a16:creationId xmlns:a16="http://schemas.microsoft.com/office/drawing/2014/main" id="{41EF5EA5-B172-4684-8EAB-96E8D4A5E68E}"/>
                </a:ext>
              </a:extLst>
            </p:cNvPr>
            <p:cNvSpPr txBox="1"/>
            <p:nvPr/>
          </p:nvSpPr>
          <p:spPr>
            <a:xfrm>
              <a:off x="1350753" y="2915158"/>
              <a:ext cx="12157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>
                  <a:solidFill>
                    <a:srgbClr val="002060"/>
                  </a:solidFill>
                </a:rPr>
                <a:t>FALCOND</a:t>
              </a:r>
            </a:p>
          </p:txBody>
        </p:sp>
        <p:pic>
          <p:nvPicPr>
            <p:cNvPr id="39" name="Picture 28">
              <a:extLst>
                <a:ext uri="{FF2B5EF4-FFF2-40B4-BE49-F238E27FC236}">
                  <a16:creationId xmlns:a16="http://schemas.microsoft.com/office/drawing/2014/main" id="{76F0E91A-36FB-4C9D-AD09-BBEEDA4A6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5072" y="3503274"/>
              <a:ext cx="1135964" cy="860353"/>
            </a:xfrm>
            <a:prstGeom prst="rect">
              <a:avLst/>
            </a:prstGeom>
          </p:spPr>
        </p:pic>
        <p:pic>
          <p:nvPicPr>
            <p:cNvPr id="43" name="Bild 24" descr="PSI-Logo_narrow_30k.eps">
              <a:extLst>
                <a:ext uri="{FF2B5EF4-FFF2-40B4-BE49-F238E27FC236}">
                  <a16:creationId xmlns:a16="http://schemas.microsoft.com/office/drawing/2014/main" id="{7000D813-0C4F-43DD-9AC3-5C5FC2EB5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995" y="2923974"/>
              <a:ext cx="752956" cy="268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2" descr="Swiss research initiative CHART works on particle accelerators of the  future | 20.04.2020 | News | Sciences Switzerland">
              <a:extLst>
                <a:ext uri="{FF2B5EF4-FFF2-40B4-BE49-F238E27FC236}">
                  <a16:creationId xmlns:a16="http://schemas.microsoft.com/office/drawing/2014/main" id="{B085AD1A-F7B5-479B-B97D-A9F4D925D2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524" y="3212148"/>
              <a:ext cx="417935" cy="4179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24444E9-FA54-4B4C-93B3-05EAE7348B93}"/>
                </a:ext>
              </a:extLst>
            </p:cNvPr>
            <p:cNvSpPr txBox="1"/>
            <p:nvPr/>
          </p:nvSpPr>
          <p:spPr bwMode="auto">
            <a:xfrm>
              <a:off x="256006" y="4570632"/>
              <a:ext cx="4291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u="sng" dirty="0"/>
                <a:t>Model magnets </a:t>
              </a:r>
              <a:r>
                <a:rPr lang="fr-CH" b="1" u="sng" dirty="0" err="1"/>
                <a:t>under</a:t>
              </a:r>
              <a:r>
                <a:rPr lang="fr-CH" b="1" u="sng" dirty="0"/>
                <a:t> </a:t>
              </a:r>
              <a:r>
                <a:rPr lang="fr-CH" b="1" u="sng" dirty="0" err="1"/>
                <a:t>development</a:t>
              </a:r>
              <a:endParaRPr lang="en-GB" b="1" u="sng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BD365946-A0FC-47B6-9B5F-46105F5EE7EC}"/>
              </a:ext>
            </a:extLst>
          </p:cNvPr>
          <p:cNvSpPr txBox="1"/>
          <p:nvPr/>
        </p:nvSpPr>
        <p:spPr bwMode="auto">
          <a:xfrm>
            <a:off x="206459" y="1129750"/>
            <a:ext cx="3613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u="sng" dirty="0" err="1"/>
              <a:t>Powered</a:t>
            </a:r>
            <a:r>
              <a:rPr lang="fr-CH" b="1" u="sng" dirty="0"/>
              <a:t> </a:t>
            </a:r>
            <a:r>
              <a:rPr lang="fr-CH" b="1" u="sng" dirty="0" err="1"/>
              <a:t>Samples</a:t>
            </a:r>
            <a:endParaRPr lang="en-GB" b="1" u="sng" dirty="0"/>
          </a:p>
        </p:txBody>
      </p:sp>
      <p:sp>
        <p:nvSpPr>
          <p:cNvPr id="67" name="ZoneTexte 12">
            <a:extLst>
              <a:ext uri="{FF2B5EF4-FFF2-40B4-BE49-F238E27FC236}">
                <a16:creationId xmlns:a16="http://schemas.microsoft.com/office/drawing/2014/main" id="{1C8A3D2A-92A8-4CF8-A0F8-21FE4728B32B}"/>
              </a:ext>
            </a:extLst>
          </p:cNvPr>
          <p:cNvSpPr txBox="1"/>
          <p:nvPr/>
        </p:nvSpPr>
        <p:spPr>
          <a:xfrm>
            <a:off x="7201759" y="3421581"/>
            <a:ext cx="99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HD3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6B2E35B-2103-4F97-8CCC-E168EF474DEE}"/>
              </a:ext>
            </a:extLst>
          </p:cNvPr>
          <p:cNvSpPr txBox="1"/>
          <p:nvPr/>
        </p:nvSpPr>
        <p:spPr bwMode="auto">
          <a:xfrm>
            <a:off x="3965633" y="2948669"/>
            <a:ext cx="3613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u="sng" dirty="0" err="1"/>
              <a:t>Mock-ups</a:t>
            </a:r>
            <a:r>
              <a:rPr lang="fr-CH" b="1" u="sng" dirty="0"/>
              <a:t> and </a:t>
            </a:r>
            <a:r>
              <a:rPr lang="fr-CH" b="1" u="sng" dirty="0" err="1"/>
              <a:t>Mechanical</a:t>
            </a:r>
            <a:r>
              <a:rPr lang="fr-CH" b="1" u="sng" dirty="0"/>
              <a:t> </a:t>
            </a:r>
            <a:r>
              <a:rPr lang="fr-CH" b="1" u="sng" dirty="0" err="1"/>
              <a:t>models</a:t>
            </a:r>
            <a:endParaRPr lang="en-GB" b="1" u="sng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50BCFDE-D826-4A51-A37D-9A0D4EE0F1DB}"/>
              </a:ext>
            </a:extLst>
          </p:cNvPr>
          <p:cNvSpPr txBox="1"/>
          <p:nvPr/>
        </p:nvSpPr>
        <p:spPr bwMode="auto">
          <a:xfrm>
            <a:off x="5929413" y="5569986"/>
            <a:ext cx="455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u="sng" dirty="0" err="1"/>
              <a:t>Recent</a:t>
            </a:r>
            <a:r>
              <a:rPr lang="fr-CH" b="1" u="sng" dirty="0"/>
              <a:t> or unique </a:t>
            </a:r>
            <a:r>
              <a:rPr lang="fr-CH" b="1" u="sng" dirty="0" err="1"/>
              <a:t>Existing</a:t>
            </a:r>
            <a:r>
              <a:rPr lang="fr-CH" b="1" u="sng" dirty="0"/>
              <a:t> model magnets</a:t>
            </a:r>
            <a:endParaRPr lang="en-GB" b="1" u="sng" dirty="0"/>
          </a:p>
        </p:txBody>
      </p:sp>
      <p:pic>
        <p:nvPicPr>
          <p:cNvPr id="70" name="Image 7">
            <a:extLst>
              <a:ext uri="{FF2B5EF4-FFF2-40B4-BE49-F238E27FC236}">
                <a16:creationId xmlns:a16="http://schemas.microsoft.com/office/drawing/2014/main" id="{9FC95B2F-C97A-4E72-AFE6-F40CDA0C6339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523" y="1983250"/>
            <a:ext cx="745340" cy="993787"/>
          </a:xfrm>
          <a:prstGeom prst="rect">
            <a:avLst/>
          </a:prstGeom>
        </p:spPr>
      </p:pic>
      <p:pic>
        <p:nvPicPr>
          <p:cNvPr id="71" name="Image 10">
            <a:extLst>
              <a:ext uri="{FF2B5EF4-FFF2-40B4-BE49-F238E27FC236}">
                <a16:creationId xmlns:a16="http://schemas.microsoft.com/office/drawing/2014/main" id="{844185D9-25E1-4FE2-B55E-4D281AFE063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777845" y="1536781"/>
            <a:ext cx="350981" cy="286515"/>
          </a:xfrm>
          <a:prstGeom prst="rect">
            <a:avLst/>
          </a:prstGeom>
        </p:spPr>
      </p:pic>
      <p:pic>
        <p:nvPicPr>
          <p:cNvPr id="72" name="Image 4">
            <a:extLst>
              <a:ext uri="{FF2B5EF4-FFF2-40B4-BE49-F238E27FC236}">
                <a16:creationId xmlns:a16="http://schemas.microsoft.com/office/drawing/2014/main" id="{60DDF278-34D6-4287-8C33-86C9EE1B502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584746" y="1823296"/>
            <a:ext cx="307960" cy="307960"/>
          </a:xfrm>
          <a:prstGeom prst="rect">
            <a:avLst/>
          </a:prstGeom>
        </p:spPr>
      </p:pic>
      <p:pic>
        <p:nvPicPr>
          <p:cNvPr id="73" name="Image 4" descr="CERN-logo_outline.jpg">
            <a:extLst>
              <a:ext uri="{FF2B5EF4-FFF2-40B4-BE49-F238E27FC236}">
                <a16:creationId xmlns:a16="http://schemas.microsoft.com/office/drawing/2014/main" id="{D4F834AE-4206-4A08-A0DA-8A2FA77483E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332558" y="1986858"/>
            <a:ext cx="319432" cy="314141"/>
          </a:xfrm>
          <a:prstGeom prst="rect">
            <a:avLst/>
          </a:prstGeom>
        </p:spPr>
      </p:pic>
      <p:pic>
        <p:nvPicPr>
          <p:cNvPr id="74" name="Image 4" descr="CERN-logo_outline.jpg">
            <a:extLst>
              <a:ext uri="{FF2B5EF4-FFF2-40B4-BE49-F238E27FC236}">
                <a16:creationId xmlns:a16="http://schemas.microsoft.com/office/drawing/2014/main" id="{E5653C34-584F-4947-BFD6-7D6C070BF4C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1784013" y="2631670"/>
            <a:ext cx="382947" cy="376604"/>
          </a:xfrm>
          <a:prstGeom prst="rect">
            <a:avLst/>
          </a:prstGeom>
        </p:spPr>
      </p:pic>
      <p:pic>
        <p:nvPicPr>
          <p:cNvPr id="75" name="Picture 13" descr="CERN-logo_outline">
            <a:extLst>
              <a:ext uri="{FF2B5EF4-FFF2-40B4-BE49-F238E27FC236}">
                <a16:creationId xmlns:a16="http://schemas.microsoft.com/office/drawing/2014/main" id="{9F894C41-A5AC-463A-920C-21AA19E49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246" y="999632"/>
            <a:ext cx="400874" cy="394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Image 35">
            <a:extLst>
              <a:ext uri="{FF2B5EF4-FFF2-40B4-BE49-F238E27FC236}">
                <a16:creationId xmlns:a16="http://schemas.microsoft.com/office/drawing/2014/main" id="{2103D021-E012-4F97-A8B9-F70971B4B12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1561149" y="1426830"/>
            <a:ext cx="323791" cy="264319"/>
          </a:xfrm>
          <a:prstGeom prst="rect">
            <a:avLst/>
          </a:prstGeom>
        </p:spPr>
      </p:pic>
      <p:pic>
        <p:nvPicPr>
          <p:cNvPr id="77" name="Picture 14">
            <a:extLst>
              <a:ext uri="{FF2B5EF4-FFF2-40B4-BE49-F238E27FC236}">
                <a16:creationId xmlns:a16="http://schemas.microsoft.com/office/drawing/2014/main" id="{05B6CC44-3D79-49C7-B5CA-BAE69C4EB2C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282" y="1919765"/>
            <a:ext cx="1686846" cy="61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age 8">
            <a:extLst>
              <a:ext uri="{FF2B5EF4-FFF2-40B4-BE49-F238E27FC236}">
                <a16:creationId xmlns:a16="http://schemas.microsoft.com/office/drawing/2014/main" id="{E7516AB9-26F4-40FB-9199-08D90517B43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758" y="1517606"/>
            <a:ext cx="522729" cy="22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2" descr="\\thunder\Supercon\Large Magnets\CCT\CCT_subscale\CCT Sub 1\Photos\12-5-18\IMG_1056.JPG">
            <a:extLst>
              <a:ext uri="{FF2B5EF4-FFF2-40B4-BE49-F238E27FC236}">
                <a16:creationId xmlns:a16="http://schemas.microsoft.com/office/drawing/2014/main" id="{6547D2BD-BC0B-4D6E-9698-541B6593A3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47280" y="1849249"/>
            <a:ext cx="1041750" cy="621295"/>
          </a:xfrm>
          <a:prstGeom prst="rect">
            <a:avLst/>
          </a:prstGeom>
          <a:noFill/>
        </p:spPr>
      </p:pic>
      <p:pic>
        <p:nvPicPr>
          <p:cNvPr id="80" name="Image 36">
            <a:extLst>
              <a:ext uri="{FF2B5EF4-FFF2-40B4-BE49-F238E27FC236}">
                <a16:creationId xmlns:a16="http://schemas.microsoft.com/office/drawing/2014/main" id="{3CF5ED09-5D4F-4410-9E71-56F05DF9E01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370" y="4123713"/>
            <a:ext cx="1229925" cy="97670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AC9F79-C70C-44CB-8807-A3AFE6264FE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818170" y="3819003"/>
            <a:ext cx="885449" cy="338554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1E71691-88A7-4A25-B97F-523E519B1BB5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990145" y="1476613"/>
            <a:ext cx="885449" cy="338554"/>
          </a:xfrm>
          <a:prstGeom prst="rect">
            <a:avLst/>
          </a:prstGeom>
        </p:spPr>
      </p:pic>
      <p:sp>
        <p:nvSpPr>
          <p:cNvPr id="83" name="ZoneTexte 8">
            <a:extLst>
              <a:ext uri="{FF2B5EF4-FFF2-40B4-BE49-F238E27FC236}">
                <a16:creationId xmlns:a16="http://schemas.microsoft.com/office/drawing/2014/main" id="{4EEBBB78-FABF-4AB0-9821-614B4204E44A}"/>
              </a:ext>
            </a:extLst>
          </p:cNvPr>
          <p:cNvSpPr txBox="1"/>
          <p:nvPr/>
        </p:nvSpPr>
        <p:spPr>
          <a:xfrm>
            <a:off x="8979869" y="2416148"/>
            <a:ext cx="1211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</a:rPr>
              <a:t>CCT </a:t>
            </a:r>
            <a:r>
              <a:rPr lang="fr-FR" sz="1400" b="1" dirty="0" err="1">
                <a:solidFill>
                  <a:srgbClr val="002060"/>
                </a:solidFill>
              </a:rPr>
              <a:t>subscale</a:t>
            </a:r>
            <a:endParaRPr lang="fr-FR" sz="1400" b="1" dirty="0">
              <a:solidFill>
                <a:srgbClr val="002060"/>
              </a:solidFill>
            </a:endParaRPr>
          </a:p>
        </p:txBody>
      </p:sp>
      <p:sp>
        <p:nvSpPr>
          <p:cNvPr id="85" name="ZoneTexte 12">
            <a:extLst>
              <a:ext uri="{FF2B5EF4-FFF2-40B4-BE49-F238E27FC236}">
                <a16:creationId xmlns:a16="http://schemas.microsoft.com/office/drawing/2014/main" id="{DB08ABDB-6FAA-4D3C-A702-863CF890F624}"/>
              </a:ext>
            </a:extLst>
          </p:cNvPr>
          <p:cNvSpPr txBox="1"/>
          <p:nvPr/>
        </p:nvSpPr>
        <p:spPr>
          <a:xfrm>
            <a:off x="10030783" y="4850855"/>
            <a:ext cx="99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11 T</a:t>
            </a:r>
          </a:p>
        </p:txBody>
      </p:sp>
      <p:pic>
        <p:nvPicPr>
          <p:cNvPr id="86" name="Image 42">
            <a:extLst>
              <a:ext uri="{FF2B5EF4-FFF2-40B4-BE49-F238E27FC236}">
                <a16:creationId xmlns:a16="http://schemas.microsoft.com/office/drawing/2014/main" id="{ECAE2230-095D-47F1-8B97-F30EA3F90FD6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53068" y="3341902"/>
            <a:ext cx="750979" cy="375490"/>
          </a:xfrm>
          <a:prstGeom prst="rect">
            <a:avLst/>
          </a:prstGeom>
        </p:spPr>
      </p:pic>
      <p:pic>
        <p:nvPicPr>
          <p:cNvPr id="87" name="Bild 24" descr="PSI-Logo_narrow_30k.eps">
            <a:extLst>
              <a:ext uri="{FF2B5EF4-FFF2-40B4-BE49-F238E27FC236}">
                <a16:creationId xmlns:a16="http://schemas.microsoft.com/office/drawing/2014/main" id="{E83CBC9B-E7E9-49EC-BE0E-2C0DD8F2CFFD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983" y="2234415"/>
            <a:ext cx="752956" cy="26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13" descr="CERN-logo_outline">
            <a:extLst>
              <a:ext uri="{FF2B5EF4-FFF2-40B4-BE49-F238E27FC236}">
                <a16:creationId xmlns:a16="http://schemas.microsoft.com/office/drawing/2014/main" id="{D035E73A-7C6E-4BFB-9E7B-196C3E90C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234" y="1105619"/>
            <a:ext cx="400874" cy="394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A279624-9BC4-4284-AF3A-711E1319999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9671" y="1916865"/>
            <a:ext cx="1004284" cy="807060"/>
          </a:xfrm>
          <a:prstGeom prst="rect">
            <a:avLst/>
          </a:prstGeom>
        </p:spPr>
      </p:pic>
      <p:pic>
        <p:nvPicPr>
          <p:cNvPr id="89" name="Image 35">
            <a:extLst>
              <a:ext uri="{FF2B5EF4-FFF2-40B4-BE49-F238E27FC236}">
                <a16:creationId xmlns:a16="http://schemas.microsoft.com/office/drawing/2014/main" id="{EC8D4913-D7CF-4AC1-93D3-5CDEA28CEFD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50924" y="1426830"/>
            <a:ext cx="323791" cy="264319"/>
          </a:xfrm>
          <a:prstGeom prst="rect">
            <a:avLst/>
          </a:prstGeom>
        </p:spPr>
      </p:pic>
      <p:pic>
        <p:nvPicPr>
          <p:cNvPr id="1026" name="Picture 2" descr="Image result for logo lbnl">
            <a:extLst>
              <a:ext uri="{FF2B5EF4-FFF2-40B4-BE49-F238E27FC236}">
                <a16:creationId xmlns:a16="http://schemas.microsoft.com/office/drawing/2014/main" id="{6D645B40-63AF-4692-BDE0-491B637C22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93" b="9754"/>
          <a:stretch/>
        </p:blipFill>
        <p:spPr bwMode="auto">
          <a:xfrm>
            <a:off x="7869455" y="1212452"/>
            <a:ext cx="460839" cy="2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31">
            <a:extLst>
              <a:ext uri="{FF2B5EF4-FFF2-40B4-BE49-F238E27FC236}">
                <a16:creationId xmlns:a16="http://schemas.microsoft.com/office/drawing/2014/main" id="{E24BCDAD-A2DC-4359-978F-91758BA7B864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530163" y="4811891"/>
            <a:ext cx="985293" cy="989072"/>
          </a:xfrm>
          <a:prstGeom prst="rect">
            <a:avLst/>
          </a:prstGeom>
        </p:spPr>
      </p:pic>
      <p:sp>
        <p:nvSpPr>
          <p:cNvPr id="96" name="ZoneTexte 60">
            <a:extLst>
              <a:ext uri="{FF2B5EF4-FFF2-40B4-BE49-F238E27FC236}">
                <a16:creationId xmlns:a16="http://schemas.microsoft.com/office/drawing/2014/main" id="{C157B2E9-1640-4860-AA4E-52257B2AE017}"/>
              </a:ext>
            </a:extLst>
          </p:cNvPr>
          <p:cNvSpPr txBox="1"/>
          <p:nvPr/>
        </p:nvSpPr>
        <p:spPr>
          <a:xfrm>
            <a:off x="4244401" y="4424461"/>
            <a:ext cx="1475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Common </a:t>
            </a:r>
            <a:r>
              <a:rPr lang="fr-FR" sz="1600" b="1" dirty="0" err="1">
                <a:solidFill>
                  <a:srgbClr val="002060"/>
                </a:solidFill>
              </a:rPr>
              <a:t>Coil</a:t>
            </a:r>
            <a:endParaRPr lang="fr-FR" sz="1600" b="1" dirty="0">
              <a:solidFill>
                <a:srgbClr val="002060"/>
              </a:solidFill>
            </a:endParaRPr>
          </a:p>
        </p:txBody>
      </p:sp>
      <p:pic>
        <p:nvPicPr>
          <p:cNvPr id="97" name="Content Placeholder 6">
            <a:extLst>
              <a:ext uri="{FF2B5EF4-FFF2-40B4-BE49-F238E27FC236}">
                <a16:creationId xmlns:a16="http://schemas.microsoft.com/office/drawing/2014/main" id="{5BBE9B5A-4DE1-4AD0-9CB7-6A55D81FFA9F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553" r="13313" b="2168"/>
          <a:stretch>
            <a:fillRect/>
          </a:stretch>
        </p:blipFill>
        <p:spPr bwMode="auto">
          <a:xfrm>
            <a:off x="8173635" y="4752350"/>
            <a:ext cx="880621" cy="88304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ZoneTexte 12">
            <a:extLst>
              <a:ext uri="{FF2B5EF4-FFF2-40B4-BE49-F238E27FC236}">
                <a16:creationId xmlns:a16="http://schemas.microsoft.com/office/drawing/2014/main" id="{B2601EF3-4893-4FEE-A02D-04A8288FF5D5}"/>
              </a:ext>
            </a:extLst>
          </p:cNvPr>
          <p:cNvSpPr txBox="1"/>
          <p:nvPr/>
        </p:nvSpPr>
        <p:spPr>
          <a:xfrm>
            <a:off x="7335809" y="4727742"/>
            <a:ext cx="99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MQXFS</a:t>
            </a:r>
          </a:p>
        </p:txBody>
      </p:sp>
      <p:sp>
        <p:nvSpPr>
          <p:cNvPr id="81" name="ZoneTexte 12">
            <a:extLst>
              <a:ext uri="{FF2B5EF4-FFF2-40B4-BE49-F238E27FC236}">
                <a16:creationId xmlns:a16="http://schemas.microsoft.com/office/drawing/2014/main" id="{F7CB3269-0417-4067-B570-C7EA017F7B3F}"/>
              </a:ext>
            </a:extLst>
          </p:cNvPr>
          <p:cNvSpPr txBox="1"/>
          <p:nvPr/>
        </p:nvSpPr>
        <p:spPr>
          <a:xfrm>
            <a:off x="5916697" y="5031739"/>
            <a:ext cx="99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MDPCT</a:t>
            </a:r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09C3F724-DEFB-4414-8242-2A00B7D7DA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86" b="42664"/>
          <a:stretch/>
        </p:blipFill>
        <p:spPr bwMode="auto">
          <a:xfrm>
            <a:off x="4545334" y="4127011"/>
            <a:ext cx="834893" cy="17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91" descr="NED SMC Berkeley Overview">
            <a:extLst>
              <a:ext uri="{FF2B5EF4-FFF2-40B4-BE49-F238E27FC236}">
                <a16:creationId xmlns:a16="http://schemas.microsoft.com/office/drawing/2014/main" id="{88DFC4DE-C4BD-42D5-BDD2-4840A4C4C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755" y="1267845"/>
            <a:ext cx="789856" cy="814726"/>
          </a:xfrm>
          <a:prstGeom prst="rect">
            <a:avLst/>
          </a:prstGeom>
          <a:noFill/>
        </p:spPr>
      </p:pic>
      <p:pic>
        <p:nvPicPr>
          <p:cNvPr id="93" name="Image 4" descr="CERN-logo_outline.jpg">
            <a:extLst>
              <a:ext uri="{FF2B5EF4-FFF2-40B4-BE49-F238E27FC236}">
                <a16:creationId xmlns:a16="http://schemas.microsoft.com/office/drawing/2014/main" id="{B53BF5AD-7001-4AA5-BA59-3255C5EDFF5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513262" y="5052684"/>
            <a:ext cx="382947" cy="376604"/>
          </a:xfrm>
          <a:prstGeom prst="rect">
            <a:avLst/>
          </a:prstGeom>
        </p:spPr>
      </p:pic>
      <p:pic>
        <p:nvPicPr>
          <p:cNvPr id="94" name="Picture 2" descr="Image result for logo lbnl">
            <a:extLst>
              <a:ext uri="{FF2B5EF4-FFF2-40B4-BE49-F238E27FC236}">
                <a16:creationId xmlns:a16="http://schemas.microsoft.com/office/drawing/2014/main" id="{479BA696-AEEB-49E5-B79C-7DC333DCFB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93" b="9754"/>
          <a:stretch/>
        </p:blipFill>
        <p:spPr bwMode="auto">
          <a:xfrm>
            <a:off x="8378209" y="3546168"/>
            <a:ext cx="460839" cy="2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151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05EBDE-3ACC-4679-8767-EF951361A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95400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fr-CH" b="0" dirty="0" err="1">
                <a:solidFill>
                  <a:schemeClr val="tx1"/>
                </a:solidFill>
              </a:rPr>
              <a:t>We</a:t>
            </a:r>
            <a:r>
              <a:rPr lang="fr-CH" b="0" dirty="0">
                <a:solidFill>
                  <a:schemeClr val="tx1"/>
                </a:solidFill>
              </a:rPr>
              <a:t> have </a:t>
            </a:r>
            <a:r>
              <a:rPr lang="fr-CH" b="0" dirty="0" err="1">
                <a:solidFill>
                  <a:schemeClr val="tx1"/>
                </a:solidFill>
              </a:rPr>
              <a:t>some</a:t>
            </a:r>
            <a:r>
              <a:rPr lang="fr-CH" b="0" dirty="0">
                <a:solidFill>
                  <a:schemeClr val="tx1"/>
                </a:solidFill>
              </a:rPr>
              <a:t> open questions on:</a:t>
            </a:r>
          </a:p>
          <a:p>
            <a:pPr>
              <a:buFontTx/>
              <a:buChar char="-"/>
            </a:pPr>
            <a:r>
              <a:rPr lang="fr-CH" b="0" dirty="0" err="1">
                <a:solidFill>
                  <a:schemeClr val="tx1"/>
                </a:solidFill>
              </a:rPr>
              <a:t>Coil</a:t>
            </a:r>
            <a:r>
              <a:rPr lang="fr-CH" b="0" dirty="0">
                <a:solidFill>
                  <a:schemeClr val="tx1"/>
                </a:solidFill>
              </a:rPr>
              <a:t> and Magnet Design</a:t>
            </a:r>
          </a:p>
          <a:p>
            <a:pPr>
              <a:buFontTx/>
              <a:buChar char="-"/>
            </a:pPr>
            <a:r>
              <a:rPr lang="fr-CH" b="0" dirty="0">
                <a:solidFill>
                  <a:schemeClr val="tx1"/>
                </a:solidFill>
              </a:rPr>
              <a:t>Magnet </a:t>
            </a:r>
            <a:r>
              <a:rPr lang="fr-CH" b="0" dirty="0" err="1">
                <a:solidFill>
                  <a:schemeClr val="tx1"/>
                </a:solidFill>
              </a:rPr>
              <a:t>manufacturing</a:t>
            </a:r>
            <a:r>
              <a:rPr lang="fr-CH" b="0" dirty="0">
                <a:solidFill>
                  <a:schemeClr val="tx1"/>
                </a:solidFill>
              </a:rPr>
              <a:t> process: </a:t>
            </a:r>
            <a:r>
              <a:rPr lang="fr-CH" b="0" dirty="0" err="1">
                <a:solidFill>
                  <a:schemeClr val="tx1"/>
                </a:solidFill>
              </a:rPr>
              <a:t>coil</a:t>
            </a:r>
            <a:r>
              <a:rPr lang="fr-CH" b="0" dirty="0">
                <a:solidFill>
                  <a:schemeClr val="tx1"/>
                </a:solidFill>
              </a:rPr>
              <a:t> -&gt; magnet </a:t>
            </a:r>
            <a:r>
              <a:rPr lang="fr-CH" b="0" dirty="0" err="1">
                <a:solidFill>
                  <a:schemeClr val="tx1"/>
                </a:solidFill>
              </a:rPr>
              <a:t>assembly</a:t>
            </a:r>
            <a:r>
              <a:rPr lang="fr-CH" b="0" dirty="0">
                <a:solidFill>
                  <a:schemeClr val="tx1"/>
                </a:solidFill>
              </a:rPr>
              <a:t> -&gt; cold mass </a:t>
            </a:r>
            <a:r>
              <a:rPr lang="fr-CH" b="0" dirty="0" err="1">
                <a:solidFill>
                  <a:schemeClr val="tx1"/>
                </a:solidFill>
              </a:rPr>
              <a:t>assembly</a:t>
            </a:r>
            <a:endParaRPr lang="fr-CH" b="0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>
              <a:buFontTx/>
              <a:buChar char="-"/>
            </a:pPr>
            <a:r>
              <a:rPr lang="fr-CH" b="0" dirty="0">
                <a:solidFill>
                  <a:schemeClr val="tx1"/>
                </a:solidFill>
              </a:rPr>
              <a:t>Magnet Performance </a:t>
            </a:r>
            <a:r>
              <a:rPr lang="fr-CH" b="0" dirty="0" err="1">
                <a:solidFill>
                  <a:schemeClr val="tx1"/>
                </a:solidFill>
              </a:rPr>
              <a:t>analysis</a:t>
            </a:r>
            <a:r>
              <a:rPr lang="fr-CH" b="0" dirty="0">
                <a:solidFill>
                  <a:schemeClr val="tx1"/>
                </a:solidFill>
              </a:rPr>
              <a:t> and </a:t>
            </a:r>
            <a:r>
              <a:rPr lang="fr-CH" b="0" dirty="0" err="1">
                <a:solidFill>
                  <a:schemeClr val="tx1"/>
                </a:solidFill>
              </a:rPr>
              <a:t>understanding</a:t>
            </a:r>
            <a:endParaRPr lang="fr-CH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CH" b="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fr-CH" b="0" i="1" dirty="0">
                <a:solidFill>
                  <a:schemeClr val="tx1"/>
                </a:solidFill>
              </a:rPr>
              <a:t>Disclaimer: Work </a:t>
            </a:r>
            <a:r>
              <a:rPr lang="fr-CH" b="0" i="1" dirty="0" err="1">
                <a:solidFill>
                  <a:schemeClr val="tx1"/>
                </a:solidFill>
              </a:rPr>
              <a:t>is</a:t>
            </a:r>
            <a:r>
              <a:rPr lang="fr-CH" b="0" i="1" dirty="0">
                <a:solidFill>
                  <a:schemeClr val="tx1"/>
                </a:solidFill>
              </a:rPr>
              <a:t> </a:t>
            </a:r>
            <a:r>
              <a:rPr lang="fr-CH" b="0" i="1" dirty="0" err="1">
                <a:solidFill>
                  <a:schemeClr val="tx1"/>
                </a:solidFill>
              </a:rPr>
              <a:t>already</a:t>
            </a:r>
            <a:r>
              <a:rPr lang="fr-CH" b="0" i="1" dirty="0">
                <a:solidFill>
                  <a:schemeClr val="tx1"/>
                </a:solidFill>
              </a:rPr>
              <a:t> </a:t>
            </a:r>
            <a:r>
              <a:rPr lang="fr-CH" b="0" i="1" dirty="0" err="1">
                <a:solidFill>
                  <a:schemeClr val="tx1"/>
                </a:solidFill>
              </a:rPr>
              <a:t>ongoing</a:t>
            </a:r>
            <a:r>
              <a:rPr lang="fr-CH" b="0" i="1" dirty="0">
                <a:solidFill>
                  <a:schemeClr val="tx1"/>
                </a:solidFill>
              </a:rPr>
              <a:t> in </a:t>
            </a:r>
            <a:r>
              <a:rPr lang="fr-CH" b="0" i="1" dirty="0" err="1">
                <a:solidFill>
                  <a:schemeClr val="tx1"/>
                </a:solidFill>
              </a:rPr>
              <a:t>various</a:t>
            </a:r>
            <a:r>
              <a:rPr lang="fr-CH" b="0" i="1" dirty="0">
                <a:solidFill>
                  <a:schemeClr val="tx1"/>
                </a:solidFill>
              </a:rPr>
              <a:t> institutes</a:t>
            </a:r>
          </a:p>
          <a:p>
            <a:pPr marL="0" indent="0">
              <a:buNone/>
            </a:pPr>
            <a:endParaRPr lang="fr-CH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3209B2-15A9-4006-BA0B-36C0D0C3E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Nb</a:t>
            </a:r>
            <a:r>
              <a:rPr lang="fr-CH" baseline="-25000" dirty="0"/>
              <a:t>3</a:t>
            </a:r>
            <a:r>
              <a:rPr lang="fr-CH" dirty="0"/>
              <a:t>Sn Magnets: </a:t>
            </a:r>
            <a:r>
              <a:rPr lang="fr-CH" dirty="0" err="1"/>
              <a:t>what</a:t>
            </a:r>
            <a:r>
              <a:rPr lang="fr-CH" dirty="0"/>
              <a:t>  do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address</a:t>
            </a:r>
            <a:r>
              <a:rPr lang="fr-CH" dirty="0"/>
              <a:t>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F5902-0D9D-4B57-A383-EB86EAA4A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7EF3D-4C77-4112-ADA0-B138C9C77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531F7-4FBB-49C3-912E-656A52352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9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84DB3E-B173-4AA8-9E7A-91C9B6812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>
                <a:solidFill>
                  <a:schemeClr val="tx1"/>
                </a:solidFill>
              </a:rPr>
              <a:t>Advantages</a:t>
            </a:r>
            <a:endParaRPr lang="fr-CH" dirty="0">
              <a:solidFill>
                <a:schemeClr val="tx1"/>
              </a:solidFill>
            </a:endParaRPr>
          </a:p>
          <a:p>
            <a:pPr lvl="2"/>
            <a:r>
              <a:rPr lang="fr-CH" dirty="0" err="1">
                <a:solidFill>
                  <a:schemeClr val="tx1"/>
                </a:solidFill>
              </a:rPr>
              <a:t>Cheaper</a:t>
            </a:r>
            <a:r>
              <a:rPr lang="fr-CH" dirty="0">
                <a:solidFill>
                  <a:schemeClr val="tx1"/>
                </a:solidFill>
              </a:rPr>
              <a:t> and </a:t>
            </a:r>
            <a:r>
              <a:rPr lang="fr-CH" dirty="0" err="1">
                <a:solidFill>
                  <a:schemeClr val="tx1"/>
                </a:solidFill>
              </a:rPr>
              <a:t>Faster</a:t>
            </a:r>
            <a:r>
              <a:rPr lang="fr-CH" dirty="0">
                <a:solidFill>
                  <a:schemeClr val="tx1"/>
                </a:solidFill>
              </a:rPr>
              <a:t> turn-over</a:t>
            </a:r>
          </a:p>
          <a:p>
            <a:pPr lvl="2"/>
            <a:r>
              <a:rPr lang="fr-CH" dirty="0" err="1">
                <a:solidFill>
                  <a:schemeClr val="tx1"/>
                </a:solidFill>
              </a:rPr>
              <a:t>Allow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dirty="0" err="1">
                <a:solidFill>
                  <a:schemeClr val="tx1"/>
                </a:solidFill>
              </a:rPr>
              <a:t>implement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complexity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gradually</a:t>
            </a:r>
            <a:endParaRPr lang="fr-CH" dirty="0">
              <a:solidFill>
                <a:schemeClr val="tx1"/>
              </a:solidFill>
            </a:endParaRPr>
          </a:p>
          <a:p>
            <a:pPr lvl="2"/>
            <a:r>
              <a:rPr lang="fr-CH" dirty="0" err="1">
                <a:solidFill>
                  <a:schemeClr val="tx1"/>
                </a:solidFill>
              </a:rPr>
              <a:t>Allow</a:t>
            </a:r>
            <a:r>
              <a:rPr lang="fr-CH" dirty="0">
                <a:solidFill>
                  <a:schemeClr val="tx1"/>
                </a:solidFill>
              </a:rPr>
              <a:t> to focus on </a:t>
            </a:r>
            <a:r>
              <a:rPr lang="fr-CH" dirty="0" err="1">
                <a:solidFill>
                  <a:schemeClr val="tx1"/>
                </a:solidFill>
              </a:rPr>
              <a:t>dedicated</a:t>
            </a:r>
            <a:r>
              <a:rPr lang="fr-CH" dirty="0">
                <a:solidFill>
                  <a:schemeClr val="tx1"/>
                </a:solidFill>
              </a:rPr>
              <a:t> topic</a:t>
            </a:r>
          </a:p>
          <a:p>
            <a:pPr lvl="2"/>
            <a:r>
              <a:rPr lang="fr-CH" dirty="0">
                <a:solidFill>
                  <a:schemeClr val="tx1"/>
                </a:solidFill>
              </a:rPr>
              <a:t>The </a:t>
            </a:r>
            <a:r>
              <a:rPr lang="fr-CH" dirty="0" err="1">
                <a:solidFill>
                  <a:schemeClr val="tx1"/>
                </a:solidFill>
              </a:rPr>
              <a:t>subscale</a:t>
            </a:r>
            <a:r>
              <a:rPr lang="fr-CH" dirty="0">
                <a:solidFill>
                  <a:schemeClr val="tx1"/>
                </a:solidFill>
              </a:rPr>
              <a:t>/short </a:t>
            </a:r>
            <a:r>
              <a:rPr lang="fr-CH" dirty="0" err="1">
                <a:solidFill>
                  <a:schemeClr val="tx1"/>
                </a:solidFill>
              </a:rPr>
              <a:t>models</a:t>
            </a:r>
            <a:r>
              <a:rPr lang="fr-CH" dirty="0">
                <a:solidFill>
                  <a:schemeClr val="tx1"/>
                </a:solidFill>
              </a:rPr>
              <a:t> are not </a:t>
            </a:r>
            <a:r>
              <a:rPr lang="fr-CH" dirty="0" err="1">
                <a:solidFill>
                  <a:schemeClr val="tx1"/>
                </a:solidFill>
              </a:rPr>
              <a:t>behaving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perfectly</a:t>
            </a:r>
            <a:r>
              <a:rPr lang="fr-CH" dirty="0">
                <a:solidFill>
                  <a:schemeClr val="tx1"/>
                </a:solidFill>
              </a:rPr>
              <a:t>!</a:t>
            </a:r>
          </a:p>
          <a:p>
            <a:pPr lvl="2"/>
            <a:endParaRPr lang="fr-CH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Drawbacks/  Caveat:</a:t>
            </a:r>
          </a:p>
          <a:p>
            <a:pPr lvl="2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Subscale and short models may not capture the complete story =&gt; need to define properly </a:t>
            </a:r>
            <a:r>
              <a:rPr lang="en-US" dirty="0">
                <a:solidFill>
                  <a:srgbClr val="FF0000"/>
                </a:solidFill>
              </a:rPr>
              <a:t>the question to address and the limits of subscale or short models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F22470-8DDB-4AE9-B54C-62E1B316D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Why</a:t>
            </a:r>
            <a:r>
              <a:rPr lang="fr-CH" dirty="0"/>
              <a:t> can the </a:t>
            </a:r>
            <a:r>
              <a:rPr lang="fr-CH" dirty="0" err="1"/>
              <a:t>subscale</a:t>
            </a:r>
            <a:r>
              <a:rPr lang="fr-CH" dirty="0"/>
              <a:t> and model magnets </a:t>
            </a:r>
            <a:r>
              <a:rPr lang="fr-CH" dirty="0" err="1"/>
              <a:t>contribute</a:t>
            </a:r>
            <a:r>
              <a:rPr lang="fr-CH" dirty="0"/>
              <a:t>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F9E0C-DCEE-4221-B753-4B04CA05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79DA5-AE8F-4174-8FF3-F1D868915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BAFFD-5D31-4D1C-8F49-28C6D792A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FA0731-5F6D-4442-866D-6F6AD244C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sz="2000" u="sng" dirty="0" err="1">
                <a:solidFill>
                  <a:schemeClr val="tx1"/>
                </a:solidFill>
              </a:rPr>
              <a:t>Conductor</a:t>
            </a:r>
            <a:r>
              <a:rPr lang="fr-CH" sz="2000" u="sng" dirty="0">
                <a:solidFill>
                  <a:schemeClr val="tx1"/>
                </a:solidFill>
              </a:rPr>
              <a:t> validation/</a:t>
            </a:r>
            <a:r>
              <a:rPr lang="fr-CH" sz="2000" u="sng" dirty="0" err="1">
                <a:solidFill>
                  <a:schemeClr val="tx1"/>
                </a:solidFill>
              </a:rPr>
              <a:t>characterization</a:t>
            </a:r>
            <a:endParaRPr lang="fr-CH" sz="2000" u="sng" dirty="0">
              <a:solidFill>
                <a:schemeClr val="tx1"/>
              </a:solidFill>
            </a:endParaRPr>
          </a:p>
          <a:p>
            <a:r>
              <a:rPr lang="fr-CH" sz="2000" dirty="0">
                <a:solidFill>
                  <a:schemeClr val="tx1"/>
                </a:solidFill>
              </a:rPr>
              <a:t>As part of the </a:t>
            </a:r>
            <a:r>
              <a:rPr lang="fr-CH" sz="2000" dirty="0" err="1">
                <a:solidFill>
                  <a:schemeClr val="tx1"/>
                </a:solidFill>
              </a:rPr>
              <a:t>development</a:t>
            </a:r>
            <a:r>
              <a:rPr lang="fr-CH" sz="2000" dirty="0">
                <a:solidFill>
                  <a:schemeClr val="tx1"/>
                </a:solidFill>
              </a:rPr>
              <a:t> of new </a:t>
            </a:r>
            <a:r>
              <a:rPr lang="fr-CH" sz="2000" dirty="0" err="1">
                <a:solidFill>
                  <a:schemeClr val="tx1"/>
                </a:solidFill>
              </a:rPr>
              <a:t>strands</a:t>
            </a:r>
            <a:r>
              <a:rPr lang="fr-CH" sz="2000" dirty="0">
                <a:solidFill>
                  <a:schemeClr val="tx1"/>
                </a:solidFill>
              </a:rPr>
              <a:t>, new «</a:t>
            </a:r>
            <a:r>
              <a:rPr lang="fr-CH" sz="2000" dirty="0" err="1">
                <a:solidFill>
                  <a:schemeClr val="tx1"/>
                </a:solidFill>
              </a:rPr>
              <a:t>reinforced</a:t>
            </a:r>
            <a:r>
              <a:rPr lang="fr-CH" sz="2000" dirty="0">
                <a:solidFill>
                  <a:schemeClr val="tx1"/>
                </a:solidFill>
              </a:rPr>
              <a:t>», High Cp </a:t>
            </a:r>
            <a:r>
              <a:rPr lang="fr-CH" sz="2000" dirty="0" err="1">
                <a:solidFill>
                  <a:schemeClr val="tx1"/>
                </a:solidFill>
              </a:rPr>
              <a:t>conductors</a:t>
            </a:r>
            <a:endParaRPr lang="fr-CH" sz="2000" dirty="0">
              <a:solidFill>
                <a:schemeClr val="tx1"/>
              </a:solidFill>
            </a:endParaRPr>
          </a:p>
          <a:p>
            <a:pPr lvl="1"/>
            <a:r>
              <a:rPr lang="fr-CH" sz="1600" dirty="0">
                <a:solidFill>
                  <a:srgbClr val="00B050"/>
                </a:solidFill>
              </a:rPr>
              <a:t>Can </a:t>
            </a:r>
            <a:r>
              <a:rPr lang="fr-CH" sz="1600" dirty="0" err="1">
                <a:solidFill>
                  <a:srgbClr val="00B050"/>
                </a:solidFill>
              </a:rPr>
              <a:t>be</a:t>
            </a:r>
            <a:r>
              <a:rPr lang="fr-CH" sz="1600" dirty="0">
                <a:solidFill>
                  <a:srgbClr val="00B050"/>
                </a:solidFill>
              </a:rPr>
              <a:t> </a:t>
            </a:r>
            <a:r>
              <a:rPr lang="fr-CH" sz="1600" dirty="0" err="1">
                <a:solidFill>
                  <a:srgbClr val="00B050"/>
                </a:solidFill>
              </a:rPr>
              <a:t>rather</a:t>
            </a:r>
            <a:r>
              <a:rPr lang="fr-CH" sz="1600" dirty="0">
                <a:solidFill>
                  <a:srgbClr val="00B050"/>
                </a:solidFill>
              </a:rPr>
              <a:t> </a:t>
            </a:r>
            <a:r>
              <a:rPr lang="fr-CH" sz="1600" dirty="0" err="1">
                <a:solidFill>
                  <a:srgbClr val="00B050"/>
                </a:solidFill>
              </a:rPr>
              <a:t>quickly</a:t>
            </a:r>
            <a:r>
              <a:rPr lang="fr-CH" sz="1600" dirty="0">
                <a:solidFill>
                  <a:srgbClr val="00B050"/>
                </a:solidFill>
              </a:rPr>
              <a:t> </a:t>
            </a:r>
            <a:r>
              <a:rPr lang="fr-CH" sz="1600" dirty="0" err="1">
                <a:solidFill>
                  <a:srgbClr val="00B050"/>
                </a:solidFill>
              </a:rPr>
              <a:t>implemented</a:t>
            </a:r>
            <a:r>
              <a:rPr lang="fr-CH" sz="1600" dirty="0">
                <a:solidFill>
                  <a:srgbClr val="00B050"/>
                </a:solidFill>
              </a:rPr>
              <a:t> in </a:t>
            </a:r>
            <a:r>
              <a:rPr lang="fr-CH" sz="1600" dirty="0" err="1">
                <a:solidFill>
                  <a:srgbClr val="00B050"/>
                </a:solidFill>
              </a:rPr>
              <a:t>subscale</a:t>
            </a:r>
            <a:r>
              <a:rPr lang="fr-CH" sz="1600" dirty="0">
                <a:solidFill>
                  <a:srgbClr val="00B050"/>
                </a:solidFill>
              </a:rPr>
              <a:t> </a:t>
            </a:r>
            <a:r>
              <a:rPr lang="fr-CH" sz="1600" dirty="0" err="1">
                <a:solidFill>
                  <a:srgbClr val="00B050"/>
                </a:solidFill>
              </a:rPr>
              <a:t>coils</a:t>
            </a:r>
            <a:endParaRPr lang="fr-CH" sz="1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CH" sz="2000" u="sng" dirty="0" err="1">
                <a:solidFill>
                  <a:schemeClr val="tx1"/>
                </a:solidFill>
              </a:rPr>
              <a:t>Coil</a:t>
            </a:r>
            <a:r>
              <a:rPr lang="fr-CH" sz="2000" u="sng" dirty="0">
                <a:solidFill>
                  <a:schemeClr val="tx1"/>
                </a:solidFill>
              </a:rPr>
              <a:t> </a:t>
            </a:r>
            <a:r>
              <a:rPr lang="fr-CH" sz="2000" u="sng" dirty="0" err="1">
                <a:solidFill>
                  <a:schemeClr val="tx1"/>
                </a:solidFill>
              </a:rPr>
              <a:t>technology</a:t>
            </a:r>
            <a:endParaRPr lang="fr-CH" sz="2000" u="sng" dirty="0">
              <a:solidFill>
                <a:schemeClr val="tx1"/>
              </a:solidFill>
            </a:endParaRPr>
          </a:p>
          <a:p>
            <a:r>
              <a:rPr lang="fr-CH" sz="2000" dirty="0">
                <a:solidFill>
                  <a:schemeClr val="tx1"/>
                </a:solidFill>
              </a:rPr>
              <a:t>Training </a:t>
            </a:r>
            <a:r>
              <a:rPr lang="fr-CH" sz="2000" dirty="0" err="1">
                <a:solidFill>
                  <a:schemeClr val="tx1"/>
                </a:solidFill>
              </a:rPr>
              <a:t>reduction</a:t>
            </a:r>
            <a:r>
              <a:rPr lang="fr-CH" sz="2000" dirty="0">
                <a:solidFill>
                  <a:schemeClr val="tx1"/>
                </a:solidFill>
              </a:rPr>
              <a:t>: </a:t>
            </a:r>
            <a:r>
              <a:rPr lang="fr-CH" sz="2000" dirty="0" err="1">
                <a:solidFill>
                  <a:schemeClr val="tx1"/>
                </a:solidFill>
              </a:rPr>
              <a:t>what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is</a:t>
            </a:r>
            <a:r>
              <a:rPr lang="fr-CH" sz="2000" dirty="0">
                <a:solidFill>
                  <a:schemeClr val="tx1"/>
                </a:solidFill>
              </a:rPr>
              <a:t> the </a:t>
            </a:r>
            <a:r>
              <a:rPr lang="fr-CH" sz="2000" dirty="0" err="1">
                <a:solidFill>
                  <a:schemeClr val="tx1"/>
                </a:solidFill>
              </a:rPr>
              <a:t>most</a:t>
            </a:r>
            <a:r>
              <a:rPr lang="fr-CH" sz="2000" dirty="0">
                <a:solidFill>
                  <a:schemeClr val="tx1"/>
                </a:solidFill>
              </a:rPr>
              <a:t> favorable Pole to  </a:t>
            </a:r>
            <a:r>
              <a:rPr lang="fr-CH" sz="2000" dirty="0" err="1">
                <a:solidFill>
                  <a:schemeClr val="tx1"/>
                </a:solidFill>
              </a:rPr>
              <a:t>conductor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adhesion</a:t>
            </a:r>
            <a:r>
              <a:rPr lang="fr-CH" sz="2000" dirty="0">
                <a:solidFill>
                  <a:schemeClr val="tx1"/>
                </a:solidFill>
              </a:rPr>
              <a:t> condition :</a:t>
            </a:r>
            <a:r>
              <a:rPr lang="fr-CH" sz="2000" u="sng" dirty="0">
                <a:solidFill>
                  <a:schemeClr val="tx1"/>
                </a:solidFill>
              </a:rPr>
              <a:t>  </a:t>
            </a:r>
            <a:r>
              <a:rPr lang="fr-CH" sz="2000" dirty="0" err="1">
                <a:solidFill>
                  <a:schemeClr val="tx1"/>
                </a:solidFill>
              </a:rPr>
              <a:t>glued</a:t>
            </a:r>
            <a:r>
              <a:rPr lang="fr-CH" sz="2000" dirty="0">
                <a:solidFill>
                  <a:schemeClr val="tx1"/>
                </a:solidFill>
              </a:rPr>
              <a:t>/</a:t>
            </a:r>
            <a:r>
              <a:rPr lang="fr-CH" sz="2000" dirty="0" err="1">
                <a:solidFill>
                  <a:schemeClr val="tx1"/>
                </a:solidFill>
              </a:rPr>
              <a:t>unglued</a:t>
            </a:r>
            <a:r>
              <a:rPr lang="fr-CH" sz="2000" dirty="0">
                <a:solidFill>
                  <a:schemeClr val="tx1"/>
                </a:solidFill>
              </a:rPr>
              <a:t>/ </a:t>
            </a:r>
            <a:r>
              <a:rPr lang="fr-CH" sz="2000" dirty="0" err="1">
                <a:solidFill>
                  <a:schemeClr val="tx1"/>
                </a:solidFill>
              </a:rPr>
              <a:t>impregnated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with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debonding</a:t>
            </a:r>
            <a:r>
              <a:rPr lang="fr-CH" sz="2000" dirty="0">
                <a:solidFill>
                  <a:schemeClr val="tx1"/>
                </a:solidFill>
              </a:rPr>
              <a:t> plane? </a:t>
            </a:r>
          </a:p>
          <a:p>
            <a:pPr lvl="1"/>
            <a:r>
              <a:rPr lang="fr-CH" sz="1600" dirty="0">
                <a:solidFill>
                  <a:srgbClr val="00B050"/>
                </a:solidFill>
              </a:rPr>
              <a:t>Explorable in </a:t>
            </a:r>
            <a:r>
              <a:rPr lang="fr-CH" sz="1600" dirty="0" err="1">
                <a:solidFill>
                  <a:srgbClr val="00B050"/>
                </a:solidFill>
              </a:rPr>
              <a:t>subscale</a:t>
            </a:r>
            <a:r>
              <a:rPr lang="fr-CH" sz="1600" dirty="0">
                <a:solidFill>
                  <a:srgbClr val="00B050"/>
                </a:solidFill>
              </a:rPr>
              <a:t> magnets </a:t>
            </a:r>
            <a:r>
              <a:rPr lang="fr-CH" sz="1600" dirty="0" err="1">
                <a:solidFill>
                  <a:srgbClr val="00B050"/>
                </a:solidFill>
              </a:rPr>
              <a:t>then</a:t>
            </a:r>
            <a:r>
              <a:rPr lang="fr-CH" sz="1600" dirty="0">
                <a:solidFill>
                  <a:srgbClr val="00B050"/>
                </a:solidFill>
              </a:rPr>
              <a:t> in model magnets</a:t>
            </a:r>
            <a:endParaRPr lang="fr-CH" sz="1600" dirty="0">
              <a:solidFill>
                <a:schemeClr val="tx1"/>
              </a:solidFill>
            </a:endParaRPr>
          </a:p>
          <a:p>
            <a:r>
              <a:rPr lang="fr-CH" sz="2000" dirty="0" err="1">
                <a:solidFill>
                  <a:schemeClr val="tx1"/>
                </a:solidFill>
              </a:rPr>
              <a:t>Graded</a:t>
            </a:r>
            <a:r>
              <a:rPr lang="fr-CH" sz="2000" dirty="0">
                <a:solidFill>
                  <a:schemeClr val="tx1"/>
                </a:solidFill>
              </a:rPr>
              <a:t> design? =&gt; Nb</a:t>
            </a:r>
            <a:r>
              <a:rPr lang="fr-CH" sz="2000" baseline="-25000" dirty="0">
                <a:solidFill>
                  <a:schemeClr val="tx1"/>
                </a:solidFill>
              </a:rPr>
              <a:t>3</a:t>
            </a:r>
            <a:r>
              <a:rPr lang="fr-CH" sz="2000" dirty="0">
                <a:solidFill>
                  <a:schemeClr val="tx1"/>
                </a:solidFill>
              </a:rPr>
              <a:t>Sn/Nb</a:t>
            </a:r>
            <a:r>
              <a:rPr lang="fr-CH" sz="2000" baseline="-25000" dirty="0">
                <a:solidFill>
                  <a:schemeClr val="tx1"/>
                </a:solidFill>
              </a:rPr>
              <a:t>3</a:t>
            </a:r>
            <a:r>
              <a:rPr lang="fr-CH" sz="2000" dirty="0">
                <a:solidFill>
                  <a:schemeClr val="tx1"/>
                </a:solidFill>
              </a:rPr>
              <a:t>Sn </a:t>
            </a:r>
            <a:r>
              <a:rPr lang="fr-CH" sz="2000" dirty="0" err="1">
                <a:solidFill>
                  <a:schemeClr val="tx1"/>
                </a:solidFill>
              </a:rPr>
              <a:t>splice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demonstration</a:t>
            </a:r>
            <a:endParaRPr lang="fr-CH" sz="2000" dirty="0">
              <a:solidFill>
                <a:schemeClr val="tx1"/>
              </a:solidFill>
            </a:endParaRPr>
          </a:p>
          <a:p>
            <a:pPr lvl="1"/>
            <a:r>
              <a:rPr lang="fr-CH" sz="1600" dirty="0">
                <a:solidFill>
                  <a:srgbClr val="00B050"/>
                </a:solidFill>
              </a:rPr>
              <a:t>Explorable in </a:t>
            </a:r>
            <a:r>
              <a:rPr lang="fr-CH" sz="1600" dirty="0" err="1">
                <a:solidFill>
                  <a:srgbClr val="00B050"/>
                </a:solidFill>
              </a:rPr>
              <a:t>subscale</a:t>
            </a:r>
            <a:r>
              <a:rPr lang="fr-CH" sz="1600" dirty="0">
                <a:solidFill>
                  <a:srgbClr val="00B050"/>
                </a:solidFill>
              </a:rPr>
              <a:t> and model magnets</a:t>
            </a:r>
          </a:p>
          <a:p>
            <a:pPr lvl="1"/>
            <a:endParaRPr lang="fr-CH" sz="1600" dirty="0">
              <a:solidFill>
                <a:schemeClr val="tx1"/>
              </a:solidFill>
            </a:endParaRPr>
          </a:p>
          <a:p>
            <a:pPr marL="366712" lvl="1" indent="0">
              <a:buNone/>
            </a:pPr>
            <a:r>
              <a:rPr lang="fr-CH" sz="1600" dirty="0">
                <a:solidFill>
                  <a:schemeClr val="tx1"/>
                </a:solidFill>
              </a:rPr>
              <a:t> </a:t>
            </a: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4DE15A-4BC1-46E9-BFAB-0EFB244BC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Coil</a:t>
            </a:r>
            <a:r>
              <a:rPr lang="fr-CH" dirty="0"/>
              <a:t>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A00D1-7BAF-484B-9097-2B463F49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A9B98-565A-418D-983E-E04F6AD73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8AA9F-CBDA-4513-BEE1-12A22FCF5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2B2C7F-B4AE-476A-AEDC-ACC83ACC7536}"/>
              </a:ext>
            </a:extLst>
          </p:cNvPr>
          <p:cNvSpPr txBox="1"/>
          <p:nvPr/>
        </p:nvSpPr>
        <p:spPr bwMode="auto">
          <a:xfrm>
            <a:off x="4116388" y="298233"/>
            <a:ext cx="78470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fast </a:t>
            </a:r>
            <a:r>
              <a:rPr lang="fr-CH" i="1" dirty="0" err="1">
                <a:solidFill>
                  <a:srgbClr val="00B050"/>
                </a:solidFill>
              </a:rPr>
              <a:t>testing</a:t>
            </a:r>
            <a:r>
              <a:rPr lang="fr-CH" i="1" dirty="0">
                <a:solidFill>
                  <a:srgbClr val="00B050"/>
                </a:solidFill>
              </a:rPr>
              <a:t> of new </a:t>
            </a:r>
            <a:r>
              <a:rPr lang="fr-CH" i="1" dirty="0" err="1">
                <a:solidFill>
                  <a:srgbClr val="00B050"/>
                </a:solidFill>
              </a:rPr>
              <a:t>conductors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the </a:t>
            </a:r>
            <a:r>
              <a:rPr lang="fr-CH" i="1" dirty="0" err="1">
                <a:solidFill>
                  <a:srgbClr val="00B050"/>
                </a:solidFill>
              </a:rPr>
              <a:t>implementation</a:t>
            </a:r>
            <a:r>
              <a:rPr lang="fr-CH" i="1" dirty="0">
                <a:solidFill>
                  <a:srgbClr val="00B050"/>
                </a:solidFill>
              </a:rPr>
              <a:t> of </a:t>
            </a:r>
            <a:r>
              <a:rPr lang="fr-CH" i="1" dirty="0" err="1">
                <a:solidFill>
                  <a:srgbClr val="00B050"/>
                </a:solidFill>
              </a:rPr>
              <a:t>specific</a:t>
            </a:r>
            <a:r>
              <a:rPr lang="fr-CH" i="1" dirty="0">
                <a:solidFill>
                  <a:srgbClr val="00B050"/>
                </a:solidFill>
              </a:rPr>
              <a:t> design </a:t>
            </a:r>
            <a:r>
              <a:rPr lang="fr-CH" i="1" dirty="0" err="1">
                <a:solidFill>
                  <a:srgbClr val="00B050"/>
                </a:solidFill>
              </a:rPr>
              <a:t>features</a:t>
            </a:r>
            <a:endParaRPr lang="en-GB" i="1" dirty="0">
              <a:solidFill>
                <a:srgbClr val="00B05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A7BDA0-4BC3-4AF5-A9D3-769E8330AC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771" y="3343796"/>
            <a:ext cx="1673229" cy="867149"/>
          </a:xfrm>
          <a:prstGeom prst="rect">
            <a:avLst/>
          </a:prstGeom>
        </p:spPr>
      </p:pic>
      <p:pic>
        <p:nvPicPr>
          <p:cNvPr id="11" name="Picture 14">
            <a:extLst>
              <a:ext uri="{FF2B5EF4-FFF2-40B4-BE49-F238E27FC236}">
                <a16:creationId xmlns:a16="http://schemas.microsoft.com/office/drawing/2014/main" id="{F0838BED-38AC-4A14-AEFE-2EFF744BA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161" y="4617320"/>
            <a:ext cx="1686846" cy="61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8">
            <a:extLst>
              <a:ext uri="{FF2B5EF4-FFF2-40B4-BE49-F238E27FC236}">
                <a16:creationId xmlns:a16="http://schemas.microsoft.com/office/drawing/2014/main" id="{5D19441B-F802-48E6-89F5-9F607066B468}"/>
              </a:ext>
            </a:extLst>
          </p:cNvPr>
          <p:cNvSpPr txBox="1"/>
          <p:nvPr/>
        </p:nvSpPr>
        <p:spPr>
          <a:xfrm>
            <a:off x="10783795" y="1377203"/>
            <a:ext cx="996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SMC</a:t>
            </a:r>
          </a:p>
        </p:txBody>
      </p:sp>
      <p:pic>
        <p:nvPicPr>
          <p:cNvPr id="14" name="Picture 13" descr="NED SMC Berkeley Overview">
            <a:extLst>
              <a:ext uri="{FF2B5EF4-FFF2-40B4-BE49-F238E27FC236}">
                <a16:creationId xmlns:a16="http://schemas.microsoft.com/office/drawing/2014/main" id="{E73CF070-B57F-4803-AC0C-4F83A8DE3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0457" y="1714769"/>
            <a:ext cx="789856" cy="814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4961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D95540-DF51-4D3C-8B4F-81622358B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>
                <a:solidFill>
                  <a:schemeClr val="tx1"/>
                </a:solidFill>
              </a:rPr>
              <a:t>Coil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Winding</a:t>
            </a:r>
            <a:r>
              <a:rPr lang="fr-CH" dirty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fr-CH" dirty="0">
                <a:solidFill>
                  <a:schemeClr val="tx1"/>
                </a:solidFill>
              </a:rPr>
              <a:t>Cable dimension: </a:t>
            </a:r>
            <a:r>
              <a:rPr lang="fr-CH" dirty="0" err="1">
                <a:solidFill>
                  <a:schemeClr val="tx1"/>
                </a:solidFill>
              </a:rPr>
              <a:t>what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is</a:t>
            </a:r>
            <a:r>
              <a:rPr lang="fr-CH" dirty="0">
                <a:solidFill>
                  <a:schemeClr val="tx1"/>
                </a:solidFill>
              </a:rPr>
              <a:t> the </a:t>
            </a:r>
            <a:r>
              <a:rPr lang="fr-CH" dirty="0" err="1">
                <a:solidFill>
                  <a:schemeClr val="tx1"/>
                </a:solidFill>
              </a:rPr>
              <a:t>largest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windable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cable</a:t>
            </a:r>
            <a:r>
              <a:rPr lang="fr-CH" dirty="0">
                <a:solidFill>
                  <a:schemeClr val="tx1"/>
                </a:solidFill>
              </a:rPr>
              <a:t>? In cos </a:t>
            </a:r>
            <a:r>
              <a:rPr lang="fr-CH" dirty="0" err="1">
                <a:solidFill>
                  <a:schemeClr val="tx1"/>
                </a:solidFill>
              </a:rPr>
              <a:t>theta</a:t>
            </a:r>
            <a:r>
              <a:rPr lang="fr-CH" dirty="0">
                <a:solidFill>
                  <a:schemeClr val="tx1"/>
                </a:solidFill>
              </a:rPr>
              <a:t>, in block design, CCT?</a:t>
            </a:r>
          </a:p>
          <a:p>
            <a:pPr lvl="2"/>
            <a:r>
              <a:rPr lang="fr-CH" i="1" dirty="0">
                <a:solidFill>
                  <a:srgbClr val="00B050"/>
                </a:solidFill>
              </a:rPr>
              <a:t>Close collaboration </a:t>
            </a:r>
            <a:r>
              <a:rPr lang="fr-CH" i="1" dirty="0" err="1">
                <a:solidFill>
                  <a:srgbClr val="00B050"/>
                </a:solidFill>
              </a:rPr>
              <a:t>between</a:t>
            </a:r>
            <a:r>
              <a:rPr lang="fr-CH" i="1" dirty="0">
                <a:solidFill>
                  <a:srgbClr val="00B050"/>
                </a:solidFill>
              </a:rPr>
              <a:t> magnet designer and </a:t>
            </a:r>
            <a:r>
              <a:rPr lang="fr-CH" i="1" dirty="0" err="1">
                <a:solidFill>
                  <a:srgbClr val="00B050"/>
                </a:solidFill>
              </a:rPr>
              <a:t>conductor</a:t>
            </a:r>
            <a:r>
              <a:rPr lang="fr-CH" i="1" dirty="0">
                <a:solidFill>
                  <a:srgbClr val="00B050"/>
                </a:solidFill>
              </a:rPr>
              <a:t> experts</a:t>
            </a:r>
          </a:p>
          <a:p>
            <a:pPr lvl="2"/>
            <a:r>
              <a:rPr lang="fr-CH" i="1" dirty="0" err="1">
                <a:solidFill>
                  <a:srgbClr val="00B050"/>
                </a:solidFill>
              </a:rPr>
              <a:t>Mock</a:t>
            </a:r>
            <a:r>
              <a:rPr lang="fr-CH" i="1" dirty="0">
                <a:solidFill>
                  <a:srgbClr val="00B050"/>
                </a:solidFill>
              </a:rPr>
              <a:t>-up: </a:t>
            </a:r>
            <a:r>
              <a:rPr lang="fr-CH" i="1" dirty="0" err="1">
                <a:solidFill>
                  <a:srgbClr val="00B050"/>
                </a:solidFill>
              </a:rPr>
              <a:t>define</a:t>
            </a:r>
            <a:r>
              <a:rPr lang="fr-CH" i="1" dirty="0">
                <a:solidFill>
                  <a:srgbClr val="00B050"/>
                </a:solidFill>
              </a:rPr>
              <a:t> a set of </a:t>
            </a:r>
            <a:r>
              <a:rPr lang="fr-CH" i="1" dirty="0" err="1">
                <a:solidFill>
                  <a:srgbClr val="00B050"/>
                </a:solidFill>
              </a:rPr>
              <a:t>cables</a:t>
            </a:r>
            <a:r>
              <a:rPr lang="fr-CH" i="1" dirty="0">
                <a:solidFill>
                  <a:srgbClr val="00B050"/>
                </a:solidFill>
              </a:rPr>
              <a:t> and </a:t>
            </a:r>
            <a:r>
              <a:rPr lang="fr-CH" i="1" dirty="0" err="1">
                <a:solidFill>
                  <a:srgbClr val="00B050"/>
                </a:solidFill>
              </a:rPr>
              <a:t>proceed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with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winding</a:t>
            </a:r>
            <a:r>
              <a:rPr lang="fr-CH" i="1" dirty="0">
                <a:solidFill>
                  <a:srgbClr val="00B050"/>
                </a:solidFill>
              </a:rPr>
              <a:t> tests </a:t>
            </a:r>
            <a:r>
              <a:rPr lang="fr-CH" i="1" dirty="0" err="1">
                <a:solidFill>
                  <a:srgbClr val="00B050"/>
                </a:solidFill>
              </a:rPr>
              <a:t>with</a:t>
            </a:r>
            <a:r>
              <a:rPr lang="fr-CH" i="1" dirty="0">
                <a:solidFill>
                  <a:srgbClr val="00B050"/>
                </a:solidFill>
              </a:rPr>
              <a:t> 3D </a:t>
            </a:r>
            <a:r>
              <a:rPr lang="fr-CH" i="1" dirty="0" err="1">
                <a:solidFill>
                  <a:srgbClr val="00B050"/>
                </a:solidFill>
              </a:rPr>
              <a:t>printed</a:t>
            </a:r>
            <a:r>
              <a:rPr lang="fr-CH" i="1" dirty="0">
                <a:solidFill>
                  <a:srgbClr val="00B050"/>
                </a:solidFill>
              </a:rPr>
              <a:t> components. </a:t>
            </a:r>
            <a:r>
              <a:rPr lang="fr-CH" i="1" dirty="0" err="1">
                <a:solidFill>
                  <a:srgbClr val="00B050"/>
                </a:solidFill>
              </a:rPr>
              <a:t>Systematic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study</a:t>
            </a:r>
            <a:r>
              <a:rPr lang="fr-CH" i="1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Dimension control of wound coils /repeatability</a:t>
            </a:r>
          </a:p>
          <a:p>
            <a:pPr lvl="2"/>
            <a:r>
              <a:rPr lang="en-GB" i="1" dirty="0">
                <a:solidFill>
                  <a:srgbClr val="00B050"/>
                </a:solidFill>
              </a:rPr>
              <a:t>Contribution of short models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Coil Curing: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Tooling development to remove the need for binder</a:t>
            </a:r>
          </a:p>
          <a:p>
            <a:pPr lvl="2"/>
            <a:r>
              <a:rPr lang="en-GB" i="1" dirty="0">
                <a:solidFill>
                  <a:srgbClr val="00B050"/>
                </a:solidFill>
              </a:rPr>
              <a:t>develop a dedicated tooling on existing coil design and wind with Cu and then SC</a:t>
            </a:r>
          </a:p>
          <a:p>
            <a:pPr marL="366712" lvl="1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D19248-DED8-41A5-9421-8D66061F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Winding</a:t>
            </a:r>
            <a:r>
              <a:rPr lang="fr-CH" dirty="0"/>
              <a:t> &amp; </a:t>
            </a:r>
            <a:r>
              <a:rPr lang="fr-CH" dirty="0" err="1"/>
              <a:t>Curing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79905-4C84-43CB-8AEF-484EDA776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82CC5-DA2A-4EB6-9EEE-3B94F1B40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21DBA-E3CC-48B1-B893-16516302B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259039-08B0-41C7-8104-72D9F8EE1A04}"/>
              </a:ext>
            </a:extLst>
          </p:cNvPr>
          <p:cNvSpPr txBox="1"/>
          <p:nvPr/>
        </p:nvSpPr>
        <p:spPr bwMode="auto">
          <a:xfrm>
            <a:off x="5334000" y="218018"/>
            <a:ext cx="67818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the test of fabrication </a:t>
            </a:r>
            <a:r>
              <a:rPr lang="fr-CH" i="1" dirty="0" err="1">
                <a:solidFill>
                  <a:srgbClr val="00B050"/>
                </a:solidFill>
              </a:rPr>
              <a:t>processes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i="1" dirty="0">
                <a:solidFill>
                  <a:srgbClr val="C00000"/>
                </a:solidFill>
              </a:rPr>
              <a:t>-  Importance to </a:t>
            </a:r>
            <a:r>
              <a:rPr lang="fr-CH" i="1" dirty="0" err="1">
                <a:solidFill>
                  <a:srgbClr val="C00000"/>
                </a:solidFill>
              </a:rPr>
              <a:t>keep</a:t>
            </a:r>
            <a:r>
              <a:rPr lang="fr-CH" i="1" dirty="0">
                <a:solidFill>
                  <a:srgbClr val="C00000"/>
                </a:solidFill>
              </a:rPr>
              <a:t> in </a:t>
            </a:r>
            <a:r>
              <a:rPr lang="fr-CH" i="1" dirty="0" err="1">
                <a:solidFill>
                  <a:srgbClr val="C00000"/>
                </a:solidFill>
              </a:rPr>
              <a:t>mind</a:t>
            </a:r>
            <a:r>
              <a:rPr lang="fr-CH" i="1" dirty="0">
                <a:solidFill>
                  <a:srgbClr val="C00000"/>
                </a:solidFill>
              </a:rPr>
              <a:t> the scale-up </a:t>
            </a:r>
            <a:r>
              <a:rPr lang="fr-CH" i="1" dirty="0" err="1">
                <a:solidFill>
                  <a:srgbClr val="C00000"/>
                </a:solidFill>
              </a:rPr>
              <a:t>when</a:t>
            </a:r>
            <a:r>
              <a:rPr lang="fr-CH" i="1" dirty="0">
                <a:solidFill>
                  <a:srgbClr val="C00000"/>
                </a:solidFill>
              </a:rPr>
              <a:t> </a:t>
            </a:r>
            <a:r>
              <a:rPr lang="fr-CH" i="1" dirty="0" err="1">
                <a:solidFill>
                  <a:srgbClr val="C00000"/>
                </a:solidFill>
              </a:rPr>
              <a:t>designing</a:t>
            </a:r>
            <a:r>
              <a:rPr lang="fr-CH" i="1" dirty="0">
                <a:solidFill>
                  <a:srgbClr val="C00000"/>
                </a:solidFill>
              </a:rPr>
              <a:t> the </a:t>
            </a:r>
            <a:r>
              <a:rPr lang="fr-CH" i="1" dirty="0" err="1">
                <a:solidFill>
                  <a:srgbClr val="C00000"/>
                </a:solidFill>
              </a:rPr>
              <a:t>tooling</a:t>
            </a:r>
            <a:endParaRPr lang="en-GB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80AD9D-6ADC-4DB7-8C0D-41EACAFFE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95400"/>
            <a:ext cx="11887200" cy="4608512"/>
          </a:xfrm>
        </p:spPr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chemeClr val="tx1"/>
                </a:solidFill>
              </a:rPr>
              <a:t>The key objective at </a:t>
            </a:r>
            <a:r>
              <a:rPr lang="fr-CH" dirty="0" err="1">
                <a:solidFill>
                  <a:schemeClr val="tx1"/>
                </a:solidFill>
              </a:rPr>
              <a:t>this</a:t>
            </a:r>
            <a:r>
              <a:rPr lang="fr-CH" dirty="0">
                <a:solidFill>
                  <a:schemeClr val="tx1"/>
                </a:solidFill>
              </a:rPr>
              <a:t> stage </a:t>
            </a:r>
            <a:r>
              <a:rPr lang="fr-CH" dirty="0" err="1">
                <a:solidFill>
                  <a:schemeClr val="tx1"/>
                </a:solidFill>
              </a:rPr>
              <a:t>is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u="sng" dirty="0" err="1">
                <a:solidFill>
                  <a:schemeClr val="tx1"/>
                </a:solidFill>
              </a:rPr>
              <a:t>understand</a:t>
            </a:r>
            <a:r>
              <a:rPr lang="fr-CH" u="sng" dirty="0">
                <a:solidFill>
                  <a:schemeClr val="tx1"/>
                </a:solidFill>
              </a:rPr>
              <a:t> the </a:t>
            </a:r>
            <a:r>
              <a:rPr lang="fr-CH" u="sng" dirty="0" err="1">
                <a:solidFill>
                  <a:schemeClr val="tx1"/>
                </a:solidFill>
              </a:rPr>
              <a:t>strain</a:t>
            </a:r>
            <a:r>
              <a:rPr lang="fr-CH" u="sng" dirty="0">
                <a:solidFill>
                  <a:schemeClr val="tx1"/>
                </a:solidFill>
              </a:rPr>
              <a:t> state of Nb</a:t>
            </a:r>
            <a:r>
              <a:rPr lang="fr-CH" u="sng" baseline="-25000" dirty="0">
                <a:solidFill>
                  <a:schemeClr val="tx1"/>
                </a:solidFill>
              </a:rPr>
              <a:t>3</a:t>
            </a:r>
            <a:r>
              <a:rPr lang="fr-CH" u="sng" dirty="0">
                <a:solidFill>
                  <a:schemeClr val="tx1"/>
                </a:solidFill>
              </a:rPr>
              <a:t>Sn </a:t>
            </a:r>
            <a:r>
              <a:rPr lang="fr-CH" u="sng" dirty="0" err="1">
                <a:solidFill>
                  <a:schemeClr val="tx1"/>
                </a:solidFill>
              </a:rPr>
              <a:t>after</a:t>
            </a:r>
            <a:r>
              <a:rPr lang="fr-CH" u="sng" dirty="0">
                <a:solidFill>
                  <a:schemeClr val="tx1"/>
                </a:solidFill>
              </a:rPr>
              <a:t> HT</a:t>
            </a:r>
          </a:p>
          <a:p>
            <a:r>
              <a:rPr lang="fr-CH" dirty="0" err="1">
                <a:solidFill>
                  <a:schemeClr val="tx1"/>
                </a:solidFill>
              </a:rPr>
              <a:t>Understand</a:t>
            </a:r>
            <a:r>
              <a:rPr lang="fr-CH" dirty="0">
                <a:solidFill>
                  <a:schemeClr val="tx1"/>
                </a:solidFill>
              </a:rPr>
              <a:t> the </a:t>
            </a:r>
            <a:r>
              <a:rPr lang="fr-CH" dirty="0" err="1">
                <a:solidFill>
                  <a:schemeClr val="tx1"/>
                </a:solidFill>
              </a:rPr>
              <a:t>conductor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dimensional</a:t>
            </a:r>
            <a:r>
              <a:rPr lang="fr-CH" dirty="0">
                <a:solidFill>
                  <a:schemeClr val="tx1"/>
                </a:solidFill>
              </a:rPr>
              <a:t> changes </a:t>
            </a:r>
            <a:r>
              <a:rPr lang="fr-CH" dirty="0" err="1">
                <a:solidFill>
                  <a:schemeClr val="tx1"/>
                </a:solidFill>
              </a:rPr>
              <a:t>during</a:t>
            </a:r>
            <a:r>
              <a:rPr lang="fr-CH" dirty="0">
                <a:solidFill>
                  <a:schemeClr val="tx1"/>
                </a:solidFill>
              </a:rPr>
              <a:t> HT and the </a:t>
            </a:r>
            <a:r>
              <a:rPr lang="fr-CH" dirty="0" err="1">
                <a:solidFill>
                  <a:schemeClr val="tx1"/>
                </a:solidFill>
              </a:rPr>
              <a:t>consequent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strain</a:t>
            </a: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i="1" dirty="0">
                <a:solidFill>
                  <a:srgbClr val="00B050"/>
                </a:solidFill>
              </a:rPr>
              <a:t>Need to </a:t>
            </a:r>
            <a:r>
              <a:rPr lang="fr-CH" i="1" dirty="0" err="1">
                <a:solidFill>
                  <a:srgbClr val="00B050"/>
                </a:solidFill>
              </a:rPr>
              <a:t>develop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measurements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methods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during</a:t>
            </a:r>
            <a:r>
              <a:rPr lang="fr-CH" i="1" dirty="0">
                <a:solidFill>
                  <a:srgbClr val="00B050"/>
                </a:solidFill>
              </a:rPr>
              <a:t> HT – </a:t>
            </a:r>
            <a:r>
              <a:rPr lang="fr-CH" i="1" dirty="0" err="1">
                <a:solidFill>
                  <a:srgbClr val="00B050"/>
                </a:solidFill>
              </a:rPr>
              <a:t>Tooling</a:t>
            </a:r>
            <a:r>
              <a:rPr lang="fr-CH" i="1" dirty="0">
                <a:solidFill>
                  <a:srgbClr val="00B050"/>
                </a:solidFill>
              </a:rPr>
              <a:t> and Infrastructure </a:t>
            </a:r>
            <a:r>
              <a:rPr lang="fr-CH" i="1" dirty="0" err="1">
                <a:solidFill>
                  <a:srgbClr val="00B050"/>
                </a:solidFill>
              </a:rPr>
              <a:t>development</a:t>
            </a:r>
            <a:r>
              <a:rPr lang="fr-CH" i="1" dirty="0">
                <a:solidFill>
                  <a:srgbClr val="00B050"/>
                </a:solidFill>
              </a:rPr>
              <a:t>: </a:t>
            </a:r>
            <a:r>
              <a:rPr lang="fr-CH" i="1" dirty="0" err="1">
                <a:solidFill>
                  <a:srgbClr val="00B050"/>
                </a:solidFill>
              </a:rPr>
              <a:t>achievable</a:t>
            </a:r>
            <a:r>
              <a:rPr lang="fr-CH" i="1" dirty="0">
                <a:solidFill>
                  <a:srgbClr val="00B050"/>
                </a:solidFill>
              </a:rPr>
              <a:t> on </a:t>
            </a:r>
            <a:r>
              <a:rPr lang="fr-CH" i="1" dirty="0" err="1">
                <a:solidFill>
                  <a:srgbClr val="00B050"/>
                </a:solidFill>
              </a:rPr>
              <a:t>cable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samples</a:t>
            </a:r>
            <a:r>
              <a:rPr lang="fr-CH" i="1" dirty="0">
                <a:solidFill>
                  <a:srgbClr val="00B050"/>
                </a:solidFill>
              </a:rPr>
              <a:t> – on </a:t>
            </a:r>
            <a:r>
              <a:rPr lang="fr-CH" i="1" dirty="0" err="1">
                <a:solidFill>
                  <a:srgbClr val="00B050"/>
                </a:solidFill>
              </a:rPr>
              <a:t>subscale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dirty="0" err="1">
                <a:solidFill>
                  <a:schemeClr val="tx1"/>
                </a:solidFill>
              </a:rPr>
              <a:t>Understand</a:t>
            </a:r>
            <a:r>
              <a:rPr lang="fr-CH" dirty="0">
                <a:solidFill>
                  <a:schemeClr val="tx1"/>
                </a:solidFill>
              </a:rPr>
              <a:t> the influence of </a:t>
            </a:r>
            <a:r>
              <a:rPr lang="fr-CH" dirty="0" err="1">
                <a:solidFill>
                  <a:schemeClr val="tx1"/>
                </a:solidFill>
              </a:rPr>
              <a:t>tooling</a:t>
            </a:r>
            <a:r>
              <a:rPr lang="fr-CH" dirty="0">
                <a:solidFill>
                  <a:schemeClr val="tx1"/>
                </a:solidFill>
              </a:rPr>
              <a:t> and components on final dimension and </a:t>
            </a:r>
            <a:r>
              <a:rPr lang="fr-CH" dirty="0" err="1">
                <a:solidFill>
                  <a:schemeClr val="tx1"/>
                </a:solidFill>
              </a:rPr>
              <a:t>strain</a:t>
            </a:r>
            <a:r>
              <a:rPr lang="fr-CH" dirty="0">
                <a:solidFill>
                  <a:schemeClr val="tx1"/>
                </a:solidFill>
              </a:rPr>
              <a:t> state of the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Require</a:t>
            </a:r>
            <a:r>
              <a:rPr lang="fr-CH" i="1" dirty="0">
                <a:solidFill>
                  <a:srgbClr val="00B050"/>
                </a:solidFill>
              </a:rPr>
              <a:t> instrumentation </a:t>
            </a:r>
            <a:r>
              <a:rPr lang="fr-CH" i="1" dirty="0" err="1">
                <a:solidFill>
                  <a:srgbClr val="00B050"/>
                </a:solidFill>
              </a:rPr>
              <a:t>development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which</a:t>
            </a:r>
            <a:r>
              <a:rPr lang="fr-CH" i="1" dirty="0">
                <a:solidFill>
                  <a:srgbClr val="00B050"/>
                </a:solidFill>
              </a:rPr>
              <a:t> can </a:t>
            </a:r>
            <a:r>
              <a:rPr lang="fr-CH" i="1" dirty="0" err="1">
                <a:solidFill>
                  <a:srgbClr val="00B050"/>
                </a:solidFill>
              </a:rPr>
              <a:t>be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implemented</a:t>
            </a:r>
            <a:r>
              <a:rPr lang="fr-CH" i="1" dirty="0">
                <a:solidFill>
                  <a:srgbClr val="00B050"/>
                </a:solidFill>
              </a:rPr>
              <a:t> at HT </a:t>
            </a:r>
            <a:r>
              <a:rPr lang="fr-CH" i="1" dirty="0" err="1">
                <a:solidFill>
                  <a:srgbClr val="00B050"/>
                </a:solidFill>
              </a:rPr>
              <a:t>Temperature</a:t>
            </a:r>
            <a:r>
              <a:rPr lang="fr-CH" i="1" dirty="0">
                <a:solidFill>
                  <a:srgbClr val="00B050"/>
                </a:solidFill>
              </a:rPr>
              <a:t> and on </a:t>
            </a:r>
            <a:r>
              <a:rPr lang="fr-CH" i="1" dirty="0" err="1">
                <a:solidFill>
                  <a:srgbClr val="00B050"/>
                </a:solidFill>
              </a:rPr>
              <a:t>small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scale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experiments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dirty="0" err="1">
                <a:solidFill>
                  <a:schemeClr val="tx1"/>
                </a:solidFill>
              </a:rPr>
              <a:t>Accommodate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this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dimensionnal</a:t>
            </a:r>
            <a:r>
              <a:rPr lang="fr-CH" dirty="0">
                <a:solidFill>
                  <a:schemeClr val="tx1"/>
                </a:solidFill>
              </a:rPr>
              <a:t> change </a:t>
            </a:r>
            <a:r>
              <a:rPr lang="fr-CH" dirty="0" err="1">
                <a:solidFill>
                  <a:schemeClr val="tx1"/>
                </a:solidFill>
              </a:rPr>
              <a:t>during</a:t>
            </a:r>
            <a:r>
              <a:rPr lang="fr-CH" dirty="0">
                <a:solidFill>
                  <a:schemeClr val="tx1"/>
                </a:solidFill>
              </a:rPr>
              <a:t> fabrication to end up </a:t>
            </a:r>
            <a:r>
              <a:rPr lang="fr-CH" dirty="0" err="1">
                <a:solidFill>
                  <a:schemeClr val="tx1"/>
                </a:solidFill>
              </a:rPr>
              <a:t>with</a:t>
            </a:r>
            <a:r>
              <a:rPr lang="fr-CH" dirty="0">
                <a:solidFill>
                  <a:schemeClr val="tx1"/>
                </a:solidFill>
              </a:rPr>
              <a:t> a </a:t>
            </a:r>
            <a:r>
              <a:rPr lang="fr-CH" dirty="0" err="1">
                <a:solidFill>
                  <a:schemeClr val="tx1"/>
                </a:solidFill>
              </a:rPr>
              <a:t>strain</a:t>
            </a:r>
            <a:r>
              <a:rPr lang="fr-CH" dirty="0">
                <a:solidFill>
                  <a:schemeClr val="tx1"/>
                </a:solidFill>
              </a:rPr>
              <a:t>-free Nb</a:t>
            </a:r>
            <a:r>
              <a:rPr lang="fr-CH" baseline="-25000" dirty="0">
                <a:solidFill>
                  <a:schemeClr val="tx1"/>
                </a:solidFill>
              </a:rPr>
              <a:t>3</a:t>
            </a:r>
            <a:r>
              <a:rPr lang="fr-CH" dirty="0">
                <a:solidFill>
                  <a:schemeClr val="tx1"/>
                </a:solidFill>
              </a:rPr>
              <a:t>Sn</a:t>
            </a: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Development</a:t>
            </a:r>
            <a:r>
              <a:rPr lang="fr-CH" i="1" dirty="0">
                <a:solidFill>
                  <a:srgbClr val="00B050"/>
                </a:solidFill>
              </a:rPr>
              <a:t> of </a:t>
            </a:r>
            <a:r>
              <a:rPr lang="fr-CH" i="1" dirty="0" err="1">
                <a:solidFill>
                  <a:srgbClr val="00B050"/>
                </a:solidFill>
              </a:rPr>
              <a:t>appropriate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tooling</a:t>
            </a:r>
            <a:r>
              <a:rPr lang="fr-CH" i="1" dirty="0">
                <a:solidFill>
                  <a:srgbClr val="00B050"/>
                </a:solidFill>
              </a:rPr>
              <a:t> and components in </a:t>
            </a:r>
            <a:r>
              <a:rPr lang="fr-CH" i="1" dirty="0" err="1">
                <a:solidFill>
                  <a:srgbClr val="00B050"/>
                </a:solidFill>
              </a:rPr>
              <a:t>particular</a:t>
            </a:r>
            <a:r>
              <a:rPr lang="fr-CH" i="1" dirty="0">
                <a:solidFill>
                  <a:srgbClr val="00B050"/>
                </a:solidFill>
              </a:rPr>
              <a:t> for block configuration: </a:t>
            </a:r>
            <a:r>
              <a:rPr lang="fr-CH" i="1" dirty="0" err="1">
                <a:solidFill>
                  <a:srgbClr val="00B050"/>
                </a:solidFill>
              </a:rPr>
              <a:t>demonstration</a:t>
            </a:r>
            <a:r>
              <a:rPr lang="fr-CH" i="1" dirty="0">
                <a:solidFill>
                  <a:srgbClr val="00B050"/>
                </a:solidFill>
              </a:rPr>
              <a:t> on short </a:t>
            </a:r>
            <a:r>
              <a:rPr lang="fr-CH" i="1" dirty="0" err="1">
                <a:solidFill>
                  <a:srgbClr val="00B050"/>
                </a:solidFill>
              </a:rPr>
              <a:t>models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flared</a:t>
            </a:r>
            <a:r>
              <a:rPr lang="fr-CH" i="1" dirty="0">
                <a:solidFill>
                  <a:srgbClr val="00B050"/>
                </a:solidFill>
              </a:rPr>
              <a:t> end design</a:t>
            </a:r>
          </a:p>
          <a:p>
            <a:r>
              <a:rPr lang="fr-CH" dirty="0">
                <a:solidFill>
                  <a:schemeClr val="tx1"/>
                </a:solidFill>
              </a:rPr>
              <a:t>Modeling of the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during</a:t>
            </a:r>
            <a:r>
              <a:rPr lang="fr-CH" dirty="0">
                <a:solidFill>
                  <a:schemeClr val="tx1"/>
                </a:solidFill>
              </a:rPr>
              <a:t> HT?</a:t>
            </a: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Comparison</a:t>
            </a:r>
            <a:r>
              <a:rPr lang="fr-CH" i="1" dirty="0">
                <a:solidFill>
                  <a:srgbClr val="00B050"/>
                </a:solidFill>
              </a:rPr>
              <a:t> simulation/in situ </a:t>
            </a:r>
            <a:r>
              <a:rPr lang="fr-CH" i="1" dirty="0" err="1">
                <a:solidFill>
                  <a:srgbClr val="00B050"/>
                </a:solidFill>
              </a:rPr>
              <a:t>measurements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doable</a:t>
            </a:r>
            <a:r>
              <a:rPr lang="fr-CH" i="1" dirty="0">
                <a:solidFill>
                  <a:srgbClr val="00B050"/>
                </a:solidFill>
              </a:rPr>
              <a:t> on </a:t>
            </a:r>
            <a:r>
              <a:rPr lang="fr-CH" i="1" dirty="0" err="1">
                <a:solidFill>
                  <a:srgbClr val="00B050"/>
                </a:solidFill>
              </a:rPr>
              <a:t>samples</a:t>
            </a:r>
            <a:r>
              <a:rPr lang="fr-CH" i="1" dirty="0">
                <a:solidFill>
                  <a:srgbClr val="00B050"/>
                </a:solidFill>
              </a:rPr>
              <a:t> and </a:t>
            </a:r>
            <a:r>
              <a:rPr lang="fr-CH" i="1" dirty="0" err="1">
                <a:solidFill>
                  <a:srgbClr val="00B050"/>
                </a:solidFill>
              </a:rPr>
              <a:t>possibly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small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scale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coils</a:t>
            </a:r>
            <a:endParaRPr lang="fr-CH" i="1" dirty="0">
              <a:solidFill>
                <a:srgbClr val="00B050"/>
              </a:solidFill>
            </a:endParaRP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Seek</a:t>
            </a:r>
            <a:r>
              <a:rPr lang="fr-CH" i="1" dirty="0">
                <a:solidFill>
                  <a:srgbClr val="00B050"/>
                </a:solidFill>
              </a:rPr>
              <a:t> out contribution </a:t>
            </a:r>
            <a:r>
              <a:rPr lang="fr-CH" i="1" dirty="0" err="1">
                <a:solidFill>
                  <a:srgbClr val="00B050"/>
                </a:solidFill>
              </a:rPr>
              <a:t>from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partners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outside</a:t>
            </a:r>
            <a:r>
              <a:rPr lang="fr-CH" i="1" dirty="0">
                <a:solidFill>
                  <a:srgbClr val="00B050"/>
                </a:solidFill>
              </a:rPr>
              <a:t> the magnet </a:t>
            </a:r>
            <a:r>
              <a:rPr lang="fr-CH" i="1" dirty="0" err="1">
                <a:solidFill>
                  <a:srgbClr val="00B050"/>
                </a:solidFill>
              </a:rPr>
              <a:t>community</a:t>
            </a:r>
            <a:endParaRPr lang="fr-CH" i="1" dirty="0">
              <a:solidFill>
                <a:srgbClr val="00B050"/>
              </a:solidFill>
            </a:endParaRPr>
          </a:p>
          <a:p>
            <a:endParaRPr lang="fr-CH" i="1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2D43E2-5A46-4CBA-86B1-765D05F0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112"/>
          </a:xfrm>
        </p:spPr>
        <p:txBody>
          <a:bodyPr/>
          <a:lstStyle/>
          <a:p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Treatment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33323-00DD-4DFB-8DF8-1E636ADCC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409C0-C75C-4F6D-9221-F2A04A06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EC28C-E8AA-4885-9CA9-E15BB22B2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7173BD-D09E-453F-AEFC-36175D81A8E2}"/>
              </a:ext>
            </a:extLst>
          </p:cNvPr>
          <p:cNvSpPr txBox="1"/>
          <p:nvPr/>
        </p:nvSpPr>
        <p:spPr bwMode="auto">
          <a:xfrm>
            <a:off x="5105400" y="173739"/>
            <a:ext cx="70104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implementation</a:t>
            </a:r>
            <a:r>
              <a:rPr lang="fr-CH" i="1" dirty="0">
                <a:solidFill>
                  <a:srgbClr val="00B050"/>
                </a:solidFill>
              </a:rPr>
              <a:t> of </a:t>
            </a:r>
            <a:r>
              <a:rPr lang="fr-CH" i="1" dirty="0" err="1">
                <a:solidFill>
                  <a:srgbClr val="00B050"/>
                </a:solidFill>
              </a:rPr>
              <a:t>specific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tooling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features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reduced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scale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allows</a:t>
            </a:r>
            <a:r>
              <a:rPr lang="fr-CH" i="1" dirty="0">
                <a:solidFill>
                  <a:srgbClr val="00B050"/>
                </a:solidFill>
              </a:rPr>
              <a:t> for </a:t>
            </a:r>
            <a:r>
              <a:rPr lang="fr-CH" i="1" dirty="0" err="1">
                <a:solidFill>
                  <a:srgbClr val="00B050"/>
                </a:solidFill>
              </a:rPr>
              <a:t>highly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demanding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experiments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i="1" dirty="0">
                <a:solidFill>
                  <a:srgbClr val="C00000"/>
                </a:solidFill>
              </a:rPr>
              <a:t>-  Importance to </a:t>
            </a:r>
            <a:r>
              <a:rPr lang="fr-CH" i="1" dirty="0" err="1">
                <a:solidFill>
                  <a:srgbClr val="C00000"/>
                </a:solidFill>
              </a:rPr>
              <a:t>keep</a:t>
            </a:r>
            <a:r>
              <a:rPr lang="fr-CH" i="1" dirty="0">
                <a:solidFill>
                  <a:srgbClr val="C00000"/>
                </a:solidFill>
              </a:rPr>
              <a:t> in </a:t>
            </a:r>
            <a:r>
              <a:rPr lang="fr-CH" i="1" dirty="0" err="1">
                <a:solidFill>
                  <a:srgbClr val="C00000"/>
                </a:solidFill>
              </a:rPr>
              <a:t>mind</a:t>
            </a:r>
            <a:r>
              <a:rPr lang="fr-CH" i="1" dirty="0">
                <a:solidFill>
                  <a:srgbClr val="C00000"/>
                </a:solidFill>
              </a:rPr>
              <a:t> the scale-up </a:t>
            </a:r>
            <a:r>
              <a:rPr lang="fr-CH" i="1" dirty="0" err="1">
                <a:solidFill>
                  <a:srgbClr val="C00000"/>
                </a:solidFill>
              </a:rPr>
              <a:t>when</a:t>
            </a:r>
            <a:r>
              <a:rPr lang="fr-CH" i="1" dirty="0">
                <a:solidFill>
                  <a:srgbClr val="C00000"/>
                </a:solidFill>
              </a:rPr>
              <a:t> </a:t>
            </a:r>
            <a:r>
              <a:rPr lang="fr-CH" i="1" dirty="0" err="1">
                <a:solidFill>
                  <a:srgbClr val="C00000"/>
                </a:solidFill>
              </a:rPr>
              <a:t>designing</a:t>
            </a:r>
            <a:r>
              <a:rPr lang="fr-CH" i="1" dirty="0">
                <a:solidFill>
                  <a:srgbClr val="C00000"/>
                </a:solidFill>
              </a:rPr>
              <a:t> the </a:t>
            </a:r>
            <a:r>
              <a:rPr lang="fr-CH" i="1" dirty="0" err="1">
                <a:solidFill>
                  <a:srgbClr val="C00000"/>
                </a:solidFill>
              </a:rPr>
              <a:t>tooling</a:t>
            </a:r>
            <a:endParaRPr lang="en-GB" i="1" dirty="0">
              <a:solidFill>
                <a:srgbClr val="C000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6B3AA6-F1DF-4089-95A2-6098197C4C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03" y="1295400"/>
            <a:ext cx="672697" cy="89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07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BD51E1-8390-4E7B-ABAF-83E9CC97D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>
                <a:solidFill>
                  <a:schemeClr val="tx1"/>
                </a:solidFill>
              </a:rPr>
              <a:t>Ensure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r>
              <a:rPr lang="fr-CH" dirty="0">
                <a:solidFill>
                  <a:schemeClr val="tx1"/>
                </a:solidFill>
              </a:rPr>
              <a:t> dimension </a:t>
            </a:r>
            <a:r>
              <a:rPr lang="fr-CH" dirty="0" err="1">
                <a:solidFill>
                  <a:schemeClr val="tx1"/>
                </a:solidFill>
              </a:rPr>
              <a:t>uniformity</a:t>
            </a:r>
            <a:r>
              <a:rPr lang="fr-CH" dirty="0">
                <a:solidFill>
                  <a:schemeClr val="tx1"/>
                </a:solidFill>
              </a:rPr>
              <a:t>: </a:t>
            </a:r>
            <a:r>
              <a:rPr lang="fr-CH" b="0" i="1" dirty="0">
                <a:solidFill>
                  <a:schemeClr val="tx1"/>
                </a:solidFill>
              </a:rPr>
              <a:t>!! Impact on stress distribution in the magnet</a:t>
            </a:r>
          </a:p>
          <a:p>
            <a:pPr lvl="1"/>
            <a:r>
              <a:rPr lang="fr-CH" i="1" dirty="0">
                <a:solidFill>
                  <a:srgbClr val="C00000"/>
                </a:solidFill>
              </a:rPr>
              <a:t>Not explorable </a:t>
            </a:r>
            <a:r>
              <a:rPr lang="fr-CH" i="1" dirty="0" err="1">
                <a:solidFill>
                  <a:srgbClr val="C00000"/>
                </a:solidFill>
              </a:rPr>
              <a:t>with</a:t>
            </a:r>
            <a:r>
              <a:rPr lang="fr-CH" i="1" dirty="0">
                <a:solidFill>
                  <a:srgbClr val="C00000"/>
                </a:solidFill>
              </a:rPr>
              <a:t> </a:t>
            </a:r>
            <a:r>
              <a:rPr lang="fr-CH" i="1" dirty="0" err="1">
                <a:solidFill>
                  <a:srgbClr val="C00000"/>
                </a:solidFill>
              </a:rPr>
              <a:t>suscale</a:t>
            </a:r>
            <a:r>
              <a:rPr lang="fr-CH" i="1" dirty="0">
                <a:solidFill>
                  <a:srgbClr val="C00000"/>
                </a:solidFill>
              </a:rPr>
              <a:t> </a:t>
            </a:r>
            <a:r>
              <a:rPr lang="fr-CH" i="1" dirty="0">
                <a:solidFill>
                  <a:srgbClr val="00B050"/>
                </a:solidFill>
              </a:rPr>
              <a:t>but </a:t>
            </a:r>
            <a:r>
              <a:rPr lang="fr-CH" i="1" dirty="0" err="1">
                <a:solidFill>
                  <a:srgbClr val="00B050"/>
                </a:solidFill>
              </a:rPr>
              <a:t>with</a:t>
            </a:r>
            <a:r>
              <a:rPr lang="fr-CH" i="1" dirty="0">
                <a:solidFill>
                  <a:srgbClr val="00B050"/>
                </a:solidFill>
              </a:rPr>
              <a:t> model magnets longer </a:t>
            </a:r>
            <a:r>
              <a:rPr lang="fr-CH" i="1" dirty="0" err="1">
                <a:solidFill>
                  <a:srgbClr val="00B050"/>
                </a:solidFill>
              </a:rPr>
              <a:t>than</a:t>
            </a:r>
            <a:r>
              <a:rPr lang="fr-CH" i="1" dirty="0">
                <a:solidFill>
                  <a:srgbClr val="00B050"/>
                </a:solidFill>
              </a:rPr>
              <a:t> 1 m</a:t>
            </a:r>
            <a:endParaRPr lang="fr-CH" b="0" i="1" dirty="0">
              <a:solidFill>
                <a:srgbClr val="00B050"/>
              </a:solidFill>
            </a:endParaRPr>
          </a:p>
          <a:p>
            <a:r>
              <a:rPr lang="fr-CH" dirty="0" err="1">
                <a:solidFill>
                  <a:schemeClr val="tx1"/>
                </a:solidFill>
              </a:rPr>
              <a:t>Minimize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energy</a:t>
            </a:r>
            <a:r>
              <a:rPr lang="fr-CH" dirty="0">
                <a:solidFill>
                  <a:schemeClr val="tx1"/>
                </a:solidFill>
              </a:rPr>
              <a:t> release due to cracking </a:t>
            </a:r>
            <a:r>
              <a:rPr lang="fr-CH" dirty="0" err="1">
                <a:solidFill>
                  <a:schemeClr val="tx1"/>
                </a:solidFill>
              </a:rPr>
              <a:t>during</a:t>
            </a:r>
            <a:r>
              <a:rPr lang="fr-CH" dirty="0">
                <a:solidFill>
                  <a:schemeClr val="tx1"/>
                </a:solidFill>
              </a:rPr>
              <a:t> cool down and magnet </a:t>
            </a:r>
            <a:r>
              <a:rPr lang="fr-CH" dirty="0" err="1">
                <a:solidFill>
                  <a:schemeClr val="tx1"/>
                </a:solidFill>
              </a:rPr>
              <a:t>powering</a:t>
            </a: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i="1" dirty="0">
                <a:solidFill>
                  <a:srgbClr val="00B050"/>
                </a:solidFill>
              </a:rPr>
              <a:t>Explore new </a:t>
            </a:r>
            <a:r>
              <a:rPr lang="fr-CH" i="1" dirty="0" err="1">
                <a:solidFill>
                  <a:srgbClr val="00B050"/>
                </a:solidFill>
              </a:rPr>
              <a:t>impregnation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material</a:t>
            </a:r>
            <a:r>
              <a:rPr lang="fr-CH" i="1" dirty="0">
                <a:solidFill>
                  <a:srgbClr val="00B050"/>
                </a:solidFill>
              </a:rPr>
              <a:t> </a:t>
            </a: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Understand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driving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parameters</a:t>
            </a:r>
            <a:r>
              <a:rPr lang="fr-CH" i="1" dirty="0">
                <a:solidFill>
                  <a:srgbClr val="00B050"/>
                </a:solidFill>
              </a:rPr>
              <a:t> (</a:t>
            </a:r>
            <a:r>
              <a:rPr lang="fr-CH" i="1" dirty="0" err="1">
                <a:solidFill>
                  <a:srgbClr val="00B050"/>
                </a:solidFill>
              </a:rPr>
              <a:t>thoughness</a:t>
            </a:r>
            <a:r>
              <a:rPr lang="fr-CH" i="1" dirty="0">
                <a:solidFill>
                  <a:srgbClr val="00B050"/>
                </a:solidFill>
              </a:rPr>
              <a:t>?) =&gt; </a:t>
            </a:r>
            <a:r>
              <a:rPr lang="fr-CH" i="1" dirty="0" err="1">
                <a:solidFill>
                  <a:srgbClr val="00B050"/>
                </a:solidFill>
              </a:rPr>
              <a:t>Implement</a:t>
            </a:r>
            <a:r>
              <a:rPr lang="fr-CH" i="1" dirty="0">
                <a:solidFill>
                  <a:srgbClr val="00B050"/>
                </a:solidFill>
              </a:rPr>
              <a:t> new </a:t>
            </a:r>
            <a:r>
              <a:rPr lang="fr-CH" i="1" dirty="0" err="1">
                <a:solidFill>
                  <a:srgbClr val="00B050"/>
                </a:solidFill>
              </a:rPr>
              <a:t>resins</a:t>
            </a:r>
            <a:r>
              <a:rPr lang="fr-CH" i="1" dirty="0">
                <a:solidFill>
                  <a:srgbClr val="00B050"/>
                </a:solidFill>
              </a:rPr>
              <a:t> in </a:t>
            </a:r>
            <a:r>
              <a:rPr lang="fr-CH" i="1" dirty="0" err="1">
                <a:solidFill>
                  <a:srgbClr val="00B050"/>
                </a:solidFill>
              </a:rPr>
              <a:t>subscale</a:t>
            </a:r>
            <a:r>
              <a:rPr lang="fr-CH" i="1" dirty="0">
                <a:solidFill>
                  <a:srgbClr val="00B050"/>
                </a:solidFill>
              </a:rPr>
              <a:t> magnets, </a:t>
            </a:r>
            <a:r>
              <a:rPr lang="fr-CH" i="1" dirty="0" err="1">
                <a:solidFill>
                  <a:srgbClr val="00B050"/>
                </a:solidFill>
              </a:rPr>
              <a:t>selection</a:t>
            </a:r>
            <a:r>
              <a:rPr lang="fr-CH" i="1" dirty="0">
                <a:solidFill>
                  <a:srgbClr val="00B050"/>
                </a:solidFill>
              </a:rPr>
              <a:t> and </a:t>
            </a:r>
            <a:r>
              <a:rPr lang="fr-CH" i="1" dirty="0" err="1">
                <a:solidFill>
                  <a:srgbClr val="00B050"/>
                </a:solidFill>
              </a:rPr>
              <a:t>implementation</a:t>
            </a:r>
            <a:r>
              <a:rPr lang="fr-CH" i="1" dirty="0">
                <a:solidFill>
                  <a:srgbClr val="00B050"/>
                </a:solidFill>
              </a:rPr>
              <a:t> in model magnets</a:t>
            </a:r>
          </a:p>
          <a:p>
            <a:pPr lvl="1"/>
            <a:r>
              <a:rPr lang="fr-CH" i="1" dirty="0" err="1">
                <a:solidFill>
                  <a:schemeClr val="bg1">
                    <a:lumMod val="65000"/>
                  </a:schemeClr>
                </a:solidFill>
              </a:rPr>
              <a:t>See</a:t>
            </a:r>
            <a:r>
              <a:rPr lang="fr-CH" i="1" dirty="0">
                <a:solidFill>
                  <a:schemeClr val="bg1">
                    <a:lumMod val="65000"/>
                  </a:schemeClr>
                </a:solidFill>
              </a:rPr>
              <a:t> Davide Tommasini ’s talk </a:t>
            </a:r>
            <a:endParaRPr lang="fr-CH" dirty="0">
              <a:solidFill>
                <a:schemeClr val="tx1"/>
              </a:solidFill>
            </a:endParaRPr>
          </a:p>
          <a:p>
            <a:r>
              <a:rPr lang="fr-CH" dirty="0" err="1">
                <a:solidFill>
                  <a:schemeClr val="tx1"/>
                </a:solidFill>
              </a:rPr>
              <a:t>Ensure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conductor</a:t>
            </a:r>
            <a:r>
              <a:rPr lang="fr-CH" dirty="0">
                <a:solidFill>
                  <a:schemeClr val="tx1"/>
                </a:solidFill>
              </a:rPr>
              <a:t> to </a:t>
            </a:r>
            <a:r>
              <a:rPr lang="fr-CH" dirty="0" err="1">
                <a:solidFill>
                  <a:schemeClr val="tx1"/>
                </a:solidFill>
              </a:rPr>
              <a:t>coil</a:t>
            </a:r>
            <a:r>
              <a:rPr lang="fr-CH" dirty="0">
                <a:solidFill>
                  <a:schemeClr val="tx1"/>
                </a:solidFill>
              </a:rPr>
              <a:t> parts (pole, </a:t>
            </a:r>
            <a:r>
              <a:rPr lang="fr-CH" dirty="0" err="1">
                <a:solidFill>
                  <a:schemeClr val="tx1"/>
                </a:solidFill>
              </a:rPr>
              <a:t>spacers</a:t>
            </a:r>
            <a:r>
              <a:rPr lang="fr-CH" dirty="0">
                <a:solidFill>
                  <a:schemeClr val="tx1"/>
                </a:solidFill>
              </a:rPr>
              <a:t>) </a:t>
            </a:r>
            <a:r>
              <a:rPr lang="fr-CH" dirty="0" err="1">
                <a:solidFill>
                  <a:schemeClr val="tx1"/>
                </a:solidFill>
              </a:rPr>
              <a:t>electrical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integrity</a:t>
            </a: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Dieletrically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qualify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reacted</a:t>
            </a:r>
            <a:r>
              <a:rPr lang="fr-CH" i="1" dirty="0">
                <a:solidFill>
                  <a:srgbClr val="00B050"/>
                </a:solidFill>
              </a:rPr>
              <a:t> and </a:t>
            </a:r>
            <a:r>
              <a:rPr lang="fr-CH" i="1" dirty="0" err="1">
                <a:solidFill>
                  <a:srgbClr val="00B050"/>
                </a:solidFill>
              </a:rPr>
              <a:t>impregnated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samples</a:t>
            </a:r>
            <a:endParaRPr lang="fr-CH" i="1" dirty="0">
              <a:solidFill>
                <a:srgbClr val="00B050"/>
              </a:solidFill>
            </a:endParaRPr>
          </a:p>
          <a:p>
            <a:pPr lvl="1"/>
            <a:r>
              <a:rPr lang="fr-CH" i="1" dirty="0" err="1">
                <a:solidFill>
                  <a:srgbClr val="00B050"/>
                </a:solidFill>
              </a:rPr>
              <a:t>Implement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>
                <a:solidFill>
                  <a:srgbClr val="00B050"/>
                </a:solidFill>
              </a:rPr>
              <a:t>validated</a:t>
            </a:r>
            <a:r>
              <a:rPr lang="fr-CH" i="1" dirty="0">
                <a:solidFill>
                  <a:srgbClr val="00B050"/>
                </a:solidFill>
              </a:rPr>
              <a:t> insulation </a:t>
            </a:r>
            <a:r>
              <a:rPr lang="fr-CH" i="1" dirty="0" err="1">
                <a:solidFill>
                  <a:srgbClr val="00B050"/>
                </a:solidFill>
              </a:rPr>
              <a:t>scheme</a:t>
            </a:r>
            <a:r>
              <a:rPr lang="fr-CH" i="1" dirty="0">
                <a:solidFill>
                  <a:srgbClr val="00B050"/>
                </a:solidFill>
              </a:rPr>
              <a:t> in </a:t>
            </a:r>
            <a:r>
              <a:rPr lang="fr-CH" i="1" dirty="0" err="1">
                <a:solidFill>
                  <a:srgbClr val="00B050"/>
                </a:solidFill>
              </a:rPr>
              <a:t>subscale</a:t>
            </a:r>
            <a:r>
              <a:rPr lang="fr-CH" i="1" dirty="0">
                <a:solidFill>
                  <a:srgbClr val="00B050"/>
                </a:solidFill>
              </a:rPr>
              <a:t> magnets and in model magnets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CE1018-7E0E-4BC2-91F1-6DEE147E4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Impregnation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ABC4E-E01A-4B57-BFAC-7ED4D2025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01/06/2021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2E76C-76BC-4D7D-B313-B12C744C0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H.Felice | High Field Accelerator Magnets - Roadmap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075E0-8577-4A18-8FCC-AF706DA4B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71047-F729-43F5-96C3-6738D14012C6}"/>
              </a:ext>
            </a:extLst>
          </p:cNvPr>
          <p:cNvSpPr txBox="1"/>
          <p:nvPr/>
        </p:nvSpPr>
        <p:spPr bwMode="auto">
          <a:xfrm>
            <a:off x="5334000" y="218018"/>
            <a:ext cx="670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rgbClr val="00B050"/>
                </a:solidFill>
              </a:rPr>
              <a:t>+ </a:t>
            </a:r>
            <a:r>
              <a:rPr lang="fr-CH" i="1" dirty="0" err="1">
                <a:solidFill>
                  <a:srgbClr val="00B050"/>
                </a:solidFill>
              </a:rPr>
              <a:t>allow</a:t>
            </a:r>
            <a:r>
              <a:rPr lang="fr-CH" i="1" dirty="0">
                <a:solidFill>
                  <a:srgbClr val="00B050"/>
                </a:solidFill>
              </a:rPr>
              <a:t> quick </a:t>
            </a:r>
            <a:r>
              <a:rPr lang="fr-CH" i="1" dirty="0" err="1">
                <a:solidFill>
                  <a:srgbClr val="00B050"/>
                </a:solidFill>
              </a:rPr>
              <a:t>iteration</a:t>
            </a:r>
            <a:endParaRPr lang="fr-CH" i="1" dirty="0">
              <a:solidFill>
                <a:srgbClr val="00B050"/>
              </a:solidFill>
            </a:endParaRPr>
          </a:p>
          <a:p>
            <a:r>
              <a:rPr lang="fr-CH" i="1" dirty="0">
                <a:solidFill>
                  <a:srgbClr val="C00000"/>
                </a:solidFill>
              </a:rPr>
              <a:t>- Need to </a:t>
            </a:r>
            <a:r>
              <a:rPr lang="fr-CH" i="1" dirty="0" err="1">
                <a:solidFill>
                  <a:srgbClr val="C00000"/>
                </a:solidFill>
              </a:rPr>
              <a:t>keep</a:t>
            </a:r>
            <a:r>
              <a:rPr lang="fr-CH" i="1" dirty="0">
                <a:solidFill>
                  <a:srgbClr val="C00000"/>
                </a:solidFill>
              </a:rPr>
              <a:t> in </a:t>
            </a:r>
            <a:r>
              <a:rPr lang="fr-CH" i="1" dirty="0" err="1">
                <a:solidFill>
                  <a:srgbClr val="C00000"/>
                </a:solidFill>
              </a:rPr>
              <a:t>mind</a:t>
            </a:r>
            <a:r>
              <a:rPr lang="fr-CH" i="1" dirty="0">
                <a:solidFill>
                  <a:srgbClr val="C00000"/>
                </a:solidFill>
              </a:rPr>
              <a:t> long </a:t>
            </a:r>
            <a:r>
              <a:rPr lang="fr-CH" i="1" dirty="0" err="1">
                <a:solidFill>
                  <a:srgbClr val="C00000"/>
                </a:solidFill>
              </a:rPr>
              <a:t>coils</a:t>
            </a:r>
            <a:r>
              <a:rPr lang="fr-CH" i="1" dirty="0">
                <a:solidFill>
                  <a:srgbClr val="C00000"/>
                </a:solidFill>
              </a:rPr>
              <a:t> </a:t>
            </a:r>
            <a:r>
              <a:rPr lang="fr-CH" i="1" dirty="0" err="1">
                <a:solidFill>
                  <a:srgbClr val="C00000"/>
                </a:solidFill>
              </a:rPr>
              <a:t>impregnation</a:t>
            </a:r>
            <a:r>
              <a:rPr lang="fr-CH" i="1" dirty="0">
                <a:solidFill>
                  <a:srgbClr val="C00000"/>
                </a:solidFill>
              </a:rPr>
              <a:t> </a:t>
            </a:r>
            <a:r>
              <a:rPr lang="fr-CH" i="1" dirty="0" err="1">
                <a:solidFill>
                  <a:srgbClr val="C00000"/>
                </a:solidFill>
              </a:rPr>
              <a:t>constraints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6D1A9A4-8D76-41A8-9E2D-DC3A1C8E2E3C}"/>
              </a:ext>
            </a:extLst>
          </p:cNvPr>
          <p:cNvSpPr txBox="1"/>
          <p:nvPr/>
        </p:nvSpPr>
        <p:spPr>
          <a:xfrm>
            <a:off x="10627072" y="3850225"/>
            <a:ext cx="996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SMC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7F0F2F-0DA7-439B-88B5-34C27E5AD5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771" y="2381857"/>
            <a:ext cx="1673229" cy="867149"/>
          </a:xfrm>
          <a:prstGeom prst="rect">
            <a:avLst/>
          </a:prstGeom>
        </p:spPr>
      </p:pic>
      <p:pic>
        <p:nvPicPr>
          <p:cNvPr id="11" name="Picture 2" descr="\\thunder\Supercon\Large Magnets\CCT\CCT_subscale\CCT Sub 1\Photos\12-5-18\IMG_1056.JPG">
            <a:extLst>
              <a:ext uri="{FF2B5EF4-FFF2-40B4-BE49-F238E27FC236}">
                <a16:creationId xmlns:a16="http://schemas.microsoft.com/office/drawing/2014/main" id="{D8B0A97E-5699-40AA-9194-6805D9D7E0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13533" y="5115331"/>
            <a:ext cx="1041750" cy="621295"/>
          </a:xfrm>
          <a:prstGeom prst="rect">
            <a:avLst/>
          </a:prstGeom>
          <a:noFill/>
        </p:spPr>
      </p:pic>
      <p:sp>
        <p:nvSpPr>
          <p:cNvPr id="12" name="ZoneTexte 8">
            <a:extLst>
              <a:ext uri="{FF2B5EF4-FFF2-40B4-BE49-F238E27FC236}">
                <a16:creationId xmlns:a16="http://schemas.microsoft.com/office/drawing/2014/main" id="{7C66B718-1C58-4AC5-B725-562964FDD73D}"/>
              </a:ext>
            </a:extLst>
          </p:cNvPr>
          <p:cNvSpPr txBox="1"/>
          <p:nvPr/>
        </p:nvSpPr>
        <p:spPr>
          <a:xfrm>
            <a:off x="10646122" y="5682230"/>
            <a:ext cx="1211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</a:rPr>
              <a:t>CCT </a:t>
            </a:r>
            <a:r>
              <a:rPr lang="fr-FR" sz="1400" b="1" dirty="0" err="1">
                <a:solidFill>
                  <a:srgbClr val="002060"/>
                </a:solidFill>
              </a:rPr>
              <a:t>subscale</a:t>
            </a:r>
            <a:endParaRPr lang="fr-FR" sz="1400" b="1" dirty="0">
              <a:solidFill>
                <a:srgbClr val="002060"/>
              </a:solidFill>
            </a:endParaRPr>
          </a:p>
        </p:txBody>
      </p:sp>
      <p:pic>
        <p:nvPicPr>
          <p:cNvPr id="13" name="Picture 12" descr="NED SMC Berkeley Overview">
            <a:extLst>
              <a:ext uri="{FF2B5EF4-FFF2-40B4-BE49-F238E27FC236}">
                <a16:creationId xmlns:a16="http://schemas.microsoft.com/office/drawing/2014/main" id="{F9376EC9-1369-4A99-B6FB-1887D82D8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7285" y="4017156"/>
            <a:ext cx="789856" cy="814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5962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16x9_OnlyOffice_PPT_Source Sans Pro</Template>
  <TotalTime>5290</TotalTime>
  <Words>1785</Words>
  <Application>Microsoft Office PowerPoint</Application>
  <DocSecurity>0</DocSecurity>
  <PresentationFormat>Widescreen</PresentationFormat>
  <Paragraphs>228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Source Sans Pro</vt:lpstr>
      <vt:lpstr>Symbol</vt:lpstr>
      <vt:lpstr>Office Theme</vt:lpstr>
      <vt:lpstr>Subscale and model magnets for Nb3Sn: a necessary step?</vt:lpstr>
      <vt:lpstr>What are we talking about? </vt:lpstr>
      <vt:lpstr>Toolbox: mock ups, powered samples, subscale and Model magnets</vt:lpstr>
      <vt:lpstr>Nb3Sn Magnets: what  do we need to address?</vt:lpstr>
      <vt:lpstr>Why can the subscale and model magnets contribute?</vt:lpstr>
      <vt:lpstr>Coil Design</vt:lpstr>
      <vt:lpstr>Coil Winding &amp; Curing</vt:lpstr>
      <vt:lpstr>Coil Heat Treatment</vt:lpstr>
      <vt:lpstr>Coil Impregnation</vt:lpstr>
      <vt:lpstr>Magnet Mechanical Design(I)</vt:lpstr>
      <vt:lpstr>Magnet Mechanical Design (II)</vt:lpstr>
      <vt:lpstr>Magnet Mechanical Design (III)</vt:lpstr>
      <vt:lpstr>Quench protection &amp; Magnet Performance</vt:lpstr>
      <vt:lpstr>Magnet Integration in cold mass</vt:lpstr>
      <vt:lpstr>In 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Helene Felice</dc:creator>
  <cp:keywords/>
  <dc:description/>
  <cp:lastModifiedBy>Helene Felice</cp:lastModifiedBy>
  <cp:revision>561</cp:revision>
  <dcterms:created xsi:type="dcterms:W3CDTF">2021-05-17T07:33:44Z</dcterms:created>
  <dcterms:modified xsi:type="dcterms:W3CDTF">2021-06-01T10:41:44Z</dcterms:modified>
  <cp:category/>
  <dc:identifier/>
  <cp:contentStatus/>
  <dc:language/>
  <cp:version/>
</cp:coreProperties>
</file>