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79" r:id="rId5"/>
    <p:sldId id="259" r:id="rId6"/>
    <p:sldId id="278" r:id="rId7"/>
    <p:sldId id="280" r:id="rId8"/>
    <p:sldId id="265" r:id="rId9"/>
    <p:sldId id="261" r:id="rId10"/>
    <p:sldId id="269" r:id="rId11"/>
    <p:sldId id="262" r:id="rId12"/>
    <p:sldId id="266" r:id="rId13"/>
    <p:sldId id="267" r:id="rId14"/>
    <p:sldId id="264" r:id="rId15"/>
    <p:sldId id="271" r:id="rId16"/>
    <p:sldId id="272" r:id="rId17"/>
    <p:sldId id="273" r:id="rId18"/>
    <p:sldId id="270" r:id="rId19"/>
    <p:sldId id="277" r:id="rId20"/>
    <p:sldId id="275" r:id="rId21"/>
    <p:sldId id="263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5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N Clement" initials="LC" lastIdx="1" clrIdx="0">
    <p:extLst>
      <p:ext uri="{19B8F6BF-5375-455C-9EA6-DF929625EA0E}">
        <p15:presenceInfo xmlns:p15="http://schemas.microsoft.com/office/powerpoint/2012/main" userId="S-1-5-21-343818398-2000478354-839522115-291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80" y="80"/>
      </p:cViewPr>
      <p:guideLst>
        <p:guide orient="horz" pos="2455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0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6BC91-A850-4A75-81F0-C275EBF374EA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EAD08-5910-468A-A9CA-5424667980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026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EAD08-5910-468A-A9CA-5424667980F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404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0C376-F30F-4971-AE48-E84EE56D8B2D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754" y="0"/>
            <a:ext cx="12224551" cy="954000"/>
          </a:xfrm>
          <a:prstGeom prst="rect">
            <a:avLst/>
          </a:prstGeom>
          <a:noFill/>
        </p:spPr>
      </p:pic>
      <p:pic>
        <p:nvPicPr>
          <p:cNvPr id="8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3423"/>
            <a:ext cx="1475601" cy="967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596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3ACC-AE82-49BD-A1EE-B26182F1D90B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39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EE94-275E-468E-9324-7A24DEFC2EA9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41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737FF-2108-4D0C-8699-C6EAA196872F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754" y="0"/>
            <a:ext cx="12224551" cy="954000"/>
          </a:xfrm>
          <a:prstGeom prst="rect">
            <a:avLst/>
          </a:prstGeom>
          <a:noFill/>
        </p:spPr>
      </p:pic>
      <p:pic>
        <p:nvPicPr>
          <p:cNvPr id="8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3423"/>
            <a:ext cx="1475601" cy="967423"/>
          </a:xfrm>
          <a:prstGeom prst="rect">
            <a:avLst/>
          </a:prstGeom>
          <a:noFill/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462860" y="0"/>
            <a:ext cx="729140" cy="95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9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26BE-0773-4C85-8E94-B2904E1CF3FB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A6F5-E9FB-4526-84B4-C61661A5663A}" type="datetime1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990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B0A5-3502-4A8A-99A8-35B72BE0CF54}" type="datetime1">
              <a:rPr lang="fr-FR" smtClean="0"/>
              <a:t>01/06/2021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88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6530-CDF9-4FAA-94FC-96390F8EE838}" type="datetime1">
              <a:rPr lang="fr-FR" smtClean="0"/>
              <a:t>01/06/2021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393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1707-2970-43BD-ABDD-4D4F1A04BEA3}" type="datetime1">
              <a:rPr lang="fr-FR" smtClean="0"/>
              <a:t>01/06/2021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1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D82AD-F4A6-404B-B252-F5B0F8A3DDFB}" type="datetime1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27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0BC6-17D8-40DC-874D-8520B655C45E}" type="datetime1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04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B304F-3C61-4990-9E4B-C8491E88794B}" type="datetime1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C7221-FAE0-46FC-8382-05C637AB74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36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2199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6692/contributions/2591664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43626/contributions/315402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doi.org/10.1007/978-3-030-16118-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6491/timetable/?view=standard" TargetMode="External"/><Relationship Id="rId2" Type="http://schemas.openxmlformats.org/officeDocument/2006/relationships/hyperlink" Target="https://indico.cern.ch/event/656491/contributions/2920305/attachments/1628231/2596868/Schoerling_OtherMagnets_2018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56491/timetable/?view=standard#124-triplets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656491/timetable/?view=standard#124-triple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87680" y="1121785"/>
            <a:ext cx="11216640" cy="2681716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Specific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 for </a:t>
            </a:r>
            <a:r>
              <a:rPr lang="fr-FR" dirty="0" smtClean="0"/>
              <a:t>future </a:t>
            </a:r>
            <a:r>
              <a:rPr lang="fr-FR" dirty="0" err="1"/>
              <a:t>quadrupole</a:t>
            </a:r>
            <a:r>
              <a:rPr lang="fr-FR" dirty="0"/>
              <a:t> </a:t>
            </a:r>
            <a:r>
              <a:rPr lang="fr-FR" dirty="0" err="1"/>
              <a:t>magnets</a:t>
            </a:r>
            <a:r>
              <a:rPr lang="fr-FR" dirty="0"/>
              <a:t> (</a:t>
            </a:r>
            <a:r>
              <a:rPr lang="fr-FR" dirty="0" err="1" smtClean="0"/>
              <a:t>lattice</a:t>
            </a:r>
            <a:r>
              <a:rPr lang="fr-FR" dirty="0" smtClean="0"/>
              <a:t>/insertion</a:t>
            </a:r>
            <a:r>
              <a:rPr lang="fr-FR" dirty="0" smtClean="0"/>
              <a:t>) for </a:t>
            </a:r>
            <a:r>
              <a:rPr lang="fr-FR" dirty="0"/>
              <a:t>a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</a:t>
            </a:r>
            <a:r>
              <a:rPr lang="fr-FR" dirty="0" err="1"/>
              <a:t>collider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7680" y="4329213"/>
            <a:ext cx="11216640" cy="231668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C. Lorin</a:t>
            </a:r>
          </a:p>
          <a:p>
            <a:r>
              <a:rPr lang="fr-FR" sz="3000" dirty="0" smtClean="0"/>
              <a:t>1st </a:t>
            </a:r>
            <a:r>
              <a:rPr lang="fr-FR" sz="3000" dirty="0" err="1" smtClean="0"/>
              <a:t>june</a:t>
            </a:r>
            <a:r>
              <a:rPr lang="fr-FR" sz="3000" dirty="0" smtClean="0"/>
              <a:t> 2021</a:t>
            </a:r>
          </a:p>
          <a:p>
            <a:endParaRPr lang="fr-FR" sz="3000" dirty="0"/>
          </a:p>
          <a:p>
            <a:pPr algn="l"/>
            <a:r>
              <a:rPr lang="fr-FR" sz="2000" dirty="0">
                <a:hlinkClick r:id="rId3"/>
              </a:rPr>
              <a:t>https://indico.cern.ch/event/1032199</a:t>
            </a:r>
            <a:r>
              <a:rPr lang="fr-FR" sz="2000" dirty="0" smtClean="0">
                <a:hlinkClick r:id="rId3"/>
              </a:rPr>
              <a:t>/</a:t>
            </a:r>
            <a:endParaRPr lang="fr-FR" sz="2000" dirty="0" smtClean="0"/>
          </a:p>
          <a:p>
            <a:endParaRPr lang="fr-FR" sz="2000" dirty="0"/>
          </a:p>
          <a:p>
            <a:pPr algn="l"/>
            <a:endParaRPr lang="fr-FR" sz="3600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4482" y="0"/>
            <a:ext cx="729140" cy="9526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460396" y="-1410"/>
            <a:ext cx="86500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High Field Accelerator </a:t>
            </a:r>
            <a:r>
              <a:rPr lang="fr-FR" sz="2800" dirty="0" err="1" smtClean="0">
                <a:solidFill>
                  <a:schemeClr val="bg1"/>
                </a:solidFill>
              </a:rPr>
              <a:t>Magnets</a:t>
            </a:r>
            <a:r>
              <a:rPr lang="fr-FR" sz="2800" dirty="0" smtClean="0">
                <a:solidFill>
                  <a:schemeClr val="bg1"/>
                </a:solidFill>
              </a:rPr>
              <a:t> – Roadmap </a:t>
            </a:r>
            <a:r>
              <a:rPr lang="fr-FR" sz="2800" dirty="0" err="1" smtClean="0">
                <a:solidFill>
                  <a:schemeClr val="bg1"/>
                </a:solidFill>
              </a:rPr>
              <a:t>Preparation</a:t>
            </a:r>
            <a:r>
              <a:rPr lang="fr-FR" sz="2800" dirty="0" smtClean="0">
                <a:solidFill>
                  <a:schemeClr val="bg1"/>
                </a:solidFill>
              </a:rPr>
              <a:t> (Workshop 1 and 3 </a:t>
            </a:r>
            <a:r>
              <a:rPr lang="fr-FR" sz="2800" dirty="0" err="1" smtClean="0">
                <a:solidFill>
                  <a:schemeClr val="bg1"/>
                </a:solidFill>
              </a:rPr>
              <a:t>June</a:t>
            </a:r>
            <a:r>
              <a:rPr lang="fr-FR" sz="2800" dirty="0" smtClean="0">
                <a:solidFill>
                  <a:schemeClr val="bg1"/>
                </a:solidFill>
              </a:rPr>
              <a:t> 2021)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5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5311140" cy="4351338"/>
          </a:xfrm>
        </p:spPr>
        <p:txBody>
          <a:bodyPr/>
          <a:lstStyle/>
          <a:p>
            <a:r>
              <a:rPr lang="fr-FR" dirty="0" smtClean="0"/>
              <a:t>Limitation </a:t>
            </a:r>
            <a:r>
              <a:rPr lang="fr-FR" dirty="0" err="1" smtClean="0"/>
              <a:t>from</a:t>
            </a:r>
            <a:r>
              <a:rPr lang="fr-FR" dirty="0" smtClean="0"/>
              <a:t> the protection not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Jc</a:t>
            </a:r>
            <a:endParaRPr lang="fr-FR" dirty="0"/>
          </a:p>
          <a:p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pPr marL="0" indent="0">
              <a:buNone/>
            </a:pPr>
            <a:r>
              <a:rPr lang="fr-FR" sz="2000" dirty="0"/>
              <a:t>(</a:t>
            </a:r>
            <a:r>
              <a:rPr lang="fr-FR" sz="2000" dirty="0" err="1">
                <a:solidFill>
                  <a:srgbClr val="00B050"/>
                </a:solidFill>
              </a:rPr>
              <a:t>dipole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 err="1">
                <a:solidFill>
                  <a:srgbClr val="00B050"/>
                </a:solidFill>
              </a:rPr>
              <a:t>common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 err="1">
                <a:solidFill>
                  <a:srgbClr val="00B050"/>
                </a:solidFill>
              </a:rPr>
              <a:t>development</a:t>
            </a:r>
            <a:r>
              <a:rPr lang="fr-FR" sz="2000" dirty="0"/>
              <a:t>)</a:t>
            </a:r>
          </a:p>
          <a:p>
            <a:r>
              <a:rPr lang="fr-FR" dirty="0" smtClean="0"/>
              <a:t>40 ms to 30 ms </a:t>
            </a:r>
            <a:r>
              <a:rPr lang="fr-FR" dirty="0" err="1" smtClean="0"/>
              <a:t>delay</a:t>
            </a:r>
            <a:endParaRPr lang="fr-FR" dirty="0" smtClean="0"/>
          </a:p>
          <a:p>
            <a:pPr marL="0" indent="0">
              <a:buNone/>
            </a:pPr>
            <a:r>
              <a:rPr lang="fr-FR" sz="2000" dirty="0" smtClean="0"/>
              <a:t>=&gt; </a:t>
            </a:r>
            <a:r>
              <a:rPr lang="fr-FR" sz="2000" dirty="0"/>
              <a:t>+20 T/m or -13% of </a:t>
            </a:r>
            <a:r>
              <a:rPr lang="fr-FR" sz="2000" dirty="0" err="1" smtClean="0"/>
              <a:t>conductor</a:t>
            </a:r>
            <a:endParaRPr lang="fr-FR" sz="2000" dirty="0" smtClean="0"/>
          </a:p>
          <a:p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t = </a:t>
            </a:r>
            <a:r>
              <a:rPr lang="fr-FR" dirty="0" smtClean="0"/>
              <a:t>5 ms -&gt;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T ~ </a:t>
            </a:r>
            <a:r>
              <a:rPr lang="fr-FR" dirty="0" smtClean="0"/>
              <a:t>50 K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98120" y="6396335"/>
            <a:ext cx="1089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Lorin et al. Design of a Nb3Sn 400 T/m </a:t>
            </a:r>
            <a:r>
              <a:rPr lang="fr-FR" sz="1200" dirty="0" err="1" smtClean="0"/>
              <a:t>Quadrupole</a:t>
            </a:r>
            <a:r>
              <a:rPr lang="fr-FR" sz="1200" dirty="0" smtClean="0"/>
              <a:t> for the Future </a:t>
            </a:r>
            <a:r>
              <a:rPr lang="fr-FR" sz="1200" dirty="0" err="1" smtClean="0"/>
              <a:t>Circular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, IEEE TAS 4004905 (2018)</a:t>
            </a:r>
          </a:p>
          <a:p>
            <a:r>
              <a:rPr lang="fr-FR" sz="1200" dirty="0" smtClean="0"/>
              <a:t>C. Lorin et al., Exploration of </a:t>
            </a:r>
            <a:r>
              <a:rPr lang="fr-FR" sz="1200" dirty="0" err="1" smtClean="0"/>
              <a:t>Two</a:t>
            </a:r>
            <a:r>
              <a:rPr lang="fr-FR" sz="1200" dirty="0" smtClean="0"/>
              <a:t> Layer Nb</a:t>
            </a:r>
            <a:r>
              <a:rPr lang="fr-FR" sz="1200" baseline="-25000" dirty="0" smtClean="0"/>
              <a:t>3</a:t>
            </a:r>
            <a:r>
              <a:rPr lang="fr-FR" sz="1200" dirty="0" smtClean="0"/>
              <a:t>Sn Designs of the Future </a:t>
            </a:r>
            <a:r>
              <a:rPr lang="fr-FR" sz="1200" dirty="0" err="1" smtClean="0"/>
              <a:t>Circular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 Main </a:t>
            </a:r>
            <a:r>
              <a:rPr lang="fr-FR" sz="1200" dirty="0" err="1" smtClean="0"/>
              <a:t>Quadrupoles</a:t>
            </a:r>
            <a:r>
              <a:rPr lang="fr-FR" sz="1200" dirty="0" smtClean="0"/>
              <a:t>, </a:t>
            </a:r>
            <a:r>
              <a:rPr lang="fr-FR" sz="1200" dirty="0"/>
              <a:t>IEEE TAS</a:t>
            </a:r>
            <a:r>
              <a:rPr lang="fr-FR" sz="1200" dirty="0" smtClean="0"/>
              <a:t> 4001005 (2019)</a:t>
            </a:r>
            <a:endParaRPr lang="fr-FR" sz="12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788" y="1159263"/>
            <a:ext cx="5401794" cy="4536365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281259" y="-166300"/>
            <a:ext cx="5044126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Protection limitation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9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6101" y="-171839"/>
            <a:ext cx="11010900" cy="1325563"/>
          </a:xfrm>
        </p:spPr>
        <p:txBody>
          <a:bodyPr/>
          <a:lstStyle/>
          <a:p>
            <a:r>
              <a:rPr lang="fr-FR" dirty="0" err="1" smtClean="0">
                <a:solidFill>
                  <a:schemeClr val="bg1"/>
                </a:solidFill>
              </a:rPr>
              <a:t>Cable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specificity</a:t>
            </a:r>
            <a:r>
              <a:rPr lang="fr-FR" dirty="0" smtClean="0">
                <a:solidFill>
                  <a:schemeClr val="bg1"/>
                </a:solidFill>
              </a:rPr>
              <a:t>: </a:t>
            </a:r>
            <a:r>
              <a:rPr lang="fr-FR" sz="3000" b="1" dirty="0" smtClean="0">
                <a:solidFill>
                  <a:schemeClr val="bg1"/>
                </a:solidFill>
              </a:rPr>
              <a:t>High 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/non-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 ratio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49400"/>
            <a:ext cx="11163300" cy="46275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This </a:t>
            </a:r>
            <a:r>
              <a:rPr lang="fr-FR" dirty="0" err="1" smtClean="0"/>
              <a:t>specificity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for a </a:t>
            </a:r>
            <a:r>
              <a:rPr lang="fr-FR" dirty="0" err="1" smtClean="0"/>
              <a:t>cable</a:t>
            </a:r>
            <a:r>
              <a:rPr lang="fr-FR" dirty="0" smtClean="0"/>
              <a:t>: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keystone</a:t>
            </a:r>
            <a:r>
              <a:rPr lang="fr-FR" dirty="0" smtClean="0"/>
              <a:t> angle 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distribution,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wedges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2200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815" y="2918712"/>
            <a:ext cx="3771680" cy="294290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419850" y="6176963"/>
            <a:ext cx="4728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M. </a:t>
            </a:r>
            <a:r>
              <a:rPr lang="fr-FR" sz="1200" dirty="0" err="1" smtClean="0"/>
              <a:t>Sorbi</a:t>
            </a:r>
            <a:r>
              <a:rPr lang="fr-FR" sz="1200" dirty="0" smtClean="0"/>
              <a:t> et al., </a:t>
            </a:r>
            <a:r>
              <a:rPr lang="en-US" sz="1200" dirty="0"/>
              <a:t>The </a:t>
            </a:r>
            <a:r>
              <a:rPr lang="en-US" sz="1200" dirty="0" err="1"/>
              <a:t>EuroCirCol</a:t>
            </a:r>
            <a:r>
              <a:rPr lang="en-US" sz="1200" dirty="0"/>
              <a:t> 16T Cosine–Theta </a:t>
            </a:r>
            <a:r>
              <a:rPr lang="en-US" sz="1200" dirty="0" smtClean="0"/>
              <a:t>Dipole Option </a:t>
            </a:r>
            <a:r>
              <a:rPr lang="en-US" sz="1200" dirty="0"/>
              <a:t>for the FCC</a:t>
            </a:r>
            <a:r>
              <a:rPr lang="fr-FR" sz="1200" dirty="0" smtClean="0"/>
              <a:t>, IEEE TAS 4001205 (2017)</a:t>
            </a:r>
            <a:endParaRPr lang="fr-FR" sz="1200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 rotWithShape="1">
          <a:blip r:embed="rId3"/>
          <a:srcRect l="15366" r="9294"/>
          <a:stretch/>
        </p:blipFill>
        <p:spPr>
          <a:xfrm>
            <a:off x="1456643" y="2577910"/>
            <a:ext cx="3555167" cy="362451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83407" y="6307435"/>
            <a:ext cx="550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Lorin et al. Design of a Nb3Sn 400 T/m </a:t>
            </a:r>
            <a:r>
              <a:rPr lang="fr-FR" sz="1200" dirty="0" err="1" smtClean="0"/>
              <a:t>Quadrupole</a:t>
            </a:r>
            <a:r>
              <a:rPr lang="fr-FR" sz="1200" dirty="0" smtClean="0"/>
              <a:t> for the Future </a:t>
            </a:r>
            <a:r>
              <a:rPr lang="fr-FR" sz="1200" dirty="0" err="1" smtClean="0"/>
              <a:t>Circular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, IEEE TAS 4004905 (2018)</a:t>
            </a:r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0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49400"/>
            <a:ext cx="11163300" cy="46275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This </a:t>
            </a:r>
            <a:r>
              <a:rPr lang="fr-FR" dirty="0" err="1" smtClean="0"/>
              <a:t>specificity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for a </a:t>
            </a:r>
            <a:r>
              <a:rPr lang="fr-FR" dirty="0" err="1" smtClean="0"/>
              <a:t>cable</a:t>
            </a:r>
            <a:r>
              <a:rPr lang="fr-FR" dirty="0" smtClean="0"/>
              <a:t>: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keystone</a:t>
            </a:r>
            <a:r>
              <a:rPr lang="fr-FR" dirty="0" smtClean="0"/>
              <a:t> angle 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distribution,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wedges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2200" dirty="0" smtClean="0"/>
          </a:p>
          <a:p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cable</a:t>
            </a:r>
            <a:r>
              <a:rPr lang="fr-FR" dirty="0" smtClean="0"/>
              <a:t> compaction </a:t>
            </a:r>
            <a:r>
              <a:rPr lang="fr-FR" sz="2200" dirty="0" smtClean="0"/>
              <a:t>(</a:t>
            </a:r>
            <a:r>
              <a:rPr lang="fr-FR" sz="2200" dirty="0" err="1" smtClean="0"/>
              <a:t>better</a:t>
            </a:r>
            <a:r>
              <a:rPr lang="fr-FR" sz="2200" dirty="0" smtClean="0"/>
              <a:t> </a:t>
            </a:r>
            <a:r>
              <a:rPr lang="fr-FR" sz="2200" dirty="0" err="1" smtClean="0"/>
              <a:t>mechanical</a:t>
            </a:r>
            <a:r>
              <a:rPr lang="fr-FR" sz="2200" dirty="0" smtClean="0"/>
              <a:t> </a:t>
            </a:r>
            <a:r>
              <a:rPr lang="fr-FR" sz="2200" dirty="0" err="1" smtClean="0"/>
              <a:t>stability</a:t>
            </a:r>
            <a:r>
              <a:rPr lang="fr-FR" sz="2200" dirty="0" smtClean="0"/>
              <a:t>/</a:t>
            </a:r>
            <a:r>
              <a:rPr lang="fr-FR" sz="2200" dirty="0" err="1" smtClean="0"/>
              <a:t>windability</a:t>
            </a:r>
            <a:r>
              <a:rPr lang="fr-FR" sz="2200" dirty="0" smtClean="0"/>
              <a:t>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5878" y="6406262"/>
            <a:ext cx="3932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Genot et al., </a:t>
            </a:r>
            <a:r>
              <a:rPr lang="en-US" sz="1200" dirty="0" smtClean="0"/>
              <a:t> </a:t>
            </a:r>
            <a:r>
              <a:rPr lang="en-US" sz="1200" dirty="0"/>
              <a:t>FCC-</a:t>
            </a:r>
            <a:r>
              <a:rPr lang="en-US" sz="1200" dirty="0" err="1"/>
              <a:t>hh</a:t>
            </a:r>
            <a:r>
              <a:rPr lang="en-US" sz="1200" dirty="0"/>
              <a:t> conceptual designs and </a:t>
            </a:r>
            <a:r>
              <a:rPr lang="en-US" sz="1200" dirty="0" err="1"/>
              <a:t>windability</a:t>
            </a:r>
            <a:r>
              <a:rPr lang="en-US" sz="1200" dirty="0"/>
              <a:t> of the Main Quadrupoles </a:t>
            </a:r>
            <a:r>
              <a:rPr lang="fr-FR" sz="1200" dirty="0" smtClean="0"/>
              <a:t>, IEEE TAS 4000107 (2021)</a:t>
            </a:r>
            <a:endParaRPr lang="fr-FR" sz="12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8259"/>
            <a:ext cx="3813788" cy="190452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518" y="3241755"/>
            <a:ext cx="3383550" cy="191453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7543" y="3241755"/>
            <a:ext cx="4797695" cy="181102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28233" y="5406357"/>
            <a:ext cx="11011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Winding</a:t>
            </a:r>
            <a:r>
              <a:rPr lang="fr-FR" dirty="0" smtClean="0"/>
              <a:t> trials made on a 50 mm </a:t>
            </a:r>
            <a:r>
              <a:rPr lang="fr-FR" dirty="0" err="1" smtClean="0"/>
              <a:t>mandrel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40 x 0.85 mm MQXF </a:t>
            </a:r>
            <a:r>
              <a:rPr lang="fr-FR" dirty="0" err="1" smtClean="0"/>
              <a:t>cable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proper</a:t>
            </a:r>
            <a:r>
              <a:rPr lang="fr-FR" dirty="0" smtClean="0"/>
              <a:t> set of </a:t>
            </a:r>
            <a:r>
              <a:rPr lang="fr-FR" dirty="0" err="1" smtClean="0"/>
              <a:t>tooling</a:t>
            </a:r>
            <a:endParaRPr lang="fr-FR" dirty="0" smtClean="0"/>
          </a:p>
          <a:p>
            <a:r>
              <a:rPr lang="fr-FR" dirty="0" smtClean="0"/>
              <a:t>-&gt; </a:t>
            </a:r>
            <a:r>
              <a:rPr lang="fr-FR" dirty="0" err="1">
                <a:solidFill>
                  <a:srgbClr val="00B050"/>
                </a:solidFill>
              </a:rPr>
              <a:t>N</a:t>
            </a:r>
            <a:r>
              <a:rPr lang="fr-FR" dirty="0" err="1" smtClean="0">
                <a:solidFill>
                  <a:srgbClr val="00B050"/>
                </a:solidFill>
              </a:rPr>
              <a:t>ext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step</a:t>
            </a:r>
            <a:r>
              <a:rPr lang="fr-FR" dirty="0" smtClean="0">
                <a:solidFill>
                  <a:srgbClr val="00B050"/>
                </a:solidFill>
              </a:rPr>
              <a:t>: </a:t>
            </a:r>
            <a:r>
              <a:rPr lang="fr-FR" dirty="0" err="1" smtClean="0">
                <a:solidFill>
                  <a:srgbClr val="00B050"/>
                </a:solidFill>
              </a:rPr>
              <a:t>investigate</a:t>
            </a:r>
            <a:r>
              <a:rPr lang="fr-FR" dirty="0" smtClean="0">
                <a:solidFill>
                  <a:srgbClr val="00B050"/>
                </a:solidFill>
              </a:rPr>
              <a:t> the 0.7 mm </a:t>
            </a:r>
            <a:r>
              <a:rPr lang="fr-FR" dirty="0" err="1" smtClean="0">
                <a:solidFill>
                  <a:srgbClr val="00B050"/>
                </a:solidFill>
              </a:rPr>
              <a:t>strand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cables</a:t>
            </a:r>
            <a:r>
              <a:rPr lang="fr-FR" dirty="0" smtClean="0">
                <a:solidFill>
                  <a:srgbClr val="00B050"/>
                </a:solidFill>
              </a:rPr>
              <a:t> as the FCC cos-</a:t>
            </a:r>
            <a:r>
              <a:rPr lang="fr-FR" dirty="0" err="1" smtClean="0">
                <a:solidFill>
                  <a:srgbClr val="00B050"/>
                </a:solidFill>
              </a:rPr>
              <a:t>theta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dipole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outer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cable</a:t>
            </a:r>
            <a:r>
              <a:rPr lang="fr-FR" dirty="0" smtClean="0">
                <a:solidFill>
                  <a:srgbClr val="00B050"/>
                </a:solidFill>
              </a:rPr>
              <a:t>: 36/38 x 0.7 mm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75865" y="6590928"/>
            <a:ext cx="756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R. Valente et al., </a:t>
            </a:r>
            <a:r>
              <a:rPr lang="en-US" sz="1200" dirty="0"/>
              <a:t>Baseline Design of a 16 </a:t>
            </a:r>
            <a:r>
              <a:rPr lang="en-US" sz="1200" dirty="0" smtClean="0"/>
              <a:t>T </a:t>
            </a:r>
            <a:r>
              <a:rPr lang="en-US" sz="1200" dirty="0" err="1" smtClean="0"/>
              <a:t>cosθ</a:t>
            </a:r>
            <a:r>
              <a:rPr lang="en-US" sz="1200" dirty="0" smtClean="0"/>
              <a:t> Bending </a:t>
            </a:r>
            <a:r>
              <a:rPr lang="en-US" sz="1200" dirty="0"/>
              <a:t>Dipole </a:t>
            </a:r>
            <a:r>
              <a:rPr lang="en-US" sz="1200" dirty="0" err="1"/>
              <a:t>forthe</a:t>
            </a:r>
            <a:r>
              <a:rPr lang="en-US" sz="1200" dirty="0"/>
              <a:t> Future Circular Collider</a:t>
            </a:r>
            <a:r>
              <a:rPr lang="fr-FR" sz="1200" dirty="0" smtClean="0"/>
              <a:t>, IEEE TAS 4003005 (2019)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675865" y="6378596"/>
            <a:ext cx="756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M. </a:t>
            </a:r>
            <a:r>
              <a:rPr lang="fr-FR" sz="1200" dirty="0" err="1" smtClean="0"/>
              <a:t>Sorbi</a:t>
            </a:r>
            <a:r>
              <a:rPr lang="fr-FR" sz="1200" dirty="0" smtClean="0"/>
              <a:t> et al., </a:t>
            </a:r>
            <a:r>
              <a:rPr lang="en-US" sz="1200" dirty="0"/>
              <a:t>The </a:t>
            </a:r>
            <a:r>
              <a:rPr lang="en-US" sz="1200" dirty="0" err="1"/>
              <a:t>EuroCirCol</a:t>
            </a:r>
            <a:r>
              <a:rPr lang="en-US" sz="1200" dirty="0"/>
              <a:t> 16T Cosine–Theta </a:t>
            </a:r>
            <a:r>
              <a:rPr lang="en-US" sz="1200" dirty="0" smtClean="0"/>
              <a:t>Dipole Option </a:t>
            </a:r>
            <a:r>
              <a:rPr lang="en-US" sz="1200" dirty="0"/>
              <a:t>for the FCC</a:t>
            </a:r>
            <a:r>
              <a:rPr lang="fr-FR" sz="1200" dirty="0" smtClean="0"/>
              <a:t>, IEEE TAS 4001205 (2017)</a:t>
            </a:r>
            <a:endParaRPr lang="fr-FR" sz="1200" dirty="0"/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1366101" y="-171839"/>
            <a:ext cx="11010900" cy="1325563"/>
          </a:xfrm>
        </p:spPr>
        <p:txBody>
          <a:bodyPr/>
          <a:lstStyle/>
          <a:p>
            <a:r>
              <a:rPr lang="fr-FR" dirty="0" err="1" smtClean="0">
                <a:solidFill>
                  <a:schemeClr val="bg1"/>
                </a:solidFill>
              </a:rPr>
              <a:t>Cable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specificity</a:t>
            </a:r>
            <a:r>
              <a:rPr lang="fr-FR" dirty="0" smtClean="0">
                <a:solidFill>
                  <a:schemeClr val="bg1"/>
                </a:solidFill>
              </a:rPr>
              <a:t>: </a:t>
            </a:r>
            <a:r>
              <a:rPr lang="fr-FR" sz="3000" b="1" dirty="0" smtClean="0">
                <a:solidFill>
                  <a:schemeClr val="bg1"/>
                </a:solidFill>
              </a:rPr>
              <a:t>High 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/non-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 ratio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7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49400"/>
            <a:ext cx="11163300" cy="46275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This </a:t>
            </a:r>
            <a:r>
              <a:rPr lang="fr-FR" dirty="0" err="1" smtClean="0"/>
              <a:t>specificity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for a </a:t>
            </a:r>
            <a:r>
              <a:rPr lang="fr-FR" dirty="0" err="1" smtClean="0"/>
              <a:t>cable</a:t>
            </a:r>
            <a:r>
              <a:rPr lang="fr-FR" dirty="0" smtClean="0"/>
              <a:t>: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keystone</a:t>
            </a:r>
            <a:r>
              <a:rPr lang="fr-FR" dirty="0" smtClean="0"/>
              <a:t> angle 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2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distribution,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wedges</a:t>
            </a:r>
            <a:r>
              <a:rPr lang="fr-F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2200" dirty="0" smtClean="0"/>
          </a:p>
          <a:p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cable</a:t>
            </a:r>
            <a:r>
              <a:rPr lang="fr-FR" dirty="0" smtClean="0"/>
              <a:t> compaction </a:t>
            </a:r>
            <a:r>
              <a:rPr lang="fr-FR" sz="2200" dirty="0" smtClean="0"/>
              <a:t>(</a:t>
            </a:r>
            <a:r>
              <a:rPr lang="fr-FR" sz="2200" dirty="0" err="1" smtClean="0"/>
              <a:t>better</a:t>
            </a:r>
            <a:r>
              <a:rPr lang="fr-FR" sz="2200" dirty="0" smtClean="0"/>
              <a:t> </a:t>
            </a:r>
            <a:r>
              <a:rPr lang="fr-FR" sz="2200" dirty="0" err="1" smtClean="0"/>
              <a:t>mechanical</a:t>
            </a:r>
            <a:r>
              <a:rPr lang="fr-FR" sz="2200" dirty="0" smtClean="0"/>
              <a:t> </a:t>
            </a:r>
            <a:r>
              <a:rPr lang="fr-FR" sz="2200" dirty="0" err="1" smtClean="0"/>
              <a:t>stability</a:t>
            </a:r>
            <a:r>
              <a:rPr lang="fr-FR" sz="2200" dirty="0" smtClean="0"/>
              <a:t>/</a:t>
            </a:r>
            <a:r>
              <a:rPr lang="fr-FR" sz="2200" dirty="0" err="1" smtClean="0"/>
              <a:t>windability</a:t>
            </a:r>
            <a:r>
              <a:rPr lang="fr-FR" sz="2200" dirty="0" smtClean="0"/>
              <a:t>)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reduce</a:t>
            </a:r>
            <a:r>
              <a:rPr lang="fr-FR" dirty="0" smtClean="0"/>
              <a:t> the flux jumps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71" y="3590114"/>
            <a:ext cx="3736767" cy="284051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778" y="3089786"/>
            <a:ext cx="4102721" cy="322507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253775" y="6314857"/>
            <a:ext cx="4273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B. </a:t>
            </a:r>
            <a:r>
              <a:rPr lang="fr-FR" sz="1200" dirty="0" err="1" smtClean="0"/>
              <a:t>Bordini</a:t>
            </a:r>
            <a:r>
              <a:rPr lang="fr-FR" sz="1200" dirty="0" smtClean="0"/>
              <a:t> et al.</a:t>
            </a:r>
            <a:r>
              <a:rPr lang="en-US" sz="1200" dirty="0"/>
              <a:t> Impact of the Residual Resistivity Ratio on </a:t>
            </a:r>
            <a:r>
              <a:rPr lang="en-US" sz="1200" dirty="0" smtClean="0"/>
              <a:t>the Stability of Nb3Sn Magnets</a:t>
            </a:r>
            <a:r>
              <a:rPr lang="fr-FR" sz="1200" dirty="0" smtClean="0"/>
              <a:t>, IEEE TAS 4705804 (2012)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1001903" y="6430625"/>
            <a:ext cx="4116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Genot et al., </a:t>
            </a:r>
            <a:r>
              <a:rPr lang="en-US" sz="1200" dirty="0" smtClean="0"/>
              <a:t> </a:t>
            </a:r>
            <a:r>
              <a:rPr lang="en-US" sz="1200" dirty="0"/>
              <a:t>FCC-</a:t>
            </a:r>
            <a:r>
              <a:rPr lang="en-US" sz="1200" dirty="0" err="1"/>
              <a:t>hh</a:t>
            </a:r>
            <a:r>
              <a:rPr lang="en-US" sz="1200" dirty="0"/>
              <a:t> conceptual designs and </a:t>
            </a:r>
            <a:r>
              <a:rPr lang="en-US" sz="1200" dirty="0" err="1"/>
              <a:t>windability</a:t>
            </a:r>
            <a:r>
              <a:rPr lang="en-US" sz="1200" dirty="0"/>
              <a:t> of the Main Quadrupoles </a:t>
            </a:r>
            <a:r>
              <a:rPr lang="fr-FR" sz="1200" dirty="0" smtClean="0"/>
              <a:t>, IEEE TAS 4000107 (2021)</a:t>
            </a:r>
            <a:endParaRPr lang="fr-FR" sz="1200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366101" y="-171839"/>
            <a:ext cx="11010900" cy="1325563"/>
          </a:xfrm>
        </p:spPr>
        <p:txBody>
          <a:bodyPr/>
          <a:lstStyle/>
          <a:p>
            <a:r>
              <a:rPr lang="fr-FR" dirty="0" err="1" smtClean="0">
                <a:solidFill>
                  <a:schemeClr val="bg1"/>
                </a:solidFill>
              </a:rPr>
              <a:t>Cable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specificity</a:t>
            </a:r>
            <a:r>
              <a:rPr lang="fr-FR" dirty="0" smtClean="0">
                <a:solidFill>
                  <a:schemeClr val="bg1"/>
                </a:solidFill>
              </a:rPr>
              <a:t>: </a:t>
            </a:r>
            <a:r>
              <a:rPr lang="fr-FR" sz="3000" b="1" dirty="0" smtClean="0">
                <a:solidFill>
                  <a:schemeClr val="bg1"/>
                </a:solidFill>
              </a:rPr>
              <a:t>High 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/non-</a:t>
            </a:r>
            <a:r>
              <a:rPr lang="fr-FR" sz="3000" b="1" dirty="0" err="1" smtClean="0">
                <a:solidFill>
                  <a:schemeClr val="bg1"/>
                </a:solidFill>
              </a:rPr>
              <a:t>copper</a:t>
            </a:r>
            <a:r>
              <a:rPr lang="fr-FR" sz="3000" b="1" dirty="0" smtClean="0">
                <a:solidFill>
                  <a:schemeClr val="bg1"/>
                </a:solidFill>
              </a:rPr>
              <a:t> ratio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9279904" y="6356350"/>
            <a:ext cx="2743200" cy="365125"/>
          </a:xfrm>
        </p:spPr>
        <p:txBody>
          <a:bodyPr/>
          <a:lstStyle/>
          <a:p>
            <a:fld id="{201C7221-FAE0-46FC-8382-05C637AB74F8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41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9222" y="-137591"/>
            <a:ext cx="10515600" cy="1325563"/>
          </a:xfrm>
        </p:spPr>
        <p:txBody>
          <a:bodyPr/>
          <a:lstStyle/>
          <a:p>
            <a:r>
              <a:rPr lang="fr-FR" dirty="0" err="1">
                <a:solidFill>
                  <a:schemeClr val="bg1"/>
                </a:solidFill>
              </a:rPr>
              <a:t>Mechanical</a:t>
            </a:r>
            <a:r>
              <a:rPr lang="fr-FR" dirty="0">
                <a:solidFill>
                  <a:schemeClr val="bg1"/>
                </a:solidFill>
              </a:rPr>
              <a:t> stress – ‘</a:t>
            </a:r>
            <a:r>
              <a:rPr lang="fr-FR" sz="3800" b="1" dirty="0" err="1">
                <a:solidFill>
                  <a:schemeClr val="bg1"/>
                </a:solidFill>
              </a:rPr>
              <a:t>order</a:t>
            </a:r>
            <a:r>
              <a:rPr lang="fr-FR" sz="3800" b="1" dirty="0">
                <a:solidFill>
                  <a:schemeClr val="bg1"/>
                </a:solidFill>
              </a:rPr>
              <a:t> of magnitude</a:t>
            </a:r>
            <a:r>
              <a:rPr lang="fr-FR" dirty="0">
                <a:solidFill>
                  <a:schemeClr val="bg1"/>
                </a:solidFill>
              </a:rPr>
              <a:t>’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92581"/>
            <a:ext cx="10515600" cy="763783"/>
          </a:xfrm>
        </p:spPr>
        <p:txBody>
          <a:bodyPr>
            <a:normAutofit/>
          </a:bodyPr>
          <a:lstStyle/>
          <a:p>
            <a:r>
              <a:rPr lang="fr-FR" smtClean="0"/>
              <a:t>Investigation on a </a:t>
            </a:r>
            <a:r>
              <a:rPr lang="fr-FR" b="1" smtClean="0"/>
              <a:t>2 layers design </a:t>
            </a:r>
            <a:r>
              <a:rPr lang="fr-FR" smtClean="0"/>
              <a:t>with a </a:t>
            </a:r>
            <a:r>
              <a:rPr lang="fr-FR" b="1" smtClean="0"/>
              <a:t>collared option</a:t>
            </a:r>
            <a:r>
              <a:rPr lang="fr-FR" baseline="30000" smtClean="0"/>
              <a:t>+</a:t>
            </a:r>
            <a:endParaRPr lang="fr-FR" baseline="30000" dirty="0"/>
          </a:p>
        </p:txBody>
      </p:sp>
      <p:sp>
        <p:nvSpPr>
          <p:cNvPr id="4" name="ZoneTexte 3"/>
          <p:cNvSpPr txBox="1"/>
          <p:nvPr/>
        </p:nvSpPr>
        <p:spPr>
          <a:xfrm>
            <a:off x="360504" y="6581347"/>
            <a:ext cx="8752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aseline="30000" smtClean="0"/>
              <a:t>+</a:t>
            </a:r>
            <a:r>
              <a:rPr lang="fr-FR" sz="1200" smtClean="0"/>
              <a:t>C</a:t>
            </a:r>
            <a:r>
              <a:rPr lang="fr-FR" sz="1200"/>
              <a:t>. Lorin et al., Exploration of Two Layer Nb</a:t>
            </a:r>
            <a:r>
              <a:rPr lang="fr-FR" sz="1200" baseline="-25000"/>
              <a:t>3</a:t>
            </a:r>
            <a:r>
              <a:rPr lang="fr-FR" sz="1200"/>
              <a:t>Sn Designs of the Future Circular Collider Main Quadrupoles, IEEE TAS 4001005 (2019</a:t>
            </a:r>
            <a:r>
              <a:rPr lang="fr-FR" sz="1200" smtClean="0"/>
              <a:t>)</a:t>
            </a:r>
          </a:p>
        </p:txBody>
      </p:sp>
      <p:sp>
        <p:nvSpPr>
          <p:cNvPr id="5" name="TextBox 19"/>
          <p:cNvSpPr txBox="1"/>
          <p:nvPr/>
        </p:nvSpPr>
        <p:spPr>
          <a:xfrm>
            <a:off x="488301" y="2209333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 pancake glued (dark area)</a:t>
            </a:r>
            <a:endParaRPr lang="en-US" dirty="0"/>
          </a:p>
        </p:txBody>
      </p:sp>
      <p:sp>
        <p:nvSpPr>
          <p:cNvPr id="6" name="TextBox 21"/>
          <p:cNvSpPr txBox="1"/>
          <p:nvPr/>
        </p:nvSpPr>
        <p:spPr>
          <a:xfrm>
            <a:off x="488301" y="2565086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Sliding contact elsewhere (without separation)</a:t>
            </a:r>
            <a:endParaRPr lang="en-US" dirty="0"/>
          </a:p>
        </p:txBody>
      </p:sp>
      <p:grpSp>
        <p:nvGrpSpPr>
          <p:cNvPr id="12" name="Groupe 11"/>
          <p:cNvGrpSpPr/>
          <p:nvPr/>
        </p:nvGrpSpPr>
        <p:grpSpPr>
          <a:xfrm>
            <a:off x="7853201" y="2194460"/>
            <a:ext cx="3921648" cy="3324386"/>
            <a:chOff x="7853201" y="2194460"/>
            <a:chExt cx="3921648" cy="3324386"/>
          </a:xfrm>
        </p:grpSpPr>
        <p:pic>
          <p:nvPicPr>
            <p:cNvPr id="7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53201" y="2194460"/>
              <a:ext cx="3921648" cy="3324386"/>
            </a:xfrm>
            <a:prstGeom prst="rect">
              <a:avLst/>
            </a:prstGeom>
          </p:spPr>
        </p:pic>
        <p:sp>
          <p:nvSpPr>
            <p:cNvPr id="8" name="Freeform 17"/>
            <p:cNvSpPr/>
            <p:nvPr/>
          </p:nvSpPr>
          <p:spPr>
            <a:xfrm>
              <a:off x="8089371" y="3935786"/>
              <a:ext cx="2081213" cy="1557337"/>
            </a:xfrm>
            <a:custGeom>
              <a:avLst/>
              <a:gdLst>
                <a:gd name="connsiteX0" fmla="*/ 0 w 2081213"/>
                <a:gd name="connsiteY0" fmla="*/ 747712 h 1557337"/>
                <a:gd name="connsiteX1" fmla="*/ 1681163 w 2081213"/>
                <a:gd name="connsiteY1" fmla="*/ 0 h 1557337"/>
                <a:gd name="connsiteX2" fmla="*/ 1847850 w 2081213"/>
                <a:gd name="connsiteY2" fmla="*/ 361950 h 1557337"/>
                <a:gd name="connsiteX3" fmla="*/ 1962150 w 2081213"/>
                <a:gd name="connsiteY3" fmla="*/ 719137 h 1557337"/>
                <a:gd name="connsiteX4" fmla="*/ 2033588 w 2081213"/>
                <a:gd name="connsiteY4" fmla="*/ 1028700 h 1557337"/>
                <a:gd name="connsiteX5" fmla="*/ 2066925 w 2081213"/>
                <a:gd name="connsiteY5" fmla="*/ 1262062 h 1557337"/>
                <a:gd name="connsiteX6" fmla="*/ 2081213 w 2081213"/>
                <a:gd name="connsiteY6" fmla="*/ 1557337 h 1557337"/>
                <a:gd name="connsiteX7" fmla="*/ 238125 w 2081213"/>
                <a:gd name="connsiteY7" fmla="*/ 1543050 h 1557337"/>
                <a:gd name="connsiteX8" fmla="*/ 233363 w 2081213"/>
                <a:gd name="connsiteY8" fmla="*/ 1419225 h 1557337"/>
                <a:gd name="connsiteX9" fmla="*/ 204788 w 2081213"/>
                <a:gd name="connsiteY9" fmla="*/ 1257300 h 1557337"/>
                <a:gd name="connsiteX10" fmla="*/ 152400 w 2081213"/>
                <a:gd name="connsiteY10" fmla="*/ 1057275 h 1557337"/>
                <a:gd name="connsiteX11" fmla="*/ 85725 w 2081213"/>
                <a:gd name="connsiteY11" fmla="*/ 923925 h 1557337"/>
                <a:gd name="connsiteX12" fmla="*/ 14288 w 2081213"/>
                <a:gd name="connsiteY12" fmla="*/ 800100 h 1557337"/>
                <a:gd name="connsiteX13" fmla="*/ 0 w 2081213"/>
                <a:gd name="connsiteY13" fmla="*/ 747712 h 155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81213" h="1557337">
                  <a:moveTo>
                    <a:pt x="0" y="747712"/>
                  </a:moveTo>
                  <a:lnTo>
                    <a:pt x="1681163" y="0"/>
                  </a:lnTo>
                  <a:lnTo>
                    <a:pt x="1847850" y="361950"/>
                  </a:lnTo>
                  <a:lnTo>
                    <a:pt x="1962150" y="719137"/>
                  </a:lnTo>
                  <a:lnTo>
                    <a:pt x="2033588" y="1028700"/>
                  </a:lnTo>
                  <a:lnTo>
                    <a:pt x="2066925" y="1262062"/>
                  </a:lnTo>
                  <a:lnTo>
                    <a:pt x="2081213" y="1557337"/>
                  </a:lnTo>
                  <a:lnTo>
                    <a:pt x="238125" y="1543050"/>
                  </a:lnTo>
                  <a:lnTo>
                    <a:pt x="233363" y="1419225"/>
                  </a:lnTo>
                  <a:lnTo>
                    <a:pt x="204788" y="1257300"/>
                  </a:lnTo>
                  <a:lnTo>
                    <a:pt x="152400" y="1057275"/>
                  </a:lnTo>
                  <a:lnTo>
                    <a:pt x="85725" y="923925"/>
                  </a:lnTo>
                  <a:lnTo>
                    <a:pt x="14288" y="800100"/>
                  </a:lnTo>
                  <a:lnTo>
                    <a:pt x="0" y="747712"/>
                  </a:lnTo>
                  <a:close/>
                </a:path>
              </a:pathLst>
            </a:custGeom>
            <a:solidFill>
              <a:schemeClr val="tx1">
                <a:alpha val="6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82840" y="5556050"/>
            <a:ext cx="76626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*Tommasini D. et al. </a:t>
            </a:r>
            <a:r>
              <a:rPr lang="en-US" sz="1100" dirty="0" smtClean="0">
                <a:hlinkClick r:id="rId3"/>
              </a:rPr>
              <a:t>https://indico.cern.ch/event/556692/contributions/2591664/</a:t>
            </a:r>
            <a:r>
              <a:rPr lang="en-US" sz="1100" dirty="0" smtClean="0"/>
              <a:t> 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FCC week Berlin, 2017 + EuroCirCol meeting</a:t>
            </a:r>
          </a:p>
          <a:p>
            <a:r>
              <a:rPr lang="en-US" sz="1100" dirty="0" smtClean="0"/>
              <a:t>**Lanza C., Perini D., Characteristics of the austenitic steels used in the LHC main dipoles, MT17, 24-28 September 2001, Geneva</a:t>
            </a:r>
          </a:p>
          <a:p>
            <a:r>
              <a:rPr lang="en-US" sz="1100" dirty="0" smtClean="0"/>
              <a:t>***Scheuerlein et al, </a:t>
            </a:r>
            <a:r>
              <a:rPr lang="en-US" sz="1100" i="1" dirty="0" smtClean="0"/>
              <a:t>Mechanical properties of the HL-LHC 11 T Nb3Sn magnet constituent materials</a:t>
            </a:r>
            <a:r>
              <a:rPr lang="en-US" sz="1100" dirty="0" smtClean="0"/>
              <a:t>, IEEE TAS, 4003007, (2017)</a:t>
            </a:r>
          </a:p>
          <a:p>
            <a:endParaRPr lang="en-US" sz="1100" dirty="0" smtClean="0"/>
          </a:p>
        </p:txBody>
      </p:sp>
      <p:sp>
        <p:nvSpPr>
          <p:cNvPr id="10" name="TextBox 24"/>
          <p:cNvSpPr txBox="1"/>
          <p:nvPr/>
        </p:nvSpPr>
        <p:spPr>
          <a:xfrm>
            <a:off x="488301" y="3033566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Mechanical properties:</a:t>
            </a:r>
            <a:endParaRPr lang="en-US" dirty="0"/>
          </a:p>
        </p:txBody>
      </p:sp>
      <p:graphicFrame>
        <p:nvGraphicFramePr>
          <p:cNvPr id="11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193247"/>
              </p:ext>
            </p:extLst>
          </p:nvPr>
        </p:nvGraphicFramePr>
        <p:xfrm>
          <a:off x="308241" y="3621832"/>
          <a:ext cx="6890916" cy="1941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481"/>
                <a:gridCol w="1265382"/>
                <a:gridCol w="1136073"/>
                <a:gridCol w="1004796"/>
                <a:gridCol w="13781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Material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 [GPA] /</a:t>
                      </a:r>
                      <a:r>
                        <a:rPr lang="en-US" sz="1100" baseline="0" dirty="0" smtClean="0"/>
                        <a:t> 293 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E [GPA] /</a:t>
                      </a:r>
                      <a:r>
                        <a:rPr lang="en-US" sz="1100" baseline="0" dirty="0" smtClean="0"/>
                        <a:t> 4.2 K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Pr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(L4.3K – L293K)/L293K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Nb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Sn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3.4e-3*</a:t>
                      </a:r>
                      <a:endParaRPr lang="en-US" dirty="0"/>
                    </a:p>
                  </a:txBody>
                  <a:tcPr/>
                </a:tc>
              </a:tr>
              <a:tr h="402643">
                <a:tc>
                  <a:txBody>
                    <a:bodyPr/>
                    <a:lstStyle/>
                    <a:p>
                      <a:r>
                        <a:rPr lang="en-US" dirty="0" smtClean="0"/>
                        <a:t>Epoxy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6.0e-3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13RM19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dirty="0" smtClean="0"/>
                        <a:t>(steel)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210*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2.7e-3**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DISCUP</a:t>
                      </a:r>
                      <a:r>
                        <a:rPr lang="en-US" baseline="0" dirty="0" smtClean="0"/>
                        <a:t> (copper)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3.3e-3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21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/>
          <p:nvPr/>
        </p:nvSpPr>
        <p:spPr>
          <a:xfrm>
            <a:off x="838199" y="1690688"/>
            <a:ext cx="484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Goal:</a:t>
            </a:r>
            <a:endParaRPr lang="en-US" dirty="0"/>
          </a:p>
          <a:p>
            <a:r>
              <a:rPr lang="en-US" dirty="0" smtClean="0"/>
              <a:t>good coil-pole contact at </a:t>
            </a:r>
            <a:r>
              <a:rPr lang="en-US" dirty="0"/>
              <a:t>nominal (&lt; -5 MPa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19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336780"/>
              </p:ext>
            </p:extLst>
          </p:nvPr>
        </p:nvGraphicFramePr>
        <p:xfrm>
          <a:off x="336318" y="4810620"/>
          <a:ext cx="8948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125"/>
                <a:gridCol w="2293255"/>
                <a:gridCol w="2309027"/>
                <a:gridCol w="21800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 - 10% creep*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peak  </a:t>
                      </a:r>
                      <a:r>
                        <a:rPr lang="en-US" dirty="0" smtClean="0"/>
                        <a:t>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-101.5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-85.5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-91.4</a:t>
                      </a:r>
                      <a:r>
                        <a:rPr lang="en-US" dirty="0" smtClean="0"/>
                        <a:t>      /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-76.9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-88.5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dirty="0" smtClean="0"/>
                        <a:t>    /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-73.2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-111.1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-69.7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8"/>
          <p:cNvSpPr txBox="1"/>
          <p:nvPr/>
        </p:nvSpPr>
        <p:spPr>
          <a:xfrm>
            <a:off x="253022" y="4398546"/>
            <a:ext cx="5197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Azimuthal stress in the Nb</a:t>
            </a:r>
            <a:r>
              <a:rPr lang="en-US" baseline="-25000" dirty="0" smtClean="0"/>
              <a:t>3</a:t>
            </a:r>
            <a:r>
              <a:rPr lang="en-US" dirty="0" smtClean="0"/>
              <a:t>Sn blocks of the coil</a:t>
            </a:r>
            <a:endParaRPr lang="en-US" dirty="0"/>
          </a:p>
        </p:txBody>
      </p:sp>
      <p:grpSp>
        <p:nvGrpSpPr>
          <p:cNvPr id="25" name="Groupe 24"/>
          <p:cNvGrpSpPr/>
          <p:nvPr/>
        </p:nvGrpSpPr>
        <p:grpSpPr>
          <a:xfrm>
            <a:off x="6669301" y="140407"/>
            <a:ext cx="5542956" cy="4403913"/>
            <a:chOff x="6508660" y="226906"/>
            <a:chExt cx="5542956" cy="4403913"/>
          </a:xfrm>
        </p:grpSpPr>
        <p:grpSp>
          <p:nvGrpSpPr>
            <p:cNvPr id="6" name="Group 45"/>
            <p:cNvGrpSpPr/>
            <p:nvPr/>
          </p:nvGrpSpPr>
          <p:grpSpPr>
            <a:xfrm>
              <a:off x="6508660" y="226906"/>
              <a:ext cx="5542956" cy="4403913"/>
              <a:chOff x="5629524" y="-304747"/>
              <a:chExt cx="5747744" cy="4721413"/>
            </a:xfrm>
          </p:grpSpPr>
          <p:grpSp>
            <p:nvGrpSpPr>
              <p:cNvPr id="7" name="Group 34"/>
              <p:cNvGrpSpPr/>
              <p:nvPr/>
            </p:nvGrpSpPr>
            <p:grpSpPr>
              <a:xfrm>
                <a:off x="5629524" y="790576"/>
                <a:ext cx="5747744" cy="3626090"/>
                <a:chOff x="5629524" y="790576"/>
                <a:chExt cx="5747744" cy="3626090"/>
              </a:xfrm>
            </p:grpSpPr>
            <p:pic>
              <p:nvPicPr>
                <p:cNvPr id="11" name="Picture 3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180329" y="790576"/>
                  <a:ext cx="4628015" cy="3122628"/>
                </a:xfrm>
                <a:prstGeom prst="rect">
                  <a:avLst/>
                </a:prstGeom>
              </p:spPr>
            </p:pic>
            <p:sp>
              <p:nvSpPr>
                <p:cNvPr id="12" name="TextBox 23"/>
                <p:cNvSpPr txBox="1"/>
                <p:nvPr/>
              </p:nvSpPr>
              <p:spPr>
                <a:xfrm>
                  <a:off x="8591107" y="1619562"/>
                  <a:ext cx="164804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inner layer</a:t>
                  </a:r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3" name="TextBox 24"/>
                <p:cNvSpPr txBox="1"/>
                <p:nvPr/>
              </p:nvSpPr>
              <p:spPr>
                <a:xfrm>
                  <a:off x="7696512" y="2433300"/>
                  <a:ext cx="164804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D5665D"/>
                      </a:solidFill>
                    </a:rPr>
                    <a:t>outer layer</a:t>
                  </a:r>
                  <a:endParaRPr lang="en-US" dirty="0">
                    <a:solidFill>
                      <a:srgbClr val="D5665D"/>
                    </a:solidFill>
                  </a:endParaRPr>
                </a:p>
              </p:txBody>
            </p:sp>
            <p:grpSp>
              <p:nvGrpSpPr>
                <p:cNvPr id="14" name="Group 30"/>
                <p:cNvGrpSpPr/>
                <p:nvPr/>
              </p:nvGrpSpPr>
              <p:grpSpPr>
                <a:xfrm>
                  <a:off x="5629524" y="1534890"/>
                  <a:ext cx="5747744" cy="2881776"/>
                  <a:chOff x="5629524" y="1534890"/>
                  <a:chExt cx="5747744" cy="2881776"/>
                </a:xfrm>
              </p:grpSpPr>
              <p:grpSp>
                <p:nvGrpSpPr>
                  <p:cNvPr id="15" name="Group 22"/>
                  <p:cNvGrpSpPr/>
                  <p:nvPr/>
                </p:nvGrpSpPr>
                <p:grpSpPr>
                  <a:xfrm>
                    <a:off x="5629524" y="1534890"/>
                    <a:ext cx="5747744" cy="2881776"/>
                    <a:chOff x="5825662" y="1263616"/>
                    <a:chExt cx="6452951" cy="3367473"/>
                  </a:xfrm>
                </p:grpSpPr>
                <p:sp>
                  <p:nvSpPr>
                    <p:cNvPr id="17" name="TextBox 20"/>
                    <p:cNvSpPr txBox="1"/>
                    <p:nvPr/>
                  </p:nvSpPr>
                  <p:spPr>
                    <a:xfrm>
                      <a:off x="5825662" y="1263616"/>
                      <a:ext cx="1611510" cy="4315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/>
                        <a:t>[MPa]</a:t>
                      </a:r>
                      <a:endParaRPr lang="en-US" dirty="0"/>
                    </a:p>
                  </p:txBody>
                </p:sp>
                <p:sp>
                  <p:nvSpPr>
                    <p:cNvPr id="18" name="TextBox 21"/>
                    <p:cNvSpPr txBox="1"/>
                    <p:nvPr/>
                  </p:nvSpPr>
                  <p:spPr>
                    <a:xfrm>
                      <a:off x="11028989" y="4199509"/>
                      <a:ext cx="1249624" cy="4315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/>
                        <a:t>[mm]</a:t>
                      </a:r>
                      <a:endParaRPr lang="en-US" dirty="0"/>
                    </a:p>
                  </p:txBody>
                </p:sp>
              </p:grpSp>
              <p:cxnSp>
                <p:nvCxnSpPr>
                  <p:cNvPr id="16" name="Straight Arrow Connector 26"/>
                  <p:cNvCxnSpPr/>
                  <p:nvPr/>
                </p:nvCxnSpPr>
                <p:spPr>
                  <a:xfrm>
                    <a:off x="6467475" y="4043103"/>
                    <a:ext cx="3952875" cy="0"/>
                  </a:xfrm>
                  <a:prstGeom prst="straightConnector1">
                    <a:avLst/>
                  </a:prstGeom>
                  <a:ln w="38100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8" name="Picture 35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242660" y="-304747"/>
                <a:ext cx="2017199" cy="1709686"/>
              </a:xfrm>
              <a:prstGeom prst="rect">
                <a:avLst/>
              </a:prstGeom>
            </p:spPr>
          </p:pic>
          <p:cxnSp>
            <p:nvCxnSpPr>
              <p:cNvPr id="9" name="Straight Arrow Connector 37"/>
              <p:cNvCxnSpPr/>
              <p:nvPr/>
            </p:nvCxnSpPr>
            <p:spPr>
              <a:xfrm flipV="1">
                <a:off x="6486525" y="949731"/>
                <a:ext cx="2858033" cy="1265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39"/>
              <p:cNvCxnSpPr/>
              <p:nvPr/>
            </p:nvCxnSpPr>
            <p:spPr>
              <a:xfrm flipH="1" flipV="1">
                <a:off x="9782175" y="778280"/>
                <a:ext cx="571501" cy="203159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31"/>
            <p:cNvSpPr txBox="1"/>
            <p:nvPr/>
          </p:nvSpPr>
          <p:spPr>
            <a:xfrm>
              <a:off x="8002263" y="4254753"/>
              <a:ext cx="23174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Insulated cable width</a:t>
              </a:r>
              <a:endParaRPr lang="en-US" dirty="0"/>
            </a:p>
          </p:txBody>
        </p:sp>
      </p:grpSp>
      <p:sp>
        <p:nvSpPr>
          <p:cNvPr id="22" name="Slide Number Placeholder 4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46CC58-D76A-48EF-9E65-358C9B6DBA33}" type="slidenum">
              <a:rPr lang="en-US" smtClean="0"/>
              <a:t>15</a:t>
            </a:fld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90501" y="6228183"/>
            <a:ext cx="1163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*Felix Wolf :	“Strong </a:t>
            </a:r>
            <a:r>
              <a:rPr lang="en-US" sz="1400" dirty="0"/>
              <a:t>creep behavior starting at 125 </a:t>
            </a:r>
            <a:r>
              <a:rPr lang="en-US" sz="1400" dirty="0" smtClean="0"/>
              <a:t>MPa” in Effect of transverse stress applied during reaction heat treatment on the stiffness of Nb3Sn 	Rutherford cable stacks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indico.cern.ch/event/743626/contributions/3154023</a:t>
            </a:r>
            <a:endParaRPr lang="en-US" sz="1400" dirty="0" smtClean="0"/>
          </a:p>
        </p:txBody>
      </p:sp>
      <p:sp>
        <p:nvSpPr>
          <p:cNvPr id="27" name="Titre 1"/>
          <p:cNvSpPr>
            <a:spLocks noGrp="1"/>
          </p:cNvSpPr>
          <p:nvPr>
            <p:ph type="title"/>
          </p:nvPr>
        </p:nvSpPr>
        <p:spPr>
          <a:xfrm>
            <a:off x="1479222" y="-137591"/>
            <a:ext cx="10515600" cy="1325563"/>
          </a:xfrm>
        </p:spPr>
        <p:txBody>
          <a:bodyPr/>
          <a:lstStyle/>
          <a:p>
            <a:r>
              <a:rPr lang="fr-FR" dirty="0" err="1">
                <a:solidFill>
                  <a:schemeClr val="bg1"/>
                </a:solidFill>
              </a:rPr>
              <a:t>Mechanical</a:t>
            </a:r>
            <a:r>
              <a:rPr lang="fr-FR" dirty="0">
                <a:solidFill>
                  <a:schemeClr val="bg1"/>
                </a:solidFill>
              </a:rPr>
              <a:t> stress – ‘</a:t>
            </a:r>
            <a:r>
              <a:rPr lang="fr-FR" sz="3800" b="1" dirty="0" err="1">
                <a:solidFill>
                  <a:schemeClr val="bg1"/>
                </a:solidFill>
              </a:rPr>
              <a:t>order</a:t>
            </a:r>
            <a:r>
              <a:rPr lang="fr-FR" sz="3800" b="1" dirty="0">
                <a:solidFill>
                  <a:schemeClr val="bg1"/>
                </a:solidFill>
              </a:rPr>
              <a:t> of magnitude</a:t>
            </a:r>
            <a:r>
              <a:rPr lang="fr-FR" dirty="0">
                <a:solidFill>
                  <a:schemeClr val="bg1"/>
                </a:solidFill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4112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8240" y="1705934"/>
            <a:ext cx="11636109" cy="4351338"/>
          </a:xfrm>
        </p:spPr>
        <p:txBody>
          <a:bodyPr/>
          <a:lstStyle/>
          <a:p>
            <a:r>
              <a:rPr lang="en-US" dirty="0" smtClean="0"/>
              <a:t>Collar steel: 13RM19 (LHC quad steel)</a:t>
            </a:r>
            <a:endParaRPr lang="en-US" sz="1400" dirty="0" smtClean="0"/>
          </a:p>
          <a:p>
            <a:r>
              <a:rPr lang="en-US" dirty="0" smtClean="0"/>
              <a:t>Yield strength of the collars </a:t>
            </a:r>
            <a:r>
              <a:rPr lang="el-GR" dirty="0" smtClean="0"/>
              <a:t>σ</a:t>
            </a:r>
            <a:r>
              <a:rPr lang="fr-FR" baseline="-25000" dirty="0" smtClean="0"/>
              <a:t>0.2</a:t>
            </a:r>
            <a:r>
              <a:rPr lang="fr-FR" dirty="0" smtClean="0"/>
              <a:t> = </a:t>
            </a:r>
            <a:r>
              <a:rPr lang="en-US" dirty="0" smtClean="0"/>
              <a:t>440 MPa*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8241" y="6072518"/>
            <a:ext cx="746710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*Lanza C., Perini D., Characteristics of the austenitic steels used in the LHC main dipoles, MT17, 24-28 September 2001, Geneva</a:t>
            </a:r>
          </a:p>
          <a:p>
            <a:r>
              <a:rPr lang="en-US" sz="1100" dirty="0" smtClean="0"/>
              <a:t>**</a:t>
            </a:r>
            <a:r>
              <a:rPr lang="en-US" sz="1100" dirty="0" err="1" smtClean="0"/>
              <a:t>Bertinelli</a:t>
            </a:r>
            <a:r>
              <a:rPr lang="en-US" sz="1100" dirty="0" smtClean="0"/>
              <a:t> F., et al., Production of austenitic steel for the LHC superconducting dipole magnets, IEEE TAS, </a:t>
            </a:r>
            <a:r>
              <a:rPr lang="en-US" sz="1100" dirty="0" err="1" smtClean="0"/>
              <a:t>vol</a:t>
            </a:r>
            <a:r>
              <a:rPr lang="en-US" sz="1100" dirty="0" smtClean="0"/>
              <a:t> 16, no 2, (2006)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(for information YUS130 S for LHC dipoles**)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642" y="1626365"/>
            <a:ext cx="4685515" cy="177856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9400525" y="9427"/>
            <a:ext cx="3123604" cy="1449197"/>
            <a:chOff x="9349725" y="1"/>
            <a:chExt cx="3123604" cy="1449197"/>
          </a:xfrm>
        </p:grpSpPr>
        <p:sp>
          <p:nvSpPr>
            <p:cNvPr id="8" name="Rectangle 7"/>
            <p:cNvSpPr/>
            <p:nvPr/>
          </p:nvSpPr>
          <p:spPr>
            <a:xfrm>
              <a:off x="9349725" y="1"/>
              <a:ext cx="2758522" cy="14261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 22"/>
            <p:cNvGrpSpPr>
              <a:grpSpLocks noChangeAspect="1"/>
            </p:cNvGrpSpPr>
            <p:nvPr/>
          </p:nvGrpSpPr>
          <p:grpSpPr>
            <a:xfrm>
              <a:off x="9349725" y="102135"/>
              <a:ext cx="3123604" cy="1347063"/>
              <a:chOff x="1844015" y="3507543"/>
              <a:chExt cx="4269407" cy="184119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714625" y="3829050"/>
                <a:ext cx="2343150" cy="1400175"/>
                <a:chOff x="2714625" y="3829050"/>
                <a:chExt cx="2343150" cy="1400175"/>
              </a:xfrm>
            </p:grpSpPr>
            <p:cxnSp>
              <p:nvCxnSpPr>
                <p:cNvPr id="19" name="Straight Arrow Connector 7"/>
                <p:cNvCxnSpPr/>
                <p:nvPr/>
              </p:nvCxnSpPr>
              <p:spPr>
                <a:xfrm flipV="1">
                  <a:off x="2781300" y="3829050"/>
                  <a:ext cx="0" cy="14001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8"/>
                <p:cNvCxnSpPr/>
                <p:nvPr/>
              </p:nvCxnSpPr>
              <p:spPr>
                <a:xfrm flipV="1">
                  <a:off x="2714625" y="5159435"/>
                  <a:ext cx="2343150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2"/>
              <p:cNvCxnSpPr/>
              <p:nvPr/>
            </p:nvCxnSpPr>
            <p:spPr>
              <a:xfrm flipV="1">
                <a:off x="2784608" y="4229100"/>
                <a:ext cx="653917" cy="9334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4"/>
              <p:cNvCxnSpPr/>
              <p:nvPr/>
            </p:nvCxnSpPr>
            <p:spPr>
              <a:xfrm flipH="1">
                <a:off x="3438525" y="4229100"/>
                <a:ext cx="137014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7"/>
              <p:cNvCxnSpPr/>
              <p:nvPr/>
            </p:nvCxnSpPr>
            <p:spPr>
              <a:xfrm flipH="1">
                <a:off x="2609850" y="4229100"/>
                <a:ext cx="1370145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8"/>
              <p:cNvSpPr txBox="1"/>
              <p:nvPr/>
            </p:nvSpPr>
            <p:spPr>
              <a:xfrm>
                <a:off x="1844015" y="3892268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440 MPa</a:t>
                </a:r>
                <a:endParaRPr lang="en-US" sz="1200" dirty="0"/>
              </a:p>
            </p:txBody>
          </p:sp>
          <p:sp>
            <p:nvSpPr>
              <p:cNvPr id="16" name="TextBox 19"/>
              <p:cNvSpPr txBox="1"/>
              <p:nvPr/>
            </p:nvSpPr>
            <p:spPr>
              <a:xfrm rot="18247679">
                <a:off x="2721397" y="4422941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200 </a:t>
                </a:r>
                <a:r>
                  <a:rPr lang="en-US" sz="1200" dirty="0" err="1" smtClean="0"/>
                  <a:t>GPa</a:t>
                </a:r>
                <a:endParaRPr lang="en-US" sz="1200" dirty="0"/>
              </a:p>
            </p:txBody>
          </p:sp>
          <p:sp>
            <p:nvSpPr>
              <p:cNvPr id="17" name="TextBox 20"/>
              <p:cNvSpPr txBox="1"/>
              <p:nvPr/>
            </p:nvSpPr>
            <p:spPr>
              <a:xfrm>
                <a:off x="2350302" y="3507543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Stress</a:t>
                </a:r>
                <a:endParaRPr lang="en-US" sz="1200" dirty="0"/>
              </a:p>
            </p:txBody>
          </p:sp>
          <p:sp>
            <p:nvSpPr>
              <p:cNvPr id="18" name="TextBox 21"/>
              <p:cNvSpPr txBox="1"/>
              <p:nvPr/>
            </p:nvSpPr>
            <p:spPr>
              <a:xfrm>
                <a:off x="4962351" y="4970129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Strain</a:t>
                </a:r>
                <a:endParaRPr lang="en-US" sz="1200" dirty="0"/>
              </a:p>
            </p:txBody>
          </p:sp>
        </p:grpSp>
        <p:sp>
          <p:nvSpPr>
            <p:cNvPr id="10" name="TextBox 23"/>
            <p:cNvSpPr txBox="1"/>
            <p:nvPr/>
          </p:nvSpPr>
          <p:spPr>
            <a:xfrm>
              <a:off x="10317314" y="146034"/>
              <a:ext cx="154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conservative</a:t>
              </a:r>
              <a:endParaRPr lang="en-US" dirty="0"/>
            </a:p>
          </p:txBody>
        </p:sp>
      </p:grpSp>
      <p:pic>
        <p:nvPicPr>
          <p:cNvPr id="21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16" y="2666651"/>
            <a:ext cx="3903045" cy="3158533"/>
          </a:xfrm>
          <a:prstGeom prst="rect">
            <a:avLst/>
          </a:prstGeom>
        </p:spPr>
      </p:pic>
      <p:pic>
        <p:nvPicPr>
          <p:cNvPr id="22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62" y="2666651"/>
            <a:ext cx="2922789" cy="3285196"/>
          </a:xfrm>
          <a:prstGeom prst="rect">
            <a:avLst/>
          </a:prstGeom>
        </p:spPr>
      </p:pic>
      <p:graphicFrame>
        <p:nvGraphicFramePr>
          <p:cNvPr id="23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38048"/>
              </p:ext>
            </p:extLst>
          </p:nvPr>
        </p:nvGraphicFramePr>
        <p:xfrm>
          <a:off x="8136657" y="4164696"/>
          <a:ext cx="32171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1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 </a:t>
                      </a:r>
                      <a:r>
                        <a:rPr lang="en-US" dirty="0" err="1" smtClean="0"/>
                        <a:t>Elasto</a:t>
                      </a:r>
                      <a:r>
                        <a:rPr lang="en-US" dirty="0" smtClean="0"/>
                        <a:t> Plastic model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peak  </a:t>
                      </a:r>
                      <a:r>
                        <a:rPr lang="en-US" dirty="0" smtClean="0"/>
                        <a:t>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-111.6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-86.5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639513"/>
              </p:ext>
            </p:extLst>
          </p:nvPr>
        </p:nvGraphicFramePr>
        <p:xfrm>
          <a:off x="8123405" y="5354831"/>
          <a:ext cx="32171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1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Collaring Elastic model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peak      /   average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-101.5   /        -85.5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8"/>
          <p:cNvSpPr txBox="1"/>
          <p:nvPr/>
        </p:nvSpPr>
        <p:spPr>
          <a:xfrm>
            <a:off x="7680325" y="3760697"/>
            <a:ext cx="5197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Azimuthal stress in the Nb</a:t>
            </a:r>
            <a:r>
              <a:rPr lang="en-US" baseline="-25000" dirty="0" smtClean="0"/>
              <a:t>3</a:t>
            </a:r>
            <a:r>
              <a:rPr lang="en-US" dirty="0" smtClean="0"/>
              <a:t>Sn blocks of the coil</a:t>
            </a:r>
            <a:endParaRPr lang="en-US" dirty="0"/>
          </a:p>
        </p:txBody>
      </p:sp>
      <p:sp>
        <p:nvSpPr>
          <p:cNvPr id="26" name="Titre 1"/>
          <p:cNvSpPr txBox="1">
            <a:spLocks/>
          </p:cNvSpPr>
          <p:nvPr/>
        </p:nvSpPr>
        <p:spPr>
          <a:xfrm>
            <a:off x="1479222" y="-1375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>
                <a:solidFill>
                  <a:schemeClr val="bg1"/>
                </a:solidFill>
              </a:rPr>
              <a:t>Mechanical</a:t>
            </a:r>
            <a:r>
              <a:rPr lang="fr-FR" dirty="0" smtClean="0">
                <a:solidFill>
                  <a:schemeClr val="bg1"/>
                </a:solidFill>
              </a:rPr>
              <a:t> stress – </a:t>
            </a:r>
            <a:r>
              <a:rPr lang="fr-FR" sz="3000" dirty="0" smtClean="0">
                <a:solidFill>
                  <a:schemeClr val="bg1"/>
                </a:solidFill>
              </a:rPr>
              <a:t>‘</a:t>
            </a:r>
            <a:r>
              <a:rPr lang="fr-FR" sz="3000" b="1" dirty="0" err="1" smtClean="0">
                <a:solidFill>
                  <a:schemeClr val="bg1"/>
                </a:solidFill>
              </a:rPr>
              <a:t>order</a:t>
            </a:r>
            <a:r>
              <a:rPr lang="fr-FR" sz="3000" b="1" dirty="0" smtClean="0">
                <a:solidFill>
                  <a:schemeClr val="bg1"/>
                </a:solidFill>
              </a:rPr>
              <a:t> of magnitude</a:t>
            </a:r>
            <a:r>
              <a:rPr lang="fr-FR" sz="3000" dirty="0" smtClean="0">
                <a:solidFill>
                  <a:schemeClr val="bg1"/>
                </a:solidFill>
              </a:rPr>
              <a:t>’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5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" t="19048" r="4087" b="5851"/>
          <a:stretch/>
        </p:blipFill>
        <p:spPr>
          <a:xfrm>
            <a:off x="8150791" y="809730"/>
            <a:ext cx="3876109" cy="1916204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08125"/>
            <a:ext cx="10515600" cy="4351338"/>
          </a:xfrm>
        </p:spPr>
        <p:txBody>
          <a:bodyPr/>
          <a:lstStyle/>
          <a:p>
            <a:r>
              <a:rPr lang="fr-FR" dirty="0" smtClean="0"/>
              <a:t>3D investigation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2078566"/>
            <a:ext cx="7845991" cy="415660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150791" y="3776484"/>
            <a:ext cx="4041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3D straight section = 2D + 10 </a:t>
            </a:r>
            <a:r>
              <a:rPr lang="fr-FR" b="1" dirty="0" err="1" smtClean="0"/>
              <a:t>MPa</a:t>
            </a:r>
            <a:endParaRPr lang="fr-FR" b="1" dirty="0" smtClean="0"/>
          </a:p>
          <a:p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localized</a:t>
            </a:r>
            <a:r>
              <a:rPr lang="fr-FR" b="1" dirty="0" smtClean="0"/>
              <a:t> </a:t>
            </a:r>
            <a:r>
              <a:rPr lang="fr-FR" b="1" dirty="0" err="1" smtClean="0"/>
              <a:t>peak</a:t>
            </a:r>
            <a:r>
              <a:rPr lang="fr-FR" b="1" dirty="0" smtClean="0"/>
              <a:t> stress in the </a:t>
            </a:r>
            <a:r>
              <a:rPr lang="fr-FR" b="1" dirty="0" err="1" smtClean="0"/>
              <a:t>coil</a:t>
            </a:r>
            <a:r>
              <a:rPr lang="fr-FR" b="1" dirty="0" smtClean="0"/>
              <a:t> end</a:t>
            </a:r>
          </a:p>
          <a:p>
            <a:r>
              <a:rPr lang="fr-FR" b="1" dirty="0" smtClean="0"/>
              <a:t>~140 </a:t>
            </a:r>
            <a:r>
              <a:rPr lang="fr-FR" b="1" dirty="0" err="1" smtClean="0"/>
              <a:t>MPa</a:t>
            </a:r>
            <a:r>
              <a:rPr lang="fr-FR" b="1" dirty="0" smtClean="0"/>
              <a:t> </a:t>
            </a:r>
            <a:r>
              <a:rPr lang="fr-FR" b="1" dirty="0" err="1" smtClean="0"/>
              <a:t>preloading</a:t>
            </a:r>
            <a:endParaRPr lang="fr-FR" b="1" dirty="0" smtClean="0"/>
          </a:p>
          <a:p>
            <a:r>
              <a:rPr lang="fr-FR" b="1" dirty="0" smtClean="0"/>
              <a:t>~170 </a:t>
            </a:r>
            <a:r>
              <a:rPr lang="fr-FR" b="1" dirty="0" err="1" smtClean="0"/>
              <a:t>MPa</a:t>
            </a:r>
            <a:r>
              <a:rPr lang="fr-FR" b="1" dirty="0" smtClean="0"/>
              <a:t> </a:t>
            </a:r>
            <a:r>
              <a:rPr lang="fr-FR" b="1" dirty="0" err="1" smtClean="0"/>
              <a:t>powering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98120" y="6396335"/>
            <a:ext cx="1089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</a:t>
            </a:r>
            <a:r>
              <a:rPr lang="fr-FR" sz="1200" dirty="0" err="1" smtClean="0"/>
              <a:t>Pes</a:t>
            </a:r>
            <a:r>
              <a:rPr lang="fr-FR" sz="1200" dirty="0" smtClean="0"/>
              <a:t> et al.,</a:t>
            </a:r>
            <a:r>
              <a:rPr lang="fr-FR" sz="1200" dirty="0" err="1" smtClean="0"/>
              <a:t>Preliminary</a:t>
            </a:r>
            <a:r>
              <a:rPr lang="fr-FR" sz="1200" dirty="0" smtClean="0"/>
              <a:t> 3D </a:t>
            </a:r>
            <a:r>
              <a:rPr lang="fr-FR" sz="1200" dirty="0" err="1" smtClean="0"/>
              <a:t>mechanical</a:t>
            </a:r>
            <a:r>
              <a:rPr lang="fr-FR" sz="1200" dirty="0" smtClean="0"/>
              <a:t> design of the FCC-</a:t>
            </a:r>
            <a:r>
              <a:rPr lang="fr-FR" sz="1200" dirty="0" err="1" smtClean="0"/>
              <a:t>hh</a:t>
            </a:r>
            <a:r>
              <a:rPr lang="fr-FR" sz="1200" dirty="0" smtClean="0"/>
              <a:t> main </a:t>
            </a:r>
            <a:r>
              <a:rPr lang="fr-FR" sz="1200" dirty="0" err="1" smtClean="0"/>
              <a:t>quadrupoles</a:t>
            </a:r>
            <a:r>
              <a:rPr lang="fr-FR" sz="1200" dirty="0" smtClean="0"/>
              <a:t>, IEEE TAS 4001304 (2021)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79222" y="-1375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>
                <a:solidFill>
                  <a:schemeClr val="bg1"/>
                </a:solidFill>
              </a:rPr>
              <a:t>Mechanical</a:t>
            </a:r>
            <a:r>
              <a:rPr lang="fr-FR" dirty="0" smtClean="0">
                <a:solidFill>
                  <a:schemeClr val="bg1"/>
                </a:solidFill>
              </a:rPr>
              <a:t> stress – </a:t>
            </a:r>
            <a:r>
              <a:rPr lang="fr-FR" sz="3000" dirty="0" smtClean="0">
                <a:solidFill>
                  <a:schemeClr val="bg1"/>
                </a:solidFill>
              </a:rPr>
              <a:t>‘</a:t>
            </a:r>
            <a:r>
              <a:rPr lang="fr-FR" sz="3000" b="1" dirty="0" err="1" smtClean="0">
                <a:solidFill>
                  <a:schemeClr val="bg1"/>
                </a:solidFill>
              </a:rPr>
              <a:t>order</a:t>
            </a:r>
            <a:r>
              <a:rPr lang="fr-FR" sz="3000" b="1" dirty="0" smtClean="0">
                <a:solidFill>
                  <a:schemeClr val="bg1"/>
                </a:solidFill>
              </a:rPr>
              <a:t> of magnitude</a:t>
            </a:r>
            <a:r>
              <a:rPr lang="fr-FR" sz="3000" dirty="0" smtClean="0">
                <a:solidFill>
                  <a:schemeClr val="bg1"/>
                </a:solidFill>
              </a:rPr>
              <a:t>’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1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988" y="1592581"/>
            <a:ext cx="11784012" cy="4221480"/>
          </a:xfrm>
        </p:spPr>
        <p:txBody>
          <a:bodyPr>
            <a:normAutofit/>
          </a:bodyPr>
          <a:lstStyle/>
          <a:p>
            <a:r>
              <a:rPr lang="fr-FR" dirty="0" smtClean="0"/>
              <a:t>FCC MQ - 2 </a:t>
            </a:r>
            <a:r>
              <a:rPr lang="fr-FR" dirty="0" err="1" smtClean="0"/>
              <a:t>layers</a:t>
            </a:r>
            <a:r>
              <a:rPr lang="fr-FR" dirty="0" smtClean="0"/>
              <a:t> / 10.5 T / 365 T/m:</a:t>
            </a:r>
          </a:p>
          <a:p>
            <a:pPr lvl="1"/>
            <a:r>
              <a:rPr lang="fr-FR" sz="1900" dirty="0" err="1" smtClean="0"/>
              <a:t>Averaged</a:t>
            </a:r>
            <a:r>
              <a:rPr lang="fr-FR" sz="1900" dirty="0" smtClean="0"/>
              <a:t> stress in the </a:t>
            </a:r>
            <a:r>
              <a:rPr lang="fr-FR" sz="1900" dirty="0" err="1" smtClean="0"/>
              <a:t>coil</a:t>
            </a:r>
            <a:r>
              <a:rPr lang="fr-FR" sz="1900" dirty="0" smtClean="0"/>
              <a:t> </a:t>
            </a:r>
            <a:r>
              <a:rPr lang="fr-FR" sz="1900" dirty="0" err="1" smtClean="0"/>
              <a:t>any</a:t>
            </a:r>
            <a:r>
              <a:rPr lang="fr-FR" sz="1900" dirty="0" smtClean="0"/>
              <a:t> time:</a:t>
            </a:r>
            <a:r>
              <a:rPr lang="fr-FR" sz="1900" dirty="0"/>
              <a:t>	</a:t>
            </a:r>
            <a:r>
              <a:rPr lang="fr-FR" sz="1900" dirty="0" smtClean="0"/>
              <a:t>	   80 - 100 </a:t>
            </a:r>
            <a:r>
              <a:rPr lang="fr-FR" sz="1900" dirty="0" err="1" smtClean="0"/>
              <a:t>MPa</a:t>
            </a:r>
            <a:endParaRPr lang="fr-FR" sz="1900" dirty="0" smtClean="0"/>
          </a:p>
          <a:p>
            <a:pPr lvl="1"/>
            <a:r>
              <a:rPr lang="fr-FR" sz="1900" dirty="0" smtClean="0"/>
              <a:t>Peak stress in the straight part </a:t>
            </a:r>
            <a:r>
              <a:rPr lang="fr-FR" sz="1900" dirty="0" err="1" smtClean="0"/>
              <a:t>any</a:t>
            </a:r>
            <a:r>
              <a:rPr lang="fr-FR" sz="1900" dirty="0" smtClean="0"/>
              <a:t> time:	110 - </a:t>
            </a:r>
            <a:r>
              <a:rPr lang="fr-FR" sz="1900" b="1" dirty="0" smtClean="0">
                <a:solidFill>
                  <a:srgbClr val="00B050"/>
                </a:solidFill>
              </a:rPr>
              <a:t>130 </a:t>
            </a:r>
            <a:r>
              <a:rPr lang="fr-FR" sz="1900" b="1" dirty="0" err="1" smtClean="0">
                <a:solidFill>
                  <a:srgbClr val="00B050"/>
                </a:solidFill>
              </a:rPr>
              <a:t>MPa</a:t>
            </a:r>
            <a:r>
              <a:rPr lang="fr-FR" sz="1900" b="1" dirty="0" smtClean="0">
                <a:solidFill>
                  <a:srgbClr val="00B050"/>
                </a:solidFill>
              </a:rPr>
              <a:t> </a:t>
            </a:r>
            <a:r>
              <a:rPr lang="fr-FR" sz="1900" dirty="0" smtClean="0"/>
              <a:t>– </a:t>
            </a:r>
            <a:r>
              <a:rPr lang="fr-FR" sz="1900" dirty="0" err="1" smtClean="0"/>
              <a:t>very</a:t>
            </a:r>
            <a:r>
              <a:rPr lang="fr-FR" sz="1900" dirty="0" smtClean="0"/>
              <a:t> </a:t>
            </a:r>
            <a:r>
              <a:rPr lang="fr-FR" sz="1900" dirty="0" err="1" smtClean="0"/>
              <a:t>localized</a:t>
            </a:r>
            <a:r>
              <a:rPr lang="fr-FR" sz="1900" dirty="0" smtClean="0"/>
              <a:t> but all </a:t>
            </a:r>
            <a:r>
              <a:rPr lang="fr-FR" sz="1900" dirty="0" err="1" smtClean="0"/>
              <a:t>along</a:t>
            </a:r>
            <a:r>
              <a:rPr lang="fr-FR" sz="1900" dirty="0" smtClean="0"/>
              <a:t> the </a:t>
            </a:r>
            <a:r>
              <a:rPr lang="fr-FR" sz="1900" dirty="0" err="1" smtClean="0"/>
              <a:t>magnet</a:t>
            </a:r>
            <a:endParaRPr lang="fr-FR" sz="1900" dirty="0" smtClean="0"/>
          </a:p>
          <a:p>
            <a:pPr lvl="1"/>
            <a:r>
              <a:rPr lang="fr-FR" sz="1900" dirty="0" smtClean="0"/>
              <a:t>Peak stress p-</a:t>
            </a:r>
            <a:r>
              <a:rPr lang="fr-FR" sz="1900" dirty="0" err="1" smtClean="0"/>
              <a:t>loading</a:t>
            </a:r>
            <a:r>
              <a:rPr lang="fr-FR" sz="1900" dirty="0" smtClean="0"/>
              <a:t> in the </a:t>
            </a:r>
            <a:r>
              <a:rPr lang="fr-FR" sz="1900" dirty="0" err="1" smtClean="0"/>
              <a:t>coil</a:t>
            </a:r>
            <a:r>
              <a:rPr lang="fr-FR" sz="1900" dirty="0" smtClean="0"/>
              <a:t> ends:		130 - 140 </a:t>
            </a:r>
            <a:r>
              <a:rPr lang="fr-FR" sz="1900" dirty="0" err="1" smtClean="0"/>
              <a:t>MPa</a:t>
            </a:r>
            <a:r>
              <a:rPr lang="fr-FR" sz="1900" dirty="0" smtClean="0"/>
              <a:t> – (</a:t>
            </a:r>
            <a:r>
              <a:rPr lang="fr-FR" sz="1900" dirty="0" err="1" smtClean="0"/>
              <a:t>turns-spacers</a:t>
            </a:r>
            <a:r>
              <a:rPr lang="fr-FR" sz="1900" dirty="0" smtClean="0"/>
              <a:t> contact)</a:t>
            </a:r>
          </a:p>
          <a:p>
            <a:pPr lvl="1"/>
            <a:r>
              <a:rPr lang="fr-FR" sz="1900" dirty="0" smtClean="0"/>
              <a:t>Peak stress </a:t>
            </a:r>
            <a:r>
              <a:rPr lang="fr-FR" sz="1900" dirty="0" err="1" smtClean="0"/>
              <a:t>powering</a:t>
            </a:r>
            <a:r>
              <a:rPr lang="fr-FR" sz="1900" dirty="0" smtClean="0"/>
              <a:t> in the </a:t>
            </a:r>
            <a:r>
              <a:rPr lang="fr-FR" sz="1900" dirty="0" err="1" smtClean="0"/>
              <a:t>coil</a:t>
            </a:r>
            <a:r>
              <a:rPr lang="fr-FR" sz="1900" dirty="0" smtClean="0"/>
              <a:t> ends:		160 </a:t>
            </a:r>
            <a:r>
              <a:rPr lang="fr-FR" sz="1900" dirty="0"/>
              <a:t>- </a:t>
            </a:r>
            <a:r>
              <a:rPr lang="fr-FR" sz="1900" dirty="0" smtClean="0"/>
              <a:t>170 </a:t>
            </a:r>
            <a:r>
              <a:rPr lang="fr-FR" sz="1900" dirty="0" err="1" smtClean="0"/>
              <a:t>MPa</a:t>
            </a:r>
            <a:r>
              <a:rPr lang="fr-FR" sz="1900" dirty="0" smtClean="0"/>
              <a:t> - (</a:t>
            </a:r>
            <a:r>
              <a:rPr lang="fr-FR" sz="1900" dirty="0" err="1"/>
              <a:t>turns-spacers</a:t>
            </a:r>
            <a:r>
              <a:rPr lang="fr-FR" sz="1900" dirty="0"/>
              <a:t> contact)</a:t>
            </a:r>
            <a:endParaRPr lang="fr-FR" sz="1900" dirty="0" smtClean="0"/>
          </a:p>
          <a:p>
            <a:r>
              <a:rPr lang="fr-FR" dirty="0" smtClean="0"/>
              <a:t>11 T </a:t>
            </a:r>
            <a:r>
              <a:rPr lang="fr-FR" dirty="0" err="1" smtClean="0"/>
              <a:t>preloading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150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 err="1" smtClean="0"/>
              <a:t>collared</a:t>
            </a:r>
            <a:r>
              <a:rPr lang="fr-FR" dirty="0" smtClean="0"/>
              <a:t> option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first </a:t>
            </a:r>
            <a:r>
              <a:rPr lang="fr-FR" dirty="0" err="1" smtClean="0"/>
              <a:t>envisaged</a:t>
            </a:r>
            <a:r>
              <a:rPr lang="fr-FR" dirty="0" smtClean="0"/>
              <a:t> (</a:t>
            </a:r>
            <a:r>
              <a:rPr lang="fr-FR" b="1" dirty="0" smtClean="0">
                <a:solidFill>
                  <a:srgbClr val="00B050"/>
                </a:solidFill>
              </a:rPr>
              <a:t>straight part stress &lt; 130 </a:t>
            </a:r>
            <a:r>
              <a:rPr lang="fr-FR" b="1" dirty="0" err="1" smtClean="0">
                <a:solidFill>
                  <a:srgbClr val="00B050"/>
                </a:solidFill>
              </a:rPr>
              <a:t>MPa</a:t>
            </a:r>
            <a:r>
              <a:rPr lang="fr-FR" dirty="0" smtClean="0"/>
              <a:t>)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bladder&amp;key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suited</a:t>
            </a:r>
            <a:r>
              <a:rPr lang="fr-FR" dirty="0" smtClean="0"/>
              <a:t> for </a:t>
            </a:r>
            <a:r>
              <a:rPr lang="fr-FR" b="1" dirty="0" smtClean="0"/>
              <a:t>single</a:t>
            </a:r>
            <a:r>
              <a:rPr lang="fr-FR" dirty="0" smtClean="0"/>
              <a:t> </a:t>
            </a:r>
            <a:r>
              <a:rPr lang="fr-FR" dirty="0" err="1" smtClean="0"/>
              <a:t>ap</a:t>
            </a:r>
            <a:r>
              <a:rPr lang="fr-FR" dirty="0" smtClean="0"/>
              <a:t>. </a:t>
            </a:r>
            <a:r>
              <a:rPr lang="fr-FR" dirty="0" err="1" smtClean="0"/>
              <a:t>quadrupole</a:t>
            </a:r>
            <a:r>
              <a:rPr lang="fr-FR" dirty="0" smtClean="0"/>
              <a:t>, not </a:t>
            </a:r>
            <a:r>
              <a:rPr lang="fr-FR" dirty="0" err="1" smtClean="0"/>
              <a:t>straightforward</a:t>
            </a:r>
            <a:r>
              <a:rPr lang="fr-FR" dirty="0" smtClean="0"/>
              <a:t> to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to 2-in-1 </a:t>
            </a:r>
            <a:r>
              <a:rPr lang="fr-FR" dirty="0" err="1" smtClean="0"/>
              <a:t>ap</a:t>
            </a:r>
            <a:r>
              <a:rPr lang="fr-FR" dirty="0" smtClean="0"/>
              <a:t>. </a:t>
            </a:r>
            <a:r>
              <a:rPr lang="fr-FR" dirty="0" err="1" smtClean="0"/>
              <a:t>quadrupole</a:t>
            </a:r>
            <a:r>
              <a:rPr lang="fr-FR" dirty="0" smtClean="0"/>
              <a:t> (</a:t>
            </a:r>
            <a:r>
              <a:rPr lang="fr-FR" dirty="0" err="1" smtClean="0"/>
              <a:t>coupling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20980" y="6027281"/>
            <a:ext cx="1089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A. </a:t>
            </a:r>
            <a:r>
              <a:rPr lang="fr-FR" sz="1200" dirty="0" err="1" smtClean="0"/>
              <a:t>Zlobin</a:t>
            </a:r>
            <a:r>
              <a:rPr lang="fr-FR" sz="1200" dirty="0" smtClean="0"/>
              <a:t> et al., Nb</a:t>
            </a:r>
            <a:r>
              <a:rPr lang="fr-FR" sz="1200" baseline="-25000" dirty="0" smtClean="0"/>
              <a:t>3</a:t>
            </a:r>
            <a:r>
              <a:rPr lang="fr-FR" sz="1200" dirty="0" smtClean="0"/>
              <a:t>Sn Accelerator </a:t>
            </a:r>
            <a:r>
              <a:rPr lang="fr-FR" sz="1200" dirty="0" err="1" smtClean="0"/>
              <a:t>Magnets</a:t>
            </a:r>
            <a:r>
              <a:rPr lang="fr-FR" sz="1200" dirty="0" smtClean="0"/>
              <a:t>: Designs, Technologies and Performances, </a:t>
            </a:r>
            <a:r>
              <a:rPr lang="fr-FR" sz="1200" dirty="0" smtClean="0">
                <a:hlinkClick r:id="rId2"/>
              </a:rPr>
              <a:t>https://doi.org/10.1007/978-3-030-16118-7</a:t>
            </a:r>
            <a:r>
              <a:rPr lang="fr-FR" sz="1200" dirty="0" smtClean="0"/>
              <a:t>, (2019)</a:t>
            </a:r>
          </a:p>
          <a:p>
            <a:r>
              <a:rPr lang="fr-FR" sz="1200" dirty="0" smtClean="0"/>
              <a:t>P. Ferracin et al.,</a:t>
            </a:r>
            <a:r>
              <a:rPr lang="fr-FR" sz="1200" dirty="0" err="1" smtClean="0"/>
              <a:t>Mechanical</a:t>
            </a:r>
            <a:r>
              <a:rPr lang="fr-FR" sz="1200" dirty="0" smtClean="0"/>
              <a:t> </a:t>
            </a:r>
            <a:r>
              <a:rPr lang="fr-FR" sz="1200" dirty="0" err="1" smtClean="0"/>
              <a:t>Analysis</a:t>
            </a:r>
            <a:r>
              <a:rPr lang="fr-FR" sz="1200" dirty="0" smtClean="0"/>
              <a:t> of the </a:t>
            </a:r>
            <a:r>
              <a:rPr lang="fr-FR" sz="1200" dirty="0" err="1" smtClean="0"/>
              <a:t>COllaring</a:t>
            </a:r>
            <a:r>
              <a:rPr lang="fr-FR" sz="1200" dirty="0" smtClean="0"/>
              <a:t> </a:t>
            </a:r>
            <a:r>
              <a:rPr lang="fr-FR" sz="1200" dirty="0" err="1" smtClean="0"/>
              <a:t>Process</a:t>
            </a:r>
            <a:r>
              <a:rPr lang="fr-FR" sz="1200" dirty="0" smtClean="0"/>
              <a:t> of the 11 T </a:t>
            </a:r>
            <a:r>
              <a:rPr lang="fr-FR" sz="1200" dirty="0" err="1" smtClean="0"/>
              <a:t>Dipole</a:t>
            </a:r>
            <a:r>
              <a:rPr lang="fr-FR" sz="1200" dirty="0" smtClean="0"/>
              <a:t> </a:t>
            </a:r>
            <a:r>
              <a:rPr lang="fr-FR" sz="1200" dirty="0" err="1" smtClean="0"/>
              <a:t>Magnet</a:t>
            </a:r>
            <a:r>
              <a:rPr lang="fr-FR" sz="1200" dirty="0" smtClean="0"/>
              <a:t>, IEEE TAS 4002705 (2019)</a:t>
            </a:r>
          </a:p>
          <a:p>
            <a:r>
              <a:rPr lang="fr-FR" sz="1200" dirty="0" smtClean="0"/>
              <a:t>G. De </a:t>
            </a:r>
            <a:r>
              <a:rPr lang="fr-FR" sz="1200" dirty="0" err="1" smtClean="0"/>
              <a:t>Marzi</a:t>
            </a:r>
            <a:r>
              <a:rPr lang="fr-FR" sz="1200" dirty="0" smtClean="0"/>
              <a:t> et al., On the </a:t>
            </a:r>
            <a:r>
              <a:rPr lang="fr-FR" sz="1200" dirty="0" err="1" smtClean="0"/>
              <a:t>mechanisms</a:t>
            </a:r>
            <a:r>
              <a:rPr lang="fr-FR" sz="1200" dirty="0" smtClean="0"/>
              <a:t> </a:t>
            </a:r>
            <a:r>
              <a:rPr lang="fr-FR" sz="1200" dirty="0" err="1" smtClean="0"/>
              <a:t>governing</a:t>
            </a:r>
            <a:r>
              <a:rPr lang="fr-FR" sz="1200" dirty="0" smtClean="0"/>
              <a:t> the </a:t>
            </a:r>
            <a:r>
              <a:rPr lang="fr-FR" sz="1200" dirty="0" err="1" smtClean="0"/>
              <a:t>critical</a:t>
            </a:r>
            <a:r>
              <a:rPr lang="fr-FR" sz="1200" dirty="0" smtClean="0"/>
              <a:t> </a:t>
            </a:r>
            <a:r>
              <a:rPr lang="fr-FR" sz="1200" dirty="0" err="1" smtClean="0"/>
              <a:t>current</a:t>
            </a:r>
            <a:r>
              <a:rPr lang="fr-FR" sz="1200" dirty="0" smtClean="0"/>
              <a:t> </a:t>
            </a:r>
            <a:r>
              <a:rPr lang="fr-FR" sz="1200" dirty="0" err="1" smtClean="0"/>
              <a:t>reduction</a:t>
            </a:r>
            <a:r>
              <a:rPr lang="fr-FR" sz="1200" dirty="0" smtClean="0"/>
              <a:t> in Nb3Sn Rutherford </a:t>
            </a:r>
            <a:r>
              <a:rPr lang="fr-FR" sz="1200" dirty="0" err="1" smtClean="0"/>
              <a:t>cables</a:t>
            </a:r>
            <a:r>
              <a:rPr lang="fr-FR" sz="1200" dirty="0" smtClean="0"/>
              <a:t> </a:t>
            </a:r>
            <a:r>
              <a:rPr lang="fr-FR" sz="1200" dirty="0" err="1" smtClean="0"/>
              <a:t>under</a:t>
            </a:r>
            <a:r>
              <a:rPr lang="fr-FR" sz="1200" dirty="0" smtClean="0"/>
              <a:t> </a:t>
            </a:r>
            <a:r>
              <a:rPr lang="fr-FR" sz="1200" dirty="0" err="1" smtClean="0"/>
              <a:t>tranverse</a:t>
            </a:r>
            <a:r>
              <a:rPr lang="fr-FR" sz="1200" dirty="0" smtClean="0"/>
              <a:t> stress, 11:7369, Nature Scientific Reports (2021)</a:t>
            </a:r>
            <a:endParaRPr lang="fr-FR" sz="12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479222" y="-1375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>
                <a:solidFill>
                  <a:schemeClr val="bg1"/>
                </a:solidFill>
              </a:rPr>
              <a:t>Mechanical</a:t>
            </a:r>
            <a:r>
              <a:rPr lang="fr-FR" dirty="0" smtClean="0">
                <a:solidFill>
                  <a:schemeClr val="bg1"/>
                </a:solidFill>
              </a:rPr>
              <a:t> stress – </a:t>
            </a:r>
            <a:r>
              <a:rPr lang="fr-FR" sz="3000" dirty="0" smtClean="0">
                <a:solidFill>
                  <a:schemeClr val="bg1"/>
                </a:solidFill>
              </a:rPr>
              <a:t>‘</a:t>
            </a:r>
            <a:r>
              <a:rPr lang="fr-FR" sz="3000" b="1" dirty="0" err="1" smtClean="0">
                <a:solidFill>
                  <a:schemeClr val="bg1"/>
                </a:solidFill>
              </a:rPr>
              <a:t>order</a:t>
            </a:r>
            <a:r>
              <a:rPr lang="fr-FR" sz="3000" b="1" dirty="0" smtClean="0">
                <a:solidFill>
                  <a:schemeClr val="bg1"/>
                </a:solidFill>
              </a:rPr>
              <a:t> of magnitude</a:t>
            </a:r>
            <a:r>
              <a:rPr lang="fr-FR" sz="3000" dirty="0" smtClean="0">
                <a:solidFill>
                  <a:schemeClr val="bg1"/>
                </a:solidFill>
              </a:rPr>
              <a:t>’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18</a:t>
            </a:fld>
            <a:endParaRPr lang="fr-FR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1116" y="4725772"/>
            <a:ext cx="1821700" cy="15827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317500" dist="266700" dir="78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2632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6930" y="-134495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Conclusion: </a:t>
            </a:r>
            <a:r>
              <a:rPr lang="fr-FR" b="1" u="sng" dirty="0" smtClean="0">
                <a:solidFill>
                  <a:schemeClr val="bg1"/>
                </a:solidFill>
              </a:rPr>
              <a:t>FCC IR </a:t>
            </a:r>
            <a:r>
              <a:rPr lang="fr-FR" dirty="0" err="1" smtClean="0">
                <a:solidFill>
                  <a:schemeClr val="bg1"/>
                </a:solidFill>
              </a:rPr>
              <a:t>needs</a:t>
            </a:r>
            <a:r>
              <a:rPr lang="fr-FR" dirty="0" smtClean="0">
                <a:solidFill>
                  <a:schemeClr val="bg1"/>
                </a:solidFill>
              </a:rPr>
              <a:t>/</a:t>
            </a:r>
            <a:r>
              <a:rPr lang="fr-FR" dirty="0" err="1" smtClean="0">
                <a:solidFill>
                  <a:schemeClr val="bg1"/>
                </a:solidFill>
              </a:rPr>
              <a:t>requirements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1474" y="2328420"/>
            <a:ext cx="11945112" cy="3346515"/>
          </a:xfrm>
        </p:spPr>
        <p:txBody>
          <a:bodyPr>
            <a:normAutofit/>
          </a:bodyPr>
          <a:lstStyle/>
          <a:p>
            <a:r>
              <a:rPr lang="fr-FR" b="1" dirty="0" err="1" smtClean="0"/>
              <a:t>Requirements</a:t>
            </a:r>
            <a:r>
              <a:rPr lang="fr-FR" b="1" dirty="0" smtClean="0"/>
              <a:t> close to MQXF… </a:t>
            </a:r>
            <a:r>
              <a:rPr lang="fr-FR" b="1" dirty="0" err="1" smtClean="0"/>
              <a:t>except</a:t>
            </a:r>
            <a:r>
              <a:rPr lang="fr-FR" b="1" dirty="0" smtClean="0"/>
              <a:t> for Q2Q3 HL version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some</a:t>
            </a:r>
            <a:r>
              <a:rPr lang="fr-FR" b="1" dirty="0" smtClean="0"/>
              <a:t> </a:t>
            </a:r>
            <a:r>
              <a:rPr lang="fr-FR" b="1" dirty="0" err="1" smtClean="0"/>
              <a:t>ambitious</a:t>
            </a:r>
            <a:r>
              <a:rPr lang="fr-FR" b="1" dirty="0" smtClean="0"/>
              <a:t> challenges:</a:t>
            </a: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Strand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performing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@ </a:t>
            </a:r>
            <a:r>
              <a:rPr lang="fr-FR" b="1" dirty="0" err="1"/>
              <a:t>Bss</a:t>
            </a:r>
            <a:r>
              <a:rPr lang="fr-FR" b="1" dirty="0"/>
              <a:t> </a:t>
            </a:r>
            <a:r>
              <a:rPr lang="fr-FR" b="1" dirty="0" smtClean="0"/>
              <a:t>~ 16 </a:t>
            </a:r>
            <a:r>
              <a:rPr lang="fr-FR" b="1" dirty="0"/>
              <a:t>T 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(area of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interest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≠ HFM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dipole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Aperture</a:t>
            </a:r>
            <a:r>
              <a:rPr lang="fr-FR" b="1" dirty="0" smtClean="0"/>
              <a:t> ~210 mm</a:t>
            </a:r>
          </a:p>
          <a:p>
            <a:pPr lvl="1"/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Azimuthal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stress </a:t>
            </a:r>
            <a:r>
              <a:rPr lang="fr-FR" b="1" dirty="0" smtClean="0"/>
              <a:t>~190 </a:t>
            </a:r>
            <a:r>
              <a:rPr lang="fr-FR" b="1" dirty="0" err="1" smtClean="0"/>
              <a:t>MPa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over the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actual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limit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at nominal (4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layers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considered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?)</a:t>
            </a: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fr-FR" b="1" dirty="0" err="1" smtClean="0"/>
              <a:t>bladder&amp;key</a:t>
            </a:r>
            <a:r>
              <a:rPr lang="fr-FR" b="1" dirty="0" smtClean="0"/>
              <a:t> </a:t>
            </a:r>
            <a:r>
              <a:rPr lang="fr-FR" b="1" dirty="0" err="1" smtClean="0"/>
              <a:t>assembly</a:t>
            </a:r>
            <a:r>
              <a:rPr lang="fr-FR" b="1" dirty="0" smtClean="0"/>
              <a:t>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(single aperture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quadrupole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fr-FR" b="1" dirty="0" smtClean="0"/>
              <a:t>Protection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challenging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(to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carefully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investigated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Length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fr-FR" b="1" dirty="0" smtClean="0"/>
              <a:t>~15 m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twice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the MQXF long version)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3" y="68941"/>
            <a:ext cx="1464297" cy="7669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633" y="1039303"/>
            <a:ext cx="2004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[V</a:t>
            </a:r>
            <a:r>
              <a:rPr lang="fr-FR" b="1" dirty="0">
                <a:solidFill>
                  <a:srgbClr val="00B050"/>
                </a:solidFill>
              </a:rPr>
              <a:t>. KASHIKHIN]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7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7617" y="-143922"/>
            <a:ext cx="1115568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HTS </a:t>
            </a:r>
            <a:r>
              <a:rPr lang="fr-FR" dirty="0" smtClean="0">
                <a:solidFill>
                  <a:schemeClr val="bg1"/>
                </a:solidFill>
              </a:rPr>
              <a:t>FCC-</a:t>
            </a:r>
            <a:r>
              <a:rPr lang="fr-FR" dirty="0" err="1" smtClean="0">
                <a:solidFill>
                  <a:schemeClr val="bg1"/>
                </a:solidFill>
              </a:rPr>
              <a:t>hh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quadrupoles</a:t>
            </a:r>
            <a:r>
              <a:rPr lang="fr-FR" dirty="0" smtClean="0">
                <a:solidFill>
                  <a:schemeClr val="bg1"/>
                </a:solidFill>
              </a:rPr>
              <a:t>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75907"/>
            <a:ext cx="4933950" cy="3837631"/>
          </a:xfrm>
        </p:spPr>
        <p:txBody>
          <a:bodyPr>
            <a:normAutofit/>
          </a:bodyPr>
          <a:lstStyle/>
          <a:p>
            <a:r>
              <a:rPr lang="fr-FR" dirty="0" smtClean="0"/>
              <a:t>REBCO : </a:t>
            </a:r>
            <a:r>
              <a:rPr lang="fr-FR" sz="2400" dirty="0" err="1" smtClean="0"/>
              <a:t>still</a:t>
            </a:r>
            <a:r>
              <a:rPr lang="fr-FR" sz="2400" dirty="0" smtClean="0"/>
              <a:t> a long </a:t>
            </a:r>
            <a:r>
              <a:rPr lang="fr-FR" sz="2400" dirty="0" err="1" smtClean="0"/>
              <a:t>way</a:t>
            </a:r>
            <a:r>
              <a:rPr lang="fr-FR" sz="2400" dirty="0" smtClean="0"/>
              <a:t> to </a:t>
            </a:r>
            <a:r>
              <a:rPr lang="fr-FR" sz="2400" dirty="0" err="1" smtClean="0"/>
              <a:t>get</a:t>
            </a:r>
            <a:r>
              <a:rPr lang="fr-FR" sz="2400" dirty="0" smtClean="0"/>
              <a:t> a </a:t>
            </a:r>
            <a:r>
              <a:rPr lang="fr-FR" sz="2400" dirty="0" err="1" smtClean="0"/>
              <a:t>robust</a:t>
            </a:r>
            <a:r>
              <a:rPr lang="fr-FR" sz="2400" dirty="0"/>
              <a:t> </a:t>
            </a:r>
            <a:r>
              <a:rPr lang="fr-FR" sz="2400" dirty="0" err="1" smtClean="0"/>
              <a:t>accelerator</a:t>
            </a:r>
            <a:r>
              <a:rPr lang="fr-FR" sz="2400" dirty="0" smtClean="0"/>
              <a:t> type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a </a:t>
            </a:r>
            <a:r>
              <a:rPr lang="fr-FR" sz="2400" dirty="0" err="1" smtClean="0"/>
              <a:t>weak</a:t>
            </a:r>
            <a:r>
              <a:rPr lang="fr-FR" sz="2400" dirty="0" smtClean="0"/>
              <a:t> </a:t>
            </a:r>
            <a:r>
              <a:rPr lang="fr-FR" sz="2400" dirty="0" err="1" smtClean="0"/>
              <a:t>magnetization</a:t>
            </a:r>
            <a:r>
              <a:rPr lang="fr-FR" sz="2400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Bi-2212: </a:t>
            </a:r>
            <a:r>
              <a:rPr lang="fr-FR" sz="2400" dirty="0" err="1" smtClean="0"/>
              <a:t>accelerator</a:t>
            </a:r>
            <a:r>
              <a:rPr lang="fr-FR" sz="2400" dirty="0" smtClean="0"/>
              <a:t> type </a:t>
            </a:r>
            <a:r>
              <a:rPr lang="fr-FR" sz="2400" dirty="0" err="1" smtClean="0"/>
              <a:t>cable</a:t>
            </a:r>
            <a:r>
              <a:rPr lang="fr-FR" sz="2400" dirty="0" smtClean="0"/>
              <a:t>, </a:t>
            </a:r>
            <a:r>
              <a:rPr lang="fr-FR" sz="2400" dirty="0" err="1" smtClean="0"/>
              <a:t>what</a:t>
            </a:r>
            <a:r>
              <a:rPr lang="fr-FR" sz="2400" dirty="0" smtClean="0"/>
              <a:t> about </a:t>
            </a:r>
            <a:r>
              <a:rPr lang="fr-FR" sz="2400" dirty="0" err="1" smtClean="0"/>
              <a:t>mechanical</a:t>
            </a:r>
            <a:r>
              <a:rPr lang="fr-FR" sz="2400" dirty="0" smtClean="0"/>
              <a:t> </a:t>
            </a:r>
            <a:r>
              <a:rPr lang="fr-FR" sz="2400" dirty="0" err="1" smtClean="0"/>
              <a:t>resilience</a:t>
            </a:r>
            <a:r>
              <a:rPr lang="fr-FR" sz="2400" dirty="0" smtClean="0"/>
              <a:t>?</a:t>
            </a:r>
          </a:p>
          <a:p>
            <a:endParaRPr lang="fr-FR" sz="2400" dirty="0"/>
          </a:p>
          <a:p>
            <a:r>
              <a:rPr lang="fr-FR" sz="2400" dirty="0" smtClean="0"/>
              <a:t>In </a:t>
            </a:r>
            <a:r>
              <a:rPr lang="fr-FR" sz="2400" dirty="0" err="1" smtClean="0"/>
              <a:t>any</a:t>
            </a:r>
            <a:r>
              <a:rPr lang="fr-FR" sz="2400" dirty="0" smtClean="0"/>
              <a:t> case, the avantage </a:t>
            </a:r>
            <a:r>
              <a:rPr lang="fr-FR" sz="2400" dirty="0" err="1"/>
              <a:t>is</a:t>
            </a:r>
            <a:r>
              <a:rPr lang="fr-FR" sz="2400" dirty="0"/>
              <a:t> not </a:t>
            </a:r>
            <a:r>
              <a:rPr lang="fr-FR" sz="2400" dirty="0" err="1"/>
              <a:t>obvious</a:t>
            </a:r>
            <a:r>
              <a:rPr lang="fr-FR" sz="2400" dirty="0"/>
              <a:t> </a:t>
            </a:r>
            <a:r>
              <a:rPr lang="fr-FR" sz="2400" dirty="0" smtClean="0"/>
              <a:t>for </a:t>
            </a:r>
            <a:r>
              <a:rPr lang="fr-FR" sz="2400" dirty="0" err="1" smtClean="0"/>
              <a:t>quadrupoles</a:t>
            </a:r>
            <a:r>
              <a:rPr lang="fr-FR" sz="2400" dirty="0" smtClean="0"/>
              <a:t>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584538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A. </a:t>
            </a:r>
            <a:r>
              <a:rPr lang="fr-FR" sz="1200" dirty="0" err="1" smtClean="0"/>
              <a:t>Molodyk</a:t>
            </a:r>
            <a:r>
              <a:rPr lang="fr-FR" sz="1200" dirty="0" smtClean="0"/>
              <a:t> et al., </a:t>
            </a:r>
            <a:r>
              <a:rPr lang="en-US" sz="1200" dirty="0"/>
              <a:t>Development and large volume production of extremely high current density YBa2Cu3O7superconducting wires for </a:t>
            </a:r>
            <a:r>
              <a:rPr lang="en-US" sz="1200" dirty="0" smtClean="0"/>
              <a:t>fusion, Nature scientific reports, 11:2084 (2021)</a:t>
            </a:r>
          </a:p>
          <a:p>
            <a:r>
              <a:rPr lang="en-US" sz="1200" dirty="0" smtClean="0"/>
              <a:t>A. </a:t>
            </a:r>
            <a:r>
              <a:rPr lang="en-US" sz="1200" dirty="0" err="1" smtClean="0"/>
              <a:t>Usoskin</a:t>
            </a:r>
            <a:r>
              <a:rPr lang="en-US" sz="1200" dirty="0" smtClean="0"/>
              <a:t> et al. Long-length </a:t>
            </a:r>
            <a:r>
              <a:rPr lang="en-US" sz="1200" dirty="0"/>
              <a:t>YBCO coated conductors </a:t>
            </a:r>
            <a:r>
              <a:rPr lang="en-US" sz="1200" dirty="0" smtClean="0"/>
              <a:t>for ultra-high </a:t>
            </a:r>
            <a:r>
              <a:rPr lang="en-US" sz="1200" dirty="0"/>
              <a:t>field applications: </a:t>
            </a:r>
            <a:r>
              <a:rPr lang="en-US" sz="1200" dirty="0" smtClean="0"/>
              <a:t>gaining engineering </a:t>
            </a:r>
            <a:r>
              <a:rPr lang="en-US" sz="1200" dirty="0"/>
              <a:t>current density via pulsed </a:t>
            </a:r>
            <a:r>
              <a:rPr lang="en-US" sz="1200" dirty="0" smtClean="0"/>
              <a:t>laser deposition/alternating beam-assisted deposition route, </a:t>
            </a:r>
            <a:r>
              <a:rPr lang="en-US" sz="1200" dirty="0" err="1" smtClean="0"/>
              <a:t>SuST</a:t>
            </a:r>
            <a:r>
              <a:rPr lang="en-US" sz="1200" dirty="0" smtClean="0"/>
              <a:t>, 094005 (2019)</a:t>
            </a:r>
          </a:p>
          <a:p>
            <a:r>
              <a:rPr lang="en-US" sz="1200" dirty="0" smtClean="0"/>
              <a:t>J. Jiang et al., High-Performance </a:t>
            </a:r>
            <a:r>
              <a:rPr lang="en-US" sz="1200" dirty="0"/>
              <a:t>Bi-2212 Round Wires </a:t>
            </a:r>
            <a:r>
              <a:rPr lang="en-US" sz="1200" dirty="0" smtClean="0"/>
              <a:t>Made With </a:t>
            </a:r>
            <a:r>
              <a:rPr lang="en-US" sz="1200" dirty="0"/>
              <a:t>Recent </a:t>
            </a:r>
            <a:r>
              <a:rPr lang="en-US" sz="1200" dirty="0" smtClean="0"/>
              <a:t>Powders, IEEE TAS 6400405, (2019)</a:t>
            </a:r>
          </a:p>
          <a:p>
            <a:r>
              <a:rPr lang="en-US" sz="1200" dirty="0" smtClean="0"/>
              <a:t>M. </a:t>
            </a:r>
            <a:r>
              <a:rPr lang="en-US" sz="1200" dirty="0" err="1" smtClean="0"/>
              <a:t>Ortino</a:t>
            </a:r>
            <a:r>
              <a:rPr lang="en-US" sz="1200" dirty="0" smtClean="0"/>
              <a:t> </a:t>
            </a:r>
            <a:r>
              <a:rPr lang="en-US" sz="1200" dirty="0"/>
              <a:t>et al, Evolution of the </a:t>
            </a:r>
            <a:r>
              <a:rPr lang="en-US" sz="1200" dirty="0" smtClean="0"/>
              <a:t>superconducting properties </a:t>
            </a:r>
            <a:r>
              <a:rPr lang="en-US" sz="1200" dirty="0"/>
              <a:t>from binary to </a:t>
            </a:r>
            <a:r>
              <a:rPr lang="en-US" sz="1200" dirty="0" smtClean="0"/>
              <a:t>ternary APC-Nb3Sn wires, </a:t>
            </a:r>
            <a:r>
              <a:rPr lang="en-US" sz="1200" dirty="0" err="1" smtClean="0"/>
              <a:t>SuST</a:t>
            </a:r>
            <a:r>
              <a:rPr lang="en-US" sz="1200" dirty="0" smtClean="0"/>
              <a:t> 34, 035028 (2021)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760" y="927489"/>
            <a:ext cx="6575257" cy="4769376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6471032" y="2000360"/>
            <a:ext cx="2517985" cy="3177524"/>
            <a:chOff x="6471032" y="2053525"/>
            <a:chExt cx="2517985" cy="3177524"/>
          </a:xfrm>
        </p:grpSpPr>
        <p:sp>
          <p:nvSpPr>
            <p:cNvPr id="4" name="Forme libre 3"/>
            <p:cNvSpPr/>
            <p:nvPr/>
          </p:nvSpPr>
          <p:spPr>
            <a:xfrm>
              <a:off x="6471032" y="2053525"/>
              <a:ext cx="2517985" cy="3177524"/>
            </a:xfrm>
            <a:custGeom>
              <a:avLst/>
              <a:gdLst>
                <a:gd name="connsiteX0" fmla="*/ 7750 w 2363492"/>
                <a:gd name="connsiteY0" fmla="*/ 2913682 h 3130658"/>
                <a:gd name="connsiteX1" fmla="*/ 0 w 2363492"/>
                <a:gd name="connsiteY1" fmla="*/ 3130658 h 3130658"/>
                <a:gd name="connsiteX2" fmla="*/ 2363492 w 2363492"/>
                <a:gd name="connsiteY2" fmla="*/ 1232116 h 3130658"/>
                <a:gd name="connsiteX3" fmla="*/ 1968285 w 2363492"/>
                <a:gd name="connsiteY3" fmla="*/ 0 h 3130658"/>
                <a:gd name="connsiteX4" fmla="*/ 7750 w 2363492"/>
                <a:gd name="connsiteY4" fmla="*/ 2913682 h 3130658"/>
                <a:gd name="connsiteX0" fmla="*/ 0 w 2538622"/>
                <a:gd name="connsiteY0" fmla="*/ 3198162 h 3198162"/>
                <a:gd name="connsiteX1" fmla="*/ 175130 w 2538622"/>
                <a:gd name="connsiteY1" fmla="*/ 3130658 h 3198162"/>
                <a:gd name="connsiteX2" fmla="*/ 2538622 w 2538622"/>
                <a:gd name="connsiteY2" fmla="*/ 1232116 h 3198162"/>
                <a:gd name="connsiteX3" fmla="*/ 2143415 w 2538622"/>
                <a:gd name="connsiteY3" fmla="*/ 0 h 3198162"/>
                <a:gd name="connsiteX4" fmla="*/ 0 w 2538622"/>
                <a:gd name="connsiteY4" fmla="*/ 3198162 h 3198162"/>
                <a:gd name="connsiteX0" fmla="*/ 0 w 2538622"/>
                <a:gd name="connsiteY0" fmla="*/ 3198162 h 3198162"/>
                <a:gd name="connsiteX1" fmla="*/ 98930 w 2538622"/>
                <a:gd name="connsiteY1" fmla="*/ 3196698 h 3198162"/>
                <a:gd name="connsiteX2" fmla="*/ 2538622 w 2538622"/>
                <a:gd name="connsiteY2" fmla="*/ 1232116 h 3198162"/>
                <a:gd name="connsiteX3" fmla="*/ 2143415 w 2538622"/>
                <a:gd name="connsiteY3" fmla="*/ 0 h 3198162"/>
                <a:gd name="connsiteX4" fmla="*/ 0 w 2538622"/>
                <a:gd name="connsiteY4" fmla="*/ 3198162 h 3198162"/>
                <a:gd name="connsiteX0" fmla="*/ 0 w 2538622"/>
                <a:gd name="connsiteY0" fmla="*/ 3198162 h 3198162"/>
                <a:gd name="connsiteX1" fmla="*/ 127505 w 2538622"/>
                <a:gd name="connsiteY1" fmla="*/ 3176060 h 3198162"/>
                <a:gd name="connsiteX2" fmla="*/ 2538622 w 2538622"/>
                <a:gd name="connsiteY2" fmla="*/ 1232116 h 3198162"/>
                <a:gd name="connsiteX3" fmla="*/ 2143415 w 2538622"/>
                <a:gd name="connsiteY3" fmla="*/ 0 h 3198162"/>
                <a:gd name="connsiteX4" fmla="*/ 0 w 2538622"/>
                <a:gd name="connsiteY4" fmla="*/ 3198162 h 3198162"/>
                <a:gd name="connsiteX0" fmla="*/ 0 w 2517985"/>
                <a:gd name="connsiteY0" fmla="*/ 3177524 h 3177524"/>
                <a:gd name="connsiteX1" fmla="*/ 106868 w 2517985"/>
                <a:gd name="connsiteY1" fmla="*/ 3176060 h 3177524"/>
                <a:gd name="connsiteX2" fmla="*/ 2517985 w 2517985"/>
                <a:gd name="connsiteY2" fmla="*/ 1232116 h 3177524"/>
                <a:gd name="connsiteX3" fmla="*/ 2122778 w 2517985"/>
                <a:gd name="connsiteY3" fmla="*/ 0 h 3177524"/>
                <a:gd name="connsiteX4" fmla="*/ 0 w 2517985"/>
                <a:gd name="connsiteY4" fmla="*/ 3177524 h 317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7985" h="3177524">
                  <a:moveTo>
                    <a:pt x="0" y="3177524"/>
                  </a:moveTo>
                  <a:lnTo>
                    <a:pt x="106868" y="3176060"/>
                  </a:lnTo>
                  <a:lnTo>
                    <a:pt x="2517985" y="1232116"/>
                  </a:lnTo>
                  <a:lnTo>
                    <a:pt x="2122778" y="0"/>
                  </a:lnTo>
                  <a:lnTo>
                    <a:pt x="0" y="3177524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ZoneTexte 9"/>
            <p:cNvSpPr txBox="1"/>
            <p:nvPr/>
          </p:nvSpPr>
          <p:spPr>
            <a:xfrm rot="18657561">
              <a:off x="7369706" y="3276853"/>
              <a:ext cx="12891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QUADS</a:t>
              </a:r>
              <a:endParaRPr lang="fr-FR" sz="28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6681861" y="3678863"/>
            <a:ext cx="2791748" cy="1501406"/>
            <a:chOff x="6681861" y="3732028"/>
            <a:chExt cx="2791748" cy="1501406"/>
          </a:xfrm>
        </p:grpSpPr>
        <p:sp>
          <p:nvSpPr>
            <p:cNvPr id="6" name="Forme libre 5"/>
            <p:cNvSpPr/>
            <p:nvPr/>
          </p:nvSpPr>
          <p:spPr>
            <a:xfrm>
              <a:off x="6681861" y="3732028"/>
              <a:ext cx="2791748" cy="1501406"/>
            </a:xfrm>
            <a:custGeom>
              <a:avLst/>
              <a:gdLst>
                <a:gd name="connsiteX0" fmla="*/ 0 w 2828260"/>
                <a:gd name="connsiteY0" fmla="*/ 1520456 h 1520456"/>
                <a:gd name="connsiteX1" fmla="*/ 2509284 w 2828260"/>
                <a:gd name="connsiteY1" fmla="*/ 0 h 1520456"/>
                <a:gd name="connsiteX2" fmla="*/ 2828260 w 2828260"/>
                <a:gd name="connsiteY2" fmla="*/ 627321 h 1520456"/>
                <a:gd name="connsiteX3" fmla="*/ 361507 w 2828260"/>
                <a:gd name="connsiteY3" fmla="*/ 1477925 h 1520456"/>
                <a:gd name="connsiteX4" fmla="*/ 0 w 2828260"/>
                <a:gd name="connsiteY4" fmla="*/ 1520456 h 1520456"/>
                <a:gd name="connsiteX0" fmla="*/ 0 w 2828260"/>
                <a:gd name="connsiteY0" fmla="*/ 1520456 h 1520456"/>
                <a:gd name="connsiteX1" fmla="*/ 2509284 w 2828260"/>
                <a:gd name="connsiteY1" fmla="*/ 0 h 1520456"/>
                <a:gd name="connsiteX2" fmla="*/ 2828260 w 2828260"/>
                <a:gd name="connsiteY2" fmla="*/ 627321 h 1520456"/>
                <a:gd name="connsiteX3" fmla="*/ 337694 w 2828260"/>
                <a:gd name="connsiteY3" fmla="*/ 1498563 h 1520456"/>
                <a:gd name="connsiteX4" fmla="*/ 0 w 2828260"/>
                <a:gd name="connsiteY4" fmla="*/ 1520456 h 1520456"/>
                <a:gd name="connsiteX0" fmla="*/ 0 w 2828260"/>
                <a:gd name="connsiteY0" fmla="*/ 1520456 h 1520456"/>
                <a:gd name="connsiteX1" fmla="*/ 2509284 w 2828260"/>
                <a:gd name="connsiteY1" fmla="*/ 0 h 1520456"/>
                <a:gd name="connsiteX2" fmla="*/ 2828260 w 2828260"/>
                <a:gd name="connsiteY2" fmla="*/ 627321 h 1520456"/>
                <a:gd name="connsiteX3" fmla="*/ 337694 w 2828260"/>
                <a:gd name="connsiteY3" fmla="*/ 1498563 h 1520456"/>
                <a:gd name="connsiteX4" fmla="*/ 0 w 2828260"/>
                <a:gd name="connsiteY4" fmla="*/ 1520456 h 1520456"/>
                <a:gd name="connsiteX0" fmla="*/ 0 w 2791748"/>
                <a:gd name="connsiteY0" fmla="*/ 1501406 h 1501406"/>
                <a:gd name="connsiteX1" fmla="*/ 2472772 w 2791748"/>
                <a:gd name="connsiteY1" fmla="*/ 0 h 1501406"/>
                <a:gd name="connsiteX2" fmla="*/ 2791748 w 2791748"/>
                <a:gd name="connsiteY2" fmla="*/ 627321 h 1501406"/>
                <a:gd name="connsiteX3" fmla="*/ 301182 w 2791748"/>
                <a:gd name="connsiteY3" fmla="*/ 1498563 h 1501406"/>
                <a:gd name="connsiteX4" fmla="*/ 0 w 2791748"/>
                <a:gd name="connsiteY4" fmla="*/ 1501406 h 1501406"/>
                <a:gd name="connsiteX0" fmla="*/ 0 w 2791748"/>
                <a:gd name="connsiteY0" fmla="*/ 1501406 h 1501406"/>
                <a:gd name="connsiteX1" fmla="*/ 2472772 w 2791748"/>
                <a:gd name="connsiteY1" fmla="*/ 0 h 1501406"/>
                <a:gd name="connsiteX2" fmla="*/ 2791748 w 2791748"/>
                <a:gd name="connsiteY2" fmla="*/ 627321 h 1501406"/>
                <a:gd name="connsiteX3" fmla="*/ 301182 w 2791748"/>
                <a:gd name="connsiteY3" fmla="*/ 1498563 h 1501406"/>
                <a:gd name="connsiteX4" fmla="*/ 0 w 2791748"/>
                <a:gd name="connsiteY4" fmla="*/ 1501406 h 150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1748" h="1501406">
                  <a:moveTo>
                    <a:pt x="0" y="1501406"/>
                  </a:moveTo>
                  <a:lnTo>
                    <a:pt x="2472772" y="0"/>
                  </a:lnTo>
                  <a:lnTo>
                    <a:pt x="2791748" y="627321"/>
                  </a:lnTo>
                  <a:lnTo>
                    <a:pt x="301182" y="1498563"/>
                  </a:lnTo>
                  <a:cubicBezTo>
                    <a:pt x="187030" y="1496336"/>
                    <a:pt x="106215" y="1500458"/>
                    <a:pt x="0" y="1501406"/>
                  </a:cubicBezTo>
                  <a:close/>
                </a:path>
              </a:pathLst>
            </a:custGeom>
            <a:solidFill>
              <a:srgbClr val="00B050">
                <a:alpha val="2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/>
            <p:cNvSpPr txBox="1"/>
            <p:nvPr/>
          </p:nvSpPr>
          <p:spPr>
            <a:xfrm rot="20153978">
              <a:off x="7899276" y="4098479"/>
              <a:ext cx="15343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solidFill>
                    <a:srgbClr val="00B050"/>
                  </a:solidFill>
                </a:rPr>
                <a:t>DIPOLES</a:t>
              </a:r>
              <a:endParaRPr lang="fr-FR" sz="2800" dirty="0">
                <a:solidFill>
                  <a:srgbClr val="00B050"/>
                </a:solidFill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9105093" y="1017916"/>
            <a:ext cx="2866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REBCO data are </a:t>
            </a:r>
            <a:r>
              <a:rPr lang="fr-FR" sz="1200" b="1" dirty="0" err="1" smtClean="0"/>
              <a:t>scaled</a:t>
            </a:r>
            <a:r>
              <a:rPr lang="fr-FR" sz="1200" b="1" dirty="0" smtClean="0"/>
              <a:t> to:</a:t>
            </a:r>
          </a:p>
          <a:p>
            <a:r>
              <a:rPr lang="fr-FR" sz="1200" b="1" dirty="0" smtClean="0"/>
              <a:t> a 50 µm substrat </a:t>
            </a:r>
            <a:r>
              <a:rPr lang="fr-FR" sz="1200" b="1" dirty="0" err="1" smtClean="0"/>
              <a:t>with</a:t>
            </a:r>
            <a:r>
              <a:rPr lang="fr-FR" sz="1200" b="1" dirty="0" smtClean="0"/>
              <a:t> 2x25 µm of </a:t>
            </a:r>
            <a:r>
              <a:rPr lang="fr-FR" sz="1200" b="1" dirty="0" err="1" smtClean="0"/>
              <a:t>copper</a:t>
            </a:r>
            <a:r>
              <a:rPr lang="fr-FR" sz="1200" b="1" dirty="0" smtClean="0"/>
              <a:t> </a:t>
            </a:r>
          </a:p>
          <a:p>
            <a:r>
              <a:rPr lang="fr-FR" sz="1200" b="1" dirty="0" smtClean="0"/>
              <a:t>to </a:t>
            </a:r>
            <a:r>
              <a:rPr lang="fr-FR" sz="1200" b="1" dirty="0" err="1" smtClean="0"/>
              <a:t>get</a:t>
            </a:r>
            <a:r>
              <a:rPr lang="fr-FR" sz="1200" b="1" dirty="0" smtClean="0"/>
              <a:t> a </a:t>
            </a:r>
            <a:r>
              <a:rPr lang="fr-FR" sz="1200" b="1" dirty="0" err="1" smtClean="0"/>
              <a:t>copper</a:t>
            </a:r>
            <a:r>
              <a:rPr lang="fr-FR" sz="1200" b="1" dirty="0" smtClean="0"/>
              <a:t>/non-</a:t>
            </a:r>
            <a:r>
              <a:rPr lang="fr-FR" sz="1200" b="1" dirty="0" err="1" smtClean="0"/>
              <a:t>copper</a:t>
            </a:r>
            <a:r>
              <a:rPr lang="fr-FR" sz="1200" b="1" dirty="0" smtClean="0"/>
              <a:t> ratio (</a:t>
            </a:r>
            <a:r>
              <a:rPr lang="fr-FR" sz="1200" b="1" dirty="0" err="1" smtClean="0"/>
              <a:t>cnc</a:t>
            </a:r>
            <a:r>
              <a:rPr lang="fr-FR" sz="1200" b="1" dirty="0" smtClean="0"/>
              <a:t>) = 1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344082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6888" y="1825624"/>
            <a:ext cx="11945112" cy="4611751"/>
          </a:xfrm>
        </p:spPr>
        <p:txBody>
          <a:bodyPr/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mall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smtClean="0"/>
              <a:t>(</a:t>
            </a:r>
            <a:r>
              <a:rPr lang="el-GR" b="1" dirty="0" smtClean="0">
                <a:latin typeface="Calibri" panose="020F0502020204030204" pitchFamily="34" charset="0"/>
              </a:rPr>
              <a:t>Φ</a:t>
            </a:r>
            <a:r>
              <a:rPr lang="fr-FR" b="1" dirty="0" smtClean="0">
                <a:latin typeface="Calibri" panose="020F0502020204030204" pitchFamily="34" charset="0"/>
              </a:rPr>
              <a:t> ≤ 0.7 mm</a:t>
            </a:r>
            <a:r>
              <a:rPr lang="fr-FR" dirty="0" smtClean="0">
                <a:latin typeface="Calibri" panose="020F0502020204030204" pitchFamily="34" charset="0"/>
              </a:rPr>
              <a:t>)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+ 30-40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strands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cable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</a:rPr>
              <a:t>(</a:t>
            </a:r>
            <a:r>
              <a:rPr lang="fr-FR" b="1" dirty="0" smtClean="0">
                <a:latin typeface="Calibri" panose="020F0502020204030204" pitchFamily="34" charset="0"/>
              </a:rPr>
              <a:t>I ~ 13 kA – 18 kA</a:t>
            </a:r>
            <a:r>
              <a:rPr lang="fr-FR" dirty="0" smtClean="0">
                <a:latin typeface="Calibri" panose="020F0502020204030204" pitchFamily="34" charset="0"/>
              </a:rPr>
              <a:t>)</a:t>
            </a:r>
            <a:endParaRPr lang="fr-FR" dirty="0" smtClean="0"/>
          </a:p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High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copper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/non-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copper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ratio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synergy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HFM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low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field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cable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smtClean="0"/>
              <a:t>(</a:t>
            </a:r>
            <a:r>
              <a:rPr lang="fr-FR" b="1" dirty="0" err="1" smtClean="0"/>
              <a:t>cnc</a:t>
            </a:r>
            <a:r>
              <a:rPr lang="fr-FR" b="1" dirty="0" smtClean="0"/>
              <a:t> ~ 2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May release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constraints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keystoning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, flux jump, compaction,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mechanical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performance…</a:t>
            </a:r>
          </a:p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Strand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performing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@ </a:t>
            </a:r>
            <a:r>
              <a:rPr lang="fr-FR" b="1" dirty="0" err="1"/>
              <a:t>Bss</a:t>
            </a:r>
            <a:r>
              <a:rPr lang="fr-FR" b="1" dirty="0"/>
              <a:t> = 12 T – 15 </a:t>
            </a:r>
            <a:r>
              <a:rPr lang="fr-FR" b="1" dirty="0" smtClean="0"/>
              <a:t>T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(area of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interest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≠ HFM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dipole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Protection has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challenged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as for the HFM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smtClean="0"/>
              <a:t>(</a:t>
            </a:r>
            <a:r>
              <a:rPr lang="fr-FR" b="1" dirty="0" smtClean="0"/>
              <a:t>1 ms ~ 10 K or 2 T/m</a:t>
            </a:r>
            <a:r>
              <a:rPr lang="fr-FR" dirty="0" smtClean="0"/>
              <a:t>)</a:t>
            </a:r>
          </a:p>
          <a:p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Supporting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system and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process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avoid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assembly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stress &gt; 150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MPa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FR" b="1" dirty="0" smtClean="0"/>
              <a:t>130 </a:t>
            </a:r>
            <a:r>
              <a:rPr lang="fr-FR" b="1" dirty="0" err="1" smtClean="0"/>
              <a:t>MPa</a:t>
            </a:r>
            <a:r>
              <a:rPr lang="fr-FR" b="1" dirty="0" smtClean="0"/>
              <a:t> </a:t>
            </a:r>
            <a:r>
              <a:rPr lang="fr-FR" b="1" dirty="0" err="1" smtClean="0"/>
              <a:t>peak</a:t>
            </a:r>
            <a:r>
              <a:rPr lang="fr-FR" b="1" dirty="0" smtClean="0"/>
              <a:t> stress in the straight part</a:t>
            </a: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How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reduce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/manage axial stress in the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coil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ends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516930" y="-1344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Conclusion: </a:t>
            </a:r>
            <a:r>
              <a:rPr lang="fr-FR" b="1" u="sng" dirty="0" smtClean="0">
                <a:solidFill>
                  <a:schemeClr val="bg1"/>
                </a:solidFill>
              </a:rPr>
              <a:t>FCC MQ </a:t>
            </a:r>
            <a:r>
              <a:rPr lang="fr-FR" dirty="0" err="1" smtClean="0">
                <a:solidFill>
                  <a:schemeClr val="bg1"/>
                </a:solidFill>
              </a:rPr>
              <a:t>needs</a:t>
            </a:r>
            <a:r>
              <a:rPr lang="fr-FR" dirty="0" smtClean="0">
                <a:solidFill>
                  <a:schemeClr val="bg1"/>
                </a:solidFill>
              </a:rPr>
              <a:t>/</a:t>
            </a:r>
            <a:r>
              <a:rPr lang="fr-FR" dirty="0" err="1" smtClean="0">
                <a:solidFill>
                  <a:schemeClr val="bg1"/>
                </a:solidFill>
              </a:rPr>
              <a:t>requirements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91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7720584" cy="1849537"/>
          </a:xfrm>
        </p:spPr>
        <p:txBody>
          <a:bodyPr>
            <a:normAutofit/>
          </a:bodyPr>
          <a:lstStyle/>
          <a:p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Two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layers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design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very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challenging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reach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the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target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of 360 T/m</a:t>
            </a:r>
          </a:p>
          <a:p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Mechanically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challenging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develop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2-in-1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quadrupole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bladder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and key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technology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432" y="1095374"/>
            <a:ext cx="4163568" cy="3310037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838200" y="4406293"/>
            <a:ext cx="11353800" cy="2451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Target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objects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(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R&amp;D to </a:t>
            </a:r>
            <a:r>
              <a:rPr lang="fr-FR" i="1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i="1" dirty="0" err="1" smtClean="0">
                <a:solidFill>
                  <a:schemeClr val="bg1">
                    <a:lumMod val="50000"/>
                  </a:schemeClr>
                </a:solidFill>
              </a:rPr>
              <a:t>defined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i="1" dirty="0" err="1" smtClean="0">
                <a:solidFill>
                  <a:schemeClr val="bg1">
                    <a:lumMod val="50000"/>
                  </a:schemeClr>
                </a:solidFill>
              </a:rPr>
              <a:t>reach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i="1" dirty="0" err="1" smtClean="0">
                <a:solidFill>
                  <a:schemeClr val="bg1">
                    <a:lumMod val="50000"/>
                  </a:schemeClr>
                </a:solidFill>
              </a:rPr>
              <a:t>them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):</a:t>
            </a:r>
          </a:p>
          <a:p>
            <a:pPr lvl="1"/>
            <a:r>
              <a:rPr lang="fr-FR" dirty="0" smtClean="0"/>
              <a:t>Single aperture, 2 </a:t>
            </a:r>
            <a:r>
              <a:rPr lang="fr-FR" dirty="0" err="1" smtClean="0"/>
              <a:t>layers</a:t>
            </a:r>
            <a:r>
              <a:rPr lang="fr-FR" dirty="0" smtClean="0"/>
              <a:t>,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(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), </a:t>
            </a:r>
            <a:r>
              <a:rPr lang="fr-FR" dirty="0" err="1" smtClean="0"/>
              <a:t>collared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~340 T/m*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layers</a:t>
            </a:r>
            <a:r>
              <a:rPr lang="fr-FR" dirty="0" smtClean="0"/>
              <a:t> on the 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core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a 4 </a:t>
            </a:r>
            <a:r>
              <a:rPr lang="fr-FR" dirty="0" err="1" smtClean="0"/>
              <a:t>layers</a:t>
            </a:r>
            <a:r>
              <a:rPr lang="fr-FR" dirty="0" smtClean="0"/>
              <a:t> design &gt;360 T/m</a:t>
            </a:r>
            <a:endParaRPr lang="fr-FR" dirty="0"/>
          </a:p>
          <a:p>
            <a:pPr marL="457200" lvl="1" indent="0">
              <a:buNone/>
            </a:pP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*~360 T/m for 16 T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endParaRPr lang="fr-FR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 ~340 T/m for 15 T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endParaRPr lang="fr-FR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Nevertheless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stronger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gradient = more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room =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less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dipole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field</a:t>
            </a:r>
            <a:endParaRPr lang="fr-FR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516931" y="-134495"/>
            <a:ext cx="88619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Conclusion: </a:t>
            </a:r>
            <a:r>
              <a:rPr lang="fr-FR" b="1" u="sng" dirty="0" smtClean="0">
                <a:solidFill>
                  <a:schemeClr val="bg1"/>
                </a:solidFill>
              </a:rPr>
              <a:t>FCC MQ </a:t>
            </a:r>
            <a:r>
              <a:rPr lang="fr-FR" dirty="0" smtClean="0">
                <a:solidFill>
                  <a:schemeClr val="bg1"/>
                </a:solidFill>
              </a:rPr>
              <a:t>R&amp;D </a:t>
            </a:r>
            <a:r>
              <a:rPr lang="fr-FR" dirty="0" err="1" smtClean="0">
                <a:solidFill>
                  <a:schemeClr val="bg1"/>
                </a:solidFill>
              </a:rPr>
              <a:t>proposal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66506" y="-112054"/>
            <a:ext cx="9992747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FCC-</a:t>
            </a:r>
            <a:r>
              <a:rPr lang="fr-FR" dirty="0" err="1" smtClean="0">
                <a:solidFill>
                  <a:schemeClr val="bg1"/>
                </a:solidFill>
              </a:rPr>
              <a:t>hh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magnet</a:t>
            </a:r>
            <a:r>
              <a:rPr lang="fr-FR" dirty="0" smtClean="0">
                <a:solidFill>
                  <a:schemeClr val="bg1"/>
                </a:solidFill>
              </a:rPr>
              <a:t> performance </a:t>
            </a:r>
            <a:r>
              <a:rPr lang="fr-FR" dirty="0" err="1" smtClean="0">
                <a:solidFill>
                  <a:schemeClr val="bg1"/>
                </a:solidFill>
              </a:rPr>
              <a:t>target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z="4000" dirty="0" smtClean="0">
                <a:solidFill>
                  <a:schemeClr val="bg1"/>
                </a:solidFill>
              </a:rPr>
              <a:t>(2018)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5975551"/>
            <a:ext cx="11733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*High </a:t>
            </a:r>
            <a:r>
              <a:rPr lang="fr-FR" sz="1200" dirty="0" err="1" smtClean="0">
                <a:solidFill>
                  <a:schemeClr val="bg1">
                    <a:lumMod val="65000"/>
                  </a:schemeClr>
                </a:solidFill>
              </a:rPr>
              <a:t>Lumi</a:t>
            </a:r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200" dirty="0" err="1" smtClean="0">
                <a:solidFill>
                  <a:schemeClr val="bg1">
                    <a:lumMod val="65000"/>
                  </a:schemeClr>
                </a:solidFill>
              </a:rPr>
              <a:t>project</a:t>
            </a:r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 : not </a:t>
            </a:r>
            <a:r>
              <a:rPr lang="fr-FR" sz="1200" dirty="0" err="1" smtClean="0">
                <a:solidFill>
                  <a:schemeClr val="bg1">
                    <a:lumMod val="65000"/>
                  </a:schemeClr>
                </a:solidFill>
              </a:rPr>
              <a:t>yet</a:t>
            </a:r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 in the machine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Slide </a:t>
            </a:r>
            <a:r>
              <a:rPr lang="fr-FR" sz="1200" dirty="0" err="1">
                <a:solidFill>
                  <a:srgbClr val="00B050"/>
                </a:solidFill>
              </a:rPr>
              <a:t>b</a:t>
            </a:r>
            <a:r>
              <a:rPr lang="fr-FR" sz="1200" dirty="0" err="1" smtClean="0">
                <a:solidFill>
                  <a:srgbClr val="00B050"/>
                </a:solidFill>
              </a:rPr>
              <a:t>ased</a:t>
            </a:r>
            <a:r>
              <a:rPr lang="fr-FR" sz="1200" dirty="0" smtClean="0">
                <a:solidFill>
                  <a:srgbClr val="00B050"/>
                </a:solidFill>
              </a:rPr>
              <a:t> on [D. Schoerling 2018] </a:t>
            </a:r>
            <a:r>
              <a:rPr lang="fr-FR" sz="1200" dirty="0" smtClean="0">
                <a:hlinkClick r:id="rId2"/>
              </a:rPr>
              <a:t>https</a:t>
            </a:r>
            <a:r>
              <a:rPr lang="fr-FR" sz="1200" dirty="0">
                <a:hlinkClick r:id="rId2"/>
              </a:rPr>
              <a:t>://</a:t>
            </a:r>
            <a:r>
              <a:rPr lang="fr-FR" sz="1200" dirty="0" smtClean="0">
                <a:hlinkClick r:id="rId2"/>
              </a:rPr>
              <a:t>indico.cern.ch/event/656491/contributions/2920305/attachments/1628231/2596868/Schoerling_OtherMagnets_2018.pdf</a:t>
            </a:r>
            <a:endParaRPr lang="fr-FR" sz="1200" dirty="0" smtClean="0"/>
          </a:p>
          <a:p>
            <a:r>
              <a:rPr lang="fr-FR" sz="1200" dirty="0" smtClean="0"/>
              <a:t>Most of the data come </a:t>
            </a:r>
            <a:r>
              <a:rPr lang="fr-FR" sz="1200" dirty="0" err="1" smtClean="0"/>
              <a:t>from</a:t>
            </a:r>
            <a:r>
              <a:rPr lang="fr-FR" sz="1200" dirty="0"/>
              <a:t> </a:t>
            </a:r>
            <a:r>
              <a:rPr lang="fr-FR" sz="1200" dirty="0">
                <a:hlinkClick r:id="rId3"/>
              </a:rPr>
              <a:t>https://indico.cern.ch/event/656491/timetable/?</a:t>
            </a:r>
            <a:r>
              <a:rPr lang="fr-FR" sz="1200" dirty="0" smtClean="0">
                <a:hlinkClick r:id="rId3"/>
              </a:rPr>
              <a:t>view=standard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00B050"/>
                </a:solidFill>
              </a:rPr>
              <a:t>[C. LORIN, A. LOUZGUITI, T. OGITSU, S. FARINON, V. KASHIKHIN]</a:t>
            </a:r>
          </a:p>
        </p:txBody>
      </p:sp>
      <p:graphicFrame>
        <p:nvGraphicFramePr>
          <p:cNvPr id="5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1692"/>
              </p:ext>
            </p:extLst>
          </p:nvPr>
        </p:nvGraphicFramePr>
        <p:xfrm>
          <a:off x="407988" y="1213509"/>
          <a:ext cx="11022125" cy="4539632"/>
        </p:xfrm>
        <a:graphic>
          <a:graphicData uri="http://schemas.openxmlformats.org/drawingml/2006/table">
            <a:tbl>
              <a:tblPr firstRow="1" firstCol="1" bandRow="1"/>
              <a:tblGrid>
                <a:gridCol w="296120">
                  <a:extLst>
                    <a:ext uri="{9D8B030D-6E8A-4147-A177-3AD203B41FA5}">
                      <a16:colId xmlns:a16="http://schemas.microsoft.com/office/drawing/2014/main" xmlns="" val="1123090211"/>
                    </a:ext>
                  </a:extLst>
                </a:gridCol>
                <a:gridCol w="2292846">
                  <a:extLst>
                    <a:ext uri="{9D8B030D-6E8A-4147-A177-3AD203B41FA5}">
                      <a16:colId xmlns:a16="http://schemas.microsoft.com/office/drawing/2014/main" xmlns="" val="3386399503"/>
                    </a:ext>
                  </a:extLst>
                </a:gridCol>
                <a:gridCol w="755597">
                  <a:extLst>
                    <a:ext uri="{9D8B030D-6E8A-4147-A177-3AD203B41FA5}">
                      <a16:colId xmlns:a16="http://schemas.microsoft.com/office/drawing/2014/main" xmlns="" val="3610536586"/>
                    </a:ext>
                  </a:extLst>
                </a:gridCol>
                <a:gridCol w="1806486">
                  <a:extLst>
                    <a:ext uri="{9D8B030D-6E8A-4147-A177-3AD203B41FA5}">
                      <a16:colId xmlns:a16="http://schemas.microsoft.com/office/drawing/2014/main" xmlns="" val="2687130360"/>
                    </a:ext>
                  </a:extLst>
                </a:gridCol>
                <a:gridCol w="1102998">
                  <a:extLst>
                    <a:ext uri="{9D8B030D-6E8A-4147-A177-3AD203B41FA5}">
                      <a16:colId xmlns:a16="http://schemas.microsoft.com/office/drawing/2014/main" xmlns="" val="4283190762"/>
                    </a:ext>
                  </a:extLst>
                </a:gridCol>
                <a:gridCol w="1150939">
                  <a:extLst>
                    <a:ext uri="{9D8B030D-6E8A-4147-A177-3AD203B41FA5}">
                      <a16:colId xmlns:a16="http://schemas.microsoft.com/office/drawing/2014/main" xmlns="" val="3869306579"/>
                    </a:ext>
                  </a:extLst>
                </a:gridCol>
                <a:gridCol w="1626499">
                  <a:extLst>
                    <a:ext uri="{9D8B030D-6E8A-4147-A177-3AD203B41FA5}">
                      <a16:colId xmlns:a16="http://schemas.microsoft.com/office/drawing/2014/main" xmlns="" val="991587430"/>
                    </a:ext>
                  </a:extLst>
                </a:gridCol>
                <a:gridCol w="1990640">
                  <a:extLst>
                    <a:ext uri="{9D8B030D-6E8A-4147-A177-3AD203B41FA5}">
                      <a16:colId xmlns:a16="http://schemas.microsoft.com/office/drawing/2014/main" xmlns="" val="1023408032"/>
                    </a:ext>
                  </a:extLst>
                </a:gridCol>
              </a:tblGrid>
              <a:tr h="477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 </a:t>
                      </a: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Magnet type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Number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Max. </a:t>
                      </a:r>
                      <a:r>
                        <a:rPr lang="fr-CH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Strength</a:t>
                      </a:r>
                      <a:r>
                        <a:rPr lang="fr-CH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 (</a:t>
                      </a:r>
                      <a:r>
                        <a:rPr lang="fr-CH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Ap</a:t>
                      </a:r>
                      <a:r>
                        <a:rPr lang="fr-CH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.)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Length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SC material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LHC nominal strength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(56 mm aperture)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LHC nominal</a:t>
                      </a:r>
                      <a:r>
                        <a:rPr lang="en-US" sz="1100" b="1" baseline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 strength scaled to 50 mm FCC aperture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8244618"/>
                  </a:ext>
                </a:extLst>
              </a:tr>
              <a:tr h="238928"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LATTICE MAGNETS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Main </a:t>
                      </a:r>
                      <a:r>
                        <a:rPr lang="fr-CH" sz="11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Dipole</a:t>
                      </a:r>
                      <a:r>
                        <a:rPr lang="fr-CH" sz="11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 (MB)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4668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16 T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14.1 </a:t>
                      </a:r>
                      <a:r>
                        <a:rPr lang="fr-CH" sz="11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m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Nb</a:t>
                      </a:r>
                      <a:r>
                        <a:rPr lang="en-US" sz="1100" b="0" baseline="-25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3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Sn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8.33 T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8.33 T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1576411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Main </a:t>
                      </a:r>
                      <a:r>
                        <a:rPr lang="fr-CH" sz="1100" b="1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Quadrupole</a:t>
                      </a: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(MQ)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744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360 T/m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7.2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US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223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250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2755354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Trim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Quadrupole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(MQT)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120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220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0.5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123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9408774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Skew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Quadrupole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(MQS)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96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220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0.5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123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9607996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Main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Sextupole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(MS)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696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7000 T/m</a:t>
                      </a:r>
                      <a:r>
                        <a:rPr lang="fr-CH" sz="1100" b="0" baseline="3000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1.2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4430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2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5560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2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48209487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Main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Octupole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(MO)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480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200,000 T/m</a:t>
                      </a:r>
                      <a:r>
                        <a:rPr lang="fr-CH" sz="1100" b="0" baseline="3000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3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0.5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Nb-Ti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63,000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90,000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1256958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Sextupole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Corrector (MCS)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9336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3000 T/m</a:t>
                      </a:r>
                      <a:r>
                        <a:rPr lang="fr-CH" sz="1100" b="0" baseline="3000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0.11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1630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2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2050 </a:t>
                      </a:r>
                      <a:r>
                        <a:rPr kumimoji="0" lang="fr-CH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T/m</a:t>
                      </a:r>
                      <a:r>
                        <a:rPr kumimoji="0" lang="fr-CH" sz="11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2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2015106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Dipole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Corrector (MCB)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792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 T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1.2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3 T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3 T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9234245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DIS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Trim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Quadrupole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(MQTL)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48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220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2.0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Nb-Ti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129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145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7069169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DIS </a:t>
                      </a:r>
                      <a:r>
                        <a:rPr lang="fr-CH" sz="1100" b="0" dirty="0" err="1">
                          <a:effectLst/>
                          <a:latin typeface="+mj-lt"/>
                          <a:ea typeface="Calibri" panose="020F0502020204030204" pitchFamily="34" charset="0"/>
                        </a:rPr>
                        <a:t>Quadrupole</a:t>
                      </a: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 (MQDA)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48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360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1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9.7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US" sz="1100" b="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129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145 T/m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7314186"/>
                  </a:ext>
                </a:extLst>
              </a:tr>
              <a:tr h="238928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IR MAGNETS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Q1-Q3 Low</a:t>
                      </a:r>
                      <a:r>
                        <a:rPr lang="en-GB" sz="1100" b="1" baseline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100" b="1" baseline="0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lumi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270 T/m (64 mm)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10.0</a:t>
                      </a:r>
                      <a:r>
                        <a:rPr lang="en-GB" sz="1100" b="1" baseline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Sn/</a:t>
                      </a:r>
                      <a:r>
                        <a:rPr kumimoji="0" lang="en-GB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Nb-Ti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215 T/m (70 mm)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MQXA - 6.37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1801438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Q2 Low </a:t>
                      </a:r>
                      <a:r>
                        <a:rPr lang="en-GB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Lumi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270 T/m 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(64 mm)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15.0</a:t>
                      </a:r>
                      <a:r>
                        <a:rPr lang="en-GB" sz="1100" b="1" baseline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Sn/</a:t>
                      </a:r>
                      <a:r>
                        <a:rPr kumimoji="0" lang="en-GB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Nb-Ti</a:t>
                      </a:r>
                      <a:endParaRPr kumimoji="0" lang="en-GB" sz="11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215 T/m (70 mm)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MQXB - 5.5 m 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02219277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Q1 High </a:t>
                      </a:r>
                      <a:r>
                        <a:rPr lang="en-GB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Lumi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130 T/m 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(164 mm)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14.3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133 T/m (150 mm)*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MQXFA - 4.2 m*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1952753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Q2 High </a:t>
                      </a:r>
                      <a:r>
                        <a:rPr lang="en-GB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Lumi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8/IP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105 T/m 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(210 mm)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12.5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133 T/m (150 mm)*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MQXFB - 7.15 m*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6038304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Q3 High </a:t>
                      </a:r>
                      <a:r>
                        <a:rPr lang="en-GB" sz="1100" b="1" dirty="0" err="1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Lumi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105 T/m  (210 mm)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14.3 m</a:t>
                      </a: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133 T/m (150 mm)*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MQXFA - 4.2 m*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8834020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D1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 T (100 mm)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10.2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5.6</a:t>
                      </a:r>
                      <a:r>
                        <a:rPr lang="en-GB" sz="11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 T (150 mm)*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MBXF - 6.3 m*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40909461"/>
                  </a:ext>
                </a:extLst>
              </a:tr>
              <a:tr h="23892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D2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4/IP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10 T (60 mm)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effectLst/>
                          <a:latin typeface="+mj-lt"/>
                          <a:ea typeface="Calibri" panose="020F0502020204030204" pitchFamily="34" charset="0"/>
                        </a:rPr>
                        <a:t>12.2 m</a:t>
                      </a:r>
                      <a:endParaRPr lang="en-GB" sz="11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Nb</a:t>
                      </a:r>
                      <a:r>
                        <a:rPr kumimoji="0" lang="en-GB" sz="1100" b="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Sn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4.5</a:t>
                      </a:r>
                      <a:r>
                        <a:rPr lang="en-GB" sz="11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 T (105 mm)*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MBRD – 7.8 m* </a:t>
                      </a:r>
                      <a:endParaRPr lang="en-GB" sz="1100" b="0" i="1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8529068"/>
                  </a:ext>
                </a:extLst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0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2402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5400" dirty="0" smtClean="0"/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 smtClean="0"/>
              <a:t>Interaction </a:t>
            </a:r>
            <a:r>
              <a:rPr lang="fr-FR" sz="5400" dirty="0" err="1" smtClean="0"/>
              <a:t>Region</a:t>
            </a:r>
            <a:r>
              <a:rPr lang="fr-FR" sz="5400" dirty="0" smtClean="0"/>
              <a:t> </a:t>
            </a:r>
            <a:r>
              <a:rPr lang="fr-FR" sz="5400" dirty="0" err="1" smtClean="0"/>
              <a:t>Quadrupoles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602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xmlns="" id="{E6490106-57C1-4996-BEA1-D8A2FEC05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71" y="1381716"/>
            <a:ext cx="3188354" cy="2627338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xmlns="" id="{37407082-DA71-4164-BC98-01A8020F4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020" y="1373623"/>
            <a:ext cx="3206857" cy="2627339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xmlns="" id="{7BEB9E56-4773-411D-B9D6-A1B2FDF6B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971" y="1365532"/>
            <a:ext cx="3201984" cy="262733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40756" y="-151545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FCC IR </a:t>
            </a:r>
            <a:r>
              <a:rPr lang="fr-FR" dirty="0" err="1" smtClean="0">
                <a:solidFill>
                  <a:schemeClr val="bg1"/>
                </a:solidFill>
              </a:rPr>
              <a:t>quadrupole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z="3200" dirty="0" smtClean="0">
                <a:solidFill>
                  <a:schemeClr val="bg1"/>
                </a:solidFill>
              </a:rPr>
              <a:t>(SSL@1.9K)</a:t>
            </a:r>
            <a:endParaRPr lang="fr-FR" sz="32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521" y="1002566"/>
            <a:ext cx="1554170" cy="1483219"/>
          </a:xfrm>
          <a:prstGeom prst="rect">
            <a:avLst/>
          </a:prstGeom>
        </p:spPr>
      </p:pic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541772"/>
              </p:ext>
            </p:extLst>
          </p:nvPr>
        </p:nvGraphicFramePr>
        <p:xfrm>
          <a:off x="6942967" y="4485774"/>
          <a:ext cx="461246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4983">
                  <a:extLst>
                    <a:ext uri="{9D8B030D-6E8A-4147-A177-3AD203B41FA5}">
                      <a16:colId xmlns:a16="http://schemas.microsoft.com/office/drawing/2014/main" xmlns="" val="1438416876"/>
                    </a:ext>
                  </a:extLst>
                </a:gridCol>
                <a:gridCol w="525983">
                  <a:extLst>
                    <a:ext uri="{9D8B030D-6E8A-4147-A177-3AD203B41FA5}">
                      <a16:colId xmlns:a16="http://schemas.microsoft.com/office/drawing/2014/main" xmlns="" val="3738148889"/>
                    </a:ext>
                  </a:extLst>
                </a:gridCol>
                <a:gridCol w="1124793">
                  <a:extLst>
                    <a:ext uri="{9D8B030D-6E8A-4147-A177-3AD203B41FA5}">
                      <a16:colId xmlns:a16="http://schemas.microsoft.com/office/drawing/2014/main" xmlns="" val="4286698287"/>
                    </a:ext>
                  </a:extLst>
                </a:gridCol>
                <a:gridCol w="1116701"/>
              </a:tblGrid>
              <a:tr h="8858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Parameter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HL (Q1 / Q2Q3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80043049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/>
                        <a:t>Strand diameter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22313735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/>
                        <a:t>Cu/</a:t>
                      </a:r>
                      <a:r>
                        <a:rPr lang="en-US" sz="1200" dirty="0" err="1"/>
                        <a:t>nonCu</a:t>
                      </a:r>
                      <a:r>
                        <a:rPr lang="en-US" sz="1200" dirty="0"/>
                        <a:t> ratio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1.13</a:t>
                      </a: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1580901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/>
                        <a:t>Number of strands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</a:t>
                      </a: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296302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/>
                        <a:t>Bare cable width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12.38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15.10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047063661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/>
                        <a:t>Bare cable mid-thickness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1.495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1.869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321252392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Insulation thickness per side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5386789"/>
                  </a:ext>
                </a:extLst>
              </a:tr>
              <a:tr h="8858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Keystone angle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°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1.6</a:t>
                      </a:r>
                      <a:endParaRPr lang="fr-FR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r>
                        <a:rPr lang="fr-FR" sz="1200" baseline="0" dirty="0" smtClean="0">
                          <a:solidFill>
                            <a:schemeClr val="tx1"/>
                          </a:solidFill>
                        </a:rPr>
                        <a:t> / 0.98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17992813"/>
                  </a:ext>
                </a:extLst>
              </a:tr>
            </a:tbl>
          </a:graphicData>
        </a:graphic>
      </p:graphicFrame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FC88F994-19F6-47C4-A422-F86BF8589012}"/>
              </a:ext>
            </a:extLst>
          </p:cNvPr>
          <p:cNvSpPr txBox="1"/>
          <p:nvPr/>
        </p:nvSpPr>
        <p:spPr>
          <a:xfrm>
            <a:off x="1785324" y="3496164"/>
            <a:ext cx="755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380 T/m</a:t>
            </a:r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xmlns="" id="{F2E87310-A3F8-4D40-976A-5ED25E3B7AC4}"/>
              </a:ext>
            </a:extLst>
          </p:cNvPr>
          <p:cNvSpPr txBox="1"/>
          <p:nvPr/>
        </p:nvSpPr>
        <p:spPr>
          <a:xfrm>
            <a:off x="4861551" y="3496164"/>
            <a:ext cx="76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167 T/m</a:t>
            </a: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xmlns="" id="{897298D8-5A09-43FA-8823-77999D32C8C9}"/>
              </a:ext>
            </a:extLst>
          </p:cNvPr>
          <p:cNvSpPr txBox="1"/>
          <p:nvPr/>
        </p:nvSpPr>
        <p:spPr>
          <a:xfrm>
            <a:off x="7911157" y="3496164"/>
            <a:ext cx="761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131 T/m</a:t>
            </a: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xmlns="" id="{06E537A3-D160-4A69-9088-D556B021F62E}"/>
              </a:ext>
            </a:extLst>
          </p:cNvPr>
          <p:cNvSpPr txBox="1"/>
          <p:nvPr/>
        </p:nvSpPr>
        <p:spPr>
          <a:xfrm>
            <a:off x="2968645" y="2182610"/>
            <a:ext cx="7167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LL-Q1/Q2/Q3                                                                      HL-Q1                                                                          HL-Q2/Q3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908535"/>
            <a:ext cx="2004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[V</a:t>
            </a:r>
            <a:r>
              <a:rPr lang="fr-FR" b="1" dirty="0">
                <a:solidFill>
                  <a:srgbClr val="00B050"/>
                </a:solidFill>
              </a:rPr>
              <a:t>. KASHIKHIN]</a:t>
            </a:r>
          </a:p>
        </p:txBody>
      </p:sp>
      <p:graphicFrame>
        <p:nvGraphicFramePr>
          <p:cNvPr id="15" name="Table 6">
            <a:extLst>
              <a:ext uri="{FF2B5EF4-FFF2-40B4-BE49-F238E27FC236}">
                <a16:creationId xmlns:a16="http://schemas.microsoft.com/office/drawing/2014/main" xmlns="" id="{92D24CFA-EF6A-4FCF-B1FA-854C899B4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584403"/>
              </p:ext>
            </p:extLst>
          </p:nvPr>
        </p:nvGraphicFramePr>
        <p:xfrm>
          <a:off x="183303" y="4000962"/>
          <a:ext cx="5912698" cy="2731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720">
                  <a:extLst>
                    <a:ext uri="{9D8B030D-6E8A-4147-A177-3AD203B41FA5}">
                      <a16:colId xmlns:a16="http://schemas.microsoft.com/office/drawing/2014/main" xmlns="" val="2712217450"/>
                    </a:ext>
                  </a:extLst>
                </a:gridCol>
                <a:gridCol w="460663">
                  <a:extLst>
                    <a:ext uri="{9D8B030D-6E8A-4147-A177-3AD203B41FA5}">
                      <a16:colId xmlns:a16="http://schemas.microsoft.com/office/drawing/2014/main" xmlns="" val="2528265035"/>
                    </a:ext>
                  </a:extLst>
                </a:gridCol>
                <a:gridCol w="1005763">
                  <a:extLst>
                    <a:ext uri="{9D8B030D-6E8A-4147-A177-3AD203B41FA5}">
                      <a16:colId xmlns:a16="http://schemas.microsoft.com/office/drawing/2014/main" xmlns="" val="4239283041"/>
                    </a:ext>
                  </a:extLst>
                </a:gridCol>
                <a:gridCol w="926710">
                  <a:extLst>
                    <a:ext uri="{9D8B030D-6E8A-4147-A177-3AD203B41FA5}">
                      <a16:colId xmlns:a16="http://schemas.microsoft.com/office/drawing/2014/main" xmlns="" val="1379388288"/>
                    </a:ext>
                  </a:extLst>
                </a:gridCol>
                <a:gridCol w="969842">
                  <a:extLst>
                    <a:ext uri="{9D8B030D-6E8A-4147-A177-3AD203B41FA5}">
                      <a16:colId xmlns:a16="http://schemas.microsoft.com/office/drawing/2014/main" xmlns="" val="798062060"/>
                    </a:ext>
                  </a:extLst>
                </a:gridCol>
              </a:tblGrid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Parameter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Unit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LL-Q1/Q2/Q3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HL-Q1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HL-Q2/Q3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52693985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Aperture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64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164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210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8326059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Iron yoke OD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350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878490656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Nominal gradient,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endParaRPr lang="en-US" sz="1100" baseline="-25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270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130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105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78422450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</a:t>
                      </a:r>
                      <a:r>
                        <a:rPr lang="en-US" sz="1100" dirty="0"/>
                        <a:t>(SSL at 1.9 K), </a:t>
                      </a:r>
                      <a:r>
                        <a:rPr lang="en-US" sz="1100" dirty="0" err="1" smtClean="0"/>
                        <a:t>G</a:t>
                      </a:r>
                      <a:r>
                        <a:rPr lang="en-US" sz="1100" baseline="-25000" dirty="0" err="1" smtClean="0"/>
                        <a:t>nom</a:t>
                      </a:r>
                      <a:r>
                        <a:rPr lang="en-US" sz="1100" dirty="0" smtClean="0"/>
                        <a:t>/</a:t>
                      </a:r>
                      <a:r>
                        <a:rPr lang="en-US" sz="1100" dirty="0" err="1" smtClean="0"/>
                        <a:t>G</a:t>
                      </a:r>
                      <a:r>
                        <a:rPr lang="en-US" sz="1100" baseline="-25000" dirty="0" err="1" smtClean="0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270/380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130/167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105/131</a:t>
                      </a:r>
                      <a:endParaRPr lang="en-US" sz="11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101548287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Fraction of SSL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0.80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826038560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Peak coil field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9.9/13.9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12.4/16.0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12.9/16.1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0709074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Current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kA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15.2/21.9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17.7/23.4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17.7/22.7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28277363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Inductance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mH</a:t>
                      </a:r>
                      <a:r>
                        <a:rPr lang="en-US" sz="1100" dirty="0"/>
                        <a:t>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1.89/1.83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8.77/8.44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13.60/13.14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760898099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/>
                        <a:t>Stored energy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MJ/m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0.22/0.44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1.37/2.31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2.13/3.39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020284779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r>
                        <a:rPr lang="en-US" sz="1100" dirty="0" err="1"/>
                        <a:t>F</a:t>
                      </a:r>
                      <a:r>
                        <a:rPr lang="en-US" sz="1100" baseline="-25000" dirty="0" err="1"/>
                        <a:t>x</a:t>
                      </a:r>
                      <a:r>
                        <a:rPr lang="en-US" sz="1100" dirty="0"/>
                        <a:t> per octant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MN/m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0.99/1.86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2.94/4.62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3.71/5.55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624235805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/>
                        <a:t>F</a:t>
                      </a:r>
                      <a:r>
                        <a:rPr lang="en-US" sz="1100" baseline="-25000" dirty="0" err="1"/>
                        <a:t>y</a:t>
                      </a:r>
                      <a:r>
                        <a:rPr lang="en-US" sz="1100" dirty="0"/>
                        <a:t> per octant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MN/m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-1.22/-2.49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-3.55/-6.04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-4.48/-7.18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593655264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Azimuthal midplane stress in IL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MPa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65</a:t>
                      </a:r>
                      <a:r>
                        <a:rPr lang="en-US" sz="1100" dirty="0" smtClean="0"/>
                        <a:t>/97</a:t>
                      </a:r>
                      <a:endParaRPr lang="en-US" sz="1100" dirty="0"/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138</a:t>
                      </a:r>
                      <a:r>
                        <a:rPr lang="en-US" sz="1100" dirty="0"/>
                        <a:t>/233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185</a:t>
                      </a:r>
                      <a:r>
                        <a:rPr lang="en-US" sz="1100" dirty="0"/>
                        <a:t>/295</a:t>
                      </a:r>
                    </a:p>
                  </a:txBody>
                  <a:tcPr marL="0" marR="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442117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Azimuthal midplane stress in OL at 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nom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G</a:t>
                      </a:r>
                      <a:r>
                        <a:rPr lang="en-US" sz="1100" baseline="-25000" dirty="0" err="1"/>
                        <a:t>max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MPa</a:t>
                      </a:r>
                      <a:endParaRPr lang="en-US" sz="11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49/131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135/225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159/251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251200990"/>
                  </a:ext>
                </a:extLst>
              </a:tr>
              <a:tr h="1820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Hotspot (@nominal current 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&amp; </a:t>
                      </a:r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 </a:t>
                      </a:r>
                      <a:r>
                        <a:rPr lang="en-US" sz="11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ms</a:t>
                      </a:r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delay)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~320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~300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~320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565885101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6187126" y="6529061"/>
            <a:ext cx="6004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hlinkClick r:id="rId6"/>
              </a:rPr>
              <a:t>https://indico.cern.ch/event/656491/timetable/?</a:t>
            </a:r>
            <a:r>
              <a:rPr lang="fr-FR" sz="1200" dirty="0" smtClean="0">
                <a:hlinkClick r:id="rId6"/>
              </a:rPr>
              <a:t>view=standard#124-triplets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00B050"/>
                </a:solidFill>
              </a:rPr>
              <a:t>[V. KASHIKHIN]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3" y="68941"/>
            <a:ext cx="1464297" cy="766926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1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2"/>
          <p:cNvSpPr txBox="1">
            <a:spLocks/>
          </p:cNvSpPr>
          <p:nvPr/>
        </p:nvSpPr>
        <p:spPr>
          <a:xfrm>
            <a:off x="247481" y="4046018"/>
            <a:ext cx="8274349" cy="27270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LL </a:t>
            </a:r>
            <a:r>
              <a:rPr lang="fr-FR" sz="1600" dirty="0" smtClean="0"/>
              <a:t>Q1/Q2/Q3</a:t>
            </a:r>
          </a:p>
          <a:p>
            <a:pPr lvl="1"/>
            <a:r>
              <a:rPr lang="fr-FR" sz="1600" dirty="0" err="1"/>
              <a:t>W</a:t>
            </a:r>
            <a:r>
              <a:rPr lang="fr-FR" sz="1600" dirty="0" err="1" smtClean="0"/>
              <a:t>ithin</a:t>
            </a:r>
            <a:r>
              <a:rPr lang="fr-FR" sz="1600" dirty="0" smtClean="0"/>
              <a:t> </a:t>
            </a:r>
            <a:r>
              <a:rPr lang="fr-FR" sz="1600" dirty="0" err="1" smtClean="0"/>
              <a:t>reach</a:t>
            </a:r>
            <a:r>
              <a:rPr lang="fr-FR" sz="1600" dirty="0" smtClean="0"/>
              <a:t> of </a:t>
            </a:r>
            <a:r>
              <a:rPr lang="fr-FR" sz="1600" dirty="0" err="1" smtClean="0"/>
              <a:t>actual</a:t>
            </a:r>
            <a:r>
              <a:rPr lang="fr-FR" sz="1600" dirty="0" smtClean="0"/>
              <a:t> </a:t>
            </a:r>
            <a:r>
              <a:rPr lang="fr-FR" sz="1600" dirty="0" err="1" smtClean="0"/>
              <a:t>knowledge</a:t>
            </a:r>
            <a:r>
              <a:rPr lang="fr-FR" sz="1600" dirty="0" smtClean="0"/>
              <a:t> (</a:t>
            </a:r>
            <a:r>
              <a:rPr lang="fr-FR" sz="1600" i="1" dirty="0" smtClean="0"/>
              <a:t>1.6° </a:t>
            </a:r>
            <a:r>
              <a:rPr lang="fr-FR" sz="1600" i="1" dirty="0" err="1" smtClean="0"/>
              <a:t>keystone</a:t>
            </a:r>
            <a:r>
              <a:rPr lang="fr-FR" sz="1600" i="1" dirty="0" smtClean="0"/>
              <a:t> angle?</a:t>
            </a:r>
            <a:r>
              <a:rPr lang="fr-FR" sz="1600" dirty="0" smtClean="0"/>
              <a:t>) – </a:t>
            </a:r>
            <a:r>
              <a:rPr lang="fr-FR" sz="1600" dirty="0" err="1" smtClean="0"/>
              <a:t>grading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Nb-Ti?</a:t>
            </a:r>
          </a:p>
          <a:p>
            <a:r>
              <a:rPr lang="fr-FR" sz="1600" dirty="0" smtClean="0"/>
              <a:t>HL-Q1</a:t>
            </a:r>
          </a:p>
          <a:p>
            <a:pPr lvl="1"/>
            <a:r>
              <a:rPr lang="fr-FR" sz="1600" dirty="0" err="1" smtClean="0"/>
              <a:t>Slightly</a:t>
            </a:r>
            <a:r>
              <a:rPr lang="fr-FR" sz="1600" dirty="0" smtClean="0"/>
              <a:t> more </a:t>
            </a:r>
            <a:r>
              <a:rPr lang="fr-FR" sz="1600" dirty="0" err="1" smtClean="0"/>
              <a:t>challenging</a:t>
            </a:r>
            <a:r>
              <a:rPr lang="fr-FR" sz="1600" dirty="0" smtClean="0"/>
              <a:t> </a:t>
            </a:r>
            <a:r>
              <a:rPr lang="fr-FR" sz="1600" dirty="0" err="1" smtClean="0"/>
              <a:t>than</a:t>
            </a:r>
            <a:r>
              <a:rPr lang="fr-FR" sz="1600" dirty="0" smtClean="0"/>
              <a:t> MQXF (High </a:t>
            </a:r>
            <a:r>
              <a:rPr lang="fr-FR" sz="1600" dirty="0" err="1" smtClean="0"/>
              <a:t>Lumi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the R&amp;D phase </a:t>
            </a:r>
            <a:r>
              <a:rPr lang="fr-FR" sz="1600" dirty="0" smtClean="0">
                <a:sym typeface="Wingdings" panose="05000000000000000000" pitchFamily="2" charset="2"/>
              </a:rPr>
              <a:t></a:t>
            </a:r>
            <a:r>
              <a:rPr lang="fr-FR" sz="1600" dirty="0" smtClean="0"/>
              <a:t>)</a:t>
            </a:r>
          </a:p>
          <a:p>
            <a:r>
              <a:rPr lang="fr-FR" sz="1600" dirty="0" smtClean="0"/>
              <a:t>HL-Q2Q3 -&gt; </a:t>
            </a:r>
          </a:p>
          <a:p>
            <a:pPr lvl="1"/>
            <a:r>
              <a:rPr lang="fr-FR" sz="1600" dirty="0" err="1" smtClean="0"/>
              <a:t>Azimuthal</a:t>
            </a:r>
            <a:r>
              <a:rPr lang="fr-FR" sz="1600" dirty="0" smtClean="0"/>
              <a:t> stress over </a:t>
            </a:r>
            <a:r>
              <a:rPr lang="fr-FR" sz="1600" dirty="0" err="1" smtClean="0"/>
              <a:t>actual</a:t>
            </a:r>
            <a:r>
              <a:rPr lang="fr-FR" sz="1600" dirty="0" smtClean="0"/>
              <a:t> </a:t>
            </a:r>
            <a:r>
              <a:rPr lang="fr-FR" sz="1600" dirty="0" err="1" smtClean="0"/>
              <a:t>limit</a:t>
            </a:r>
            <a:r>
              <a:rPr lang="fr-FR" sz="1600" dirty="0" smtClean="0"/>
              <a:t> at nominal (4 </a:t>
            </a:r>
            <a:r>
              <a:rPr lang="fr-FR" sz="1600" dirty="0" err="1" smtClean="0"/>
              <a:t>layers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more </a:t>
            </a:r>
            <a:r>
              <a:rPr lang="fr-FR" sz="1600" dirty="0" err="1" smtClean="0"/>
              <a:t>conductor</a:t>
            </a:r>
            <a:r>
              <a:rPr lang="fr-FR" sz="1600" dirty="0" smtClean="0"/>
              <a:t> 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checked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smtClean="0"/>
              <a:t>A </a:t>
            </a:r>
            <a:r>
              <a:rPr lang="fr-FR" sz="1600" dirty="0" err="1" smtClean="0"/>
              <a:t>bladder</a:t>
            </a:r>
            <a:r>
              <a:rPr lang="fr-FR" sz="1600" dirty="0" smtClean="0"/>
              <a:t> &amp; key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(single aperture </a:t>
            </a:r>
            <a:r>
              <a:rPr lang="fr-FR" sz="1600" dirty="0" err="1" smtClean="0"/>
              <a:t>quadrupole</a:t>
            </a:r>
            <a:r>
              <a:rPr lang="fr-FR" sz="1600" dirty="0" smtClean="0"/>
              <a:t>) </a:t>
            </a:r>
          </a:p>
          <a:p>
            <a:pPr lvl="1"/>
            <a:r>
              <a:rPr lang="fr-FR" sz="1600" dirty="0" smtClean="0"/>
              <a:t>Protection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challenging</a:t>
            </a:r>
            <a:r>
              <a:rPr lang="fr-FR" sz="1600" dirty="0" smtClean="0"/>
              <a:t> as </a:t>
            </a:r>
            <a:r>
              <a:rPr lang="fr-FR" sz="1600" dirty="0" err="1" smtClean="0"/>
              <a:t>well</a:t>
            </a:r>
            <a:r>
              <a:rPr lang="fr-FR" sz="1600" dirty="0" smtClean="0"/>
              <a:t> (to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carefully</a:t>
            </a:r>
            <a:r>
              <a:rPr lang="fr-FR" sz="1600" dirty="0" smtClean="0"/>
              <a:t> </a:t>
            </a:r>
            <a:r>
              <a:rPr lang="fr-FR" sz="1600" dirty="0" err="1" smtClean="0"/>
              <a:t>investigated</a:t>
            </a:r>
            <a:r>
              <a:rPr lang="fr-FR" sz="1600" dirty="0" smtClean="0"/>
              <a:t>)</a:t>
            </a:r>
            <a:endParaRPr lang="fr-FR" sz="1600" dirty="0"/>
          </a:p>
          <a:p>
            <a:pPr lvl="1"/>
            <a:r>
              <a:rPr lang="fr-FR" sz="1600" dirty="0" err="1" smtClean="0"/>
              <a:t>Length</a:t>
            </a:r>
            <a:r>
              <a:rPr lang="fr-FR" sz="1600" dirty="0" smtClean="0"/>
              <a:t> of ~15 m (</a:t>
            </a:r>
            <a:r>
              <a:rPr lang="fr-FR" sz="1600" dirty="0" err="1" smtClean="0"/>
              <a:t>twice</a:t>
            </a:r>
            <a:r>
              <a:rPr lang="fr-FR" sz="1600" dirty="0" smtClean="0"/>
              <a:t> </a:t>
            </a:r>
            <a:r>
              <a:rPr lang="fr-FR" sz="1600" dirty="0" err="1" smtClean="0"/>
              <a:t>actual</a:t>
            </a:r>
            <a:r>
              <a:rPr lang="fr-FR" sz="1600" dirty="0" smtClean="0"/>
              <a:t> MQXF </a:t>
            </a:r>
            <a:r>
              <a:rPr lang="fr-FR" sz="1600" dirty="0" err="1" smtClean="0"/>
              <a:t>magnet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18" name="Rectangle 17"/>
          <p:cNvSpPr/>
          <p:nvPr/>
        </p:nvSpPr>
        <p:spPr>
          <a:xfrm>
            <a:off x="6187126" y="6529061"/>
            <a:ext cx="6004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hlinkClick r:id="rId2"/>
              </a:rPr>
              <a:t>https://indico.cern.ch/event/656491/timetable/?</a:t>
            </a:r>
            <a:r>
              <a:rPr lang="fr-FR" sz="1200" dirty="0" smtClean="0">
                <a:hlinkClick r:id="rId2"/>
              </a:rPr>
              <a:t>view=standard#124-triplets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00B050"/>
                </a:solidFill>
              </a:rPr>
              <a:t>[V. KASHIKHIN]</a:t>
            </a:r>
          </a:p>
        </p:txBody>
      </p:sp>
      <p:pic>
        <p:nvPicPr>
          <p:cNvPr id="19" name="Picture 1">
            <a:extLst>
              <a:ext uri="{FF2B5EF4-FFF2-40B4-BE49-F238E27FC236}">
                <a16:creationId xmlns:a16="http://schemas.microsoft.com/office/drawing/2014/main" xmlns="" id="{E6490106-57C1-4996-BEA1-D8A2FEC05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371" y="1381716"/>
            <a:ext cx="3188354" cy="2627338"/>
          </a:xfrm>
          <a:prstGeom prst="rect">
            <a:avLst/>
          </a:prstGeom>
        </p:spPr>
      </p:pic>
      <p:pic>
        <p:nvPicPr>
          <p:cNvPr id="20" name="Picture 7">
            <a:extLst>
              <a:ext uri="{FF2B5EF4-FFF2-40B4-BE49-F238E27FC236}">
                <a16:creationId xmlns:a16="http://schemas.microsoft.com/office/drawing/2014/main" xmlns="" id="{37407082-DA71-4164-BC98-01A8020F4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020" y="1373623"/>
            <a:ext cx="3206857" cy="2627339"/>
          </a:xfrm>
          <a:prstGeom prst="rect">
            <a:avLst/>
          </a:prstGeom>
        </p:spPr>
      </p:pic>
      <p:pic>
        <p:nvPicPr>
          <p:cNvPr id="21" name="Picture 10">
            <a:extLst>
              <a:ext uri="{FF2B5EF4-FFF2-40B4-BE49-F238E27FC236}">
                <a16:creationId xmlns:a16="http://schemas.microsoft.com/office/drawing/2014/main" xmlns="" id="{7BEB9E56-4773-411D-B9D6-A1B2FDF6B2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3971" y="1365532"/>
            <a:ext cx="3201984" cy="2627338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xmlns="" id="{FC88F994-19F6-47C4-A422-F86BF8589012}"/>
              </a:ext>
            </a:extLst>
          </p:cNvPr>
          <p:cNvSpPr txBox="1"/>
          <p:nvPr/>
        </p:nvSpPr>
        <p:spPr>
          <a:xfrm>
            <a:off x="1785324" y="3496164"/>
            <a:ext cx="755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380 T/m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xmlns="" id="{F2E87310-A3F8-4D40-976A-5ED25E3B7AC4}"/>
              </a:ext>
            </a:extLst>
          </p:cNvPr>
          <p:cNvSpPr txBox="1"/>
          <p:nvPr/>
        </p:nvSpPr>
        <p:spPr>
          <a:xfrm>
            <a:off x="4861551" y="3496164"/>
            <a:ext cx="76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167 T/m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897298D8-5A09-43FA-8823-77999D32C8C9}"/>
              </a:ext>
            </a:extLst>
          </p:cNvPr>
          <p:cNvSpPr txBox="1"/>
          <p:nvPr/>
        </p:nvSpPr>
        <p:spPr>
          <a:xfrm>
            <a:off x="7911157" y="3496164"/>
            <a:ext cx="761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131 T/m</a:t>
            </a:r>
          </a:p>
        </p:txBody>
      </p:sp>
      <p:sp>
        <p:nvSpPr>
          <p:cNvPr id="25" name="TextBox 15">
            <a:extLst>
              <a:ext uri="{FF2B5EF4-FFF2-40B4-BE49-F238E27FC236}">
                <a16:creationId xmlns:a16="http://schemas.microsoft.com/office/drawing/2014/main" xmlns="" id="{06E537A3-D160-4A69-9088-D556B021F62E}"/>
              </a:ext>
            </a:extLst>
          </p:cNvPr>
          <p:cNvSpPr txBox="1"/>
          <p:nvPr/>
        </p:nvSpPr>
        <p:spPr>
          <a:xfrm>
            <a:off x="2968645" y="2182610"/>
            <a:ext cx="7167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LL-Q1/Q2/Q3                                                                      HL-Q1                                                                          HL-Q2/Q3</a:t>
            </a:r>
          </a:p>
        </p:txBody>
      </p: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2440756" y="-151545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FCC IR </a:t>
            </a:r>
            <a:r>
              <a:rPr lang="fr-FR" dirty="0" err="1" smtClean="0">
                <a:solidFill>
                  <a:schemeClr val="bg1"/>
                </a:solidFill>
              </a:rPr>
              <a:t>quadrupole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z="3200" dirty="0" smtClean="0">
                <a:solidFill>
                  <a:schemeClr val="bg1"/>
                </a:solidFill>
              </a:rPr>
              <a:t>(SSL@1.9K)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908535"/>
            <a:ext cx="2004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[V</a:t>
            </a:r>
            <a:r>
              <a:rPr lang="fr-FR" b="1" dirty="0">
                <a:solidFill>
                  <a:srgbClr val="00B050"/>
                </a:solidFill>
              </a:rPr>
              <a:t>. KASHIKHIN]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3" y="68941"/>
            <a:ext cx="1464297" cy="766926"/>
          </a:xfrm>
          <a:prstGeom prst="rect">
            <a:avLst/>
          </a:prstGeom>
        </p:spPr>
      </p:pic>
      <p:sp>
        <p:nvSpPr>
          <p:cNvPr id="32" name="Espace réservé du numéro de diapositive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2402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5400" dirty="0" smtClean="0"/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 err="1" smtClean="0"/>
              <a:t>Lattice</a:t>
            </a:r>
            <a:r>
              <a:rPr lang="fr-FR" sz="5400" dirty="0" smtClean="0"/>
              <a:t> Main </a:t>
            </a:r>
            <a:r>
              <a:rPr lang="fr-FR" sz="5400" dirty="0" err="1" smtClean="0"/>
              <a:t>Quadrupoles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3443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/>
          <p:cNvGrpSpPr/>
          <p:nvPr/>
        </p:nvGrpSpPr>
        <p:grpSpPr>
          <a:xfrm>
            <a:off x="355129" y="4508560"/>
            <a:ext cx="11278747" cy="1255174"/>
            <a:chOff x="372688" y="5342944"/>
            <a:chExt cx="11278747" cy="1255174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05482" y="5345697"/>
              <a:ext cx="1245953" cy="1252421"/>
            </a:xfrm>
            <a:prstGeom prst="rect">
              <a:avLst/>
            </a:prstGeom>
          </p:spPr>
        </p:pic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372688" y="5342944"/>
              <a:ext cx="9899468" cy="12241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dirty="0" smtClean="0">
                  <a:solidFill>
                    <a:srgbClr val="00B050"/>
                  </a:solidFill>
                </a:rPr>
                <a:t>4</a:t>
              </a:r>
              <a:r>
                <a:rPr lang="en-US" sz="1800" baseline="30000" dirty="0" smtClean="0">
                  <a:solidFill>
                    <a:srgbClr val="00B050"/>
                  </a:solidFill>
                </a:rPr>
                <a:t>th</a:t>
              </a:r>
              <a:r>
                <a:rPr lang="en-US" sz="1800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sz="1800" dirty="0" err="1" smtClean="0"/>
                <a:t>Cable</a:t>
              </a:r>
              <a:r>
                <a:rPr lang="fr-FR" sz="1800" dirty="0" smtClean="0"/>
                <a:t>: 40 x 0.7 mm / </a:t>
              </a:r>
              <a:r>
                <a:rPr lang="fr-FR" sz="1800" dirty="0" err="1" smtClean="0"/>
                <a:t>cnc</a:t>
              </a:r>
              <a:r>
                <a:rPr lang="fr-FR" sz="1800" dirty="0" smtClean="0"/>
                <a:t> = 1.8</a:t>
              </a:r>
            </a:p>
            <a:p>
              <a:r>
                <a:rPr lang="fr-FR" sz="1800" dirty="0" smtClean="0"/>
                <a:t>2 </a:t>
              </a:r>
              <a:r>
                <a:rPr lang="fr-FR" sz="1800" dirty="0" err="1" smtClean="0"/>
                <a:t>layers</a:t>
              </a:r>
              <a:r>
                <a:rPr lang="fr-FR" sz="1800" dirty="0" smtClean="0"/>
                <a:t> design (2×Nb</a:t>
              </a:r>
              <a:r>
                <a:rPr lang="fr-FR" sz="1800" baseline="-25000" dirty="0" smtClean="0"/>
                <a:t>3</a:t>
              </a:r>
              <a:r>
                <a:rPr lang="fr-FR" sz="1800" dirty="0" smtClean="0"/>
                <a:t>Sn) 353 T/m </a:t>
              </a:r>
              <a:r>
                <a:rPr lang="fr-FR" sz="1800" dirty="0" err="1" smtClean="0"/>
                <a:t>with</a:t>
              </a:r>
              <a:r>
                <a:rPr lang="fr-FR" sz="1800" dirty="0" smtClean="0"/>
                <a:t> 20% LL </a:t>
              </a:r>
              <a:r>
                <a:rPr lang="fr-FR" sz="1800" dirty="0" err="1" smtClean="0"/>
                <a:t>margin</a:t>
              </a:r>
              <a:r>
                <a:rPr lang="fr-FR" sz="1800" dirty="0" smtClean="0"/>
                <a:t>, </a:t>
              </a:r>
              <a:r>
                <a:rPr lang="fr-FR" sz="1800" b="1" dirty="0" smtClean="0"/>
                <a:t>30 ms </a:t>
              </a:r>
              <a:r>
                <a:rPr lang="fr-FR" sz="1800" dirty="0" smtClean="0"/>
                <a:t>protection </a:t>
              </a:r>
              <a:r>
                <a:rPr lang="fr-FR" sz="1800" dirty="0" err="1" smtClean="0"/>
                <a:t>delay</a:t>
              </a:r>
              <a:endParaRPr lang="fr-FR" sz="1800" dirty="0" smtClean="0"/>
            </a:p>
            <a:p>
              <a:endParaRPr lang="en-US" sz="1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372688" y="104995"/>
            <a:ext cx="11666119" cy="2036298"/>
            <a:chOff x="372688" y="-55264"/>
            <a:chExt cx="11666119" cy="2036298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1232" y="-55264"/>
              <a:ext cx="2017575" cy="1610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>
            <a:xfrm>
              <a:off x="372688" y="454793"/>
              <a:ext cx="9899468" cy="152624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 smtClean="0">
                <a:solidFill>
                  <a:srgbClr val="00B050"/>
                </a:solidFill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US" dirty="0" smtClean="0">
                  <a:solidFill>
                    <a:srgbClr val="00B050"/>
                  </a:solidFill>
                </a:rPr>
                <a:t>1</a:t>
              </a:r>
              <a:r>
                <a:rPr lang="en-US" baseline="30000" dirty="0" smtClean="0">
                  <a:solidFill>
                    <a:srgbClr val="00B050"/>
                  </a:solidFill>
                </a:rPr>
                <a:t>st</a:t>
              </a:r>
              <a:r>
                <a:rPr lang="en-US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dirty="0" err="1" smtClean="0"/>
                <a:t>Cable</a:t>
              </a:r>
              <a:r>
                <a:rPr lang="fr-FR" dirty="0" smtClean="0"/>
                <a:t>: 40 x 0.7 mm + 38 x 1.065 mm</a:t>
              </a:r>
            </a:p>
            <a:p>
              <a:r>
                <a:rPr lang="fr-FR" dirty="0" smtClean="0"/>
                <a:t>4 </a:t>
              </a:r>
              <a:r>
                <a:rPr lang="fr-FR" dirty="0" err="1" smtClean="0"/>
                <a:t>layers</a:t>
              </a:r>
              <a:r>
                <a:rPr lang="fr-FR" dirty="0" smtClean="0"/>
                <a:t> </a:t>
              </a:r>
              <a:r>
                <a:rPr lang="fr-FR" dirty="0" err="1" smtClean="0"/>
                <a:t>graded</a:t>
              </a:r>
              <a:r>
                <a:rPr lang="fr-FR" dirty="0" smtClean="0"/>
                <a:t> design (2×Nb</a:t>
              </a:r>
              <a:r>
                <a:rPr lang="fr-FR" baseline="-25000" dirty="0" smtClean="0"/>
                <a:t>3</a:t>
              </a:r>
              <a:r>
                <a:rPr lang="fr-FR" dirty="0" smtClean="0"/>
                <a:t>Sn + 2×Nb-Ti) 407 T/m </a:t>
              </a:r>
              <a:r>
                <a:rPr lang="fr-FR" dirty="0" err="1" smtClean="0"/>
                <a:t>with</a:t>
              </a:r>
              <a:r>
                <a:rPr lang="fr-FR" dirty="0" smtClean="0"/>
                <a:t> 20% LL </a:t>
              </a:r>
              <a:r>
                <a:rPr lang="fr-FR" dirty="0" err="1" smtClean="0"/>
                <a:t>margin</a:t>
              </a:r>
              <a:r>
                <a:rPr lang="fr-FR" dirty="0" smtClean="0"/>
                <a:t>, no protection check</a:t>
              </a: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72688" y="1748599"/>
            <a:ext cx="11587109" cy="1469431"/>
            <a:chOff x="372688" y="2346666"/>
            <a:chExt cx="11587109" cy="1469431"/>
          </a:xfrm>
        </p:grpSpPr>
        <p:pic>
          <p:nvPicPr>
            <p:cNvPr id="18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14526" y="2346666"/>
              <a:ext cx="1845271" cy="1469431"/>
            </a:xfrm>
            <a:prstGeom prst="rect">
              <a:avLst/>
            </a:prstGeom>
          </p:spPr>
        </p:pic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372688" y="2584630"/>
              <a:ext cx="9899468" cy="99707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dirty="0" smtClean="0">
                  <a:solidFill>
                    <a:srgbClr val="00B050"/>
                  </a:solidFill>
                </a:rPr>
                <a:t>2</a:t>
              </a:r>
              <a:r>
                <a:rPr lang="en-US" sz="1800" baseline="30000" dirty="0" smtClean="0">
                  <a:solidFill>
                    <a:srgbClr val="00B050"/>
                  </a:solidFill>
                </a:rPr>
                <a:t>nd</a:t>
              </a:r>
              <a:r>
                <a:rPr lang="en-US" sz="1800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sz="1800" dirty="0" err="1" smtClean="0"/>
                <a:t>Cable</a:t>
              </a:r>
              <a:r>
                <a:rPr lang="fr-FR" sz="1800" dirty="0" smtClean="0"/>
                <a:t>: 40 x 1.0 mm / </a:t>
              </a:r>
              <a:r>
                <a:rPr lang="fr-FR" sz="1800" dirty="0" err="1" smtClean="0"/>
                <a:t>cnc</a:t>
              </a:r>
              <a:r>
                <a:rPr lang="fr-FR" sz="1800" dirty="0" smtClean="0"/>
                <a:t> = 1.55</a:t>
              </a:r>
            </a:p>
            <a:p>
              <a:r>
                <a:rPr lang="fr-FR" sz="1800" dirty="0" smtClean="0"/>
                <a:t>3 </a:t>
              </a:r>
              <a:r>
                <a:rPr lang="fr-FR" sz="1800" dirty="0" err="1" smtClean="0"/>
                <a:t>layers</a:t>
              </a:r>
              <a:r>
                <a:rPr lang="fr-FR" sz="1800" dirty="0" smtClean="0"/>
                <a:t> design (3×Nb</a:t>
              </a:r>
              <a:r>
                <a:rPr lang="fr-FR" sz="1800" baseline="-25000" dirty="0" smtClean="0"/>
                <a:t>3</a:t>
              </a:r>
              <a:r>
                <a:rPr lang="fr-FR" sz="1800" dirty="0" smtClean="0"/>
                <a:t>Sn) 413 T/m </a:t>
              </a:r>
              <a:r>
                <a:rPr lang="fr-FR" sz="1800" dirty="0" err="1" smtClean="0"/>
                <a:t>with</a:t>
              </a:r>
              <a:r>
                <a:rPr lang="fr-FR" sz="1800" dirty="0" smtClean="0"/>
                <a:t> 20% LL </a:t>
              </a:r>
              <a:r>
                <a:rPr lang="fr-FR" sz="1800" dirty="0" err="1" smtClean="0"/>
                <a:t>margin</a:t>
              </a:r>
              <a:r>
                <a:rPr lang="fr-FR" sz="1800" dirty="0" smtClean="0"/>
                <a:t>, 40 ms protection </a:t>
              </a:r>
              <a:r>
                <a:rPr lang="fr-FR" sz="1800" dirty="0" err="1" smtClean="0"/>
                <a:t>delay</a:t>
              </a:r>
              <a:r>
                <a:rPr lang="fr-FR" sz="1800" dirty="0"/>
                <a:t> [</a:t>
              </a:r>
              <a:r>
                <a:rPr lang="fr-FR" sz="1800" i="1" dirty="0">
                  <a:solidFill>
                    <a:srgbClr val="00B050"/>
                  </a:solidFill>
                </a:rPr>
                <a:t>E. Todesco</a:t>
              </a:r>
              <a:r>
                <a:rPr lang="fr-FR" sz="1800" dirty="0"/>
                <a:t>]</a:t>
              </a:r>
              <a:endParaRPr lang="fr-FR" sz="1800" dirty="0" smtClean="0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372688" y="3211073"/>
            <a:ext cx="11587109" cy="1347752"/>
            <a:chOff x="372688" y="3140481"/>
            <a:chExt cx="11587109" cy="1347752"/>
          </a:xfrm>
        </p:grpSpPr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372688" y="3209859"/>
              <a:ext cx="10638212" cy="9710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rgbClr val="00B050"/>
                  </a:solidFill>
                </a:rPr>
                <a:t>3</a:t>
              </a:r>
              <a:r>
                <a:rPr lang="en-US" sz="1800" baseline="30000" dirty="0">
                  <a:solidFill>
                    <a:srgbClr val="00B050"/>
                  </a:solidFill>
                </a:rPr>
                <a:t>rd</a:t>
              </a:r>
              <a:r>
                <a:rPr lang="en-US" sz="1800" dirty="0">
                  <a:solidFill>
                    <a:srgbClr val="00B050"/>
                  </a:solidFill>
                </a:rPr>
                <a:t> FCC </a:t>
              </a:r>
              <a:r>
                <a:rPr lang="en-US" sz="1800" dirty="0" smtClean="0">
                  <a:solidFill>
                    <a:srgbClr val="00B050"/>
                  </a:solidFill>
                </a:rPr>
                <a:t>week</a:t>
              </a:r>
              <a:endParaRPr lang="en-US" sz="1800" dirty="0">
                <a:solidFill>
                  <a:srgbClr val="00B050"/>
                </a:solidFill>
              </a:endParaRPr>
            </a:p>
            <a:p>
              <a:r>
                <a:rPr lang="fr-FR" sz="1800" dirty="0" err="1" smtClean="0"/>
                <a:t>Cable</a:t>
              </a:r>
              <a:r>
                <a:rPr lang="fr-FR" sz="1800" dirty="0" smtClean="0"/>
                <a:t>: 36 x 0.7 mm / </a:t>
              </a:r>
              <a:r>
                <a:rPr lang="fr-FR" sz="1800" dirty="0" err="1" smtClean="0"/>
                <a:t>cnc</a:t>
              </a:r>
              <a:r>
                <a:rPr lang="fr-FR" sz="1800" dirty="0" smtClean="0"/>
                <a:t> = 2.1</a:t>
              </a:r>
              <a:endParaRPr lang="fr-FR" sz="1800" dirty="0"/>
            </a:p>
            <a:p>
              <a:r>
                <a:rPr lang="fr-FR" sz="1800" dirty="0"/>
                <a:t>4 </a:t>
              </a:r>
              <a:r>
                <a:rPr lang="fr-FR" sz="1800" dirty="0" err="1"/>
                <a:t>layers</a:t>
              </a:r>
              <a:r>
                <a:rPr lang="fr-FR" sz="1800" dirty="0"/>
                <a:t> design (4 × Nb</a:t>
              </a:r>
              <a:r>
                <a:rPr lang="fr-FR" sz="1800" baseline="-25000" dirty="0"/>
                <a:t>3</a:t>
              </a:r>
              <a:r>
                <a:rPr lang="fr-FR" sz="1800" dirty="0"/>
                <a:t>Sn) 400 T/m </a:t>
              </a:r>
              <a:r>
                <a:rPr lang="fr-FR" sz="1800" dirty="0" err="1"/>
                <a:t>with</a:t>
              </a:r>
              <a:r>
                <a:rPr lang="fr-FR" sz="1800" dirty="0"/>
                <a:t> </a:t>
              </a:r>
              <a:r>
                <a:rPr lang="fr-FR" sz="1800" b="1" dirty="0"/>
                <a:t>14%</a:t>
              </a:r>
              <a:r>
                <a:rPr lang="fr-FR" sz="1800" dirty="0"/>
                <a:t> LL </a:t>
              </a:r>
              <a:r>
                <a:rPr lang="fr-FR" sz="1800" dirty="0" err="1"/>
                <a:t>margin</a:t>
              </a:r>
              <a:r>
                <a:rPr lang="fr-FR" sz="1800" dirty="0"/>
                <a:t>, 40 ms protection </a:t>
              </a:r>
              <a:r>
                <a:rPr lang="fr-FR" sz="1800" dirty="0" err="1" smtClean="0"/>
                <a:t>delay</a:t>
              </a:r>
              <a:endParaRPr lang="fr-FR" sz="1800" dirty="0"/>
            </a:p>
          </p:txBody>
        </p:sp>
        <p:pic>
          <p:nvPicPr>
            <p:cNvPr id="19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05128" y="3140481"/>
              <a:ext cx="1754669" cy="134775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976" y="1"/>
            <a:ext cx="2726187" cy="10276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“Reminder”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4217" y="5823517"/>
            <a:ext cx="1180054" cy="981141"/>
          </a:xfrm>
          <a:prstGeom prst="rect">
            <a:avLst/>
          </a:prstGeom>
        </p:spPr>
      </p:pic>
      <p:sp>
        <p:nvSpPr>
          <p:cNvPr id="32" name="Content Placeholder 2"/>
          <p:cNvSpPr txBox="1">
            <a:spLocks/>
          </p:cNvSpPr>
          <p:nvPr/>
        </p:nvSpPr>
        <p:spPr>
          <a:xfrm>
            <a:off x="353049" y="5709237"/>
            <a:ext cx="9899468" cy="122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B050"/>
                </a:solidFill>
              </a:rPr>
              <a:t>5</a:t>
            </a:r>
            <a:r>
              <a:rPr lang="en-US" sz="1800" baseline="30000" dirty="0" smtClean="0">
                <a:solidFill>
                  <a:srgbClr val="00B050"/>
                </a:solidFill>
              </a:rPr>
              <a:t>th</a:t>
            </a:r>
            <a:r>
              <a:rPr lang="en-US" sz="1800" dirty="0" smtClean="0">
                <a:solidFill>
                  <a:srgbClr val="00B050"/>
                </a:solidFill>
              </a:rPr>
              <a:t> FCC week</a:t>
            </a:r>
          </a:p>
          <a:p>
            <a:r>
              <a:rPr lang="fr-FR" sz="1800" dirty="0" err="1" smtClean="0"/>
              <a:t>Cable</a:t>
            </a:r>
            <a:r>
              <a:rPr lang="fr-FR" sz="1800" dirty="0" smtClean="0"/>
              <a:t>: 35 x 0.85 mm / </a:t>
            </a:r>
            <a:r>
              <a:rPr lang="fr-FR" sz="1800" dirty="0" err="1" smtClean="0"/>
              <a:t>cnc</a:t>
            </a:r>
            <a:r>
              <a:rPr lang="fr-FR" sz="1800" dirty="0" smtClean="0"/>
              <a:t> = 1.65</a:t>
            </a:r>
          </a:p>
          <a:p>
            <a:r>
              <a:rPr lang="fr-FR" sz="1800" dirty="0" smtClean="0"/>
              <a:t>2 </a:t>
            </a:r>
            <a:r>
              <a:rPr lang="fr-FR" sz="1800" dirty="0" err="1" smtClean="0"/>
              <a:t>layers</a:t>
            </a:r>
            <a:r>
              <a:rPr lang="fr-FR" sz="1800" dirty="0" smtClean="0"/>
              <a:t> design (2×Nb</a:t>
            </a:r>
            <a:r>
              <a:rPr lang="fr-FR" sz="1800" baseline="-25000" dirty="0" smtClean="0"/>
              <a:t>3</a:t>
            </a:r>
            <a:r>
              <a:rPr lang="fr-FR" sz="1800" dirty="0" smtClean="0"/>
              <a:t>Sn) 367 T/m </a:t>
            </a:r>
            <a:r>
              <a:rPr lang="fr-FR" sz="1800" dirty="0" err="1" smtClean="0"/>
              <a:t>with</a:t>
            </a:r>
            <a:r>
              <a:rPr lang="fr-FR" sz="1800" dirty="0" smtClean="0"/>
              <a:t> 20% LL </a:t>
            </a:r>
            <a:r>
              <a:rPr lang="fr-FR" sz="1800" dirty="0" err="1" smtClean="0"/>
              <a:t>margin</a:t>
            </a:r>
            <a:r>
              <a:rPr lang="fr-FR" sz="1800" dirty="0" smtClean="0"/>
              <a:t>, </a:t>
            </a:r>
            <a:r>
              <a:rPr lang="fr-FR" sz="1800" b="1" dirty="0" smtClean="0"/>
              <a:t>30 ms </a:t>
            </a:r>
            <a:r>
              <a:rPr lang="fr-FR" sz="1800" dirty="0" smtClean="0"/>
              <a:t>protection </a:t>
            </a:r>
            <a:r>
              <a:rPr lang="fr-FR" sz="1800" dirty="0" err="1" smtClean="0"/>
              <a:t>delay</a:t>
            </a:r>
            <a:endParaRPr lang="fr-FR" sz="1800" dirty="0" smtClean="0"/>
          </a:p>
          <a:p>
            <a:endParaRPr lang="en-US" sz="1800" dirty="0" smtClean="0">
              <a:solidFill>
                <a:srgbClr val="00B05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345892" y="6356350"/>
            <a:ext cx="2743200" cy="365125"/>
          </a:xfrm>
        </p:spPr>
        <p:txBody>
          <a:bodyPr/>
          <a:lstStyle/>
          <a:p>
            <a:fld id="{201C7221-FAE0-46FC-8382-05C637AB74F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44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1259" y="-166300"/>
            <a:ext cx="5044126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Protection limitation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203" y="187693"/>
            <a:ext cx="5974108" cy="59892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8120" y="6396335"/>
            <a:ext cx="1089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C. Lorin et al. Design of a Nb3Sn 400 T/m </a:t>
            </a:r>
            <a:r>
              <a:rPr lang="fr-FR" sz="1200" dirty="0" err="1" smtClean="0"/>
              <a:t>Quadrupole</a:t>
            </a:r>
            <a:r>
              <a:rPr lang="fr-FR" sz="1200" dirty="0" smtClean="0"/>
              <a:t> for the Future </a:t>
            </a:r>
            <a:r>
              <a:rPr lang="fr-FR" sz="1200" dirty="0" err="1" smtClean="0"/>
              <a:t>Circular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, IEEE TAS 4004905 (2018)</a:t>
            </a:r>
          </a:p>
          <a:p>
            <a:r>
              <a:rPr lang="fr-FR" sz="1200" dirty="0" smtClean="0"/>
              <a:t>C. Lorin et al., Exploration of </a:t>
            </a:r>
            <a:r>
              <a:rPr lang="fr-FR" sz="1200" dirty="0" err="1" smtClean="0"/>
              <a:t>Two</a:t>
            </a:r>
            <a:r>
              <a:rPr lang="fr-FR" sz="1200" dirty="0" smtClean="0"/>
              <a:t> Layer Nb</a:t>
            </a:r>
            <a:r>
              <a:rPr lang="fr-FR" sz="1200" baseline="-25000" dirty="0" smtClean="0"/>
              <a:t>3</a:t>
            </a:r>
            <a:r>
              <a:rPr lang="fr-FR" sz="1200" dirty="0" smtClean="0"/>
              <a:t>Sn Designs of the Future </a:t>
            </a:r>
            <a:r>
              <a:rPr lang="fr-FR" sz="1200" dirty="0" err="1" smtClean="0"/>
              <a:t>Circular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 Main </a:t>
            </a:r>
            <a:r>
              <a:rPr lang="fr-FR" sz="1200" dirty="0" err="1" smtClean="0"/>
              <a:t>Quadrupoles</a:t>
            </a:r>
            <a:r>
              <a:rPr lang="fr-FR" sz="1200" dirty="0" smtClean="0"/>
              <a:t>, </a:t>
            </a:r>
            <a:r>
              <a:rPr lang="fr-FR" sz="1200" dirty="0"/>
              <a:t>IEEE TAS</a:t>
            </a:r>
            <a:r>
              <a:rPr lang="fr-FR" sz="1200" dirty="0" smtClean="0"/>
              <a:t> 4001005 (2019)</a:t>
            </a:r>
            <a:endParaRPr lang="fr-FR" sz="120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4944533" cy="4351338"/>
          </a:xfrm>
        </p:spPr>
        <p:txBody>
          <a:bodyPr/>
          <a:lstStyle/>
          <a:p>
            <a:r>
              <a:rPr lang="fr-FR" dirty="0" smtClean="0"/>
              <a:t>Limitation </a:t>
            </a:r>
            <a:r>
              <a:rPr lang="fr-FR" dirty="0" err="1" smtClean="0"/>
              <a:t>from</a:t>
            </a:r>
            <a:r>
              <a:rPr lang="fr-FR" dirty="0" smtClean="0"/>
              <a:t> the protection not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Jc</a:t>
            </a:r>
            <a:endParaRPr lang="fr-FR" dirty="0"/>
          </a:p>
          <a:p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pPr marL="0" indent="0">
              <a:buNone/>
            </a:pPr>
            <a:r>
              <a:rPr lang="fr-FR" sz="1400" dirty="0" smtClean="0"/>
              <a:t>      36 </a:t>
            </a:r>
            <a:r>
              <a:rPr lang="fr-FR" sz="1400" dirty="0" err="1" smtClean="0"/>
              <a:t>strands</a:t>
            </a:r>
            <a:r>
              <a:rPr lang="fr-FR" sz="1400" dirty="0" smtClean="0"/>
              <a:t> x 0.7 mm / </a:t>
            </a:r>
            <a:r>
              <a:rPr lang="fr-FR" sz="1400" dirty="0" err="1" smtClean="0"/>
              <a:t>cnc</a:t>
            </a:r>
            <a:r>
              <a:rPr lang="fr-FR" sz="1400" dirty="0" smtClean="0"/>
              <a:t> 2.1 at the time of the </a:t>
            </a:r>
            <a:r>
              <a:rPr lang="fr-FR" sz="1400" dirty="0" err="1" smtClean="0"/>
              <a:t>study</a:t>
            </a:r>
            <a:endParaRPr lang="fr-FR" dirty="0" smtClean="0"/>
          </a:p>
          <a:p>
            <a:pPr marL="0" indent="0">
              <a:buNone/>
            </a:pPr>
            <a:r>
              <a:rPr lang="fr-FR" sz="2000" dirty="0"/>
              <a:t>(</a:t>
            </a:r>
            <a:r>
              <a:rPr lang="fr-FR" sz="2000" dirty="0" err="1">
                <a:solidFill>
                  <a:srgbClr val="00B050"/>
                </a:solidFill>
              </a:rPr>
              <a:t>dipole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 err="1">
                <a:solidFill>
                  <a:srgbClr val="00B050"/>
                </a:solidFill>
              </a:rPr>
              <a:t>common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 err="1">
                <a:solidFill>
                  <a:srgbClr val="00B050"/>
                </a:solidFill>
              </a:rPr>
              <a:t>development</a:t>
            </a:r>
            <a:r>
              <a:rPr lang="fr-FR" sz="2000" dirty="0" smtClean="0"/>
              <a:t>)</a:t>
            </a:r>
            <a:endParaRPr lang="fr-FR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7221-FAE0-46FC-8382-05C637AB74F8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571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15362</TotalTime>
  <Words>2543</Words>
  <Application>Microsoft Office PowerPoint</Application>
  <PresentationFormat>Grand écran</PresentationFormat>
  <Paragraphs>481</Paragraphs>
  <Slides>21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Thème Office</vt:lpstr>
      <vt:lpstr>Specific needs for future quadrupole magnets (lattice/insertion) for a next generation collider</vt:lpstr>
      <vt:lpstr>HTS FCC-hh quadrupoles?</vt:lpstr>
      <vt:lpstr>FCC-hh magnet performance target (2018)</vt:lpstr>
      <vt:lpstr>Présentation PowerPoint</vt:lpstr>
      <vt:lpstr>FCC IR quadrupole (SSL@1.9K)</vt:lpstr>
      <vt:lpstr>FCC IR quadrupole (SSL@1.9K)</vt:lpstr>
      <vt:lpstr>Présentation PowerPoint</vt:lpstr>
      <vt:lpstr>“Reminder”</vt:lpstr>
      <vt:lpstr>Protection limitation</vt:lpstr>
      <vt:lpstr>Protection limitation</vt:lpstr>
      <vt:lpstr>Cable specificity: High copper/non-copper ratio</vt:lpstr>
      <vt:lpstr>Cable specificity: High copper/non-copper ratio</vt:lpstr>
      <vt:lpstr>Cable specificity: High copper/non-copper ratio</vt:lpstr>
      <vt:lpstr>Mechanical stress – ‘order of magnitude’</vt:lpstr>
      <vt:lpstr>Mechanical stress – ‘order of magnitude’</vt:lpstr>
      <vt:lpstr>Présentation PowerPoint</vt:lpstr>
      <vt:lpstr>Présentation PowerPoint</vt:lpstr>
      <vt:lpstr>Présentation PowerPoint</vt:lpstr>
      <vt:lpstr>Conclusion: FCC IR needs/requirements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needs for high-field quadrupole magnets (lattice/insertion) for a future collider</dc:title>
  <dc:creator>LORIN Clement</dc:creator>
  <cp:lastModifiedBy>LORIN Clement</cp:lastModifiedBy>
  <cp:revision>112</cp:revision>
  <dcterms:created xsi:type="dcterms:W3CDTF">2021-05-10T12:49:34Z</dcterms:created>
  <dcterms:modified xsi:type="dcterms:W3CDTF">2021-06-01T09:02:34Z</dcterms:modified>
</cp:coreProperties>
</file>