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1"/>
  </p:notesMasterIdLst>
  <p:handoutMasterIdLst>
    <p:handoutMasterId r:id="rId32"/>
  </p:handoutMasterIdLst>
  <p:sldIdLst>
    <p:sldId id="259" r:id="rId2"/>
    <p:sldId id="306" r:id="rId3"/>
    <p:sldId id="307" r:id="rId4"/>
    <p:sldId id="309" r:id="rId5"/>
    <p:sldId id="310" r:id="rId6"/>
    <p:sldId id="311" r:id="rId7"/>
    <p:sldId id="313" r:id="rId8"/>
    <p:sldId id="324" r:id="rId9"/>
    <p:sldId id="312" r:id="rId10"/>
    <p:sldId id="314" r:id="rId11"/>
    <p:sldId id="938" r:id="rId12"/>
    <p:sldId id="946" r:id="rId13"/>
    <p:sldId id="308" r:id="rId14"/>
    <p:sldId id="327" r:id="rId15"/>
    <p:sldId id="315" r:id="rId16"/>
    <p:sldId id="331" r:id="rId17"/>
    <p:sldId id="332" r:id="rId18"/>
    <p:sldId id="328" r:id="rId19"/>
    <p:sldId id="319" r:id="rId20"/>
    <p:sldId id="334" r:id="rId21"/>
    <p:sldId id="884" r:id="rId22"/>
    <p:sldId id="323" r:id="rId23"/>
    <p:sldId id="320" r:id="rId24"/>
    <p:sldId id="318" r:id="rId25"/>
    <p:sldId id="321" r:id="rId26"/>
    <p:sldId id="322" r:id="rId27"/>
    <p:sldId id="288" r:id="rId28"/>
    <p:sldId id="883" r:id="rId29"/>
    <p:sldId id="326"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15E32"/>
    <a:srgbClr val="0033A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06"/>
    <p:restoredTop sz="94840"/>
  </p:normalViewPr>
  <p:slideViewPr>
    <p:cSldViewPr snapToGrid="0" snapToObjects="1">
      <p:cViewPr varScale="1">
        <p:scale>
          <a:sx n="183" d="100"/>
          <a:sy n="183" d="100"/>
        </p:scale>
        <p:origin x="240" y="2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FC843F-5153-B943-B596-0A764EBEE744}" type="doc">
      <dgm:prSet loTypeId="urn:microsoft.com/office/officeart/2005/8/layout/chevron1" loCatId="" qsTypeId="urn:microsoft.com/office/officeart/2005/8/quickstyle/simple1" qsCatId="simple" csTypeId="urn:microsoft.com/office/officeart/2005/8/colors/colorful2" csCatId="colorful" phldr="1"/>
      <dgm:spPr/>
    </dgm:pt>
    <dgm:pt modelId="{FD3C2795-0AB8-0C4C-8C29-988B0C668DF8}">
      <dgm:prSet phldrT="[Text]"/>
      <dgm:spPr>
        <a:solidFill>
          <a:schemeClr val="accent4">
            <a:lumMod val="75000"/>
          </a:schemeClr>
        </a:solidFill>
      </dgm:spPr>
      <dgm:t>
        <a:bodyPr/>
        <a:lstStyle/>
        <a:p>
          <a:r>
            <a:rPr lang="en-GB" dirty="0"/>
            <a:t>Time   flying   this   direction → → → Focus on “sequence”</a:t>
          </a:r>
        </a:p>
      </dgm:t>
    </dgm:pt>
    <dgm:pt modelId="{DF295C3E-96F5-0644-9D71-ADFA538FF631}" type="parTrans" cxnId="{016BD0D4-AB77-2D4B-8FCB-30C3FBE98392}">
      <dgm:prSet/>
      <dgm:spPr/>
      <dgm:t>
        <a:bodyPr/>
        <a:lstStyle/>
        <a:p>
          <a:endParaRPr lang="en-GB"/>
        </a:p>
      </dgm:t>
    </dgm:pt>
    <dgm:pt modelId="{17874D9E-323E-7344-B296-718E027B3163}" type="sibTrans" cxnId="{016BD0D4-AB77-2D4B-8FCB-30C3FBE98392}">
      <dgm:prSet/>
      <dgm:spPr/>
      <dgm:t>
        <a:bodyPr/>
        <a:lstStyle/>
        <a:p>
          <a:endParaRPr lang="en-GB"/>
        </a:p>
      </dgm:t>
    </dgm:pt>
    <dgm:pt modelId="{7FB684E1-AC10-6440-8CE6-FFBE4FA4C074}" type="pres">
      <dgm:prSet presAssocID="{EDFC843F-5153-B943-B596-0A764EBEE744}" presName="Name0" presStyleCnt="0">
        <dgm:presLayoutVars>
          <dgm:dir/>
          <dgm:animLvl val="lvl"/>
          <dgm:resizeHandles val="exact"/>
        </dgm:presLayoutVars>
      </dgm:prSet>
      <dgm:spPr/>
    </dgm:pt>
    <dgm:pt modelId="{9ED793B4-4A7D-784F-A944-A663AAC2D1C3}" type="pres">
      <dgm:prSet presAssocID="{FD3C2795-0AB8-0C4C-8C29-988B0C668DF8}" presName="parTxOnly" presStyleLbl="node1" presStyleIdx="0" presStyleCnt="1" custScaleY="11867" custLinFactNeighborY="-48025">
        <dgm:presLayoutVars>
          <dgm:chMax val="0"/>
          <dgm:chPref val="0"/>
          <dgm:bulletEnabled val="1"/>
        </dgm:presLayoutVars>
      </dgm:prSet>
      <dgm:spPr/>
    </dgm:pt>
  </dgm:ptLst>
  <dgm:cxnLst>
    <dgm:cxn modelId="{5F3D1E54-CD39-044F-ABE6-0ED5880361A9}" type="presOf" srcId="{EDFC843F-5153-B943-B596-0A764EBEE744}" destId="{7FB684E1-AC10-6440-8CE6-FFBE4FA4C074}" srcOrd="0" destOrd="0" presId="urn:microsoft.com/office/officeart/2005/8/layout/chevron1"/>
    <dgm:cxn modelId="{521841B2-2FB0-8349-AC04-BAE0D4BAE4E6}" type="presOf" srcId="{FD3C2795-0AB8-0C4C-8C29-988B0C668DF8}" destId="{9ED793B4-4A7D-784F-A944-A663AAC2D1C3}" srcOrd="0" destOrd="0" presId="urn:microsoft.com/office/officeart/2005/8/layout/chevron1"/>
    <dgm:cxn modelId="{016BD0D4-AB77-2D4B-8FCB-30C3FBE98392}" srcId="{EDFC843F-5153-B943-B596-0A764EBEE744}" destId="{FD3C2795-0AB8-0C4C-8C29-988B0C668DF8}" srcOrd="0" destOrd="0" parTransId="{DF295C3E-96F5-0644-9D71-ADFA538FF631}" sibTransId="{17874D9E-323E-7344-B296-718E027B3163}"/>
    <dgm:cxn modelId="{9366E905-3D2D-7C46-B8E4-50AC9DF76259}" type="presParOf" srcId="{7FB684E1-AC10-6440-8CE6-FFBE4FA4C074}" destId="{9ED793B4-4A7D-784F-A944-A663AAC2D1C3}"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FC843F-5153-B943-B596-0A764EBEE744}" type="doc">
      <dgm:prSet loTypeId="urn:microsoft.com/office/officeart/2005/8/layout/chevron1" loCatId="" qsTypeId="urn:microsoft.com/office/officeart/2005/8/quickstyle/simple1" qsCatId="simple" csTypeId="urn:microsoft.com/office/officeart/2005/8/colors/colorful2" csCatId="colorful" phldr="1"/>
      <dgm:spPr/>
    </dgm:pt>
    <dgm:pt modelId="{FD3C2795-0AB8-0C4C-8C29-988B0C668DF8}">
      <dgm:prSet phldrT="[Text]"/>
      <dgm:spPr>
        <a:solidFill>
          <a:schemeClr val="accent4">
            <a:lumMod val="75000"/>
          </a:schemeClr>
        </a:solidFill>
      </dgm:spPr>
      <dgm:t>
        <a:bodyPr/>
        <a:lstStyle/>
        <a:p>
          <a:r>
            <a:rPr lang="en-GB" dirty="0"/>
            <a:t>Time   flying   this   direction → → → Focus on “sequence”</a:t>
          </a:r>
        </a:p>
      </dgm:t>
    </dgm:pt>
    <dgm:pt modelId="{DF295C3E-96F5-0644-9D71-ADFA538FF631}" type="parTrans" cxnId="{016BD0D4-AB77-2D4B-8FCB-30C3FBE98392}">
      <dgm:prSet/>
      <dgm:spPr/>
      <dgm:t>
        <a:bodyPr/>
        <a:lstStyle/>
        <a:p>
          <a:endParaRPr lang="en-GB"/>
        </a:p>
      </dgm:t>
    </dgm:pt>
    <dgm:pt modelId="{17874D9E-323E-7344-B296-718E027B3163}" type="sibTrans" cxnId="{016BD0D4-AB77-2D4B-8FCB-30C3FBE98392}">
      <dgm:prSet/>
      <dgm:spPr/>
      <dgm:t>
        <a:bodyPr/>
        <a:lstStyle/>
        <a:p>
          <a:endParaRPr lang="en-GB"/>
        </a:p>
      </dgm:t>
    </dgm:pt>
    <dgm:pt modelId="{7FB684E1-AC10-6440-8CE6-FFBE4FA4C074}" type="pres">
      <dgm:prSet presAssocID="{EDFC843F-5153-B943-B596-0A764EBEE744}" presName="Name0" presStyleCnt="0">
        <dgm:presLayoutVars>
          <dgm:dir/>
          <dgm:animLvl val="lvl"/>
          <dgm:resizeHandles val="exact"/>
        </dgm:presLayoutVars>
      </dgm:prSet>
      <dgm:spPr/>
    </dgm:pt>
    <dgm:pt modelId="{9ED793B4-4A7D-784F-A944-A663AAC2D1C3}" type="pres">
      <dgm:prSet presAssocID="{FD3C2795-0AB8-0C4C-8C29-988B0C668DF8}" presName="parTxOnly" presStyleLbl="node1" presStyleIdx="0" presStyleCnt="1" custScaleY="11867" custLinFactNeighborY="-48025">
        <dgm:presLayoutVars>
          <dgm:chMax val="0"/>
          <dgm:chPref val="0"/>
          <dgm:bulletEnabled val="1"/>
        </dgm:presLayoutVars>
      </dgm:prSet>
      <dgm:spPr/>
    </dgm:pt>
  </dgm:ptLst>
  <dgm:cxnLst>
    <dgm:cxn modelId="{5F3D1E54-CD39-044F-ABE6-0ED5880361A9}" type="presOf" srcId="{EDFC843F-5153-B943-B596-0A764EBEE744}" destId="{7FB684E1-AC10-6440-8CE6-FFBE4FA4C074}" srcOrd="0" destOrd="0" presId="urn:microsoft.com/office/officeart/2005/8/layout/chevron1"/>
    <dgm:cxn modelId="{521841B2-2FB0-8349-AC04-BAE0D4BAE4E6}" type="presOf" srcId="{FD3C2795-0AB8-0C4C-8C29-988B0C668DF8}" destId="{9ED793B4-4A7D-784F-A944-A663AAC2D1C3}" srcOrd="0" destOrd="0" presId="urn:microsoft.com/office/officeart/2005/8/layout/chevron1"/>
    <dgm:cxn modelId="{016BD0D4-AB77-2D4B-8FCB-30C3FBE98392}" srcId="{EDFC843F-5153-B943-B596-0A764EBEE744}" destId="{FD3C2795-0AB8-0C4C-8C29-988B0C668DF8}" srcOrd="0" destOrd="0" parTransId="{DF295C3E-96F5-0644-9D71-ADFA538FF631}" sibTransId="{17874D9E-323E-7344-B296-718E027B3163}"/>
    <dgm:cxn modelId="{9366E905-3D2D-7C46-B8E4-50AC9DF76259}" type="presParOf" srcId="{7FB684E1-AC10-6440-8CE6-FFBE4FA4C074}" destId="{9ED793B4-4A7D-784F-A944-A663AAC2D1C3}"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793B4-4A7D-784F-A944-A663AAC2D1C3}">
      <dsp:nvSpPr>
        <dsp:cNvPr id="0" name=""/>
        <dsp:cNvSpPr/>
      </dsp:nvSpPr>
      <dsp:spPr>
        <a:xfrm>
          <a:off x="0" y="0"/>
          <a:ext cx="11376025" cy="539997"/>
        </a:xfrm>
        <a:prstGeom prst="chevron">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Time   flying   this   direction → → → Focus on “sequence”</a:t>
          </a:r>
        </a:p>
      </dsp:txBody>
      <dsp:txXfrm>
        <a:off x="269999" y="0"/>
        <a:ext cx="10836028" cy="5399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793B4-4A7D-784F-A944-A663AAC2D1C3}">
      <dsp:nvSpPr>
        <dsp:cNvPr id="0" name=""/>
        <dsp:cNvSpPr/>
      </dsp:nvSpPr>
      <dsp:spPr>
        <a:xfrm>
          <a:off x="0" y="0"/>
          <a:ext cx="11376025" cy="539997"/>
        </a:xfrm>
        <a:prstGeom prst="chevron">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42672" rIns="42672" bIns="42672" numCol="1" spcCol="1270" anchor="ctr" anchorCtr="0">
          <a:noAutofit/>
        </a:bodyPr>
        <a:lstStyle/>
        <a:p>
          <a:pPr marL="0" lvl="0" indent="0" algn="ctr" defTabSz="1422400">
            <a:lnSpc>
              <a:spcPct val="90000"/>
            </a:lnSpc>
            <a:spcBef>
              <a:spcPct val="0"/>
            </a:spcBef>
            <a:spcAft>
              <a:spcPct val="35000"/>
            </a:spcAft>
            <a:buNone/>
          </a:pPr>
          <a:r>
            <a:rPr lang="en-GB" sz="3200" kern="1200" dirty="0"/>
            <a:t>Time   flying   this   direction → → → Focus on “sequence”</a:t>
          </a:r>
        </a:p>
      </dsp:txBody>
      <dsp:txXfrm>
        <a:off x="269999" y="0"/>
        <a:ext cx="10836028" cy="53999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43417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777172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311062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853764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299475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5962042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514801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69008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u</a:t>
            </a:r>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3429818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5703884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3002478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5318908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2447451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1892754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Although the orginal idea was that the series production take place in industry at their premises, it became obvious that the work should be done at CERN</a:t>
            </a:r>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048405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40831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33951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80522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208663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540861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2021-06-01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Savary | Construction of High Field Magnets for a Future Hadron Collider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2021-06-01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Savary | Construction of High Field Magnets for a Future Hadron Collider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2021-06-01</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F. Savary | Construction of High Field Magnets for a Future Hadron Collider</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2021-06-01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F. Savary | Construction of High Field Magnets for a Future Hadron Collider</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2021-06-01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 Savary | Construction of High Field Magnets for a Future Hadron Collider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2021-06-01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F. Savary | Construction of High Field Magnets for a Future Hadron Collider</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2021-06-01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 Savary | Construction of High Field Magnets for a Future Hadron Collider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2021-06-01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F. Savary | Construction of High Field Magnets for a Future Hadron Collider</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2021-06-01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2021-06-01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2021-06-01</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2021-06-01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920000" y="6300000"/>
            <a:ext cx="6096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896001" y="6282000"/>
            <a:ext cx="658913" cy="486000"/>
          </a:xfrm>
          <a:prstGeom prst="rect">
            <a:avLst/>
          </a:prstGeom>
        </p:spPr>
      </p:pic>
      <p:sp>
        <p:nvSpPr>
          <p:cNvPr id="11" name="Espace réservé du pied de page 5"/>
          <p:cNvSpPr>
            <a:spLocks noGrp="1"/>
          </p:cNvSpPr>
          <p:nvPr>
            <p:ph type="ftr" sz="quarter" idx="11"/>
          </p:nvPr>
        </p:nvSpPr>
        <p:spPr>
          <a:xfrm>
            <a:off x="2641600" y="6356350"/>
            <a:ext cx="8734400" cy="360000"/>
          </a:xfrm>
        </p:spPr>
        <p:txBody>
          <a:bodyPr/>
          <a:lstStyle/>
          <a:p>
            <a:pPr algn="ctr"/>
            <a:r>
              <a:rPr lang="es-ES"/>
              <a:t>F. Savary | Construction of High Field Magnets for a Future Hadron Collider</a:t>
            </a:r>
            <a:endParaRPr lang="en-GB" dirty="0"/>
          </a:p>
        </p:txBody>
      </p:sp>
    </p:spTree>
    <p:extLst>
      <p:ext uri="{BB962C8B-B14F-4D97-AF65-F5344CB8AC3E}">
        <p14:creationId xmlns:p14="http://schemas.microsoft.com/office/powerpoint/2010/main" val="3391039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321934" y="6350851"/>
            <a:ext cx="794454" cy="365125"/>
          </a:xfrm>
        </p:spPr>
        <p:txBody>
          <a:bodyPr/>
          <a:lstStyle>
            <a:lvl1pPr>
              <a:defRPr sz="1200"/>
            </a:lvl1pPr>
          </a:lstStyle>
          <a:p>
            <a:r>
              <a:rPr lang="de-CH"/>
              <a:t>2021-06-01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spcBef>
                <a:spcPts val="800"/>
              </a:spcBef>
              <a:buFont typeface="Arial" panose="020B0604020202020204" pitchFamily="34" charset="0"/>
              <a:buChar char="•"/>
              <a:defRPr b="0">
                <a:solidFill>
                  <a:schemeClr val="tx2">
                    <a:lumMod val="50000"/>
                  </a:schemeClr>
                </a:solidFill>
              </a:defRPr>
            </a:lvl1pPr>
            <a:lvl2pPr marL="630000" indent="-270000">
              <a:lnSpc>
                <a:spcPct val="90000"/>
              </a:lnSpc>
              <a:spcBef>
                <a:spcPts val="400"/>
              </a:spcBef>
              <a:spcAft>
                <a:spcPts val="200"/>
              </a:spcAft>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321934" y="6350851"/>
            <a:ext cx="794454" cy="365125"/>
          </a:xfrm>
        </p:spPr>
        <p:txBody>
          <a:bodyPr/>
          <a:lstStyle>
            <a:lvl1pPr>
              <a:defRPr sz="1200"/>
            </a:lvl1pPr>
          </a:lstStyle>
          <a:p>
            <a:r>
              <a:rPr lang="de-CH"/>
              <a:t>2021-06-01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F. </a:t>
            </a:r>
            <a:r>
              <a:rPr lang="en-US" dirty="0" err="1"/>
              <a:t>Savary</a:t>
            </a:r>
            <a:r>
              <a:rPr lang="en-US" dirty="0"/>
              <a:t> | Construction of High Field Magnets for a Future Hadron Collider</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2021-06-01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2021-06-01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249168"/>
            <a:ext cx="5616575" cy="4951608"/>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249168"/>
            <a:ext cx="5611813" cy="4951608"/>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2021-06-01</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3200" y="1246313"/>
            <a:ext cx="5616575" cy="540000"/>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1947501"/>
            <a:ext cx="5616575" cy="4242162"/>
          </a:xfrm>
        </p:spPr>
        <p:txBody>
          <a:bodyPr/>
          <a:lstStyle>
            <a:lvl1pPr marL="324000" indent="-3240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5" name="Text Placeholder 4"/>
          <p:cNvSpPr>
            <a:spLocks noGrp="1"/>
          </p:cNvSpPr>
          <p:nvPr>
            <p:ph type="body" sz="quarter" idx="3"/>
          </p:nvPr>
        </p:nvSpPr>
        <p:spPr>
          <a:xfrm>
            <a:off x="6167413" y="1259016"/>
            <a:ext cx="5616600" cy="540000"/>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1947501"/>
            <a:ext cx="5611813" cy="4242162"/>
          </a:xfrm>
        </p:spPr>
        <p:txBody>
          <a:bodyPr/>
          <a:lstStyle>
            <a:lvl1pPr marL="324000" indent="-3240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2021-06-01</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720000"/>
          </a:xfrm>
          <a:prstGeom prst="rect">
            <a:avLst/>
          </a:prstGeom>
        </p:spPr>
        <p:txBody>
          <a:bodyPr vert="horz" lIns="0" tIns="0" rIns="0" bIns="0" rtlCol="0" anchor="t" anchorCtr="0">
            <a:noAutofit/>
          </a:bodyPr>
          <a:lstStyle/>
          <a:p>
            <a:r>
              <a:rPr lang="en-US" dirty="0"/>
              <a:t>Click to edit Master title style</a:t>
            </a:r>
          </a:p>
        </p:txBody>
      </p:sp>
      <p:pic>
        <p:nvPicPr>
          <p:cNvPr id="5" name="Picture 4"/>
          <p:cNvPicPr>
            <a:picLocks noChangeAspect="1"/>
          </p:cNvPicPr>
          <p:nvPr userDrawn="1"/>
        </p:nvPicPr>
        <p:blipFill>
          <a:blip r:embed="rId24">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250066"/>
            <a:ext cx="11376024" cy="4950709"/>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321934" y="6350851"/>
            <a:ext cx="794454" cy="365125"/>
          </a:xfrm>
          <a:prstGeom prst="rect">
            <a:avLst/>
          </a:prstGeom>
        </p:spPr>
        <p:txBody>
          <a:bodyPr vert="horz" lIns="0" tIns="0" rIns="0" bIns="0" rtlCol="0" anchor="ctr"/>
          <a:lstStyle>
            <a:lvl1pPr algn="r">
              <a:defRPr sz="1200">
                <a:solidFill>
                  <a:schemeClr val="bg1"/>
                </a:solidFill>
              </a:defRPr>
            </a:lvl1pPr>
          </a:lstStyle>
          <a:p>
            <a:r>
              <a:rPr lang="de-CH"/>
              <a:t>2021-06-01</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F. Savary | Construction of High Field Magnets for a Future Hadron Collider</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032199/"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5.xml"/><Relationship Id="rId5" Type="http://schemas.openxmlformats.org/officeDocument/2006/relationships/image" Target="../media/image17.tiff"/><Relationship Id="rId4" Type="http://schemas.openxmlformats.org/officeDocument/2006/relationships/image" Target="../media/image16.tiff"/></Relationships>
</file>

<file path=ppt/slides/_rels/slide21.xml.rels><?xml version="1.0" encoding="UTF-8" standalone="yes"?>
<Relationships xmlns="http://schemas.openxmlformats.org/package/2006/relationships"><Relationship Id="rId3" Type="http://schemas.openxmlformats.org/officeDocument/2006/relationships/hyperlink" Target="https://www.weforum.org/" TargetMode="External"/><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9.tiff"/><Relationship Id="rId7" Type="http://schemas.openxmlformats.org/officeDocument/2006/relationships/image" Target="../media/image23.tiff"/><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22.tiff"/><Relationship Id="rId5" Type="http://schemas.openxmlformats.org/officeDocument/2006/relationships/image" Target="../media/image21.tiff"/><Relationship Id="rId4" Type="http://schemas.openxmlformats.org/officeDocument/2006/relationships/image" Target="../media/image20.tif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doi.org/10.1109/TASC.2017.2780045"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9.xml"/><Relationship Id="rId5" Type="http://schemas.openxmlformats.org/officeDocument/2006/relationships/image" Target="../media/image30.jpeg"/><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sz="4800" dirty="0"/>
              <a:t>HFM Road-Map Virtual Workshop</a:t>
            </a:r>
            <a:br>
              <a:rPr lang="en-US" dirty="0"/>
            </a:br>
            <a:r>
              <a:rPr lang="en-US" sz="3600" dirty="0"/>
              <a:t>Construction of High Field Magnets for a Future Hadron Collider</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Frédéric SAVARY</a:t>
            </a:r>
          </a:p>
          <a:p>
            <a:r>
              <a:rPr lang="en-US" sz="1800" dirty="0"/>
              <a:t>Date: June 1</a:t>
            </a:r>
            <a:r>
              <a:rPr lang="en-US" sz="1800" baseline="30000" dirty="0"/>
              <a:t>st</a:t>
            </a:r>
            <a:r>
              <a:rPr lang="en-US" sz="1800" dirty="0"/>
              <a:t>, 2021 - </a:t>
            </a:r>
            <a:r>
              <a:rPr lang="en-US" sz="1800" dirty="0">
                <a:hlinkClick r:id="rId3">
                  <a:extLst>
                    <a:ext uri="{A12FA001-AC4F-418D-AE19-62706E023703}">
                      <ahyp:hlinkClr xmlns:ahyp="http://schemas.microsoft.com/office/drawing/2018/hyperlinkcolor" val="tx"/>
                    </a:ext>
                  </a:extLst>
                </a:hlinkClick>
              </a:rPr>
              <a:t>https://indico.cern.ch/event/1032199/</a:t>
            </a:r>
            <a:endParaRPr lang="en-US" sz="180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C5C9FC-0691-FF49-AA0C-A6F6696CDE91}"/>
              </a:ext>
            </a:extLst>
          </p:cNvPr>
          <p:cNvSpPr>
            <a:spLocks noGrp="1"/>
          </p:cNvSpPr>
          <p:nvPr>
            <p:ph idx="1"/>
          </p:nvPr>
        </p:nvSpPr>
        <p:spPr>
          <a:xfrm>
            <a:off x="407989" y="1250066"/>
            <a:ext cx="11376024" cy="5100785"/>
          </a:xfrm>
          <a:noFill/>
        </p:spPr>
        <p:txBody>
          <a:bodyPr/>
          <a:lstStyle/>
          <a:p>
            <a:pPr>
              <a:lnSpc>
                <a:spcPct val="85000"/>
              </a:lnSpc>
              <a:spcBef>
                <a:spcPts val="400"/>
              </a:spcBef>
              <a:spcAft>
                <a:spcPts val="200"/>
              </a:spcAft>
            </a:pPr>
            <a:r>
              <a:rPr lang="en-GB" sz="2000" dirty="0"/>
              <a:t>Full-length cryo-magnets reveal features and behaviours that go beyond the experience collected along the short model programme. The R&amp;D and the engineering work need to be revised.</a:t>
            </a:r>
          </a:p>
          <a:p>
            <a:pPr>
              <a:lnSpc>
                <a:spcPct val="85000"/>
              </a:lnSpc>
              <a:spcBef>
                <a:spcPts val="400"/>
              </a:spcBef>
              <a:spcAft>
                <a:spcPts val="200"/>
              </a:spcAft>
            </a:pPr>
            <a:r>
              <a:rPr lang="en-GB" sz="2000" dirty="0"/>
              <a:t>Large components and tooling combined with (extremely) brittle material imply high production risk. Nb</a:t>
            </a:r>
            <a:r>
              <a:rPr lang="en-GB" sz="2000" baseline="-25000" dirty="0"/>
              <a:t>3</a:t>
            </a:r>
            <a:r>
              <a:rPr lang="en-GB" sz="2000" dirty="0"/>
              <a:t>Sn coils are vulnerable even after impregnation (handling, storage, inspection … all require great care).</a:t>
            </a:r>
          </a:p>
          <a:p>
            <a:pPr>
              <a:lnSpc>
                <a:spcPct val="85000"/>
              </a:lnSpc>
              <a:spcBef>
                <a:spcPts val="400"/>
              </a:spcBef>
              <a:spcAft>
                <a:spcPts val="200"/>
              </a:spcAft>
            </a:pPr>
            <a:r>
              <a:rPr lang="en-GB" sz="2000" dirty="0"/>
              <a:t>The longitudinal mechanics and the support of the coil ends are tricky. The axial </a:t>
            </a:r>
            <a:r>
              <a:rPr lang="en-GB" sz="2000" dirty="0" err="1"/>
              <a:t>e.m.</a:t>
            </a:r>
            <a:r>
              <a:rPr lang="en-GB" sz="2000" dirty="0"/>
              <a:t> forces are huge (45 t per aperture!), the cable/wire is bent, twisted, and stressed in all directions, with relatively uncertain support conditions (compared to the straight part). The design of the heads, in particular the shape of the head spacers, is of utmost importance.</a:t>
            </a:r>
          </a:p>
          <a:p>
            <a:pPr>
              <a:lnSpc>
                <a:spcPct val="85000"/>
              </a:lnSpc>
              <a:spcBef>
                <a:spcPts val="400"/>
              </a:spcBef>
              <a:spcAft>
                <a:spcPts val="200"/>
              </a:spcAft>
            </a:pPr>
            <a:r>
              <a:rPr lang="en-GB" sz="2000" dirty="0"/>
              <a:t>(Very) Tight tolerances are specified, and it is easy to exceed the limits, which can imply unacceptable stress/strain on the cable/wire with risk of conductor damage.</a:t>
            </a:r>
          </a:p>
          <a:p>
            <a:pPr>
              <a:lnSpc>
                <a:spcPct val="85000"/>
              </a:lnSpc>
              <a:spcBef>
                <a:spcPts val="400"/>
              </a:spcBef>
              <a:spcAft>
                <a:spcPts val="200"/>
              </a:spcAft>
            </a:pPr>
            <a:r>
              <a:rPr lang="en-GB" sz="2000" dirty="0"/>
              <a:t>Thermo-mechanical effects imply stress concentration, and therefore excursion beyond the conductor allowable limits.</a:t>
            </a:r>
          </a:p>
          <a:p>
            <a:pPr>
              <a:lnSpc>
                <a:spcPct val="85000"/>
              </a:lnSpc>
              <a:spcBef>
                <a:spcPts val="400"/>
              </a:spcBef>
              <a:spcAft>
                <a:spcPts val="200"/>
              </a:spcAft>
            </a:pPr>
            <a:r>
              <a:rPr lang="en-GB" sz="2000" dirty="0"/>
              <a:t>The manufacturing process is artisanal with a lot of handwork. It is not yet sufficiently robust.</a:t>
            </a:r>
          </a:p>
          <a:p>
            <a:pPr>
              <a:lnSpc>
                <a:spcPct val="85000"/>
              </a:lnSpc>
              <a:spcBef>
                <a:spcPts val="400"/>
              </a:spcBef>
              <a:spcAft>
                <a:spcPts val="200"/>
              </a:spcAft>
            </a:pPr>
            <a:r>
              <a:rPr lang="en-GB" sz="2000" dirty="0"/>
              <a:t>The cable insulation is (too) thin, and weak (low mechanical strength) while it is the local support of the cable/wire. The amount of resin, i.e. glue, is small, and adhesion to metallic parts is weak. The resin system is cracking, and detaching from the coil parts.</a:t>
            </a:r>
          </a:p>
          <a:p>
            <a:pPr>
              <a:lnSpc>
                <a:spcPct val="85000"/>
              </a:lnSpc>
              <a:spcBef>
                <a:spcPts val="400"/>
              </a:spcBef>
              <a:spcAft>
                <a:spcPts val="200"/>
              </a:spcAft>
            </a:pPr>
            <a:endParaRPr lang="en-CH" sz="2000" dirty="0"/>
          </a:p>
        </p:txBody>
      </p:sp>
      <p:sp>
        <p:nvSpPr>
          <p:cNvPr id="3" name="Title 2">
            <a:extLst>
              <a:ext uri="{FF2B5EF4-FFF2-40B4-BE49-F238E27FC236}">
                <a16:creationId xmlns:a16="http://schemas.microsoft.com/office/drawing/2014/main" id="{A74C0000-2E65-CD40-BE7A-47B7DC9438F6}"/>
              </a:ext>
            </a:extLst>
          </p:cNvPr>
          <p:cNvSpPr>
            <a:spLocks noGrp="1"/>
          </p:cNvSpPr>
          <p:nvPr>
            <p:ph type="title"/>
          </p:nvPr>
        </p:nvSpPr>
        <p:spPr>
          <a:xfrm>
            <a:off x="407988" y="373593"/>
            <a:ext cx="11376024" cy="720000"/>
          </a:xfrm>
        </p:spPr>
        <p:txBody>
          <a:bodyPr/>
          <a:lstStyle/>
          <a:p>
            <a:pPr algn="ctr"/>
            <a:r>
              <a:rPr lang="en-CH" sz="3200" dirty="0"/>
              <a:t>Technical challenges – on the “Need to be revisited” side</a:t>
            </a:r>
            <a:br>
              <a:rPr lang="en-CH" sz="3200" dirty="0"/>
            </a:br>
            <a:r>
              <a:rPr lang="en-CH" sz="3200" dirty="0"/>
              <a:t>Lessons learned</a:t>
            </a:r>
          </a:p>
        </p:txBody>
      </p:sp>
      <p:sp>
        <p:nvSpPr>
          <p:cNvPr id="4" name="Date Placeholder 3">
            <a:extLst>
              <a:ext uri="{FF2B5EF4-FFF2-40B4-BE49-F238E27FC236}">
                <a16:creationId xmlns:a16="http://schemas.microsoft.com/office/drawing/2014/main" id="{F8319C0B-E6C0-F74E-B72A-E219DA565B4E}"/>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01F2D15-3D0B-1940-9946-BF23E493737D}"/>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232E447C-0EB4-BD48-9ABF-881409C80EB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2564986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fr-CH" dirty="0">
                <a:cs typeface="Book Antiqua"/>
                <a:sym typeface="Symbol" pitchFamily="18" charset="2"/>
              </a:rPr>
              <a:t>Production of MQXF</a:t>
            </a:r>
            <a:endParaRPr lang="en-US" dirty="0">
              <a:cs typeface="Book Antiqua"/>
              <a:sym typeface="Symbol" pitchFamily="18" charset="2"/>
            </a:endParaRPr>
          </a:p>
        </p:txBody>
      </p:sp>
      <p:sp>
        <p:nvSpPr>
          <p:cNvPr id="6" name="Slide Number Placeholder 3"/>
          <p:cNvSpPr>
            <a:spLocks noGrp="1"/>
          </p:cNvSpPr>
          <p:nvPr>
            <p:ph type="sldNum" sz="quarter" idx="12"/>
          </p:nvPr>
        </p:nvSpPr>
        <p:spPr>
          <a:prstGeom prst="rect">
            <a:avLst/>
          </a:prstGeom>
        </p:spPr>
        <p:txBody>
          <a:bodyPr/>
          <a:lstStyle/>
          <a:p>
            <a:pPr>
              <a:defRPr/>
            </a:pPr>
            <a:fld id="{5B0F2CE2-42CD-4A74-A04F-1839686887D0}" type="slidenum">
              <a:rPr lang="en-US" smtClean="0">
                <a:cs typeface="Times"/>
              </a:rPr>
              <a:pPr>
                <a:defRPr/>
              </a:pPr>
              <a:t>11</a:t>
            </a:fld>
            <a:endParaRPr lang="en-US" dirty="0">
              <a:cs typeface="Times"/>
            </a:endParaRPr>
          </a:p>
        </p:txBody>
      </p:sp>
      <p:pic>
        <p:nvPicPr>
          <p:cNvPr id="9" name="Picture 8">
            <a:extLst>
              <a:ext uri="{FF2B5EF4-FFF2-40B4-BE49-F238E27FC236}">
                <a16:creationId xmlns:a16="http://schemas.microsoft.com/office/drawing/2014/main" id="{063E60D9-339E-8349-BB9F-92B690A5EF88}"/>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419690" y="2007934"/>
            <a:ext cx="4446990" cy="3600000"/>
          </a:xfrm>
          <a:prstGeom prst="rect">
            <a:avLst/>
          </a:prstGeom>
          <a:noFill/>
          <a:ln>
            <a:noFill/>
          </a:ln>
        </p:spPr>
      </p:pic>
      <p:sp>
        <p:nvSpPr>
          <p:cNvPr id="13316" name="Rectangle 3"/>
          <p:cNvSpPr>
            <a:spLocks noGrp="1" noChangeArrowheads="1"/>
          </p:cNvSpPr>
          <p:nvPr>
            <p:ph idx="1"/>
          </p:nvPr>
        </p:nvSpPr>
        <p:spPr/>
        <p:txBody>
          <a:bodyPr>
            <a:noAutofit/>
          </a:bodyPr>
          <a:lstStyle/>
          <a:p>
            <a:r>
              <a:rPr lang="fr-CH" sz="2400" dirty="0">
                <a:cs typeface="Times"/>
                <a:sym typeface="Symbol" pitchFamily="18" charset="2"/>
              </a:rPr>
              <a:t>All </a:t>
            </a:r>
            <a:r>
              <a:rPr lang="fr-CH" sz="2400" dirty="0" err="1">
                <a:cs typeface="Times"/>
                <a:sym typeface="Symbol" pitchFamily="18" charset="2"/>
              </a:rPr>
              <a:t>magnets</a:t>
            </a:r>
            <a:r>
              <a:rPr lang="fr-CH" sz="2400" dirty="0">
                <a:cs typeface="Times"/>
                <a:sym typeface="Symbol" pitchFamily="18" charset="2"/>
              </a:rPr>
              <a:t> </a:t>
            </a:r>
            <a:r>
              <a:rPr lang="fr-CH" sz="2400" dirty="0" err="1">
                <a:cs typeface="Times"/>
                <a:sym typeface="Symbol" pitchFamily="18" charset="2"/>
              </a:rPr>
              <a:t>produced</a:t>
            </a:r>
            <a:r>
              <a:rPr lang="fr-CH" sz="2400" dirty="0">
                <a:cs typeface="Times"/>
                <a:sym typeface="Symbol" pitchFamily="18" charset="2"/>
              </a:rPr>
              <a:t> in house at CERN or US </a:t>
            </a:r>
            <a:r>
              <a:rPr lang="fr-CH" sz="2400" dirty="0" err="1">
                <a:cs typeface="Times"/>
                <a:sym typeface="Symbol" pitchFamily="18" charset="2"/>
              </a:rPr>
              <a:t>laboratories</a:t>
            </a:r>
            <a:endParaRPr lang="fr-CH" sz="2400" dirty="0">
              <a:cs typeface="Times"/>
              <a:sym typeface="Symbol" pitchFamily="18" charset="2"/>
            </a:endParaRPr>
          </a:p>
          <a:p>
            <a:r>
              <a:rPr lang="fr-CH" sz="2400" dirty="0" err="1">
                <a:cs typeface="Times"/>
                <a:sym typeface="Symbol" pitchFamily="18" charset="2"/>
              </a:rPr>
              <a:t>Coil</a:t>
            </a:r>
            <a:r>
              <a:rPr lang="fr-CH" sz="2400" dirty="0">
                <a:cs typeface="Times"/>
                <a:sym typeface="Symbol" pitchFamily="18" charset="2"/>
              </a:rPr>
              <a:t> </a:t>
            </a:r>
            <a:r>
              <a:rPr lang="fr-CH" sz="2400" dirty="0" err="1">
                <a:cs typeface="Times"/>
                <a:sym typeface="Symbol" pitchFamily="18" charset="2"/>
              </a:rPr>
              <a:t>manufacturing</a:t>
            </a:r>
            <a:endParaRPr lang="fr-CH" sz="2400" dirty="0">
              <a:cs typeface="Times"/>
              <a:sym typeface="Symbol" pitchFamily="18" charset="2"/>
            </a:endParaRPr>
          </a:p>
          <a:p>
            <a:pPr lvl="1"/>
            <a:r>
              <a:rPr lang="fr-CH" dirty="0" err="1">
                <a:cs typeface="Times"/>
                <a:sym typeface="Symbol" pitchFamily="18" charset="2"/>
              </a:rPr>
              <a:t>Three</a:t>
            </a:r>
            <a:r>
              <a:rPr lang="fr-CH" dirty="0">
                <a:cs typeface="Times"/>
                <a:sym typeface="Symbol" pitchFamily="18" charset="2"/>
              </a:rPr>
              <a:t> </a:t>
            </a:r>
            <a:r>
              <a:rPr lang="fr-CH" dirty="0" err="1">
                <a:cs typeface="Times"/>
                <a:sym typeface="Symbol" pitchFamily="18" charset="2"/>
              </a:rPr>
              <a:t>different</a:t>
            </a:r>
            <a:r>
              <a:rPr lang="fr-CH" dirty="0">
                <a:cs typeface="Times"/>
                <a:sym typeface="Symbol" pitchFamily="18" charset="2"/>
              </a:rPr>
              <a:t> production </a:t>
            </a:r>
            <a:r>
              <a:rPr lang="fr-CH" dirty="0" err="1">
                <a:cs typeface="Times"/>
                <a:sym typeface="Symbol" pitchFamily="18" charset="2"/>
              </a:rPr>
              <a:t>lines</a:t>
            </a:r>
            <a:r>
              <a:rPr lang="fr-CH" dirty="0">
                <a:cs typeface="Times"/>
                <a:sym typeface="Symbol" pitchFamily="18" charset="2"/>
              </a:rPr>
              <a:t> (CERN </a:t>
            </a:r>
            <a:r>
              <a:rPr lang="fr-CH" dirty="0" err="1">
                <a:cs typeface="Times"/>
                <a:sym typeface="Symbol" pitchFamily="18" charset="2"/>
              </a:rPr>
              <a:t>Bldg</a:t>
            </a:r>
            <a:r>
              <a:rPr lang="fr-CH" dirty="0">
                <a:cs typeface="Times"/>
                <a:sym typeface="Symbol" pitchFamily="18" charset="2"/>
              </a:rPr>
              <a:t>. 180, BNL, FNAL), </a:t>
            </a:r>
            <a:br>
              <a:rPr lang="fr-CH" dirty="0">
                <a:cs typeface="Times"/>
                <a:sym typeface="Symbol" pitchFamily="18" charset="2"/>
              </a:rPr>
            </a:br>
            <a:r>
              <a:rPr lang="fr-CH" dirty="0" err="1">
                <a:cs typeface="Times"/>
                <a:sym typeface="Symbol" pitchFamily="18" charset="2"/>
              </a:rPr>
              <a:t>each</a:t>
            </a:r>
            <a:r>
              <a:rPr lang="fr-CH" dirty="0">
                <a:cs typeface="Times"/>
                <a:sym typeface="Symbol" pitchFamily="18" charset="2"/>
              </a:rPr>
              <a:t> one </a:t>
            </a:r>
            <a:r>
              <a:rPr lang="fr-CH" dirty="0" err="1">
                <a:cs typeface="Times"/>
                <a:sym typeface="Symbol" pitchFamily="18" charset="2"/>
              </a:rPr>
              <a:t>producing</a:t>
            </a:r>
            <a:r>
              <a:rPr lang="fr-CH" dirty="0">
                <a:cs typeface="Times"/>
                <a:sym typeface="Symbol" pitchFamily="18" charset="2"/>
              </a:rPr>
              <a:t> 50 </a:t>
            </a:r>
            <a:r>
              <a:rPr lang="fr-CH" dirty="0" err="1">
                <a:cs typeface="Times"/>
                <a:sym typeface="Symbol" pitchFamily="18" charset="2"/>
              </a:rPr>
              <a:t>coils</a:t>
            </a:r>
            <a:r>
              <a:rPr lang="fr-CH" dirty="0">
                <a:cs typeface="Times"/>
                <a:sym typeface="Symbol" pitchFamily="18" charset="2"/>
              </a:rPr>
              <a:t> – total of 150 </a:t>
            </a:r>
            <a:r>
              <a:rPr lang="fr-CH" dirty="0" err="1">
                <a:cs typeface="Times"/>
                <a:sym typeface="Symbol" pitchFamily="18" charset="2"/>
              </a:rPr>
              <a:t>coils</a:t>
            </a:r>
            <a:r>
              <a:rPr lang="fr-CH" dirty="0">
                <a:cs typeface="Times"/>
                <a:sym typeface="Symbol" pitchFamily="18" charset="2"/>
              </a:rPr>
              <a:t> – 170 m of </a:t>
            </a:r>
            <a:br>
              <a:rPr lang="fr-CH" dirty="0">
                <a:cs typeface="Times"/>
                <a:sym typeface="Symbol" pitchFamily="18" charset="2"/>
              </a:rPr>
            </a:br>
            <a:r>
              <a:rPr lang="fr-CH" dirty="0">
                <a:cs typeface="Times"/>
                <a:sym typeface="Symbol" pitchFamily="18" charset="2"/>
              </a:rPr>
              <a:t>Nb</a:t>
            </a:r>
            <a:r>
              <a:rPr lang="fr-CH" baseline="-25000" dirty="0">
                <a:cs typeface="Times"/>
                <a:sym typeface="Symbol" pitchFamily="18" charset="2"/>
              </a:rPr>
              <a:t>3</a:t>
            </a:r>
            <a:r>
              <a:rPr lang="fr-CH" dirty="0">
                <a:cs typeface="Times"/>
                <a:sym typeface="Symbol" pitchFamily="18" charset="2"/>
              </a:rPr>
              <a:t>Sn </a:t>
            </a:r>
            <a:r>
              <a:rPr lang="fr-CH" dirty="0" err="1">
                <a:cs typeface="Times"/>
                <a:sym typeface="Symbol" pitchFamily="18" charset="2"/>
              </a:rPr>
              <a:t>magnets</a:t>
            </a:r>
            <a:endParaRPr lang="fr-CH" dirty="0">
              <a:cs typeface="Times"/>
              <a:sym typeface="Symbol" pitchFamily="18" charset="2"/>
            </a:endParaRPr>
          </a:p>
          <a:p>
            <a:pPr lvl="2"/>
            <a:r>
              <a:rPr lang="fr-CH" sz="1400" dirty="0">
                <a:cs typeface="Times"/>
                <a:sym typeface="Symbol" pitchFamily="18" charset="2"/>
              </a:rPr>
              <a:t>This </a:t>
            </a:r>
            <a:r>
              <a:rPr lang="fr-CH" sz="1400" dirty="0" err="1">
                <a:cs typeface="Times"/>
                <a:sym typeface="Symbol" pitchFamily="18" charset="2"/>
              </a:rPr>
              <a:t>is</a:t>
            </a:r>
            <a:r>
              <a:rPr lang="fr-CH" sz="1400" dirty="0">
                <a:cs typeface="Times"/>
                <a:sym typeface="Symbol" pitchFamily="18" charset="2"/>
              </a:rPr>
              <a:t> about one </a:t>
            </a:r>
            <a:r>
              <a:rPr lang="fr-CH" sz="1400" dirty="0" err="1">
                <a:cs typeface="Times"/>
                <a:sym typeface="Symbol" pitchFamily="18" charset="2"/>
              </a:rPr>
              <a:t>order</a:t>
            </a:r>
            <a:r>
              <a:rPr lang="fr-CH" sz="1400" dirty="0">
                <a:cs typeface="Times"/>
                <a:sym typeface="Symbol" pitchFamily="18" charset="2"/>
              </a:rPr>
              <a:t> of magnitude </a:t>
            </a:r>
            <a:r>
              <a:rPr lang="fr-CH" sz="1400" dirty="0" err="1">
                <a:cs typeface="Times"/>
                <a:sym typeface="Symbol" pitchFamily="18" charset="2"/>
              </a:rPr>
              <a:t>larger</a:t>
            </a:r>
            <a:r>
              <a:rPr lang="fr-CH" sz="1400" dirty="0">
                <a:cs typeface="Times"/>
                <a:sym typeface="Symbol" pitchFamily="18" charset="2"/>
              </a:rPr>
              <a:t> </a:t>
            </a:r>
            <a:r>
              <a:rPr lang="fr-CH" sz="1400" dirty="0" err="1">
                <a:cs typeface="Times"/>
                <a:sym typeface="Symbol" pitchFamily="18" charset="2"/>
              </a:rPr>
              <a:t>than</a:t>
            </a:r>
            <a:r>
              <a:rPr lang="fr-CH" sz="1400" dirty="0">
                <a:cs typeface="Times"/>
                <a:sym typeface="Symbol" pitchFamily="18" charset="2"/>
              </a:rPr>
              <a:t> </a:t>
            </a:r>
            <a:r>
              <a:rPr lang="fr-CH" sz="1400" dirty="0" err="1">
                <a:cs typeface="Times"/>
                <a:sym typeface="Symbol" pitchFamily="18" charset="2"/>
              </a:rPr>
              <a:t>what</a:t>
            </a:r>
            <a:r>
              <a:rPr lang="fr-CH" sz="1400" dirty="0">
                <a:cs typeface="Times"/>
                <a:sym typeface="Symbol" pitchFamily="18" charset="2"/>
              </a:rPr>
              <a:t> has been </a:t>
            </a:r>
            <a:r>
              <a:rPr lang="fr-CH" sz="1400" dirty="0" err="1">
                <a:cs typeface="Times"/>
                <a:sym typeface="Symbol" pitchFamily="18" charset="2"/>
              </a:rPr>
              <a:t>done</a:t>
            </a:r>
            <a:r>
              <a:rPr lang="fr-CH" sz="1400" dirty="0">
                <a:cs typeface="Times"/>
                <a:sym typeface="Symbol" pitchFamily="18" charset="2"/>
              </a:rPr>
              <a:t> </a:t>
            </a:r>
            <a:r>
              <a:rPr lang="fr-CH" sz="1400" dirty="0" err="1">
                <a:cs typeface="Times"/>
                <a:sym typeface="Symbol" pitchFamily="18" charset="2"/>
              </a:rPr>
              <a:t>so</a:t>
            </a:r>
            <a:r>
              <a:rPr lang="fr-CH" sz="1400" dirty="0">
                <a:cs typeface="Times"/>
                <a:sym typeface="Symbol" pitchFamily="18" charset="2"/>
              </a:rPr>
              <a:t> far</a:t>
            </a:r>
          </a:p>
          <a:p>
            <a:pPr lvl="1"/>
            <a:r>
              <a:rPr lang="fr-CH" dirty="0" err="1">
                <a:cs typeface="Times"/>
                <a:sym typeface="Symbol" pitchFamily="18" charset="2"/>
              </a:rPr>
              <a:t>Two</a:t>
            </a:r>
            <a:r>
              <a:rPr lang="fr-CH" dirty="0">
                <a:cs typeface="Times"/>
                <a:sym typeface="Symbol" pitchFamily="18" charset="2"/>
              </a:rPr>
              <a:t> </a:t>
            </a:r>
            <a:r>
              <a:rPr lang="fr-CH" dirty="0" err="1">
                <a:cs typeface="Times"/>
                <a:sym typeface="Symbol" pitchFamily="18" charset="2"/>
              </a:rPr>
              <a:t>lengths</a:t>
            </a:r>
            <a:r>
              <a:rPr lang="fr-CH" dirty="0">
                <a:cs typeface="Times"/>
                <a:sym typeface="Symbol" pitchFamily="18" charset="2"/>
              </a:rPr>
              <a:t>: 4.2 m and 7.15 m</a:t>
            </a:r>
          </a:p>
          <a:p>
            <a:pPr lvl="1"/>
            <a:r>
              <a:rPr lang="fr-CH" dirty="0" err="1">
                <a:cs typeface="Times"/>
                <a:sym typeface="Symbol" pitchFamily="18" charset="2"/>
              </a:rPr>
              <a:t>Until</a:t>
            </a:r>
            <a:r>
              <a:rPr lang="fr-CH" dirty="0">
                <a:cs typeface="Times"/>
                <a:sym typeface="Symbol" pitchFamily="18" charset="2"/>
              </a:rPr>
              <a:t> </a:t>
            </a:r>
            <a:r>
              <a:rPr lang="fr-CH" dirty="0" err="1">
                <a:cs typeface="Times"/>
                <a:sym typeface="Symbol" pitchFamily="18" charset="2"/>
              </a:rPr>
              <a:t>now</a:t>
            </a:r>
            <a:r>
              <a:rPr lang="fr-CH" dirty="0">
                <a:cs typeface="Times"/>
                <a:sym typeface="Symbol" pitchFamily="18" charset="2"/>
              </a:rPr>
              <a:t>, about 20 </a:t>
            </a:r>
            <a:r>
              <a:rPr lang="fr-CH" dirty="0" err="1">
                <a:cs typeface="Times"/>
                <a:sym typeface="Symbol" pitchFamily="18" charset="2"/>
              </a:rPr>
              <a:t>coils</a:t>
            </a:r>
            <a:r>
              <a:rPr lang="fr-CH" dirty="0">
                <a:cs typeface="Times"/>
                <a:sym typeface="Symbol" pitchFamily="18" charset="2"/>
              </a:rPr>
              <a:t> per production line </a:t>
            </a:r>
            <a:r>
              <a:rPr lang="fr-CH" dirty="0" err="1">
                <a:cs typeface="Times"/>
                <a:sym typeface="Symbol" pitchFamily="18" charset="2"/>
              </a:rPr>
              <a:t>were</a:t>
            </a:r>
            <a:r>
              <a:rPr lang="fr-CH" dirty="0">
                <a:cs typeface="Times"/>
                <a:sym typeface="Symbol" pitchFamily="18" charset="2"/>
              </a:rPr>
              <a:t> </a:t>
            </a:r>
            <a:r>
              <a:rPr lang="fr-CH" dirty="0" err="1">
                <a:cs typeface="Times"/>
                <a:sym typeface="Symbol" pitchFamily="18" charset="2"/>
              </a:rPr>
              <a:t>completed</a:t>
            </a:r>
            <a:endParaRPr lang="fr-CH" sz="1400" dirty="0">
              <a:cs typeface="Times"/>
              <a:sym typeface="Symbol" pitchFamily="18" charset="2"/>
            </a:endParaRPr>
          </a:p>
          <a:p>
            <a:r>
              <a:rPr lang="fr-CH" sz="2000" dirty="0" err="1">
                <a:cs typeface="Times"/>
                <a:sym typeface="Symbol" pitchFamily="18" charset="2"/>
              </a:rPr>
              <a:t>Magnet</a:t>
            </a:r>
            <a:r>
              <a:rPr lang="fr-CH" sz="2000" dirty="0">
                <a:cs typeface="Times"/>
                <a:sym typeface="Symbol" pitchFamily="18" charset="2"/>
              </a:rPr>
              <a:t> </a:t>
            </a:r>
            <a:r>
              <a:rPr lang="fr-CH" sz="2000" dirty="0" err="1">
                <a:cs typeface="Times"/>
                <a:sym typeface="Symbol" pitchFamily="18" charset="2"/>
              </a:rPr>
              <a:t>assembly</a:t>
            </a:r>
            <a:endParaRPr lang="fr-CH" sz="2000" dirty="0">
              <a:cs typeface="Times"/>
              <a:sym typeface="Symbol" pitchFamily="18" charset="2"/>
            </a:endParaRPr>
          </a:p>
          <a:p>
            <a:pPr lvl="1"/>
            <a:r>
              <a:rPr lang="fr-CH" sz="1600" dirty="0" err="1">
                <a:cs typeface="Times"/>
                <a:sym typeface="Symbol" pitchFamily="18" charset="2"/>
              </a:rPr>
              <a:t>Two</a:t>
            </a:r>
            <a:r>
              <a:rPr lang="fr-CH" sz="1600" dirty="0">
                <a:cs typeface="Times"/>
                <a:sym typeface="Symbol" pitchFamily="18" charset="2"/>
              </a:rPr>
              <a:t> sites: LBNL and CERN </a:t>
            </a:r>
          </a:p>
          <a:p>
            <a:pPr lvl="1"/>
            <a:r>
              <a:rPr lang="fr-CH" sz="1600" dirty="0">
                <a:cs typeface="Times"/>
                <a:sym typeface="Symbol" pitchFamily="18" charset="2"/>
              </a:rPr>
              <a:t>At the end of HL LHC </a:t>
            </a:r>
            <a:r>
              <a:rPr lang="fr-CH" sz="1600" dirty="0" err="1">
                <a:cs typeface="Times"/>
                <a:sym typeface="Symbol" pitchFamily="18" charset="2"/>
              </a:rPr>
              <a:t>we</a:t>
            </a:r>
            <a:r>
              <a:rPr lang="fr-CH" sz="1600" dirty="0">
                <a:cs typeface="Times"/>
                <a:sym typeface="Symbol" pitchFamily="18" charset="2"/>
              </a:rPr>
              <a:t> </a:t>
            </a:r>
            <a:r>
              <a:rPr lang="fr-CH" sz="1600" dirty="0" err="1">
                <a:cs typeface="Times"/>
                <a:sym typeface="Symbol" pitchFamily="18" charset="2"/>
              </a:rPr>
              <a:t>will</a:t>
            </a:r>
            <a:r>
              <a:rPr lang="fr-CH" sz="1600" dirty="0">
                <a:cs typeface="Times"/>
                <a:sym typeface="Symbol" pitchFamily="18" charset="2"/>
              </a:rPr>
              <a:t> have</a:t>
            </a:r>
          </a:p>
          <a:p>
            <a:pPr marL="457200" lvl="1" indent="0">
              <a:buNone/>
            </a:pPr>
            <a:r>
              <a:rPr lang="fr-CH" sz="1600" dirty="0">
                <a:cs typeface="Times"/>
                <a:sym typeface="Symbol" pitchFamily="18" charset="2"/>
              </a:rPr>
              <a:t>	</a:t>
            </a:r>
            <a:r>
              <a:rPr lang="fr-CH" sz="1600" dirty="0" err="1">
                <a:cs typeface="Times"/>
                <a:sym typeface="Symbol" pitchFamily="18" charset="2"/>
              </a:rPr>
              <a:t>assembled</a:t>
            </a:r>
            <a:r>
              <a:rPr lang="fr-CH" sz="1600" dirty="0">
                <a:cs typeface="Times"/>
                <a:sym typeface="Symbol" pitchFamily="18" charset="2"/>
              </a:rPr>
              <a:t> 30 </a:t>
            </a:r>
            <a:r>
              <a:rPr lang="fr-CH" sz="1600" dirty="0" err="1">
                <a:cs typeface="Times"/>
                <a:sym typeface="Symbol" pitchFamily="18" charset="2"/>
              </a:rPr>
              <a:t>magnets</a:t>
            </a:r>
            <a:r>
              <a:rPr lang="fr-CH" sz="1600" dirty="0">
                <a:cs typeface="Times"/>
                <a:sym typeface="Symbol" pitchFamily="18" charset="2"/>
              </a:rPr>
              <a:t> </a:t>
            </a:r>
            <a:r>
              <a:rPr lang="fr-CH" sz="1600" dirty="0" err="1">
                <a:cs typeface="Times"/>
                <a:sym typeface="Symbol" pitchFamily="18" charset="2"/>
              </a:rPr>
              <a:t>with</a:t>
            </a:r>
            <a:r>
              <a:rPr lang="fr-CH" sz="1600" dirty="0">
                <a:cs typeface="Times"/>
                <a:sym typeface="Symbol" pitchFamily="18" charset="2"/>
              </a:rPr>
              <a:t> </a:t>
            </a:r>
          </a:p>
          <a:p>
            <a:pPr marL="457200" lvl="1" indent="0">
              <a:buNone/>
            </a:pPr>
            <a:r>
              <a:rPr lang="fr-CH" sz="1600" dirty="0">
                <a:cs typeface="Times"/>
                <a:sym typeface="Symbol" pitchFamily="18" charset="2"/>
              </a:rPr>
              <a:t>	</a:t>
            </a:r>
            <a:r>
              <a:rPr lang="fr-CH" sz="1600" dirty="0" err="1">
                <a:cs typeface="Times"/>
                <a:sym typeface="Symbol" pitchFamily="18" charset="2"/>
              </a:rPr>
              <a:t>bladder</a:t>
            </a:r>
            <a:r>
              <a:rPr lang="fr-CH" sz="1600" dirty="0">
                <a:cs typeface="Times"/>
                <a:sym typeface="Symbol" pitchFamily="18" charset="2"/>
              </a:rPr>
              <a:t> and key </a:t>
            </a:r>
            <a:r>
              <a:rPr lang="fr-CH" sz="1600" dirty="0" err="1">
                <a:cs typeface="Times"/>
                <a:sym typeface="Symbol" pitchFamily="18" charset="2"/>
              </a:rPr>
              <a:t>loading</a:t>
            </a:r>
            <a:r>
              <a:rPr lang="fr-CH" sz="1600" dirty="0">
                <a:cs typeface="Times"/>
                <a:sym typeface="Symbol" pitchFamily="18" charset="2"/>
              </a:rPr>
              <a:t> and Al </a:t>
            </a:r>
            <a:r>
              <a:rPr lang="fr-CH" sz="1600" dirty="0" err="1">
                <a:cs typeface="Times"/>
                <a:sym typeface="Symbol" pitchFamily="18" charset="2"/>
              </a:rPr>
              <a:t>shells</a:t>
            </a:r>
            <a:endParaRPr lang="fr-CH" sz="1600" dirty="0">
              <a:cs typeface="Times"/>
              <a:sym typeface="Symbol" pitchFamily="18" charset="2"/>
            </a:endParaRPr>
          </a:p>
          <a:p>
            <a:pPr lvl="1"/>
            <a:r>
              <a:rPr lang="fr-CH" sz="1600" dirty="0">
                <a:cs typeface="Times"/>
                <a:sym typeface="Symbol" pitchFamily="18" charset="2"/>
              </a:rPr>
              <a:t>7 </a:t>
            </a:r>
            <a:r>
              <a:rPr lang="fr-CH" sz="1600" dirty="0" err="1">
                <a:cs typeface="Times"/>
                <a:sym typeface="Symbol" pitchFamily="18" charset="2"/>
              </a:rPr>
              <a:t>magnets</a:t>
            </a:r>
            <a:r>
              <a:rPr lang="fr-CH" sz="1600" dirty="0">
                <a:cs typeface="Times"/>
                <a:sym typeface="Symbol" pitchFamily="18" charset="2"/>
              </a:rPr>
              <a:t> </a:t>
            </a:r>
            <a:r>
              <a:rPr lang="fr-CH" sz="1600" dirty="0" err="1">
                <a:cs typeface="Times"/>
                <a:sym typeface="Symbol" pitchFamily="18" charset="2"/>
              </a:rPr>
              <a:t>assembled</a:t>
            </a:r>
            <a:r>
              <a:rPr lang="fr-CH" sz="1600" dirty="0">
                <a:cs typeface="Times"/>
                <a:sym typeface="Symbol" pitchFamily="18" charset="2"/>
              </a:rPr>
              <a:t> in US and 3 at CERN</a:t>
            </a:r>
            <a:endParaRPr lang="fr-CH" sz="1050" dirty="0">
              <a:cs typeface="Times"/>
              <a:sym typeface="Symbol" pitchFamily="18" charset="2"/>
            </a:endParaRPr>
          </a:p>
        </p:txBody>
      </p:sp>
      <p:sp>
        <p:nvSpPr>
          <p:cNvPr id="11" name="Date Placeholder 10">
            <a:extLst>
              <a:ext uri="{FF2B5EF4-FFF2-40B4-BE49-F238E27FC236}">
                <a16:creationId xmlns:a16="http://schemas.microsoft.com/office/drawing/2014/main" id="{40E3B382-2EA3-F242-A64F-8A28009E95D5}"/>
              </a:ext>
            </a:extLst>
          </p:cNvPr>
          <p:cNvSpPr>
            <a:spLocks noGrp="1"/>
          </p:cNvSpPr>
          <p:nvPr>
            <p:ph type="dt" sz="half" idx="10"/>
          </p:nvPr>
        </p:nvSpPr>
        <p:spPr/>
        <p:txBody>
          <a:bodyPr/>
          <a:lstStyle/>
          <a:p>
            <a:r>
              <a:rPr lang="de-CH"/>
              <a:t>2021-06-01</a:t>
            </a:r>
            <a:endParaRPr lang="en-US" dirty="0"/>
          </a:p>
        </p:txBody>
      </p:sp>
      <p:sp>
        <p:nvSpPr>
          <p:cNvPr id="12" name="Footer Placeholder 11">
            <a:extLst>
              <a:ext uri="{FF2B5EF4-FFF2-40B4-BE49-F238E27FC236}">
                <a16:creationId xmlns:a16="http://schemas.microsoft.com/office/drawing/2014/main" id="{3757FC78-468C-9D42-BD06-58FFC43ABA26}"/>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15" name="TextBox 14">
            <a:extLst>
              <a:ext uri="{FF2B5EF4-FFF2-40B4-BE49-F238E27FC236}">
                <a16:creationId xmlns:a16="http://schemas.microsoft.com/office/drawing/2014/main" id="{0D2AB3FF-11E1-554E-981A-70B443E4E18E}"/>
              </a:ext>
            </a:extLst>
          </p:cNvPr>
          <p:cNvSpPr txBox="1"/>
          <p:nvPr/>
        </p:nvSpPr>
        <p:spPr>
          <a:xfrm>
            <a:off x="5259372" y="816594"/>
            <a:ext cx="2286000" cy="276999"/>
          </a:xfrm>
          <a:prstGeom prst="rect">
            <a:avLst/>
          </a:prstGeom>
          <a:noFill/>
        </p:spPr>
        <p:txBody>
          <a:bodyPr wrap="square" lIns="0" tIns="0" rIns="0" bIns="0" rtlCol="0">
            <a:spAutoFit/>
          </a:bodyPr>
          <a:lstStyle/>
          <a:p>
            <a:pPr algn="l"/>
            <a:r>
              <a:rPr lang="en-CH" dirty="0"/>
              <a:t>Courtesy E. Todesco</a:t>
            </a:r>
          </a:p>
        </p:txBody>
      </p:sp>
    </p:spTree>
    <p:extLst>
      <p:ext uri="{BB962C8B-B14F-4D97-AF65-F5344CB8AC3E}">
        <p14:creationId xmlns:p14="http://schemas.microsoft.com/office/powerpoint/2010/main" val="3788966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3"/>
          <p:cNvSpPr>
            <a:spLocks noGrp="1" noChangeArrowheads="1"/>
          </p:cNvSpPr>
          <p:nvPr>
            <p:ph idx="1"/>
          </p:nvPr>
        </p:nvSpPr>
        <p:spPr>
          <a:xfrm>
            <a:off x="407989" y="1250066"/>
            <a:ext cx="6519021" cy="4950709"/>
          </a:xfrm>
        </p:spPr>
        <p:txBody>
          <a:bodyPr>
            <a:noAutofit/>
          </a:bodyPr>
          <a:lstStyle/>
          <a:p>
            <a:pPr>
              <a:spcBef>
                <a:spcPts val="400"/>
              </a:spcBef>
            </a:pPr>
            <a:r>
              <a:rPr lang="fr-CH" sz="2400" dirty="0">
                <a:cs typeface="Times"/>
                <a:sym typeface="Symbol" pitchFamily="18" charset="2"/>
              </a:rPr>
              <a:t>The production rate</a:t>
            </a:r>
          </a:p>
          <a:p>
            <a:pPr lvl="1">
              <a:spcAft>
                <a:spcPts val="400"/>
              </a:spcAft>
            </a:pPr>
            <a:r>
              <a:rPr lang="fr-CH" dirty="0" err="1">
                <a:cs typeface="Times"/>
                <a:sym typeface="Symbol" pitchFamily="18" charset="2"/>
              </a:rPr>
              <a:t>With</a:t>
            </a:r>
            <a:r>
              <a:rPr lang="fr-CH" dirty="0">
                <a:cs typeface="Times"/>
                <a:sym typeface="Symbol" pitchFamily="18" charset="2"/>
              </a:rPr>
              <a:t> the </a:t>
            </a:r>
            <a:r>
              <a:rPr lang="fr-CH" dirty="0" err="1">
                <a:cs typeface="Times"/>
                <a:sym typeface="Symbol" pitchFamily="18" charset="2"/>
              </a:rPr>
              <a:t>present</a:t>
            </a:r>
            <a:r>
              <a:rPr lang="fr-CH" dirty="0">
                <a:cs typeface="Times"/>
                <a:sym typeface="Symbol" pitchFamily="18" charset="2"/>
              </a:rPr>
              <a:t> </a:t>
            </a:r>
            <a:r>
              <a:rPr lang="fr-CH" dirty="0" err="1">
                <a:cs typeface="Times"/>
                <a:sym typeface="Symbol" pitchFamily="18" charset="2"/>
              </a:rPr>
              <a:t>layout</a:t>
            </a:r>
            <a:r>
              <a:rPr lang="fr-CH" dirty="0">
                <a:cs typeface="Times"/>
                <a:sym typeface="Symbol" pitchFamily="18" charset="2"/>
              </a:rPr>
              <a:t> of </a:t>
            </a:r>
            <a:r>
              <a:rPr lang="fr-CH" dirty="0" err="1">
                <a:cs typeface="Times"/>
                <a:sym typeface="Symbol" pitchFamily="18" charset="2"/>
              </a:rPr>
              <a:t>this</a:t>
            </a:r>
            <a:r>
              <a:rPr lang="fr-CH" dirty="0">
                <a:cs typeface="Times"/>
                <a:sym typeface="Symbol" pitchFamily="18" charset="2"/>
              </a:rPr>
              <a:t> first </a:t>
            </a:r>
            <a:r>
              <a:rPr lang="fr-CH" dirty="0" err="1">
                <a:cs typeface="Times"/>
                <a:sym typeface="Symbol" pitchFamily="18" charset="2"/>
              </a:rPr>
              <a:t>mini-series</a:t>
            </a:r>
            <a:r>
              <a:rPr lang="fr-CH" dirty="0">
                <a:cs typeface="Times"/>
                <a:sym typeface="Symbol" pitchFamily="18" charset="2"/>
              </a:rPr>
              <a:t> of Nb</a:t>
            </a:r>
            <a:r>
              <a:rPr lang="fr-CH" baseline="-25000" dirty="0">
                <a:cs typeface="Times"/>
                <a:sym typeface="Symbol" pitchFamily="18" charset="2"/>
              </a:rPr>
              <a:t>3</a:t>
            </a:r>
            <a:r>
              <a:rPr lang="fr-CH" dirty="0">
                <a:cs typeface="Times"/>
                <a:sym typeface="Symbol" pitchFamily="18" charset="2"/>
              </a:rPr>
              <a:t>Sn </a:t>
            </a:r>
            <a:r>
              <a:rPr lang="fr-CH" dirty="0" err="1">
                <a:cs typeface="Times"/>
                <a:sym typeface="Symbol" pitchFamily="18" charset="2"/>
              </a:rPr>
              <a:t>magnet</a:t>
            </a:r>
            <a:r>
              <a:rPr lang="fr-CH" dirty="0">
                <a:cs typeface="Times"/>
                <a:sym typeface="Symbol" pitchFamily="18" charset="2"/>
              </a:rPr>
              <a:t>, one </a:t>
            </a:r>
            <a:r>
              <a:rPr lang="fr-CH" dirty="0" err="1">
                <a:cs typeface="Times"/>
                <a:sym typeface="Symbol" pitchFamily="18" charset="2"/>
              </a:rPr>
              <a:t>coil</a:t>
            </a:r>
            <a:r>
              <a:rPr lang="fr-CH" dirty="0">
                <a:cs typeface="Times"/>
                <a:sym typeface="Symbol" pitchFamily="18" charset="2"/>
              </a:rPr>
              <a:t> </a:t>
            </a:r>
            <a:r>
              <a:rPr lang="fr-CH" dirty="0" err="1">
                <a:cs typeface="Times"/>
                <a:sym typeface="Symbol" pitchFamily="18" charset="2"/>
              </a:rPr>
              <a:t>every</a:t>
            </a:r>
            <a:r>
              <a:rPr lang="fr-CH" dirty="0">
                <a:cs typeface="Times"/>
                <a:sym typeface="Symbol" pitchFamily="18" charset="2"/>
              </a:rPr>
              <a:t> 3 </a:t>
            </a:r>
            <a:r>
              <a:rPr lang="fr-CH" dirty="0" err="1">
                <a:cs typeface="Times"/>
                <a:sym typeface="Symbol" pitchFamily="18" charset="2"/>
              </a:rPr>
              <a:t>weeks</a:t>
            </a:r>
            <a:r>
              <a:rPr lang="fr-CH" dirty="0">
                <a:cs typeface="Times"/>
                <a:sym typeface="Symbol" pitchFamily="18" charset="2"/>
              </a:rPr>
              <a:t> per production line</a:t>
            </a:r>
          </a:p>
          <a:p>
            <a:pPr>
              <a:spcBef>
                <a:spcPts val="400"/>
              </a:spcBef>
            </a:pPr>
            <a:r>
              <a:rPr lang="fr-CH" sz="2400" dirty="0">
                <a:cs typeface="Times"/>
                <a:sym typeface="Symbol" pitchFamily="18" charset="2"/>
              </a:rPr>
              <a:t>The </a:t>
            </a:r>
            <a:r>
              <a:rPr lang="fr-CH" sz="2400" dirty="0" err="1">
                <a:cs typeface="Times"/>
                <a:sym typeface="Symbol" pitchFamily="18" charset="2"/>
              </a:rPr>
              <a:t>cost</a:t>
            </a:r>
            <a:r>
              <a:rPr lang="fr-CH" sz="2400" dirty="0">
                <a:cs typeface="Times"/>
                <a:sym typeface="Symbol" pitchFamily="18" charset="2"/>
              </a:rPr>
              <a:t> factor</a:t>
            </a:r>
          </a:p>
          <a:p>
            <a:pPr lvl="1">
              <a:spcAft>
                <a:spcPts val="400"/>
              </a:spcAft>
            </a:pPr>
            <a:r>
              <a:rPr lang="fr-CH" dirty="0" err="1">
                <a:cs typeface="Times"/>
                <a:sym typeface="Symbol" pitchFamily="18" charset="2"/>
              </a:rPr>
              <a:t>Coil</a:t>
            </a:r>
            <a:r>
              <a:rPr lang="fr-CH" dirty="0">
                <a:cs typeface="Times"/>
                <a:sym typeface="Symbol" pitchFamily="18" charset="2"/>
              </a:rPr>
              <a:t> </a:t>
            </a:r>
            <a:r>
              <a:rPr lang="fr-CH" dirty="0" err="1">
                <a:cs typeface="Times"/>
                <a:sym typeface="Symbol" pitchFamily="18" charset="2"/>
              </a:rPr>
              <a:t>manufacturing</a:t>
            </a:r>
            <a:r>
              <a:rPr lang="fr-CH" dirty="0">
                <a:cs typeface="Times"/>
                <a:sym typeface="Symbol" pitchFamily="18" charset="2"/>
              </a:rPr>
              <a:t> </a:t>
            </a:r>
            <a:r>
              <a:rPr lang="fr-CH" dirty="0" err="1">
                <a:cs typeface="Times"/>
                <a:sym typeface="Symbol" pitchFamily="18" charset="2"/>
              </a:rPr>
              <a:t>is</a:t>
            </a:r>
            <a:r>
              <a:rPr lang="fr-CH" dirty="0">
                <a:cs typeface="Times"/>
                <a:sym typeface="Symbol" pitchFamily="18" charset="2"/>
              </a:rPr>
              <a:t> a dominant per of the </a:t>
            </a:r>
            <a:r>
              <a:rPr lang="fr-CH" dirty="0" err="1">
                <a:cs typeface="Times"/>
                <a:sym typeface="Symbol" pitchFamily="18" charset="2"/>
              </a:rPr>
              <a:t>magnet</a:t>
            </a:r>
            <a:r>
              <a:rPr lang="fr-CH" dirty="0">
                <a:cs typeface="Times"/>
                <a:sym typeface="Symbol" pitchFamily="18" charset="2"/>
              </a:rPr>
              <a:t> (80% for the MQXF, </a:t>
            </a:r>
            <a:r>
              <a:rPr lang="fr-CH" dirty="0" err="1">
                <a:cs typeface="Times"/>
                <a:sym typeface="Symbol" pitchFamily="18" charset="2"/>
              </a:rPr>
              <a:t>assuming</a:t>
            </a:r>
            <a:r>
              <a:rPr lang="fr-CH" dirty="0">
                <a:cs typeface="Times"/>
                <a:sym typeface="Symbol" pitchFamily="18" charset="2"/>
              </a:rPr>
              <a:t> 5 </a:t>
            </a:r>
            <a:r>
              <a:rPr lang="fr-CH" dirty="0" err="1">
                <a:cs typeface="Times"/>
                <a:sym typeface="Symbol" pitchFamily="18" charset="2"/>
              </a:rPr>
              <a:t>coils</a:t>
            </a:r>
            <a:r>
              <a:rPr lang="fr-CH" dirty="0">
                <a:cs typeface="Times"/>
                <a:sym typeface="Symbol" pitchFamily="18" charset="2"/>
              </a:rPr>
              <a:t> per </a:t>
            </a:r>
            <a:r>
              <a:rPr lang="fr-CH" dirty="0" err="1">
                <a:cs typeface="Times"/>
                <a:sym typeface="Symbol" pitchFamily="18" charset="2"/>
              </a:rPr>
              <a:t>magnet</a:t>
            </a:r>
            <a:r>
              <a:rPr lang="fr-CH" dirty="0">
                <a:cs typeface="Times"/>
                <a:sym typeface="Symbol" pitchFamily="18" charset="2"/>
              </a:rPr>
              <a:t> – note </a:t>
            </a:r>
            <a:r>
              <a:rPr lang="fr-CH" dirty="0" err="1">
                <a:cs typeface="Times"/>
                <a:sym typeface="Symbol" pitchFamily="18" charset="2"/>
              </a:rPr>
              <a:t>this</a:t>
            </a:r>
            <a:r>
              <a:rPr lang="fr-CH" dirty="0">
                <a:cs typeface="Times"/>
                <a:sym typeface="Symbol" pitchFamily="18" charset="2"/>
              </a:rPr>
              <a:t> </a:t>
            </a:r>
            <a:r>
              <a:rPr lang="fr-CH" dirty="0" err="1">
                <a:cs typeface="Times"/>
                <a:sym typeface="Symbol" pitchFamily="18" charset="2"/>
              </a:rPr>
              <a:t>is</a:t>
            </a:r>
            <a:r>
              <a:rPr lang="fr-CH" dirty="0">
                <a:cs typeface="Times"/>
                <a:sym typeface="Symbol" pitchFamily="18" charset="2"/>
              </a:rPr>
              <a:t> a single aperture)</a:t>
            </a:r>
          </a:p>
          <a:p>
            <a:pPr>
              <a:spcBef>
                <a:spcPts val="400"/>
              </a:spcBef>
            </a:pPr>
            <a:r>
              <a:rPr lang="fr-CH" sz="2400" dirty="0">
                <a:cs typeface="Times"/>
                <a:sym typeface="Symbol" pitchFamily="18" charset="2"/>
              </a:rPr>
              <a:t>The main </a:t>
            </a:r>
            <a:r>
              <a:rPr lang="fr-CH" sz="2400" dirty="0" err="1">
                <a:cs typeface="Times"/>
                <a:sym typeface="Symbol" pitchFamily="18" charset="2"/>
              </a:rPr>
              <a:t>concerns</a:t>
            </a:r>
            <a:endParaRPr lang="fr-CH" sz="2400" dirty="0">
              <a:cs typeface="Times"/>
              <a:sym typeface="Symbol" pitchFamily="18" charset="2"/>
            </a:endParaRPr>
          </a:p>
          <a:p>
            <a:pPr lvl="1">
              <a:spcAft>
                <a:spcPts val="400"/>
              </a:spcAft>
            </a:pPr>
            <a:r>
              <a:rPr lang="fr-CH" dirty="0">
                <a:cs typeface="Times"/>
                <a:sym typeface="Symbol" pitchFamily="18" charset="2"/>
              </a:rPr>
              <a:t>As in 11 T, the </a:t>
            </a:r>
            <a:r>
              <a:rPr lang="fr-CH" dirty="0" err="1">
                <a:cs typeface="Times"/>
                <a:sym typeface="Symbol" pitchFamily="18" charset="2"/>
              </a:rPr>
              <a:t>rather</a:t>
            </a:r>
            <a:r>
              <a:rPr lang="fr-CH" dirty="0">
                <a:cs typeface="Times"/>
                <a:sym typeface="Symbol" pitchFamily="18" charset="2"/>
              </a:rPr>
              <a:t> high rate of </a:t>
            </a:r>
            <a:r>
              <a:rPr lang="fr-CH" dirty="0" err="1">
                <a:cs typeface="Times"/>
                <a:sym typeface="Symbol" pitchFamily="18" charset="2"/>
              </a:rPr>
              <a:t>rejected</a:t>
            </a:r>
            <a:r>
              <a:rPr lang="fr-CH" dirty="0">
                <a:cs typeface="Times"/>
                <a:sym typeface="Symbol" pitchFamily="18" charset="2"/>
              </a:rPr>
              <a:t> </a:t>
            </a:r>
            <a:r>
              <a:rPr lang="fr-CH" dirty="0" err="1">
                <a:cs typeface="Times"/>
                <a:sym typeface="Symbol" pitchFamily="18" charset="2"/>
              </a:rPr>
              <a:t>coils</a:t>
            </a:r>
            <a:r>
              <a:rPr lang="fr-CH" dirty="0">
                <a:cs typeface="Times"/>
                <a:sym typeface="Symbol" pitchFamily="18" charset="2"/>
              </a:rPr>
              <a:t> and the large </a:t>
            </a:r>
            <a:r>
              <a:rPr lang="fr-CH" dirty="0" err="1">
                <a:cs typeface="Times"/>
                <a:sym typeface="Symbol" pitchFamily="18" charset="2"/>
              </a:rPr>
              <a:t>number</a:t>
            </a:r>
            <a:r>
              <a:rPr lang="fr-CH" dirty="0">
                <a:cs typeface="Times"/>
                <a:sym typeface="Symbol" pitchFamily="18" charset="2"/>
              </a:rPr>
              <a:t> of </a:t>
            </a:r>
            <a:r>
              <a:rPr lang="fr-CH" dirty="0" err="1">
                <a:cs typeface="Times"/>
                <a:sym typeface="Symbol" pitchFamily="18" charset="2"/>
              </a:rPr>
              <a:t>manual</a:t>
            </a:r>
            <a:r>
              <a:rPr lang="fr-CH" dirty="0">
                <a:cs typeface="Times"/>
                <a:sym typeface="Symbol" pitchFamily="18" charset="2"/>
              </a:rPr>
              <a:t> </a:t>
            </a:r>
            <a:r>
              <a:rPr lang="fr-CH" dirty="0" err="1">
                <a:cs typeface="Times"/>
                <a:sym typeface="Symbol" pitchFamily="18" charset="2"/>
              </a:rPr>
              <a:t>operations</a:t>
            </a:r>
            <a:r>
              <a:rPr lang="fr-CH" dirty="0">
                <a:cs typeface="Times"/>
                <a:sym typeface="Symbol" pitchFamily="18" charset="2"/>
              </a:rPr>
              <a:t> </a:t>
            </a:r>
            <a:r>
              <a:rPr lang="fr-CH" dirty="0" err="1">
                <a:cs typeface="Times"/>
                <a:sym typeface="Symbol" pitchFamily="18" charset="2"/>
              </a:rPr>
              <a:t>during</a:t>
            </a:r>
            <a:r>
              <a:rPr lang="fr-CH" dirty="0">
                <a:cs typeface="Times"/>
                <a:sym typeface="Symbol" pitchFamily="18" charset="2"/>
              </a:rPr>
              <a:t> the </a:t>
            </a:r>
            <a:r>
              <a:rPr lang="fr-CH" dirty="0" err="1">
                <a:cs typeface="Times"/>
                <a:sym typeface="Symbol" pitchFamily="18" charset="2"/>
              </a:rPr>
              <a:t>coil</a:t>
            </a:r>
            <a:r>
              <a:rPr lang="fr-CH" dirty="0">
                <a:cs typeface="Times"/>
                <a:sym typeface="Symbol" pitchFamily="18" charset="2"/>
              </a:rPr>
              <a:t> </a:t>
            </a:r>
            <a:r>
              <a:rPr lang="fr-CH" dirty="0" err="1">
                <a:cs typeface="Times"/>
                <a:sym typeface="Symbol" pitchFamily="18" charset="2"/>
              </a:rPr>
              <a:t>manufacturing</a:t>
            </a:r>
            <a:endParaRPr lang="fr-CH" dirty="0">
              <a:cs typeface="Times"/>
              <a:sym typeface="Symbol" pitchFamily="18" charset="2"/>
            </a:endParaRPr>
          </a:p>
          <a:p>
            <a:pPr lvl="1">
              <a:spcAft>
                <a:spcPts val="400"/>
              </a:spcAft>
            </a:pPr>
            <a:r>
              <a:rPr lang="fr-CH" dirty="0">
                <a:cs typeface="Times"/>
                <a:sym typeface="Symbol" pitchFamily="18" charset="2"/>
              </a:rPr>
              <a:t>The control of </a:t>
            </a:r>
            <a:r>
              <a:rPr lang="fr-CH" dirty="0" err="1">
                <a:cs typeface="Times"/>
                <a:sym typeface="Symbol" pitchFamily="18" charset="2"/>
              </a:rPr>
              <a:t>azimuthal</a:t>
            </a:r>
            <a:r>
              <a:rPr lang="fr-CH" dirty="0">
                <a:cs typeface="Times"/>
                <a:sym typeface="Symbol" pitchFamily="18" charset="2"/>
              </a:rPr>
              <a:t> </a:t>
            </a:r>
            <a:r>
              <a:rPr lang="fr-CH" dirty="0" err="1">
                <a:cs typeface="Times"/>
                <a:sym typeface="Symbol" pitchFamily="18" charset="2"/>
              </a:rPr>
              <a:t>coil</a:t>
            </a:r>
            <a:r>
              <a:rPr lang="fr-CH" dirty="0">
                <a:cs typeface="Times"/>
                <a:sym typeface="Symbol" pitchFamily="18" charset="2"/>
              </a:rPr>
              <a:t> size.</a:t>
            </a:r>
            <a:endParaRPr lang="fr-CH" sz="1400" dirty="0">
              <a:cs typeface="Times"/>
              <a:sym typeface="Symbol" pitchFamily="18" charset="2"/>
            </a:endParaRPr>
          </a:p>
        </p:txBody>
      </p:sp>
      <p:sp>
        <p:nvSpPr>
          <p:cNvPr id="13315" name="Rectangle 2"/>
          <p:cNvSpPr>
            <a:spLocks noGrp="1" noChangeArrowheads="1"/>
          </p:cNvSpPr>
          <p:nvPr>
            <p:ph type="title"/>
          </p:nvPr>
        </p:nvSpPr>
        <p:spPr/>
        <p:txBody>
          <a:bodyPr/>
          <a:lstStyle/>
          <a:p>
            <a:pPr eaLnBrk="1" hangingPunct="1"/>
            <a:r>
              <a:rPr lang="fr-CH" dirty="0">
                <a:cs typeface="Book Antiqua"/>
                <a:sym typeface="Symbol" pitchFamily="18" charset="2"/>
              </a:rPr>
              <a:t>Production of MQXF</a:t>
            </a:r>
            <a:endParaRPr lang="en-US" dirty="0">
              <a:cs typeface="Book Antiqua"/>
              <a:sym typeface="Symbol" pitchFamily="18" charset="2"/>
            </a:endParaRPr>
          </a:p>
        </p:txBody>
      </p:sp>
      <p:sp>
        <p:nvSpPr>
          <p:cNvPr id="6" name="Slide Number Placeholder 3"/>
          <p:cNvSpPr>
            <a:spLocks noGrp="1"/>
          </p:cNvSpPr>
          <p:nvPr>
            <p:ph type="sldNum" sz="quarter" idx="12"/>
          </p:nvPr>
        </p:nvSpPr>
        <p:spPr>
          <a:prstGeom prst="rect">
            <a:avLst/>
          </a:prstGeom>
        </p:spPr>
        <p:txBody>
          <a:bodyPr/>
          <a:lstStyle/>
          <a:p>
            <a:pPr>
              <a:defRPr/>
            </a:pPr>
            <a:fld id="{5B0F2CE2-42CD-4A74-A04F-1839686887D0}" type="slidenum">
              <a:rPr lang="en-US" smtClean="0">
                <a:cs typeface="Times"/>
              </a:rPr>
              <a:pPr>
                <a:defRPr/>
              </a:pPr>
              <a:t>12</a:t>
            </a:fld>
            <a:endParaRPr lang="en-US" dirty="0">
              <a:cs typeface="Times"/>
            </a:endParaRPr>
          </a:p>
        </p:txBody>
      </p:sp>
      <p:pic>
        <p:nvPicPr>
          <p:cNvPr id="3" name="Picture 2"/>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400875" y="3334304"/>
            <a:ext cx="3797498" cy="284812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50675" y="355002"/>
            <a:ext cx="3297901" cy="2474430"/>
          </a:xfrm>
          <a:prstGeom prst="rect">
            <a:avLst/>
          </a:prstGeom>
        </p:spPr>
      </p:pic>
      <p:sp>
        <p:nvSpPr>
          <p:cNvPr id="4" name="TextBox 3"/>
          <p:cNvSpPr txBox="1"/>
          <p:nvPr/>
        </p:nvSpPr>
        <p:spPr>
          <a:xfrm>
            <a:off x="7650674" y="2829432"/>
            <a:ext cx="3297901" cy="523220"/>
          </a:xfrm>
          <a:prstGeom prst="rect">
            <a:avLst/>
          </a:prstGeom>
          <a:noFill/>
        </p:spPr>
        <p:txBody>
          <a:bodyPr wrap="square" rtlCol="0">
            <a:spAutoFit/>
          </a:bodyPr>
          <a:lstStyle/>
          <a:p>
            <a:pPr algn="ctr"/>
            <a:r>
              <a:rPr lang="fr-CH" sz="1400" dirty="0">
                <a:latin typeface="Times" panose="02020603050405020304" pitchFamily="18" charset="0"/>
                <a:cs typeface="Times" panose="02020603050405020304" pitchFamily="18" charset="0"/>
              </a:rPr>
              <a:t>7.15-m-long </a:t>
            </a:r>
            <a:r>
              <a:rPr lang="fr-CH" sz="1400" dirty="0" err="1">
                <a:latin typeface="Times" panose="02020603050405020304" pitchFamily="18" charset="0"/>
                <a:cs typeface="Times" panose="02020603050405020304" pitchFamily="18" charset="0"/>
              </a:rPr>
              <a:t>coil</a:t>
            </a:r>
            <a:r>
              <a:rPr lang="fr-CH" sz="1400" dirty="0">
                <a:latin typeface="Times" panose="02020603050405020304" pitchFamily="18" charset="0"/>
                <a:cs typeface="Times" panose="02020603050405020304" pitchFamily="18" charset="0"/>
              </a:rPr>
              <a:t> at CERN </a:t>
            </a:r>
          </a:p>
          <a:p>
            <a:pPr algn="ctr"/>
            <a:r>
              <a:rPr lang="fr-CH" sz="1400" dirty="0">
                <a:solidFill>
                  <a:srgbClr val="00B050"/>
                </a:solidFill>
                <a:latin typeface="Times" panose="02020603050405020304" pitchFamily="18" charset="0"/>
                <a:cs typeface="Times" panose="02020603050405020304" pitchFamily="18" charset="0"/>
              </a:rPr>
              <a:t>(A. Milanese, S. Izquierdo Bermudez et al.)</a:t>
            </a:r>
            <a:endParaRPr lang="en-GB" sz="1400" dirty="0">
              <a:solidFill>
                <a:srgbClr val="00B050"/>
              </a:solidFill>
              <a:latin typeface="Times" panose="02020603050405020304" pitchFamily="18" charset="0"/>
              <a:cs typeface="Times" panose="02020603050405020304" pitchFamily="18" charset="0"/>
            </a:endParaRPr>
          </a:p>
        </p:txBody>
      </p:sp>
      <p:sp>
        <p:nvSpPr>
          <p:cNvPr id="2" name="Date Placeholder 1">
            <a:extLst>
              <a:ext uri="{FF2B5EF4-FFF2-40B4-BE49-F238E27FC236}">
                <a16:creationId xmlns:a16="http://schemas.microsoft.com/office/drawing/2014/main" id="{105101F0-8729-F34D-B16E-66787EDFC9E5}"/>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BE20CCD8-ED5A-9A48-9B83-F7FBE9CC337D}"/>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9" name="TextBox 8"/>
          <p:cNvSpPr txBox="1"/>
          <p:nvPr/>
        </p:nvSpPr>
        <p:spPr>
          <a:xfrm>
            <a:off x="7400875" y="6182428"/>
            <a:ext cx="3797498" cy="523220"/>
          </a:xfrm>
          <a:prstGeom prst="rect">
            <a:avLst/>
          </a:prstGeom>
          <a:solidFill>
            <a:schemeClr val="bg1"/>
          </a:solidFill>
        </p:spPr>
        <p:txBody>
          <a:bodyPr wrap="square" rtlCol="0">
            <a:spAutoFit/>
          </a:bodyPr>
          <a:lstStyle/>
          <a:p>
            <a:pPr algn="ctr"/>
            <a:r>
              <a:rPr lang="fr-CH" sz="1400" dirty="0" err="1">
                <a:latin typeface="Times" panose="02020603050405020304" pitchFamily="18" charset="0"/>
                <a:cs typeface="Times" panose="02020603050405020304" pitchFamily="18" charset="0"/>
              </a:rPr>
              <a:t>Two</a:t>
            </a:r>
            <a:r>
              <a:rPr lang="fr-CH" sz="1400" dirty="0">
                <a:latin typeface="Times" panose="02020603050405020304" pitchFamily="18" charset="0"/>
                <a:cs typeface="Times" panose="02020603050405020304" pitchFamily="18" charset="0"/>
              </a:rPr>
              <a:t> 4.2-m-long </a:t>
            </a:r>
            <a:r>
              <a:rPr lang="fr-CH" sz="1400" dirty="0" err="1">
                <a:latin typeface="Times" panose="02020603050405020304" pitchFamily="18" charset="0"/>
                <a:cs typeface="Times" panose="02020603050405020304" pitchFamily="18" charset="0"/>
              </a:rPr>
              <a:t>magnets</a:t>
            </a:r>
            <a:r>
              <a:rPr lang="fr-CH" sz="1400" dirty="0">
                <a:latin typeface="Times" panose="02020603050405020304" pitchFamily="18" charset="0"/>
                <a:cs typeface="Times" panose="02020603050405020304" pitchFamily="18" charset="0"/>
              </a:rPr>
              <a:t> in FNAL</a:t>
            </a:r>
          </a:p>
          <a:p>
            <a:pPr algn="ctr"/>
            <a:r>
              <a:rPr lang="fr-CH" sz="1400" dirty="0">
                <a:solidFill>
                  <a:srgbClr val="00B050"/>
                </a:solidFill>
                <a:latin typeface="Times" panose="02020603050405020304" pitchFamily="18" charset="0"/>
                <a:cs typeface="Times" panose="02020603050405020304" pitchFamily="18" charset="0"/>
              </a:rPr>
              <a:t>(G. Ambrosio, S. Feher, et al.)</a:t>
            </a:r>
            <a:endParaRPr lang="en-GB" sz="1400" dirty="0">
              <a:solidFill>
                <a:srgbClr val="00B050"/>
              </a:solidFill>
              <a:latin typeface="Times" panose="02020603050405020304" pitchFamily="18" charset="0"/>
              <a:cs typeface="Times" panose="02020603050405020304" pitchFamily="18" charset="0"/>
            </a:endParaRPr>
          </a:p>
        </p:txBody>
      </p:sp>
      <p:sp>
        <p:nvSpPr>
          <p:cNvPr id="12" name="TextBox 11">
            <a:extLst>
              <a:ext uri="{FF2B5EF4-FFF2-40B4-BE49-F238E27FC236}">
                <a16:creationId xmlns:a16="http://schemas.microsoft.com/office/drawing/2014/main" id="{21842332-AFE6-A544-BE35-7EDEAD26F5E6}"/>
              </a:ext>
            </a:extLst>
          </p:cNvPr>
          <p:cNvSpPr txBox="1"/>
          <p:nvPr/>
        </p:nvSpPr>
        <p:spPr>
          <a:xfrm>
            <a:off x="5259372" y="816594"/>
            <a:ext cx="2286000" cy="276999"/>
          </a:xfrm>
          <a:prstGeom prst="rect">
            <a:avLst/>
          </a:prstGeom>
          <a:noFill/>
        </p:spPr>
        <p:txBody>
          <a:bodyPr wrap="square" lIns="0" tIns="0" rIns="0" bIns="0" rtlCol="0">
            <a:spAutoFit/>
          </a:bodyPr>
          <a:lstStyle/>
          <a:p>
            <a:pPr algn="l"/>
            <a:r>
              <a:rPr lang="en-CH" dirty="0"/>
              <a:t>Courtesy E. Todesco</a:t>
            </a:r>
          </a:p>
        </p:txBody>
      </p:sp>
    </p:spTree>
    <p:extLst>
      <p:ext uri="{BB962C8B-B14F-4D97-AF65-F5344CB8AC3E}">
        <p14:creationId xmlns:p14="http://schemas.microsoft.com/office/powerpoint/2010/main" val="2089670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7CE31-E6C0-FC4F-A83C-04B590D4F317}"/>
              </a:ext>
            </a:extLst>
          </p:cNvPr>
          <p:cNvSpPr>
            <a:spLocks noGrp="1"/>
          </p:cNvSpPr>
          <p:nvPr>
            <p:ph idx="1"/>
          </p:nvPr>
        </p:nvSpPr>
        <p:spPr>
          <a:xfrm>
            <a:off x="407989" y="1250066"/>
            <a:ext cx="11376024" cy="5100785"/>
          </a:xfrm>
        </p:spPr>
        <p:txBody>
          <a:bodyPr/>
          <a:lstStyle/>
          <a:p>
            <a:pPr marL="457200" indent="-457200">
              <a:buFont typeface="+mj-lt"/>
              <a:buAutoNum type="arabicPeriod"/>
            </a:pPr>
            <a:r>
              <a:rPr lang="en-GB" dirty="0">
                <a:solidFill>
                  <a:schemeClr val="bg1">
                    <a:lumMod val="75000"/>
                  </a:schemeClr>
                </a:solidFill>
              </a:rPr>
              <a:t>Construction of the Nb</a:t>
            </a:r>
            <a:r>
              <a:rPr lang="en-GB" baseline="-25000" dirty="0">
                <a:solidFill>
                  <a:schemeClr val="bg1">
                    <a:lumMod val="75000"/>
                  </a:schemeClr>
                </a:solidFill>
              </a:rPr>
              <a:t>3</a:t>
            </a:r>
            <a:r>
              <a:rPr lang="en-GB" dirty="0">
                <a:solidFill>
                  <a:schemeClr val="bg1">
                    <a:lumMod val="75000"/>
                  </a:schemeClr>
                </a:solidFill>
              </a:rPr>
              <a:t>Sn 11T dipole and MQXF (a first experience)</a:t>
            </a:r>
          </a:p>
          <a:p>
            <a:pPr marL="742950" lvl="1" indent="-457200"/>
            <a:r>
              <a:rPr lang="en-GB" dirty="0">
                <a:solidFill>
                  <a:schemeClr val="bg1">
                    <a:lumMod val="75000"/>
                  </a:schemeClr>
                </a:solidFill>
              </a:rPr>
              <a:t>From an idea to the execution of a work plan</a:t>
            </a:r>
          </a:p>
          <a:p>
            <a:pPr marL="742950" lvl="1" indent="-457200"/>
            <a:r>
              <a:rPr lang="en-GB" dirty="0">
                <a:solidFill>
                  <a:schemeClr val="bg1">
                    <a:lumMod val="75000"/>
                  </a:schemeClr>
                </a:solidFill>
              </a:rPr>
              <a:t>Associated challenges (technical, managerial)</a:t>
            </a:r>
          </a:p>
          <a:p>
            <a:pPr marL="742950" lvl="1" indent="-457200"/>
            <a:r>
              <a:rPr lang="en-GB" dirty="0">
                <a:solidFill>
                  <a:schemeClr val="bg1">
                    <a:lumMod val="75000"/>
                  </a:schemeClr>
                </a:solidFill>
              </a:rPr>
              <a:t>What we have learned</a:t>
            </a:r>
          </a:p>
          <a:p>
            <a:pPr marL="457200" indent="-457200">
              <a:buFont typeface="+mj-lt"/>
              <a:buAutoNum type="arabicPeriod"/>
            </a:pPr>
            <a:r>
              <a:rPr lang="en-GB" dirty="0"/>
              <a:t>Perspectives towards industrialization on a (much) larger scale</a:t>
            </a:r>
          </a:p>
          <a:p>
            <a:pPr marL="742950" lvl="1" indent="-457200"/>
            <a:r>
              <a:rPr lang="en-GB" dirty="0"/>
              <a:t>The magnet point of view</a:t>
            </a:r>
          </a:p>
          <a:p>
            <a:pPr marL="742950" lvl="1" indent="-457200"/>
            <a:r>
              <a:rPr lang="en-GB" dirty="0"/>
              <a:t>From R&amp;D to series production, which way?</a:t>
            </a:r>
          </a:p>
          <a:p>
            <a:pPr marL="457200" indent="-457200">
              <a:buFont typeface="+mj-lt"/>
              <a:buAutoNum type="arabicPeriod"/>
            </a:pPr>
            <a:r>
              <a:rPr lang="en-GB" dirty="0">
                <a:solidFill>
                  <a:schemeClr val="bg1">
                    <a:lumMod val="75000"/>
                  </a:schemeClr>
                </a:solidFill>
              </a:rPr>
              <a:t>Considerations on manufacturing infrastructure</a:t>
            </a:r>
          </a:p>
          <a:p>
            <a:pPr marL="457200" indent="-457200">
              <a:buFont typeface="+mj-lt"/>
              <a:buAutoNum type="arabicPeriod"/>
            </a:pPr>
            <a:r>
              <a:rPr lang="en-GB" dirty="0">
                <a:solidFill>
                  <a:schemeClr val="bg1">
                    <a:lumMod val="75000"/>
                  </a:schemeClr>
                </a:solidFill>
              </a:rPr>
              <a:t>Cost targets</a:t>
            </a:r>
          </a:p>
          <a:p>
            <a:pPr marL="457200" indent="-457200">
              <a:buFont typeface="+mj-lt"/>
              <a:buAutoNum type="arabicPeriod"/>
            </a:pPr>
            <a:r>
              <a:rPr lang="en-GB" dirty="0">
                <a:solidFill>
                  <a:schemeClr val="bg1">
                    <a:lumMod val="75000"/>
                  </a:schemeClr>
                </a:solidFill>
              </a:rPr>
              <a:t>Concluding remarks</a:t>
            </a:r>
          </a:p>
          <a:p>
            <a:endParaRPr lang="en-GB" dirty="0"/>
          </a:p>
          <a:p>
            <a:endParaRPr lang="en-CH" dirty="0"/>
          </a:p>
        </p:txBody>
      </p:sp>
      <p:sp>
        <p:nvSpPr>
          <p:cNvPr id="3" name="Title 2">
            <a:extLst>
              <a:ext uri="{FF2B5EF4-FFF2-40B4-BE49-F238E27FC236}">
                <a16:creationId xmlns:a16="http://schemas.microsoft.com/office/drawing/2014/main" id="{FC644F1A-20BF-314B-B413-98FD311A9D53}"/>
              </a:ext>
            </a:extLst>
          </p:cNvPr>
          <p:cNvSpPr>
            <a:spLocks noGrp="1"/>
          </p:cNvSpPr>
          <p:nvPr>
            <p:ph type="title"/>
          </p:nvPr>
        </p:nvSpPr>
        <p:spPr/>
        <p:txBody>
          <a:bodyPr/>
          <a:lstStyle/>
          <a:p>
            <a:r>
              <a:rPr lang="en-CH" dirty="0"/>
              <a:t>Outlook</a:t>
            </a:r>
          </a:p>
        </p:txBody>
      </p:sp>
      <p:sp>
        <p:nvSpPr>
          <p:cNvPr id="4" name="Date Placeholder 3">
            <a:extLst>
              <a:ext uri="{FF2B5EF4-FFF2-40B4-BE49-F238E27FC236}">
                <a16:creationId xmlns:a16="http://schemas.microsoft.com/office/drawing/2014/main" id="{A3366248-06A6-5548-932C-8ECEC827D532}"/>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CC11498-DDB7-E14C-BD79-2E4B6828134C}"/>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61B44C69-268E-CF46-8D8B-845AEA860CF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308805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7F97E8-9F4F-5548-A33A-642790C21553}"/>
              </a:ext>
            </a:extLst>
          </p:cNvPr>
          <p:cNvSpPr>
            <a:spLocks noGrp="1"/>
          </p:cNvSpPr>
          <p:nvPr>
            <p:ph type="title"/>
          </p:nvPr>
        </p:nvSpPr>
        <p:spPr/>
        <p:txBody>
          <a:bodyPr/>
          <a:lstStyle/>
          <a:p>
            <a:r>
              <a:rPr lang="en-CH" dirty="0"/>
              <a:t>From 6 + 30 units</a:t>
            </a:r>
          </a:p>
        </p:txBody>
      </p:sp>
      <p:sp>
        <p:nvSpPr>
          <p:cNvPr id="4" name="Date Placeholder 3">
            <a:extLst>
              <a:ext uri="{FF2B5EF4-FFF2-40B4-BE49-F238E27FC236}">
                <a16:creationId xmlns:a16="http://schemas.microsoft.com/office/drawing/2014/main" id="{31FB5A6F-4714-B44F-B974-0FA0D81E3809}"/>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90C1F66F-765A-7941-8402-637F80648C2B}"/>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13BF27C9-9A07-984E-BD77-C65D0034ADC5}"/>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1026" name="Picture 2">
            <a:extLst>
              <a:ext uri="{FF2B5EF4-FFF2-40B4-BE49-F238E27FC236}">
                <a16:creationId xmlns:a16="http://schemas.microsoft.com/office/drawing/2014/main" id="{0CD776B2-6FA3-D140-A136-AB12A86B893E}"/>
              </a:ext>
            </a:extLst>
          </p:cNvPr>
          <p:cNvPicPr>
            <a:picLocks noGrp="1" noChangeAspect="1" noChangeArrowheads="1"/>
          </p:cNvPicPr>
          <p:nvPr>
            <p:ph idx="1"/>
          </p:nvPr>
        </p:nvPicPr>
        <p:blipFill rotWithShape="1">
          <a:blip r:embed="rId3" cstate="hqprint">
            <a:extLst>
              <a:ext uri="{28A0092B-C50C-407E-A947-70E740481C1C}">
                <a14:useLocalDpi xmlns:a14="http://schemas.microsoft.com/office/drawing/2010/main"/>
              </a:ext>
            </a:extLst>
          </a:blip>
          <a:srcRect/>
          <a:stretch/>
        </p:blipFill>
        <p:spPr bwMode="auto">
          <a:xfrm>
            <a:off x="4693128" y="1091811"/>
            <a:ext cx="7343278" cy="482897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5EE05EBD-3933-CC4A-BDD6-CFABDC6F804C}"/>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85348" y="1091811"/>
            <a:ext cx="2160000" cy="1169588"/>
          </a:xfrm>
          <a:prstGeom prst="rect">
            <a:avLst/>
          </a:prstGeom>
        </p:spPr>
      </p:pic>
      <p:pic>
        <p:nvPicPr>
          <p:cNvPr id="9" name="Picture 8">
            <a:extLst>
              <a:ext uri="{FF2B5EF4-FFF2-40B4-BE49-F238E27FC236}">
                <a16:creationId xmlns:a16="http://schemas.microsoft.com/office/drawing/2014/main" id="{45CF708A-0E24-DC40-9986-FC20073E3947}"/>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85348" y="2921502"/>
            <a:ext cx="2160000" cy="1169588"/>
          </a:xfrm>
          <a:prstGeom prst="rect">
            <a:avLst/>
          </a:prstGeom>
        </p:spPr>
      </p:pic>
      <p:pic>
        <p:nvPicPr>
          <p:cNvPr id="10" name="Picture 9">
            <a:extLst>
              <a:ext uri="{FF2B5EF4-FFF2-40B4-BE49-F238E27FC236}">
                <a16:creationId xmlns:a16="http://schemas.microsoft.com/office/drawing/2014/main" id="{4273395E-6F50-E64B-B7A7-92F1E5FBD4BA}"/>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85348" y="4751193"/>
            <a:ext cx="2160000" cy="1169588"/>
          </a:xfrm>
          <a:prstGeom prst="rect">
            <a:avLst/>
          </a:prstGeom>
        </p:spPr>
      </p:pic>
      <p:pic>
        <p:nvPicPr>
          <p:cNvPr id="11" name="Picture 10">
            <a:extLst>
              <a:ext uri="{FF2B5EF4-FFF2-40B4-BE49-F238E27FC236}">
                <a16:creationId xmlns:a16="http://schemas.microsoft.com/office/drawing/2014/main" id="{AACAD0B9-5DDE-334C-9756-9F07FDF8CDF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441756" y="1091811"/>
            <a:ext cx="2160000" cy="1169588"/>
          </a:xfrm>
          <a:prstGeom prst="rect">
            <a:avLst/>
          </a:prstGeom>
        </p:spPr>
      </p:pic>
      <p:pic>
        <p:nvPicPr>
          <p:cNvPr id="12" name="Picture 11">
            <a:extLst>
              <a:ext uri="{FF2B5EF4-FFF2-40B4-BE49-F238E27FC236}">
                <a16:creationId xmlns:a16="http://schemas.microsoft.com/office/drawing/2014/main" id="{B4198291-91BD-E84D-A715-E4F4EFAFD529}"/>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441756" y="2921502"/>
            <a:ext cx="2160000" cy="1169588"/>
          </a:xfrm>
          <a:prstGeom prst="rect">
            <a:avLst/>
          </a:prstGeom>
        </p:spPr>
      </p:pic>
      <p:pic>
        <p:nvPicPr>
          <p:cNvPr id="13" name="Picture 12">
            <a:extLst>
              <a:ext uri="{FF2B5EF4-FFF2-40B4-BE49-F238E27FC236}">
                <a16:creationId xmlns:a16="http://schemas.microsoft.com/office/drawing/2014/main" id="{687C31FF-DB32-C64A-B583-26B79407BB17}"/>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2441756" y="4751193"/>
            <a:ext cx="2160000" cy="1169588"/>
          </a:xfrm>
          <a:prstGeom prst="rect">
            <a:avLst/>
          </a:prstGeom>
        </p:spPr>
      </p:pic>
      <p:pic>
        <p:nvPicPr>
          <p:cNvPr id="14" name="Picture 2">
            <a:extLst>
              <a:ext uri="{FF2B5EF4-FFF2-40B4-BE49-F238E27FC236}">
                <a16:creationId xmlns:a16="http://schemas.microsoft.com/office/drawing/2014/main" id="{C61D8F43-6191-DB4F-AAFF-74B2EC0A1839}"/>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rot="5400000">
            <a:off x="6893226" y="4968474"/>
            <a:ext cx="668864" cy="1235751"/>
          </a:xfrm>
          <a:prstGeom prst="round2DiagRect">
            <a:avLst>
              <a:gd name="adj1" fmla="val 50000"/>
              <a:gd name="adj2" fmla="val 0"/>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67FF122C-A96B-4748-B2F9-9D80B2BA69BB}"/>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rot="5400000">
            <a:off x="8220349" y="4968474"/>
            <a:ext cx="668864" cy="1235751"/>
          </a:xfrm>
          <a:prstGeom prst="round2DiagRect">
            <a:avLst>
              <a:gd name="adj1" fmla="val 50000"/>
              <a:gd name="adj2" fmla="val 0"/>
            </a:avLst>
          </a:prstGeom>
          <a:noFill/>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id="{652ED290-ED79-494A-91CD-EC52D061B176}"/>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rot="5400000">
            <a:off x="10521778" y="4968474"/>
            <a:ext cx="668864" cy="1235751"/>
          </a:xfrm>
          <a:prstGeom prst="round2DiagRect">
            <a:avLst>
              <a:gd name="adj1" fmla="val 50000"/>
              <a:gd name="adj2" fmla="val 0"/>
            </a:avLst>
          </a:prstGeom>
          <a:noFill/>
          <a:extLst>
            <a:ext uri="{909E8E84-426E-40DD-AFC4-6F175D3DCCD1}">
              <a14:hiddenFill xmlns:a14="http://schemas.microsoft.com/office/drawing/2010/main">
                <a:solidFill>
                  <a:srgbClr val="FFFFFF"/>
                </a:solidFill>
              </a14:hiddenFill>
            </a:ext>
          </a:extLst>
        </p:spPr>
      </p:pic>
      <p:pic>
        <p:nvPicPr>
          <p:cNvPr id="17" name="Picture 2">
            <a:extLst>
              <a:ext uri="{FF2B5EF4-FFF2-40B4-BE49-F238E27FC236}">
                <a16:creationId xmlns:a16="http://schemas.microsoft.com/office/drawing/2014/main" id="{464F8205-F80C-114E-BED6-50A72E54EF0C}"/>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rot="5400000">
            <a:off x="4978143" y="2103355"/>
            <a:ext cx="668864" cy="1235751"/>
          </a:xfrm>
          <a:prstGeom prst="round2DiagRect">
            <a:avLst>
              <a:gd name="adj1" fmla="val 50000"/>
              <a:gd name="adj2" fmla="val 0"/>
            </a:avLst>
          </a:prstGeom>
          <a:noFill/>
          <a:extLst>
            <a:ext uri="{909E8E84-426E-40DD-AFC4-6F175D3DCCD1}">
              <a14:hiddenFill xmlns:a14="http://schemas.microsoft.com/office/drawing/2010/main">
                <a:solidFill>
                  <a:srgbClr val="FFFFFF"/>
                </a:solidFill>
              </a14:hiddenFill>
            </a:ext>
          </a:extLst>
        </p:spPr>
      </p:pic>
      <p:pic>
        <p:nvPicPr>
          <p:cNvPr id="18" name="Picture 2">
            <a:extLst>
              <a:ext uri="{FF2B5EF4-FFF2-40B4-BE49-F238E27FC236}">
                <a16:creationId xmlns:a16="http://schemas.microsoft.com/office/drawing/2014/main" id="{1F87CC3F-E6D0-4B4E-A1A2-5AD93B5D4BCB}"/>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rot="5400000">
            <a:off x="6076362" y="1122319"/>
            <a:ext cx="668864" cy="1235751"/>
          </a:xfrm>
          <a:prstGeom prst="round2DiagRect">
            <a:avLst>
              <a:gd name="adj1" fmla="val 50000"/>
              <a:gd name="adj2" fmla="val 0"/>
            </a:avLst>
          </a:prstGeom>
          <a:noFill/>
          <a:extLst>
            <a:ext uri="{909E8E84-426E-40DD-AFC4-6F175D3DCCD1}">
              <a14:hiddenFill xmlns:a14="http://schemas.microsoft.com/office/drawing/2010/main">
                <a:solidFill>
                  <a:srgbClr val="FFFFFF"/>
                </a:solidFill>
              </a14:hiddenFill>
            </a:ext>
          </a:extLst>
        </p:spPr>
      </p:pic>
      <p:pic>
        <p:nvPicPr>
          <p:cNvPr id="19" name="Picture 2">
            <a:extLst>
              <a:ext uri="{FF2B5EF4-FFF2-40B4-BE49-F238E27FC236}">
                <a16:creationId xmlns:a16="http://schemas.microsoft.com/office/drawing/2014/main" id="{FE32574E-0EE5-C940-AEA7-34980EE3BE39}"/>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a:off x="5346085" y="3783025"/>
            <a:ext cx="668864" cy="1235751"/>
          </a:xfrm>
          <a:prstGeom prst="round2DiagRect">
            <a:avLst>
              <a:gd name="adj1" fmla="val 50000"/>
              <a:gd name="adj2" fmla="val 0"/>
            </a:avLst>
          </a:prstGeom>
          <a:noFill/>
          <a:extLst>
            <a:ext uri="{909E8E84-426E-40DD-AFC4-6F175D3DCCD1}">
              <a14:hiddenFill xmlns:a14="http://schemas.microsoft.com/office/drawing/2010/main">
                <a:solidFill>
                  <a:srgbClr val="FFFFFF"/>
                </a:solidFill>
              </a14:hiddenFill>
            </a:ext>
          </a:extLst>
        </p:spPr>
      </p:pic>
      <p:sp>
        <p:nvSpPr>
          <p:cNvPr id="20" name="Title 2">
            <a:extLst>
              <a:ext uri="{FF2B5EF4-FFF2-40B4-BE49-F238E27FC236}">
                <a16:creationId xmlns:a16="http://schemas.microsoft.com/office/drawing/2014/main" id="{67523DE6-F4FB-B94E-9BF5-CFAEAD28183B}"/>
              </a:ext>
            </a:extLst>
          </p:cNvPr>
          <p:cNvSpPr txBox="1">
            <a:spLocks/>
          </p:cNvSpPr>
          <p:nvPr/>
        </p:nvSpPr>
        <p:spPr>
          <a:xfrm>
            <a:off x="407987" y="371810"/>
            <a:ext cx="11376025" cy="7200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dirty="0"/>
              <a:t>From 6 + 30 units to … 5000 … quite a challenge!</a:t>
            </a:r>
          </a:p>
        </p:txBody>
      </p:sp>
    </p:spTree>
    <p:extLst>
      <p:ext uri="{BB962C8B-B14F-4D97-AF65-F5344CB8AC3E}">
        <p14:creationId xmlns:p14="http://schemas.microsoft.com/office/powerpoint/2010/main" val="2015733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50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10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150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nodeType="withEffect">
                                  <p:stCondLst>
                                    <p:cond delay="20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nodeType="withEffect">
                                  <p:stCondLst>
                                    <p:cond delay="250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274988CC-A255-9C48-81EC-E0A19C27A511}"/>
                  </a:ext>
                </a:extLst>
              </p:cNvPr>
              <p:cNvSpPr>
                <a:spLocks noGrp="1"/>
              </p:cNvSpPr>
              <p:nvPr>
                <p:ph idx="1"/>
              </p:nvPr>
            </p:nvSpPr>
            <p:spPr>
              <a:xfrm>
                <a:off x="407989" y="1250066"/>
                <a:ext cx="11376024" cy="5100785"/>
              </a:xfrm>
            </p:spPr>
            <p:txBody>
              <a:bodyPr/>
              <a:lstStyle/>
              <a:p>
                <a:pPr>
                  <a:lnSpc>
                    <a:spcPct val="80000"/>
                  </a:lnSpc>
                  <a:spcBef>
                    <a:spcPts val="400"/>
                  </a:spcBef>
                </a:pPr>
                <a:r>
                  <a:rPr lang="en-CH" sz="2000" b="1" dirty="0"/>
                  <a:t>Functional requirements</a:t>
                </a:r>
                <a:r>
                  <a:rPr lang="en-CH" sz="2000" dirty="0"/>
                  <a:t> have to be defined.</a:t>
                </a:r>
              </a:p>
              <a:p>
                <a:pPr>
                  <a:lnSpc>
                    <a:spcPct val="80000"/>
                  </a:lnSpc>
                  <a:spcBef>
                    <a:spcPts val="400"/>
                  </a:spcBef>
                </a:pPr>
                <a:r>
                  <a:rPr lang="en-CH" sz="2000" dirty="0"/>
                  <a:t>A solid R&amp;D programme is needed to address the points listed in slide 10 “Need to be revisited”.</a:t>
                </a:r>
              </a:p>
              <a:p>
                <a:pPr>
                  <a:lnSpc>
                    <a:spcPct val="80000"/>
                  </a:lnSpc>
                  <a:spcBef>
                    <a:spcPts val="400"/>
                  </a:spcBef>
                </a:pPr>
                <a:r>
                  <a:rPr lang="en-CH" sz="2000" b="1" dirty="0"/>
                  <a:t>Characterize raw materials from the start </a:t>
                </a:r>
                <a:r>
                  <a:rPr lang="en-CH" sz="2000" dirty="0"/>
                  <a:t>and select the best ones, i.e. fit for purpose and match functional requirements (get rid of t</a:t>
                </a:r>
                <a:r>
                  <a:rPr lang="en-GB" sz="2000" dirty="0"/>
                  <a:t>he</a:t>
                </a:r>
                <a:r>
                  <a:rPr lang="en-CH" sz="2000" dirty="0"/>
                  <a:t> weak link in the chain).</a:t>
                </a:r>
              </a:p>
              <a:p>
                <a:pPr>
                  <a:lnSpc>
                    <a:spcPct val="80000"/>
                  </a:lnSpc>
                  <a:spcBef>
                    <a:spcPts val="400"/>
                  </a:spcBef>
                </a:pPr>
                <a:r>
                  <a:rPr lang="en-CH" sz="2000" dirty="0"/>
                  <a:t>Mechanical strength, dielectric strength, cold conditions and </a:t>
                </a:r>
                <a14:m>
                  <m:oMath xmlns:m="http://schemas.openxmlformats.org/officeDocument/2006/math">
                    <m:r>
                      <a:rPr lang="en-CH" sz="2000" i="1" smtClean="0">
                        <a:latin typeface="Cambria Math" panose="02040503050406030204" pitchFamily="18" charset="0"/>
                        <a:ea typeface="Cambria Math" panose="02040503050406030204" pitchFamily="18" charset="0"/>
                      </a:rPr>
                      <m:t>∆</m:t>
                    </m:r>
                    <m:r>
                      <m:rPr>
                        <m:sty m:val="p"/>
                      </m:rPr>
                      <a:rPr lang="fr-CH" sz="2000" b="0" i="0" smtClean="0">
                        <a:latin typeface="Cambria Math" panose="02040503050406030204" pitchFamily="18" charset="0"/>
                        <a:ea typeface="Cambria Math" panose="02040503050406030204" pitchFamily="18" charset="0"/>
                      </a:rPr>
                      <m:t>T</m:t>
                    </m:r>
                  </m:oMath>
                </a14:m>
                <a:r>
                  <a:rPr lang="en-CH" sz="2000" dirty="0"/>
                  <a:t> during transient, gaseous helium environement, differential thermal contraction, integrity at high temperature for the parts that see the RHT (coil vs reaction fixture expansion/contraction), …</a:t>
                </a:r>
              </a:p>
              <a:p>
                <a:pPr>
                  <a:lnSpc>
                    <a:spcPct val="80000"/>
                  </a:lnSpc>
                  <a:spcBef>
                    <a:spcPts val="400"/>
                  </a:spcBef>
                </a:pPr>
                <a:r>
                  <a:rPr lang="en-CH" sz="2000" dirty="0"/>
                  <a:t>Carry out </a:t>
                </a:r>
                <a:r>
                  <a:rPr lang="en-CH" sz="2000" b="1" dirty="0"/>
                  <a:t>test on samples</a:t>
                </a:r>
                <a:r>
                  <a:rPr lang="en-CH" sz="2000" dirty="0"/>
                  <a:t>, and set up </a:t>
                </a:r>
                <a:r>
                  <a:rPr lang="en-CH" sz="2000" b="1" dirty="0"/>
                  <a:t>“type tests” </a:t>
                </a:r>
                <a:r>
                  <a:rPr lang="en-CH" sz="2000" dirty="0"/>
                  <a:t>(on a sub-assemblies, e.g. ten-stacks, coil, collaring mockups, </a:t>
                </a:r>
                <a:r>
                  <a:rPr lang="en-CH" sz="2000" b="1" dirty="0"/>
                  <a:t>subscale magnets</a:t>
                </a:r>
                <a:r>
                  <a:rPr lang="en-CH" sz="2000" dirty="0"/>
                  <a:t>) as needed, and no need of a magnet model for this R&amp;D.</a:t>
                </a:r>
              </a:p>
              <a:p>
                <a:pPr>
                  <a:lnSpc>
                    <a:spcPct val="80000"/>
                  </a:lnSpc>
                  <a:spcBef>
                    <a:spcPts val="400"/>
                  </a:spcBef>
                </a:pPr>
                <a:r>
                  <a:rPr lang="en-CH" sz="2000" b="1" dirty="0"/>
                  <a:t>Simplify and optimize as much as possible the design </a:t>
                </a:r>
                <a:r>
                  <a:rPr lang="en-CH" sz="2000" dirty="0"/>
                  <a:t>(X-section, heads), reduce the number of parts and overall inventory (raw materials are expensive, think of sustainability).</a:t>
                </a:r>
              </a:p>
              <a:p>
                <a:pPr>
                  <a:lnSpc>
                    <a:spcPct val="80000"/>
                  </a:lnSpc>
                  <a:spcBef>
                    <a:spcPts val="400"/>
                  </a:spcBef>
                </a:pPr>
                <a:r>
                  <a:rPr lang="en-CH" sz="2000" dirty="0"/>
                  <a:t>A coil is usually (or often) made of at least two layers. </a:t>
                </a:r>
                <a:r>
                  <a:rPr lang="en-CH" sz="2000" b="1" dirty="0"/>
                  <a:t>The layers should not be wound, reacted and impregnated together</a:t>
                </a:r>
                <a:r>
                  <a:rPr lang="en-CH" sz="2000" dirty="0"/>
                  <a:t>. In doing so, one can avoid the application and curing of a binder, and the shimming plan can be tailored to each layer … to cite only two of the numerous pros.</a:t>
                </a:r>
              </a:p>
              <a:p>
                <a:pPr>
                  <a:lnSpc>
                    <a:spcPct val="80000"/>
                  </a:lnSpc>
                  <a:spcBef>
                    <a:spcPts val="400"/>
                  </a:spcBef>
                </a:pPr>
                <a:r>
                  <a:rPr lang="en-CH" sz="2000" dirty="0"/>
                  <a:t>Work on </a:t>
                </a:r>
                <a:r>
                  <a:rPr lang="en-CH" sz="2000" b="1" dirty="0"/>
                  <a:t>optimizing the shape of t</a:t>
                </a:r>
                <a:r>
                  <a:rPr lang="en-GB" sz="2000" b="1" dirty="0"/>
                  <a:t>he</a:t>
                </a:r>
                <a:r>
                  <a:rPr lang="en-CH" sz="2000" b="1" dirty="0"/>
                  <a:t> head spacers</a:t>
                </a:r>
                <a:r>
                  <a:rPr lang="en-CH" sz="2000" dirty="0"/>
                  <a:t>. There is no need to build a model for this. Short coils (between 0.5 – 1.0 m length) will be fine (“type test”). Do tomography after winding, after reaction, after impregnation and cooldown. The process is iterative. Compression tests will be possible, electrical tests, and many other things!</a:t>
                </a:r>
              </a:p>
              <a:p>
                <a:pPr>
                  <a:lnSpc>
                    <a:spcPct val="80000"/>
                  </a:lnSpc>
                  <a:spcBef>
                    <a:spcPts val="400"/>
                  </a:spcBef>
                </a:pPr>
                <a:endParaRPr lang="en-CH" sz="2000" dirty="0"/>
              </a:p>
              <a:p>
                <a:pPr>
                  <a:lnSpc>
                    <a:spcPct val="80000"/>
                  </a:lnSpc>
                  <a:spcBef>
                    <a:spcPts val="400"/>
                  </a:spcBef>
                </a:pPr>
                <a:endParaRPr lang="en-CH" sz="2000" dirty="0"/>
              </a:p>
              <a:p>
                <a:pPr>
                  <a:lnSpc>
                    <a:spcPct val="80000"/>
                  </a:lnSpc>
                  <a:spcBef>
                    <a:spcPts val="400"/>
                  </a:spcBef>
                </a:pPr>
                <a:endParaRPr lang="en-CH" sz="2000" dirty="0"/>
              </a:p>
              <a:p>
                <a:pPr>
                  <a:lnSpc>
                    <a:spcPct val="80000"/>
                  </a:lnSpc>
                  <a:spcBef>
                    <a:spcPts val="400"/>
                  </a:spcBef>
                </a:pPr>
                <a:endParaRPr lang="en-CH" sz="2000" dirty="0"/>
              </a:p>
              <a:p>
                <a:pPr>
                  <a:lnSpc>
                    <a:spcPct val="80000"/>
                  </a:lnSpc>
                  <a:spcBef>
                    <a:spcPts val="400"/>
                  </a:spcBef>
                </a:pPr>
                <a:endParaRPr lang="en-CH" sz="2000" dirty="0"/>
              </a:p>
            </p:txBody>
          </p:sp>
        </mc:Choice>
        <mc:Fallback xmlns="">
          <p:sp>
            <p:nvSpPr>
              <p:cNvPr id="2" name="Content Placeholder 1">
                <a:extLst>
                  <a:ext uri="{FF2B5EF4-FFF2-40B4-BE49-F238E27FC236}">
                    <a16:creationId xmlns:a16="http://schemas.microsoft.com/office/drawing/2014/main" id="{274988CC-A255-9C48-81EC-E0A19C27A511}"/>
                  </a:ext>
                </a:extLst>
              </p:cNvPr>
              <p:cNvSpPr>
                <a:spLocks noGrp="1" noRot="1" noChangeAspect="1" noMove="1" noResize="1" noEditPoints="1" noAdjustHandles="1" noChangeArrowheads="1" noChangeShapeType="1" noTextEdit="1"/>
              </p:cNvSpPr>
              <p:nvPr>
                <p:ph idx="1"/>
              </p:nvPr>
            </p:nvSpPr>
            <p:spPr>
              <a:xfrm>
                <a:off x="407989" y="1250066"/>
                <a:ext cx="11376024" cy="5100785"/>
              </a:xfrm>
              <a:blipFill>
                <a:blip r:embed="rId2"/>
                <a:stretch>
                  <a:fillRect l="-1228" t="-2481" r="-1897" b="-2978"/>
                </a:stretch>
              </a:blipFill>
            </p:spPr>
            <p:txBody>
              <a:bodyPr/>
              <a:lstStyle/>
              <a:p>
                <a:r>
                  <a:rPr lang="en-CH">
                    <a:noFill/>
                  </a:rPr>
                  <a:t> </a:t>
                </a:r>
              </a:p>
            </p:txBody>
          </p:sp>
        </mc:Fallback>
      </mc:AlternateContent>
      <p:sp>
        <p:nvSpPr>
          <p:cNvPr id="3" name="Title 2">
            <a:extLst>
              <a:ext uri="{FF2B5EF4-FFF2-40B4-BE49-F238E27FC236}">
                <a16:creationId xmlns:a16="http://schemas.microsoft.com/office/drawing/2014/main" id="{0B0B3D9F-FD3C-AF43-A71C-EE99EA4024AC}"/>
              </a:ext>
            </a:extLst>
          </p:cNvPr>
          <p:cNvSpPr>
            <a:spLocks noGrp="1"/>
          </p:cNvSpPr>
          <p:nvPr>
            <p:ph type="title"/>
          </p:nvPr>
        </p:nvSpPr>
        <p:spPr/>
        <p:txBody>
          <a:bodyPr/>
          <a:lstStyle/>
          <a:p>
            <a:r>
              <a:rPr lang="en-GB" dirty="0"/>
              <a:t>Towards industrialization – From the magnet side</a:t>
            </a:r>
            <a:endParaRPr lang="en-CH" dirty="0"/>
          </a:p>
        </p:txBody>
      </p:sp>
      <p:sp>
        <p:nvSpPr>
          <p:cNvPr id="4" name="Date Placeholder 3">
            <a:extLst>
              <a:ext uri="{FF2B5EF4-FFF2-40B4-BE49-F238E27FC236}">
                <a16:creationId xmlns:a16="http://schemas.microsoft.com/office/drawing/2014/main" id="{EE30E4A8-5ABB-3442-9B19-335EC05A8179}"/>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FE06A84E-8EA0-6145-BE72-A3795E78D697}"/>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5B31DED8-50C8-5041-8847-D7619D30C7E4}"/>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141416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04274508-27DE-FE41-BFAC-82DC92F0366A}"/>
              </a:ext>
            </a:extLst>
          </p:cNvPr>
          <p:cNvSpPr/>
          <p:nvPr/>
        </p:nvSpPr>
        <p:spPr>
          <a:xfrm>
            <a:off x="8221931" y="1668266"/>
            <a:ext cx="3741821" cy="4601145"/>
          </a:xfrm>
          <a:prstGeom prst="roundRect">
            <a:avLst>
              <a:gd name="adj" fmla="val 9271"/>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chorCtr="0"/>
          <a:lstStyle/>
          <a:p>
            <a:pPr algn="ctr"/>
            <a:r>
              <a:rPr lang="en-CH" sz="2800" dirty="0">
                <a:solidFill>
                  <a:schemeClr val="accent1"/>
                </a:solidFill>
              </a:rPr>
              <a:t>Production</a:t>
            </a:r>
          </a:p>
        </p:txBody>
      </p:sp>
      <p:sp>
        <p:nvSpPr>
          <p:cNvPr id="25" name="Rounded Rectangle 24">
            <a:extLst>
              <a:ext uri="{FF2B5EF4-FFF2-40B4-BE49-F238E27FC236}">
                <a16:creationId xmlns:a16="http://schemas.microsoft.com/office/drawing/2014/main" id="{0404C94B-736D-9344-9670-7779E4B2236F}"/>
              </a:ext>
            </a:extLst>
          </p:cNvPr>
          <p:cNvSpPr/>
          <p:nvPr/>
        </p:nvSpPr>
        <p:spPr>
          <a:xfrm>
            <a:off x="4220982" y="1668266"/>
            <a:ext cx="3741821" cy="4601145"/>
          </a:xfrm>
          <a:prstGeom prst="roundRect">
            <a:avLst>
              <a:gd name="adj" fmla="val 9271"/>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chorCtr="0"/>
          <a:lstStyle/>
          <a:p>
            <a:pPr algn="ctr"/>
            <a:r>
              <a:rPr lang="en-CH" sz="2800" dirty="0">
                <a:solidFill>
                  <a:schemeClr val="accent1"/>
                </a:solidFill>
              </a:rPr>
              <a:t>Prototyping</a:t>
            </a:r>
          </a:p>
        </p:txBody>
      </p:sp>
      <p:sp>
        <p:nvSpPr>
          <p:cNvPr id="24" name="Rounded Rectangle 23">
            <a:extLst>
              <a:ext uri="{FF2B5EF4-FFF2-40B4-BE49-F238E27FC236}">
                <a16:creationId xmlns:a16="http://schemas.microsoft.com/office/drawing/2014/main" id="{9188DE4A-C47E-7549-BE26-1D97F2AC2D6E}"/>
              </a:ext>
            </a:extLst>
          </p:cNvPr>
          <p:cNvSpPr/>
          <p:nvPr/>
        </p:nvSpPr>
        <p:spPr>
          <a:xfrm>
            <a:off x="228250" y="1668267"/>
            <a:ext cx="3741821" cy="4601145"/>
          </a:xfrm>
          <a:prstGeom prst="roundRect">
            <a:avLst>
              <a:gd name="adj" fmla="val 9271"/>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chorCtr="0"/>
          <a:lstStyle/>
          <a:p>
            <a:pPr algn="ctr"/>
            <a:r>
              <a:rPr lang="en-CH" sz="2800" dirty="0">
                <a:solidFill>
                  <a:schemeClr val="accent1"/>
                </a:solidFill>
              </a:rPr>
              <a:t>R &amp; D</a:t>
            </a:r>
          </a:p>
        </p:txBody>
      </p:sp>
      <p:graphicFrame>
        <p:nvGraphicFramePr>
          <p:cNvPr id="7" name="Diagram 6">
            <a:extLst>
              <a:ext uri="{FF2B5EF4-FFF2-40B4-BE49-F238E27FC236}">
                <a16:creationId xmlns:a16="http://schemas.microsoft.com/office/drawing/2014/main" id="{C2AEB862-5193-954E-B67B-B1CBDBD53A47}"/>
              </a:ext>
            </a:extLst>
          </p:cNvPr>
          <p:cNvGraphicFramePr/>
          <p:nvPr>
            <p:extLst>
              <p:ext uri="{D42A27DB-BD31-4B8C-83A1-F6EECF244321}">
                <p14:modId xmlns:p14="http://schemas.microsoft.com/office/powerpoint/2010/main" val="198075759"/>
              </p:ext>
            </p:extLst>
          </p:nvPr>
        </p:nvGraphicFramePr>
        <p:xfrm>
          <a:off x="407987" y="948267"/>
          <a:ext cx="11376025" cy="8805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0B0B3D9F-FD3C-AF43-A71C-EE99EA4024AC}"/>
              </a:ext>
            </a:extLst>
          </p:cNvPr>
          <p:cNvSpPr>
            <a:spLocks noGrp="1"/>
          </p:cNvSpPr>
          <p:nvPr>
            <p:ph type="title"/>
          </p:nvPr>
        </p:nvSpPr>
        <p:spPr/>
        <p:txBody>
          <a:bodyPr/>
          <a:lstStyle/>
          <a:p>
            <a:r>
              <a:rPr lang="en-GB" dirty="0"/>
              <a:t>Industrialization – The usual way</a:t>
            </a:r>
            <a:endParaRPr lang="en-CH" dirty="0"/>
          </a:p>
        </p:txBody>
      </p:sp>
      <p:sp>
        <p:nvSpPr>
          <p:cNvPr id="4" name="Date Placeholder 3">
            <a:extLst>
              <a:ext uri="{FF2B5EF4-FFF2-40B4-BE49-F238E27FC236}">
                <a16:creationId xmlns:a16="http://schemas.microsoft.com/office/drawing/2014/main" id="{EE30E4A8-5ABB-3442-9B19-335EC05A8179}"/>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FE06A84E-8EA0-6145-BE72-A3795E78D697}"/>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5B31DED8-50C8-5041-8847-D7619D30C7E4}"/>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10" name="Rounded Rectangle 9">
            <a:extLst>
              <a:ext uri="{FF2B5EF4-FFF2-40B4-BE49-F238E27FC236}">
                <a16:creationId xmlns:a16="http://schemas.microsoft.com/office/drawing/2014/main" id="{F0276E3D-315F-8043-B93A-827147136B5B}"/>
              </a:ext>
            </a:extLst>
          </p:cNvPr>
          <p:cNvSpPr/>
          <p:nvPr/>
        </p:nvSpPr>
        <p:spPr>
          <a:xfrm>
            <a:off x="479161" y="2295188"/>
            <a:ext cx="3240000" cy="54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indent="-342900" algn="just">
              <a:buFont typeface="+mj-lt"/>
              <a:buAutoNum type="arabicPeriod"/>
            </a:pPr>
            <a:r>
              <a:rPr lang="en-CH" dirty="0"/>
              <a:t>Conductor and cable R&amp;D</a:t>
            </a:r>
          </a:p>
        </p:txBody>
      </p:sp>
      <p:sp>
        <p:nvSpPr>
          <p:cNvPr id="11" name="Rounded Rectangle 10">
            <a:extLst>
              <a:ext uri="{FF2B5EF4-FFF2-40B4-BE49-F238E27FC236}">
                <a16:creationId xmlns:a16="http://schemas.microsoft.com/office/drawing/2014/main" id="{56E41E5B-08AF-A848-83B7-5915E32C3B18}"/>
              </a:ext>
            </a:extLst>
          </p:cNvPr>
          <p:cNvSpPr/>
          <p:nvPr/>
        </p:nvSpPr>
        <p:spPr>
          <a:xfrm>
            <a:off x="479161" y="3050713"/>
            <a:ext cx="3240000" cy="792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2"/>
            </a:pPr>
            <a:r>
              <a:rPr lang="en-GB" dirty="0"/>
              <a:t>Electro-magnetic design</a:t>
            </a:r>
          </a:p>
          <a:p>
            <a:pPr marL="342900" lvl="0" indent="-342900">
              <a:buFont typeface="+mj-lt"/>
              <a:buAutoNum type="arabicPeriod" startAt="2"/>
            </a:pPr>
            <a:r>
              <a:rPr lang="en-GB" dirty="0"/>
              <a:t>Mechanical design</a:t>
            </a:r>
          </a:p>
        </p:txBody>
      </p:sp>
      <p:sp>
        <p:nvSpPr>
          <p:cNvPr id="12" name="Rounded Rectangle 11">
            <a:extLst>
              <a:ext uri="{FF2B5EF4-FFF2-40B4-BE49-F238E27FC236}">
                <a16:creationId xmlns:a16="http://schemas.microsoft.com/office/drawing/2014/main" id="{4F055685-75E0-F240-B798-B79AEAB13CBA}"/>
              </a:ext>
            </a:extLst>
          </p:cNvPr>
          <p:cNvSpPr/>
          <p:nvPr/>
        </p:nvSpPr>
        <p:spPr>
          <a:xfrm>
            <a:off x="479161" y="4055602"/>
            <a:ext cx="3240000" cy="108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5"/>
            </a:pPr>
            <a:r>
              <a:rPr lang="en-GB" dirty="0"/>
              <a:t>Short Model Coils</a:t>
            </a:r>
          </a:p>
          <a:p>
            <a:pPr marL="342900" lvl="0" indent="-342900">
              <a:buFont typeface="+mj-lt"/>
              <a:buAutoNum type="arabicPeriod" startAt="5"/>
            </a:pPr>
            <a:r>
              <a:rPr lang="en-GB" dirty="0"/>
              <a:t>Racetrack Model Coils</a:t>
            </a:r>
          </a:p>
          <a:p>
            <a:pPr marL="342900" lvl="0" indent="-342900">
              <a:buFont typeface="+mj-lt"/>
              <a:buAutoNum type="arabicPeriod" startAt="5"/>
            </a:pPr>
            <a:r>
              <a:rPr lang="en-GB" dirty="0"/>
              <a:t>Short model magnet</a:t>
            </a:r>
          </a:p>
        </p:txBody>
      </p:sp>
      <p:sp>
        <p:nvSpPr>
          <p:cNvPr id="14" name="Rounded Rectangle 13">
            <a:extLst>
              <a:ext uri="{FF2B5EF4-FFF2-40B4-BE49-F238E27FC236}">
                <a16:creationId xmlns:a16="http://schemas.microsoft.com/office/drawing/2014/main" id="{E59D24CC-64A5-894F-B19F-A78B6D6B9766}"/>
              </a:ext>
            </a:extLst>
          </p:cNvPr>
          <p:cNvSpPr/>
          <p:nvPr/>
        </p:nvSpPr>
        <p:spPr>
          <a:xfrm>
            <a:off x="479161" y="5342314"/>
            <a:ext cx="3240000" cy="792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8"/>
            </a:pPr>
            <a:r>
              <a:rPr lang="en-GB" dirty="0"/>
              <a:t>Can we achieve the performance targets?</a:t>
            </a:r>
          </a:p>
        </p:txBody>
      </p:sp>
      <p:sp>
        <p:nvSpPr>
          <p:cNvPr id="15" name="Rounded Rectangle 14">
            <a:extLst>
              <a:ext uri="{FF2B5EF4-FFF2-40B4-BE49-F238E27FC236}">
                <a16:creationId xmlns:a16="http://schemas.microsoft.com/office/drawing/2014/main" id="{05365E55-68B8-F24F-8417-D74F00B945FB}"/>
              </a:ext>
            </a:extLst>
          </p:cNvPr>
          <p:cNvSpPr/>
          <p:nvPr/>
        </p:nvSpPr>
        <p:spPr>
          <a:xfrm>
            <a:off x="4476000" y="2295188"/>
            <a:ext cx="3240000" cy="7956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indent="-342900">
              <a:buFont typeface="+mj-lt"/>
              <a:buAutoNum type="arabicPeriod"/>
            </a:pPr>
            <a:r>
              <a:rPr lang="en-GB" dirty="0"/>
              <a:t>Scaling from short to full-length magnet</a:t>
            </a:r>
          </a:p>
        </p:txBody>
      </p:sp>
      <p:sp>
        <p:nvSpPr>
          <p:cNvPr id="16" name="Rounded Rectangle 15">
            <a:extLst>
              <a:ext uri="{FF2B5EF4-FFF2-40B4-BE49-F238E27FC236}">
                <a16:creationId xmlns:a16="http://schemas.microsoft.com/office/drawing/2014/main" id="{23A4C803-903F-9944-8082-39CCA553D9E1}"/>
              </a:ext>
            </a:extLst>
          </p:cNvPr>
          <p:cNvSpPr/>
          <p:nvPr/>
        </p:nvSpPr>
        <p:spPr>
          <a:xfrm>
            <a:off x="4471892" y="3325318"/>
            <a:ext cx="3240000" cy="1311103"/>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indent="-342900">
              <a:buFont typeface="+mj-lt"/>
              <a:buAutoNum type="arabicPeriod" startAt="2"/>
            </a:pPr>
            <a:r>
              <a:rPr lang="en-GB" dirty="0"/>
              <a:t>Add “machine” features and make it a true cold mass assembly and cryo-magnet</a:t>
            </a:r>
          </a:p>
        </p:txBody>
      </p:sp>
      <p:sp>
        <p:nvSpPr>
          <p:cNvPr id="18" name="Rounded Rectangle 17">
            <a:extLst>
              <a:ext uri="{FF2B5EF4-FFF2-40B4-BE49-F238E27FC236}">
                <a16:creationId xmlns:a16="http://schemas.microsoft.com/office/drawing/2014/main" id="{61FCCBE8-3242-8347-8B3A-F5DF1E284594}"/>
              </a:ext>
            </a:extLst>
          </p:cNvPr>
          <p:cNvSpPr/>
          <p:nvPr/>
        </p:nvSpPr>
        <p:spPr>
          <a:xfrm>
            <a:off x="4471892" y="4872938"/>
            <a:ext cx="3240000" cy="126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3"/>
            </a:pPr>
            <a:r>
              <a:rPr lang="en-GB" dirty="0"/>
              <a:t>Can we achieve the performance targets on a long magnet?</a:t>
            </a:r>
          </a:p>
          <a:p>
            <a:pPr marL="342900" lvl="0" indent="-342900">
              <a:buFont typeface="+mj-lt"/>
              <a:buAutoNum type="arabicPeriod" startAt="3"/>
            </a:pPr>
            <a:r>
              <a:rPr lang="en-GB" dirty="0"/>
              <a:t>Prod. Readiness Review</a:t>
            </a:r>
          </a:p>
        </p:txBody>
      </p:sp>
      <p:sp>
        <p:nvSpPr>
          <p:cNvPr id="19" name="Rounded Rectangle 18">
            <a:extLst>
              <a:ext uri="{FF2B5EF4-FFF2-40B4-BE49-F238E27FC236}">
                <a16:creationId xmlns:a16="http://schemas.microsoft.com/office/drawing/2014/main" id="{7891B207-3946-4D42-8BC1-993BF857C5D5}"/>
              </a:ext>
            </a:extLst>
          </p:cNvPr>
          <p:cNvSpPr/>
          <p:nvPr/>
        </p:nvSpPr>
        <p:spPr>
          <a:xfrm>
            <a:off x="8472839" y="2295188"/>
            <a:ext cx="3240000" cy="54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indent="-342900" algn="just">
              <a:buFont typeface="+mj-lt"/>
              <a:buAutoNum type="arabicPeriod"/>
            </a:pPr>
            <a:r>
              <a:rPr lang="en-CH" dirty="0"/>
              <a:t>Pre-series (recall LHC)</a:t>
            </a:r>
          </a:p>
        </p:txBody>
      </p:sp>
      <p:sp>
        <p:nvSpPr>
          <p:cNvPr id="20" name="Rounded Rectangle 19">
            <a:extLst>
              <a:ext uri="{FF2B5EF4-FFF2-40B4-BE49-F238E27FC236}">
                <a16:creationId xmlns:a16="http://schemas.microsoft.com/office/drawing/2014/main" id="{79224BF5-2EE0-2449-A2AF-DCDF2723C9B5}"/>
              </a:ext>
            </a:extLst>
          </p:cNvPr>
          <p:cNvSpPr/>
          <p:nvPr/>
        </p:nvSpPr>
        <p:spPr>
          <a:xfrm>
            <a:off x="8472839" y="3494063"/>
            <a:ext cx="3240000" cy="144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2"/>
            </a:pPr>
            <a:r>
              <a:rPr lang="en-GB" dirty="0"/>
              <a:t>Series</a:t>
            </a:r>
          </a:p>
        </p:txBody>
      </p:sp>
      <p:sp>
        <p:nvSpPr>
          <p:cNvPr id="22" name="Rounded Rectangle 21">
            <a:extLst>
              <a:ext uri="{FF2B5EF4-FFF2-40B4-BE49-F238E27FC236}">
                <a16:creationId xmlns:a16="http://schemas.microsoft.com/office/drawing/2014/main" id="{E57066D8-371B-F540-AB81-A89878121499}"/>
              </a:ext>
            </a:extLst>
          </p:cNvPr>
          <p:cNvSpPr/>
          <p:nvPr/>
        </p:nvSpPr>
        <p:spPr>
          <a:xfrm>
            <a:off x="8472839" y="5592938"/>
            <a:ext cx="3240000" cy="540000"/>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3"/>
            </a:pPr>
            <a:r>
              <a:rPr lang="en-GB" dirty="0"/>
              <a:t>Readiness for installation</a:t>
            </a:r>
          </a:p>
        </p:txBody>
      </p:sp>
    </p:spTree>
    <p:extLst>
      <p:ext uri="{BB962C8B-B14F-4D97-AF65-F5344CB8AC3E}">
        <p14:creationId xmlns:p14="http://schemas.microsoft.com/office/powerpoint/2010/main" val="2020215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04274508-27DE-FE41-BFAC-82DC92F0366A}"/>
              </a:ext>
            </a:extLst>
          </p:cNvPr>
          <p:cNvSpPr/>
          <p:nvPr/>
        </p:nvSpPr>
        <p:spPr>
          <a:xfrm>
            <a:off x="8221931" y="1668266"/>
            <a:ext cx="3741821" cy="4601145"/>
          </a:xfrm>
          <a:prstGeom prst="roundRect">
            <a:avLst>
              <a:gd name="adj" fmla="val 9271"/>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t" anchorCtr="0"/>
          <a:lstStyle/>
          <a:p>
            <a:pPr algn="ctr"/>
            <a:r>
              <a:rPr lang="en-CH" sz="2200" dirty="0">
                <a:solidFill>
                  <a:schemeClr val="accent1"/>
                </a:solidFill>
              </a:rPr>
              <a:t>Final validation – Production </a:t>
            </a:r>
          </a:p>
        </p:txBody>
      </p:sp>
      <p:sp>
        <p:nvSpPr>
          <p:cNvPr id="25" name="Rounded Rectangle 24">
            <a:extLst>
              <a:ext uri="{FF2B5EF4-FFF2-40B4-BE49-F238E27FC236}">
                <a16:creationId xmlns:a16="http://schemas.microsoft.com/office/drawing/2014/main" id="{0404C94B-736D-9344-9670-7779E4B2236F}"/>
              </a:ext>
            </a:extLst>
          </p:cNvPr>
          <p:cNvSpPr/>
          <p:nvPr/>
        </p:nvSpPr>
        <p:spPr>
          <a:xfrm>
            <a:off x="4220982" y="1668266"/>
            <a:ext cx="3741821" cy="4601145"/>
          </a:xfrm>
          <a:prstGeom prst="roundRect">
            <a:avLst>
              <a:gd name="adj" fmla="val 9271"/>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chorCtr="0"/>
          <a:lstStyle/>
          <a:p>
            <a:pPr algn="ctr"/>
            <a:r>
              <a:rPr lang="en-CH" sz="2800" dirty="0">
                <a:solidFill>
                  <a:schemeClr val="accent1"/>
                </a:solidFill>
              </a:rPr>
              <a:t>Model &amp; Prototyping</a:t>
            </a:r>
          </a:p>
        </p:txBody>
      </p:sp>
      <p:sp>
        <p:nvSpPr>
          <p:cNvPr id="24" name="Rounded Rectangle 23">
            <a:extLst>
              <a:ext uri="{FF2B5EF4-FFF2-40B4-BE49-F238E27FC236}">
                <a16:creationId xmlns:a16="http://schemas.microsoft.com/office/drawing/2014/main" id="{9188DE4A-C47E-7549-BE26-1D97F2AC2D6E}"/>
              </a:ext>
            </a:extLst>
          </p:cNvPr>
          <p:cNvSpPr/>
          <p:nvPr/>
        </p:nvSpPr>
        <p:spPr>
          <a:xfrm>
            <a:off x="228250" y="1668267"/>
            <a:ext cx="3741821" cy="4601145"/>
          </a:xfrm>
          <a:prstGeom prst="roundRect">
            <a:avLst>
              <a:gd name="adj" fmla="val 9271"/>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t" anchorCtr="0"/>
          <a:lstStyle/>
          <a:p>
            <a:pPr algn="ctr"/>
            <a:r>
              <a:rPr lang="en-CH" sz="2800" dirty="0">
                <a:solidFill>
                  <a:schemeClr val="accent1"/>
                </a:solidFill>
              </a:rPr>
              <a:t>R &amp; D</a:t>
            </a:r>
          </a:p>
        </p:txBody>
      </p:sp>
      <p:graphicFrame>
        <p:nvGraphicFramePr>
          <p:cNvPr id="7" name="Diagram 6">
            <a:extLst>
              <a:ext uri="{FF2B5EF4-FFF2-40B4-BE49-F238E27FC236}">
                <a16:creationId xmlns:a16="http://schemas.microsoft.com/office/drawing/2014/main" id="{C2AEB862-5193-954E-B67B-B1CBDBD53A47}"/>
              </a:ext>
            </a:extLst>
          </p:cNvPr>
          <p:cNvGraphicFramePr/>
          <p:nvPr>
            <p:extLst>
              <p:ext uri="{D42A27DB-BD31-4B8C-83A1-F6EECF244321}">
                <p14:modId xmlns:p14="http://schemas.microsoft.com/office/powerpoint/2010/main" val="3035130984"/>
              </p:ext>
            </p:extLst>
          </p:nvPr>
        </p:nvGraphicFramePr>
        <p:xfrm>
          <a:off x="407987" y="948267"/>
          <a:ext cx="11376025" cy="8805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0B0B3D9F-FD3C-AF43-A71C-EE99EA4024AC}"/>
              </a:ext>
            </a:extLst>
          </p:cNvPr>
          <p:cNvSpPr>
            <a:spLocks noGrp="1"/>
          </p:cNvSpPr>
          <p:nvPr>
            <p:ph type="title"/>
          </p:nvPr>
        </p:nvSpPr>
        <p:spPr>
          <a:xfrm>
            <a:off x="407988" y="373593"/>
            <a:ext cx="11647654" cy="720000"/>
          </a:xfrm>
        </p:spPr>
        <p:txBody>
          <a:bodyPr/>
          <a:lstStyle/>
          <a:p>
            <a:r>
              <a:rPr lang="en-GB" sz="3500" dirty="0"/>
              <a:t>Industrialization – Another way for brainstorming</a:t>
            </a:r>
            <a:endParaRPr lang="en-CH" sz="3500" dirty="0"/>
          </a:p>
        </p:txBody>
      </p:sp>
      <p:sp>
        <p:nvSpPr>
          <p:cNvPr id="4" name="Date Placeholder 3">
            <a:extLst>
              <a:ext uri="{FF2B5EF4-FFF2-40B4-BE49-F238E27FC236}">
                <a16:creationId xmlns:a16="http://schemas.microsoft.com/office/drawing/2014/main" id="{EE30E4A8-5ABB-3442-9B19-335EC05A8179}"/>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FE06A84E-8EA0-6145-BE72-A3795E78D697}"/>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5B31DED8-50C8-5041-8847-D7619D30C7E4}"/>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10" name="Rounded Rectangle 9">
            <a:extLst>
              <a:ext uri="{FF2B5EF4-FFF2-40B4-BE49-F238E27FC236}">
                <a16:creationId xmlns:a16="http://schemas.microsoft.com/office/drawing/2014/main" id="{F0276E3D-315F-8043-B93A-827147136B5B}"/>
              </a:ext>
            </a:extLst>
          </p:cNvPr>
          <p:cNvSpPr/>
          <p:nvPr/>
        </p:nvSpPr>
        <p:spPr>
          <a:xfrm>
            <a:off x="479161" y="2295188"/>
            <a:ext cx="3240000" cy="54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indent="-342900" algn="just">
              <a:buFont typeface="+mj-lt"/>
              <a:buAutoNum type="arabicPeriod"/>
            </a:pPr>
            <a:r>
              <a:rPr lang="en-CH" dirty="0"/>
              <a:t>Conductor and cable R&amp;D</a:t>
            </a:r>
          </a:p>
        </p:txBody>
      </p:sp>
      <p:sp>
        <p:nvSpPr>
          <p:cNvPr id="11" name="Rounded Rectangle 10">
            <a:extLst>
              <a:ext uri="{FF2B5EF4-FFF2-40B4-BE49-F238E27FC236}">
                <a16:creationId xmlns:a16="http://schemas.microsoft.com/office/drawing/2014/main" id="{56E41E5B-08AF-A848-83B7-5915E32C3B18}"/>
              </a:ext>
            </a:extLst>
          </p:cNvPr>
          <p:cNvSpPr/>
          <p:nvPr/>
        </p:nvSpPr>
        <p:spPr>
          <a:xfrm>
            <a:off x="479160" y="2893018"/>
            <a:ext cx="3240000" cy="108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2"/>
            </a:pPr>
            <a:r>
              <a:rPr lang="en-GB" dirty="0"/>
              <a:t>Electro-magnetic design</a:t>
            </a:r>
          </a:p>
          <a:p>
            <a:pPr marL="342900" lvl="0" indent="-342900">
              <a:buFont typeface="+mj-lt"/>
              <a:buAutoNum type="arabicPeriod" startAt="2"/>
            </a:pPr>
            <a:r>
              <a:rPr lang="en-GB" dirty="0"/>
              <a:t>Mechanical design</a:t>
            </a:r>
          </a:p>
          <a:p>
            <a:pPr marL="342900" lvl="0" indent="-342900">
              <a:buFont typeface="+mj-lt"/>
              <a:buAutoNum type="arabicPeriod" startAt="2"/>
            </a:pPr>
            <a:r>
              <a:rPr lang="en-GB" dirty="0"/>
              <a:t>Electrical design</a:t>
            </a:r>
          </a:p>
        </p:txBody>
      </p:sp>
      <p:sp>
        <p:nvSpPr>
          <p:cNvPr id="12" name="Rounded Rectangle 11">
            <a:extLst>
              <a:ext uri="{FF2B5EF4-FFF2-40B4-BE49-F238E27FC236}">
                <a16:creationId xmlns:a16="http://schemas.microsoft.com/office/drawing/2014/main" id="{4F055685-75E0-F240-B798-B79AEAB13CBA}"/>
              </a:ext>
            </a:extLst>
          </p:cNvPr>
          <p:cNvSpPr/>
          <p:nvPr/>
        </p:nvSpPr>
        <p:spPr>
          <a:xfrm>
            <a:off x="479160" y="4030848"/>
            <a:ext cx="3240000" cy="210209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0" bIns="72000" rtlCol="0" anchor="ctr"/>
          <a:lstStyle/>
          <a:p>
            <a:pPr marL="342900" lvl="0" indent="-342900">
              <a:buFont typeface="+mj-lt"/>
              <a:buAutoNum type="arabicPeriod" startAt="5"/>
            </a:pPr>
            <a:r>
              <a:rPr lang="en-GB" sz="1700" dirty="0"/>
              <a:t>Material characterization on samples</a:t>
            </a:r>
          </a:p>
          <a:p>
            <a:pPr marL="342900" lvl="0" indent="-342900">
              <a:buFont typeface="+mj-lt"/>
              <a:buAutoNum type="arabicPeriod" startAt="5"/>
            </a:pPr>
            <a:r>
              <a:rPr lang="en-GB" sz="1700" dirty="0"/>
              <a:t>Type tests, subscale magnets (talk H. Felice)</a:t>
            </a:r>
          </a:p>
          <a:p>
            <a:pPr marL="342900" lvl="0" indent="-342900">
              <a:buFont typeface="+mj-lt"/>
              <a:buAutoNum type="arabicPeriod" startAt="5"/>
            </a:pPr>
            <a:r>
              <a:rPr lang="en-GB" sz="1700" dirty="0"/>
              <a:t>Winding tests (optimization of head spacers)</a:t>
            </a:r>
          </a:p>
          <a:p>
            <a:pPr marL="342900" lvl="0" indent="-342900">
              <a:buFont typeface="+mj-lt"/>
              <a:buAutoNum type="arabicPeriod" startAt="5"/>
            </a:pPr>
            <a:r>
              <a:rPr lang="en-GB" sz="1700" dirty="0"/>
              <a:t>Impregnation tests</a:t>
            </a:r>
          </a:p>
        </p:txBody>
      </p:sp>
      <p:sp>
        <p:nvSpPr>
          <p:cNvPr id="15" name="Rounded Rectangle 14">
            <a:extLst>
              <a:ext uri="{FF2B5EF4-FFF2-40B4-BE49-F238E27FC236}">
                <a16:creationId xmlns:a16="http://schemas.microsoft.com/office/drawing/2014/main" id="{05365E55-68B8-F24F-8417-D74F00B945FB}"/>
              </a:ext>
            </a:extLst>
          </p:cNvPr>
          <p:cNvSpPr/>
          <p:nvPr/>
        </p:nvSpPr>
        <p:spPr>
          <a:xfrm>
            <a:off x="4476000" y="2295186"/>
            <a:ext cx="3240000" cy="2986677"/>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0" bIns="72000" rtlCol="0" anchor="ctr"/>
          <a:lstStyle/>
          <a:p>
            <a:pPr marL="268288" indent="-268288">
              <a:buFont typeface="+mj-lt"/>
              <a:buAutoNum type="arabicPeriod"/>
            </a:pPr>
            <a:r>
              <a:rPr lang="en-GB" sz="1600" dirty="0"/>
              <a:t>Engineering design of the </a:t>
            </a:r>
            <a:r>
              <a:rPr lang="en-GB" sz="1600" b="1" dirty="0"/>
              <a:t>full-length</a:t>
            </a:r>
            <a:r>
              <a:rPr lang="en-GB" sz="1600" dirty="0"/>
              <a:t> magnet</a:t>
            </a:r>
          </a:p>
          <a:p>
            <a:pPr marL="268288" indent="-268288">
              <a:buFont typeface="+mj-lt"/>
              <a:buAutoNum type="arabicPeriod"/>
            </a:pPr>
            <a:r>
              <a:rPr lang="en-GB" sz="1600" dirty="0"/>
              <a:t>Model: a prototype of short length (tooling compatibility)</a:t>
            </a:r>
          </a:p>
          <a:p>
            <a:pPr marL="268288" indent="-268288">
              <a:buFont typeface="+mj-lt"/>
              <a:buAutoNum type="arabicPeriod"/>
            </a:pPr>
            <a:r>
              <a:rPr lang="en-GB" sz="1600" dirty="0"/>
              <a:t>Cold testing of full-length coil can/should be envisaged</a:t>
            </a:r>
          </a:p>
          <a:p>
            <a:pPr marL="268288" indent="-268288">
              <a:buFont typeface="+mj-lt"/>
              <a:buAutoNum type="arabicPeriod"/>
            </a:pPr>
            <a:r>
              <a:rPr lang="en-GB" sz="1600" dirty="0"/>
              <a:t>Prototype: a simplified cold mass assembly, </a:t>
            </a:r>
            <a:r>
              <a:rPr lang="en-GB" sz="1600" b="1" dirty="0"/>
              <a:t>fully</a:t>
            </a:r>
            <a:r>
              <a:rPr lang="en-GB" sz="1600" dirty="0"/>
              <a:t> </a:t>
            </a:r>
            <a:r>
              <a:rPr lang="en-GB" sz="1600" b="1" dirty="0"/>
              <a:t>instrumented</a:t>
            </a:r>
            <a:r>
              <a:rPr lang="en-GB" sz="1600" dirty="0"/>
              <a:t> (not a “machine” version of the cold mass assembly)</a:t>
            </a:r>
          </a:p>
        </p:txBody>
      </p:sp>
      <p:sp>
        <p:nvSpPr>
          <p:cNvPr id="18" name="Rounded Rectangle 17">
            <a:extLst>
              <a:ext uri="{FF2B5EF4-FFF2-40B4-BE49-F238E27FC236}">
                <a16:creationId xmlns:a16="http://schemas.microsoft.com/office/drawing/2014/main" id="{61FCCBE8-3242-8347-8B3A-F5DF1E284594}"/>
              </a:ext>
            </a:extLst>
          </p:cNvPr>
          <p:cNvSpPr/>
          <p:nvPr/>
        </p:nvSpPr>
        <p:spPr>
          <a:xfrm>
            <a:off x="4471892" y="5368801"/>
            <a:ext cx="3240000" cy="76932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72000" rIns="0" bIns="72000" rtlCol="0" anchor="ctr"/>
          <a:lstStyle/>
          <a:p>
            <a:pPr marL="357188" lvl="0" indent="-258763">
              <a:buFont typeface="+mj-lt"/>
              <a:buAutoNum type="arabicPeriod" startAt="3"/>
            </a:pPr>
            <a:r>
              <a:rPr lang="en-GB" sz="1600" dirty="0"/>
              <a:t>Can we achieve the performance targets?</a:t>
            </a:r>
          </a:p>
        </p:txBody>
      </p:sp>
      <p:sp>
        <p:nvSpPr>
          <p:cNvPr id="19" name="Rounded Rectangle 18">
            <a:extLst>
              <a:ext uri="{FF2B5EF4-FFF2-40B4-BE49-F238E27FC236}">
                <a16:creationId xmlns:a16="http://schemas.microsoft.com/office/drawing/2014/main" id="{7891B207-3946-4D42-8BC1-993BF857C5D5}"/>
              </a:ext>
            </a:extLst>
          </p:cNvPr>
          <p:cNvSpPr/>
          <p:nvPr/>
        </p:nvSpPr>
        <p:spPr>
          <a:xfrm>
            <a:off x="8472839" y="2295187"/>
            <a:ext cx="3240000" cy="1843475"/>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indent="-342900" algn="just">
              <a:buFont typeface="+mj-lt"/>
              <a:buAutoNum type="arabicPeriod"/>
            </a:pPr>
            <a:r>
              <a:rPr lang="en-CH" dirty="0"/>
              <a:t>Pre-series in laboratory</a:t>
            </a:r>
          </a:p>
          <a:p>
            <a:pPr marL="342900" indent="-342900" algn="just">
              <a:buFont typeface="+mj-lt"/>
              <a:buAutoNum type="arabicPeriod"/>
            </a:pPr>
            <a:r>
              <a:rPr lang="en-GB" dirty="0"/>
              <a:t>Add “machine” features and make it a true cold mass assembly and cryo-magnet</a:t>
            </a:r>
          </a:p>
          <a:p>
            <a:pPr marL="342900" indent="-342900" algn="just">
              <a:buFont typeface="+mj-lt"/>
              <a:buAutoNum type="arabicPeriod"/>
            </a:pPr>
            <a:r>
              <a:rPr lang="en-GB" dirty="0"/>
              <a:t>Production Readiness R.</a:t>
            </a:r>
          </a:p>
        </p:txBody>
      </p:sp>
      <p:sp>
        <p:nvSpPr>
          <p:cNvPr id="20" name="Rounded Rectangle 19">
            <a:extLst>
              <a:ext uri="{FF2B5EF4-FFF2-40B4-BE49-F238E27FC236}">
                <a16:creationId xmlns:a16="http://schemas.microsoft.com/office/drawing/2014/main" id="{79224BF5-2EE0-2449-A2AF-DCDF2723C9B5}"/>
              </a:ext>
            </a:extLst>
          </p:cNvPr>
          <p:cNvSpPr/>
          <p:nvPr/>
        </p:nvSpPr>
        <p:spPr>
          <a:xfrm>
            <a:off x="8472839" y="4916465"/>
            <a:ext cx="3240000" cy="54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5"/>
            </a:pPr>
            <a:r>
              <a:rPr lang="en-GB" dirty="0"/>
              <a:t>Series in industry</a:t>
            </a:r>
          </a:p>
        </p:txBody>
      </p:sp>
      <p:sp>
        <p:nvSpPr>
          <p:cNvPr id="22" name="Rounded Rectangle 21">
            <a:extLst>
              <a:ext uri="{FF2B5EF4-FFF2-40B4-BE49-F238E27FC236}">
                <a16:creationId xmlns:a16="http://schemas.microsoft.com/office/drawing/2014/main" id="{E57066D8-371B-F540-AB81-A89878121499}"/>
              </a:ext>
            </a:extLst>
          </p:cNvPr>
          <p:cNvSpPr/>
          <p:nvPr/>
        </p:nvSpPr>
        <p:spPr>
          <a:xfrm>
            <a:off x="8472839" y="5592938"/>
            <a:ext cx="3240000" cy="540000"/>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6"/>
            </a:pPr>
            <a:r>
              <a:rPr lang="en-GB" dirty="0"/>
              <a:t>Readiness for installation</a:t>
            </a:r>
          </a:p>
        </p:txBody>
      </p:sp>
      <p:sp>
        <p:nvSpPr>
          <p:cNvPr id="21" name="Rounded Rectangle 20">
            <a:extLst>
              <a:ext uri="{FF2B5EF4-FFF2-40B4-BE49-F238E27FC236}">
                <a16:creationId xmlns:a16="http://schemas.microsoft.com/office/drawing/2014/main" id="{3BC9C5F9-C11A-F540-87AA-5EE9DD2B72F6}"/>
              </a:ext>
            </a:extLst>
          </p:cNvPr>
          <p:cNvSpPr/>
          <p:nvPr/>
        </p:nvSpPr>
        <p:spPr>
          <a:xfrm>
            <a:off x="8472839" y="4217833"/>
            <a:ext cx="3240000" cy="5400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marL="342900" lvl="0" indent="-342900">
              <a:buFont typeface="+mj-lt"/>
              <a:buAutoNum type="arabicPeriod" startAt="4"/>
            </a:pPr>
            <a:r>
              <a:rPr lang="en-GB" dirty="0"/>
              <a:t>Pre-series in industry</a:t>
            </a:r>
          </a:p>
        </p:txBody>
      </p:sp>
    </p:spTree>
    <p:extLst>
      <p:ext uri="{BB962C8B-B14F-4D97-AF65-F5344CB8AC3E}">
        <p14:creationId xmlns:p14="http://schemas.microsoft.com/office/powerpoint/2010/main" val="796337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E8753D-72DE-BC4A-913B-09A7830B1D07}"/>
              </a:ext>
            </a:extLst>
          </p:cNvPr>
          <p:cNvSpPr>
            <a:spLocks noGrp="1"/>
          </p:cNvSpPr>
          <p:nvPr>
            <p:ph idx="1"/>
          </p:nvPr>
        </p:nvSpPr>
        <p:spPr>
          <a:xfrm>
            <a:off x="407989" y="1250066"/>
            <a:ext cx="11376024" cy="5100785"/>
          </a:xfrm>
        </p:spPr>
        <p:txBody>
          <a:bodyPr/>
          <a:lstStyle/>
          <a:p>
            <a:pPr marL="361950" indent="-350838">
              <a:lnSpc>
                <a:spcPct val="85000"/>
              </a:lnSpc>
              <a:spcBef>
                <a:spcPts val="400"/>
              </a:spcBef>
              <a:spcAft>
                <a:spcPts val="200"/>
              </a:spcAft>
            </a:pPr>
            <a:r>
              <a:rPr lang="en-CH" dirty="0"/>
              <a:t>Specify as soon as possible the functional requirements, and be as much exhaustive as possible from the start</a:t>
            </a:r>
          </a:p>
          <a:p>
            <a:pPr marL="361950" indent="-350838">
              <a:lnSpc>
                <a:spcPct val="85000"/>
              </a:lnSpc>
              <a:spcBef>
                <a:spcPts val="400"/>
              </a:spcBef>
              <a:spcAft>
                <a:spcPts val="200"/>
              </a:spcAft>
            </a:pPr>
            <a:r>
              <a:rPr lang="en-CH" dirty="0"/>
              <a:t>Component procurement</a:t>
            </a:r>
          </a:p>
          <a:p>
            <a:pPr marL="620950" lvl="2" indent="-350838">
              <a:lnSpc>
                <a:spcPct val="85000"/>
              </a:lnSpc>
            </a:pPr>
            <a:r>
              <a:rPr lang="en-CH" dirty="0"/>
              <a:t>This is a very important part of the job.</a:t>
            </a:r>
          </a:p>
          <a:p>
            <a:pPr marL="620950" lvl="2" indent="-350838">
              <a:lnSpc>
                <a:spcPct val="85000"/>
              </a:lnSpc>
            </a:pPr>
            <a:r>
              <a:rPr lang="en-CH" dirty="0"/>
              <a:t>QA/QC monitoring: manufacturing drawings, technical specifications, contract supervision (pre-series validation step, statistical process control, verification checks throughout production in order to intercept any deviation from the requirements).</a:t>
            </a:r>
          </a:p>
          <a:p>
            <a:pPr marL="620950" lvl="2" indent="-350838">
              <a:lnSpc>
                <a:spcPct val="85000"/>
              </a:lnSpc>
            </a:pPr>
            <a:r>
              <a:rPr lang="en-CH" dirty="0"/>
              <a:t>This requires resources!</a:t>
            </a:r>
          </a:p>
          <a:p>
            <a:pPr marL="361950" indent="-350838">
              <a:lnSpc>
                <a:spcPct val="85000"/>
              </a:lnSpc>
              <a:spcBef>
                <a:spcPts val="400"/>
              </a:spcBef>
              <a:spcAft>
                <a:spcPts val="200"/>
              </a:spcAft>
            </a:pPr>
            <a:r>
              <a:rPr lang="en-CH" dirty="0"/>
              <a:t>QA/QC monitoring (magnet construction)</a:t>
            </a:r>
          </a:p>
          <a:p>
            <a:pPr marL="620950" lvl="2" indent="-350838">
              <a:lnSpc>
                <a:spcPct val="85000"/>
              </a:lnSpc>
            </a:pPr>
            <a:r>
              <a:rPr lang="en-CH" dirty="0"/>
              <a:t>MIP and procedures (writing procedures is a difficult job).</a:t>
            </a:r>
          </a:p>
          <a:p>
            <a:pPr marL="620950" lvl="2" indent="-350838">
              <a:lnSpc>
                <a:spcPct val="85000"/>
              </a:lnSpc>
            </a:pPr>
            <a:r>
              <a:rPr lang="en-CH" dirty="0"/>
              <a:t>Document management.</a:t>
            </a:r>
          </a:p>
          <a:p>
            <a:pPr marL="620950" lvl="2" indent="-350838">
              <a:lnSpc>
                <a:spcPct val="85000"/>
              </a:lnSpc>
            </a:pPr>
            <a:r>
              <a:rPr lang="en-CH" dirty="0"/>
              <a:t>Tooling commissioning, verification and calibration @ regular intervals.</a:t>
            </a:r>
          </a:p>
          <a:p>
            <a:pPr marL="620950" lvl="2" indent="-350838">
              <a:lnSpc>
                <a:spcPct val="85000"/>
              </a:lnSpc>
            </a:pPr>
            <a:r>
              <a:rPr lang="en-CH" dirty="0"/>
              <a:t>Training and qualification of personnel (including development of polycompetence).</a:t>
            </a:r>
          </a:p>
          <a:p>
            <a:pPr marL="649050" lvl="1" indent="-350838">
              <a:lnSpc>
                <a:spcPct val="85000"/>
              </a:lnSpc>
            </a:pPr>
            <a:r>
              <a:rPr lang="en-CH" dirty="0"/>
              <a:t>Statistical process control.</a:t>
            </a:r>
          </a:p>
          <a:p>
            <a:pPr marL="361950" indent="-350838">
              <a:lnSpc>
                <a:spcPct val="85000"/>
              </a:lnSpc>
              <a:spcBef>
                <a:spcPts val="400"/>
              </a:spcBef>
              <a:spcAft>
                <a:spcPts val="200"/>
              </a:spcAft>
            </a:pPr>
            <a:r>
              <a:rPr lang="en-CH" dirty="0"/>
              <a:t>Storage</a:t>
            </a:r>
          </a:p>
          <a:p>
            <a:pPr marL="620950" lvl="2" indent="-350838">
              <a:lnSpc>
                <a:spcPct val="85000"/>
              </a:lnSpc>
            </a:pPr>
            <a:r>
              <a:rPr lang="en-CH" dirty="0"/>
              <a:t>Always a challenge, and the bigger the project the bigger the challenge!</a:t>
            </a:r>
          </a:p>
        </p:txBody>
      </p:sp>
      <p:sp>
        <p:nvSpPr>
          <p:cNvPr id="3" name="Title 2">
            <a:extLst>
              <a:ext uri="{FF2B5EF4-FFF2-40B4-BE49-F238E27FC236}">
                <a16:creationId xmlns:a16="http://schemas.microsoft.com/office/drawing/2014/main" id="{6D1A47B3-5884-9A4E-A16D-84A3A565E15C}"/>
              </a:ext>
            </a:extLst>
          </p:cNvPr>
          <p:cNvSpPr>
            <a:spLocks noGrp="1"/>
          </p:cNvSpPr>
          <p:nvPr>
            <p:ph type="title"/>
          </p:nvPr>
        </p:nvSpPr>
        <p:spPr/>
        <p:txBody>
          <a:bodyPr/>
          <a:lstStyle/>
          <a:p>
            <a:r>
              <a:rPr lang="en-CH" dirty="0"/>
              <a:t>Other important items</a:t>
            </a:r>
          </a:p>
        </p:txBody>
      </p:sp>
      <p:sp>
        <p:nvSpPr>
          <p:cNvPr id="4" name="Date Placeholder 3">
            <a:extLst>
              <a:ext uri="{FF2B5EF4-FFF2-40B4-BE49-F238E27FC236}">
                <a16:creationId xmlns:a16="http://schemas.microsoft.com/office/drawing/2014/main" id="{7D12CD01-E6E3-A541-B477-DE6583C0B8A4}"/>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3A80EE3D-8CBC-D84F-AE01-B34C3649B91D}"/>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F320E9B7-784C-CD47-96EF-45B93B0CF629}"/>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1867061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7CE31-E6C0-FC4F-A83C-04B590D4F317}"/>
              </a:ext>
            </a:extLst>
          </p:cNvPr>
          <p:cNvSpPr>
            <a:spLocks noGrp="1"/>
          </p:cNvSpPr>
          <p:nvPr>
            <p:ph idx="1"/>
          </p:nvPr>
        </p:nvSpPr>
        <p:spPr>
          <a:xfrm>
            <a:off x="407989" y="1250066"/>
            <a:ext cx="11376024" cy="5100785"/>
          </a:xfrm>
        </p:spPr>
        <p:txBody>
          <a:bodyPr/>
          <a:lstStyle/>
          <a:p>
            <a:pPr marL="457200" indent="-457200">
              <a:buFont typeface="+mj-lt"/>
              <a:buAutoNum type="arabicPeriod"/>
            </a:pPr>
            <a:r>
              <a:rPr lang="en-GB" dirty="0">
                <a:solidFill>
                  <a:schemeClr val="bg1">
                    <a:lumMod val="75000"/>
                  </a:schemeClr>
                </a:solidFill>
              </a:rPr>
              <a:t>Construction of the Nb</a:t>
            </a:r>
            <a:r>
              <a:rPr lang="en-GB" baseline="-25000" dirty="0">
                <a:solidFill>
                  <a:schemeClr val="bg1">
                    <a:lumMod val="75000"/>
                  </a:schemeClr>
                </a:solidFill>
              </a:rPr>
              <a:t>3</a:t>
            </a:r>
            <a:r>
              <a:rPr lang="en-GB" dirty="0">
                <a:solidFill>
                  <a:schemeClr val="bg1">
                    <a:lumMod val="75000"/>
                  </a:schemeClr>
                </a:solidFill>
              </a:rPr>
              <a:t>Sn 11T dipole and MQXF (a first experience)</a:t>
            </a:r>
          </a:p>
          <a:p>
            <a:pPr marL="742950" lvl="1" indent="-457200"/>
            <a:r>
              <a:rPr lang="en-GB" dirty="0">
                <a:solidFill>
                  <a:schemeClr val="bg1">
                    <a:lumMod val="75000"/>
                  </a:schemeClr>
                </a:solidFill>
              </a:rPr>
              <a:t>From an idea to the execution of a work plan</a:t>
            </a:r>
          </a:p>
          <a:p>
            <a:pPr marL="742950" lvl="1" indent="-457200"/>
            <a:r>
              <a:rPr lang="en-GB" dirty="0">
                <a:solidFill>
                  <a:schemeClr val="bg1">
                    <a:lumMod val="75000"/>
                  </a:schemeClr>
                </a:solidFill>
              </a:rPr>
              <a:t>Associated challenges (technical, managerial)</a:t>
            </a:r>
          </a:p>
          <a:p>
            <a:pPr marL="742950" lvl="1" indent="-457200"/>
            <a:r>
              <a:rPr lang="en-GB" dirty="0">
                <a:solidFill>
                  <a:schemeClr val="bg1">
                    <a:lumMod val="75000"/>
                  </a:schemeClr>
                </a:solidFill>
              </a:rPr>
              <a:t>What we have learned</a:t>
            </a:r>
          </a:p>
          <a:p>
            <a:pPr marL="457200" indent="-457200">
              <a:buFont typeface="+mj-lt"/>
              <a:buAutoNum type="arabicPeriod"/>
            </a:pPr>
            <a:r>
              <a:rPr lang="en-GB" dirty="0">
                <a:solidFill>
                  <a:schemeClr val="bg1">
                    <a:lumMod val="75000"/>
                  </a:schemeClr>
                </a:solidFill>
              </a:rPr>
              <a:t>Perspectives towards industrialization on a (much) larger scale</a:t>
            </a:r>
          </a:p>
          <a:p>
            <a:pPr marL="742950" lvl="1" indent="-457200"/>
            <a:r>
              <a:rPr lang="en-GB" dirty="0">
                <a:solidFill>
                  <a:schemeClr val="bg1">
                    <a:lumMod val="75000"/>
                  </a:schemeClr>
                </a:solidFill>
              </a:rPr>
              <a:t>The magnet point of view</a:t>
            </a:r>
          </a:p>
          <a:p>
            <a:pPr marL="742950" lvl="1" indent="-457200"/>
            <a:r>
              <a:rPr lang="en-GB" dirty="0">
                <a:solidFill>
                  <a:schemeClr val="bg1">
                    <a:lumMod val="75000"/>
                  </a:schemeClr>
                </a:solidFill>
              </a:rPr>
              <a:t>From R&amp;D to series production, which way?</a:t>
            </a:r>
          </a:p>
          <a:p>
            <a:pPr marL="457200" indent="-457200">
              <a:buFont typeface="+mj-lt"/>
              <a:buAutoNum type="arabicPeriod"/>
            </a:pPr>
            <a:r>
              <a:rPr lang="en-GB" dirty="0">
                <a:solidFill>
                  <a:srgbClr val="2F2F2F"/>
                </a:solidFill>
              </a:rPr>
              <a:t>Considerations on manufacturing infrastructure</a:t>
            </a:r>
          </a:p>
          <a:p>
            <a:pPr marL="457200" indent="-457200">
              <a:buFont typeface="+mj-lt"/>
              <a:buAutoNum type="arabicPeriod"/>
            </a:pPr>
            <a:r>
              <a:rPr lang="en-GB" dirty="0">
                <a:solidFill>
                  <a:schemeClr val="bg1">
                    <a:lumMod val="75000"/>
                  </a:schemeClr>
                </a:solidFill>
              </a:rPr>
              <a:t>Cost targets</a:t>
            </a:r>
          </a:p>
          <a:p>
            <a:pPr marL="457200" indent="-457200">
              <a:buFont typeface="+mj-lt"/>
              <a:buAutoNum type="arabicPeriod"/>
            </a:pPr>
            <a:r>
              <a:rPr lang="en-GB" dirty="0">
                <a:solidFill>
                  <a:schemeClr val="bg1">
                    <a:lumMod val="75000"/>
                  </a:schemeClr>
                </a:solidFill>
              </a:rPr>
              <a:t>Concluding remarks</a:t>
            </a:r>
          </a:p>
          <a:p>
            <a:endParaRPr lang="en-GB" dirty="0"/>
          </a:p>
          <a:p>
            <a:endParaRPr lang="en-CH" dirty="0"/>
          </a:p>
        </p:txBody>
      </p:sp>
      <p:sp>
        <p:nvSpPr>
          <p:cNvPr id="3" name="Title 2">
            <a:extLst>
              <a:ext uri="{FF2B5EF4-FFF2-40B4-BE49-F238E27FC236}">
                <a16:creationId xmlns:a16="http://schemas.microsoft.com/office/drawing/2014/main" id="{FC644F1A-20BF-314B-B413-98FD311A9D53}"/>
              </a:ext>
            </a:extLst>
          </p:cNvPr>
          <p:cNvSpPr>
            <a:spLocks noGrp="1"/>
          </p:cNvSpPr>
          <p:nvPr>
            <p:ph type="title"/>
          </p:nvPr>
        </p:nvSpPr>
        <p:spPr/>
        <p:txBody>
          <a:bodyPr/>
          <a:lstStyle/>
          <a:p>
            <a:r>
              <a:rPr lang="en-CH" dirty="0"/>
              <a:t>Outlook</a:t>
            </a:r>
          </a:p>
        </p:txBody>
      </p:sp>
      <p:sp>
        <p:nvSpPr>
          <p:cNvPr id="4" name="Date Placeholder 3">
            <a:extLst>
              <a:ext uri="{FF2B5EF4-FFF2-40B4-BE49-F238E27FC236}">
                <a16:creationId xmlns:a16="http://schemas.microsoft.com/office/drawing/2014/main" id="{A3366248-06A6-5548-932C-8ECEC827D532}"/>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CC11498-DDB7-E14C-BD79-2E4B6828134C}"/>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61B44C69-268E-CF46-8D8B-845AEA860CF7}"/>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773570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7CE31-E6C0-FC4F-A83C-04B590D4F317}"/>
              </a:ext>
            </a:extLst>
          </p:cNvPr>
          <p:cNvSpPr>
            <a:spLocks noGrp="1"/>
          </p:cNvSpPr>
          <p:nvPr>
            <p:ph idx="1"/>
          </p:nvPr>
        </p:nvSpPr>
        <p:spPr>
          <a:xfrm>
            <a:off x="407989" y="1250066"/>
            <a:ext cx="11376024" cy="5100785"/>
          </a:xfrm>
        </p:spPr>
        <p:txBody>
          <a:bodyPr/>
          <a:lstStyle/>
          <a:p>
            <a:pPr marL="457200" indent="-457200">
              <a:buFont typeface="+mj-lt"/>
              <a:buAutoNum type="arabicPeriod"/>
            </a:pPr>
            <a:r>
              <a:rPr lang="en-GB" dirty="0"/>
              <a:t>Construction of the Nb</a:t>
            </a:r>
            <a:r>
              <a:rPr lang="en-GB" baseline="-25000" dirty="0"/>
              <a:t>3</a:t>
            </a:r>
            <a:r>
              <a:rPr lang="en-GB" dirty="0"/>
              <a:t>Sn 11T dipole and MQXF (a first experience)</a:t>
            </a:r>
          </a:p>
          <a:p>
            <a:pPr marL="742950" lvl="1" indent="-457200"/>
            <a:r>
              <a:rPr lang="en-GB" dirty="0"/>
              <a:t>From an idea to the execution of a work plan</a:t>
            </a:r>
          </a:p>
          <a:p>
            <a:pPr marL="742950" lvl="1" indent="-457200"/>
            <a:r>
              <a:rPr lang="en-GB" dirty="0"/>
              <a:t>Associated challenges (technical, managerial)</a:t>
            </a:r>
          </a:p>
          <a:p>
            <a:pPr marL="742950" lvl="1" indent="-457200"/>
            <a:r>
              <a:rPr lang="en-GB" dirty="0"/>
              <a:t>What we have learned</a:t>
            </a:r>
          </a:p>
          <a:p>
            <a:pPr marL="457200" indent="-457200">
              <a:buFont typeface="+mj-lt"/>
              <a:buAutoNum type="arabicPeriod"/>
            </a:pPr>
            <a:r>
              <a:rPr lang="en-GB" dirty="0"/>
              <a:t>Perspectives towards industrialization on a (much) larger scale</a:t>
            </a:r>
          </a:p>
          <a:p>
            <a:pPr marL="742950" lvl="1" indent="-457200"/>
            <a:r>
              <a:rPr lang="en-GB" dirty="0"/>
              <a:t>From the magnet point of view</a:t>
            </a:r>
          </a:p>
          <a:p>
            <a:pPr marL="742950" lvl="1" indent="-457200"/>
            <a:r>
              <a:rPr lang="en-GB" dirty="0"/>
              <a:t>From R&amp;D to series production, which way?</a:t>
            </a:r>
          </a:p>
          <a:p>
            <a:pPr marL="457200" indent="-457200">
              <a:buFont typeface="+mj-lt"/>
              <a:buAutoNum type="arabicPeriod"/>
            </a:pPr>
            <a:r>
              <a:rPr lang="en-GB" dirty="0"/>
              <a:t>Considerations on manufacturing infrastructure</a:t>
            </a:r>
          </a:p>
          <a:p>
            <a:pPr marL="457200" indent="-457200">
              <a:buFont typeface="+mj-lt"/>
              <a:buAutoNum type="arabicPeriod"/>
            </a:pPr>
            <a:r>
              <a:rPr lang="en-GB" dirty="0"/>
              <a:t>Cost targets</a:t>
            </a:r>
          </a:p>
          <a:p>
            <a:pPr marL="457200" indent="-457200">
              <a:buFont typeface="+mj-lt"/>
              <a:buAutoNum type="arabicPeriod"/>
            </a:pPr>
            <a:r>
              <a:rPr lang="en-GB" dirty="0"/>
              <a:t>Concluding remarks</a:t>
            </a:r>
          </a:p>
          <a:p>
            <a:endParaRPr lang="en-GB" dirty="0"/>
          </a:p>
          <a:p>
            <a:endParaRPr lang="en-CH" dirty="0"/>
          </a:p>
        </p:txBody>
      </p:sp>
      <p:sp>
        <p:nvSpPr>
          <p:cNvPr id="3" name="Title 2">
            <a:extLst>
              <a:ext uri="{FF2B5EF4-FFF2-40B4-BE49-F238E27FC236}">
                <a16:creationId xmlns:a16="http://schemas.microsoft.com/office/drawing/2014/main" id="{FC644F1A-20BF-314B-B413-98FD311A9D53}"/>
              </a:ext>
            </a:extLst>
          </p:cNvPr>
          <p:cNvSpPr>
            <a:spLocks noGrp="1"/>
          </p:cNvSpPr>
          <p:nvPr>
            <p:ph type="title"/>
          </p:nvPr>
        </p:nvSpPr>
        <p:spPr/>
        <p:txBody>
          <a:bodyPr/>
          <a:lstStyle/>
          <a:p>
            <a:r>
              <a:rPr lang="en-CH" dirty="0"/>
              <a:t>Outlook</a:t>
            </a:r>
          </a:p>
        </p:txBody>
      </p:sp>
      <p:sp>
        <p:nvSpPr>
          <p:cNvPr id="4" name="Date Placeholder 3">
            <a:extLst>
              <a:ext uri="{FF2B5EF4-FFF2-40B4-BE49-F238E27FC236}">
                <a16:creationId xmlns:a16="http://schemas.microsoft.com/office/drawing/2014/main" id="{A3366248-06A6-5548-932C-8ECEC827D532}"/>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CC11498-DDB7-E14C-BD79-2E4B6828134C}"/>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61B44C69-268E-CF46-8D8B-845AEA860CF7}"/>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948271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2DAB0F-EE0A-4743-91A8-695C700904C4}"/>
              </a:ext>
            </a:extLst>
          </p:cNvPr>
          <p:cNvSpPr>
            <a:spLocks noGrp="1"/>
          </p:cNvSpPr>
          <p:nvPr>
            <p:ph idx="1"/>
          </p:nvPr>
        </p:nvSpPr>
        <p:spPr/>
        <p:txBody>
          <a:bodyPr/>
          <a:lstStyle/>
          <a:p>
            <a:endParaRPr lang="en-CH" dirty="0"/>
          </a:p>
        </p:txBody>
      </p:sp>
      <p:sp>
        <p:nvSpPr>
          <p:cNvPr id="3" name="Title 2">
            <a:extLst>
              <a:ext uri="{FF2B5EF4-FFF2-40B4-BE49-F238E27FC236}">
                <a16:creationId xmlns:a16="http://schemas.microsoft.com/office/drawing/2014/main" id="{3C3EDAB7-206B-FF42-A623-E586291CA37B}"/>
              </a:ext>
            </a:extLst>
          </p:cNvPr>
          <p:cNvSpPr>
            <a:spLocks noGrp="1"/>
          </p:cNvSpPr>
          <p:nvPr>
            <p:ph type="title"/>
          </p:nvPr>
        </p:nvSpPr>
        <p:spPr/>
        <p:txBody>
          <a:bodyPr/>
          <a:lstStyle/>
          <a:p>
            <a:r>
              <a:rPr lang="en-CH" dirty="0"/>
              <a:t>Tooling – winding (short vs long) </a:t>
            </a:r>
          </a:p>
        </p:txBody>
      </p:sp>
      <p:sp>
        <p:nvSpPr>
          <p:cNvPr id="4" name="Date Placeholder 3">
            <a:extLst>
              <a:ext uri="{FF2B5EF4-FFF2-40B4-BE49-F238E27FC236}">
                <a16:creationId xmlns:a16="http://schemas.microsoft.com/office/drawing/2014/main" id="{464A6BE2-61CA-E740-B49E-B7F4DF0CFC2F}"/>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F0476363-B16D-484A-A694-70B96788B144}"/>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10B3DAA2-2233-AF49-96EF-B84E9B4D14C3}"/>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a:extLst>
              <a:ext uri="{FF2B5EF4-FFF2-40B4-BE49-F238E27FC236}">
                <a16:creationId xmlns:a16="http://schemas.microsoft.com/office/drawing/2014/main" id="{92D444A4-1D84-8040-B209-C4003FB9C34B}"/>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804865" y="373593"/>
            <a:ext cx="3840000" cy="2880000"/>
          </a:xfrm>
          <a:prstGeom prst="rect">
            <a:avLst/>
          </a:prstGeom>
        </p:spPr>
      </p:pic>
      <p:pic>
        <p:nvPicPr>
          <p:cNvPr id="8" name="Picture 7">
            <a:extLst>
              <a:ext uri="{FF2B5EF4-FFF2-40B4-BE49-F238E27FC236}">
                <a16:creationId xmlns:a16="http://schemas.microsoft.com/office/drawing/2014/main" id="{CDEF745F-7459-6645-8540-B72F712967E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804865" y="3395813"/>
            <a:ext cx="3840000" cy="2880000"/>
          </a:xfrm>
          <a:prstGeom prst="rect">
            <a:avLst/>
          </a:prstGeom>
        </p:spPr>
      </p:pic>
      <p:sp>
        <p:nvSpPr>
          <p:cNvPr id="9" name="Oval 8">
            <a:extLst>
              <a:ext uri="{FF2B5EF4-FFF2-40B4-BE49-F238E27FC236}">
                <a16:creationId xmlns:a16="http://schemas.microsoft.com/office/drawing/2014/main" id="{1D83C444-5780-4940-8A71-331AB399C4C6}"/>
              </a:ext>
            </a:extLst>
          </p:cNvPr>
          <p:cNvSpPr/>
          <p:nvPr/>
        </p:nvSpPr>
        <p:spPr>
          <a:xfrm>
            <a:off x="10152619" y="1198773"/>
            <a:ext cx="216000" cy="288000"/>
          </a:xfrm>
          <a:prstGeom prst="ellipse">
            <a:avLst/>
          </a:prstGeom>
          <a:solidFill>
            <a:schemeClr val="bg1">
              <a:alpha val="85000"/>
            </a:schemeClr>
          </a:solidFill>
          <a:ln>
            <a:noFill/>
          </a:ln>
          <a:effectLst>
            <a:glow rad="635100">
              <a:schemeClr val="bg1">
                <a:alpha val="3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 name="Picture 9">
            <a:extLst>
              <a:ext uri="{FF2B5EF4-FFF2-40B4-BE49-F238E27FC236}">
                <a16:creationId xmlns:a16="http://schemas.microsoft.com/office/drawing/2014/main" id="{8E5CBFB4-2F34-DD4B-A5C9-11244BF95839}"/>
              </a:ext>
            </a:extLst>
          </p:cNvPr>
          <p:cNvPicPr>
            <a:picLocks noChangeAspect="1"/>
          </p:cNvPicPr>
          <p:nvPr/>
        </p:nvPicPr>
        <p:blipFill>
          <a:blip r:embed="rId4"/>
          <a:stretch>
            <a:fillRect/>
          </a:stretch>
        </p:blipFill>
        <p:spPr>
          <a:xfrm>
            <a:off x="538285" y="1025202"/>
            <a:ext cx="6997148" cy="5247861"/>
          </a:xfrm>
          <a:prstGeom prst="rect">
            <a:avLst/>
          </a:prstGeom>
        </p:spPr>
      </p:pic>
      <p:sp>
        <p:nvSpPr>
          <p:cNvPr id="11" name="TextBox 10">
            <a:extLst>
              <a:ext uri="{FF2B5EF4-FFF2-40B4-BE49-F238E27FC236}">
                <a16:creationId xmlns:a16="http://schemas.microsoft.com/office/drawing/2014/main" id="{530C6D3E-5265-554B-834B-BB7C9BFD5D6D}"/>
              </a:ext>
            </a:extLst>
          </p:cNvPr>
          <p:cNvSpPr txBox="1"/>
          <p:nvPr/>
        </p:nvSpPr>
        <p:spPr>
          <a:xfrm>
            <a:off x="9289291" y="398587"/>
            <a:ext cx="2355574" cy="738664"/>
          </a:xfrm>
          <a:prstGeom prst="rect">
            <a:avLst/>
          </a:prstGeom>
          <a:noFill/>
        </p:spPr>
        <p:txBody>
          <a:bodyPr wrap="square" lIns="0" tIns="0" rIns="0" bIns="0" rtlCol="0">
            <a:spAutoFit/>
          </a:bodyPr>
          <a:lstStyle/>
          <a:p>
            <a:pPr algn="r"/>
            <a:r>
              <a:rPr lang="en-CH" sz="1600" dirty="0">
                <a:solidFill>
                  <a:schemeClr val="bg1"/>
                </a:solidFill>
              </a:rPr>
              <a:t>Winding mandrel rotates around a vertical axis and the cable spool is fixed</a:t>
            </a:r>
          </a:p>
        </p:txBody>
      </p:sp>
      <p:cxnSp>
        <p:nvCxnSpPr>
          <p:cNvPr id="13" name="Straight Arrow Connector 12">
            <a:extLst>
              <a:ext uri="{FF2B5EF4-FFF2-40B4-BE49-F238E27FC236}">
                <a16:creationId xmlns:a16="http://schemas.microsoft.com/office/drawing/2014/main" id="{2F3CC516-3FAA-C147-B9BA-3AA0CF807C68}"/>
              </a:ext>
            </a:extLst>
          </p:cNvPr>
          <p:cNvCxnSpPr/>
          <p:nvPr/>
        </p:nvCxnSpPr>
        <p:spPr>
          <a:xfrm flipV="1">
            <a:off x="8955157" y="1186247"/>
            <a:ext cx="0" cy="1440000"/>
          </a:xfrm>
          <a:prstGeom prst="straightConnector1">
            <a:avLst/>
          </a:prstGeom>
          <a:ln w="31750">
            <a:solidFill>
              <a:schemeClr val="bg1"/>
            </a:solidFill>
            <a:headEnd type="none"/>
            <a:tailEnd type="stealth" w="lg" len="lg"/>
          </a:ln>
        </p:spPr>
        <p:style>
          <a:lnRef idx="1">
            <a:schemeClr val="accent1"/>
          </a:lnRef>
          <a:fillRef idx="0">
            <a:schemeClr val="accent1"/>
          </a:fillRef>
          <a:effectRef idx="0">
            <a:schemeClr val="accent1"/>
          </a:effectRef>
          <a:fontRef idx="minor">
            <a:schemeClr val="tx1"/>
          </a:fontRef>
        </p:style>
      </p:cxnSp>
      <p:sp>
        <p:nvSpPr>
          <p:cNvPr id="14" name="Arc 13">
            <a:extLst>
              <a:ext uri="{FF2B5EF4-FFF2-40B4-BE49-F238E27FC236}">
                <a16:creationId xmlns:a16="http://schemas.microsoft.com/office/drawing/2014/main" id="{05910EC6-0239-D74C-8484-26CD78EB37A6}"/>
              </a:ext>
            </a:extLst>
          </p:cNvPr>
          <p:cNvSpPr>
            <a:spLocks noChangeAspect="1"/>
          </p:cNvSpPr>
          <p:nvPr/>
        </p:nvSpPr>
        <p:spPr>
          <a:xfrm rot="10165169">
            <a:off x="8744410" y="1403623"/>
            <a:ext cx="488519" cy="126102"/>
          </a:xfrm>
          <a:prstGeom prst="arc">
            <a:avLst>
              <a:gd name="adj1" fmla="val 11376021"/>
              <a:gd name="adj2" fmla="val 2080275"/>
            </a:avLst>
          </a:prstGeom>
          <a:ln w="25400">
            <a:solidFill>
              <a:srgbClr val="FFFF00"/>
            </a:solidFill>
            <a:headEnd type="stealth"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5" name="TextBox 14">
            <a:extLst>
              <a:ext uri="{FF2B5EF4-FFF2-40B4-BE49-F238E27FC236}">
                <a16:creationId xmlns:a16="http://schemas.microsoft.com/office/drawing/2014/main" id="{33F6A42A-BDCA-B74D-8E4A-C1A9C8E652AC}"/>
              </a:ext>
            </a:extLst>
          </p:cNvPr>
          <p:cNvSpPr txBox="1"/>
          <p:nvPr/>
        </p:nvSpPr>
        <p:spPr>
          <a:xfrm>
            <a:off x="10267666" y="3135274"/>
            <a:ext cx="1386049" cy="386834"/>
          </a:xfrm>
          <a:prstGeom prst="roundRect">
            <a:avLst>
              <a:gd name="adj" fmla="val 49365"/>
            </a:avLst>
          </a:prstGeom>
          <a:solidFill>
            <a:schemeClr val="bg1"/>
          </a:solidFill>
        </p:spPr>
        <p:txBody>
          <a:bodyPr wrap="square" lIns="36000" tIns="0" rIns="36000" bIns="0" rtlCol="0" anchor="ctr" anchorCtr="0">
            <a:spAutoFit/>
          </a:bodyPr>
          <a:lstStyle/>
          <a:p>
            <a:pPr algn="ctr"/>
            <a:r>
              <a:rPr lang="en-CH" b="1" dirty="0">
                <a:solidFill>
                  <a:schemeClr val="accent1"/>
                </a:solidFill>
              </a:rPr>
              <a:t>Short coil</a:t>
            </a:r>
          </a:p>
        </p:txBody>
      </p:sp>
      <p:sp>
        <p:nvSpPr>
          <p:cNvPr id="17" name="TextBox 16">
            <a:extLst>
              <a:ext uri="{FF2B5EF4-FFF2-40B4-BE49-F238E27FC236}">
                <a16:creationId xmlns:a16="http://schemas.microsoft.com/office/drawing/2014/main" id="{2AA8E94B-9D11-5944-B93A-9334AE900F8D}"/>
              </a:ext>
            </a:extLst>
          </p:cNvPr>
          <p:cNvSpPr txBox="1"/>
          <p:nvPr/>
        </p:nvSpPr>
        <p:spPr>
          <a:xfrm>
            <a:off x="905046" y="4904699"/>
            <a:ext cx="2588646" cy="1231106"/>
          </a:xfrm>
          <a:prstGeom prst="rect">
            <a:avLst/>
          </a:prstGeom>
          <a:noFill/>
        </p:spPr>
        <p:txBody>
          <a:bodyPr wrap="square" lIns="0" tIns="0" rIns="0" bIns="0" rtlCol="0">
            <a:spAutoFit/>
          </a:bodyPr>
          <a:lstStyle/>
          <a:p>
            <a:pPr algn="r"/>
            <a:r>
              <a:rPr lang="en-CH" sz="1600" dirty="0">
                <a:solidFill>
                  <a:schemeClr val="accent1"/>
                </a:solidFill>
              </a:rPr>
              <a:t>Winding mandrel does not rotate around a vertical axis and the cable spool is suspended to a gantry to turn around the coil </a:t>
            </a:r>
          </a:p>
        </p:txBody>
      </p:sp>
      <p:sp>
        <p:nvSpPr>
          <p:cNvPr id="18" name="TextBox 17">
            <a:extLst>
              <a:ext uri="{FF2B5EF4-FFF2-40B4-BE49-F238E27FC236}">
                <a16:creationId xmlns:a16="http://schemas.microsoft.com/office/drawing/2014/main" id="{1F6114BA-3AF3-BD43-B0FF-CECF2DA475BD}"/>
              </a:ext>
            </a:extLst>
          </p:cNvPr>
          <p:cNvSpPr txBox="1"/>
          <p:nvPr/>
        </p:nvSpPr>
        <p:spPr>
          <a:xfrm>
            <a:off x="1088892" y="3880144"/>
            <a:ext cx="1386049" cy="386834"/>
          </a:xfrm>
          <a:prstGeom prst="roundRect">
            <a:avLst>
              <a:gd name="adj" fmla="val 49365"/>
            </a:avLst>
          </a:prstGeom>
          <a:solidFill>
            <a:schemeClr val="bg1"/>
          </a:solidFill>
        </p:spPr>
        <p:txBody>
          <a:bodyPr wrap="square" lIns="36000" tIns="0" rIns="36000" bIns="0" rtlCol="0" anchor="ctr" anchorCtr="0">
            <a:spAutoFit/>
          </a:bodyPr>
          <a:lstStyle/>
          <a:p>
            <a:pPr algn="ctr"/>
            <a:r>
              <a:rPr lang="en-CH" b="1" dirty="0">
                <a:solidFill>
                  <a:schemeClr val="accent1"/>
                </a:solidFill>
              </a:rPr>
              <a:t>Long coil</a:t>
            </a:r>
          </a:p>
        </p:txBody>
      </p:sp>
      <p:sp>
        <p:nvSpPr>
          <p:cNvPr id="19" name="TextBox 18">
            <a:extLst>
              <a:ext uri="{FF2B5EF4-FFF2-40B4-BE49-F238E27FC236}">
                <a16:creationId xmlns:a16="http://schemas.microsoft.com/office/drawing/2014/main" id="{CBA319B2-5094-8644-A31A-2ECF7CE89213}"/>
              </a:ext>
            </a:extLst>
          </p:cNvPr>
          <p:cNvSpPr txBox="1"/>
          <p:nvPr/>
        </p:nvSpPr>
        <p:spPr>
          <a:xfrm>
            <a:off x="4179926" y="1196527"/>
            <a:ext cx="3276000" cy="874395"/>
          </a:xfrm>
          <a:prstGeom prst="roundRect">
            <a:avLst>
              <a:gd name="adj" fmla="val 27013"/>
            </a:avLst>
          </a:prstGeom>
          <a:solidFill>
            <a:schemeClr val="bg1"/>
          </a:solidFill>
        </p:spPr>
        <p:txBody>
          <a:bodyPr wrap="square" lIns="0" tIns="0" rIns="0" bIns="0" rtlCol="0">
            <a:spAutoFit/>
          </a:bodyPr>
          <a:lstStyle/>
          <a:p>
            <a:pPr algn="ctr"/>
            <a:r>
              <a:rPr lang="en-CH" sz="1600" dirty="0">
                <a:solidFill>
                  <a:schemeClr val="accent1"/>
                </a:solidFill>
              </a:rPr>
              <a:t>Best is to manufacture both short models and full-length magnets on the same type of machine</a:t>
            </a:r>
          </a:p>
        </p:txBody>
      </p:sp>
      <p:cxnSp>
        <p:nvCxnSpPr>
          <p:cNvPr id="21" name="Curved Connector 20">
            <a:extLst>
              <a:ext uri="{FF2B5EF4-FFF2-40B4-BE49-F238E27FC236}">
                <a16:creationId xmlns:a16="http://schemas.microsoft.com/office/drawing/2014/main" id="{7E754690-8AA2-8240-8A72-6A1EE6A81B80}"/>
              </a:ext>
            </a:extLst>
          </p:cNvPr>
          <p:cNvCxnSpPr>
            <a:cxnSpLocks/>
          </p:cNvCxnSpPr>
          <p:nvPr/>
        </p:nvCxnSpPr>
        <p:spPr>
          <a:xfrm flipV="1">
            <a:off x="2474941" y="2121107"/>
            <a:ext cx="3276000" cy="1980000"/>
          </a:xfrm>
          <a:prstGeom prst="curvedConnector3">
            <a:avLst>
              <a:gd name="adj1" fmla="val 99972"/>
            </a:avLst>
          </a:prstGeom>
          <a:ln w="25400">
            <a:gradFill>
              <a:gsLst>
                <a:gs pos="0">
                  <a:schemeClr val="tx1"/>
                </a:gs>
                <a:gs pos="51000">
                  <a:schemeClr val="accent1">
                    <a:lumMod val="45000"/>
                    <a:lumOff val="55000"/>
                  </a:schemeClr>
                </a:gs>
                <a:gs pos="100000">
                  <a:schemeClr val="bg1"/>
                </a:gs>
              </a:gsLst>
              <a:lin ang="5400000" scaled="1"/>
            </a:gra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Curved Connector 21">
            <a:extLst>
              <a:ext uri="{FF2B5EF4-FFF2-40B4-BE49-F238E27FC236}">
                <a16:creationId xmlns:a16="http://schemas.microsoft.com/office/drawing/2014/main" id="{57CE1974-A404-3742-B32E-F2F0472F13F9}"/>
              </a:ext>
            </a:extLst>
          </p:cNvPr>
          <p:cNvCxnSpPr>
            <a:cxnSpLocks/>
            <a:stCxn id="15" idx="1"/>
          </p:cNvCxnSpPr>
          <p:nvPr/>
        </p:nvCxnSpPr>
        <p:spPr>
          <a:xfrm rot="10800000">
            <a:off x="5883958" y="2119091"/>
            <a:ext cx="4383708" cy="1209600"/>
          </a:xfrm>
          <a:prstGeom prst="curvedConnector3">
            <a:avLst>
              <a:gd name="adj1" fmla="val 100005"/>
            </a:avLst>
          </a:prstGeom>
          <a:ln w="25400">
            <a:gradFill>
              <a:gsLst>
                <a:gs pos="0">
                  <a:schemeClr val="tx1"/>
                </a:gs>
                <a:gs pos="16000">
                  <a:schemeClr val="accent1">
                    <a:lumMod val="45000"/>
                    <a:lumOff val="55000"/>
                  </a:schemeClr>
                </a:gs>
                <a:gs pos="100000">
                  <a:schemeClr val="bg1"/>
                </a:gs>
              </a:gsLst>
              <a:lin ang="5400000" scaled="1"/>
            </a:gradFill>
            <a:tailEnd type="stealth" w="lg" len="lg"/>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D92C6CFE-BBC4-4E43-8F74-FA0D72F7A3D2}"/>
              </a:ext>
            </a:extLst>
          </p:cNvPr>
          <p:cNvPicPr>
            <a:picLocks noChangeAspect="1"/>
          </p:cNvPicPr>
          <p:nvPr/>
        </p:nvPicPr>
        <p:blipFill>
          <a:blip r:embed="rId5"/>
          <a:stretch>
            <a:fillRect/>
          </a:stretch>
        </p:blipFill>
        <p:spPr>
          <a:xfrm>
            <a:off x="4407768" y="4073561"/>
            <a:ext cx="3547044" cy="2660283"/>
          </a:xfrm>
          <a:prstGeom prst="round2DiagRect">
            <a:avLst>
              <a:gd name="adj1" fmla="val 50000"/>
              <a:gd name="adj2" fmla="val 0"/>
            </a:avLst>
          </a:prstGeom>
          <a:ln w="28575">
            <a:solidFill>
              <a:schemeClr val="bg1"/>
            </a:solidFill>
          </a:ln>
        </p:spPr>
      </p:pic>
    </p:spTree>
    <p:extLst>
      <p:ext uri="{BB962C8B-B14F-4D97-AF65-F5344CB8AC3E}">
        <p14:creationId xmlns:p14="http://schemas.microsoft.com/office/powerpoint/2010/main" val="1308511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75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BA43788-8221-0949-913C-541CBAE0AD5C}"/>
              </a:ext>
            </a:extLst>
          </p:cNvPr>
          <p:cNvSpPr>
            <a:spLocks noGrp="1"/>
          </p:cNvSpPr>
          <p:nvPr>
            <p:ph type="dt" sz="half" idx="10"/>
          </p:nvPr>
        </p:nvSpPr>
        <p:spPr/>
        <p:txBody>
          <a:bodyPr/>
          <a:lstStyle/>
          <a:p>
            <a:r>
              <a:rPr lang="de-CH"/>
              <a:t>2021-06-01</a:t>
            </a:r>
            <a:endParaRPr lang="en-US" dirty="0"/>
          </a:p>
        </p:txBody>
      </p:sp>
      <p:pic>
        <p:nvPicPr>
          <p:cNvPr id="8" name="Content Placeholder 7" descr="Graphical user interface&#10;&#10;Description automatically generated">
            <a:extLst>
              <a:ext uri="{FF2B5EF4-FFF2-40B4-BE49-F238E27FC236}">
                <a16:creationId xmlns:a16="http://schemas.microsoft.com/office/drawing/2014/main" id="{B56F39A8-326C-D94F-89CD-0D360F1BD9B4}"/>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a:stretch/>
        </p:blipFill>
        <p:spPr>
          <a:xfrm>
            <a:off x="4772415" y="926690"/>
            <a:ext cx="7299695" cy="5323953"/>
          </a:xfrm>
        </p:spPr>
      </p:pic>
      <p:sp>
        <p:nvSpPr>
          <p:cNvPr id="3" name="Title 2">
            <a:extLst>
              <a:ext uri="{FF2B5EF4-FFF2-40B4-BE49-F238E27FC236}">
                <a16:creationId xmlns:a16="http://schemas.microsoft.com/office/drawing/2014/main" id="{4A29C0DC-8452-0C42-B84D-2E73D4912D13}"/>
              </a:ext>
            </a:extLst>
          </p:cNvPr>
          <p:cNvSpPr>
            <a:spLocks noGrp="1"/>
          </p:cNvSpPr>
          <p:nvPr>
            <p:ph type="title"/>
          </p:nvPr>
        </p:nvSpPr>
        <p:spPr/>
        <p:txBody>
          <a:bodyPr/>
          <a:lstStyle/>
          <a:p>
            <a:r>
              <a:rPr lang="en-CH" dirty="0"/>
              <a:t>Robotic winding is not a crazy idea!</a:t>
            </a:r>
          </a:p>
        </p:txBody>
      </p:sp>
      <p:sp>
        <p:nvSpPr>
          <p:cNvPr id="5" name="Footer Placeholder 4">
            <a:extLst>
              <a:ext uri="{FF2B5EF4-FFF2-40B4-BE49-F238E27FC236}">
                <a16:creationId xmlns:a16="http://schemas.microsoft.com/office/drawing/2014/main" id="{52F7CCD4-ECD2-0D47-B80E-2AFDFCCE5643}"/>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A5C6814C-F75C-3543-94D5-F2908210438E}"/>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11" name="Content Placeholder 1">
            <a:extLst>
              <a:ext uri="{FF2B5EF4-FFF2-40B4-BE49-F238E27FC236}">
                <a16:creationId xmlns:a16="http://schemas.microsoft.com/office/drawing/2014/main" id="{14A311A8-5B20-9347-B583-38AD58621F01}"/>
              </a:ext>
            </a:extLst>
          </p:cNvPr>
          <p:cNvSpPr txBox="1">
            <a:spLocks/>
          </p:cNvSpPr>
          <p:nvPr/>
        </p:nvSpPr>
        <p:spPr>
          <a:xfrm>
            <a:off x="407989" y="1091042"/>
            <a:ext cx="4439584" cy="510078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800"/>
              </a:spcBef>
              <a:spcAft>
                <a:spcPts val="400"/>
              </a:spcAft>
              <a:buFont typeface="Arial" panose="020B0604020202020204" pitchFamily="34" charset="0"/>
              <a:buChar char="•"/>
              <a:tabLst/>
              <a:defRPr sz="2100" b="0" kern="1200">
                <a:solidFill>
                  <a:schemeClr val="tx2">
                    <a:lumMod val="50000"/>
                  </a:schemeClr>
                </a:solidFill>
                <a:latin typeface="+mn-lt"/>
                <a:ea typeface="+mn-ea"/>
                <a:cs typeface="+mn-cs"/>
              </a:defRPr>
            </a:lvl1pPr>
            <a:lvl2pPr marL="630000" indent="-270000" algn="l" defTabSz="914400" rtl="0" eaLnBrk="1" latinLnBrk="0" hangingPunct="1">
              <a:lnSpc>
                <a:spcPct val="90000"/>
              </a:lnSpc>
              <a:spcBef>
                <a:spcPts val="400"/>
              </a:spcBef>
              <a:spcAft>
                <a:spcPts val="2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400"/>
              </a:spcBef>
              <a:spcAft>
                <a:spcPts val="200"/>
              </a:spcAft>
            </a:pPr>
            <a:r>
              <a:rPr lang="en-GB" sz="1900" dirty="0">
                <a:solidFill>
                  <a:srgbClr val="000000"/>
                </a:solidFill>
              </a:rPr>
              <a:t>From the World Economic Forum (</a:t>
            </a:r>
            <a:r>
              <a:rPr lang="en-GB" sz="1900" dirty="0">
                <a:solidFill>
                  <a:srgbClr val="000000"/>
                </a:solidFill>
                <a:hlinkClick r:id="rId3"/>
              </a:rPr>
              <a:t>https://www.weforum.org</a:t>
            </a:r>
            <a:r>
              <a:rPr lang="en-GB" sz="1900" dirty="0">
                <a:solidFill>
                  <a:srgbClr val="000000"/>
                </a:solidFill>
              </a:rPr>
              <a:t>):</a:t>
            </a:r>
          </a:p>
          <a:p>
            <a:pPr>
              <a:spcBef>
                <a:spcPts val="400"/>
              </a:spcBef>
              <a:spcAft>
                <a:spcPts val="200"/>
              </a:spcAft>
            </a:pPr>
            <a:r>
              <a:rPr lang="en-GB" sz="1900" i="1" dirty="0">
                <a:solidFill>
                  <a:srgbClr val="000000"/>
                </a:solidFill>
              </a:rPr>
              <a:t>COVID-19 has highlighted (1) the need to create more resilient supply chains and (2) the importance of human workers.</a:t>
            </a:r>
          </a:p>
          <a:p>
            <a:pPr>
              <a:spcBef>
                <a:spcPts val="400"/>
              </a:spcBef>
              <a:spcAft>
                <a:spcPts val="200"/>
              </a:spcAft>
            </a:pPr>
            <a:r>
              <a:rPr lang="en-GB" sz="1900" i="1" dirty="0">
                <a:solidFill>
                  <a:srgbClr val="000000"/>
                </a:solidFill>
              </a:rPr>
              <a:t>Automation alone can be expensive and inflexible, because robots are typically designed to carry out just one precise task.</a:t>
            </a:r>
          </a:p>
          <a:p>
            <a:pPr>
              <a:spcBef>
                <a:spcPts val="400"/>
              </a:spcBef>
              <a:spcAft>
                <a:spcPts val="200"/>
              </a:spcAft>
            </a:pPr>
            <a:r>
              <a:rPr lang="en-GB" sz="1900" i="1" dirty="0">
                <a:solidFill>
                  <a:srgbClr val="000000"/>
                </a:solidFill>
              </a:rPr>
              <a:t>The best choice is to pair robots with human workers, combining the strength and speed of industrial robots with the creativity and ingenuity of humans.</a:t>
            </a:r>
          </a:p>
          <a:p>
            <a:pPr>
              <a:spcBef>
                <a:spcPts val="400"/>
              </a:spcBef>
              <a:spcAft>
                <a:spcPts val="200"/>
              </a:spcAft>
            </a:pPr>
            <a:r>
              <a:rPr lang="en-GB" sz="1900" b="1" i="1" dirty="0">
                <a:solidFill>
                  <a:srgbClr val="000000"/>
                </a:solidFill>
              </a:rPr>
              <a:t>Manufacturing is faster, cheaper and safer when humans and robots work together</a:t>
            </a:r>
            <a:r>
              <a:rPr lang="en-GB" sz="1900" i="1" dirty="0">
                <a:solidFill>
                  <a:srgbClr val="000000"/>
                </a:solidFill>
              </a:rPr>
              <a:t>.</a:t>
            </a:r>
          </a:p>
        </p:txBody>
      </p:sp>
    </p:spTree>
    <p:extLst>
      <p:ext uri="{BB962C8B-B14F-4D97-AF65-F5344CB8AC3E}">
        <p14:creationId xmlns:p14="http://schemas.microsoft.com/office/powerpoint/2010/main" val="4020850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536DA7-8035-8E40-B6B9-0EBE388BEC98}"/>
              </a:ext>
            </a:extLst>
          </p:cNvPr>
          <p:cNvSpPr>
            <a:spLocks noGrp="1"/>
          </p:cNvSpPr>
          <p:nvPr>
            <p:ph idx="1"/>
          </p:nvPr>
        </p:nvSpPr>
        <p:spPr>
          <a:xfrm>
            <a:off x="270828" y="5318242"/>
            <a:ext cx="4822379" cy="882533"/>
          </a:xfrm>
        </p:spPr>
        <p:txBody>
          <a:bodyPr/>
          <a:lstStyle/>
          <a:p>
            <a:pPr marL="187325" indent="-187325">
              <a:spcBef>
                <a:spcPts val="400"/>
              </a:spcBef>
              <a:spcAft>
                <a:spcPts val="200"/>
              </a:spcAft>
            </a:pPr>
            <a:r>
              <a:rPr lang="en-CH" sz="1800" dirty="0"/>
              <a:t>Impregnation with coil horizontal, give it a try!</a:t>
            </a:r>
          </a:p>
          <a:p>
            <a:pPr marL="187325" indent="-187325">
              <a:spcBef>
                <a:spcPts val="400"/>
              </a:spcBef>
              <a:spcAft>
                <a:spcPts val="200"/>
              </a:spcAft>
            </a:pPr>
            <a:r>
              <a:rPr lang="en-CH" sz="1800" dirty="0"/>
              <a:t>Reduce diameter of the vacuum chamber</a:t>
            </a:r>
          </a:p>
          <a:p>
            <a:pPr marL="187325" indent="-187325">
              <a:spcBef>
                <a:spcPts val="400"/>
              </a:spcBef>
              <a:spcAft>
                <a:spcPts val="200"/>
              </a:spcAft>
            </a:pPr>
            <a:r>
              <a:rPr lang="en-CH" sz="1800" dirty="0"/>
              <a:t>Do we really need a vacuum chamber?</a:t>
            </a:r>
          </a:p>
        </p:txBody>
      </p:sp>
      <p:sp>
        <p:nvSpPr>
          <p:cNvPr id="3" name="Title 2">
            <a:extLst>
              <a:ext uri="{FF2B5EF4-FFF2-40B4-BE49-F238E27FC236}">
                <a16:creationId xmlns:a16="http://schemas.microsoft.com/office/drawing/2014/main" id="{2FCE4F7B-4B1D-4140-8CBD-6DF7F04E2F00}"/>
              </a:ext>
            </a:extLst>
          </p:cNvPr>
          <p:cNvSpPr>
            <a:spLocks noGrp="1"/>
          </p:cNvSpPr>
          <p:nvPr>
            <p:ph type="title"/>
          </p:nvPr>
        </p:nvSpPr>
        <p:spPr/>
        <p:txBody>
          <a:bodyPr/>
          <a:lstStyle/>
          <a:p>
            <a:r>
              <a:rPr lang="en-CH" dirty="0"/>
              <a:t>Tooling – Impregnation system</a:t>
            </a:r>
          </a:p>
        </p:txBody>
      </p:sp>
      <p:sp>
        <p:nvSpPr>
          <p:cNvPr id="4" name="Date Placeholder 3">
            <a:extLst>
              <a:ext uri="{FF2B5EF4-FFF2-40B4-BE49-F238E27FC236}">
                <a16:creationId xmlns:a16="http://schemas.microsoft.com/office/drawing/2014/main" id="{7C8E2C06-6199-9B4C-A90A-F31CB9AADE3C}"/>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8038078C-9EAD-C143-A635-63E36ED78BDB}"/>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CADBF009-5D77-AE43-A8E8-E329CB90F1B5}"/>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8F5EAEAB-9146-A04F-A0A0-816272D9548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449280" y="350044"/>
            <a:ext cx="2430000" cy="3240000"/>
          </a:xfrm>
          <a:prstGeom prst="rect">
            <a:avLst/>
          </a:prstGeom>
        </p:spPr>
      </p:pic>
      <p:pic>
        <p:nvPicPr>
          <p:cNvPr id="8" name="Picture 7">
            <a:extLst>
              <a:ext uri="{FF2B5EF4-FFF2-40B4-BE49-F238E27FC236}">
                <a16:creationId xmlns:a16="http://schemas.microsoft.com/office/drawing/2014/main" id="{6A66EAA8-AAD0-624C-A554-5CC2CCC3513C}"/>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037602" y="1160044"/>
            <a:ext cx="3240000" cy="2430000"/>
          </a:xfrm>
          <a:prstGeom prst="rect">
            <a:avLst/>
          </a:prstGeom>
        </p:spPr>
      </p:pic>
      <p:pic>
        <p:nvPicPr>
          <p:cNvPr id="9" name="Picture 8">
            <a:extLst>
              <a:ext uri="{FF2B5EF4-FFF2-40B4-BE49-F238E27FC236}">
                <a16:creationId xmlns:a16="http://schemas.microsoft.com/office/drawing/2014/main" id="{A6EB39A4-94D6-3148-B1BA-5E7993006321}"/>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639280" y="3789288"/>
            <a:ext cx="3240000" cy="2430000"/>
          </a:xfrm>
          <a:prstGeom prst="rect">
            <a:avLst/>
          </a:prstGeom>
        </p:spPr>
      </p:pic>
      <p:pic>
        <p:nvPicPr>
          <p:cNvPr id="11" name="Picture 10">
            <a:extLst>
              <a:ext uri="{FF2B5EF4-FFF2-40B4-BE49-F238E27FC236}">
                <a16:creationId xmlns:a16="http://schemas.microsoft.com/office/drawing/2014/main" id="{F02CD2BD-C083-0B4E-AD53-B491FFBE41C6}"/>
              </a:ext>
            </a:extLst>
          </p:cNvPr>
          <p:cNvPicPr>
            <a:picLocks noChangeAspect="1"/>
          </p:cNvPicPr>
          <p:nvPr/>
        </p:nvPicPr>
        <p:blipFill>
          <a:blip r:embed="rId6"/>
          <a:stretch>
            <a:fillRect/>
          </a:stretch>
        </p:blipFill>
        <p:spPr>
          <a:xfrm>
            <a:off x="158014" y="970858"/>
            <a:ext cx="5707910" cy="4280933"/>
          </a:xfrm>
          <a:prstGeom prst="rect">
            <a:avLst/>
          </a:prstGeom>
        </p:spPr>
      </p:pic>
      <p:pic>
        <p:nvPicPr>
          <p:cNvPr id="10" name="Picture 9">
            <a:extLst>
              <a:ext uri="{FF2B5EF4-FFF2-40B4-BE49-F238E27FC236}">
                <a16:creationId xmlns:a16="http://schemas.microsoft.com/office/drawing/2014/main" id="{2F4ED80E-9BCD-F54D-9243-A69A6CD584CD}"/>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5149305" y="3789288"/>
            <a:ext cx="3240000" cy="2430000"/>
          </a:xfrm>
          <a:prstGeom prst="rect">
            <a:avLst/>
          </a:prstGeom>
        </p:spPr>
      </p:pic>
    </p:spTree>
    <p:extLst>
      <p:ext uri="{BB962C8B-B14F-4D97-AF65-F5344CB8AC3E}">
        <p14:creationId xmlns:p14="http://schemas.microsoft.com/office/powerpoint/2010/main" val="3093021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7CE31-E6C0-FC4F-A83C-04B590D4F317}"/>
              </a:ext>
            </a:extLst>
          </p:cNvPr>
          <p:cNvSpPr>
            <a:spLocks noGrp="1"/>
          </p:cNvSpPr>
          <p:nvPr>
            <p:ph idx="1"/>
          </p:nvPr>
        </p:nvSpPr>
        <p:spPr>
          <a:xfrm>
            <a:off x="407989" y="1250066"/>
            <a:ext cx="11376024" cy="5100785"/>
          </a:xfrm>
        </p:spPr>
        <p:txBody>
          <a:bodyPr/>
          <a:lstStyle/>
          <a:p>
            <a:pPr marL="457200" indent="-457200">
              <a:buFont typeface="+mj-lt"/>
              <a:buAutoNum type="arabicPeriod"/>
            </a:pPr>
            <a:r>
              <a:rPr lang="en-GB" dirty="0">
                <a:solidFill>
                  <a:schemeClr val="bg1">
                    <a:lumMod val="75000"/>
                  </a:schemeClr>
                </a:solidFill>
              </a:rPr>
              <a:t>Construction of the Nb</a:t>
            </a:r>
            <a:r>
              <a:rPr lang="en-GB" baseline="-25000" dirty="0">
                <a:solidFill>
                  <a:schemeClr val="bg1">
                    <a:lumMod val="75000"/>
                  </a:schemeClr>
                </a:solidFill>
              </a:rPr>
              <a:t>3</a:t>
            </a:r>
            <a:r>
              <a:rPr lang="en-GB" dirty="0">
                <a:solidFill>
                  <a:schemeClr val="bg1">
                    <a:lumMod val="75000"/>
                  </a:schemeClr>
                </a:solidFill>
              </a:rPr>
              <a:t>Sn 11T dipole and MQXF (a first experience)</a:t>
            </a:r>
          </a:p>
          <a:p>
            <a:pPr marL="742950" lvl="1" indent="-457200"/>
            <a:r>
              <a:rPr lang="en-GB" dirty="0">
                <a:solidFill>
                  <a:schemeClr val="bg1">
                    <a:lumMod val="75000"/>
                  </a:schemeClr>
                </a:solidFill>
              </a:rPr>
              <a:t>From an idea to the execution of a work plan</a:t>
            </a:r>
          </a:p>
          <a:p>
            <a:pPr marL="742950" lvl="1" indent="-457200"/>
            <a:r>
              <a:rPr lang="en-GB" dirty="0">
                <a:solidFill>
                  <a:schemeClr val="bg1">
                    <a:lumMod val="75000"/>
                  </a:schemeClr>
                </a:solidFill>
              </a:rPr>
              <a:t>Associated challenges (technical, managerial)</a:t>
            </a:r>
          </a:p>
          <a:p>
            <a:pPr marL="742950" lvl="1" indent="-457200"/>
            <a:r>
              <a:rPr lang="en-GB" dirty="0">
                <a:solidFill>
                  <a:schemeClr val="bg1">
                    <a:lumMod val="75000"/>
                  </a:schemeClr>
                </a:solidFill>
              </a:rPr>
              <a:t>What we have learned</a:t>
            </a:r>
          </a:p>
          <a:p>
            <a:pPr marL="457200" indent="-457200">
              <a:buFont typeface="+mj-lt"/>
              <a:buAutoNum type="arabicPeriod"/>
            </a:pPr>
            <a:r>
              <a:rPr lang="en-GB" dirty="0">
                <a:solidFill>
                  <a:schemeClr val="bg1">
                    <a:lumMod val="75000"/>
                  </a:schemeClr>
                </a:solidFill>
              </a:rPr>
              <a:t>Perspectives towards industrialization on a (much) larger scale</a:t>
            </a:r>
          </a:p>
          <a:p>
            <a:pPr marL="742950" lvl="1" indent="-457200"/>
            <a:r>
              <a:rPr lang="en-GB" dirty="0">
                <a:solidFill>
                  <a:schemeClr val="bg1">
                    <a:lumMod val="75000"/>
                  </a:schemeClr>
                </a:solidFill>
              </a:rPr>
              <a:t>The magnet point of view</a:t>
            </a:r>
          </a:p>
          <a:p>
            <a:pPr marL="742950" lvl="1" indent="-457200"/>
            <a:r>
              <a:rPr lang="en-GB" dirty="0">
                <a:solidFill>
                  <a:schemeClr val="bg1">
                    <a:lumMod val="75000"/>
                  </a:schemeClr>
                </a:solidFill>
              </a:rPr>
              <a:t>From R&amp;D to series production, which way?</a:t>
            </a:r>
          </a:p>
          <a:p>
            <a:pPr marL="457200" indent="-457200">
              <a:buFont typeface="+mj-lt"/>
              <a:buAutoNum type="arabicPeriod"/>
            </a:pPr>
            <a:r>
              <a:rPr lang="en-GB" dirty="0">
                <a:solidFill>
                  <a:schemeClr val="bg1">
                    <a:lumMod val="75000"/>
                  </a:schemeClr>
                </a:solidFill>
              </a:rPr>
              <a:t>Considerations on manufacturing infrastructure</a:t>
            </a:r>
          </a:p>
          <a:p>
            <a:pPr marL="457200" indent="-457200">
              <a:buFont typeface="+mj-lt"/>
              <a:buAutoNum type="arabicPeriod"/>
            </a:pPr>
            <a:r>
              <a:rPr lang="en-GB" dirty="0">
                <a:solidFill>
                  <a:srgbClr val="2F2F2F"/>
                </a:solidFill>
              </a:rPr>
              <a:t>Cost targets</a:t>
            </a:r>
          </a:p>
          <a:p>
            <a:pPr marL="457200" indent="-457200">
              <a:buFont typeface="+mj-lt"/>
              <a:buAutoNum type="arabicPeriod"/>
            </a:pPr>
            <a:r>
              <a:rPr lang="en-GB" dirty="0">
                <a:solidFill>
                  <a:schemeClr val="bg1">
                    <a:lumMod val="75000"/>
                  </a:schemeClr>
                </a:solidFill>
              </a:rPr>
              <a:t>Concluding remarks</a:t>
            </a:r>
          </a:p>
          <a:p>
            <a:endParaRPr lang="en-GB" dirty="0"/>
          </a:p>
          <a:p>
            <a:endParaRPr lang="en-CH" dirty="0"/>
          </a:p>
        </p:txBody>
      </p:sp>
      <p:sp>
        <p:nvSpPr>
          <p:cNvPr id="3" name="Title 2">
            <a:extLst>
              <a:ext uri="{FF2B5EF4-FFF2-40B4-BE49-F238E27FC236}">
                <a16:creationId xmlns:a16="http://schemas.microsoft.com/office/drawing/2014/main" id="{FC644F1A-20BF-314B-B413-98FD311A9D53}"/>
              </a:ext>
            </a:extLst>
          </p:cNvPr>
          <p:cNvSpPr>
            <a:spLocks noGrp="1"/>
          </p:cNvSpPr>
          <p:nvPr>
            <p:ph type="title"/>
          </p:nvPr>
        </p:nvSpPr>
        <p:spPr/>
        <p:txBody>
          <a:bodyPr/>
          <a:lstStyle/>
          <a:p>
            <a:r>
              <a:rPr lang="en-CH" dirty="0"/>
              <a:t>Outlook</a:t>
            </a:r>
          </a:p>
        </p:txBody>
      </p:sp>
      <p:sp>
        <p:nvSpPr>
          <p:cNvPr id="4" name="Date Placeholder 3">
            <a:extLst>
              <a:ext uri="{FF2B5EF4-FFF2-40B4-BE49-F238E27FC236}">
                <a16:creationId xmlns:a16="http://schemas.microsoft.com/office/drawing/2014/main" id="{A3366248-06A6-5548-932C-8ECEC827D532}"/>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CC11498-DDB7-E14C-BD79-2E4B6828134C}"/>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61B44C69-268E-CF46-8D8B-845AEA860CF7}"/>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1260473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DA7148CF-3760-2046-BD68-904B4A470977}"/>
                  </a:ext>
                </a:extLst>
              </p:cNvPr>
              <p:cNvSpPr>
                <a:spLocks noGrp="1"/>
              </p:cNvSpPr>
              <p:nvPr>
                <p:ph idx="1"/>
              </p:nvPr>
            </p:nvSpPr>
            <p:spPr/>
            <p:txBody>
              <a:bodyPr/>
              <a:lstStyle/>
              <a:p>
                <a:r>
                  <a:rPr lang="en-GB" dirty="0"/>
                  <a:t>In the framework of the strand development and procurement being part of the 16T dipole development programme for FCC, a cost target of 5 EUR/</a:t>
                </a:r>
                <a:r>
                  <a:rPr lang="en-GB" dirty="0" err="1"/>
                  <a:t>kA·m</a:t>
                </a:r>
                <a:r>
                  <a:rPr lang="en-GB" dirty="0"/>
                  <a:t> was agreed, for a technical target of critical current density </a:t>
                </a:r>
                <a:r>
                  <a:rPr lang="en-GB" i="1" dirty="0" err="1"/>
                  <a:t>J</a:t>
                </a:r>
                <a:r>
                  <a:rPr lang="en-GB" i="1" baseline="-25000" dirty="0" err="1"/>
                  <a:t>c</a:t>
                </a:r>
                <a:r>
                  <a:rPr lang="en-GB" dirty="0"/>
                  <a:t> ≥ 1500 A/mm</a:t>
                </a:r>
                <a:r>
                  <a:rPr lang="en-GB" baseline="30000" dirty="0"/>
                  <a:t>2</a:t>
                </a:r>
                <a:r>
                  <a:rPr lang="en-GB" dirty="0"/>
                  <a:t> in the superconductor at 16 T and 4.2 K</a:t>
                </a:r>
                <a:br>
                  <a:rPr lang="en-GB" dirty="0"/>
                </a:br>
                <a:r>
                  <a:rPr lang="en-GB" dirty="0"/>
                  <a:t>[IEEE Trans. on Applied Superconductivity, vol 28, No 3, April 2018: “Status of the 16T Dipole Development Program for a Future Hadron Collider”, </a:t>
                </a:r>
                <a:r>
                  <a:rPr lang="en-GB" dirty="0" err="1"/>
                  <a:t>doi</a:t>
                </a:r>
                <a:r>
                  <a:rPr lang="en-GB" dirty="0"/>
                  <a:t>: </a:t>
                </a:r>
                <a:r>
                  <a:rPr lang="en-GB" dirty="0">
                    <a:hlinkClick r:id="rId2"/>
                  </a:rPr>
                  <a:t>10.1109/TASC.2017.2780045</a:t>
                </a:r>
                <a:r>
                  <a:rPr lang="en-GB" dirty="0"/>
                  <a:t>].</a:t>
                </a:r>
                <a:br>
                  <a:rPr lang="en-GB" dirty="0"/>
                </a:br>
                <a:r>
                  <a:rPr lang="en-GB" dirty="0"/>
                  <a:t>See also talk A. Ballarino.</a:t>
                </a:r>
              </a:p>
              <a:p>
                <a:r>
                  <a:rPr lang="en-CH" dirty="0"/>
                  <a:t>With these numbers, the cost of a main dipole, </a:t>
                </a:r>
                <a14:m>
                  <m:oMath xmlns:m="http://schemas.openxmlformats.org/officeDocument/2006/math">
                    <m:r>
                      <a:rPr lang="en-CH" i="1" smtClean="0">
                        <a:latin typeface="Cambria Math" panose="02040503050406030204" pitchFamily="18" charset="0"/>
                        <a:ea typeface="Cambria Math" panose="02040503050406030204" pitchFamily="18" charset="0"/>
                      </a:rPr>
                      <m:t>~</m:t>
                    </m:r>
                  </m:oMath>
                </a14:m>
                <a:r>
                  <a:rPr lang="en-CH" dirty="0"/>
                  <a:t>14 m of magnetic length, would be of the order of 1.7 MEUR.</a:t>
                </a:r>
              </a:p>
              <a:p>
                <a:r>
                  <a:rPr lang="en-CH" dirty="0"/>
                  <a:t>Further work is needed to understand what other items could play a (significant) role in reducing the total cost of a full-length magnet (5000 dipole magnets is 4 times what we have in LHC, so any saving does matter!)</a:t>
                </a:r>
              </a:p>
              <a:p>
                <a:pPr lvl="1"/>
                <a:r>
                  <a:rPr lang="en-CH" dirty="0"/>
                  <a:t>A comparative analysis of the different conceptual designs being considered is necessary (cost &amp; performance effectiveness)</a:t>
                </a:r>
              </a:p>
              <a:p>
                <a:pPr lvl="1"/>
                <a:r>
                  <a:rPr lang="en-CH" dirty="0"/>
                  <a:t>Choice of raw materials, geometry / size of the components, including their tolerancing are important elements</a:t>
                </a:r>
              </a:p>
              <a:p>
                <a:pPr lvl="1"/>
                <a:r>
                  <a:rPr lang="en-CH" dirty="0"/>
                  <a:t>The manufacturing process should be as simple as possible and the tooling well thought.</a:t>
                </a:r>
              </a:p>
            </p:txBody>
          </p:sp>
        </mc:Choice>
        <mc:Fallback xmlns="">
          <p:sp>
            <p:nvSpPr>
              <p:cNvPr id="2" name="Content Placeholder 1">
                <a:extLst>
                  <a:ext uri="{FF2B5EF4-FFF2-40B4-BE49-F238E27FC236}">
                    <a16:creationId xmlns:a16="http://schemas.microsoft.com/office/drawing/2014/main" id="{DA7148CF-3760-2046-BD68-904B4A470977}"/>
                  </a:ext>
                </a:extLst>
              </p:cNvPr>
              <p:cNvSpPr>
                <a:spLocks noGrp="1" noRot="1" noChangeAspect="1" noMove="1" noResize="1" noEditPoints="1" noAdjustHandles="1" noChangeArrowheads="1" noChangeShapeType="1" noTextEdit="1"/>
              </p:cNvSpPr>
              <p:nvPr>
                <p:ph idx="1"/>
              </p:nvPr>
            </p:nvSpPr>
            <p:spPr>
              <a:blipFill>
                <a:blip r:embed="rId3"/>
                <a:stretch>
                  <a:fillRect l="-1339" t="-2302" r="-1451" b="-3069"/>
                </a:stretch>
              </a:blipFill>
            </p:spPr>
            <p:txBody>
              <a:bodyPr/>
              <a:lstStyle/>
              <a:p>
                <a:r>
                  <a:rPr lang="en-CH">
                    <a:noFill/>
                  </a:rPr>
                  <a:t> </a:t>
                </a:r>
              </a:p>
            </p:txBody>
          </p:sp>
        </mc:Fallback>
      </mc:AlternateContent>
      <p:sp>
        <p:nvSpPr>
          <p:cNvPr id="3" name="Title 2">
            <a:extLst>
              <a:ext uri="{FF2B5EF4-FFF2-40B4-BE49-F238E27FC236}">
                <a16:creationId xmlns:a16="http://schemas.microsoft.com/office/drawing/2014/main" id="{16F38480-6673-EF41-A425-6D434FECC41F}"/>
              </a:ext>
            </a:extLst>
          </p:cNvPr>
          <p:cNvSpPr>
            <a:spLocks noGrp="1"/>
          </p:cNvSpPr>
          <p:nvPr>
            <p:ph type="title"/>
          </p:nvPr>
        </p:nvSpPr>
        <p:spPr/>
        <p:txBody>
          <a:bodyPr/>
          <a:lstStyle/>
          <a:p>
            <a:r>
              <a:rPr lang="en-CH" dirty="0"/>
              <a:t>Current view of cost targets</a:t>
            </a:r>
          </a:p>
        </p:txBody>
      </p:sp>
      <p:sp>
        <p:nvSpPr>
          <p:cNvPr id="4" name="Date Placeholder 3">
            <a:extLst>
              <a:ext uri="{FF2B5EF4-FFF2-40B4-BE49-F238E27FC236}">
                <a16:creationId xmlns:a16="http://schemas.microsoft.com/office/drawing/2014/main" id="{F0B071E3-15A3-A740-A9EB-155745DA6496}"/>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3B8286B6-3FBE-DD4C-91DB-368DFF430FFE}"/>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60EB07C5-9585-E14E-A38D-97A5E93B4575}"/>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274843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7CE31-E6C0-FC4F-A83C-04B590D4F317}"/>
              </a:ext>
            </a:extLst>
          </p:cNvPr>
          <p:cNvSpPr>
            <a:spLocks noGrp="1"/>
          </p:cNvSpPr>
          <p:nvPr>
            <p:ph idx="1"/>
          </p:nvPr>
        </p:nvSpPr>
        <p:spPr>
          <a:xfrm>
            <a:off x="407989" y="1250066"/>
            <a:ext cx="11376024" cy="5100785"/>
          </a:xfrm>
        </p:spPr>
        <p:txBody>
          <a:bodyPr/>
          <a:lstStyle/>
          <a:p>
            <a:pPr marL="457200" indent="-457200">
              <a:buFont typeface="+mj-lt"/>
              <a:buAutoNum type="arabicPeriod"/>
            </a:pPr>
            <a:r>
              <a:rPr lang="en-GB" dirty="0">
                <a:solidFill>
                  <a:schemeClr val="bg1">
                    <a:lumMod val="75000"/>
                  </a:schemeClr>
                </a:solidFill>
              </a:rPr>
              <a:t>Construction of the Nb</a:t>
            </a:r>
            <a:r>
              <a:rPr lang="en-GB" baseline="-25000" dirty="0">
                <a:solidFill>
                  <a:schemeClr val="bg1">
                    <a:lumMod val="75000"/>
                  </a:schemeClr>
                </a:solidFill>
              </a:rPr>
              <a:t>3</a:t>
            </a:r>
            <a:r>
              <a:rPr lang="en-GB" dirty="0">
                <a:solidFill>
                  <a:schemeClr val="bg1">
                    <a:lumMod val="75000"/>
                  </a:schemeClr>
                </a:solidFill>
              </a:rPr>
              <a:t>Sn 11T dipole and MQXF (a first experience)</a:t>
            </a:r>
          </a:p>
          <a:p>
            <a:pPr marL="742950" lvl="1" indent="-457200"/>
            <a:r>
              <a:rPr lang="en-GB" dirty="0">
                <a:solidFill>
                  <a:schemeClr val="bg1">
                    <a:lumMod val="75000"/>
                  </a:schemeClr>
                </a:solidFill>
              </a:rPr>
              <a:t>From an idea to the execution of a work plan</a:t>
            </a:r>
          </a:p>
          <a:p>
            <a:pPr marL="742950" lvl="1" indent="-457200"/>
            <a:r>
              <a:rPr lang="en-GB" dirty="0">
                <a:solidFill>
                  <a:schemeClr val="bg1">
                    <a:lumMod val="75000"/>
                  </a:schemeClr>
                </a:solidFill>
              </a:rPr>
              <a:t>Associated challenges (technical, managerial)</a:t>
            </a:r>
          </a:p>
          <a:p>
            <a:pPr marL="742950" lvl="1" indent="-457200"/>
            <a:r>
              <a:rPr lang="en-GB" dirty="0">
                <a:solidFill>
                  <a:schemeClr val="bg1">
                    <a:lumMod val="75000"/>
                  </a:schemeClr>
                </a:solidFill>
              </a:rPr>
              <a:t>What we have learned</a:t>
            </a:r>
          </a:p>
          <a:p>
            <a:pPr marL="457200" indent="-457200">
              <a:buFont typeface="+mj-lt"/>
              <a:buAutoNum type="arabicPeriod"/>
            </a:pPr>
            <a:r>
              <a:rPr lang="en-GB" dirty="0">
                <a:solidFill>
                  <a:schemeClr val="bg1">
                    <a:lumMod val="75000"/>
                  </a:schemeClr>
                </a:solidFill>
              </a:rPr>
              <a:t>Perspectives towards industrialization on a (much) larger scale</a:t>
            </a:r>
          </a:p>
          <a:p>
            <a:pPr marL="742950" lvl="1" indent="-457200"/>
            <a:r>
              <a:rPr lang="en-GB" dirty="0">
                <a:solidFill>
                  <a:schemeClr val="bg1">
                    <a:lumMod val="75000"/>
                  </a:schemeClr>
                </a:solidFill>
              </a:rPr>
              <a:t>The magnet point of view</a:t>
            </a:r>
          </a:p>
          <a:p>
            <a:pPr marL="742950" lvl="1" indent="-457200"/>
            <a:r>
              <a:rPr lang="en-GB" dirty="0">
                <a:solidFill>
                  <a:schemeClr val="bg1">
                    <a:lumMod val="75000"/>
                  </a:schemeClr>
                </a:solidFill>
              </a:rPr>
              <a:t>From R&amp;D to series production, which way?</a:t>
            </a:r>
          </a:p>
          <a:p>
            <a:pPr marL="457200" indent="-457200">
              <a:buFont typeface="+mj-lt"/>
              <a:buAutoNum type="arabicPeriod"/>
            </a:pPr>
            <a:r>
              <a:rPr lang="en-GB" dirty="0">
                <a:solidFill>
                  <a:schemeClr val="bg1">
                    <a:lumMod val="75000"/>
                  </a:schemeClr>
                </a:solidFill>
              </a:rPr>
              <a:t>Considerations on manufacturing infrastructure</a:t>
            </a:r>
          </a:p>
          <a:p>
            <a:pPr marL="457200" indent="-457200">
              <a:buFont typeface="+mj-lt"/>
              <a:buAutoNum type="arabicPeriod"/>
            </a:pPr>
            <a:r>
              <a:rPr lang="en-GB" dirty="0">
                <a:solidFill>
                  <a:schemeClr val="bg1">
                    <a:lumMod val="75000"/>
                  </a:schemeClr>
                </a:solidFill>
              </a:rPr>
              <a:t>Cost targets</a:t>
            </a:r>
          </a:p>
          <a:p>
            <a:pPr marL="457200" indent="-457200">
              <a:buFont typeface="+mj-lt"/>
              <a:buAutoNum type="arabicPeriod"/>
            </a:pPr>
            <a:r>
              <a:rPr lang="en-GB" dirty="0">
                <a:solidFill>
                  <a:srgbClr val="2F2F2F"/>
                </a:solidFill>
              </a:rPr>
              <a:t>Concluding remarks</a:t>
            </a:r>
          </a:p>
          <a:p>
            <a:endParaRPr lang="en-GB" dirty="0"/>
          </a:p>
          <a:p>
            <a:endParaRPr lang="en-CH" dirty="0"/>
          </a:p>
        </p:txBody>
      </p:sp>
      <p:sp>
        <p:nvSpPr>
          <p:cNvPr id="3" name="Title 2">
            <a:extLst>
              <a:ext uri="{FF2B5EF4-FFF2-40B4-BE49-F238E27FC236}">
                <a16:creationId xmlns:a16="http://schemas.microsoft.com/office/drawing/2014/main" id="{FC644F1A-20BF-314B-B413-98FD311A9D53}"/>
              </a:ext>
            </a:extLst>
          </p:cNvPr>
          <p:cNvSpPr>
            <a:spLocks noGrp="1"/>
          </p:cNvSpPr>
          <p:nvPr>
            <p:ph type="title"/>
          </p:nvPr>
        </p:nvSpPr>
        <p:spPr/>
        <p:txBody>
          <a:bodyPr/>
          <a:lstStyle/>
          <a:p>
            <a:r>
              <a:rPr lang="en-CH" dirty="0"/>
              <a:t>Outlook</a:t>
            </a:r>
          </a:p>
        </p:txBody>
      </p:sp>
      <p:sp>
        <p:nvSpPr>
          <p:cNvPr id="4" name="Date Placeholder 3">
            <a:extLst>
              <a:ext uri="{FF2B5EF4-FFF2-40B4-BE49-F238E27FC236}">
                <a16:creationId xmlns:a16="http://schemas.microsoft.com/office/drawing/2014/main" id="{A3366248-06A6-5548-932C-8ECEC827D532}"/>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CC11498-DDB7-E14C-BD79-2E4B6828134C}"/>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61B44C69-268E-CF46-8D8B-845AEA860CF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Tree>
    <p:extLst>
      <p:ext uri="{BB962C8B-B14F-4D97-AF65-F5344CB8AC3E}">
        <p14:creationId xmlns:p14="http://schemas.microsoft.com/office/powerpoint/2010/main" val="56413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A95C9ED-6006-9143-99A4-E75BFDAE09D9}"/>
              </a:ext>
            </a:extLst>
          </p:cNvPr>
          <p:cNvSpPr>
            <a:spLocks noGrp="1"/>
          </p:cNvSpPr>
          <p:nvPr>
            <p:ph type="title"/>
          </p:nvPr>
        </p:nvSpPr>
        <p:spPr/>
        <p:txBody>
          <a:bodyPr/>
          <a:lstStyle/>
          <a:p>
            <a:r>
              <a:rPr lang="en-CH" dirty="0"/>
              <a:t>Concluding remarks</a:t>
            </a:r>
          </a:p>
        </p:txBody>
      </p:sp>
      <p:sp>
        <p:nvSpPr>
          <p:cNvPr id="4" name="Date Placeholder 3">
            <a:extLst>
              <a:ext uri="{FF2B5EF4-FFF2-40B4-BE49-F238E27FC236}">
                <a16:creationId xmlns:a16="http://schemas.microsoft.com/office/drawing/2014/main" id="{69145F23-125E-BF4C-BF18-521C8CF63164}"/>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E52C14A2-5A86-F149-885B-B1F44C195CD3}"/>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E741DADF-0F25-AB43-9F45-AB9726919193}"/>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14" name="Picture 13">
            <a:extLst>
              <a:ext uri="{FF2B5EF4-FFF2-40B4-BE49-F238E27FC236}">
                <a16:creationId xmlns:a16="http://schemas.microsoft.com/office/drawing/2014/main" id="{080C28B1-B2ED-D144-8371-21EA3F5BA546}"/>
              </a:ext>
            </a:extLst>
          </p:cNvPr>
          <p:cNvPicPr>
            <a:picLocks noChangeAspect="1"/>
          </p:cNvPicPr>
          <p:nvPr/>
        </p:nvPicPr>
        <p:blipFill>
          <a:blip r:embed="rId3"/>
          <a:stretch>
            <a:fillRect/>
          </a:stretch>
        </p:blipFill>
        <p:spPr>
          <a:xfrm>
            <a:off x="7286216" y="3429000"/>
            <a:ext cx="4776059" cy="2846813"/>
          </a:xfrm>
          <a:prstGeom prst="rect">
            <a:avLst/>
          </a:prstGeom>
        </p:spPr>
      </p:pic>
      <p:sp>
        <p:nvSpPr>
          <p:cNvPr id="2" name="Content Placeholder 1">
            <a:extLst>
              <a:ext uri="{FF2B5EF4-FFF2-40B4-BE49-F238E27FC236}">
                <a16:creationId xmlns:a16="http://schemas.microsoft.com/office/drawing/2014/main" id="{3619A777-6F8C-D044-A1B2-77949CF55D4E}"/>
              </a:ext>
            </a:extLst>
          </p:cNvPr>
          <p:cNvSpPr>
            <a:spLocks noGrp="1"/>
          </p:cNvSpPr>
          <p:nvPr>
            <p:ph idx="1"/>
          </p:nvPr>
        </p:nvSpPr>
        <p:spPr/>
        <p:txBody>
          <a:bodyPr/>
          <a:lstStyle/>
          <a:p>
            <a:r>
              <a:rPr lang="en-CH" sz="2000" dirty="0"/>
              <a:t>The very large scale production of state of t</a:t>
            </a:r>
            <a:r>
              <a:rPr lang="en-GB" sz="2000" dirty="0"/>
              <a:t>he</a:t>
            </a:r>
            <a:r>
              <a:rPr lang="en-CH" sz="2000" dirty="0"/>
              <a:t> art superconducting accelerator magnets made of Nb</a:t>
            </a:r>
            <a:r>
              <a:rPr lang="en-CH" sz="2000" baseline="-25000" dirty="0"/>
              <a:t>3</a:t>
            </a:r>
            <a:r>
              <a:rPr lang="en-CH" sz="2000" dirty="0"/>
              <a:t>Sn will be challenging.</a:t>
            </a:r>
          </a:p>
          <a:p>
            <a:r>
              <a:rPr lang="en-CH" sz="2000" dirty="0"/>
              <a:t>A large scale production implies adequate manufacturing methods and infrastructure in order to keep costs under control.</a:t>
            </a:r>
          </a:p>
          <a:p>
            <a:r>
              <a:rPr lang="en-CH" sz="2000" dirty="0"/>
              <a:t>Still, the high quality requirements will remain a first priority with no compromise.</a:t>
            </a:r>
          </a:p>
          <a:p>
            <a:r>
              <a:rPr lang="en-CH" sz="2000" dirty="0"/>
              <a:t>The definition and optimization of the production means need to be part of magnet development programme from the early stage of t</a:t>
            </a:r>
            <a:r>
              <a:rPr lang="en-GB" sz="2000" dirty="0"/>
              <a:t>he</a:t>
            </a:r>
            <a:r>
              <a:rPr lang="en-CH" sz="2000" dirty="0"/>
              <a:t> project.</a:t>
            </a:r>
          </a:p>
          <a:p>
            <a:r>
              <a:rPr lang="en-CH" sz="2000" dirty="0"/>
              <a:t>The ongoing projects of the 11T and the MQXF (both </a:t>
            </a:r>
            <a:br>
              <a:rPr lang="en-CH" sz="2000" dirty="0"/>
            </a:br>
            <a:r>
              <a:rPr lang="en-CH" sz="2000" dirty="0"/>
              <a:t>CERN and US-AUP) provide very relevant experience</a:t>
            </a:r>
            <a:br>
              <a:rPr lang="en-CH" sz="2000" dirty="0"/>
            </a:br>
            <a:r>
              <a:rPr lang="en-CH" sz="2000" dirty="0"/>
              <a:t>for us to define a consistent magnet development plan, </a:t>
            </a:r>
            <a:br>
              <a:rPr lang="en-CH" sz="2000" dirty="0"/>
            </a:br>
            <a:r>
              <a:rPr lang="en-CH" sz="2000" dirty="0"/>
              <a:t>which could be based on a revised definition of t</a:t>
            </a:r>
            <a:r>
              <a:rPr lang="en-GB" sz="2000" dirty="0"/>
              <a:t>he</a:t>
            </a:r>
            <a:r>
              <a:rPr lang="en-CH" sz="2000" dirty="0"/>
              <a:t> R&amp;D</a:t>
            </a:r>
            <a:br>
              <a:rPr lang="en-CH" sz="2000" dirty="0"/>
            </a:br>
            <a:r>
              <a:rPr lang="en-CH" sz="2000" dirty="0"/>
              <a:t>phase on the one side and of the Model&amp;Prototyping </a:t>
            </a:r>
            <a:br>
              <a:rPr lang="en-CH" sz="2000" dirty="0"/>
            </a:br>
            <a:r>
              <a:rPr lang="en-CH" sz="2000" dirty="0"/>
              <a:t>phase on the other side.</a:t>
            </a:r>
          </a:p>
        </p:txBody>
      </p:sp>
    </p:spTree>
    <p:extLst>
      <p:ext uri="{BB962C8B-B14F-4D97-AF65-F5344CB8AC3E}">
        <p14:creationId xmlns:p14="http://schemas.microsoft.com/office/powerpoint/2010/main" val="2701381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FBA6A-4C22-824E-A2FF-80B1F077F9EC}"/>
              </a:ext>
            </a:extLst>
          </p:cNvPr>
          <p:cNvSpPr>
            <a:spLocks noGrp="1"/>
          </p:cNvSpPr>
          <p:nvPr>
            <p:ph type="ctrTitle"/>
          </p:nvPr>
        </p:nvSpPr>
        <p:spPr/>
        <p:txBody>
          <a:bodyPr/>
          <a:lstStyle/>
          <a:p>
            <a:r>
              <a:rPr lang="en-CH" sz="4800" dirty="0"/>
              <a:t>Thank you for your attention</a:t>
            </a:r>
          </a:p>
        </p:txBody>
      </p:sp>
      <p:sp>
        <p:nvSpPr>
          <p:cNvPr id="3" name="Subtitle 2">
            <a:extLst>
              <a:ext uri="{FF2B5EF4-FFF2-40B4-BE49-F238E27FC236}">
                <a16:creationId xmlns:a16="http://schemas.microsoft.com/office/drawing/2014/main" id="{E2D46C0A-25D5-9B45-B908-D397AAFBF793}"/>
              </a:ext>
            </a:extLst>
          </p:cNvPr>
          <p:cNvSpPr>
            <a:spLocks noGrp="1"/>
          </p:cNvSpPr>
          <p:nvPr>
            <p:ph type="subTitle" idx="1"/>
          </p:nvPr>
        </p:nvSpPr>
        <p:spPr/>
        <p:txBody>
          <a:bodyPr/>
          <a:lstStyle/>
          <a:p>
            <a:endParaRPr lang="en-CH"/>
          </a:p>
        </p:txBody>
      </p:sp>
      <p:sp>
        <p:nvSpPr>
          <p:cNvPr id="4" name="Date Placeholder 3">
            <a:extLst>
              <a:ext uri="{FF2B5EF4-FFF2-40B4-BE49-F238E27FC236}">
                <a16:creationId xmlns:a16="http://schemas.microsoft.com/office/drawing/2014/main" id="{E362B967-0E19-0944-9EFC-A5A336A5C7EE}"/>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A6A18DDA-F983-D24F-BB83-55F5081DC7A9}"/>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E485666C-2175-AD4B-A1DD-C7B2E5093FD2}"/>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Tree>
    <p:extLst>
      <p:ext uri="{BB962C8B-B14F-4D97-AF65-F5344CB8AC3E}">
        <p14:creationId xmlns:p14="http://schemas.microsoft.com/office/powerpoint/2010/main" val="314263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CA828BB-1851-A14C-B7A4-50B249736CE3}"/>
              </a:ext>
            </a:extLst>
          </p:cNvPr>
          <p:cNvSpPr>
            <a:spLocks noGrp="1"/>
          </p:cNvSpPr>
          <p:nvPr>
            <p:ph type="title"/>
          </p:nvPr>
        </p:nvSpPr>
        <p:spPr>
          <a:xfrm>
            <a:off x="193494" y="365125"/>
            <a:ext cx="11998506" cy="720000"/>
          </a:xfrm>
        </p:spPr>
        <p:txBody>
          <a:bodyPr/>
          <a:lstStyle/>
          <a:p>
            <a:r>
              <a:rPr lang="en-US" sz="3300" dirty="0"/>
              <a:t>About reproducibility of a process throughout production</a:t>
            </a:r>
          </a:p>
        </p:txBody>
      </p:sp>
      <p:sp>
        <p:nvSpPr>
          <p:cNvPr id="8" name="Text Placeholder 7">
            <a:extLst>
              <a:ext uri="{FF2B5EF4-FFF2-40B4-BE49-F238E27FC236}">
                <a16:creationId xmlns:a16="http://schemas.microsoft.com/office/drawing/2014/main" id="{7CAAD3DC-DEEA-B042-B48E-8D396C263CFA}"/>
              </a:ext>
            </a:extLst>
          </p:cNvPr>
          <p:cNvSpPr>
            <a:spLocks noGrp="1"/>
          </p:cNvSpPr>
          <p:nvPr>
            <p:ph type="body" idx="1"/>
          </p:nvPr>
        </p:nvSpPr>
        <p:spPr>
          <a:xfrm>
            <a:off x="407987" y="1213892"/>
            <a:ext cx="5616575" cy="668337"/>
          </a:xfrm>
        </p:spPr>
        <p:txBody>
          <a:bodyPr/>
          <a:lstStyle/>
          <a:p>
            <a:r>
              <a:rPr lang="en-US" dirty="0">
                <a:solidFill>
                  <a:schemeClr val="accent2">
                    <a:lumMod val="50000"/>
                  </a:schemeClr>
                </a:solidFill>
              </a:rPr>
              <a:t>Total azimuthal excess per coil</a:t>
            </a:r>
          </a:p>
        </p:txBody>
      </p:sp>
      <p:sp>
        <p:nvSpPr>
          <p:cNvPr id="9" name="Text Placeholder 8">
            <a:extLst>
              <a:ext uri="{FF2B5EF4-FFF2-40B4-BE49-F238E27FC236}">
                <a16:creationId xmlns:a16="http://schemas.microsoft.com/office/drawing/2014/main" id="{76DF6E0D-07D2-5647-B702-AB2FEC3A24E5}"/>
              </a:ext>
            </a:extLst>
          </p:cNvPr>
          <p:cNvSpPr>
            <a:spLocks noGrp="1"/>
          </p:cNvSpPr>
          <p:nvPr>
            <p:ph type="body" sz="quarter" idx="3"/>
          </p:nvPr>
        </p:nvSpPr>
        <p:spPr>
          <a:xfrm>
            <a:off x="7174852" y="1213200"/>
            <a:ext cx="4408726" cy="542811"/>
          </a:xfrm>
        </p:spPr>
        <p:txBody>
          <a:bodyPr/>
          <a:lstStyle/>
          <a:p>
            <a:r>
              <a:rPr lang="en-US" dirty="0">
                <a:solidFill>
                  <a:schemeClr val="accent2">
                    <a:lumMod val="50000"/>
                  </a:schemeClr>
                </a:solidFill>
              </a:rPr>
              <a:t>Average quadrant excess when using tailored shims</a:t>
            </a:r>
          </a:p>
        </p:txBody>
      </p:sp>
      <p:sp>
        <p:nvSpPr>
          <p:cNvPr id="3" name="Date Placeholder 2">
            <a:extLst>
              <a:ext uri="{FF2B5EF4-FFF2-40B4-BE49-F238E27FC236}">
                <a16:creationId xmlns:a16="http://schemas.microsoft.com/office/drawing/2014/main" id="{6F2B8CFA-D2E5-B045-9BA7-399F96A10366}"/>
              </a:ext>
            </a:extLst>
          </p:cNvPr>
          <p:cNvSpPr>
            <a:spLocks noGrp="1"/>
          </p:cNvSpPr>
          <p:nvPr>
            <p:ph type="dt" sz="half" idx="15"/>
          </p:nvPr>
        </p:nvSpPr>
        <p:spPr/>
        <p:txBody>
          <a:bodyPr/>
          <a:lstStyle/>
          <a:p>
            <a:r>
              <a:rPr lang="de-CH"/>
              <a:t>2021-06-01</a:t>
            </a:r>
            <a:endParaRPr lang="en-US" dirty="0"/>
          </a:p>
        </p:txBody>
      </p:sp>
      <p:sp>
        <p:nvSpPr>
          <p:cNvPr id="4" name="Footer Placeholder 3">
            <a:extLst>
              <a:ext uri="{FF2B5EF4-FFF2-40B4-BE49-F238E27FC236}">
                <a16:creationId xmlns:a16="http://schemas.microsoft.com/office/drawing/2014/main" id="{2C7A30AA-7062-0A40-A43A-8DA09581C6F7}"/>
              </a:ext>
            </a:extLst>
          </p:cNvPr>
          <p:cNvSpPr>
            <a:spLocks noGrp="1"/>
          </p:cNvSpPr>
          <p:nvPr>
            <p:ph type="ftr" sz="quarter" idx="16"/>
          </p:nvPr>
        </p:nvSpPr>
        <p:spPr/>
        <p:txBody>
          <a:bodyPr/>
          <a:lstStyle/>
          <a:p>
            <a:r>
              <a:rPr lang="en-US"/>
              <a:t>F. Savary | Construction of High Field Magnets for a Future Hadron Collider</a:t>
            </a:r>
            <a:endParaRPr lang="en-US" dirty="0"/>
          </a:p>
        </p:txBody>
      </p:sp>
      <p:sp>
        <p:nvSpPr>
          <p:cNvPr id="5" name="Slide Number Placeholder 4">
            <a:extLst>
              <a:ext uri="{FF2B5EF4-FFF2-40B4-BE49-F238E27FC236}">
                <a16:creationId xmlns:a16="http://schemas.microsoft.com/office/drawing/2014/main" id="{A78AAC4A-BF0B-8C46-8168-E1EDA5718621}"/>
              </a:ext>
            </a:extLst>
          </p:cNvPr>
          <p:cNvSpPr>
            <a:spLocks noGrp="1"/>
          </p:cNvSpPr>
          <p:nvPr>
            <p:ph type="sldNum" sz="quarter" idx="17"/>
          </p:nvPr>
        </p:nvSpPr>
        <p:spPr/>
        <p:txBody>
          <a:bodyPr/>
          <a:lstStyle/>
          <a:p>
            <a:fld id="{36B5EA5A-BC32-A742-B11B-8E7414D5B535}" type="slidenum">
              <a:rPr lang="en-US" smtClean="0"/>
              <a:pPr/>
              <a:t>28</a:t>
            </a:fld>
            <a:endParaRPr lang="en-US" dirty="0"/>
          </a:p>
        </p:txBody>
      </p:sp>
      <p:pic>
        <p:nvPicPr>
          <p:cNvPr id="23" name="Picture Placeholder 22">
            <a:extLst>
              <a:ext uri="{FF2B5EF4-FFF2-40B4-BE49-F238E27FC236}">
                <a16:creationId xmlns:a16="http://schemas.microsoft.com/office/drawing/2014/main" id="{656E636C-3A53-934F-9F6D-F9FD1EA026E7}"/>
              </a:ext>
            </a:extLst>
          </p:cNvPr>
          <p:cNvPicPr>
            <a:picLocks noGrp="1" noChangeAspect="1"/>
          </p:cNvPicPr>
          <p:nvPr>
            <p:ph type="pic" sz="quarter" idx="18"/>
          </p:nvPr>
        </p:nvPicPr>
        <p:blipFill>
          <a:blip r:embed="rId2" cstate="hqprint">
            <a:extLst>
              <a:ext uri="{28A0092B-C50C-407E-A947-70E740481C1C}">
                <a14:useLocalDpi xmlns:a14="http://schemas.microsoft.com/office/drawing/2010/main"/>
              </a:ext>
            </a:extLst>
          </a:blip>
          <a:srcRect l="890" r="890"/>
          <a:stretch>
            <a:fillRect/>
          </a:stretch>
        </p:blipFill>
        <p:spPr>
          <a:xfrm>
            <a:off x="7174852" y="2452648"/>
            <a:ext cx="4408726" cy="3374265"/>
          </a:xfrm>
          <a:prstGeom prst="rect">
            <a:avLst/>
          </a:prstGeom>
          <a:ln>
            <a:solidFill>
              <a:schemeClr val="tx1"/>
            </a:solidFill>
          </a:ln>
        </p:spPr>
      </p:pic>
      <p:pic>
        <p:nvPicPr>
          <p:cNvPr id="11" name="Picture Placeholder 10">
            <a:extLst>
              <a:ext uri="{FF2B5EF4-FFF2-40B4-BE49-F238E27FC236}">
                <a16:creationId xmlns:a16="http://schemas.microsoft.com/office/drawing/2014/main" id="{5CBC7913-F213-BF40-B8A3-FC4A912BAF1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l="5040" r="5040"/>
          <a:stretch>
            <a:fillRect/>
          </a:stretch>
        </p:blipFill>
        <p:spPr bwMode="auto">
          <a:xfrm>
            <a:off x="193494" y="1671812"/>
            <a:ext cx="6776137" cy="5186188"/>
          </a:xfrm>
          <a:prstGeom prst="rect">
            <a:avLst/>
          </a:prstGeom>
          <a:noFill/>
          <a:ln>
            <a:solidFill>
              <a:schemeClr val="tx1"/>
            </a:solidFill>
          </a:ln>
        </p:spPr>
      </p:pic>
      <p:sp>
        <p:nvSpPr>
          <p:cNvPr id="10" name="TextBox 9">
            <a:extLst>
              <a:ext uri="{FF2B5EF4-FFF2-40B4-BE49-F238E27FC236}">
                <a16:creationId xmlns:a16="http://schemas.microsoft.com/office/drawing/2014/main" id="{433716A2-8704-7843-A6FC-959EE09AD93C}"/>
              </a:ext>
            </a:extLst>
          </p:cNvPr>
          <p:cNvSpPr txBox="1"/>
          <p:nvPr/>
        </p:nvSpPr>
        <p:spPr>
          <a:xfrm>
            <a:off x="3118476" y="836022"/>
            <a:ext cx="6148542" cy="246221"/>
          </a:xfrm>
          <a:prstGeom prst="rect">
            <a:avLst/>
          </a:prstGeom>
          <a:noFill/>
        </p:spPr>
        <p:txBody>
          <a:bodyPr wrap="square" lIns="0" tIns="0" rIns="0" bIns="0" rtlCol="0" anchor="ctr" anchorCtr="0">
            <a:spAutoFit/>
          </a:bodyPr>
          <a:lstStyle/>
          <a:p>
            <a:pPr algn="ctr"/>
            <a:r>
              <a:rPr lang="en-US" sz="1600" b="1" i="1" dirty="0">
                <a:solidFill>
                  <a:schemeClr val="accent2">
                    <a:lumMod val="50000"/>
                  </a:schemeClr>
                </a:solidFill>
              </a:rPr>
              <a:t>Graphs, courtesy D. </a:t>
            </a:r>
            <a:r>
              <a:rPr lang="en-US" sz="1600" b="1" i="1" dirty="0" err="1">
                <a:solidFill>
                  <a:schemeClr val="accent2">
                    <a:lumMod val="50000"/>
                  </a:schemeClr>
                </a:solidFill>
              </a:rPr>
              <a:t>Pulikowski</a:t>
            </a:r>
            <a:r>
              <a:rPr lang="en-US" sz="1600" b="1" i="1" dirty="0">
                <a:solidFill>
                  <a:schemeClr val="accent2">
                    <a:lumMod val="50000"/>
                  </a:schemeClr>
                </a:solidFill>
              </a:rPr>
              <a:t> &amp; J.L. </a:t>
            </a:r>
            <a:r>
              <a:rPr lang="en-US" sz="1600" b="1" i="1" dirty="0" err="1">
                <a:solidFill>
                  <a:schemeClr val="accent2">
                    <a:lumMod val="50000"/>
                  </a:schemeClr>
                </a:solidFill>
              </a:rPr>
              <a:t>Rudeiros</a:t>
            </a:r>
            <a:r>
              <a:rPr lang="en-US" sz="1600" b="1" i="1" dirty="0">
                <a:solidFill>
                  <a:schemeClr val="accent2">
                    <a:lumMod val="50000"/>
                  </a:schemeClr>
                </a:solidFill>
              </a:rPr>
              <a:t> Fernandez</a:t>
            </a:r>
          </a:p>
        </p:txBody>
      </p:sp>
    </p:spTree>
    <p:extLst>
      <p:ext uri="{BB962C8B-B14F-4D97-AF65-F5344CB8AC3E}">
        <p14:creationId xmlns:p14="http://schemas.microsoft.com/office/powerpoint/2010/main" val="336897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41841-F8E0-4643-A6A8-222549244431}"/>
              </a:ext>
            </a:extLst>
          </p:cNvPr>
          <p:cNvSpPr>
            <a:spLocks noGrp="1"/>
          </p:cNvSpPr>
          <p:nvPr>
            <p:ph type="title"/>
          </p:nvPr>
        </p:nvSpPr>
        <p:spPr/>
        <p:txBody>
          <a:bodyPr/>
          <a:lstStyle/>
          <a:p>
            <a:r>
              <a:rPr lang="en-CH" dirty="0"/>
              <a:t>First four magnets @ different stages of fabrication</a:t>
            </a:r>
          </a:p>
        </p:txBody>
      </p:sp>
      <p:sp>
        <p:nvSpPr>
          <p:cNvPr id="4" name="Date Placeholder 3">
            <a:extLst>
              <a:ext uri="{FF2B5EF4-FFF2-40B4-BE49-F238E27FC236}">
                <a16:creationId xmlns:a16="http://schemas.microsoft.com/office/drawing/2014/main" id="{222C6C53-EB36-A841-BD63-10B536FC7B21}"/>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8384C5E1-E114-2041-A3DC-94F6538E511C}"/>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A211CD36-F744-8644-B6E9-68B8F5F2E947}"/>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31" name="Content Placeholder 6">
            <a:extLst>
              <a:ext uri="{FF2B5EF4-FFF2-40B4-BE49-F238E27FC236}">
                <a16:creationId xmlns:a16="http://schemas.microsoft.com/office/drawing/2014/main" id="{1D89A478-2A16-204E-A61F-977731736949}"/>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840958" y="1099734"/>
            <a:ext cx="4187952" cy="2520000"/>
          </a:xfrm>
          <a:prstGeom prst="rect">
            <a:avLst/>
          </a:prstGeom>
        </p:spPr>
      </p:pic>
      <p:pic>
        <p:nvPicPr>
          <p:cNvPr id="32" name="Picture 31">
            <a:extLst>
              <a:ext uri="{FF2B5EF4-FFF2-40B4-BE49-F238E27FC236}">
                <a16:creationId xmlns:a16="http://schemas.microsoft.com/office/drawing/2014/main" id="{9A86210F-9B49-1142-82AE-8B0B27C55D8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506463" y="1099734"/>
            <a:ext cx="4320000" cy="2736305"/>
          </a:xfrm>
          <a:prstGeom prst="rect">
            <a:avLst/>
          </a:prstGeom>
        </p:spPr>
      </p:pic>
      <p:pic>
        <p:nvPicPr>
          <p:cNvPr id="33" name="Picture 32">
            <a:extLst>
              <a:ext uri="{FF2B5EF4-FFF2-40B4-BE49-F238E27FC236}">
                <a16:creationId xmlns:a16="http://schemas.microsoft.com/office/drawing/2014/main" id="{0726EA17-6652-FC46-A65B-9A56533C3E06}"/>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840958" y="3945568"/>
            <a:ext cx="4186800" cy="2307495"/>
          </a:xfrm>
          <a:prstGeom prst="rect">
            <a:avLst/>
          </a:prstGeom>
        </p:spPr>
      </p:pic>
      <p:pic>
        <p:nvPicPr>
          <p:cNvPr id="34" name="Picture 33">
            <a:extLst>
              <a:ext uri="{FF2B5EF4-FFF2-40B4-BE49-F238E27FC236}">
                <a16:creationId xmlns:a16="http://schemas.microsoft.com/office/drawing/2014/main" id="{06E0EF33-D113-4D4C-8D36-BF7F296AD63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506463" y="4090825"/>
            <a:ext cx="4416000" cy="2160000"/>
          </a:xfrm>
          <a:prstGeom prst="rect">
            <a:avLst/>
          </a:prstGeom>
        </p:spPr>
      </p:pic>
      <p:sp>
        <p:nvSpPr>
          <p:cNvPr id="35" name="TextBox 34">
            <a:extLst>
              <a:ext uri="{FF2B5EF4-FFF2-40B4-BE49-F238E27FC236}">
                <a16:creationId xmlns:a16="http://schemas.microsoft.com/office/drawing/2014/main" id="{2626A29D-DFC7-4842-8885-7E032B4CD2A9}"/>
              </a:ext>
            </a:extLst>
          </p:cNvPr>
          <p:cNvSpPr txBox="1"/>
          <p:nvPr/>
        </p:nvSpPr>
        <p:spPr>
          <a:xfrm rot="21276451">
            <a:off x="2579082" y="2029371"/>
            <a:ext cx="2016000" cy="457424"/>
          </a:xfrm>
          <a:prstGeom prst="rect">
            <a:avLst/>
          </a:prstGeom>
          <a:noFill/>
        </p:spPr>
        <p:txBody>
          <a:bodyPr wrap="square" lIns="36000" tIns="36000" rIns="36000" bIns="36000" rtlCol="0">
            <a:spAutoFit/>
          </a:bodyPr>
          <a:lstStyle/>
          <a:p>
            <a:pPr algn="ctr"/>
            <a:r>
              <a:rPr lang="en-US" sz="1400" b="1" dirty="0">
                <a:solidFill>
                  <a:schemeClr val="bg1"/>
                </a:solidFill>
              </a:rPr>
              <a:t>S1</a:t>
            </a:r>
            <a:r>
              <a:rPr lang="en-US" sz="1100" b="1" dirty="0">
                <a:solidFill>
                  <a:schemeClr val="bg1"/>
                </a:solidFill>
              </a:rPr>
              <a:t> - LMBHB002</a:t>
            </a:r>
          </a:p>
          <a:p>
            <a:pPr algn="ctr"/>
            <a:r>
              <a:rPr lang="en-US" sz="1100" b="1" dirty="0">
                <a:solidFill>
                  <a:schemeClr val="bg1"/>
                </a:solidFill>
              </a:rPr>
              <a:t>Summer 2019</a:t>
            </a:r>
            <a:endParaRPr lang="en-GB" sz="1100" b="1" dirty="0">
              <a:solidFill>
                <a:schemeClr val="bg1"/>
              </a:solidFill>
            </a:endParaRPr>
          </a:p>
        </p:txBody>
      </p:sp>
      <p:sp>
        <p:nvSpPr>
          <p:cNvPr id="36" name="TextBox 35">
            <a:extLst>
              <a:ext uri="{FF2B5EF4-FFF2-40B4-BE49-F238E27FC236}">
                <a16:creationId xmlns:a16="http://schemas.microsoft.com/office/drawing/2014/main" id="{31EE44F5-085A-DD47-BE0E-86C7745CDA6B}"/>
              </a:ext>
            </a:extLst>
          </p:cNvPr>
          <p:cNvSpPr txBox="1"/>
          <p:nvPr/>
        </p:nvSpPr>
        <p:spPr>
          <a:xfrm rot="1152206">
            <a:off x="6679323" y="1583482"/>
            <a:ext cx="2016000" cy="457424"/>
          </a:xfrm>
          <a:prstGeom prst="rect">
            <a:avLst/>
          </a:prstGeom>
          <a:noFill/>
        </p:spPr>
        <p:txBody>
          <a:bodyPr wrap="square" lIns="36000" tIns="36000" rIns="36000" bIns="36000" rtlCol="0">
            <a:spAutoFit/>
          </a:bodyPr>
          <a:lstStyle/>
          <a:p>
            <a:pPr algn="ctr"/>
            <a:r>
              <a:rPr lang="en-US" sz="1400" b="1" dirty="0">
                <a:solidFill>
                  <a:schemeClr val="bg1"/>
                </a:solidFill>
              </a:rPr>
              <a:t>S2</a:t>
            </a:r>
            <a:r>
              <a:rPr lang="en-US" sz="1100" b="1" dirty="0">
                <a:solidFill>
                  <a:schemeClr val="bg1"/>
                </a:solidFill>
              </a:rPr>
              <a:t> - LMBHA001</a:t>
            </a:r>
          </a:p>
          <a:p>
            <a:pPr algn="ctr"/>
            <a:r>
              <a:rPr lang="en-US" sz="1100" b="1" dirty="0">
                <a:solidFill>
                  <a:schemeClr val="bg1"/>
                </a:solidFill>
              </a:rPr>
              <a:t>8 November 2019</a:t>
            </a:r>
            <a:endParaRPr lang="en-GB" sz="1100" b="1" dirty="0">
              <a:solidFill>
                <a:schemeClr val="bg1"/>
              </a:solidFill>
            </a:endParaRPr>
          </a:p>
        </p:txBody>
      </p:sp>
      <p:sp>
        <p:nvSpPr>
          <p:cNvPr id="37" name="TextBox 36">
            <a:extLst>
              <a:ext uri="{FF2B5EF4-FFF2-40B4-BE49-F238E27FC236}">
                <a16:creationId xmlns:a16="http://schemas.microsoft.com/office/drawing/2014/main" id="{81AAC7C7-EA54-B848-9CDC-A87F04E3F038}"/>
              </a:ext>
            </a:extLst>
          </p:cNvPr>
          <p:cNvSpPr txBox="1"/>
          <p:nvPr/>
        </p:nvSpPr>
        <p:spPr>
          <a:xfrm rot="946252">
            <a:off x="1003097" y="4448046"/>
            <a:ext cx="2016000" cy="457424"/>
          </a:xfrm>
          <a:prstGeom prst="rect">
            <a:avLst/>
          </a:prstGeom>
          <a:noFill/>
        </p:spPr>
        <p:txBody>
          <a:bodyPr wrap="square" lIns="36000" tIns="36000" rIns="36000" bIns="36000" rtlCol="0">
            <a:spAutoFit/>
          </a:bodyPr>
          <a:lstStyle/>
          <a:p>
            <a:pPr algn="ctr"/>
            <a:r>
              <a:rPr lang="en-US" sz="1400" b="1" dirty="0">
                <a:solidFill>
                  <a:schemeClr val="bg1"/>
                </a:solidFill>
              </a:rPr>
              <a:t>S3</a:t>
            </a:r>
            <a:r>
              <a:rPr lang="en-US" sz="1100" b="1" dirty="0">
                <a:solidFill>
                  <a:schemeClr val="bg1"/>
                </a:solidFill>
              </a:rPr>
              <a:t> - LMBHA002</a:t>
            </a:r>
          </a:p>
          <a:p>
            <a:pPr algn="ctr"/>
            <a:r>
              <a:rPr lang="en-US" sz="1100" b="1" dirty="0">
                <a:solidFill>
                  <a:schemeClr val="bg1"/>
                </a:solidFill>
              </a:rPr>
              <a:t>11 November 2019</a:t>
            </a:r>
            <a:endParaRPr lang="en-GB" sz="1100" b="1" dirty="0">
              <a:solidFill>
                <a:schemeClr val="bg1"/>
              </a:solidFill>
            </a:endParaRPr>
          </a:p>
        </p:txBody>
      </p:sp>
      <p:sp>
        <p:nvSpPr>
          <p:cNvPr id="38" name="TextBox 37">
            <a:extLst>
              <a:ext uri="{FF2B5EF4-FFF2-40B4-BE49-F238E27FC236}">
                <a16:creationId xmlns:a16="http://schemas.microsoft.com/office/drawing/2014/main" id="{1079E0AA-8510-F24C-A6AA-88EC559A4B00}"/>
              </a:ext>
            </a:extLst>
          </p:cNvPr>
          <p:cNvSpPr txBox="1"/>
          <p:nvPr/>
        </p:nvSpPr>
        <p:spPr>
          <a:xfrm rot="21091093">
            <a:off x="8038266" y="4713823"/>
            <a:ext cx="2016000" cy="457424"/>
          </a:xfrm>
          <a:prstGeom prst="rect">
            <a:avLst/>
          </a:prstGeom>
          <a:noFill/>
        </p:spPr>
        <p:txBody>
          <a:bodyPr wrap="square" lIns="36000" tIns="36000" rIns="36000" bIns="36000" rtlCol="0">
            <a:spAutoFit/>
          </a:bodyPr>
          <a:lstStyle/>
          <a:p>
            <a:pPr algn="ctr"/>
            <a:r>
              <a:rPr lang="en-US" sz="1400" b="1" dirty="0"/>
              <a:t>S4</a:t>
            </a:r>
            <a:r>
              <a:rPr lang="en-US" sz="1100" b="1" dirty="0"/>
              <a:t> - LMBHB003</a:t>
            </a:r>
          </a:p>
          <a:p>
            <a:pPr algn="ctr"/>
            <a:r>
              <a:rPr lang="en-US" sz="1100" b="1" dirty="0"/>
              <a:t>11 November 2019</a:t>
            </a:r>
            <a:endParaRPr lang="en-GB" sz="1100" b="1" dirty="0"/>
          </a:p>
        </p:txBody>
      </p:sp>
    </p:spTree>
    <p:extLst>
      <p:ext uri="{BB962C8B-B14F-4D97-AF65-F5344CB8AC3E}">
        <p14:creationId xmlns:p14="http://schemas.microsoft.com/office/powerpoint/2010/main" val="2805590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7CE31-E6C0-FC4F-A83C-04B590D4F317}"/>
              </a:ext>
            </a:extLst>
          </p:cNvPr>
          <p:cNvSpPr>
            <a:spLocks noGrp="1"/>
          </p:cNvSpPr>
          <p:nvPr>
            <p:ph idx="1"/>
          </p:nvPr>
        </p:nvSpPr>
        <p:spPr>
          <a:xfrm>
            <a:off x="407989" y="1250066"/>
            <a:ext cx="11376024" cy="5100785"/>
          </a:xfrm>
        </p:spPr>
        <p:txBody>
          <a:bodyPr/>
          <a:lstStyle/>
          <a:p>
            <a:pPr marL="457200" indent="-457200">
              <a:buFont typeface="+mj-lt"/>
              <a:buAutoNum type="arabicPeriod"/>
            </a:pPr>
            <a:r>
              <a:rPr lang="en-GB" dirty="0"/>
              <a:t>Construction of the Nb</a:t>
            </a:r>
            <a:r>
              <a:rPr lang="en-GB" baseline="-25000" dirty="0"/>
              <a:t>3</a:t>
            </a:r>
            <a:r>
              <a:rPr lang="en-GB" dirty="0"/>
              <a:t>Sn 11T dipole and MQXF (a first experience)</a:t>
            </a:r>
          </a:p>
          <a:p>
            <a:pPr marL="742950" lvl="1" indent="-457200"/>
            <a:r>
              <a:rPr lang="en-GB" dirty="0"/>
              <a:t>From an idea to the execution of a work plan </a:t>
            </a:r>
          </a:p>
          <a:p>
            <a:pPr marL="742950" lvl="1" indent="-457200"/>
            <a:r>
              <a:rPr lang="en-GB" dirty="0"/>
              <a:t>Associated challenges (technical, managerial)</a:t>
            </a:r>
          </a:p>
          <a:p>
            <a:pPr marL="742950" lvl="1" indent="-457200"/>
            <a:r>
              <a:rPr lang="en-GB" dirty="0"/>
              <a:t>What we have learned</a:t>
            </a:r>
          </a:p>
          <a:p>
            <a:pPr marL="457200" indent="-457200">
              <a:buFont typeface="+mj-lt"/>
              <a:buAutoNum type="arabicPeriod"/>
            </a:pPr>
            <a:r>
              <a:rPr lang="en-GB" dirty="0">
                <a:solidFill>
                  <a:schemeClr val="bg1">
                    <a:lumMod val="75000"/>
                  </a:schemeClr>
                </a:solidFill>
              </a:rPr>
              <a:t>Perspectives towards industrialization on a (much) larger scale</a:t>
            </a:r>
          </a:p>
          <a:p>
            <a:pPr marL="742950" lvl="1" indent="-457200"/>
            <a:r>
              <a:rPr lang="en-GB" dirty="0">
                <a:solidFill>
                  <a:schemeClr val="bg1">
                    <a:lumMod val="75000"/>
                  </a:schemeClr>
                </a:solidFill>
              </a:rPr>
              <a:t>The magnet point of view</a:t>
            </a:r>
          </a:p>
          <a:p>
            <a:pPr marL="742950" lvl="1" indent="-457200"/>
            <a:r>
              <a:rPr lang="en-GB" dirty="0">
                <a:solidFill>
                  <a:schemeClr val="bg1">
                    <a:lumMod val="75000"/>
                  </a:schemeClr>
                </a:solidFill>
              </a:rPr>
              <a:t>From R&amp;D to series production, which way?</a:t>
            </a:r>
          </a:p>
          <a:p>
            <a:pPr marL="457200" indent="-457200">
              <a:buFont typeface="+mj-lt"/>
              <a:buAutoNum type="arabicPeriod"/>
            </a:pPr>
            <a:r>
              <a:rPr lang="en-GB" dirty="0">
                <a:solidFill>
                  <a:schemeClr val="bg1">
                    <a:lumMod val="75000"/>
                  </a:schemeClr>
                </a:solidFill>
              </a:rPr>
              <a:t>Considerations on manufacturing infrastructure</a:t>
            </a:r>
          </a:p>
          <a:p>
            <a:pPr marL="457200" indent="-457200">
              <a:buFont typeface="+mj-lt"/>
              <a:buAutoNum type="arabicPeriod"/>
            </a:pPr>
            <a:r>
              <a:rPr lang="en-GB" dirty="0">
                <a:solidFill>
                  <a:schemeClr val="bg1">
                    <a:lumMod val="75000"/>
                  </a:schemeClr>
                </a:solidFill>
              </a:rPr>
              <a:t>Cost targets</a:t>
            </a:r>
          </a:p>
          <a:p>
            <a:pPr marL="457200" indent="-457200">
              <a:buFont typeface="+mj-lt"/>
              <a:buAutoNum type="arabicPeriod"/>
            </a:pPr>
            <a:r>
              <a:rPr lang="en-GB" dirty="0">
                <a:solidFill>
                  <a:schemeClr val="bg1">
                    <a:lumMod val="75000"/>
                  </a:schemeClr>
                </a:solidFill>
              </a:rPr>
              <a:t>Concluding remarks</a:t>
            </a:r>
          </a:p>
          <a:p>
            <a:endParaRPr lang="en-GB" dirty="0"/>
          </a:p>
          <a:p>
            <a:endParaRPr lang="en-CH" dirty="0"/>
          </a:p>
        </p:txBody>
      </p:sp>
      <p:sp>
        <p:nvSpPr>
          <p:cNvPr id="3" name="Title 2">
            <a:extLst>
              <a:ext uri="{FF2B5EF4-FFF2-40B4-BE49-F238E27FC236}">
                <a16:creationId xmlns:a16="http://schemas.microsoft.com/office/drawing/2014/main" id="{FC644F1A-20BF-314B-B413-98FD311A9D53}"/>
              </a:ext>
            </a:extLst>
          </p:cNvPr>
          <p:cNvSpPr>
            <a:spLocks noGrp="1"/>
          </p:cNvSpPr>
          <p:nvPr>
            <p:ph type="title"/>
          </p:nvPr>
        </p:nvSpPr>
        <p:spPr/>
        <p:txBody>
          <a:bodyPr/>
          <a:lstStyle/>
          <a:p>
            <a:r>
              <a:rPr lang="en-CH" dirty="0"/>
              <a:t>Outlook</a:t>
            </a:r>
          </a:p>
        </p:txBody>
      </p:sp>
      <p:sp>
        <p:nvSpPr>
          <p:cNvPr id="4" name="Date Placeholder 3">
            <a:extLst>
              <a:ext uri="{FF2B5EF4-FFF2-40B4-BE49-F238E27FC236}">
                <a16:creationId xmlns:a16="http://schemas.microsoft.com/office/drawing/2014/main" id="{A3366248-06A6-5548-932C-8ECEC827D532}"/>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CC11498-DDB7-E14C-BD79-2E4B6828134C}"/>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61B44C69-268E-CF46-8D8B-845AEA860CF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398985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9680F4-1279-7048-89DD-DB0FA1C43078}"/>
              </a:ext>
            </a:extLst>
          </p:cNvPr>
          <p:cNvSpPr>
            <a:spLocks noGrp="1"/>
          </p:cNvSpPr>
          <p:nvPr>
            <p:ph idx="1"/>
          </p:nvPr>
        </p:nvSpPr>
        <p:spPr/>
        <p:txBody>
          <a:bodyPr/>
          <a:lstStyle/>
          <a:p>
            <a:r>
              <a:rPr lang="en-GB" dirty="0"/>
              <a:t>Set a plan, </a:t>
            </a:r>
            <a:r>
              <a:rPr lang="en-GB" b="1" dirty="0"/>
              <a:t>tailor</a:t>
            </a:r>
            <a:r>
              <a:rPr lang="en-GB" dirty="0"/>
              <a:t> it for the </a:t>
            </a:r>
            <a:r>
              <a:rPr lang="en-GB" b="1" dirty="0"/>
              <a:t>production of a small series </a:t>
            </a:r>
            <a:r>
              <a:rPr lang="en-GB" dirty="0"/>
              <a:t>of </a:t>
            </a:r>
            <a:r>
              <a:rPr lang="en-GB" b="1" dirty="0"/>
              <a:t>superconducting accelerator magnets</a:t>
            </a:r>
            <a:r>
              <a:rPr lang="en-GB" dirty="0"/>
              <a:t> made of a </a:t>
            </a:r>
            <a:r>
              <a:rPr lang="en-GB" b="1" dirty="0"/>
              <a:t>new technology</a:t>
            </a:r>
            <a:r>
              <a:rPr lang="en-GB" dirty="0"/>
              <a:t>, </a:t>
            </a:r>
            <a:r>
              <a:rPr lang="en-GB" b="1" dirty="0"/>
              <a:t>Nb</a:t>
            </a:r>
            <a:r>
              <a:rPr lang="en-GB" b="1" baseline="-25000" dirty="0"/>
              <a:t>3</a:t>
            </a:r>
            <a:r>
              <a:rPr lang="en-GB" b="1" dirty="0"/>
              <a:t>Sn</a:t>
            </a:r>
            <a:endParaRPr lang="en-GB" dirty="0"/>
          </a:p>
          <a:p>
            <a:r>
              <a:rPr lang="en-GB" dirty="0"/>
              <a:t>There were stringent </a:t>
            </a:r>
            <a:r>
              <a:rPr lang="en-GB" b="1" dirty="0"/>
              <a:t>time constraints</a:t>
            </a:r>
            <a:r>
              <a:rPr lang="en-GB" dirty="0"/>
              <a:t>, with the need of installing 4 magnets during the </a:t>
            </a:r>
            <a:r>
              <a:rPr lang="en-GB" b="1" dirty="0"/>
              <a:t>L</a:t>
            </a:r>
            <a:r>
              <a:rPr lang="en-GB" dirty="0"/>
              <a:t>ong </a:t>
            </a:r>
            <a:r>
              <a:rPr lang="en-GB" b="1" dirty="0"/>
              <a:t>S</a:t>
            </a:r>
            <a:r>
              <a:rPr lang="en-GB" dirty="0"/>
              <a:t>hutdown </a:t>
            </a:r>
            <a:r>
              <a:rPr lang="en-GB" b="1" dirty="0"/>
              <a:t>2</a:t>
            </a:r>
            <a:r>
              <a:rPr lang="en-GB" dirty="0"/>
              <a:t> (initially, even more magnets, later reduced to 4 to be installed + 2 spare magnets)</a:t>
            </a:r>
          </a:p>
          <a:p>
            <a:r>
              <a:rPr lang="en-GB" dirty="0"/>
              <a:t>Start the development activities notwithstanding the (temporary) lack of internal resources due to the </a:t>
            </a:r>
            <a:r>
              <a:rPr lang="en-GB" b="1" dirty="0"/>
              <a:t>L</a:t>
            </a:r>
            <a:r>
              <a:rPr lang="en-GB" dirty="0"/>
              <a:t>ong </a:t>
            </a:r>
            <a:r>
              <a:rPr lang="en-GB" b="1" dirty="0"/>
              <a:t>S</a:t>
            </a:r>
            <a:r>
              <a:rPr lang="en-GB" dirty="0"/>
              <a:t>hutdown </a:t>
            </a:r>
            <a:r>
              <a:rPr lang="en-GB" b="1" dirty="0"/>
              <a:t>1</a:t>
            </a:r>
            <a:r>
              <a:rPr lang="en-GB" dirty="0"/>
              <a:t> of LHC</a:t>
            </a:r>
          </a:p>
          <a:p>
            <a:r>
              <a:rPr lang="en-GB" b="1" dirty="0"/>
              <a:t>Idea:</a:t>
            </a:r>
            <a:r>
              <a:rPr lang="en-GB" dirty="0"/>
              <a:t> call contribution from industry to compensate for this (2011) and to prepare industrial partners to future projects (medium / longer term)</a:t>
            </a:r>
          </a:p>
          <a:p>
            <a:r>
              <a:rPr lang="en-GB" dirty="0"/>
              <a:t>The R&amp;D activities and model programme started in the end of 2011 at FNAL in the US</a:t>
            </a:r>
          </a:p>
        </p:txBody>
      </p:sp>
      <p:sp>
        <p:nvSpPr>
          <p:cNvPr id="3" name="Title 2">
            <a:extLst>
              <a:ext uri="{FF2B5EF4-FFF2-40B4-BE49-F238E27FC236}">
                <a16:creationId xmlns:a16="http://schemas.microsoft.com/office/drawing/2014/main" id="{E2C6C6E3-E499-7941-9024-A1E40A7673DE}"/>
              </a:ext>
            </a:extLst>
          </p:cNvPr>
          <p:cNvSpPr>
            <a:spLocks noGrp="1"/>
          </p:cNvSpPr>
          <p:nvPr>
            <p:ph type="title"/>
          </p:nvPr>
        </p:nvSpPr>
        <p:spPr/>
        <p:txBody>
          <a:bodyPr/>
          <a:lstStyle/>
          <a:p>
            <a:r>
              <a:rPr lang="en-CH" dirty="0"/>
              <a:t>The idea, </a:t>
            </a:r>
            <a:r>
              <a:rPr lang="en-CH" dirty="0">
                <a:solidFill>
                  <a:schemeClr val="tx1">
                    <a:lumMod val="20000"/>
                    <a:lumOff val="80000"/>
                  </a:schemeClr>
                </a:solidFill>
              </a:rPr>
              <a:t>the work plan and its execution (11T)</a:t>
            </a:r>
          </a:p>
        </p:txBody>
      </p:sp>
      <p:sp>
        <p:nvSpPr>
          <p:cNvPr id="4" name="Date Placeholder 3">
            <a:extLst>
              <a:ext uri="{FF2B5EF4-FFF2-40B4-BE49-F238E27FC236}">
                <a16:creationId xmlns:a16="http://schemas.microsoft.com/office/drawing/2014/main" id="{2028F50B-B9F8-4048-B25B-26B9B9385C3B}"/>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8B9B41CF-4CB3-E747-A752-164BB35F9CFA}"/>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BB604956-7E8B-F548-BAC6-459BB0A8C94D}"/>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493820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C6C6E3-E499-7941-9024-A1E40A7673DE}"/>
              </a:ext>
            </a:extLst>
          </p:cNvPr>
          <p:cNvSpPr>
            <a:spLocks noGrp="1"/>
          </p:cNvSpPr>
          <p:nvPr>
            <p:ph type="title"/>
          </p:nvPr>
        </p:nvSpPr>
        <p:spPr/>
        <p:txBody>
          <a:bodyPr/>
          <a:lstStyle/>
          <a:p>
            <a:r>
              <a:rPr lang="en-CH" dirty="0">
                <a:solidFill>
                  <a:schemeClr val="tx1">
                    <a:lumMod val="20000"/>
                    <a:lumOff val="80000"/>
                  </a:schemeClr>
                </a:solidFill>
              </a:rPr>
              <a:t>The idea, </a:t>
            </a:r>
            <a:r>
              <a:rPr lang="en-CH" dirty="0"/>
              <a:t>the work plan and its execution, 1 (11T)</a:t>
            </a:r>
          </a:p>
        </p:txBody>
      </p:sp>
      <p:sp>
        <p:nvSpPr>
          <p:cNvPr id="4" name="Date Placeholder 3">
            <a:extLst>
              <a:ext uri="{FF2B5EF4-FFF2-40B4-BE49-F238E27FC236}">
                <a16:creationId xmlns:a16="http://schemas.microsoft.com/office/drawing/2014/main" id="{2028F50B-B9F8-4048-B25B-26B9B9385C3B}"/>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8B9B41CF-4CB3-E747-A752-164BB35F9CFA}"/>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BB604956-7E8B-F548-BAC6-459BB0A8C94D}"/>
              </a:ext>
            </a:extLst>
          </p:cNvPr>
          <p:cNvSpPr>
            <a:spLocks noGrp="1"/>
          </p:cNvSpPr>
          <p:nvPr>
            <p:ph type="sldNum" sz="quarter" idx="12"/>
          </p:nvPr>
        </p:nvSpPr>
        <p:spPr/>
        <p:txBody>
          <a:bodyPr/>
          <a:lstStyle/>
          <a:p>
            <a:fld id="{36B5EA5A-BC32-A742-B11B-8E7414D5B535}" type="slidenum">
              <a:rPr lang="en-US" smtClean="0"/>
              <a:pPr/>
              <a:t>5</a:t>
            </a:fld>
            <a:endParaRPr lang="en-US" dirty="0"/>
          </a:p>
        </p:txBody>
      </p:sp>
      <p:graphicFrame>
        <p:nvGraphicFramePr>
          <p:cNvPr id="7" name="Table 7">
            <a:extLst>
              <a:ext uri="{FF2B5EF4-FFF2-40B4-BE49-F238E27FC236}">
                <a16:creationId xmlns:a16="http://schemas.microsoft.com/office/drawing/2014/main" id="{C2707B5A-A35F-524C-897F-99C1E0912DC6}"/>
              </a:ext>
            </a:extLst>
          </p:cNvPr>
          <p:cNvGraphicFramePr>
            <a:graphicFrameLocks noGrp="1"/>
          </p:cNvGraphicFramePr>
          <p:nvPr>
            <p:extLst>
              <p:ext uri="{D42A27DB-BD31-4B8C-83A1-F6EECF244321}">
                <p14:modId xmlns:p14="http://schemas.microsoft.com/office/powerpoint/2010/main" val="3124080213"/>
              </p:ext>
            </p:extLst>
          </p:nvPr>
        </p:nvGraphicFramePr>
        <p:xfrm>
          <a:off x="407987" y="5124662"/>
          <a:ext cx="11376040" cy="370840"/>
        </p:xfrm>
        <a:graphic>
          <a:graphicData uri="http://schemas.openxmlformats.org/drawingml/2006/table">
            <a:tbl>
              <a:tblPr firstRow="1" bandRow="1">
                <a:tableStyleId>{8EC20E35-A176-4012-BC5E-935CFFF8708E}</a:tableStyleId>
              </a:tblPr>
              <a:tblGrid>
                <a:gridCol w="1137604">
                  <a:extLst>
                    <a:ext uri="{9D8B030D-6E8A-4147-A177-3AD203B41FA5}">
                      <a16:colId xmlns:a16="http://schemas.microsoft.com/office/drawing/2014/main" val="498717153"/>
                    </a:ext>
                  </a:extLst>
                </a:gridCol>
                <a:gridCol w="1137604">
                  <a:extLst>
                    <a:ext uri="{9D8B030D-6E8A-4147-A177-3AD203B41FA5}">
                      <a16:colId xmlns:a16="http://schemas.microsoft.com/office/drawing/2014/main" val="361198115"/>
                    </a:ext>
                  </a:extLst>
                </a:gridCol>
                <a:gridCol w="1137604">
                  <a:extLst>
                    <a:ext uri="{9D8B030D-6E8A-4147-A177-3AD203B41FA5}">
                      <a16:colId xmlns:a16="http://schemas.microsoft.com/office/drawing/2014/main" val="2641112153"/>
                    </a:ext>
                  </a:extLst>
                </a:gridCol>
                <a:gridCol w="1137604">
                  <a:extLst>
                    <a:ext uri="{9D8B030D-6E8A-4147-A177-3AD203B41FA5}">
                      <a16:colId xmlns:a16="http://schemas.microsoft.com/office/drawing/2014/main" val="3289112540"/>
                    </a:ext>
                  </a:extLst>
                </a:gridCol>
                <a:gridCol w="1137604">
                  <a:extLst>
                    <a:ext uri="{9D8B030D-6E8A-4147-A177-3AD203B41FA5}">
                      <a16:colId xmlns:a16="http://schemas.microsoft.com/office/drawing/2014/main" val="3946627578"/>
                    </a:ext>
                  </a:extLst>
                </a:gridCol>
                <a:gridCol w="1137604">
                  <a:extLst>
                    <a:ext uri="{9D8B030D-6E8A-4147-A177-3AD203B41FA5}">
                      <a16:colId xmlns:a16="http://schemas.microsoft.com/office/drawing/2014/main" val="1055137437"/>
                    </a:ext>
                  </a:extLst>
                </a:gridCol>
                <a:gridCol w="1137604">
                  <a:extLst>
                    <a:ext uri="{9D8B030D-6E8A-4147-A177-3AD203B41FA5}">
                      <a16:colId xmlns:a16="http://schemas.microsoft.com/office/drawing/2014/main" val="400529231"/>
                    </a:ext>
                  </a:extLst>
                </a:gridCol>
                <a:gridCol w="1137604">
                  <a:extLst>
                    <a:ext uri="{9D8B030D-6E8A-4147-A177-3AD203B41FA5}">
                      <a16:colId xmlns:a16="http://schemas.microsoft.com/office/drawing/2014/main" val="85792315"/>
                    </a:ext>
                  </a:extLst>
                </a:gridCol>
                <a:gridCol w="1137604">
                  <a:extLst>
                    <a:ext uri="{9D8B030D-6E8A-4147-A177-3AD203B41FA5}">
                      <a16:colId xmlns:a16="http://schemas.microsoft.com/office/drawing/2014/main" val="317517864"/>
                    </a:ext>
                  </a:extLst>
                </a:gridCol>
                <a:gridCol w="1137604">
                  <a:extLst>
                    <a:ext uri="{9D8B030D-6E8A-4147-A177-3AD203B41FA5}">
                      <a16:colId xmlns:a16="http://schemas.microsoft.com/office/drawing/2014/main" val="1972773647"/>
                    </a:ext>
                  </a:extLst>
                </a:gridCol>
              </a:tblGrid>
              <a:tr h="370840">
                <a:tc>
                  <a:txBody>
                    <a:bodyPr/>
                    <a:lstStyle/>
                    <a:p>
                      <a:pPr algn="ctr"/>
                      <a:r>
                        <a:rPr lang="en-CH" sz="1600" b="0" dirty="0">
                          <a:solidFill>
                            <a:schemeClr val="tx1"/>
                          </a:solidFill>
                        </a:rPr>
                        <a:t>2011</a:t>
                      </a:r>
                    </a:p>
                  </a:txBody>
                  <a:tcPr>
                    <a:lnL w="1270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2012</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2013</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2014</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2015</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2016</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2017</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2018</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2019</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tc>
                  <a:txBody>
                    <a:bodyPr/>
                    <a:lstStyle/>
                    <a:p>
                      <a:pPr algn="ctr"/>
                      <a:r>
                        <a:rPr lang="en-CH" sz="1600" b="0" dirty="0">
                          <a:solidFill>
                            <a:schemeClr val="tx1"/>
                          </a:solidFill>
                        </a:rPr>
                        <a:t>2020</a:t>
                      </a:r>
                    </a:p>
                  </a:txBody>
                  <a:tcPr>
                    <a:lnL w="12700" cap="flat" cmpd="sng" algn="ctr">
                      <a:solidFill>
                        <a:schemeClr val="bg1"/>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2"/>
                    </a:solidFill>
                  </a:tcPr>
                </a:tc>
                <a:extLst>
                  <a:ext uri="{0D108BD9-81ED-4DB2-BD59-A6C34878D82A}">
                    <a16:rowId xmlns:a16="http://schemas.microsoft.com/office/drawing/2014/main" val="2338770362"/>
                  </a:ext>
                </a:extLst>
              </a:tr>
            </a:tbl>
          </a:graphicData>
        </a:graphic>
      </p:graphicFrame>
      <p:cxnSp>
        <p:nvCxnSpPr>
          <p:cNvPr id="10" name="Straight Arrow Connector 9">
            <a:extLst>
              <a:ext uri="{FF2B5EF4-FFF2-40B4-BE49-F238E27FC236}">
                <a16:creationId xmlns:a16="http://schemas.microsoft.com/office/drawing/2014/main" id="{AEC544AF-AAFD-4B45-B216-21898663C361}"/>
              </a:ext>
            </a:extLst>
          </p:cNvPr>
          <p:cNvCxnSpPr>
            <a:cxnSpLocks/>
          </p:cNvCxnSpPr>
          <p:nvPr/>
        </p:nvCxnSpPr>
        <p:spPr>
          <a:xfrm>
            <a:off x="2693773" y="5767987"/>
            <a:ext cx="2261286" cy="0"/>
          </a:xfrm>
          <a:prstGeom prst="straightConnector1">
            <a:avLst/>
          </a:prstGeom>
          <a:ln w="12700">
            <a:solidFill>
              <a:schemeClr val="accent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38B620B4-6A76-7743-A19E-424E0C69C185}"/>
              </a:ext>
            </a:extLst>
          </p:cNvPr>
          <p:cNvSpPr txBox="1"/>
          <p:nvPr/>
        </p:nvSpPr>
        <p:spPr>
          <a:xfrm>
            <a:off x="2693773" y="5483780"/>
            <a:ext cx="2261286" cy="284207"/>
          </a:xfrm>
          <a:prstGeom prst="rect">
            <a:avLst/>
          </a:prstGeom>
          <a:noFill/>
        </p:spPr>
        <p:txBody>
          <a:bodyPr wrap="square" lIns="0" tIns="0" rIns="0" bIns="0" rtlCol="0">
            <a:spAutoFit/>
          </a:bodyPr>
          <a:lstStyle/>
          <a:p>
            <a:pPr algn="ctr"/>
            <a:r>
              <a:rPr lang="en-CH" dirty="0">
                <a:solidFill>
                  <a:schemeClr val="accent3"/>
                </a:solidFill>
              </a:rPr>
              <a:t>L S 1</a:t>
            </a:r>
          </a:p>
        </p:txBody>
      </p:sp>
      <p:cxnSp>
        <p:nvCxnSpPr>
          <p:cNvPr id="15" name="Straight Arrow Connector 14">
            <a:extLst>
              <a:ext uri="{FF2B5EF4-FFF2-40B4-BE49-F238E27FC236}">
                <a16:creationId xmlns:a16="http://schemas.microsoft.com/office/drawing/2014/main" id="{EDDD47DD-D1AA-964A-9205-9C77C77F80B2}"/>
              </a:ext>
            </a:extLst>
          </p:cNvPr>
          <p:cNvCxnSpPr>
            <a:cxnSpLocks/>
          </p:cNvCxnSpPr>
          <p:nvPr/>
        </p:nvCxnSpPr>
        <p:spPr>
          <a:xfrm>
            <a:off x="3420790" y="4988563"/>
            <a:ext cx="4957091" cy="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A1B4BC1-1CB4-EF4B-B0BA-09852C6626B2}"/>
              </a:ext>
            </a:extLst>
          </p:cNvPr>
          <p:cNvSpPr txBox="1"/>
          <p:nvPr/>
        </p:nvSpPr>
        <p:spPr>
          <a:xfrm>
            <a:off x="418090" y="1329126"/>
            <a:ext cx="5154815" cy="3323987"/>
          </a:xfrm>
          <a:prstGeom prst="rect">
            <a:avLst/>
          </a:prstGeom>
          <a:noFill/>
        </p:spPr>
        <p:txBody>
          <a:bodyPr wrap="square" lIns="0" tIns="0" rIns="0" bIns="0" rtlCol="0">
            <a:spAutoFit/>
          </a:bodyPr>
          <a:lstStyle/>
          <a:p>
            <a:pPr marL="182563" indent="-182563">
              <a:buFont typeface="Arial" panose="020B0604020202020204" pitchFamily="34" charset="0"/>
              <a:buChar char="•"/>
            </a:pPr>
            <a:r>
              <a:rPr lang="en-CH" b="1" dirty="0"/>
              <a:t>Development contracts</a:t>
            </a:r>
          </a:p>
          <a:p>
            <a:pPr marL="365125" lvl="1" indent="-182563">
              <a:buFont typeface="Arial" panose="020B0604020202020204" pitchFamily="34" charset="0"/>
              <a:buChar char="•"/>
            </a:pPr>
            <a:r>
              <a:rPr lang="en-CH" dirty="0"/>
              <a:t>Complete manufacturing design of 11T, QXF</a:t>
            </a:r>
          </a:p>
          <a:p>
            <a:pPr marL="365125" lvl="1" indent="-182563">
              <a:buFont typeface="Arial" panose="020B0604020202020204" pitchFamily="34" charset="0"/>
              <a:buChar char="•"/>
            </a:pPr>
            <a:r>
              <a:rPr lang="en-CH" dirty="0"/>
              <a:t>Contribute to magnet model programme (short)</a:t>
            </a:r>
          </a:p>
          <a:p>
            <a:pPr marL="365125" lvl="1" indent="-182563">
              <a:buFont typeface="Arial" panose="020B0604020202020204" pitchFamily="34" charset="0"/>
              <a:buChar char="•"/>
            </a:pPr>
            <a:r>
              <a:rPr lang="en-CH" dirty="0"/>
              <a:t>Contribute to the design of tooling (long)</a:t>
            </a:r>
          </a:p>
          <a:p>
            <a:pPr marL="365125" lvl="1" indent="-182563">
              <a:buFont typeface="Arial" panose="020B0604020202020204" pitchFamily="34" charset="0"/>
              <a:buChar char="•"/>
            </a:pPr>
            <a:r>
              <a:rPr lang="en-CH" dirty="0"/>
              <a:t>Manufacture the coils and collared coils of the </a:t>
            </a:r>
            <a:r>
              <a:rPr lang="en-CH" b="1" dirty="0"/>
              <a:t>full-length prototype</a:t>
            </a:r>
          </a:p>
          <a:p>
            <a:pPr marL="182563" indent="-182563">
              <a:buFont typeface="Arial" panose="020B0604020202020204" pitchFamily="34" charset="0"/>
              <a:buChar char="•"/>
            </a:pPr>
            <a:r>
              <a:rPr lang="en-CH" b="1" dirty="0"/>
              <a:t>Leading magnet manufacturers</a:t>
            </a:r>
            <a:r>
              <a:rPr lang="en-CH" dirty="0"/>
              <a:t> in Europe</a:t>
            </a:r>
          </a:p>
          <a:p>
            <a:pPr marL="365125" lvl="1" indent="-182563">
              <a:buFont typeface="Arial" panose="020B0604020202020204" pitchFamily="34" charset="0"/>
              <a:buChar char="•"/>
            </a:pPr>
            <a:r>
              <a:rPr lang="en-CH" dirty="0"/>
              <a:t>S156/TE: BNG – Germany</a:t>
            </a:r>
          </a:p>
          <a:p>
            <a:pPr marL="365125" lvl="1" indent="-182563">
              <a:buFont typeface="Arial" panose="020B0604020202020204" pitchFamily="34" charset="0"/>
              <a:buChar char="•"/>
            </a:pPr>
            <a:r>
              <a:rPr lang="en-CH" dirty="0"/>
              <a:t>S157/TE: Alstom – France </a:t>
            </a:r>
          </a:p>
          <a:p>
            <a:pPr marL="365125" lvl="1" indent="-182563">
              <a:buFont typeface="Arial" panose="020B0604020202020204" pitchFamily="34" charset="0"/>
              <a:buChar char="•"/>
            </a:pPr>
            <a:r>
              <a:rPr lang="en-CH" dirty="0"/>
              <a:t>S158/TE: ASG Superconductors – Italy</a:t>
            </a:r>
          </a:p>
          <a:p>
            <a:pPr marL="365125" lvl="1" indent="-182563">
              <a:buFont typeface="Arial" panose="020B0604020202020204" pitchFamily="34" charset="0"/>
              <a:buChar char="•"/>
            </a:pPr>
            <a:r>
              <a:rPr lang="en-CH" dirty="0"/>
              <a:t>S159/TE: Oxford Instruments – UK</a:t>
            </a:r>
          </a:p>
          <a:p>
            <a:pPr marL="365125" lvl="1" indent="-182563">
              <a:buFont typeface="Arial" panose="020B0604020202020204" pitchFamily="34" charset="0"/>
              <a:buChar char="•"/>
            </a:pPr>
            <a:r>
              <a:rPr lang="en-CH" b="1" dirty="0"/>
              <a:t>Kick-off meetings between Jul. &amp; Oct. 13</a:t>
            </a:r>
          </a:p>
        </p:txBody>
      </p:sp>
      <p:sp>
        <p:nvSpPr>
          <p:cNvPr id="19" name="TextBox 18">
            <a:extLst>
              <a:ext uri="{FF2B5EF4-FFF2-40B4-BE49-F238E27FC236}">
                <a16:creationId xmlns:a16="http://schemas.microsoft.com/office/drawing/2014/main" id="{0F7B45FD-7624-4749-B668-77403670A8DD}"/>
              </a:ext>
            </a:extLst>
          </p:cNvPr>
          <p:cNvSpPr txBox="1"/>
          <p:nvPr/>
        </p:nvSpPr>
        <p:spPr>
          <a:xfrm>
            <a:off x="3420775" y="4680000"/>
            <a:ext cx="4957091" cy="288000"/>
          </a:xfrm>
          <a:prstGeom prst="rect">
            <a:avLst/>
          </a:prstGeom>
          <a:noFill/>
        </p:spPr>
        <p:txBody>
          <a:bodyPr wrap="square" lIns="0" tIns="0" rIns="0" bIns="0" rtlCol="0">
            <a:spAutoFit/>
          </a:bodyPr>
          <a:lstStyle/>
          <a:p>
            <a:pPr algn="ctr"/>
            <a:r>
              <a:rPr lang="en-CH" b="1" dirty="0"/>
              <a:t>11T  P h a s e  1</a:t>
            </a:r>
          </a:p>
        </p:txBody>
      </p:sp>
      <p:cxnSp>
        <p:nvCxnSpPr>
          <p:cNvPr id="20" name="Straight Arrow Connector 19">
            <a:extLst>
              <a:ext uri="{FF2B5EF4-FFF2-40B4-BE49-F238E27FC236}">
                <a16:creationId xmlns:a16="http://schemas.microsoft.com/office/drawing/2014/main" id="{0D88FD7A-62C6-DE40-A7CD-D40138EFB1C8}"/>
              </a:ext>
            </a:extLst>
          </p:cNvPr>
          <p:cNvCxnSpPr>
            <a:cxnSpLocks/>
          </p:cNvCxnSpPr>
          <p:nvPr/>
        </p:nvCxnSpPr>
        <p:spPr>
          <a:xfrm>
            <a:off x="6095982" y="5764671"/>
            <a:ext cx="2261286" cy="0"/>
          </a:xfrm>
          <a:prstGeom prst="straightConnector1">
            <a:avLst/>
          </a:prstGeom>
          <a:ln w="1270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D55A945-538A-1440-988F-E1DBEFC10361}"/>
              </a:ext>
            </a:extLst>
          </p:cNvPr>
          <p:cNvSpPr txBox="1"/>
          <p:nvPr/>
        </p:nvSpPr>
        <p:spPr>
          <a:xfrm>
            <a:off x="6106272" y="5481883"/>
            <a:ext cx="2240706" cy="288000"/>
          </a:xfrm>
          <a:prstGeom prst="rect">
            <a:avLst/>
          </a:prstGeom>
          <a:noFill/>
        </p:spPr>
        <p:txBody>
          <a:bodyPr wrap="square" lIns="0" tIns="0" rIns="0" bIns="0" rtlCol="0">
            <a:spAutoFit/>
          </a:bodyPr>
          <a:lstStyle/>
          <a:p>
            <a:pPr algn="ctr"/>
            <a:r>
              <a:rPr lang="en-CH" b="1" dirty="0">
                <a:solidFill>
                  <a:schemeClr val="accent2">
                    <a:lumMod val="50000"/>
                  </a:schemeClr>
                </a:solidFill>
              </a:rPr>
              <a:t>11T  P h a s e  2.a</a:t>
            </a:r>
          </a:p>
        </p:txBody>
      </p:sp>
      <p:sp>
        <p:nvSpPr>
          <p:cNvPr id="23" name="TextBox 22">
            <a:extLst>
              <a:ext uri="{FF2B5EF4-FFF2-40B4-BE49-F238E27FC236}">
                <a16:creationId xmlns:a16="http://schemas.microsoft.com/office/drawing/2014/main" id="{8FA401C7-8959-5047-BFAC-08962BE104B6}"/>
              </a:ext>
            </a:extLst>
          </p:cNvPr>
          <p:cNvSpPr txBox="1"/>
          <p:nvPr/>
        </p:nvSpPr>
        <p:spPr>
          <a:xfrm>
            <a:off x="8386119" y="4680000"/>
            <a:ext cx="3348000" cy="288000"/>
          </a:xfrm>
          <a:prstGeom prst="rect">
            <a:avLst/>
          </a:prstGeom>
          <a:noFill/>
        </p:spPr>
        <p:txBody>
          <a:bodyPr wrap="square" lIns="0" tIns="0" rIns="0" bIns="0" rtlCol="0">
            <a:spAutoFit/>
          </a:bodyPr>
          <a:lstStyle/>
          <a:p>
            <a:pPr algn="ctr"/>
            <a:r>
              <a:rPr lang="en-CH" b="1" dirty="0">
                <a:solidFill>
                  <a:schemeClr val="accent2">
                    <a:lumMod val="50000"/>
                  </a:schemeClr>
                </a:solidFill>
              </a:rPr>
              <a:t>11T  P h a s e  2.b</a:t>
            </a:r>
          </a:p>
        </p:txBody>
      </p:sp>
      <p:sp>
        <p:nvSpPr>
          <p:cNvPr id="25" name="TextBox 24">
            <a:extLst>
              <a:ext uri="{FF2B5EF4-FFF2-40B4-BE49-F238E27FC236}">
                <a16:creationId xmlns:a16="http://schemas.microsoft.com/office/drawing/2014/main" id="{E7320AC2-BDAF-AE43-97C7-8D33D789DAC5}"/>
              </a:ext>
            </a:extLst>
          </p:cNvPr>
          <p:cNvSpPr txBox="1"/>
          <p:nvPr/>
        </p:nvSpPr>
        <p:spPr>
          <a:xfrm>
            <a:off x="417705" y="1032236"/>
            <a:ext cx="5155200" cy="276999"/>
          </a:xfrm>
          <a:prstGeom prst="rect">
            <a:avLst/>
          </a:prstGeom>
          <a:noFill/>
        </p:spPr>
        <p:txBody>
          <a:bodyPr wrap="square" lIns="0" tIns="0" rIns="0" bIns="0" rtlCol="0">
            <a:spAutoFit/>
          </a:bodyPr>
          <a:lstStyle/>
          <a:p>
            <a:r>
              <a:rPr lang="en-CH" b="1" dirty="0"/>
              <a:t>P h a s e  1:</a:t>
            </a:r>
          </a:p>
        </p:txBody>
      </p:sp>
      <p:sp>
        <p:nvSpPr>
          <p:cNvPr id="27" name="TextBox 26">
            <a:extLst>
              <a:ext uri="{FF2B5EF4-FFF2-40B4-BE49-F238E27FC236}">
                <a16:creationId xmlns:a16="http://schemas.microsoft.com/office/drawing/2014/main" id="{415D3FCF-00F0-5846-AE35-C11FD7D51E95}"/>
              </a:ext>
            </a:extLst>
          </p:cNvPr>
          <p:cNvSpPr txBox="1"/>
          <p:nvPr/>
        </p:nvSpPr>
        <p:spPr>
          <a:xfrm>
            <a:off x="5899319" y="1030135"/>
            <a:ext cx="2880000" cy="276999"/>
          </a:xfrm>
          <a:prstGeom prst="rect">
            <a:avLst/>
          </a:prstGeom>
          <a:noFill/>
        </p:spPr>
        <p:txBody>
          <a:bodyPr wrap="square" lIns="0" tIns="0" rIns="0" bIns="0" rtlCol="0">
            <a:spAutoFit/>
          </a:bodyPr>
          <a:lstStyle/>
          <a:p>
            <a:r>
              <a:rPr lang="en-CH" b="1" dirty="0">
                <a:solidFill>
                  <a:schemeClr val="accent2">
                    <a:lumMod val="50000"/>
                  </a:schemeClr>
                </a:solidFill>
              </a:rPr>
              <a:t>P h a s e  2.a:</a:t>
            </a:r>
          </a:p>
        </p:txBody>
      </p:sp>
      <p:sp>
        <p:nvSpPr>
          <p:cNvPr id="29" name="TextBox 28">
            <a:extLst>
              <a:ext uri="{FF2B5EF4-FFF2-40B4-BE49-F238E27FC236}">
                <a16:creationId xmlns:a16="http://schemas.microsoft.com/office/drawing/2014/main" id="{1DCF2FDB-1450-374E-ABDC-A669B0E6D8DB}"/>
              </a:ext>
            </a:extLst>
          </p:cNvPr>
          <p:cNvSpPr txBox="1"/>
          <p:nvPr/>
        </p:nvSpPr>
        <p:spPr>
          <a:xfrm>
            <a:off x="5899320" y="1307134"/>
            <a:ext cx="2880000" cy="2769989"/>
          </a:xfrm>
          <a:prstGeom prst="rect">
            <a:avLst/>
          </a:prstGeom>
          <a:noFill/>
        </p:spPr>
        <p:txBody>
          <a:bodyPr wrap="square" lIns="0" tIns="0" rIns="0" bIns="0" rtlCol="0">
            <a:spAutoFit/>
          </a:bodyPr>
          <a:lstStyle/>
          <a:p>
            <a:pPr marL="182563" indent="-182563">
              <a:buFont typeface="Arial" panose="020B0604020202020204" pitchFamily="34" charset="0"/>
              <a:buChar char="•"/>
            </a:pPr>
            <a:r>
              <a:rPr lang="en-CH" b="1" dirty="0">
                <a:solidFill>
                  <a:schemeClr val="accent2">
                    <a:lumMod val="50000"/>
                  </a:schemeClr>
                </a:solidFill>
              </a:rPr>
              <a:t>Preparation of production </a:t>
            </a:r>
            <a:r>
              <a:rPr lang="en-CH" dirty="0">
                <a:solidFill>
                  <a:schemeClr val="accent2">
                    <a:lumMod val="50000"/>
                  </a:schemeClr>
                </a:solidFill>
              </a:rPr>
              <a:t>of full-size 11T by industry, for coils and collared coils, on the CERN site </a:t>
            </a:r>
          </a:p>
          <a:p>
            <a:pPr marL="182563" indent="-182563">
              <a:buFont typeface="Arial" panose="020B0604020202020204" pitchFamily="34" charset="0"/>
              <a:buChar char="•"/>
            </a:pPr>
            <a:r>
              <a:rPr lang="en-CH" dirty="0">
                <a:solidFill>
                  <a:schemeClr val="accent2">
                    <a:lumMod val="50000"/>
                  </a:schemeClr>
                </a:solidFill>
              </a:rPr>
              <a:t>Preparation work for the part cold mass assembly also initiated, done in full by CERN, also for cryostating and cold tests</a:t>
            </a:r>
          </a:p>
        </p:txBody>
      </p:sp>
      <p:sp>
        <p:nvSpPr>
          <p:cNvPr id="32" name="TextBox 31">
            <a:extLst>
              <a:ext uri="{FF2B5EF4-FFF2-40B4-BE49-F238E27FC236}">
                <a16:creationId xmlns:a16="http://schemas.microsoft.com/office/drawing/2014/main" id="{4453421F-98D1-D343-9A5A-8BB796003566}"/>
              </a:ext>
            </a:extLst>
          </p:cNvPr>
          <p:cNvSpPr txBox="1"/>
          <p:nvPr/>
        </p:nvSpPr>
        <p:spPr>
          <a:xfrm>
            <a:off x="8975904" y="1330756"/>
            <a:ext cx="2880000" cy="3323987"/>
          </a:xfrm>
          <a:prstGeom prst="rect">
            <a:avLst/>
          </a:prstGeom>
          <a:noFill/>
        </p:spPr>
        <p:txBody>
          <a:bodyPr wrap="square" lIns="0" tIns="0" rIns="0" bIns="0" rtlCol="0">
            <a:spAutoFit/>
          </a:bodyPr>
          <a:lstStyle/>
          <a:p>
            <a:pPr marL="179388" indent="-179388">
              <a:buFont typeface="Arial" panose="020B0604020202020204" pitchFamily="34" charset="0"/>
              <a:buChar char="•"/>
            </a:pPr>
            <a:r>
              <a:rPr lang="en-CH" b="1" dirty="0">
                <a:solidFill>
                  <a:schemeClr val="accent2">
                    <a:lumMod val="50000"/>
                  </a:schemeClr>
                </a:solidFill>
              </a:rPr>
              <a:t>Series production</a:t>
            </a:r>
          </a:p>
          <a:p>
            <a:pPr marL="179388" indent="-179388">
              <a:buFont typeface="Arial" panose="020B0604020202020204" pitchFamily="34" charset="0"/>
              <a:buChar char="•"/>
            </a:pPr>
            <a:r>
              <a:rPr lang="en-CH" dirty="0">
                <a:solidFill>
                  <a:schemeClr val="accent2">
                    <a:lumMod val="50000"/>
                  </a:schemeClr>
                </a:solidFill>
              </a:rPr>
              <a:t>Contract signature for coils and collared coils on 2018-01-24</a:t>
            </a:r>
          </a:p>
          <a:p>
            <a:pPr marL="179388" indent="-179388">
              <a:buFont typeface="Arial" panose="020B0604020202020204" pitchFamily="34" charset="0"/>
              <a:buChar char="•"/>
            </a:pPr>
            <a:r>
              <a:rPr lang="en-CH" dirty="0">
                <a:solidFill>
                  <a:schemeClr val="accent2">
                    <a:lumMod val="50000"/>
                  </a:schemeClr>
                </a:solidFill>
              </a:rPr>
              <a:t>Contract execution started in early 2018 with “effective date” on </a:t>
            </a:r>
            <a:br>
              <a:rPr lang="en-CH" dirty="0">
                <a:solidFill>
                  <a:schemeClr val="accent2">
                    <a:lumMod val="50000"/>
                  </a:schemeClr>
                </a:solidFill>
              </a:rPr>
            </a:br>
            <a:r>
              <a:rPr lang="en-CH" dirty="0">
                <a:solidFill>
                  <a:schemeClr val="accent2">
                    <a:lumMod val="50000"/>
                  </a:schemeClr>
                </a:solidFill>
              </a:rPr>
              <a:t>2018-02-12</a:t>
            </a:r>
          </a:p>
          <a:p>
            <a:pPr marL="179388" indent="-179388">
              <a:buFont typeface="Arial" panose="020B0604020202020204" pitchFamily="34" charset="0"/>
              <a:buChar char="•"/>
            </a:pPr>
            <a:r>
              <a:rPr lang="en-CH" dirty="0">
                <a:solidFill>
                  <a:schemeClr val="accent2">
                    <a:lumMod val="50000"/>
                  </a:schemeClr>
                </a:solidFill>
              </a:rPr>
              <a:t>First CC delivered on 2018-11-30</a:t>
            </a:r>
          </a:p>
          <a:p>
            <a:pPr marL="179388" indent="-179388">
              <a:buFont typeface="Arial" panose="020B0604020202020204" pitchFamily="34" charset="0"/>
              <a:buChar char="•"/>
            </a:pPr>
            <a:endParaRPr lang="en-CH" dirty="0">
              <a:solidFill>
                <a:schemeClr val="accent2">
                  <a:lumMod val="50000"/>
                </a:schemeClr>
              </a:solidFill>
            </a:endParaRPr>
          </a:p>
          <a:p>
            <a:pPr marL="179388" indent="-179388">
              <a:buFont typeface="Arial" panose="020B0604020202020204" pitchFamily="34" charset="0"/>
              <a:buChar char="•"/>
            </a:pPr>
            <a:endParaRPr lang="en-CH" dirty="0">
              <a:solidFill>
                <a:schemeClr val="accent2">
                  <a:lumMod val="50000"/>
                </a:schemeClr>
              </a:solidFill>
            </a:endParaRPr>
          </a:p>
        </p:txBody>
      </p:sp>
      <p:sp>
        <p:nvSpPr>
          <p:cNvPr id="33" name="TextBox 32">
            <a:extLst>
              <a:ext uri="{FF2B5EF4-FFF2-40B4-BE49-F238E27FC236}">
                <a16:creationId xmlns:a16="http://schemas.microsoft.com/office/drawing/2014/main" id="{4E60C696-E0D3-F843-A7D7-4D1E371E7E7F}"/>
              </a:ext>
            </a:extLst>
          </p:cNvPr>
          <p:cNvSpPr txBox="1"/>
          <p:nvPr/>
        </p:nvSpPr>
        <p:spPr>
          <a:xfrm>
            <a:off x="8975903" y="1030135"/>
            <a:ext cx="2880000" cy="276999"/>
          </a:xfrm>
          <a:prstGeom prst="rect">
            <a:avLst/>
          </a:prstGeom>
          <a:noFill/>
        </p:spPr>
        <p:txBody>
          <a:bodyPr wrap="square" lIns="0" tIns="0" rIns="0" bIns="0" rtlCol="0">
            <a:spAutoFit/>
          </a:bodyPr>
          <a:lstStyle/>
          <a:p>
            <a:r>
              <a:rPr lang="en-CH" b="1" dirty="0">
                <a:solidFill>
                  <a:schemeClr val="accent2">
                    <a:lumMod val="50000"/>
                  </a:schemeClr>
                </a:solidFill>
              </a:rPr>
              <a:t>P h a s e  2.b:</a:t>
            </a:r>
          </a:p>
        </p:txBody>
      </p:sp>
      <p:cxnSp>
        <p:nvCxnSpPr>
          <p:cNvPr id="24" name="Straight Arrow Connector 23">
            <a:extLst>
              <a:ext uri="{FF2B5EF4-FFF2-40B4-BE49-F238E27FC236}">
                <a16:creationId xmlns:a16="http://schemas.microsoft.com/office/drawing/2014/main" id="{55BC4888-DCA2-6649-9887-7F08EE2432B7}"/>
              </a:ext>
            </a:extLst>
          </p:cNvPr>
          <p:cNvCxnSpPr>
            <a:cxnSpLocks/>
          </p:cNvCxnSpPr>
          <p:nvPr/>
        </p:nvCxnSpPr>
        <p:spPr>
          <a:xfrm>
            <a:off x="413952" y="5770535"/>
            <a:ext cx="1116000" cy="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DD8F90B-342A-4844-9340-03AD0D71D51B}"/>
              </a:ext>
            </a:extLst>
          </p:cNvPr>
          <p:cNvSpPr txBox="1"/>
          <p:nvPr/>
        </p:nvSpPr>
        <p:spPr>
          <a:xfrm>
            <a:off x="424242" y="5487747"/>
            <a:ext cx="1116000" cy="288000"/>
          </a:xfrm>
          <a:prstGeom prst="rect">
            <a:avLst/>
          </a:prstGeom>
          <a:noFill/>
        </p:spPr>
        <p:txBody>
          <a:bodyPr wrap="square" lIns="0" tIns="0" rIns="0" bIns="0" rtlCol="0">
            <a:spAutoFit/>
          </a:bodyPr>
          <a:lstStyle/>
          <a:p>
            <a:pPr algn="ctr"/>
            <a:r>
              <a:rPr lang="en-CH" b="1" dirty="0"/>
              <a:t>IDEA</a:t>
            </a:r>
          </a:p>
        </p:txBody>
      </p:sp>
      <p:cxnSp>
        <p:nvCxnSpPr>
          <p:cNvPr id="28" name="Straight Arrow Connector 27">
            <a:extLst>
              <a:ext uri="{FF2B5EF4-FFF2-40B4-BE49-F238E27FC236}">
                <a16:creationId xmlns:a16="http://schemas.microsoft.com/office/drawing/2014/main" id="{2170CBA1-8844-0446-AA26-AB43B7CA8925}"/>
              </a:ext>
            </a:extLst>
          </p:cNvPr>
          <p:cNvCxnSpPr>
            <a:cxnSpLocks/>
          </p:cNvCxnSpPr>
          <p:nvPr/>
        </p:nvCxnSpPr>
        <p:spPr>
          <a:xfrm flipV="1">
            <a:off x="1403726" y="5040000"/>
            <a:ext cx="0" cy="144000"/>
          </a:xfrm>
          <a:prstGeom prst="straightConnector1">
            <a:avLst/>
          </a:prstGeom>
          <a:ln w="12700">
            <a:solidFill>
              <a:schemeClr val="accent5"/>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8899C1D-68DD-0F40-893A-57D0D5B7FE9E}"/>
              </a:ext>
            </a:extLst>
          </p:cNvPr>
          <p:cNvCxnSpPr>
            <a:cxnSpLocks/>
          </p:cNvCxnSpPr>
          <p:nvPr/>
        </p:nvCxnSpPr>
        <p:spPr>
          <a:xfrm>
            <a:off x="1404000" y="5043392"/>
            <a:ext cx="5272465" cy="0"/>
          </a:xfrm>
          <a:prstGeom prst="straightConnector1">
            <a:avLst/>
          </a:prstGeom>
          <a:ln w="127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4C229A6F-7D10-4C48-9FE9-080639A82D7C}"/>
              </a:ext>
            </a:extLst>
          </p:cNvPr>
          <p:cNvSpPr txBox="1"/>
          <p:nvPr/>
        </p:nvSpPr>
        <p:spPr>
          <a:xfrm>
            <a:off x="1421928" y="4680000"/>
            <a:ext cx="1836000" cy="288000"/>
          </a:xfrm>
          <a:prstGeom prst="rect">
            <a:avLst/>
          </a:prstGeom>
          <a:noFill/>
        </p:spPr>
        <p:txBody>
          <a:bodyPr wrap="square" lIns="0" tIns="0" rIns="0" bIns="0" rtlCol="0">
            <a:spAutoFit/>
          </a:bodyPr>
          <a:lstStyle/>
          <a:p>
            <a:pPr algn="ctr"/>
            <a:r>
              <a:rPr lang="en-CH" dirty="0">
                <a:solidFill>
                  <a:schemeClr val="accent5"/>
                </a:solidFill>
              </a:rPr>
              <a:t>Start @ FNAL US</a:t>
            </a:r>
          </a:p>
        </p:txBody>
      </p:sp>
      <p:sp>
        <p:nvSpPr>
          <p:cNvPr id="36" name="TextBox 35">
            <a:extLst>
              <a:ext uri="{FF2B5EF4-FFF2-40B4-BE49-F238E27FC236}">
                <a16:creationId xmlns:a16="http://schemas.microsoft.com/office/drawing/2014/main" id="{56577F70-2298-5445-8C8B-47AE377ECF39}"/>
              </a:ext>
            </a:extLst>
          </p:cNvPr>
          <p:cNvSpPr txBox="1"/>
          <p:nvPr/>
        </p:nvSpPr>
        <p:spPr>
          <a:xfrm>
            <a:off x="2468970" y="5889567"/>
            <a:ext cx="8697600" cy="284207"/>
          </a:xfrm>
          <a:prstGeom prst="rect">
            <a:avLst/>
          </a:prstGeom>
          <a:noFill/>
        </p:spPr>
        <p:txBody>
          <a:bodyPr wrap="square" lIns="0" tIns="0" rIns="0" bIns="0" rtlCol="0">
            <a:spAutoFit/>
          </a:bodyPr>
          <a:lstStyle/>
          <a:p>
            <a:pPr algn="ctr"/>
            <a:r>
              <a:rPr lang="en-CH" dirty="0">
                <a:solidFill>
                  <a:schemeClr val="accent5"/>
                </a:solidFill>
              </a:rPr>
              <a:t>Model programme @ CERN</a:t>
            </a:r>
          </a:p>
        </p:txBody>
      </p:sp>
      <p:sp>
        <p:nvSpPr>
          <p:cNvPr id="37" name="TextBox 36">
            <a:extLst>
              <a:ext uri="{FF2B5EF4-FFF2-40B4-BE49-F238E27FC236}">
                <a16:creationId xmlns:a16="http://schemas.microsoft.com/office/drawing/2014/main" id="{91B7EABE-E134-D34C-B9BC-3C9597596192}"/>
              </a:ext>
            </a:extLst>
          </p:cNvPr>
          <p:cNvSpPr txBox="1"/>
          <p:nvPr/>
        </p:nvSpPr>
        <p:spPr>
          <a:xfrm>
            <a:off x="3626397" y="5852528"/>
            <a:ext cx="1490197" cy="612934"/>
          </a:xfrm>
          <a:prstGeom prst="roundRect">
            <a:avLst>
              <a:gd name="adj" fmla="val 27478"/>
            </a:avLst>
          </a:prstGeom>
          <a:solidFill>
            <a:schemeClr val="bg1"/>
          </a:solidFill>
        </p:spPr>
        <p:txBody>
          <a:bodyPr wrap="square" lIns="0" tIns="0" rIns="0" bIns="0" rtlCol="0">
            <a:spAutoFit/>
          </a:bodyPr>
          <a:lstStyle/>
          <a:p>
            <a:pPr algn="ctr"/>
            <a:r>
              <a:rPr lang="en-CH" dirty="0">
                <a:solidFill>
                  <a:schemeClr val="accent5"/>
                </a:solidFill>
              </a:rPr>
              <a:t>SP101 tested</a:t>
            </a:r>
            <a:br>
              <a:rPr lang="en-CH" dirty="0">
                <a:solidFill>
                  <a:schemeClr val="accent5"/>
                </a:solidFill>
              </a:rPr>
            </a:br>
            <a:r>
              <a:rPr lang="en-CH" dirty="0">
                <a:solidFill>
                  <a:schemeClr val="accent5"/>
                </a:solidFill>
              </a:rPr>
              <a:t>in June 14</a:t>
            </a:r>
          </a:p>
        </p:txBody>
      </p:sp>
      <p:cxnSp>
        <p:nvCxnSpPr>
          <p:cNvPr id="35" name="Straight Arrow Connector 34">
            <a:extLst>
              <a:ext uri="{FF2B5EF4-FFF2-40B4-BE49-F238E27FC236}">
                <a16:creationId xmlns:a16="http://schemas.microsoft.com/office/drawing/2014/main" id="{4D659D8C-D684-A242-BBB2-C3857EAF3579}"/>
              </a:ext>
            </a:extLst>
          </p:cNvPr>
          <p:cNvCxnSpPr>
            <a:cxnSpLocks/>
          </p:cNvCxnSpPr>
          <p:nvPr/>
        </p:nvCxnSpPr>
        <p:spPr>
          <a:xfrm>
            <a:off x="2411896" y="6175670"/>
            <a:ext cx="6264000" cy="0"/>
          </a:xfrm>
          <a:prstGeom prst="straightConnector1">
            <a:avLst/>
          </a:prstGeom>
          <a:ln w="12700">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53298B4-5E88-154F-A478-98DCCF8A0FDE}"/>
              </a:ext>
            </a:extLst>
          </p:cNvPr>
          <p:cNvCxnSpPr>
            <a:cxnSpLocks/>
          </p:cNvCxnSpPr>
          <p:nvPr/>
        </p:nvCxnSpPr>
        <p:spPr>
          <a:xfrm flipV="1">
            <a:off x="8988260" y="4559643"/>
            <a:ext cx="0" cy="612000"/>
          </a:xfrm>
          <a:prstGeom prst="straightConnector1">
            <a:avLst/>
          </a:prstGeom>
          <a:ln w="12700">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787426A1-42D5-CA42-A5AB-369617A72A08}"/>
              </a:ext>
            </a:extLst>
          </p:cNvPr>
          <p:cNvCxnSpPr>
            <a:cxnSpLocks/>
          </p:cNvCxnSpPr>
          <p:nvPr/>
        </p:nvCxnSpPr>
        <p:spPr>
          <a:xfrm>
            <a:off x="8988260" y="4559643"/>
            <a:ext cx="2556000" cy="0"/>
          </a:xfrm>
          <a:prstGeom prst="straightConnector1">
            <a:avLst/>
          </a:prstGeom>
          <a:ln w="12700">
            <a:solidFill>
              <a:srgbClr val="00B05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AFD71D6D-F935-F341-8643-53B625521648}"/>
              </a:ext>
            </a:extLst>
          </p:cNvPr>
          <p:cNvSpPr txBox="1"/>
          <p:nvPr/>
        </p:nvSpPr>
        <p:spPr>
          <a:xfrm>
            <a:off x="8995482" y="4247223"/>
            <a:ext cx="2613679" cy="276999"/>
          </a:xfrm>
          <a:prstGeom prst="rect">
            <a:avLst/>
          </a:prstGeom>
          <a:noFill/>
          <a:ln>
            <a:noFill/>
          </a:ln>
        </p:spPr>
        <p:txBody>
          <a:bodyPr wrap="square" lIns="0" tIns="0" rIns="0" bIns="0" rtlCol="0">
            <a:spAutoFit/>
          </a:bodyPr>
          <a:lstStyle/>
          <a:p>
            <a:pPr algn="ctr"/>
            <a:r>
              <a:rPr lang="en-CH" dirty="0">
                <a:solidFill>
                  <a:srgbClr val="00B050"/>
                </a:solidFill>
              </a:rPr>
              <a:t>SP107 tested in July 18</a:t>
            </a:r>
          </a:p>
        </p:txBody>
      </p:sp>
      <p:cxnSp>
        <p:nvCxnSpPr>
          <p:cNvPr id="22" name="Straight Arrow Connector 21">
            <a:extLst>
              <a:ext uri="{FF2B5EF4-FFF2-40B4-BE49-F238E27FC236}">
                <a16:creationId xmlns:a16="http://schemas.microsoft.com/office/drawing/2014/main" id="{44EAD64E-97B9-6849-93FE-68205E4580AE}"/>
              </a:ext>
            </a:extLst>
          </p:cNvPr>
          <p:cNvCxnSpPr>
            <a:cxnSpLocks/>
          </p:cNvCxnSpPr>
          <p:nvPr/>
        </p:nvCxnSpPr>
        <p:spPr>
          <a:xfrm flipV="1">
            <a:off x="8365539" y="4986000"/>
            <a:ext cx="3402219" cy="0"/>
          </a:xfrm>
          <a:prstGeom prst="straightConnector1">
            <a:avLst/>
          </a:prstGeom>
          <a:ln w="1270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DC1CE95-DFB9-EF4B-97E9-243B7CEAAF33}"/>
              </a:ext>
            </a:extLst>
          </p:cNvPr>
          <p:cNvCxnSpPr>
            <a:cxnSpLocks/>
          </p:cNvCxnSpPr>
          <p:nvPr/>
        </p:nvCxnSpPr>
        <p:spPr>
          <a:xfrm>
            <a:off x="9412509" y="5446074"/>
            <a:ext cx="0" cy="648000"/>
          </a:xfrm>
          <a:prstGeom prst="straightConnector1">
            <a:avLst/>
          </a:prstGeom>
          <a:ln w="12700">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546860CF-827E-A843-887E-2F7BF8879D7C}"/>
              </a:ext>
            </a:extLst>
          </p:cNvPr>
          <p:cNvCxnSpPr>
            <a:cxnSpLocks/>
          </p:cNvCxnSpPr>
          <p:nvPr/>
        </p:nvCxnSpPr>
        <p:spPr>
          <a:xfrm>
            <a:off x="9414550" y="6098233"/>
            <a:ext cx="2556000" cy="0"/>
          </a:xfrm>
          <a:prstGeom prst="straightConnector1">
            <a:avLst/>
          </a:prstGeom>
          <a:ln w="12700">
            <a:solidFill>
              <a:srgbClr val="00B05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04023C8-DD43-E743-AE7D-E1F6C427DA49}"/>
              </a:ext>
            </a:extLst>
          </p:cNvPr>
          <p:cNvSpPr txBox="1"/>
          <p:nvPr/>
        </p:nvSpPr>
        <p:spPr>
          <a:xfrm>
            <a:off x="9421772" y="5798170"/>
            <a:ext cx="2613679" cy="276999"/>
          </a:xfrm>
          <a:prstGeom prst="rect">
            <a:avLst/>
          </a:prstGeom>
          <a:noFill/>
          <a:ln>
            <a:noFill/>
          </a:ln>
        </p:spPr>
        <p:txBody>
          <a:bodyPr wrap="square" lIns="0" tIns="0" rIns="0" bIns="0" rtlCol="0">
            <a:spAutoFit/>
          </a:bodyPr>
          <a:lstStyle/>
          <a:p>
            <a:pPr algn="ctr"/>
            <a:r>
              <a:rPr lang="en-CH" dirty="0">
                <a:solidFill>
                  <a:srgbClr val="00B050"/>
                </a:solidFill>
              </a:rPr>
              <a:t>SP109 tested in Dec. 18</a:t>
            </a:r>
          </a:p>
        </p:txBody>
      </p:sp>
      <p:cxnSp>
        <p:nvCxnSpPr>
          <p:cNvPr id="43" name="Straight Arrow Connector 42">
            <a:extLst>
              <a:ext uri="{FF2B5EF4-FFF2-40B4-BE49-F238E27FC236}">
                <a16:creationId xmlns:a16="http://schemas.microsoft.com/office/drawing/2014/main" id="{A0BCAA00-50E7-5C49-B7D0-C4580A3F4671}"/>
              </a:ext>
            </a:extLst>
          </p:cNvPr>
          <p:cNvCxnSpPr>
            <a:cxnSpLocks/>
          </p:cNvCxnSpPr>
          <p:nvPr/>
        </p:nvCxnSpPr>
        <p:spPr>
          <a:xfrm flipV="1">
            <a:off x="8218795" y="4559643"/>
            <a:ext cx="0" cy="612000"/>
          </a:xfrm>
          <a:prstGeom prst="straightConnector1">
            <a:avLst/>
          </a:prstGeom>
          <a:ln w="12700">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073DFB3E-3D57-3947-8345-C32DCAF4094E}"/>
              </a:ext>
            </a:extLst>
          </p:cNvPr>
          <p:cNvCxnSpPr>
            <a:cxnSpLocks/>
          </p:cNvCxnSpPr>
          <p:nvPr/>
        </p:nvCxnSpPr>
        <p:spPr>
          <a:xfrm>
            <a:off x="5662795" y="4561200"/>
            <a:ext cx="2556000" cy="0"/>
          </a:xfrm>
          <a:prstGeom prst="straightConnector1">
            <a:avLst/>
          </a:prstGeom>
          <a:ln w="12700">
            <a:solidFill>
              <a:srgbClr val="00B05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14AB6E64-332B-2E4A-B1CF-79150A7F3EF3}"/>
              </a:ext>
            </a:extLst>
          </p:cNvPr>
          <p:cNvSpPr txBox="1"/>
          <p:nvPr/>
        </p:nvSpPr>
        <p:spPr>
          <a:xfrm>
            <a:off x="5600201" y="4248000"/>
            <a:ext cx="2613679" cy="276999"/>
          </a:xfrm>
          <a:prstGeom prst="rect">
            <a:avLst/>
          </a:prstGeom>
          <a:noFill/>
          <a:ln>
            <a:noFill/>
          </a:ln>
        </p:spPr>
        <p:txBody>
          <a:bodyPr wrap="square" lIns="0" tIns="0" rIns="0" bIns="0" rtlCol="0">
            <a:spAutoFit/>
          </a:bodyPr>
          <a:lstStyle/>
          <a:p>
            <a:pPr algn="ctr"/>
            <a:r>
              <a:rPr lang="en-CH" dirty="0">
                <a:solidFill>
                  <a:srgbClr val="00B050"/>
                </a:solidFill>
              </a:rPr>
              <a:t>11T Task Force Nov. 17</a:t>
            </a:r>
          </a:p>
        </p:txBody>
      </p:sp>
      <p:sp>
        <p:nvSpPr>
          <p:cNvPr id="9" name="Rectangle 8">
            <a:extLst>
              <a:ext uri="{FF2B5EF4-FFF2-40B4-BE49-F238E27FC236}">
                <a16:creationId xmlns:a16="http://schemas.microsoft.com/office/drawing/2014/main" id="{D06DC753-52E3-C643-B65F-8E4C57B5B9A6}"/>
              </a:ext>
            </a:extLst>
          </p:cNvPr>
          <p:cNvSpPr/>
          <p:nvPr/>
        </p:nvSpPr>
        <p:spPr>
          <a:xfrm>
            <a:off x="12505053" y="2997541"/>
            <a:ext cx="296547" cy="4418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6" name="Straight Arrow Connector 45">
            <a:extLst>
              <a:ext uri="{FF2B5EF4-FFF2-40B4-BE49-F238E27FC236}">
                <a16:creationId xmlns:a16="http://schemas.microsoft.com/office/drawing/2014/main" id="{20DB694E-DCC8-3A4C-97EC-DDCEBC7CC83B}"/>
              </a:ext>
            </a:extLst>
          </p:cNvPr>
          <p:cNvCxnSpPr>
            <a:cxnSpLocks/>
          </p:cNvCxnSpPr>
          <p:nvPr/>
        </p:nvCxnSpPr>
        <p:spPr>
          <a:xfrm>
            <a:off x="8652013" y="6174000"/>
            <a:ext cx="2455533" cy="0"/>
          </a:xfrm>
          <a:prstGeom prst="straightConnector1">
            <a:avLst/>
          </a:prstGeom>
          <a:ln w="12700">
            <a:gradFill flip="none" rotWithShape="1">
              <a:gsLst>
                <a:gs pos="0">
                  <a:schemeClr val="accent5"/>
                </a:gs>
                <a:gs pos="99000">
                  <a:srgbClr val="00B050"/>
                </a:gs>
              </a:gsLst>
              <a:lin ang="0" scaled="1"/>
              <a:tileRect/>
            </a:gra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DD8CBAC-A4C4-9B47-8997-DD667BF3C0CC}"/>
              </a:ext>
            </a:extLst>
          </p:cNvPr>
          <p:cNvCxnSpPr>
            <a:cxnSpLocks/>
          </p:cNvCxnSpPr>
          <p:nvPr/>
        </p:nvCxnSpPr>
        <p:spPr>
          <a:xfrm>
            <a:off x="9533031" y="5766090"/>
            <a:ext cx="2261286" cy="0"/>
          </a:xfrm>
          <a:prstGeom prst="straightConnector1">
            <a:avLst/>
          </a:prstGeom>
          <a:ln w="12700">
            <a:solidFill>
              <a:schemeClr val="accent3"/>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41519FEC-43CD-FF4B-9C15-B9A4E6802A80}"/>
              </a:ext>
            </a:extLst>
          </p:cNvPr>
          <p:cNvSpPr txBox="1"/>
          <p:nvPr/>
        </p:nvSpPr>
        <p:spPr>
          <a:xfrm>
            <a:off x="9533031" y="5481883"/>
            <a:ext cx="2261286" cy="284207"/>
          </a:xfrm>
          <a:prstGeom prst="rect">
            <a:avLst/>
          </a:prstGeom>
          <a:noFill/>
        </p:spPr>
        <p:txBody>
          <a:bodyPr wrap="square" lIns="0" tIns="0" rIns="0" bIns="0" rtlCol="0">
            <a:spAutoFit/>
          </a:bodyPr>
          <a:lstStyle/>
          <a:p>
            <a:pPr algn="ctr"/>
            <a:r>
              <a:rPr lang="en-CH" dirty="0">
                <a:solidFill>
                  <a:schemeClr val="accent3"/>
                </a:solidFill>
              </a:rPr>
              <a:t>L S 2</a:t>
            </a:r>
          </a:p>
        </p:txBody>
      </p:sp>
    </p:spTree>
    <p:extLst>
      <p:ext uri="{BB962C8B-B14F-4D97-AF65-F5344CB8AC3E}">
        <p14:creationId xmlns:p14="http://schemas.microsoft.com/office/powerpoint/2010/main" val="1536382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750"/>
                                        <p:tgtEl>
                                          <p:spTgt spid="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75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75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75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750"/>
                                        <p:tgtEl>
                                          <p:spTgt spid="43"/>
                                        </p:tgtEl>
                                      </p:cBhvr>
                                    </p:animEffect>
                                  </p:childTnLst>
                                </p:cTn>
                              </p:par>
                              <p:par>
                                <p:cTn id="20" presetID="10" presetClass="entr" presetSubtype="0" fill="hold"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75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750"/>
                                        <p:tgtEl>
                                          <p:spTgt spid="45"/>
                                        </p:tgtEl>
                                      </p:cBhvr>
                                    </p:animEffect>
                                  </p:childTnLst>
                                </p:cTn>
                              </p:par>
                              <p:par>
                                <p:cTn id="26" presetID="10" presetClass="entr" presetSubtype="0"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1000"/>
                                        <p:tgtEl>
                                          <p:spTgt spid="3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1000"/>
                                        <p:tgtEl>
                                          <p:spTgt spid="42"/>
                                        </p:tgtEl>
                                      </p:cBhvr>
                                    </p:animEffect>
                                  </p:childTnLst>
                                </p:cTn>
                              </p:par>
                              <p:par>
                                <p:cTn id="35" presetID="10"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1000"/>
                                        <p:tgtEl>
                                          <p:spTgt spid="40"/>
                                        </p:tgtEl>
                                      </p:cBhvr>
                                    </p:animEffect>
                                  </p:childTnLst>
                                </p:cTn>
                              </p:par>
                              <p:par>
                                <p:cTn id="38" presetID="10" presetClass="entr" presetSubtype="0" fill="hold"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750"/>
                                        <p:tgtEl>
                                          <p:spTgt spid="38"/>
                                        </p:tgtEl>
                                      </p:cBhvr>
                                    </p:animEffect>
                                  </p:childTnLst>
                                </p:cTn>
                              </p:par>
                              <p:par>
                                <p:cTn id="41" presetID="10" presetClass="entr" presetSubtype="0" repeatCount="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750"/>
                                        <p:tgtEl>
                                          <p:spTgt spid="41"/>
                                        </p:tgtEl>
                                      </p:cBhvr>
                                    </p:animEffect>
                                  </p:childTnLst>
                                </p:cTn>
                              </p:par>
                              <p:par>
                                <p:cTn id="44" presetID="10" presetClass="entr" presetSubtype="0" repeatCount="0" fill="hold"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750"/>
                                        <p:tgtEl>
                                          <p:spTgt spid="4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childTnLst>
                                </p:cTn>
                              </p:par>
                              <p:par>
                                <p:cTn id="58" presetID="10" presetClass="entr" presetSubtype="0"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7" grpId="0"/>
      <p:bldP spid="29" grpId="0"/>
      <p:bldP spid="32" grpId="0"/>
      <p:bldP spid="33" grpId="0"/>
      <p:bldP spid="39" grpId="0"/>
      <p:bldP spid="42"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6C188A-F7CA-A342-879F-07770DCD13EE}"/>
              </a:ext>
            </a:extLst>
          </p:cNvPr>
          <p:cNvSpPr>
            <a:spLocks noGrp="1"/>
          </p:cNvSpPr>
          <p:nvPr>
            <p:ph idx="1"/>
          </p:nvPr>
        </p:nvSpPr>
        <p:spPr>
          <a:xfrm>
            <a:off x="407988" y="1250066"/>
            <a:ext cx="11784011" cy="5100785"/>
          </a:xfrm>
          <a:solidFill>
            <a:schemeClr val="bg1"/>
          </a:solidFill>
        </p:spPr>
        <p:txBody>
          <a:bodyPr/>
          <a:lstStyle/>
          <a:p>
            <a:pPr>
              <a:spcBef>
                <a:spcPts val="400"/>
              </a:spcBef>
              <a:spcAft>
                <a:spcPts val="200"/>
              </a:spcAft>
            </a:pPr>
            <a:r>
              <a:rPr lang="en-GB" sz="2000" b="1" dirty="0"/>
              <a:t>IT</a:t>
            </a:r>
            <a:r>
              <a:rPr lang="en-GB" sz="2000" dirty="0"/>
              <a:t>-4282/TE/HL-LHC</a:t>
            </a:r>
            <a:r>
              <a:rPr lang="en-GB" sz="2000" b="1" dirty="0"/>
              <a:t> in June 17</a:t>
            </a:r>
            <a:r>
              <a:rPr lang="en-GB" sz="2000" dirty="0"/>
              <a:t>, </a:t>
            </a:r>
            <a:r>
              <a:rPr lang="en-GB" sz="2000" b="1" dirty="0"/>
              <a:t>contract signature </a:t>
            </a:r>
            <a:r>
              <a:rPr lang="en-GB" sz="2000" dirty="0"/>
              <a:t>(S197/TE) with Alstom-GE on </a:t>
            </a:r>
            <a:r>
              <a:rPr lang="en-GB" sz="2000" b="1" dirty="0"/>
              <a:t>2018-01-24</a:t>
            </a:r>
          </a:p>
          <a:p>
            <a:pPr>
              <a:spcBef>
                <a:spcPts val="400"/>
              </a:spcBef>
              <a:spcAft>
                <a:spcPts val="200"/>
              </a:spcAft>
            </a:pPr>
            <a:r>
              <a:rPr lang="en-GB" sz="2000" dirty="0"/>
              <a:t>“Provision of services at CERN for the manufacturing of collared coils for the 11 T dipole magnet </a:t>
            </a:r>
            <a:br>
              <a:rPr lang="en-GB" sz="2000" dirty="0"/>
            </a:br>
            <a:r>
              <a:rPr lang="en-GB" sz="2000" dirty="0"/>
              <a:t>of HL-LHC” – Work to be done on the CERN site</a:t>
            </a:r>
          </a:p>
          <a:p>
            <a:pPr>
              <a:spcBef>
                <a:spcPts val="400"/>
              </a:spcBef>
              <a:spcAft>
                <a:spcPts val="200"/>
              </a:spcAft>
            </a:pPr>
            <a:r>
              <a:rPr lang="en-GB" sz="2000" dirty="0"/>
              <a:t>Scope of work:</a:t>
            </a:r>
          </a:p>
          <a:p>
            <a:pPr lvl="1">
              <a:lnSpc>
                <a:spcPct val="70000"/>
              </a:lnSpc>
            </a:pPr>
            <a:r>
              <a:rPr lang="en-GB" sz="1600" dirty="0"/>
              <a:t>30 coils</a:t>
            </a:r>
          </a:p>
          <a:p>
            <a:pPr lvl="2">
              <a:lnSpc>
                <a:spcPct val="70000"/>
              </a:lnSpc>
              <a:spcBef>
                <a:spcPts val="400"/>
              </a:spcBef>
              <a:spcAft>
                <a:spcPts val="200"/>
              </a:spcAft>
              <a:tabLst>
                <a:tab pos="1412875" algn="l"/>
              </a:tabLst>
            </a:pPr>
            <a:r>
              <a:rPr lang="en-GB" sz="1600" dirty="0"/>
              <a:t>16,	Nb of coils needed to produce 4 magnets for installation in the machine</a:t>
            </a:r>
          </a:p>
          <a:p>
            <a:pPr lvl="2">
              <a:lnSpc>
                <a:spcPct val="70000"/>
              </a:lnSpc>
              <a:spcBef>
                <a:spcPts val="400"/>
              </a:spcBef>
              <a:spcAft>
                <a:spcPts val="200"/>
              </a:spcAft>
              <a:tabLst>
                <a:tab pos="1412875" algn="l"/>
              </a:tabLst>
            </a:pPr>
            <a:r>
              <a:rPr lang="en-GB" sz="1600" dirty="0"/>
              <a:t>8,	Nb of coils needed to produce 2 </a:t>
            </a:r>
            <a:r>
              <a:rPr lang="en-GB" sz="1600" b="1" dirty="0"/>
              <a:t>spare magnets</a:t>
            </a:r>
          </a:p>
          <a:p>
            <a:pPr lvl="2">
              <a:lnSpc>
                <a:spcPct val="70000"/>
              </a:lnSpc>
              <a:spcBef>
                <a:spcPts val="400"/>
              </a:spcBef>
              <a:spcAft>
                <a:spcPts val="200"/>
              </a:spcAft>
              <a:tabLst>
                <a:tab pos="1412875" algn="l"/>
              </a:tabLst>
            </a:pPr>
            <a:r>
              <a:rPr lang="en-GB" sz="1600" dirty="0"/>
              <a:t>6,	Nb of additional coils as </a:t>
            </a:r>
            <a:r>
              <a:rPr lang="en-GB" sz="1600" b="1" dirty="0"/>
              <a:t>contingency to cover for losses in production</a:t>
            </a:r>
          </a:p>
          <a:p>
            <a:pPr lvl="1">
              <a:lnSpc>
                <a:spcPct val="70000"/>
              </a:lnSpc>
              <a:tabLst>
                <a:tab pos="1412875" algn="l"/>
              </a:tabLst>
            </a:pPr>
            <a:r>
              <a:rPr lang="en-GB" sz="1600" dirty="0"/>
              <a:t>12 collared coils</a:t>
            </a:r>
          </a:p>
          <a:p>
            <a:pPr lvl="2">
              <a:lnSpc>
                <a:spcPct val="70000"/>
              </a:lnSpc>
              <a:spcBef>
                <a:spcPts val="400"/>
              </a:spcBef>
              <a:spcAft>
                <a:spcPts val="200"/>
              </a:spcAft>
              <a:tabLst>
                <a:tab pos="1412875" algn="l"/>
              </a:tabLst>
            </a:pPr>
            <a:r>
              <a:rPr lang="en-GB" sz="1600" dirty="0"/>
              <a:t>8,	Nb of collared coils needed to produce 4 magnets</a:t>
            </a:r>
          </a:p>
          <a:p>
            <a:pPr lvl="2">
              <a:lnSpc>
                <a:spcPct val="70000"/>
              </a:lnSpc>
              <a:spcBef>
                <a:spcPts val="400"/>
              </a:spcBef>
              <a:spcAft>
                <a:spcPts val="200"/>
              </a:spcAft>
              <a:tabLst>
                <a:tab pos="1412875" algn="l"/>
              </a:tabLst>
            </a:pPr>
            <a:r>
              <a:rPr lang="en-GB" sz="1600" dirty="0"/>
              <a:t>4	Nb of collared coils needed to produce 2 </a:t>
            </a:r>
            <a:r>
              <a:rPr lang="en-GB" sz="1600" b="1" dirty="0"/>
              <a:t>spare magnets</a:t>
            </a:r>
          </a:p>
          <a:p>
            <a:pPr lvl="1">
              <a:lnSpc>
                <a:spcPct val="70000"/>
              </a:lnSpc>
              <a:tabLst>
                <a:tab pos="1412875" algn="l"/>
              </a:tabLst>
            </a:pPr>
            <a:r>
              <a:rPr lang="en-GB" sz="1600" dirty="0"/>
              <a:t>Finally, extended to 35 coils and 15 collared coils</a:t>
            </a:r>
          </a:p>
          <a:p>
            <a:pPr>
              <a:spcBef>
                <a:spcPts val="400"/>
              </a:spcBef>
              <a:spcAft>
                <a:spcPts val="200"/>
              </a:spcAft>
            </a:pPr>
            <a:r>
              <a:rPr lang="en-GB" sz="2000" dirty="0"/>
              <a:t>Manpower:</a:t>
            </a:r>
          </a:p>
          <a:p>
            <a:pPr lvl="1">
              <a:lnSpc>
                <a:spcPct val="70000"/>
              </a:lnSpc>
            </a:pPr>
            <a:r>
              <a:rPr lang="en-GB" sz="1600" dirty="0"/>
              <a:t>15 </a:t>
            </a:r>
            <a:r>
              <a:rPr lang="en-GB" sz="1600" dirty="0" err="1"/>
              <a:t>FTE</a:t>
            </a:r>
            <a:r>
              <a:rPr lang="en-GB" sz="1600" b="1" dirty="0" err="1"/>
              <a:t>·</a:t>
            </a:r>
            <a:r>
              <a:rPr lang="en-GB" sz="1600" dirty="0" err="1"/>
              <a:t>y</a:t>
            </a:r>
            <a:r>
              <a:rPr lang="en-GB" sz="1600" dirty="0"/>
              <a:t> (Alstom-GE) + 2 </a:t>
            </a:r>
            <a:r>
              <a:rPr lang="en-GB" sz="1600" dirty="0" err="1"/>
              <a:t>FTE</a:t>
            </a:r>
            <a:r>
              <a:rPr lang="en-GB" sz="1600" b="1" dirty="0" err="1"/>
              <a:t>·</a:t>
            </a:r>
            <a:r>
              <a:rPr lang="en-GB" sz="1600" dirty="0" err="1"/>
              <a:t>y</a:t>
            </a:r>
            <a:r>
              <a:rPr lang="en-GB" sz="1600" dirty="0"/>
              <a:t> (CERN cat. 2, Eng.) to oversee production + additional tech. support, QA and specific QC</a:t>
            </a:r>
          </a:p>
          <a:p>
            <a:pPr>
              <a:spcBef>
                <a:spcPts val="400"/>
              </a:spcBef>
              <a:spcAft>
                <a:spcPts val="200"/>
              </a:spcAft>
            </a:pPr>
            <a:r>
              <a:rPr lang="en-GB" sz="2000" dirty="0"/>
              <a:t>Peak production rate:15 coils/year</a:t>
            </a:r>
          </a:p>
          <a:p>
            <a:pPr>
              <a:spcBef>
                <a:spcPts val="400"/>
              </a:spcBef>
              <a:spcAft>
                <a:spcPts val="200"/>
              </a:spcAft>
            </a:pPr>
            <a:r>
              <a:rPr lang="en-GB" sz="2000" dirty="0"/>
              <a:t>Contract terminated on 2021-01-31:</a:t>
            </a:r>
          </a:p>
          <a:p>
            <a:pPr lvl="1">
              <a:lnSpc>
                <a:spcPct val="70000"/>
              </a:lnSpc>
            </a:pPr>
            <a:r>
              <a:rPr lang="en-GB" sz="1600" dirty="0"/>
              <a:t>5 major NC’s in production with severe outcome: 4 coils rejected and 1 coil quarantined (excl. coils lost during cold tests)</a:t>
            </a:r>
          </a:p>
          <a:p>
            <a:pPr lvl="1">
              <a:lnSpc>
                <a:spcPct val="70000"/>
              </a:lnSpc>
            </a:pPr>
            <a:r>
              <a:rPr lang="en-GB" sz="1600" dirty="0"/>
              <a:t>“COVID” delay of about 3 months</a:t>
            </a:r>
          </a:p>
          <a:p>
            <a:endParaRPr lang="en-GB" sz="2000" dirty="0"/>
          </a:p>
          <a:p>
            <a:endParaRPr lang="en-CH" sz="2000" dirty="0"/>
          </a:p>
        </p:txBody>
      </p:sp>
      <p:sp>
        <p:nvSpPr>
          <p:cNvPr id="3" name="Title 2">
            <a:extLst>
              <a:ext uri="{FF2B5EF4-FFF2-40B4-BE49-F238E27FC236}">
                <a16:creationId xmlns:a16="http://schemas.microsoft.com/office/drawing/2014/main" id="{A8A11C86-E276-1847-83ED-4C4B67FDF3E9}"/>
              </a:ext>
            </a:extLst>
          </p:cNvPr>
          <p:cNvSpPr>
            <a:spLocks noGrp="1"/>
          </p:cNvSpPr>
          <p:nvPr>
            <p:ph type="title"/>
          </p:nvPr>
        </p:nvSpPr>
        <p:spPr/>
        <p:txBody>
          <a:bodyPr/>
          <a:lstStyle/>
          <a:p>
            <a:r>
              <a:rPr lang="en-CH" dirty="0">
                <a:solidFill>
                  <a:schemeClr val="tx1">
                    <a:lumMod val="20000"/>
                    <a:lumOff val="80000"/>
                  </a:schemeClr>
                </a:solidFill>
              </a:rPr>
              <a:t>The idea, </a:t>
            </a:r>
            <a:r>
              <a:rPr lang="en-CH" dirty="0"/>
              <a:t>the work plan and its execution, 2 (11T)</a:t>
            </a:r>
          </a:p>
        </p:txBody>
      </p:sp>
      <p:sp>
        <p:nvSpPr>
          <p:cNvPr id="4" name="Date Placeholder 3">
            <a:extLst>
              <a:ext uri="{FF2B5EF4-FFF2-40B4-BE49-F238E27FC236}">
                <a16:creationId xmlns:a16="http://schemas.microsoft.com/office/drawing/2014/main" id="{29DCA5D2-2BBA-5A4D-9F92-E309D5CE9604}"/>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B38AA42D-D103-934E-8531-7B3F4D185CF1}"/>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47858CAC-6015-574F-B189-BE89D08C4F0A}"/>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Picture 6">
            <a:extLst>
              <a:ext uri="{FF2B5EF4-FFF2-40B4-BE49-F238E27FC236}">
                <a16:creationId xmlns:a16="http://schemas.microsoft.com/office/drawing/2014/main" id="{5E235F02-8F39-B84C-BEC1-ECE4EDB4B561}"/>
              </a:ext>
            </a:extLst>
          </p:cNvPr>
          <p:cNvPicPr>
            <a:picLocks noChangeAspect="1"/>
          </p:cNvPicPr>
          <p:nvPr/>
        </p:nvPicPr>
        <p:blipFill>
          <a:blip r:embed="rId3"/>
          <a:stretch>
            <a:fillRect/>
          </a:stretch>
        </p:blipFill>
        <p:spPr>
          <a:xfrm>
            <a:off x="8662086" y="1853515"/>
            <a:ext cx="3145281" cy="2977978"/>
          </a:xfrm>
          <a:prstGeom prst="rect">
            <a:avLst/>
          </a:prstGeom>
        </p:spPr>
      </p:pic>
      <p:sp>
        <p:nvSpPr>
          <p:cNvPr id="8" name="Rounded Rectangle 7">
            <a:extLst>
              <a:ext uri="{FF2B5EF4-FFF2-40B4-BE49-F238E27FC236}">
                <a16:creationId xmlns:a16="http://schemas.microsoft.com/office/drawing/2014/main" id="{F950A920-BB1A-8D42-9269-1B842F405C9F}"/>
              </a:ext>
            </a:extLst>
          </p:cNvPr>
          <p:cNvSpPr/>
          <p:nvPr/>
        </p:nvSpPr>
        <p:spPr>
          <a:xfrm>
            <a:off x="558053" y="2151529"/>
            <a:ext cx="8034618" cy="2386853"/>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009159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4A4C7C-94DB-9245-BC44-077A9E5A5EA0}"/>
              </a:ext>
            </a:extLst>
          </p:cNvPr>
          <p:cNvSpPr>
            <a:spLocks noGrp="1"/>
          </p:cNvSpPr>
          <p:nvPr>
            <p:ph idx="1"/>
          </p:nvPr>
        </p:nvSpPr>
        <p:spPr>
          <a:xfrm>
            <a:off x="407989" y="1250066"/>
            <a:ext cx="11376024" cy="5234341"/>
          </a:xfrm>
        </p:spPr>
        <p:txBody>
          <a:bodyPr/>
          <a:lstStyle/>
          <a:p>
            <a:pPr>
              <a:lnSpc>
                <a:spcPct val="85000"/>
              </a:lnSpc>
              <a:spcBef>
                <a:spcPts val="400"/>
              </a:spcBef>
            </a:pPr>
            <a:r>
              <a:rPr lang="en-CH" sz="2000" dirty="0"/>
              <a:t>Prepare the group (TE-MSC) for the </a:t>
            </a:r>
            <a:r>
              <a:rPr lang="en-CH" sz="2000" b="1" dirty="0">
                <a:solidFill>
                  <a:schemeClr val="tx1"/>
                </a:solidFill>
              </a:rPr>
              <a:t>production of the first-of-a-kind superconducting accelerator magnet made of Nb</a:t>
            </a:r>
            <a:r>
              <a:rPr lang="en-CH" sz="2000" b="1" baseline="-25000" dirty="0">
                <a:solidFill>
                  <a:schemeClr val="tx1"/>
                </a:solidFill>
              </a:rPr>
              <a:t>3</a:t>
            </a:r>
            <a:r>
              <a:rPr lang="en-CH" sz="2000" b="1" dirty="0">
                <a:solidFill>
                  <a:schemeClr val="tx1"/>
                </a:solidFill>
              </a:rPr>
              <a:t>Sn conductor, of 5.5-m length</a:t>
            </a:r>
            <a:r>
              <a:rPr lang="en-CH" sz="2000" dirty="0"/>
              <a:t>, and only a few units.</a:t>
            </a:r>
          </a:p>
          <a:p>
            <a:pPr>
              <a:lnSpc>
                <a:spcPct val="85000"/>
              </a:lnSpc>
              <a:spcBef>
                <a:spcPts val="400"/>
              </a:spcBef>
            </a:pPr>
            <a:r>
              <a:rPr lang="en-CH" sz="2000" b="1" dirty="0"/>
              <a:t>Form, and train a mixed team </a:t>
            </a:r>
            <a:r>
              <a:rPr lang="en-CH" sz="2000" dirty="0"/>
              <a:t>comprising contractor and CERN personnel.</a:t>
            </a:r>
          </a:p>
          <a:p>
            <a:pPr>
              <a:lnSpc>
                <a:spcPct val="85000"/>
              </a:lnSpc>
              <a:spcBef>
                <a:spcPts val="400"/>
              </a:spcBef>
            </a:pPr>
            <a:r>
              <a:rPr lang="en-CH" sz="2000" dirty="0"/>
              <a:t>A contractor carrying out work on the CERN site under its own responsibility with performance obligations.</a:t>
            </a:r>
          </a:p>
          <a:p>
            <a:pPr>
              <a:lnSpc>
                <a:spcPct val="85000"/>
              </a:lnSpc>
              <a:spcBef>
                <a:spcPts val="400"/>
              </a:spcBef>
            </a:pPr>
            <a:r>
              <a:rPr lang="en-CH" sz="2000" b="1" dirty="0"/>
              <a:t>Get people to work together</a:t>
            </a:r>
            <a:r>
              <a:rPr lang="en-CH" sz="2000" dirty="0"/>
              <a:t>, for the best, </a:t>
            </a:r>
            <a:r>
              <a:rPr lang="en-CH" sz="2000" b="1" dirty="0"/>
              <a:t>each party bearing its responsibilities and liabilities </a:t>
            </a:r>
            <a:r>
              <a:rPr lang="en-CH" sz="2000" dirty="0"/>
              <a:t>(t</a:t>
            </a:r>
            <a:r>
              <a:rPr lang="en-GB" sz="2000" dirty="0"/>
              <a:t>he</a:t>
            </a:r>
            <a:r>
              <a:rPr lang="en-CH" sz="2000" dirty="0"/>
              <a:t> contractor being liable for the quality and performance of t</a:t>
            </a:r>
            <a:r>
              <a:rPr lang="en-GB" sz="2000" dirty="0"/>
              <a:t>he</a:t>
            </a:r>
            <a:r>
              <a:rPr lang="en-CH" sz="2000" dirty="0"/>
              <a:t> collared coils, and CERN being responsible for providing manufacturing drawings/procedures, tooling/infrastructure,  components, and execution of warm magnetic measurements).</a:t>
            </a:r>
          </a:p>
          <a:p>
            <a:pPr>
              <a:lnSpc>
                <a:spcPct val="85000"/>
              </a:lnSpc>
              <a:spcBef>
                <a:spcPts val="400"/>
              </a:spcBef>
            </a:pPr>
            <a:r>
              <a:rPr lang="en-CH" sz="2000" dirty="0"/>
              <a:t>Complete the engineering design of the full-length magnet on time, and a set of validated manufacturing and assembly procedures, in particular for the </a:t>
            </a:r>
            <a:r>
              <a:rPr lang="en-CH" sz="2000" b="1" dirty="0"/>
              <a:t>critical collaring operation  for which a Task Force was put in place for this in November 2017</a:t>
            </a:r>
            <a:r>
              <a:rPr lang="en-CH" sz="2000" dirty="0"/>
              <a:t>.</a:t>
            </a:r>
          </a:p>
          <a:p>
            <a:pPr>
              <a:lnSpc>
                <a:spcPct val="85000"/>
              </a:lnSpc>
              <a:spcBef>
                <a:spcPts val="400"/>
              </a:spcBef>
            </a:pPr>
            <a:r>
              <a:rPr lang="en-CH" sz="2000" b="1" dirty="0"/>
              <a:t>CERN to learn from industry on production management</a:t>
            </a:r>
            <a:r>
              <a:rPr lang="en-CH" sz="2000" dirty="0"/>
              <a:t>, work methods, work breakdown structure and work station (“</a:t>
            </a:r>
            <a:r>
              <a:rPr lang="en-GB" sz="2000" i="1" dirty="0"/>
              <a:t>an area where work of a particular nature is carried out, such as a specific location on a manufacturing assembly line</a:t>
            </a:r>
            <a:r>
              <a:rPr lang="en-CH" sz="2000" dirty="0"/>
              <a:t>”), training of personnel and competency matrix, root cause analysis following NCs and 5 whys method through the fishbone – aka Ishikawa – diagram, FME (Foreign Material Exclusion),…</a:t>
            </a:r>
          </a:p>
          <a:p>
            <a:pPr>
              <a:lnSpc>
                <a:spcPct val="85000"/>
              </a:lnSpc>
              <a:spcBef>
                <a:spcPts val="400"/>
              </a:spcBef>
            </a:pPr>
            <a:endParaRPr lang="en-CH" sz="2000" dirty="0"/>
          </a:p>
          <a:p>
            <a:pPr>
              <a:lnSpc>
                <a:spcPct val="85000"/>
              </a:lnSpc>
              <a:spcBef>
                <a:spcPts val="400"/>
              </a:spcBef>
            </a:pPr>
            <a:endParaRPr lang="en-CH" sz="2000" dirty="0"/>
          </a:p>
        </p:txBody>
      </p:sp>
      <p:sp>
        <p:nvSpPr>
          <p:cNvPr id="3" name="Title 2">
            <a:extLst>
              <a:ext uri="{FF2B5EF4-FFF2-40B4-BE49-F238E27FC236}">
                <a16:creationId xmlns:a16="http://schemas.microsoft.com/office/drawing/2014/main" id="{41A8B2A9-5524-4D40-9318-FD99B4F0CB3D}"/>
              </a:ext>
            </a:extLst>
          </p:cNvPr>
          <p:cNvSpPr>
            <a:spLocks noGrp="1"/>
          </p:cNvSpPr>
          <p:nvPr>
            <p:ph type="title"/>
          </p:nvPr>
        </p:nvSpPr>
        <p:spPr/>
        <p:txBody>
          <a:bodyPr/>
          <a:lstStyle/>
          <a:p>
            <a:r>
              <a:rPr lang="en-CH" dirty="0"/>
              <a:t>Managerial challenges (11T)</a:t>
            </a:r>
          </a:p>
        </p:txBody>
      </p:sp>
      <p:sp>
        <p:nvSpPr>
          <p:cNvPr id="4" name="Date Placeholder 3">
            <a:extLst>
              <a:ext uri="{FF2B5EF4-FFF2-40B4-BE49-F238E27FC236}">
                <a16:creationId xmlns:a16="http://schemas.microsoft.com/office/drawing/2014/main" id="{C7C360C9-9F4B-7140-AB2A-45DFF3FD74B0}"/>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A0A1B6EE-4DAE-CA41-8E6B-7B4B73ACE97B}"/>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935C0489-ECD5-DF42-BB16-55F2FC288C3F}"/>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2607890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D84FEA01-EAC2-A342-80BC-72719D157F4F}"/>
                  </a:ext>
                </a:extLst>
              </p:cNvPr>
              <p:cNvSpPr>
                <a:spLocks noGrp="1"/>
              </p:cNvSpPr>
              <p:nvPr>
                <p:ph idx="1"/>
              </p:nvPr>
            </p:nvSpPr>
            <p:spPr/>
            <p:txBody>
              <a:bodyPr/>
              <a:lstStyle/>
              <a:p>
                <a:r>
                  <a:rPr lang="en-CH" dirty="0"/>
                  <a:t>Prepare the group (TE-MSC) for </a:t>
                </a:r>
                <a:r>
                  <a:rPr lang="en-CH" sz="2000" dirty="0"/>
                  <a:t>the </a:t>
                </a:r>
                <a:r>
                  <a:rPr lang="en-CH" sz="2000" b="1" dirty="0">
                    <a:solidFill>
                      <a:schemeClr val="tx1"/>
                    </a:solidFill>
                  </a:rPr>
                  <a:t>production of the first-of-a-kind superconducting accelerator magnet made of Nb</a:t>
                </a:r>
                <a:r>
                  <a:rPr lang="en-CH" sz="2000" b="1" baseline="-25000" dirty="0">
                    <a:solidFill>
                      <a:schemeClr val="tx1"/>
                    </a:solidFill>
                  </a:rPr>
                  <a:t>3</a:t>
                </a:r>
                <a:r>
                  <a:rPr lang="en-CH" sz="2000" b="1" dirty="0">
                    <a:solidFill>
                      <a:schemeClr val="tx1"/>
                    </a:solidFill>
                  </a:rPr>
                  <a:t>Sn conductor, of 5.5-m length</a:t>
                </a:r>
                <a:r>
                  <a:rPr lang="en-CH" sz="2000" dirty="0"/>
                  <a:t>, </a:t>
                </a:r>
                <a:r>
                  <a:rPr lang="en-CH" dirty="0"/>
                  <a:t>only a few units</a:t>
                </a:r>
              </a:p>
              <a:p>
                <a:r>
                  <a:rPr lang="en-CH" dirty="0"/>
                  <a:t>Wire and cable production (wire in industry and cable at CERN)</a:t>
                </a:r>
              </a:p>
              <a:p>
                <a:r>
                  <a:rPr lang="en-CH" dirty="0"/>
                  <a:t>Coil manufacturing (contractor), collared coils assembly (contractor), and cold mass assembly (CERN)</a:t>
                </a:r>
              </a:p>
              <a:p>
                <a:r>
                  <a:rPr lang="en-GB" dirty="0"/>
                  <a:t>C</a:t>
                </a:r>
                <a:r>
                  <a:rPr lang="en-CH" dirty="0"/>
                  <a:t>ryo-magnet assembly (CERN)</a:t>
                </a:r>
              </a:p>
              <a:p>
                <a:r>
                  <a:rPr lang="en-GB" dirty="0"/>
                  <a:t>Cold tests with controlled </a:t>
                </a:r>
                <a14:m>
                  <m:oMath xmlns:m="http://schemas.openxmlformats.org/officeDocument/2006/math">
                    <m:r>
                      <a:rPr lang="en-GB" i="1" smtClean="0">
                        <a:latin typeface="Cambria Math" panose="02040503050406030204" pitchFamily="18" charset="0"/>
                        <a:ea typeface="Cambria Math" panose="02040503050406030204" pitchFamily="18" charset="0"/>
                      </a:rPr>
                      <m:t>∆</m:t>
                    </m:r>
                    <m:r>
                      <m:rPr>
                        <m:sty m:val="p"/>
                      </m:rPr>
                      <a:rPr lang="fr-CH" b="0" i="0" smtClean="0">
                        <a:latin typeface="Cambria Math" panose="02040503050406030204" pitchFamily="18" charset="0"/>
                        <a:ea typeface="Cambria Math" panose="02040503050406030204" pitchFamily="18" charset="0"/>
                      </a:rPr>
                      <m:t>T</m:t>
                    </m:r>
                  </m:oMath>
                </a14:m>
                <a:r>
                  <a:rPr lang="en-GB" dirty="0"/>
                  <a:t> (&lt; 30 K), powering (including trim current) and </a:t>
                </a:r>
                <a:br>
                  <a:rPr lang="en-GB" dirty="0"/>
                </a:br>
                <a:r>
                  <a:rPr lang="en-GB" dirty="0"/>
                  <a:t>protection </a:t>
                </a:r>
                <a:r>
                  <a:rPr lang="en-CH" dirty="0"/>
                  <a:t>(CERN)</a:t>
                </a:r>
                <a:endParaRPr lang="en-GB" dirty="0"/>
              </a:p>
              <a:p>
                <a:r>
                  <a:rPr lang="en-GB" dirty="0"/>
                  <a:t>Field quality and alignment</a:t>
                </a:r>
                <a:r>
                  <a:rPr lang="en-CH" dirty="0"/>
                  <a:t> (CERN)</a:t>
                </a:r>
                <a:endParaRPr lang="en-GB" dirty="0"/>
              </a:p>
              <a:p>
                <a:r>
                  <a:rPr lang="en-GB" b="1" dirty="0"/>
                  <a:t>Laboratory-scale industrial manufacturing </a:t>
                </a:r>
                <a:r>
                  <a:rPr lang="en-GB" b="1"/>
                  <a:t>completed successfully </a:t>
                </a:r>
                <a:endParaRPr lang="en-GB" b="1" dirty="0"/>
              </a:p>
              <a:p>
                <a:endParaRPr lang="en-GB" dirty="0"/>
              </a:p>
              <a:p>
                <a:endParaRPr lang="en-CH" dirty="0"/>
              </a:p>
              <a:p>
                <a:endParaRPr lang="en-CH" dirty="0"/>
              </a:p>
            </p:txBody>
          </p:sp>
        </mc:Choice>
        <mc:Fallback>
          <p:sp>
            <p:nvSpPr>
              <p:cNvPr id="2" name="Content Placeholder 1">
                <a:extLst>
                  <a:ext uri="{FF2B5EF4-FFF2-40B4-BE49-F238E27FC236}">
                    <a16:creationId xmlns:a16="http://schemas.microsoft.com/office/drawing/2014/main" id="{D84FEA01-EAC2-A342-80BC-72719D157F4F}"/>
                  </a:ext>
                </a:extLst>
              </p:cNvPr>
              <p:cNvSpPr>
                <a:spLocks noGrp="1" noRot="1" noChangeAspect="1" noMove="1" noResize="1" noEditPoints="1" noAdjustHandles="1" noChangeArrowheads="1" noChangeShapeType="1" noTextEdit="1"/>
              </p:cNvSpPr>
              <p:nvPr>
                <p:ph idx="1"/>
              </p:nvPr>
            </p:nvSpPr>
            <p:spPr>
              <a:blipFill>
                <a:blip r:embed="rId3"/>
                <a:stretch>
                  <a:fillRect l="-1339" t="-2302"/>
                </a:stretch>
              </a:blipFill>
            </p:spPr>
            <p:txBody>
              <a:bodyPr/>
              <a:lstStyle/>
              <a:p>
                <a:r>
                  <a:rPr lang="en-CH">
                    <a:noFill/>
                  </a:rPr>
                  <a:t> </a:t>
                </a:r>
              </a:p>
            </p:txBody>
          </p:sp>
        </mc:Fallback>
      </mc:AlternateContent>
      <p:sp>
        <p:nvSpPr>
          <p:cNvPr id="3" name="Title 2">
            <a:extLst>
              <a:ext uri="{FF2B5EF4-FFF2-40B4-BE49-F238E27FC236}">
                <a16:creationId xmlns:a16="http://schemas.microsoft.com/office/drawing/2014/main" id="{8A7648E8-C0C0-6844-B7D4-48EB9522CA50}"/>
              </a:ext>
            </a:extLst>
          </p:cNvPr>
          <p:cNvSpPr>
            <a:spLocks noGrp="1"/>
          </p:cNvSpPr>
          <p:nvPr>
            <p:ph type="title"/>
          </p:nvPr>
        </p:nvSpPr>
        <p:spPr/>
        <p:txBody>
          <a:bodyPr/>
          <a:lstStyle/>
          <a:p>
            <a:r>
              <a:rPr lang="en-CH" dirty="0"/>
              <a:t>Technical challenges – On the positive side (11T)</a:t>
            </a:r>
          </a:p>
        </p:txBody>
      </p:sp>
      <p:sp>
        <p:nvSpPr>
          <p:cNvPr id="4" name="Date Placeholder 3">
            <a:extLst>
              <a:ext uri="{FF2B5EF4-FFF2-40B4-BE49-F238E27FC236}">
                <a16:creationId xmlns:a16="http://schemas.microsoft.com/office/drawing/2014/main" id="{36416541-2E4E-1249-B933-69DDE3F4730D}"/>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41894F6B-F241-C14B-AE06-48F32F9C239E}"/>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02E39293-456D-EB40-B715-5A4D199395DF}"/>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4120716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032CDD8-BE16-A043-927D-005C1F193D8D}"/>
              </a:ext>
            </a:extLst>
          </p:cNvPr>
          <p:cNvPicPr>
            <a:picLocks noChangeAspect="1"/>
          </p:cNvPicPr>
          <p:nvPr/>
        </p:nvPicPr>
        <p:blipFill>
          <a:blip r:embed="rId3"/>
          <a:stretch>
            <a:fillRect/>
          </a:stretch>
        </p:blipFill>
        <p:spPr>
          <a:xfrm>
            <a:off x="1495622" y="884604"/>
            <a:ext cx="9200756" cy="5422312"/>
          </a:xfrm>
          <a:prstGeom prst="rect">
            <a:avLst/>
          </a:prstGeom>
        </p:spPr>
      </p:pic>
      <p:sp>
        <p:nvSpPr>
          <p:cNvPr id="3" name="Title 2">
            <a:extLst>
              <a:ext uri="{FF2B5EF4-FFF2-40B4-BE49-F238E27FC236}">
                <a16:creationId xmlns:a16="http://schemas.microsoft.com/office/drawing/2014/main" id="{21F442CF-A68A-9E4E-B813-4A446B6594D7}"/>
              </a:ext>
            </a:extLst>
          </p:cNvPr>
          <p:cNvSpPr>
            <a:spLocks noGrp="1"/>
          </p:cNvSpPr>
          <p:nvPr>
            <p:ph type="title"/>
          </p:nvPr>
        </p:nvSpPr>
        <p:spPr/>
        <p:txBody>
          <a:bodyPr/>
          <a:lstStyle/>
          <a:p>
            <a:r>
              <a:rPr lang="en-CH" dirty="0"/>
              <a:t>11T coils production dashboard on 2020-09-26</a:t>
            </a:r>
          </a:p>
        </p:txBody>
      </p:sp>
      <p:sp>
        <p:nvSpPr>
          <p:cNvPr id="4" name="Date Placeholder 3">
            <a:extLst>
              <a:ext uri="{FF2B5EF4-FFF2-40B4-BE49-F238E27FC236}">
                <a16:creationId xmlns:a16="http://schemas.microsoft.com/office/drawing/2014/main" id="{BEF241AE-C684-B24F-8766-64FD7C26057A}"/>
              </a:ext>
            </a:extLst>
          </p:cNvPr>
          <p:cNvSpPr>
            <a:spLocks noGrp="1"/>
          </p:cNvSpPr>
          <p:nvPr>
            <p:ph type="dt" sz="half" idx="10"/>
          </p:nvPr>
        </p:nvSpPr>
        <p:spPr/>
        <p:txBody>
          <a:bodyPr/>
          <a:lstStyle/>
          <a:p>
            <a:r>
              <a:rPr lang="de-CH"/>
              <a:t>2021-06-01</a:t>
            </a:r>
            <a:endParaRPr lang="en-US" dirty="0"/>
          </a:p>
        </p:txBody>
      </p:sp>
      <p:sp>
        <p:nvSpPr>
          <p:cNvPr id="5" name="Footer Placeholder 4">
            <a:extLst>
              <a:ext uri="{FF2B5EF4-FFF2-40B4-BE49-F238E27FC236}">
                <a16:creationId xmlns:a16="http://schemas.microsoft.com/office/drawing/2014/main" id="{26406356-2568-464B-AB97-5A2B4188FDF8}"/>
              </a:ext>
            </a:extLst>
          </p:cNvPr>
          <p:cNvSpPr>
            <a:spLocks noGrp="1"/>
          </p:cNvSpPr>
          <p:nvPr>
            <p:ph type="ftr" sz="quarter" idx="11"/>
          </p:nvPr>
        </p:nvSpPr>
        <p:spPr/>
        <p:txBody>
          <a:bodyPr/>
          <a:lstStyle/>
          <a:p>
            <a:r>
              <a:rPr lang="en-US"/>
              <a:t>F. Savary | Construction of High Field Magnets for a Future Hadron Collider</a:t>
            </a:r>
            <a:endParaRPr lang="en-US" dirty="0"/>
          </a:p>
        </p:txBody>
      </p:sp>
      <p:sp>
        <p:nvSpPr>
          <p:cNvPr id="6" name="Slide Number Placeholder 5">
            <a:extLst>
              <a:ext uri="{FF2B5EF4-FFF2-40B4-BE49-F238E27FC236}">
                <a16:creationId xmlns:a16="http://schemas.microsoft.com/office/drawing/2014/main" id="{2B0747C8-0189-B44C-B674-8767BCCFBBD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8" name="TextBox 7">
            <a:extLst>
              <a:ext uri="{FF2B5EF4-FFF2-40B4-BE49-F238E27FC236}">
                <a16:creationId xmlns:a16="http://schemas.microsoft.com/office/drawing/2014/main" id="{67E21F62-495D-4941-BCC7-37255BFFD09A}"/>
              </a:ext>
            </a:extLst>
          </p:cNvPr>
          <p:cNvSpPr txBox="1"/>
          <p:nvPr/>
        </p:nvSpPr>
        <p:spPr>
          <a:xfrm>
            <a:off x="2650556" y="1793722"/>
            <a:ext cx="2042978" cy="430887"/>
          </a:xfrm>
          <a:prstGeom prst="rect">
            <a:avLst/>
          </a:prstGeom>
          <a:noFill/>
        </p:spPr>
        <p:txBody>
          <a:bodyPr wrap="square" rtlCol="0">
            <a:spAutoFit/>
          </a:bodyPr>
          <a:lstStyle/>
          <a:p>
            <a:pPr algn="ctr"/>
            <a:r>
              <a:rPr lang="en-US" sz="1100" dirty="0"/>
              <a:t>CERN requested holding time (collaring procedure)</a:t>
            </a:r>
          </a:p>
        </p:txBody>
      </p:sp>
      <p:cxnSp>
        <p:nvCxnSpPr>
          <p:cNvPr id="9" name="Straight Arrow Connector 8">
            <a:extLst>
              <a:ext uri="{FF2B5EF4-FFF2-40B4-BE49-F238E27FC236}">
                <a16:creationId xmlns:a16="http://schemas.microsoft.com/office/drawing/2014/main" id="{34C21851-9531-7E45-B41B-42BFF1A0DA47}"/>
              </a:ext>
            </a:extLst>
          </p:cNvPr>
          <p:cNvCxnSpPr>
            <a:cxnSpLocks/>
          </p:cNvCxnSpPr>
          <p:nvPr/>
        </p:nvCxnSpPr>
        <p:spPr>
          <a:xfrm>
            <a:off x="2631440" y="2196000"/>
            <a:ext cx="2088000" cy="0"/>
          </a:xfrm>
          <a:prstGeom prst="straightConnector1">
            <a:avLst/>
          </a:prstGeom>
          <a:ln>
            <a:solidFill>
              <a:schemeClr val="tx1"/>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48487730-17EE-7840-8D27-310519D86C95}"/>
              </a:ext>
            </a:extLst>
          </p:cNvPr>
          <p:cNvSpPr txBox="1"/>
          <p:nvPr/>
        </p:nvSpPr>
        <p:spPr>
          <a:xfrm rot="16200000">
            <a:off x="6552000" y="2697727"/>
            <a:ext cx="3384000" cy="276999"/>
          </a:xfrm>
          <a:prstGeom prst="rect">
            <a:avLst/>
          </a:prstGeom>
          <a:solidFill>
            <a:srgbClr val="FF0000">
              <a:alpha val="30000"/>
            </a:srgbClr>
          </a:solidFill>
        </p:spPr>
        <p:txBody>
          <a:bodyPr wrap="square" rtlCol="0">
            <a:spAutoFit/>
          </a:bodyPr>
          <a:lstStyle/>
          <a:p>
            <a:r>
              <a:rPr lang="en-US" sz="1200" dirty="0"/>
              <a:t> Interruption of activities – CERN safe mode </a:t>
            </a:r>
          </a:p>
        </p:txBody>
      </p:sp>
      <p:sp>
        <p:nvSpPr>
          <p:cNvPr id="12" name="TextBox 11">
            <a:extLst>
              <a:ext uri="{FF2B5EF4-FFF2-40B4-BE49-F238E27FC236}">
                <a16:creationId xmlns:a16="http://schemas.microsoft.com/office/drawing/2014/main" id="{CFCD7C3F-6A89-D54F-8F0E-D96FCDDC7D49}"/>
              </a:ext>
            </a:extLst>
          </p:cNvPr>
          <p:cNvSpPr txBox="1"/>
          <p:nvPr/>
        </p:nvSpPr>
        <p:spPr>
          <a:xfrm>
            <a:off x="4928478" y="1799083"/>
            <a:ext cx="2598290" cy="430887"/>
          </a:xfrm>
          <a:prstGeom prst="rect">
            <a:avLst/>
          </a:prstGeom>
          <a:noFill/>
        </p:spPr>
        <p:txBody>
          <a:bodyPr wrap="square" rtlCol="0">
            <a:spAutoFit/>
          </a:bodyPr>
          <a:lstStyle/>
          <a:p>
            <a:pPr algn="ctr"/>
            <a:r>
              <a:rPr lang="en-US" sz="1100" dirty="0"/>
              <a:t>17 coils produced in 2019, of which</a:t>
            </a:r>
          </a:p>
          <a:p>
            <a:pPr algn="ctr"/>
            <a:r>
              <a:rPr lang="en-US" sz="1100" dirty="0"/>
              <a:t>15 coils accepted</a:t>
            </a:r>
          </a:p>
        </p:txBody>
      </p:sp>
      <p:cxnSp>
        <p:nvCxnSpPr>
          <p:cNvPr id="13" name="Straight Arrow Connector 12">
            <a:extLst>
              <a:ext uri="{FF2B5EF4-FFF2-40B4-BE49-F238E27FC236}">
                <a16:creationId xmlns:a16="http://schemas.microsoft.com/office/drawing/2014/main" id="{3BC593D1-CC2E-5746-9276-5BB1807F2D26}"/>
              </a:ext>
            </a:extLst>
          </p:cNvPr>
          <p:cNvCxnSpPr>
            <a:cxnSpLocks/>
          </p:cNvCxnSpPr>
          <p:nvPr/>
        </p:nvCxnSpPr>
        <p:spPr>
          <a:xfrm>
            <a:off x="4934791" y="2196000"/>
            <a:ext cx="2598290" cy="0"/>
          </a:xfrm>
          <a:prstGeom prst="straightConnector1">
            <a:avLst/>
          </a:prstGeom>
          <a:ln>
            <a:solidFill>
              <a:schemeClr val="tx1"/>
            </a:solidFill>
            <a:headEnd type="stealth" w="med" len="lg"/>
            <a:tailEnd type="stealth" w="med"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056E192B-2776-0542-BB5C-C44C731750E3}"/>
              </a:ext>
            </a:extLst>
          </p:cNvPr>
          <p:cNvCxnSpPr>
            <a:cxnSpLocks/>
          </p:cNvCxnSpPr>
          <p:nvPr/>
        </p:nvCxnSpPr>
        <p:spPr>
          <a:xfrm>
            <a:off x="4700082" y="1686069"/>
            <a:ext cx="0" cy="522000"/>
          </a:xfrm>
          <a:prstGeom prst="straightConnector1">
            <a:avLst/>
          </a:prstGeom>
          <a:ln>
            <a:solidFill>
              <a:schemeClr val="tx1"/>
            </a:solidFill>
            <a:headEnd type="none" w="med" len="lg"/>
            <a:tailEnd type="stealth" w="med" len="lg"/>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99C7CABC-2FF1-834A-BD71-D515DB3AA91E}"/>
              </a:ext>
            </a:extLst>
          </p:cNvPr>
          <p:cNvCxnSpPr>
            <a:cxnSpLocks/>
          </p:cNvCxnSpPr>
          <p:nvPr/>
        </p:nvCxnSpPr>
        <p:spPr>
          <a:xfrm>
            <a:off x="2342405" y="1121494"/>
            <a:ext cx="2592379" cy="0"/>
          </a:xfrm>
          <a:prstGeom prst="straightConnector1">
            <a:avLst/>
          </a:prstGeom>
          <a:ln w="9525">
            <a:solidFill>
              <a:srgbClr val="C00000"/>
            </a:solidFill>
            <a:headEnd type="diamond" w="med" len="med"/>
            <a:tailEnd type="diamond" w="med" len="med"/>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3B9753EC-72E8-0E47-A08E-F4A91BDEFF8D}"/>
              </a:ext>
            </a:extLst>
          </p:cNvPr>
          <p:cNvCxnSpPr>
            <a:cxnSpLocks/>
          </p:cNvCxnSpPr>
          <p:nvPr/>
        </p:nvCxnSpPr>
        <p:spPr>
          <a:xfrm>
            <a:off x="4934784" y="1121494"/>
            <a:ext cx="2592379" cy="0"/>
          </a:xfrm>
          <a:prstGeom prst="straightConnector1">
            <a:avLst/>
          </a:prstGeom>
          <a:ln w="9525">
            <a:solidFill>
              <a:srgbClr val="C00000"/>
            </a:solidFill>
            <a:headEnd type="diamond" w="med" len="med"/>
            <a:tailEnd type="diamond" w="med" len="med"/>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C0124147-F3A0-AF4B-B148-FC268655FC29}"/>
              </a:ext>
            </a:extLst>
          </p:cNvPr>
          <p:cNvCxnSpPr>
            <a:cxnSpLocks/>
          </p:cNvCxnSpPr>
          <p:nvPr/>
        </p:nvCxnSpPr>
        <p:spPr>
          <a:xfrm>
            <a:off x="7527163" y="1121494"/>
            <a:ext cx="2592379" cy="0"/>
          </a:xfrm>
          <a:prstGeom prst="straightConnector1">
            <a:avLst/>
          </a:prstGeom>
          <a:ln w="9525">
            <a:solidFill>
              <a:srgbClr val="C00000"/>
            </a:solidFill>
            <a:headEnd type="diamond" w="med" len="med"/>
            <a:tailEnd type="diamond" w="med" len="med"/>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54D65FAC-6AA0-7D4C-9166-B9AD7B1621B0}"/>
              </a:ext>
            </a:extLst>
          </p:cNvPr>
          <p:cNvSpPr txBox="1"/>
          <p:nvPr/>
        </p:nvSpPr>
        <p:spPr>
          <a:xfrm>
            <a:off x="2338038" y="905252"/>
            <a:ext cx="2599200" cy="261610"/>
          </a:xfrm>
          <a:prstGeom prst="rect">
            <a:avLst/>
          </a:prstGeom>
          <a:noFill/>
        </p:spPr>
        <p:txBody>
          <a:bodyPr wrap="square" rtlCol="0">
            <a:spAutoFit/>
          </a:bodyPr>
          <a:lstStyle/>
          <a:p>
            <a:pPr algn="ctr"/>
            <a:r>
              <a:rPr lang="en-US" sz="1100" dirty="0">
                <a:solidFill>
                  <a:srgbClr val="C00000"/>
                </a:solidFill>
              </a:rPr>
              <a:t>2018</a:t>
            </a:r>
          </a:p>
        </p:txBody>
      </p:sp>
      <p:sp>
        <p:nvSpPr>
          <p:cNvPr id="23" name="TextBox 22">
            <a:extLst>
              <a:ext uri="{FF2B5EF4-FFF2-40B4-BE49-F238E27FC236}">
                <a16:creationId xmlns:a16="http://schemas.microsoft.com/office/drawing/2014/main" id="{596F36FB-6B6B-8B4C-8698-BB13DD450237}"/>
              </a:ext>
            </a:extLst>
          </p:cNvPr>
          <p:cNvSpPr txBox="1"/>
          <p:nvPr/>
        </p:nvSpPr>
        <p:spPr>
          <a:xfrm>
            <a:off x="4931823" y="905252"/>
            <a:ext cx="2599200" cy="261610"/>
          </a:xfrm>
          <a:prstGeom prst="rect">
            <a:avLst/>
          </a:prstGeom>
          <a:noFill/>
        </p:spPr>
        <p:txBody>
          <a:bodyPr wrap="square" rtlCol="0">
            <a:spAutoFit/>
          </a:bodyPr>
          <a:lstStyle/>
          <a:p>
            <a:pPr algn="ctr"/>
            <a:r>
              <a:rPr lang="en-US" sz="1100" dirty="0">
                <a:solidFill>
                  <a:srgbClr val="C00000"/>
                </a:solidFill>
              </a:rPr>
              <a:t>2019</a:t>
            </a:r>
          </a:p>
        </p:txBody>
      </p:sp>
      <p:sp>
        <p:nvSpPr>
          <p:cNvPr id="24" name="TextBox 23">
            <a:extLst>
              <a:ext uri="{FF2B5EF4-FFF2-40B4-BE49-F238E27FC236}">
                <a16:creationId xmlns:a16="http://schemas.microsoft.com/office/drawing/2014/main" id="{129C223C-EBA9-9642-B459-3AC58D64548C}"/>
              </a:ext>
            </a:extLst>
          </p:cNvPr>
          <p:cNvSpPr txBox="1"/>
          <p:nvPr/>
        </p:nvSpPr>
        <p:spPr>
          <a:xfrm>
            <a:off x="7529095" y="905252"/>
            <a:ext cx="2599200" cy="261610"/>
          </a:xfrm>
          <a:prstGeom prst="rect">
            <a:avLst/>
          </a:prstGeom>
          <a:noFill/>
        </p:spPr>
        <p:txBody>
          <a:bodyPr wrap="square" rtlCol="0">
            <a:spAutoFit/>
          </a:bodyPr>
          <a:lstStyle/>
          <a:p>
            <a:pPr algn="ctr"/>
            <a:r>
              <a:rPr lang="en-US" sz="1100" dirty="0">
                <a:solidFill>
                  <a:srgbClr val="C00000"/>
                </a:solidFill>
              </a:rPr>
              <a:t>2020</a:t>
            </a:r>
          </a:p>
        </p:txBody>
      </p:sp>
      <p:cxnSp>
        <p:nvCxnSpPr>
          <p:cNvPr id="25" name="Straight Arrow Connector 24">
            <a:extLst>
              <a:ext uri="{FF2B5EF4-FFF2-40B4-BE49-F238E27FC236}">
                <a16:creationId xmlns:a16="http://schemas.microsoft.com/office/drawing/2014/main" id="{0A129623-78EE-B947-9556-48FA48011EA4}"/>
              </a:ext>
            </a:extLst>
          </p:cNvPr>
          <p:cNvCxnSpPr>
            <a:cxnSpLocks/>
          </p:cNvCxnSpPr>
          <p:nvPr/>
        </p:nvCxnSpPr>
        <p:spPr>
          <a:xfrm flipH="1">
            <a:off x="3508261" y="1695161"/>
            <a:ext cx="1188000" cy="0"/>
          </a:xfrm>
          <a:prstGeom prst="straightConnector1">
            <a:avLst/>
          </a:prstGeom>
          <a:ln>
            <a:solidFill>
              <a:schemeClr val="tx1"/>
            </a:solidFill>
            <a:headEnd type="none" w="med" len="lg"/>
            <a:tailEnd type="none" w="med" len="lg"/>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85ADFD56-0140-AB41-BEAD-A982B2BCEB11}"/>
              </a:ext>
            </a:extLst>
          </p:cNvPr>
          <p:cNvSpPr txBox="1"/>
          <p:nvPr/>
        </p:nvSpPr>
        <p:spPr>
          <a:xfrm>
            <a:off x="3212759" y="1463820"/>
            <a:ext cx="1618137" cy="261610"/>
          </a:xfrm>
          <a:prstGeom prst="rect">
            <a:avLst/>
          </a:prstGeom>
          <a:noFill/>
        </p:spPr>
        <p:txBody>
          <a:bodyPr wrap="square" rtlCol="0">
            <a:spAutoFit/>
          </a:bodyPr>
          <a:lstStyle/>
          <a:p>
            <a:pPr algn="ctr"/>
            <a:r>
              <a:rPr lang="en-US" sz="1100" dirty="0"/>
              <a:t>First collaring delivery</a:t>
            </a:r>
          </a:p>
        </p:txBody>
      </p:sp>
      <p:sp>
        <p:nvSpPr>
          <p:cNvPr id="29" name="TextBox 28">
            <a:extLst>
              <a:ext uri="{FF2B5EF4-FFF2-40B4-BE49-F238E27FC236}">
                <a16:creationId xmlns:a16="http://schemas.microsoft.com/office/drawing/2014/main" id="{CA303623-3E66-F34B-841B-15CDFED587B3}"/>
              </a:ext>
            </a:extLst>
          </p:cNvPr>
          <p:cNvSpPr txBox="1"/>
          <p:nvPr/>
        </p:nvSpPr>
        <p:spPr>
          <a:xfrm>
            <a:off x="3720208" y="4104064"/>
            <a:ext cx="1274879" cy="430887"/>
          </a:xfrm>
          <a:prstGeom prst="rect">
            <a:avLst/>
          </a:prstGeom>
          <a:noFill/>
        </p:spPr>
        <p:txBody>
          <a:bodyPr wrap="square" rtlCol="0">
            <a:spAutoFit/>
          </a:bodyPr>
          <a:lstStyle/>
          <a:p>
            <a:r>
              <a:rPr lang="en-US" sz="1100" dirty="0">
                <a:solidFill>
                  <a:schemeClr val="accent6">
                    <a:lumMod val="60000"/>
                    <a:lumOff val="40000"/>
                  </a:schemeClr>
                </a:solidFill>
              </a:rPr>
              <a:t>Contractual</a:t>
            </a:r>
            <a:br>
              <a:rPr lang="en-US" sz="1100" dirty="0">
                <a:solidFill>
                  <a:schemeClr val="accent6">
                    <a:lumMod val="60000"/>
                    <a:lumOff val="40000"/>
                  </a:schemeClr>
                </a:solidFill>
              </a:rPr>
            </a:br>
            <a:r>
              <a:rPr lang="en-US" sz="1100" dirty="0">
                <a:solidFill>
                  <a:schemeClr val="accent6">
                    <a:lumMod val="60000"/>
                    <a:lumOff val="40000"/>
                  </a:schemeClr>
                </a:solidFill>
              </a:rPr>
              <a:t>delivery</a:t>
            </a:r>
          </a:p>
        </p:txBody>
      </p:sp>
      <p:sp>
        <p:nvSpPr>
          <p:cNvPr id="30" name="TextBox 29">
            <a:extLst>
              <a:ext uri="{FF2B5EF4-FFF2-40B4-BE49-F238E27FC236}">
                <a16:creationId xmlns:a16="http://schemas.microsoft.com/office/drawing/2014/main" id="{3B7E7A1D-49B2-4C42-AA72-3BFE136D8CDF}"/>
              </a:ext>
            </a:extLst>
          </p:cNvPr>
          <p:cNvSpPr txBox="1"/>
          <p:nvPr/>
        </p:nvSpPr>
        <p:spPr>
          <a:xfrm>
            <a:off x="5608423" y="3673177"/>
            <a:ext cx="1274879" cy="261610"/>
          </a:xfrm>
          <a:prstGeom prst="rect">
            <a:avLst/>
          </a:prstGeom>
          <a:noFill/>
        </p:spPr>
        <p:txBody>
          <a:bodyPr wrap="square" rtlCol="0">
            <a:spAutoFit/>
          </a:bodyPr>
          <a:lstStyle/>
          <a:p>
            <a:r>
              <a:rPr lang="en-US" sz="1100" dirty="0">
                <a:solidFill>
                  <a:srgbClr val="000000"/>
                </a:solidFill>
              </a:rPr>
              <a:t>Real delivery</a:t>
            </a:r>
          </a:p>
        </p:txBody>
      </p:sp>
      <p:sp>
        <p:nvSpPr>
          <p:cNvPr id="26" name="TextBox 25">
            <a:extLst>
              <a:ext uri="{FF2B5EF4-FFF2-40B4-BE49-F238E27FC236}">
                <a16:creationId xmlns:a16="http://schemas.microsoft.com/office/drawing/2014/main" id="{7042A355-A86F-7542-9738-BA534D8DA127}"/>
              </a:ext>
            </a:extLst>
          </p:cNvPr>
          <p:cNvSpPr txBox="1"/>
          <p:nvPr/>
        </p:nvSpPr>
        <p:spPr>
          <a:xfrm>
            <a:off x="2749413" y="3717754"/>
            <a:ext cx="1274879" cy="261610"/>
          </a:xfrm>
          <a:prstGeom prst="rect">
            <a:avLst/>
          </a:prstGeom>
          <a:noFill/>
        </p:spPr>
        <p:txBody>
          <a:bodyPr wrap="square" rtlCol="0">
            <a:spAutoFit/>
          </a:bodyPr>
          <a:lstStyle/>
          <a:p>
            <a:pPr algn="r"/>
            <a:r>
              <a:rPr lang="en-US" sz="1100" dirty="0">
                <a:solidFill>
                  <a:schemeClr val="accent3"/>
                </a:solidFill>
              </a:rPr>
              <a:t>Real start</a:t>
            </a:r>
          </a:p>
        </p:txBody>
      </p:sp>
    </p:spTree>
    <p:extLst>
      <p:ext uri="{BB962C8B-B14F-4D97-AF65-F5344CB8AC3E}">
        <p14:creationId xmlns:p14="http://schemas.microsoft.com/office/powerpoint/2010/main" val="3569476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4190</TotalTime>
  <Words>3889</Words>
  <Application>Microsoft Macintosh PowerPoint</Application>
  <PresentationFormat>Widescreen</PresentationFormat>
  <Paragraphs>419</Paragraphs>
  <Slides>29</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Cambria Math</vt:lpstr>
      <vt:lpstr>Times</vt:lpstr>
      <vt:lpstr>Office Theme</vt:lpstr>
      <vt:lpstr>HFM Road-Map Virtual Workshop Construction of High Field Magnets for a Future Hadron Collider</vt:lpstr>
      <vt:lpstr>Outlook</vt:lpstr>
      <vt:lpstr>Outlook</vt:lpstr>
      <vt:lpstr>The idea, the work plan and its execution (11T)</vt:lpstr>
      <vt:lpstr>The idea, the work plan and its execution, 1 (11T)</vt:lpstr>
      <vt:lpstr>The idea, the work plan and its execution, 2 (11T)</vt:lpstr>
      <vt:lpstr>Managerial challenges (11T)</vt:lpstr>
      <vt:lpstr>Technical challenges – On the positive side (11T)</vt:lpstr>
      <vt:lpstr>11T coils production dashboard on 2020-09-26</vt:lpstr>
      <vt:lpstr>Technical challenges – on the “Need to be revisited” side Lessons learned</vt:lpstr>
      <vt:lpstr>Production of MQXF</vt:lpstr>
      <vt:lpstr>Production of MQXF</vt:lpstr>
      <vt:lpstr>Outlook</vt:lpstr>
      <vt:lpstr>From 6 + 30 units</vt:lpstr>
      <vt:lpstr>Towards industrialization – From the magnet side</vt:lpstr>
      <vt:lpstr>Industrialization – The usual way</vt:lpstr>
      <vt:lpstr>Industrialization – Another way for brainstorming</vt:lpstr>
      <vt:lpstr>Other important items</vt:lpstr>
      <vt:lpstr>Outlook</vt:lpstr>
      <vt:lpstr>Tooling – winding (short vs long) </vt:lpstr>
      <vt:lpstr>Robotic winding is not a crazy idea!</vt:lpstr>
      <vt:lpstr>Tooling – Impregnation system</vt:lpstr>
      <vt:lpstr>Outlook</vt:lpstr>
      <vt:lpstr>Current view of cost targets</vt:lpstr>
      <vt:lpstr>Outlook</vt:lpstr>
      <vt:lpstr>Concluding remarks</vt:lpstr>
      <vt:lpstr>Thank you for your attention</vt:lpstr>
      <vt:lpstr>About reproducibility of a process throughout production</vt:lpstr>
      <vt:lpstr>First four magnets @ different stages of fabrication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Frederic Savary</dc:creator>
  <cp:lastModifiedBy>Frederic Savary</cp:lastModifiedBy>
  <cp:revision>206</cp:revision>
  <dcterms:created xsi:type="dcterms:W3CDTF">2020-05-26T07:48:52Z</dcterms:created>
  <dcterms:modified xsi:type="dcterms:W3CDTF">2021-06-01T09:56:15Z</dcterms:modified>
</cp:coreProperties>
</file>