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32"/>
  </p:notesMasterIdLst>
  <p:handoutMasterIdLst>
    <p:handoutMasterId r:id="rId33"/>
  </p:handoutMasterIdLst>
  <p:sldIdLst>
    <p:sldId id="331" r:id="rId2"/>
    <p:sldId id="1349" r:id="rId3"/>
    <p:sldId id="1350" r:id="rId4"/>
    <p:sldId id="1346" r:id="rId5"/>
    <p:sldId id="1352" r:id="rId6"/>
    <p:sldId id="1273" r:id="rId7"/>
    <p:sldId id="1274" r:id="rId8"/>
    <p:sldId id="1275" r:id="rId9"/>
    <p:sldId id="1276" r:id="rId10"/>
    <p:sldId id="1347" r:id="rId11"/>
    <p:sldId id="1353" r:id="rId12"/>
    <p:sldId id="1340" r:id="rId13"/>
    <p:sldId id="1355" r:id="rId14"/>
    <p:sldId id="1366" r:id="rId15"/>
    <p:sldId id="1367" r:id="rId16"/>
    <p:sldId id="1354" r:id="rId17"/>
    <p:sldId id="1370" r:id="rId18"/>
    <p:sldId id="1356" r:id="rId19"/>
    <p:sldId id="1341" r:id="rId20"/>
    <p:sldId id="1369" r:id="rId21"/>
    <p:sldId id="1365" r:id="rId22"/>
    <p:sldId id="1368" r:id="rId23"/>
    <p:sldId id="1344" r:id="rId24"/>
    <p:sldId id="1266" r:id="rId25"/>
    <p:sldId id="1348" r:id="rId26"/>
    <p:sldId id="1342" r:id="rId27"/>
    <p:sldId id="1363" r:id="rId28"/>
    <p:sldId id="1297" r:id="rId29"/>
    <p:sldId id="1339" r:id="rId30"/>
    <p:sldId id="1267" r:id="rId31"/>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1349"/>
            <p14:sldId id="1350"/>
            <p14:sldId id="1346"/>
            <p14:sldId id="1352"/>
            <p14:sldId id="1273"/>
            <p14:sldId id="1274"/>
            <p14:sldId id="1275"/>
            <p14:sldId id="1276"/>
            <p14:sldId id="1347"/>
            <p14:sldId id="1353"/>
            <p14:sldId id="1340"/>
            <p14:sldId id="1355"/>
            <p14:sldId id="1366"/>
            <p14:sldId id="1367"/>
            <p14:sldId id="1354"/>
            <p14:sldId id="1370"/>
            <p14:sldId id="1356"/>
            <p14:sldId id="1341"/>
            <p14:sldId id="1369"/>
            <p14:sldId id="1365"/>
            <p14:sldId id="1368"/>
            <p14:sldId id="1344"/>
            <p14:sldId id="1266"/>
            <p14:sldId id="1348"/>
            <p14:sldId id="1342"/>
            <p14:sldId id="1363"/>
            <p14:sldId id="1297"/>
            <p14:sldId id="1339"/>
            <p14:sldId id="1267"/>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chmann@gmail.com" initials="a" lastIdx="1" clrIdx="0">
    <p:extLst>
      <p:ext uri="{19B8F6BF-5375-455C-9EA6-DF929625EA0E}">
        <p15:presenceInfo xmlns:p15="http://schemas.microsoft.com/office/powerpoint/2012/main" userId="581e28c61e3209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3A302"/>
    <a:srgbClr val="FEE599"/>
    <a:srgbClr val="D38A88"/>
    <a:srgbClr val="E39E89"/>
    <a:srgbClr val="343A3F"/>
    <a:srgbClr val="8E95AD"/>
    <a:srgbClr val="BA8793"/>
    <a:srgbClr val="A9889D"/>
    <a:srgbClr val="5B053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35"/>
    <p:restoredTop sz="91383" autoAdjust="0"/>
  </p:normalViewPr>
  <p:slideViewPr>
    <p:cSldViewPr snapToObjects="1">
      <p:cViewPr varScale="1">
        <p:scale>
          <a:sx n="157" d="100"/>
          <a:sy n="157" d="100"/>
        </p:scale>
        <p:origin x="2152" y="160"/>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outlineViewPr>
    <p:cViewPr>
      <p:scale>
        <a:sx n="33" d="100"/>
        <a:sy n="33" d="100"/>
      </p:scale>
      <p:origin x="0" y="-1312"/>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42A6F3-DFFB-9942-9EF4-A514E1C284B7}" type="doc">
      <dgm:prSet loTypeId="urn:microsoft.com/office/officeart/2009/layout/CircleArrowProcess" loCatId="" qsTypeId="urn:microsoft.com/office/officeart/2005/8/quickstyle/simple1" qsCatId="simple" csTypeId="urn:microsoft.com/office/officeart/2005/8/colors/accent1_2" csCatId="accent1" phldr="1"/>
      <dgm:spPr/>
      <dgm:t>
        <a:bodyPr/>
        <a:lstStyle/>
        <a:p>
          <a:endParaRPr lang="en-US"/>
        </a:p>
      </dgm:t>
    </dgm:pt>
    <dgm:pt modelId="{C652C012-67F2-F144-A77E-BC0196BDC4DB}">
      <dgm:prSet phldrT="[Text]"/>
      <dgm:spPr/>
      <dgm:t>
        <a:bodyPr/>
        <a:lstStyle/>
        <a:p>
          <a:r>
            <a:rPr lang="en-US" dirty="0"/>
            <a:t>PhD/</a:t>
          </a:r>
          <a:r>
            <a:rPr lang="en-US" dirty="0" err="1"/>
            <a:t>PostDoc</a:t>
          </a:r>
          <a:endParaRPr lang="en-US" dirty="0"/>
        </a:p>
      </dgm:t>
    </dgm:pt>
    <dgm:pt modelId="{4C419B06-AE36-A74C-9AFA-F07E6D2C2D4B}" type="parTrans" cxnId="{A485AAC1-A271-EF4E-BD61-FA00731E2911}">
      <dgm:prSet/>
      <dgm:spPr/>
      <dgm:t>
        <a:bodyPr/>
        <a:lstStyle/>
        <a:p>
          <a:endParaRPr lang="en-US"/>
        </a:p>
      </dgm:t>
    </dgm:pt>
    <dgm:pt modelId="{01A5BE26-F8D2-4B48-8FFE-6BC9F73E4EFF}" type="sibTrans" cxnId="{A485AAC1-A271-EF4E-BD61-FA00731E2911}">
      <dgm:prSet/>
      <dgm:spPr/>
      <dgm:t>
        <a:bodyPr/>
        <a:lstStyle/>
        <a:p>
          <a:endParaRPr lang="en-US"/>
        </a:p>
      </dgm:t>
    </dgm:pt>
    <dgm:pt modelId="{0C955061-3474-D04F-A9CF-6B235DBEAE1E}">
      <dgm:prSet phldrT="[Text]"/>
      <dgm:spPr/>
      <dgm:t>
        <a:bodyPr/>
        <a:lstStyle/>
        <a:p>
          <a:r>
            <a:rPr lang="en-US" dirty="0"/>
            <a:t>Specialists</a:t>
          </a:r>
        </a:p>
      </dgm:t>
    </dgm:pt>
    <dgm:pt modelId="{82660B4E-EFA8-FA4E-9DC7-925800D50E22}" type="parTrans" cxnId="{73B78C6D-C97E-4542-8A54-68006F43B5E0}">
      <dgm:prSet/>
      <dgm:spPr/>
      <dgm:t>
        <a:bodyPr/>
        <a:lstStyle/>
        <a:p>
          <a:endParaRPr lang="en-US"/>
        </a:p>
      </dgm:t>
    </dgm:pt>
    <dgm:pt modelId="{00F21D09-C412-4148-9758-2732C35BB73E}" type="sibTrans" cxnId="{73B78C6D-C97E-4542-8A54-68006F43B5E0}">
      <dgm:prSet/>
      <dgm:spPr/>
      <dgm:t>
        <a:bodyPr/>
        <a:lstStyle/>
        <a:p>
          <a:endParaRPr lang="en-US"/>
        </a:p>
      </dgm:t>
    </dgm:pt>
    <dgm:pt modelId="{95E40B96-3D51-1F4E-AB4F-D31FA4700AD3}">
      <dgm:prSet phldrT="[Text]"/>
      <dgm:spPr/>
      <dgm:t>
        <a:bodyPr/>
        <a:lstStyle/>
        <a:p>
          <a:r>
            <a:rPr lang="en-US" dirty="0"/>
            <a:t>Magnet Engineers</a:t>
          </a:r>
        </a:p>
      </dgm:t>
    </dgm:pt>
    <dgm:pt modelId="{FB67530E-2493-2F4F-9285-7263C5213827}" type="parTrans" cxnId="{C91DE212-10CE-664B-BEA8-1A26F7B69AD2}">
      <dgm:prSet/>
      <dgm:spPr/>
      <dgm:t>
        <a:bodyPr/>
        <a:lstStyle/>
        <a:p>
          <a:endParaRPr lang="en-US"/>
        </a:p>
      </dgm:t>
    </dgm:pt>
    <dgm:pt modelId="{F9854CD0-4B73-B247-9FA2-FB3793896FB4}" type="sibTrans" cxnId="{C91DE212-10CE-664B-BEA8-1A26F7B69AD2}">
      <dgm:prSet/>
      <dgm:spPr/>
      <dgm:t>
        <a:bodyPr/>
        <a:lstStyle/>
        <a:p>
          <a:endParaRPr lang="en-US"/>
        </a:p>
      </dgm:t>
    </dgm:pt>
    <dgm:pt modelId="{F6D3E4C5-B8BD-AE43-819E-ED23263E7163}">
      <dgm:prSet/>
      <dgm:spPr/>
      <dgm:t>
        <a:bodyPr/>
        <a:lstStyle/>
        <a:p>
          <a:r>
            <a:rPr lang="en-US" dirty="0"/>
            <a:t>Project Leader</a:t>
          </a:r>
        </a:p>
      </dgm:t>
    </dgm:pt>
    <dgm:pt modelId="{078267EB-DF72-B745-B420-ADC2E8525BDF}" type="parTrans" cxnId="{391A7691-6414-A945-A46A-DE8006BF2433}">
      <dgm:prSet/>
      <dgm:spPr/>
      <dgm:t>
        <a:bodyPr/>
        <a:lstStyle/>
        <a:p>
          <a:endParaRPr lang="en-US"/>
        </a:p>
      </dgm:t>
    </dgm:pt>
    <dgm:pt modelId="{82A08BE2-109B-CA45-AECC-195BD2681420}" type="sibTrans" cxnId="{391A7691-6414-A945-A46A-DE8006BF2433}">
      <dgm:prSet/>
      <dgm:spPr/>
      <dgm:t>
        <a:bodyPr/>
        <a:lstStyle/>
        <a:p>
          <a:endParaRPr lang="en-US"/>
        </a:p>
      </dgm:t>
    </dgm:pt>
    <dgm:pt modelId="{2A1B1B71-AFD3-6641-97F9-F8E58EFCC5FD}">
      <dgm:prSet/>
      <dgm:spPr/>
      <dgm:t>
        <a:bodyPr/>
        <a:lstStyle/>
        <a:p>
          <a:r>
            <a:rPr lang="en-US" dirty="0"/>
            <a:t>Industry</a:t>
          </a:r>
        </a:p>
      </dgm:t>
    </dgm:pt>
    <dgm:pt modelId="{5FADD2F2-27BC-BE4C-A4CE-D817FBF7D816}" type="parTrans" cxnId="{99D92E3C-41DC-314C-B022-08A1CCAB5AB0}">
      <dgm:prSet/>
      <dgm:spPr/>
      <dgm:t>
        <a:bodyPr/>
        <a:lstStyle/>
        <a:p>
          <a:endParaRPr lang="en-US"/>
        </a:p>
      </dgm:t>
    </dgm:pt>
    <dgm:pt modelId="{D24DA7AF-CF23-0E47-A219-701226F31BC2}" type="sibTrans" cxnId="{99D92E3C-41DC-314C-B022-08A1CCAB5AB0}">
      <dgm:prSet/>
      <dgm:spPr/>
      <dgm:t>
        <a:bodyPr/>
        <a:lstStyle/>
        <a:p>
          <a:endParaRPr lang="en-US"/>
        </a:p>
      </dgm:t>
    </dgm:pt>
    <dgm:pt modelId="{3D3BE8A5-3C46-D746-8F0D-685075541BE2}" type="pres">
      <dgm:prSet presAssocID="{B542A6F3-DFFB-9942-9EF4-A514E1C284B7}" presName="Name0" presStyleCnt="0">
        <dgm:presLayoutVars>
          <dgm:chMax val="7"/>
          <dgm:chPref val="7"/>
          <dgm:dir/>
          <dgm:animLvl val="lvl"/>
        </dgm:presLayoutVars>
      </dgm:prSet>
      <dgm:spPr/>
    </dgm:pt>
    <dgm:pt modelId="{793EFB6C-7A00-8649-9621-01A58DB75FAC}" type="pres">
      <dgm:prSet presAssocID="{C652C012-67F2-F144-A77E-BC0196BDC4DB}" presName="Accent1" presStyleCnt="0"/>
      <dgm:spPr/>
    </dgm:pt>
    <dgm:pt modelId="{C6276806-6E13-9541-9C04-7A99061088B9}" type="pres">
      <dgm:prSet presAssocID="{C652C012-67F2-F144-A77E-BC0196BDC4DB}" presName="Accent" presStyleLbl="node1" presStyleIdx="0" presStyleCnt="5"/>
      <dgm:spPr/>
    </dgm:pt>
    <dgm:pt modelId="{18F8F267-D0AC-1F4D-9CC2-F8B965E79C31}" type="pres">
      <dgm:prSet presAssocID="{C652C012-67F2-F144-A77E-BC0196BDC4DB}" presName="Parent1" presStyleLbl="revTx" presStyleIdx="0" presStyleCnt="5">
        <dgm:presLayoutVars>
          <dgm:chMax val="1"/>
          <dgm:chPref val="1"/>
          <dgm:bulletEnabled val="1"/>
        </dgm:presLayoutVars>
      </dgm:prSet>
      <dgm:spPr/>
    </dgm:pt>
    <dgm:pt modelId="{AB268315-9833-BE41-A18D-0E631C7C5111}" type="pres">
      <dgm:prSet presAssocID="{0C955061-3474-D04F-A9CF-6B235DBEAE1E}" presName="Accent2" presStyleCnt="0"/>
      <dgm:spPr/>
    </dgm:pt>
    <dgm:pt modelId="{E0728587-E314-1746-BAB2-2EDAFE82E290}" type="pres">
      <dgm:prSet presAssocID="{0C955061-3474-D04F-A9CF-6B235DBEAE1E}" presName="Accent" presStyleLbl="node1" presStyleIdx="1" presStyleCnt="5"/>
      <dgm:spPr/>
    </dgm:pt>
    <dgm:pt modelId="{27B74A2F-4528-A645-B5E3-661EFBB1C728}" type="pres">
      <dgm:prSet presAssocID="{0C955061-3474-D04F-A9CF-6B235DBEAE1E}" presName="Parent2" presStyleLbl="revTx" presStyleIdx="1" presStyleCnt="5">
        <dgm:presLayoutVars>
          <dgm:chMax val="1"/>
          <dgm:chPref val="1"/>
          <dgm:bulletEnabled val="1"/>
        </dgm:presLayoutVars>
      </dgm:prSet>
      <dgm:spPr/>
    </dgm:pt>
    <dgm:pt modelId="{1DC5789E-A8A5-AE42-B6B2-4ABAA154E51A}" type="pres">
      <dgm:prSet presAssocID="{95E40B96-3D51-1F4E-AB4F-D31FA4700AD3}" presName="Accent3" presStyleCnt="0"/>
      <dgm:spPr/>
    </dgm:pt>
    <dgm:pt modelId="{12F8714F-584C-D042-8FF4-8D7B9BD4D521}" type="pres">
      <dgm:prSet presAssocID="{95E40B96-3D51-1F4E-AB4F-D31FA4700AD3}" presName="Accent" presStyleLbl="node1" presStyleIdx="2" presStyleCnt="5"/>
      <dgm:spPr/>
    </dgm:pt>
    <dgm:pt modelId="{1C6D9702-5772-4846-9F99-0D076E3737B1}" type="pres">
      <dgm:prSet presAssocID="{95E40B96-3D51-1F4E-AB4F-D31FA4700AD3}" presName="Parent3" presStyleLbl="revTx" presStyleIdx="2" presStyleCnt="5">
        <dgm:presLayoutVars>
          <dgm:chMax val="1"/>
          <dgm:chPref val="1"/>
          <dgm:bulletEnabled val="1"/>
        </dgm:presLayoutVars>
      </dgm:prSet>
      <dgm:spPr/>
    </dgm:pt>
    <dgm:pt modelId="{2935D79A-235A-334B-8628-FE6B1A528515}" type="pres">
      <dgm:prSet presAssocID="{2A1B1B71-AFD3-6641-97F9-F8E58EFCC5FD}" presName="Accent4" presStyleCnt="0"/>
      <dgm:spPr/>
    </dgm:pt>
    <dgm:pt modelId="{D6837361-BF19-4745-8EB7-CD98C999F6B1}" type="pres">
      <dgm:prSet presAssocID="{2A1B1B71-AFD3-6641-97F9-F8E58EFCC5FD}" presName="Accent" presStyleLbl="node1" presStyleIdx="3" presStyleCnt="5"/>
      <dgm:spPr/>
    </dgm:pt>
    <dgm:pt modelId="{1232311B-33E0-C642-B49C-C07C20D49930}" type="pres">
      <dgm:prSet presAssocID="{2A1B1B71-AFD3-6641-97F9-F8E58EFCC5FD}" presName="Parent4" presStyleLbl="revTx" presStyleIdx="3" presStyleCnt="5">
        <dgm:presLayoutVars>
          <dgm:chMax val="1"/>
          <dgm:chPref val="1"/>
          <dgm:bulletEnabled val="1"/>
        </dgm:presLayoutVars>
      </dgm:prSet>
      <dgm:spPr/>
    </dgm:pt>
    <dgm:pt modelId="{B9CC708A-9A49-4A45-9C8E-A52C5E0192C5}" type="pres">
      <dgm:prSet presAssocID="{F6D3E4C5-B8BD-AE43-819E-ED23263E7163}" presName="Accent5" presStyleCnt="0"/>
      <dgm:spPr/>
    </dgm:pt>
    <dgm:pt modelId="{43B02B00-E8E5-5C44-ADCB-D3BC36907BD6}" type="pres">
      <dgm:prSet presAssocID="{F6D3E4C5-B8BD-AE43-819E-ED23263E7163}" presName="Accent" presStyleLbl="node1" presStyleIdx="4" presStyleCnt="5"/>
      <dgm:spPr/>
    </dgm:pt>
    <dgm:pt modelId="{55CF18A6-9F4B-8148-88C4-1242846C9F20}" type="pres">
      <dgm:prSet presAssocID="{F6D3E4C5-B8BD-AE43-819E-ED23263E7163}" presName="Parent5" presStyleLbl="revTx" presStyleIdx="4" presStyleCnt="5">
        <dgm:presLayoutVars>
          <dgm:chMax val="1"/>
          <dgm:chPref val="1"/>
          <dgm:bulletEnabled val="1"/>
        </dgm:presLayoutVars>
      </dgm:prSet>
      <dgm:spPr/>
    </dgm:pt>
  </dgm:ptLst>
  <dgm:cxnLst>
    <dgm:cxn modelId="{99BFC50B-C8AD-3541-85CF-FC3B38F95F65}" type="presOf" srcId="{95E40B96-3D51-1F4E-AB4F-D31FA4700AD3}" destId="{1C6D9702-5772-4846-9F99-0D076E3737B1}" srcOrd="0" destOrd="0" presId="urn:microsoft.com/office/officeart/2009/layout/CircleArrowProcess"/>
    <dgm:cxn modelId="{C91DE212-10CE-664B-BEA8-1A26F7B69AD2}" srcId="{B542A6F3-DFFB-9942-9EF4-A514E1C284B7}" destId="{95E40B96-3D51-1F4E-AB4F-D31FA4700AD3}" srcOrd="2" destOrd="0" parTransId="{FB67530E-2493-2F4F-9285-7263C5213827}" sibTransId="{F9854CD0-4B73-B247-9FA2-FB3793896FB4}"/>
    <dgm:cxn modelId="{198A7933-CB0D-A841-95E0-14EE46CAD3C4}" type="presOf" srcId="{C652C012-67F2-F144-A77E-BC0196BDC4DB}" destId="{18F8F267-D0AC-1F4D-9CC2-F8B965E79C31}" srcOrd="0" destOrd="0" presId="urn:microsoft.com/office/officeart/2009/layout/CircleArrowProcess"/>
    <dgm:cxn modelId="{99D92E3C-41DC-314C-B022-08A1CCAB5AB0}" srcId="{B542A6F3-DFFB-9942-9EF4-A514E1C284B7}" destId="{2A1B1B71-AFD3-6641-97F9-F8E58EFCC5FD}" srcOrd="3" destOrd="0" parTransId="{5FADD2F2-27BC-BE4C-A4CE-D817FBF7D816}" sibTransId="{D24DA7AF-CF23-0E47-A219-701226F31BC2}"/>
    <dgm:cxn modelId="{73B78C6D-C97E-4542-8A54-68006F43B5E0}" srcId="{B542A6F3-DFFB-9942-9EF4-A514E1C284B7}" destId="{0C955061-3474-D04F-A9CF-6B235DBEAE1E}" srcOrd="1" destOrd="0" parTransId="{82660B4E-EFA8-FA4E-9DC7-925800D50E22}" sibTransId="{00F21D09-C412-4148-9758-2732C35BB73E}"/>
    <dgm:cxn modelId="{6917C36F-D0D2-E14B-A6CF-8620D281A62D}" type="presOf" srcId="{0C955061-3474-D04F-A9CF-6B235DBEAE1E}" destId="{27B74A2F-4528-A645-B5E3-661EFBB1C728}" srcOrd="0" destOrd="0" presId="urn:microsoft.com/office/officeart/2009/layout/CircleArrowProcess"/>
    <dgm:cxn modelId="{391A7691-6414-A945-A46A-DE8006BF2433}" srcId="{B542A6F3-DFFB-9942-9EF4-A514E1C284B7}" destId="{F6D3E4C5-B8BD-AE43-819E-ED23263E7163}" srcOrd="4" destOrd="0" parTransId="{078267EB-DF72-B745-B420-ADC2E8525BDF}" sibTransId="{82A08BE2-109B-CA45-AECC-195BD2681420}"/>
    <dgm:cxn modelId="{CF84B0B9-D748-A04A-A938-5EAA529BB5C7}" type="presOf" srcId="{F6D3E4C5-B8BD-AE43-819E-ED23263E7163}" destId="{55CF18A6-9F4B-8148-88C4-1242846C9F20}" srcOrd="0" destOrd="0" presId="urn:microsoft.com/office/officeart/2009/layout/CircleArrowProcess"/>
    <dgm:cxn modelId="{A485AAC1-A271-EF4E-BD61-FA00731E2911}" srcId="{B542A6F3-DFFB-9942-9EF4-A514E1C284B7}" destId="{C652C012-67F2-F144-A77E-BC0196BDC4DB}" srcOrd="0" destOrd="0" parTransId="{4C419B06-AE36-A74C-9AFA-F07E6D2C2D4B}" sibTransId="{01A5BE26-F8D2-4B48-8FFE-6BC9F73E4EFF}"/>
    <dgm:cxn modelId="{D5AF8DEC-E2F3-EF41-B0FC-05581E7B5200}" type="presOf" srcId="{B542A6F3-DFFB-9942-9EF4-A514E1C284B7}" destId="{3D3BE8A5-3C46-D746-8F0D-685075541BE2}" srcOrd="0" destOrd="0" presId="urn:microsoft.com/office/officeart/2009/layout/CircleArrowProcess"/>
    <dgm:cxn modelId="{BE3457F6-EE00-D24F-816B-E05C7B84C92F}" type="presOf" srcId="{2A1B1B71-AFD3-6641-97F9-F8E58EFCC5FD}" destId="{1232311B-33E0-C642-B49C-C07C20D49930}" srcOrd="0" destOrd="0" presId="urn:microsoft.com/office/officeart/2009/layout/CircleArrowProcess"/>
    <dgm:cxn modelId="{01F16BC8-5678-A94A-BAD5-F8380245B144}" type="presParOf" srcId="{3D3BE8A5-3C46-D746-8F0D-685075541BE2}" destId="{793EFB6C-7A00-8649-9621-01A58DB75FAC}" srcOrd="0" destOrd="0" presId="urn:microsoft.com/office/officeart/2009/layout/CircleArrowProcess"/>
    <dgm:cxn modelId="{F08DECAA-77AB-104B-85A5-82BFD5616F27}" type="presParOf" srcId="{793EFB6C-7A00-8649-9621-01A58DB75FAC}" destId="{C6276806-6E13-9541-9C04-7A99061088B9}" srcOrd="0" destOrd="0" presId="urn:microsoft.com/office/officeart/2009/layout/CircleArrowProcess"/>
    <dgm:cxn modelId="{6F7B47E7-890E-3C47-A51E-CBC675B39B91}" type="presParOf" srcId="{3D3BE8A5-3C46-D746-8F0D-685075541BE2}" destId="{18F8F267-D0AC-1F4D-9CC2-F8B965E79C31}" srcOrd="1" destOrd="0" presId="urn:microsoft.com/office/officeart/2009/layout/CircleArrowProcess"/>
    <dgm:cxn modelId="{51710146-A29D-E645-9E20-8199F696CA73}" type="presParOf" srcId="{3D3BE8A5-3C46-D746-8F0D-685075541BE2}" destId="{AB268315-9833-BE41-A18D-0E631C7C5111}" srcOrd="2" destOrd="0" presId="urn:microsoft.com/office/officeart/2009/layout/CircleArrowProcess"/>
    <dgm:cxn modelId="{017B36A0-CD01-2D4A-BE12-94E34E24EAAA}" type="presParOf" srcId="{AB268315-9833-BE41-A18D-0E631C7C5111}" destId="{E0728587-E314-1746-BAB2-2EDAFE82E290}" srcOrd="0" destOrd="0" presId="urn:microsoft.com/office/officeart/2009/layout/CircleArrowProcess"/>
    <dgm:cxn modelId="{0474E80F-347A-6146-A7AC-48C194AE54D2}" type="presParOf" srcId="{3D3BE8A5-3C46-D746-8F0D-685075541BE2}" destId="{27B74A2F-4528-A645-B5E3-661EFBB1C728}" srcOrd="3" destOrd="0" presId="urn:microsoft.com/office/officeart/2009/layout/CircleArrowProcess"/>
    <dgm:cxn modelId="{DD77D3B1-20F1-CA49-8523-BE8FA8D79364}" type="presParOf" srcId="{3D3BE8A5-3C46-D746-8F0D-685075541BE2}" destId="{1DC5789E-A8A5-AE42-B6B2-4ABAA154E51A}" srcOrd="4" destOrd="0" presId="urn:microsoft.com/office/officeart/2009/layout/CircleArrowProcess"/>
    <dgm:cxn modelId="{4792217E-198B-114B-9BFB-A20BD4F9C602}" type="presParOf" srcId="{1DC5789E-A8A5-AE42-B6B2-4ABAA154E51A}" destId="{12F8714F-584C-D042-8FF4-8D7B9BD4D521}" srcOrd="0" destOrd="0" presId="urn:microsoft.com/office/officeart/2009/layout/CircleArrowProcess"/>
    <dgm:cxn modelId="{99D3666F-73D9-2E4A-B4A9-69989A586065}" type="presParOf" srcId="{3D3BE8A5-3C46-D746-8F0D-685075541BE2}" destId="{1C6D9702-5772-4846-9F99-0D076E3737B1}" srcOrd="5" destOrd="0" presId="urn:microsoft.com/office/officeart/2009/layout/CircleArrowProcess"/>
    <dgm:cxn modelId="{D80EF23E-D0E8-884C-B637-B47BADE1BFC4}" type="presParOf" srcId="{3D3BE8A5-3C46-D746-8F0D-685075541BE2}" destId="{2935D79A-235A-334B-8628-FE6B1A528515}" srcOrd="6" destOrd="0" presId="urn:microsoft.com/office/officeart/2009/layout/CircleArrowProcess"/>
    <dgm:cxn modelId="{78F67375-B0DC-254C-845B-0BAC1BD39647}" type="presParOf" srcId="{2935D79A-235A-334B-8628-FE6B1A528515}" destId="{D6837361-BF19-4745-8EB7-CD98C999F6B1}" srcOrd="0" destOrd="0" presId="urn:microsoft.com/office/officeart/2009/layout/CircleArrowProcess"/>
    <dgm:cxn modelId="{3CFAB125-19B2-084A-9807-95284E51A202}" type="presParOf" srcId="{3D3BE8A5-3C46-D746-8F0D-685075541BE2}" destId="{1232311B-33E0-C642-B49C-C07C20D49930}" srcOrd="7" destOrd="0" presId="urn:microsoft.com/office/officeart/2009/layout/CircleArrowProcess"/>
    <dgm:cxn modelId="{C3481380-CB9A-E84F-9657-45C08154CC6C}" type="presParOf" srcId="{3D3BE8A5-3C46-D746-8F0D-685075541BE2}" destId="{B9CC708A-9A49-4A45-9C8E-A52C5E0192C5}" srcOrd="8" destOrd="0" presId="urn:microsoft.com/office/officeart/2009/layout/CircleArrowProcess"/>
    <dgm:cxn modelId="{0C4F5A19-F121-F648-AFD3-2C27C677952B}" type="presParOf" srcId="{B9CC708A-9A49-4A45-9C8E-A52C5E0192C5}" destId="{43B02B00-E8E5-5C44-ADCB-D3BC36907BD6}" srcOrd="0" destOrd="0" presId="urn:microsoft.com/office/officeart/2009/layout/CircleArrowProcess"/>
    <dgm:cxn modelId="{9E7FCED4-57A1-9447-805C-5584CD3CB4FF}" type="presParOf" srcId="{3D3BE8A5-3C46-D746-8F0D-685075541BE2}" destId="{55CF18A6-9F4B-8148-88C4-1242846C9F20}" srcOrd="9"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42A6F3-DFFB-9942-9EF4-A514E1C284B7}" type="doc">
      <dgm:prSet loTypeId="urn:microsoft.com/office/officeart/2009/layout/CircleArrowProcess" loCatId="" qsTypeId="urn:microsoft.com/office/officeart/2005/8/quickstyle/simple1" qsCatId="simple" csTypeId="urn:microsoft.com/office/officeart/2005/8/colors/accent1_2" csCatId="accent1" phldr="1"/>
      <dgm:spPr/>
      <dgm:t>
        <a:bodyPr/>
        <a:lstStyle/>
        <a:p>
          <a:endParaRPr lang="en-US"/>
        </a:p>
      </dgm:t>
    </dgm:pt>
    <dgm:pt modelId="{C652C012-67F2-F144-A77E-BC0196BDC4DB}">
      <dgm:prSet phldrT="[Text]"/>
      <dgm:spPr/>
      <dgm:t>
        <a:bodyPr/>
        <a:lstStyle/>
        <a:p>
          <a:r>
            <a:rPr lang="en-US" dirty="0"/>
            <a:t>PhD/</a:t>
          </a:r>
          <a:r>
            <a:rPr lang="en-US" dirty="0" err="1"/>
            <a:t>PostDoc</a:t>
          </a:r>
          <a:endParaRPr lang="en-US" dirty="0"/>
        </a:p>
      </dgm:t>
    </dgm:pt>
    <dgm:pt modelId="{4C419B06-AE36-A74C-9AFA-F07E6D2C2D4B}" type="parTrans" cxnId="{A485AAC1-A271-EF4E-BD61-FA00731E2911}">
      <dgm:prSet/>
      <dgm:spPr/>
      <dgm:t>
        <a:bodyPr/>
        <a:lstStyle/>
        <a:p>
          <a:endParaRPr lang="en-US"/>
        </a:p>
      </dgm:t>
    </dgm:pt>
    <dgm:pt modelId="{01A5BE26-F8D2-4B48-8FFE-6BC9F73E4EFF}" type="sibTrans" cxnId="{A485AAC1-A271-EF4E-BD61-FA00731E2911}">
      <dgm:prSet/>
      <dgm:spPr/>
      <dgm:t>
        <a:bodyPr/>
        <a:lstStyle/>
        <a:p>
          <a:endParaRPr lang="en-US"/>
        </a:p>
      </dgm:t>
    </dgm:pt>
    <dgm:pt modelId="{0C955061-3474-D04F-A9CF-6B235DBEAE1E}">
      <dgm:prSet phldrT="[Text]"/>
      <dgm:spPr/>
      <dgm:t>
        <a:bodyPr/>
        <a:lstStyle/>
        <a:p>
          <a:r>
            <a:rPr lang="en-US" dirty="0"/>
            <a:t>Specialists</a:t>
          </a:r>
        </a:p>
      </dgm:t>
    </dgm:pt>
    <dgm:pt modelId="{82660B4E-EFA8-FA4E-9DC7-925800D50E22}" type="parTrans" cxnId="{73B78C6D-C97E-4542-8A54-68006F43B5E0}">
      <dgm:prSet/>
      <dgm:spPr/>
      <dgm:t>
        <a:bodyPr/>
        <a:lstStyle/>
        <a:p>
          <a:endParaRPr lang="en-US"/>
        </a:p>
      </dgm:t>
    </dgm:pt>
    <dgm:pt modelId="{00F21D09-C412-4148-9758-2732C35BB73E}" type="sibTrans" cxnId="{73B78C6D-C97E-4542-8A54-68006F43B5E0}">
      <dgm:prSet/>
      <dgm:spPr/>
      <dgm:t>
        <a:bodyPr/>
        <a:lstStyle/>
        <a:p>
          <a:endParaRPr lang="en-US"/>
        </a:p>
      </dgm:t>
    </dgm:pt>
    <dgm:pt modelId="{95E40B96-3D51-1F4E-AB4F-D31FA4700AD3}">
      <dgm:prSet phldrT="[Text]"/>
      <dgm:spPr/>
      <dgm:t>
        <a:bodyPr/>
        <a:lstStyle/>
        <a:p>
          <a:r>
            <a:rPr lang="en-US" dirty="0"/>
            <a:t>Magnet Engineers</a:t>
          </a:r>
        </a:p>
      </dgm:t>
    </dgm:pt>
    <dgm:pt modelId="{FB67530E-2493-2F4F-9285-7263C5213827}" type="parTrans" cxnId="{C91DE212-10CE-664B-BEA8-1A26F7B69AD2}">
      <dgm:prSet/>
      <dgm:spPr/>
      <dgm:t>
        <a:bodyPr/>
        <a:lstStyle/>
        <a:p>
          <a:endParaRPr lang="en-US"/>
        </a:p>
      </dgm:t>
    </dgm:pt>
    <dgm:pt modelId="{F9854CD0-4B73-B247-9FA2-FB3793896FB4}" type="sibTrans" cxnId="{C91DE212-10CE-664B-BEA8-1A26F7B69AD2}">
      <dgm:prSet/>
      <dgm:spPr/>
      <dgm:t>
        <a:bodyPr/>
        <a:lstStyle/>
        <a:p>
          <a:endParaRPr lang="en-US"/>
        </a:p>
      </dgm:t>
    </dgm:pt>
    <dgm:pt modelId="{F6D3E4C5-B8BD-AE43-819E-ED23263E7163}">
      <dgm:prSet/>
      <dgm:spPr/>
      <dgm:t>
        <a:bodyPr/>
        <a:lstStyle/>
        <a:p>
          <a:r>
            <a:rPr lang="en-US" dirty="0"/>
            <a:t>Project Leader</a:t>
          </a:r>
        </a:p>
      </dgm:t>
    </dgm:pt>
    <dgm:pt modelId="{078267EB-DF72-B745-B420-ADC2E8525BDF}" type="parTrans" cxnId="{391A7691-6414-A945-A46A-DE8006BF2433}">
      <dgm:prSet/>
      <dgm:spPr/>
      <dgm:t>
        <a:bodyPr/>
        <a:lstStyle/>
        <a:p>
          <a:endParaRPr lang="en-US"/>
        </a:p>
      </dgm:t>
    </dgm:pt>
    <dgm:pt modelId="{82A08BE2-109B-CA45-AECC-195BD2681420}" type="sibTrans" cxnId="{391A7691-6414-A945-A46A-DE8006BF2433}">
      <dgm:prSet/>
      <dgm:spPr/>
      <dgm:t>
        <a:bodyPr/>
        <a:lstStyle/>
        <a:p>
          <a:endParaRPr lang="en-US"/>
        </a:p>
      </dgm:t>
    </dgm:pt>
    <dgm:pt modelId="{2A1B1B71-AFD3-6641-97F9-F8E58EFCC5FD}">
      <dgm:prSet/>
      <dgm:spPr/>
      <dgm:t>
        <a:bodyPr/>
        <a:lstStyle/>
        <a:p>
          <a:r>
            <a:rPr lang="en-US" dirty="0"/>
            <a:t>Industry</a:t>
          </a:r>
        </a:p>
      </dgm:t>
    </dgm:pt>
    <dgm:pt modelId="{5FADD2F2-27BC-BE4C-A4CE-D817FBF7D816}" type="parTrans" cxnId="{99D92E3C-41DC-314C-B022-08A1CCAB5AB0}">
      <dgm:prSet/>
      <dgm:spPr/>
      <dgm:t>
        <a:bodyPr/>
        <a:lstStyle/>
        <a:p>
          <a:endParaRPr lang="en-US"/>
        </a:p>
      </dgm:t>
    </dgm:pt>
    <dgm:pt modelId="{D24DA7AF-CF23-0E47-A219-701226F31BC2}" type="sibTrans" cxnId="{99D92E3C-41DC-314C-B022-08A1CCAB5AB0}">
      <dgm:prSet/>
      <dgm:spPr/>
      <dgm:t>
        <a:bodyPr/>
        <a:lstStyle/>
        <a:p>
          <a:endParaRPr lang="en-US"/>
        </a:p>
      </dgm:t>
    </dgm:pt>
    <dgm:pt modelId="{3D3BE8A5-3C46-D746-8F0D-685075541BE2}" type="pres">
      <dgm:prSet presAssocID="{B542A6F3-DFFB-9942-9EF4-A514E1C284B7}" presName="Name0" presStyleCnt="0">
        <dgm:presLayoutVars>
          <dgm:chMax val="7"/>
          <dgm:chPref val="7"/>
          <dgm:dir/>
          <dgm:animLvl val="lvl"/>
        </dgm:presLayoutVars>
      </dgm:prSet>
      <dgm:spPr/>
    </dgm:pt>
    <dgm:pt modelId="{793EFB6C-7A00-8649-9621-01A58DB75FAC}" type="pres">
      <dgm:prSet presAssocID="{C652C012-67F2-F144-A77E-BC0196BDC4DB}" presName="Accent1" presStyleCnt="0"/>
      <dgm:spPr/>
    </dgm:pt>
    <dgm:pt modelId="{C6276806-6E13-9541-9C04-7A99061088B9}" type="pres">
      <dgm:prSet presAssocID="{C652C012-67F2-F144-A77E-BC0196BDC4DB}" presName="Accent" presStyleLbl="node1" presStyleIdx="0" presStyleCnt="5"/>
      <dgm:spPr/>
    </dgm:pt>
    <dgm:pt modelId="{18F8F267-D0AC-1F4D-9CC2-F8B965E79C31}" type="pres">
      <dgm:prSet presAssocID="{C652C012-67F2-F144-A77E-BC0196BDC4DB}" presName="Parent1" presStyleLbl="revTx" presStyleIdx="0" presStyleCnt="5">
        <dgm:presLayoutVars>
          <dgm:chMax val="1"/>
          <dgm:chPref val="1"/>
          <dgm:bulletEnabled val="1"/>
        </dgm:presLayoutVars>
      </dgm:prSet>
      <dgm:spPr/>
    </dgm:pt>
    <dgm:pt modelId="{AB268315-9833-BE41-A18D-0E631C7C5111}" type="pres">
      <dgm:prSet presAssocID="{0C955061-3474-D04F-A9CF-6B235DBEAE1E}" presName="Accent2" presStyleCnt="0"/>
      <dgm:spPr/>
    </dgm:pt>
    <dgm:pt modelId="{E0728587-E314-1746-BAB2-2EDAFE82E290}" type="pres">
      <dgm:prSet presAssocID="{0C955061-3474-D04F-A9CF-6B235DBEAE1E}" presName="Accent" presStyleLbl="node1" presStyleIdx="1" presStyleCnt="5"/>
      <dgm:spPr/>
    </dgm:pt>
    <dgm:pt modelId="{27B74A2F-4528-A645-B5E3-661EFBB1C728}" type="pres">
      <dgm:prSet presAssocID="{0C955061-3474-D04F-A9CF-6B235DBEAE1E}" presName="Parent2" presStyleLbl="revTx" presStyleIdx="1" presStyleCnt="5">
        <dgm:presLayoutVars>
          <dgm:chMax val="1"/>
          <dgm:chPref val="1"/>
          <dgm:bulletEnabled val="1"/>
        </dgm:presLayoutVars>
      </dgm:prSet>
      <dgm:spPr/>
    </dgm:pt>
    <dgm:pt modelId="{1DC5789E-A8A5-AE42-B6B2-4ABAA154E51A}" type="pres">
      <dgm:prSet presAssocID="{95E40B96-3D51-1F4E-AB4F-D31FA4700AD3}" presName="Accent3" presStyleCnt="0"/>
      <dgm:spPr/>
    </dgm:pt>
    <dgm:pt modelId="{12F8714F-584C-D042-8FF4-8D7B9BD4D521}" type="pres">
      <dgm:prSet presAssocID="{95E40B96-3D51-1F4E-AB4F-D31FA4700AD3}" presName="Accent" presStyleLbl="node1" presStyleIdx="2" presStyleCnt="5"/>
      <dgm:spPr/>
    </dgm:pt>
    <dgm:pt modelId="{1C6D9702-5772-4846-9F99-0D076E3737B1}" type="pres">
      <dgm:prSet presAssocID="{95E40B96-3D51-1F4E-AB4F-D31FA4700AD3}" presName="Parent3" presStyleLbl="revTx" presStyleIdx="2" presStyleCnt="5">
        <dgm:presLayoutVars>
          <dgm:chMax val="1"/>
          <dgm:chPref val="1"/>
          <dgm:bulletEnabled val="1"/>
        </dgm:presLayoutVars>
      </dgm:prSet>
      <dgm:spPr/>
    </dgm:pt>
    <dgm:pt modelId="{2935D79A-235A-334B-8628-FE6B1A528515}" type="pres">
      <dgm:prSet presAssocID="{2A1B1B71-AFD3-6641-97F9-F8E58EFCC5FD}" presName="Accent4" presStyleCnt="0"/>
      <dgm:spPr/>
    </dgm:pt>
    <dgm:pt modelId="{D6837361-BF19-4745-8EB7-CD98C999F6B1}" type="pres">
      <dgm:prSet presAssocID="{2A1B1B71-AFD3-6641-97F9-F8E58EFCC5FD}" presName="Accent" presStyleLbl="node1" presStyleIdx="3" presStyleCnt="5"/>
      <dgm:spPr/>
    </dgm:pt>
    <dgm:pt modelId="{1232311B-33E0-C642-B49C-C07C20D49930}" type="pres">
      <dgm:prSet presAssocID="{2A1B1B71-AFD3-6641-97F9-F8E58EFCC5FD}" presName="Parent4" presStyleLbl="revTx" presStyleIdx="3" presStyleCnt="5">
        <dgm:presLayoutVars>
          <dgm:chMax val="1"/>
          <dgm:chPref val="1"/>
          <dgm:bulletEnabled val="1"/>
        </dgm:presLayoutVars>
      </dgm:prSet>
      <dgm:spPr/>
    </dgm:pt>
    <dgm:pt modelId="{B9CC708A-9A49-4A45-9C8E-A52C5E0192C5}" type="pres">
      <dgm:prSet presAssocID="{F6D3E4C5-B8BD-AE43-819E-ED23263E7163}" presName="Accent5" presStyleCnt="0"/>
      <dgm:spPr/>
    </dgm:pt>
    <dgm:pt modelId="{43B02B00-E8E5-5C44-ADCB-D3BC36907BD6}" type="pres">
      <dgm:prSet presAssocID="{F6D3E4C5-B8BD-AE43-819E-ED23263E7163}" presName="Accent" presStyleLbl="node1" presStyleIdx="4" presStyleCnt="5"/>
      <dgm:spPr/>
    </dgm:pt>
    <dgm:pt modelId="{55CF18A6-9F4B-8148-88C4-1242846C9F20}" type="pres">
      <dgm:prSet presAssocID="{F6D3E4C5-B8BD-AE43-819E-ED23263E7163}" presName="Parent5" presStyleLbl="revTx" presStyleIdx="4" presStyleCnt="5">
        <dgm:presLayoutVars>
          <dgm:chMax val="1"/>
          <dgm:chPref val="1"/>
          <dgm:bulletEnabled val="1"/>
        </dgm:presLayoutVars>
      </dgm:prSet>
      <dgm:spPr/>
    </dgm:pt>
  </dgm:ptLst>
  <dgm:cxnLst>
    <dgm:cxn modelId="{99BFC50B-C8AD-3541-85CF-FC3B38F95F65}" type="presOf" srcId="{95E40B96-3D51-1F4E-AB4F-D31FA4700AD3}" destId="{1C6D9702-5772-4846-9F99-0D076E3737B1}" srcOrd="0" destOrd="0" presId="urn:microsoft.com/office/officeart/2009/layout/CircleArrowProcess"/>
    <dgm:cxn modelId="{C91DE212-10CE-664B-BEA8-1A26F7B69AD2}" srcId="{B542A6F3-DFFB-9942-9EF4-A514E1C284B7}" destId="{95E40B96-3D51-1F4E-AB4F-D31FA4700AD3}" srcOrd="2" destOrd="0" parTransId="{FB67530E-2493-2F4F-9285-7263C5213827}" sibTransId="{F9854CD0-4B73-B247-9FA2-FB3793896FB4}"/>
    <dgm:cxn modelId="{198A7933-CB0D-A841-95E0-14EE46CAD3C4}" type="presOf" srcId="{C652C012-67F2-F144-A77E-BC0196BDC4DB}" destId="{18F8F267-D0AC-1F4D-9CC2-F8B965E79C31}" srcOrd="0" destOrd="0" presId="urn:microsoft.com/office/officeart/2009/layout/CircleArrowProcess"/>
    <dgm:cxn modelId="{99D92E3C-41DC-314C-B022-08A1CCAB5AB0}" srcId="{B542A6F3-DFFB-9942-9EF4-A514E1C284B7}" destId="{2A1B1B71-AFD3-6641-97F9-F8E58EFCC5FD}" srcOrd="3" destOrd="0" parTransId="{5FADD2F2-27BC-BE4C-A4CE-D817FBF7D816}" sibTransId="{D24DA7AF-CF23-0E47-A219-701226F31BC2}"/>
    <dgm:cxn modelId="{73B78C6D-C97E-4542-8A54-68006F43B5E0}" srcId="{B542A6F3-DFFB-9942-9EF4-A514E1C284B7}" destId="{0C955061-3474-D04F-A9CF-6B235DBEAE1E}" srcOrd="1" destOrd="0" parTransId="{82660B4E-EFA8-FA4E-9DC7-925800D50E22}" sibTransId="{00F21D09-C412-4148-9758-2732C35BB73E}"/>
    <dgm:cxn modelId="{6917C36F-D0D2-E14B-A6CF-8620D281A62D}" type="presOf" srcId="{0C955061-3474-D04F-A9CF-6B235DBEAE1E}" destId="{27B74A2F-4528-A645-B5E3-661EFBB1C728}" srcOrd="0" destOrd="0" presId="urn:microsoft.com/office/officeart/2009/layout/CircleArrowProcess"/>
    <dgm:cxn modelId="{391A7691-6414-A945-A46A-DE8006BF2433}" srcId="{B542A6F3-DFFB-9942-9EF4-A514E1C284B7}" destId="{F6D3E4C5-B8BD-AE43-819E-ED23263E7163}" srcOrd="4" destOrd="0" parTransId="{078267EB-DF72-B745-B420-ADC2E8525BDF}" sibTransId="{82A08BE2-109B-CA45-AECC-195BD2681420}"/>
    <dgm:cxn modelId="{CF84B0B9-D748-A04A-A938-5EAA529BB5C7}" type="presOf" srcId="{F6D3E4C5-B8BD-AE43-819E-ED23263E7163}" destId="{55CF18A6-9F4B-8148-88C4-1242846C9F20}" srcOrd="0" destOrd="0" presId="urn:microsoft.com/office/officeart/2009/layout/CircleArrowProcess"/>
    <dgm:cxn modelId="{A485AAC1-A271-EF4E-BD61-FA00731E2911}" srcId="{B542A6F3-DFFB-9942-9EF4-A514E1C284B7}" destId="{C652C012-67F2-F144-A77E-BC0196BDC4DB}" srcOrd="0" destOrd="0" parTransId="{4C419B06-AE36-A74C-9AFA-F07E6D2C2D4B}" sibTransId="{01A5BE26-F8D2-4B48-8FFE-6BC9F73E4EFF}"/>
    <dgm:cxn modelId="{D5AF8DEC-E2F3-EF41-B0FC-05581E7B5200}" type="presOf" srcId="{B542A6F3-DFFB-9942-9EF4-A514E1C284B7}" destId="{3D3BE8A5-3C46-D746-8F0D-685075541BE2}" srcOrd="0" destOrd="0" presId="urn:microsoft.com/office/officeart/2009/layout/CircleArrowProcess"/>
    <dgm:cxn modelId="{BE3457F6-EE00-D24F-816B-E05C7B84C92F}" type="presOf" srcId="{2A1B1B71-AFD3-6641-97F9-F8E58EFCC5FD}" destId="{1232311B-33E0-C642-B49C-C07C20D49930}" srcOrd="0" destOrd="0" presId="urn:microsoft.com/office/officeart/2009/layout/CircleArrowProcess"/>
    <dgm:cxn modelId="{01F16BC8-5678-A94A-BAD5-F8380245B144}" type="presParOf" srcId="{3D3BE8A5-3C46-D746-8F0D-685075541BE2}" destId="{793EFB6C-7A00-8649-9621-01A58DB75FAC}" srcOrd="0" destOrd="0" presId="urn:microsoft.com/office/officeart/2009/layout/CircleArrowProcess"/>
    <dgm:cxn modelId="{F08DECAA-77AB-104B-85A5-82BFD5616F27}" type="presParOf" srcId="{793EFB6C-7A00-8649-9621-01A58DB75FAC}" destId="{C6276806-6E13-9541-9C04-7A99061088B9}" srcOrd="0" destOrd="0" presId="urn:microsoft.com/office/officeart/2009/layout/CircleArrowProcess"/>
    <dgm:cxn modelId="{6F7B47E7-890E-3C47-A51E-CBC675B39B91}" type="presParOf" srcId="{3D3BE8A5-3C46-D746-8F0D-685075541BE2}" destId="{18F8F267-D0AC-1F4D-9CC2-F8B965E79C31}" srcOrd="1" destOrd="0" presId="urn:microsoft.com/office/officeart/2009/layout/CircleArrowProcess"/>
    <dgm:cxn modelId="{51710146-A29D-E645-9E20-8199F696CA73}" type="presParOf" srcId="{3D3BE8A5-3C46-D746-8F0D-685075541BE2}" destId="{AB268315-9833-BE41-A18D-0E631C7C5111}" srcOrd="2" destOrd="0" presId="urn:microsoft.com/office/officeart/2009/layout/CircleArrowProcess"/>
    <dgm:cxn modelId="{017B36A0-CD01-2D4A-BE12-94E34E24EAAA}" type="presParOf" srcId="{AB268315-9833-BE41-A18D-0E631C7C5111}" destId="{E0728587-E314-1746-BAB2-2EDAFE82E290}" srcOrd="0" destOrd="0" presId="urn:microsoft.com/office/officeart/2009/layout/CircleArrowProcess"/>
    <dgm:cxn modelId="{0474E80F-347A-6146-A7AC-48C194AE54D2}" type="presParOf" srcId="{3D3BE8A5-3C46-D746-8F0D-685075541BE2}" destId="{27B74A2F-4528-A645-B5E3-661EFBB1C728}" srcOrd="3" destOrd="0" presId="urn:microsoft.com/office/officeart/2009/layout/CircleArrowProcess"/>
    <dgm:cxn modelId="{DD77D3B1-20F1-CA49-8523-BE8FA8D79364}" type="presParOf" srcId="{3D3BE8A5-3C46-D746-8F0D-685075541BE2}" destId="{1DC5789E-A8A5-AE42-B6B2-4ABAA154E51A}" srcOrd="4" destOrd="0" presId="urn:microsoft.com/office/officeart/2009/layout/CircleArrowProcess"/>
    <dgm:cxn modelId="{4792217E-198B-114B-9BFB-A20BD4F9C602}" type="presParOf" srcId="{1DC5789E-A8A5-AE42-B6B2-4ABAA154E51A}" destId="{12F8714F-584C-D042-8FF4-8D7B9BD4D521}" srcOrd="0" destOrd="0" presId="urn:microsoft.com/office/officeart/2009/layout/CircleArrowProcess"/>
    <dgm:cxn modelId="{99D3666F-73D9-2E4A-B4A9-69989A586065}" type="presParOf" srcId="{3D3BE8A5-3C46-D746-8F0D-685075541BE2}" destId="{1C6D9702-5772-4846-9F99-0D076E3737B1}" srcOrd="5" destOrd="0" presId="urn:microsoft.com/office/officeart/2009/layout/CircleArrowProcess"/>
    <dgm:cxn modelId="{D80EF23E-D0E8-884C-B637-B47BADE1BFC4}" type="presParOf" srcId="{3D3BE8A5-3C46-D746-8F0D-685075541BE2}" destId="{2935D79A-235A-334B-8628-FE6B1A528515}" srcOrd="6" destOrd="0" presId="urn:microsoft.com/office/officeart/2009/layout/CircleArrowProcess"/>
    <dgm:cxn modelId="{78F67375-B0DC-254C-845B-0BAC1BD39647}" type="presParOf" srcId="{2935D79A-235A-334B-8628-FE6B1A528515}" destId="{D6837361-BF19-4745-8EB7-CD98C999F6B1}" srcOrd="0" destOrd="0" presId="urn:microsoft.com/office/officeart/2009/layout/CircleArrowProcess"/>
    <dgm:cxn modelId="{3CFAB125-19B2-084A-9807-95284E51A202}" type="presParOf" srcId="{3D3BE8A5-3C46-D746-8F0D-685075541BE2}" destId="{1232311B-33E0-C642-B49C-C07C20D49930}" srcOrd="7" destOrd="0" presId="urn:microsoft.com/office/officeart/2009/layout/CircleArrowProcess"/>
    <dgm:cxn modelId="{C3481380-CB9A-E84F-9657-45C08154CC6C}" type="presParOf" srcId="{3D3BE8A5-3C46-D746-8F0D-685075541BE2}" destId="{B9CC708A-9A49-4A45-9C8E-A52C5E0192C5}" srcOrd="8" destOrd="0" presId="urn:microsoft.com/office/officeart/2009/layout/CircleArrowProcess"/>
    <dgm:cxn modelId="{0C4F5A19-F121-F648-AFD3-2C27C677952B}" type="presParOf" srcId="{B9CC708A-9A49-4A45-9C8E-A52C5E0192C5}" destId="{43B02B00-E8E5-5C44-ADCB-D3BC36907BD6}" srcOrd="0" destOrd="0" presId="urn:microsoft.com/office/officeart/2009/layout/CircleArrowProcess"/>
    <dgm:cxn modelId="{9E7FCED4-57A1-9447-805C-5584CD3CB4FF}" type="presParOf" srcId="{3D3BE8A5-3C46-D746-8F0D-685075541BE2}" destId="{55CF18A6-9F4B-8148-88C4-1242846C9F20}" srcOrd="9"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76806-6E13-9541-9C04-7A99061088B9}">
      <dsp:nvSpPr>
        <dsp:cNvPr id="0" name=""/>
        <dsp:cNvSpPr/>
      </dsp:nvSpPr>
      <dsp:spPr>
        <a:xfrm>
          <a:off x="776997" y="0"/>
          <a:ext cx="1258963" cy="1259027"/>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F8F267-D0AC-1F4D-9CC2-F8B965E79C31}">
      <dsp:nvSpPr>
        <dsp:cNvPr id="0" name=""/>
        <dsp:cNvSpPr/>
      </dsp:nvSpPr>
      <dsp:spPr>
        <a:xfrm>
          <a:off x="1054956" y="455980"/>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PhD/</a:t>
          </a:r>
          <a:r>
            <a:rPr lang="en-US" sz="1000" kern="1200" dirty="0" err="1"/>
            <a:t>PostDoc</a:t>
          </a:r>
          <a:endParaRPr lang="en-US" sz="1000" kern="1200" dirty="0"/>
        </a:p>
      </dsp:txBody>
      <dsp:txXfrm>
        <a:off x="1054956" y="455980"/>
        <a:ext cx="702573" cy="351129"/>
      </dsp:txXfrm>
    </dsp:sp>
    <dsp:sp modelId="{E0728587-E314-1746-BAB2-2EDAFE82E290}">
      <dsp:nvSpPr>
        <dsp:cNvPr id="0" name=""/>
        <dsp:cNvSpPr/>
      </dsp:nvSpPr>
      <dsp:spPr>
        <a:xfrm>
          <a:off x="427245" y="723391"/>
          <a:ext cx="1258963" cy="1259027"/>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B74A2F-4528-A645-B5E3-661EFBB1C728}">
      <dsp:nvSpPr>
        <dsp:cNvPr id="0" name=""/>
        <dsp:cNvSpPr/>
      </dsp:nvSpPr>
      <dsp:spPr>
        <a:xfrm>
          <a:off x="703788" y="1180998"/>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Specialists</a:t>
          </a:r>
        </a:p>
      </dsp:txBody>
      <dsp:txXfrm>
        <a:off x="703788" y="1180998"/>
        <a:ext cx="702573" cy="351129"/>
      </dsp:txXfrm>
    </dsp:sp>
    <dsp:sp modelId="{12F8714F-584C-D042-8FF4-8D7B9BD4D521}">
      <dsp:nvSpPr>
        <dsp:cNvPr id="0" name=""/>
        <dsp:cNvSpPr/>
      </dsp:nvSpPr>
      <dsp:spPr>
        <a:xfrm>
          <a:off x="776997" y="1450035"/>
          <a:ext cx="1258963" cy="1259027"/>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6D9702-5772-4846-9F99-0D076E3737B1}">
      <dsp:nvSpPr>
        <dsp:cNvPr id="0" name=""/>
        <dsp:cNvSpPr/>
      </dsp:nvSpPr>
      <dsp:spPr>
        <a:xfrm>
          <a:off x="1054956" y="1905609"/>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Magnet Engineers</a:t>
          </a:r>
        </a:p>
      </dsp:txBody>
      <dsp:txXfrm>
        <a:off x="1054956" y="1905609"/>
        <a:ext cx="702573" cy="351129"/>
      </dsp:txXfrm>
    </dsp:sp>
    <dsp:sp modelId="{D6837361-BF19-4745-8EB7-CD98C999F6B1}">
      <dsp:nvSpPr>
        <dsp:cNvPr id="0" name=""/>
        <dsp:cNvSpPr/>
      </dsp:nvSpPr>
      <dsp:spPr>
        <a:xfrm>
          <a:off x="427245" y="2174646"/>
          <a:ext cx="1258963" cy="1259027"/>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32311B-33E0-C642-B49C-C07C20D49930}">
      <dsp:nvSpPr>
        <dsp:cNvPr id="0" name=""/>
        <dsp:cNvSpPr/>
      </dsp:nvSpPr>
      <dsp:spPr>
        <a:xfrm>
          <a:off x="703788" y="2630627"/>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Industry</a:t>
          </a:r>
        </a:p>
      </dsp:txBody>
      <dsp:txXfrm>
        <a:off x="703788" y="2630627"/>
        <a:ext cx="702573" cy="351129"/>
      </dsp:txXfrm>
    </dsp:sp>
    <dsp:sp modelId="{43B02B00-E8E5-5C44-ADCB-D3BC36907BD6}">
      <dsp:nvSpPr>
        <dsp:cNvPr id="0" name=""/>
        <dsp:cNvSpPr/>
      </dsp:nvSpPr>
      <dsp:spPr>
        <a:xfrm>
          <a:off x="866501" y="2981756"/>
          <a:ext cx="1081608" cy="1082243"/>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CF18A6-9F4B-8148-88C4-1242846C9F20}">
      <dsp:nvSpPr>
        <dsp:cNvPr id="0" name=""/>
        <dsp:cNvSpPr/>
      </dsp:nvSpPr>
      <dsp:spPr>
        <a:xfrm>
          <a:off x="1054956" y="3355644"/>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Project Leader</a:t>
          </a:r>
        </a:p>
      </dsp:txBody>
      <dsp:txXfrm>
        <a:off x="1054956" y="3355644"/>
        <a:ext cx="702573" cy="3511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76806-6E13-9541-9C04-7A99061088B9}">
      <dsp:nvSpPr>
        <dsp:cNvPr id="0" name=""/>
        <dsp:cNvSpPr/>
      </dsp:nvSpPr>
      <dsp:spPr>
        <a:xfrm>
          <a:off x="776997" y="0"/>
          <a:ext cx="1258963" cy="1259027"/>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F8F267-D0AC-1F4D-9CC2-F8B965E79C31}">
      <dsp:nvSpPr>
        <dsp:cNvPr id="0" name=""/>
        <dsp:cNvSpPr/>
      </dsp:nvSpPr>
      <dsp:spPr>
        <a:xfrm>
          <a:off x="1054956" y="455980"/>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PhD/</a:t>
          </a:r>
          <a:r>
            <a:rPr lang="en-US" sz="1000" kern="1200" dirty="0" err="1"/>
            <a:t>PostDoc</a:t>
          </a:r>
          <a:endParaRPr lang="en-US" sz="1000" kern="1200" dirty="0"/>
        </a:p>
      </dsp:txBody>
      <dsp:txXfrm>
        <a:off x="1054956" y="455980"/>
        <a:ext cx="702573" cy="351129"/>
      </dsp:txXfrm>
    </dsp:sp>
    <dsp:sp modelId="{E0728587-E314-1746-BAB2-2EDAFE82E290}">
      <dsp:nvSpPr>
        <dsp:cNvPr id="0" name=""/>
        <dsp:cNvSpPr/>
      </dsp:nvSpPr>
      <dsp:spPr>
        <a:xfrm>
          <a:off x="427245" y="723391"/>
          <a:ext cx="1258963" cy="1259027"/>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B74A2F-4528-A645-B5E3-661EFBB1C728}">
      <dsp:nvSpPr>
        <dsp:cNvPr id="0" name=""/>
        <dsp:cNvSpPr/>
      </dsp:nvSpPr>
      <dsp:spPr>
        <a:xfrm>
          <a:off x="703788" y="1180998"/>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Specialists</a:t>
          </a:r>
        </a:p>
      </dsp:txBody>
      <dsp:txXfrm>
        <a:off x="703788" y="1180998"/>
        <a:ext cx="702573" cy="351129"/>
      </dsp:txXfrm>
    </dsp:sp>
    <dsp:sp modelId="{12F8714F-584C-D042-8FF4-8D7B9BD4D521}">
      <dsp:nvSpPr>
        <dsp:cNvPr id="0" name=""/>
        <dsp:cNvSpPr/>
      </dsp:nvSpPr>
      <dsp:spPr>
        <a:xfrm>
          <a:off x="776997" y="1450035"/>
          <a:ext cx="1258963" cy="1259027"/>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6D9702-5772-4846-9F99-0D076E3737B1}">
      <dsp:nvSpPr>
        <dsp:cNvPr id="0" name=""/>
        <dsp:cNvSpPr/>
      </dsp:nvSpPr>
      <dsp:spPr>
        <a:xfrm>
          <a:off x="1054956" y="1905609"/>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Magnet Engineers</a:t>
          </a:r>
        </a:p>
      </dsp:txBody>
      <dsp:txXfrm>
        <a:off x="1054956" y="1905609"/>
        <a:ext cx="702573" cy="351129"/>
      </dsp:txXfrm>
    </dsp:sp>
    <dsp:sp modelId="{D6837361-BF19-4745-8EB7-CD98C999F6B1}">
      <dsp:nvSpPr>
        <dsp:cNvPr id="0" name=""/>
        <dsp:cNvSpPr/>
      </dsp:nvSpPr>
      <dsp:spPr>
        <a:xfrm>
          <a:off x="427245" y="2174646"/>
          <a:ext cx="1258963" cy="1259027"/>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32311B-33E0-C642-B49C-C07C20D49930}">
      <dsp:nvSpPr>
        <dsp:cNvPr id="0" name=""/>
        <dsp:cNvSpPr/>
      </dsp:nvSpPr>
      <dsp:spPr>
        <a:xfrm>
          <a:off x="703788" y="2630627"/>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Industry</a:t>
          </a:r>
        </a:p>
      </dsp:txBody>
      <dsp:txXfrm>
        <a:off x="703788" y="2630627"/>
        <a:ext cx="702573" cy="351129"/>
      </dsp:txXfrm>
    </dsp:sp>
    <dsp:sp modelId="{43B02B00-E8E5-5C44-ADCB-D3BC36907BD6}">
      <dsp:nvSpPr>
        <dsp:cNvPr id="0" name=""/>
        <dsp:cNvSpPr/>
      </dsp:nvSpPr>
      <dsp:spPr>
        <a:xfrm>
          <a:off x="866501" y="2981756"/>
          <a:ext cx="1081608" cy="1082243"/>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CF18A6-9F4B-8148-88C4-1242846C9F20}">
      <dsp:nvSpPr>
        <dsp:cNvPr id="0" name=""/>
        <dsp:cNvSpPr/>
      </dsp:nvSpPr>
      <dsp:spPr>
        <a:xfrm>
          <a:off x="1054956" y="3355644"/>
          <a:ext cx="702573" cy="351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Project Leader</a:t>
          </a:r>
        </a:p>
      </dsp:txBody>
      <dsp:txXfrm>
        <a:off x="1054956" y="3355644"/>
        <a:ext cx="702573" cy="351129"/>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4</a:t>
            </a:fld>
            <a:endParaRPr lang="de-DE" dirty="0"/>
          </a:p>
        </p:txBody>
      </p:sp>
    </p:spTree>
    <p:extLst>
      <p:ext uri="{BB962C8B-B14F-4D97-AF65-F5344CB8AC3E}">
        <p14:creationId xmlns:p14="http://schemas.microsoft.com/office/powerpoint/2010/main" val="2907200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have models for all of these reatures, or at least we have numerical tools to implement them in.</a:t>
            </a:r>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20</a:t>
            </a:fld>
            <a:endParaRPr lang="de-DE" dirty="0"/>
          </a:p>
        </p:txBody>
      </p:sp>
    </p:spTree>
    <p:extLst>
      <p:ext uri="{BB962C8B-B14F-4D97-AF65-F5344CB8AC3E}">
        <p14:creationId xmlns:p14="http://schemas.microsoft.com/office/powerpoint/2010/main" val="2810085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MBSE workflows / players</a:t>
            </a:r>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23</a:t>
            </a:fld>
            <a:endParaRPr lang="de-DE" dirty="0"/>
          </a:p>
        </p:txBody>
      </p:sp>
    </p:spTree>
    <p:extLst>
      <p:ext uri="{BB962C8B-B14F-4D97-AF65-F5344CB8AC3E}">
        <p14:creationId xmlns:p14="http://schemas.microsoft.com/office/powerpoint/2010/main" val="17221713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have models for all of these reatures, or at least we have numerical tools to implement them in.</a:t>
            </a:r>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27</a:t>
            </a:fld>
            <a:endParaRPr lang="de-DE" dirty="0"/>
          </a:p>
        </p:txBody>
      </p:sp>
    </p:spTree>
    <p:extLst>
      <p:ext uri="{BB962C8B-B14F-4D97-AF65-F5344CB8AC3E}">
        <p14:creationId xmlns:p14="http://schemas.microsoft.com/office/powerpoint/2010/main" val="3472830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5</a:t>
            </a:fld>
            <a:endParaRPr lang="de-DE" dirty="0"/>
          </a:p>
        </p:txBody>
      </p:sp>
    </p:spTree>
    <p:extLst>
      <p:ext uri="{BB962C8B-B14F-4D97-AF65-F5344CB8AC3E}">
        <p14:creationId xmlns:p14="http://schemas.microsoft.com/office/powerpoint/2010/main" val="271268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6</a:t>
            </a:fld>
            <a:endParaRPr lang="de-DE" dirty="0"/>
          </a:p>
        </p:txBody>
      </p:sp>
    </p:spTree>
    <p:extLst>
      <p:ext uri="{BB962C8B-B14F-4D97-AF65-F5344CB8AC3E}">
        <p14:creationId xmlns:p14="http://schemas.microsoft.com/office/powerpoint/2010/main" val="1135282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7</a:t>
            </a:fld>
            <a:endParaRPr lang="de-DE" dirty="0"/>
          </a:p>
        </p:txBody>
      </p:sp>
    </p:spTree>
    <p:extLst>
      <p:ext uri="{BB962C8B-B14F-4D97-AF65-F5344CB8AC3E}">
        <p14:creationId xmlns:p14="http://schemas.microsoft.com/office/powerpoint/2010/main" val="3888980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8</a:t>
            </a:fld>
            <a:endParaRPr lang="de-DE" dirty="0"/>
          </a:p>
        </p:txBody>
      </p:sp>
    </p:spTree>
    <p:extLst>
      <p:ext uri="{BB962C8B-B14F-4D97-AF65-F5344CB8AC3E}">
        <p14:creationId xmlns:p14="http://schemas.microsoft.com/office/powerpoint/2010/main" val="2967143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9</a:t>
            </a:fld>
            <a:endParaRPr lang="de-DE" dirty="0"/>
          </a:p>
        </p:txBody>
      </p:sp>
    </p:spTree>
    <p:extLst>
      <p:ext uri="{BB962C8B-B14F-4D97-AF65-F5344CB8AC3E}">
        <p14:creationId xmlns:p14="http://schemas.microsoft.com/office/powerpoint/2010/main" val="3770850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16</a:t>
            </a:fld>
            <a:endParaRPr lang="de-DE" dirty="0"/>
          </a:p>
        </p:txBody>
      </p:sp>
    </p:spTree>
    <p:extLst>
      <p:ext uri="{BB962C8B-B14F-4D97-AF65-F5344CB8AC3E}">
        <p14:creationId xmlns:p14="http://schemas.microsoft.com/office/powerpoint/2010/main" val="1519912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17</a:t>
            </a:fld>
            <a:endParaRPr lang="de-DE" dirty="0"/>
          </a:p>
        </p:txBody>
      </p:sp>
    </p:spTree>
    <p:extLst>
      <p:ext uri="{BB962C8B-B14F-4D97-AF65-F5344CB8AC3E}">
        <p14:creationId xmlns:p14="http://schemas.microsoft.com/office/powerpoint/2010/main" val="2209518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have models for all of these reatures, or at least we have numerical tools to implement them in.</a:t>
            </a:r>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18</a:t>
            </a:fld>
            <a:endParaRPr lang="de-DE" dirty="0"/>
          </a:p>
        </p:txBody>
      </p:sp>
    </p:spTree>
    <p:extLst>
      <p:ext uri="{BB962C8B-B14F-4D97-AF65-F5344CB8AC3E}">
        <p14:creationId xmlns:p14="http://schemas.microsoft.com/office/powerpoint/2010/main" val="2195206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pic>
        <p:nvPicPr>
          <p:cNvPr id="5" name="Picture 4" descr="A picture containing drawing&#10;&#10;Description automatically generated">
            <a:extLst>
              <a:ext uri="{FF2B5EF4-FFF2-40B4-BE49-F238E27FC236}">
                <a16:creationId xmlns:a16="http://schemas.microsoft.com/office/drawing/2014/main" id="{E9C8FF03-1C7C-704D-9829-51FE64A170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88760" y="13863"/>
            <a:ext cx="916380" cy="916380"/>
          </a:xfrm>
          <a:prstGeom prst="rect">
            <a:avLst/>
          </a:prstGeom>
        </p:spPr>
      </p:pic>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3"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a:t>Folientitel</a:t>
            </a:r>
            <a:r>
              <a:rPr lang="en-GB" noProof="0" dirty="0"/>
              <a:t> </a:t>
            </a:r>
            <a:r>
              <a:rPr lang="en-GB" noProof="0" dirty="0" err="1"/>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8" name="Bild 14" descr="PSI-Logo_narrow_30k.eps"/>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2.jpeg"/><Relationship Id="rId7" Type="http://schemas.openxmlformats.org/officeDocument/2006/relationships/hyperlink" Target="https://www.incose.org/incose-member-resources/corporate-advisory-board" TargetMode="External"/><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 Id="rId9" Type="http://schemas.openxmlformats.org/officeDocument/2006/relationships/image" Target="../media/image37.jpeg"/></Relationships>
</file>

<file path=ppt/slides/_rels/slide1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9.png"/><Relationship Id="rId7" Type="http://schemas.openxmlformats.org/officeDocument/2006/relationships/diagramColors" Target="../diagrams/colors1.xml"/><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tif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14387" y="5085184"/>
            <a:ext cx="7969249" cy="1090800"/>
          </a:xfrm>
        </p:spPr>
        <p:txBody>
          <a:bodyPr/>
          <a:lstStyle/>
          <a:p>
            <a:r>
              <a:rPr lang="en-US" dirty="0"/>
              <a:t>Advanced Design Techniques</a:t>
            </a:r>
          </a:p>
        </p:txBody>
      </p:sp>
      <p:sp>
        <p:nvSpPr>
          <p:cNvPr id="6" name="Untertitel 5"/>
          <p:cNvSpPr>
            <a:spLocks noGrp="1"/>
          </p:cNvSpPr>
          <p:nvPr>
            <p:ph type="subTitle" sz="quarter" idx="1"/>
          </p:nvPr>
        </p:nvSpPr>
        <p:spPr>
          <a:xfrm>
            <a:off x="611561" y="4005064"/>
            <a:ext cx="8172076" cy="1090800"/>
          </a:xfrm>
        </p:spPr>
        <p:txBody>
          <a:bodyPr/>
          <a:lstStyle/>
          <a:p>
            <a:r>
              <a:rPr lang="en-GB" sz="1200" b="0" dirty="0"/>
              <a:t>B. Auchmann (PSI/CERN), M. </a:t>
            </a:r>
            <a:r>
              <a:rPr lang="en-GB" sz="1200" b="0" dirty="0" err="1"/>
              <a:t>Maciejewski</a:t>
            </a:r>
            <a:r>
              <a:rPr lang="en-GB" sz="1200" b="0" dirty="0"/>
              <a:t> (ETHZ), S. </a:t>
            </a:r>
            <a:r>
              <a:rPr lang="en-GB" sz="1200" b="0" dirty="0" err="1"/>
              <a:t>Russenschuck</a:t>
            </a:r>
            <a:r>
              <a:rPr lang="en-GB" sz="1200" b="0" dirty="0"/>
              <a:t> (CERN), J. </a:t>
            </a:r>
            <a:r>
              <a:rPr lang="en-GB" sz="1200" b="0" dirty="0" err="1"/>
              <a:t>Smajic</a:t>
            </a:r>
            <a:r>
              <a:rPr lang="en-GB" sz="1200" b="0" dirty="0"/>
              <a:t> (ETHZ), G. Vallone (LBNL)</a:t>
            </a:r>
          </a:p>
          <a:p>
            <a:endParaRPr lang="en-GB" sz="1200" b="0" dirty="0"/>
          </a:p>
          <a:p>
            <a:r>
              <a:rPr lang="en-GB" sz="1200" b="0" dirty="0"/>
              <a:t>LDG HFM Roadmap Workshop, June 1</a:t>
            </a:r>
            <a:r>
              <a:rPr lang="en-GB" sz="1200" b="0" baseline="30000" dirty="0"/>
              <a:t>st</a:t>
            </a:r>
            <a:r>
              <a:rPr lang="en-GB" sz="1200" b="0" dirty="0"/>
              <a:t>, 2021.</a:t>
            </a:r>
          </a:p>
        </p:txBody>
      </p:sp>
      <p:sp>
        <p:nvSpPr>
          <p:cNvPr id="7" name="Textfeld 6"/>
          <p:cNvSpPr txBox="1"/>
          <p:nvPr/>
        </p:nvSpPr>
        <p:spPr>
          <a:xfrm>
            <a:off x="1691680" y="6201867"/>
            <a:ext cx="7790061" cy="504056"/>
          </a:xfrm>
          <a:prstGeom prst="rect">
            <a:avLst/>
          </a:prstGeom>
          <a:noFill/>
        </p:spPr>
        <p:txBody>
          <a:bodyPr wrap="square" lIns="0" tIns="0" rIns="0" bIns="0" rtlCol="0">
            <a:noAutofit/>
          </a:bodyPr>
          <a:lstStyle/>
          <a:p>
            <a:pPr>
              <a:lnSpc>
                <a:spcPct val="110000"/>
              </a:lnSpc>
              <a:spcBef>
                <a:spcPts val="0"/>
              </a:spcBef>
            </a:pPr>
            <a:r>
              <a:rPr lang="en-GB" sz="1200" dirty="0">
                <a:solidFill>
                  <a:srgbClr val="969696"/>
                </a:solidFill>
              </a:rPr>
              <a:t>Work supported by the Swiss State Secretariat for Education, Research and Innovation SERI.</a:t>
            </a:r>
          </a:p>
          <a:p>
            <a:pPr>
              <a:lnSpc>
                <a:spcPct val="110000"/>
              </a:lnSpc>
              <a:spcBef>
                <a:spcPts val="0"/>
              </a:spcBef>
            </a:pPr>
            <a:endParaRPr lang="en-GB" sz="1200" kern="1000" spc="30" dirty="0">
              <a:solidFill>
                <a:srgbClr val="969696"/>
              </a:solidFill>
              <a:latin typeface="+mn-lt"/>
              <a:cs typeface="Franklin Gothic Book"/>
            </a:endParaRPr>
          </a:p>
        </p:txBody>
      </p:sp>
      <p:pic>
        <p:nvPicPr>
          <p:cNvPr id="4" name="Picture 3" descr="A picture containing drawing&#10;&#10;Description automatically generated">
            <a:extLst>
              <a:ext uri="{FF2B5EF4-FFF2-40B4-BE49-F238E27FC236}">
                <a16:creationId xmlns:a16="http://schemas.microsoft.com/office/drawing/2014/main" id="{087F8F26-F8B5-8945-A24E-9C4F2A856C3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4387" y="1196752"/>
            <a:ext cx="1270820" cy="1270820"/>
          </a:xfrm>
          <a:prstGeom prst="rect">
            <a:avLst/>
          </a:prstGeom>
        </p:spPr>
      </p:pic>
      <p:sp>
        <p:nvSpPr>
          <p:cNvPr id="2" name="TextBox 1">
            <a:extLst>
              <a:ext uri="{FF2B5EF4-FFF2-40B4-BE49-F238E27FC236}">
                <a16:creationId xmlns:a16="http://schemas.microsoft.com/office/drawing/2014/main" id="{8D329A75-2045-A44F-AD0C-247177144F92}"/>
              </a:ext>
            </a:extLst>
          </p:cNvPr>
          <p:cNvSpPr txBox="1"/>
          <p:nvPr/>
        </p:nvSpPr>
        <p:spPr>
          <a:xfrm>
            <a:off x="1259632" y="5733256"/>
            <a:ext cx="914400" cy="91440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graphicFrame>
        <p:nvGraphicFramePr>
          <p:cNvPr id="3" name="Table 2">
            <a:extLst>
              <a:ext uri="{FF2B5EF4-FFF2-40B4-BE49-F238E27FC236}">
                <a16:creationId xmlns:a16="http://schemas.microsoft.com/office/drawing/2014/main" id="{10C512CB-52C8-D74E-8B6A-FA5227D04E7F}"/>
              </a:ext>
            </a:extLst>
          </p:cNvPr>
          <p:cNvGraphicFramePr>
            <a:graphicFrameLocks noGrp="1"/>
          </p:cNvGraphicFramePr>
          <p:nvPr>
            <p:extLst>
              <p:ext uri="{D42A27DB-BD31-4B8C-83A1-F6EECF244321}">
                <p14:modId xmlns:p14="http://schemas.microsoft.com/office/powerpoint/2010/main" val="406293348"/>
              </p:ext>
            </p:extLst>
          </p:nvPr>
        </p:nvGraphicFramePr>
        <p:xfrm>
          <a:off x="1115616" y="5541425"/>
          <a:ext cx="4330700" cy="383662"/>
        </p:xfrm>
        <a:graphic>
          <a:graphicData uri="http://schemas.openxmlformats.org/drawingml/2006/table">
            <a:tbl>
              <a:tblPr>
                <a:tableStyleId>{5C22544A-7EE6-4342-B048-85BDC9FD1C3A}</a:tableStyleId>
              </a:tblPr>
              <a:tblGrid>
                <a:gridCol w="4330700">
                  <a:extLst>
                    <a:ext uri="{9D8B030D-6E8A-4147-A177-3AD203B41FA5}">
                      <a16:colId xmlns:a16="http://schemas.microsoft.com/office/drawing/2014/main" val="4010778620"/>
                    </a:ext>
                  </a:extLst>
                </a:gridCol>
              </a:tblGrid>
              <a:tr h="383662">
                <a:tc>
                  <a:txBody>
                    <a:bodyPr/>
                    <a:lstStyle/>
                    <a:p>
                      <a:pPr algn="ctr" fontAlgn="b"/>
                      <a:r>
                        <a:rPr lang="en-US" sz="1200" i="1" u="none" strike="noStrike" dirty="0">
                          <a:solidFill>
                            <a:schemeClr val="bg1">
                              <a:lumMod val="50000"/>
                            </a:schemeClr>
                          </a:solidFill>
                          <a:effectLst/>
                        </a:rPr>
                        <a:t>“Ideas and proposals for design, analysis and calculation framework and the establishment of a design code (brittle superconductors).”</a:t>
                      </a:r>
                      <a:endParaRPr lang="en-US" sz="1200" b="0" i="1" u="none" strike="noStrike" dirty="0">
                        <a:solidFill>
                          <a:schemeClr val="bg1">
                            <a:lumMod val="50000"/>
                          </a:schemeClr>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1827139938"/>
                  </a:ext>
                </a:extLst>
              </a:tr>
            </a:tbl>
          </a:graphicData>
        </a:graphic>
      </p:graphicFrame>
    </p:spTree>
    <p:extLst>
      <p:ext uri="{BB962C8B-B14F-4D97-AF65-F5344CB8AC3E}">
        <p14:creationId xmlns:p14="http://schemas.microsoft.com/office/powerpoint/2010/main" val="275951994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18934D-B400-EE4E-BECD-9BB28DC1E2C2}"/>
              </a:ext>
            </a:extLst>
          </p:cNvPr>
          <p:cNvSpPr>
            <a:spLocks noGrp="1"/>
          </p:cNvSpPr>
          <p:nvPr>
            <p:ph sz="quarter" idx="13"/>
          </p:nvPr>
        </p:nvSpPr>
        <p:spPr>
          <a:xfrm>
            <a:off x="1042988" y="2061417"/>
            <a:ext cx="7742237" cy="4679951"/>
          </a:xfrm>
        </p:spPr>
        <p:txBody>
          <a:bodyPr/>
          <a:lstStyle/>
          <a:p>
            <a:endParaRPr lang="en-CH" sz="1600" dirty="0"/>
          </a:p>
          <a:p>
            <a:endParaRPr lang="en-CH" sz="1600" dirty="0"/>
          </a:p>
          <a:p>
            <a:endParaRPr lang="en-CH" sz="1600" dirty="0"/>
          </a:p>
          <a:p>
            <a:endParaRPr lang="en-CH" sz="1600" dirty="0"/>
          </a:p>
          <a:p>
            <a:r>
              <a:rPr lang="en-CH" sz="1600" dirty="0"/>
              <a:t>Linear anisotropic mechancial material properties were used throughout.</a:t>
            </a:r>
          </a:p>
          <a:p>
            <a:pPr lvl="1"/>
            <a:r>
              <a:rPr lang="en-CH" sz="1600" dirty="0"/>
              <a:t>There was a constructive debate on the “correct” linear modulus in 2D and 3D.</a:t>
            </a:r>
          </a:p>
          <a:p>
            <a:r>
              <a:rPr lang="en-CH" sz="1600" dirty="0"/>
              <a:t>Little validated data about damage limits was available </a:t>
            </a:r>
          </a:p>
          <a:p>
            <a:pPr lvl="1"/>
            <a:r>
              <a:rPr lang="en-CH" sz="1600" dirty="0"/>
              <a:t>150 MPa@RT, 200 MPa@1.9 K van Mises stress was used throughout.</a:t>
            </a:r>
          </a:p>
          <a:p>
            <a:r>
              <a:rPr lang="en-CH" sz="1600" dirty="0"/>
              <a:t>Not all designs were checked for reversible performance reduction for the CDR. </a:t>
            </a:r>
          </a:p>
          <a:p>
            <a:pPr lvl="1"/>
            <a:r>
              <a:rPr lang="en-CH" sz="1600" dirty="0"/>
              <a:t>Easy-to-use and validated workflow emerged only towards the end of EuroCirCol.</a:t>
            </a:r>
          </a:p>
          <a:p>
            <a:r>
              <a:rPr lang="en-US" sz="1600" dirty="0"/>
              <a:t>I</a:t>
            </a:r>
            <a:r>
              <a:rPr lang="en-CH" sz="1600" dirty="0"/>
              <a:t>n-design quench check was based on worst case assumptions.</a:t>
            </a:r>
          </a:p>
          <a:p>
            <a:pPr lvl="1"/>
            <a:r>
              <a:rPr lang="en-CH" sz="1600" dirty="0"/>
              <a:t>Not in one integrated optimization loop.</a:t>
            </a:r>
          </a:p>
          <a:p>
            <a:r>
              <a:rPr lang="en-US" sz="1600" dirty="0"/>
              <a:t>C</a:t>
            </a:r>
            <a:r>
              <a:rPr lang="en-CH" sz="1600" dirty="0"/>
              <a:t>oupled EM-thermal-mechanical CLIQ simulation only once for each design except CCT. </a:t>
            </a:r>
          </a:p>
          <a:p>
            <a:pPr lvl="1"/>
            <a:r>
              <a:rPr lang="en-CH" sz="1600" dirty="0"/>
              <a:t>Was found hard to repeat after a change of beam distance.</a:t>
            </a:r>
          </a:p>
          <a:p>
            <a:pPr lvl="1"/>
            <a:r>
              <a:rPr lang="en-CH" sz="1600" dirty="0"/>
              <a:t>Models were shared via eMail, not organized and versioned in a repository.</a:t>
            </a:r>
          </a:p>
          <a:p>
            <a:endParaRPr lang="en-CH" sz="1600" dirty="0"/>
          </a:p>
          <a:p>
            <a:endParaRPr lang="en-CH" sz="1600" dirty="0"/>
          </a:p>
          <a:p>
            <a:endParaRPr lang="en-CH" sz="1600" dirty="0"/>
          </a:p>
          <a:p>
            <a:endParaRPr lang="en-CH" sz="1600" dirty="0"/>
          </a:p>
          <a:p>
            <a:endParaRPr lang="en-CH" sz="1600" dirty="0"/>
          </a:p>
        </p:txBody>
      </p:sp>
      <p:sp>
        <p:nvSpPr>
          <p:cNvPr id="3" name="Title 2">
            <a:extLst>
              <a:ext uri="{FF2B5EF4-FFF2-40B4-BE49-F238E27FC236}">
                <a16:creationId xmlns:a16="http://schemas.microsoft.com/office/drawing/2014/main" id="{CC68206A-B6D5-104F-A8A0-509DCC1386DD}"/>
              </a:ext>
            </a:extLst>
          </p:cNvPr>
          <p:cNvSpPr>
            <a:spLocks noGrp="1"/>
          </p:cNvSpPr>
          <p:nvPr>
            <p:ph type="title"/>
          </p:nvPr>
        </p:nvSpPr>
        <p:spPr/>
        <p:txBody>
          <a:bodyPr/>
          <a:lstStyle/>
          <a:p>
            <a:r>
              <a:rPr lang="en-US" dirty="0"/>
              <a:t>What we are good at – and less good at</a:t>
            </a:r>
            <a:endParaRPr lang="en-CH" dirty="0"/>
          </a:p>
        </p:txBody>
      </p:sp>
      <p:sp>
        <p:nvSpPr>
          <p:cNvPr id="4" name="Slide Number Placeholder 3">
            <a:extLst>
              <a:ext uri="{FF2B5EF4-FFF2-40B4-BE49-F238E27FC236}">
                <a16:creationId xmlns:a16="http://schemas.microsoft.com/office/drawing/2014/main" id="{830FDDF7-7B61-654D-9F31-988CA5FCB88A}"/>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10</a:t>
            </a:fld>
            <a:endParaRPr lang="de-DE" dirty="0"/>
          </a:p>
        </p:txBody>
      </p:sp>
      <p:grpSp>
        <p:nvGrpSpPr>
          <p:cNvPr id="5" name="Group 4">
            <a:extLst>
              <a:ext uri="{FF2B5EF4-FFF2-40B4-BE49-F238E27FC236}">
                <a16:creationId xmlns:a16="http://schemas.microsoft.com/office/drawing/2014/main" id="{FC5486EA-71E3-9A4D-8B70-B3BE7F8B7BB1}"/>
              </a:ext>
            </a:extLst>
          </p:cNvPr>
          <p:cNvGrpSpPr/>
          <p:nvPr/>
        </p:nvGrpSpPr>
        <p:grpSpPr>
          <a:xfrm>
            <a:off x="1607335" y="1197321"/>
            <a:ext cx="6613542" cy="1563636"/>
            <a:chOff x="411910" y="5069964"/>
            <a:chExt cx="7097602" cy="1678082"/>
          </a:xfrm>
        </p:grpSpPr>
        <p:pic>
          <p:nvPicPr>
            <p:cNvPr id="6" name="Picture 5">
              <a:extLst>
                <a:ext uri="{FF2B5EF4-FFF2-40B4-BE49-F238E27FC236}">
                  <a16:creationId xmlns:a16="http://schemas.microsoft.com/office/drawing/2014/main" id="{2DBB3292-166D-F446-B83F-3A3F127555C6}"/>
                </a:ext>
              </a:extLst>
            </p:cNvPr>
            <p:cNvPicPr>
              <a:picLocks noChangeAspect="1"/>
            </p:cNvPicPr>
            <p:nvPr/>
          </p:nvPicPr>
          <p:blipFill>
            <a:blip r:embed="rId2" cstate="screen">
              <a:clrChange>
                <a:clrFrom>
                  <a:srgbClr val="F5F6F6"/>
                </a:clrFrom>
                <a:clrTo>
                  <a:srgbClr val="F5F6F6">
                    <a:alpha val="0"/>
                  </a:srgbClr>
                </a:clrTo>
              </a:clrChange>
              <a:extLst>
                <a:ext uri="{28A0092B-C50C-407E-A947-70E740481C1C}">
                  <a14:useLocalDpi xmlns:a14="http://schemas.microsoft.com/office/drawing/2010/main"/>
                </a:ext>
              </a:extLst>
            </a:blip>
            <a:stretch>
              <a:fillRect/>
            </a:stretch>
          </p:blipFill>
          <p:spPr>
            <a:xfrm>
              <a:off x="5831430" y="5069964"/>
              <a:ext cx="1678082" cy="1678082"/>
            </a:xfrm>
            <a:prstGeom prst="rect">
              <a:avLst/>
            </a:prstGeom>
          </p:spPr>
        </p:pic>
        <p:pic>
          <p:nvPicPr>
            <p:cNvPr id="7" name="Picture 6">
              <a:extLst>
                <a:ext uri="{FF2B5EF4-FFF2-40B4-BE49-F238E27FC236}">
                  <a16:creationId xmlns:a16="http://schemas.microsoft.com/office/drawing/2014/main" id="{C69531A5-05B4-F942-BBA4-E6FCC2D644C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74438" y="5187816"/>
              <a:ext cx="1351510" cy="1358135"/>
            </a:xfrm>
            <a:prstGeom prst="rect">
              <a:avLst/>
            </a:prstGeom>
          </p:spPr>
        </p:pic>
        <p:pic>
          <p:nvPicPr>
            <p:cNvPr id="8" name="Picture 7">
              <a:extLst>
                <a:ext uri="{FF2B5EF4-FFF2-40B4-BE49-F238E27FC236}">
                  <a16:creationId xmlns:a16="http://schemas.microsoft.com/office/drawing/2014/main" id="{3D89A52A-BC90-584A-A683-939215A2FB5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1910" y="5187816"/>
              <a:ext cx="1447087" cy="1381752"/>
            </a:xfrm>
            <a:prstGeom prst="rect">
              <a:avLst/>
            </a:prstGeom>
          </p:spPr>
        </p:pic>
        <p:pic>
          <p:nvPicPr>
            <p:cNvPr id="9" name="Picture 8">
              <a:extLst>
                <a:ext uri="{FF2B5EF4-FFF2-40B4-BE49-F238E27FC236}">
                  <a16:creationId xmlns:a16="http://schemas.microsoft.com/office/drawing/2014/main" id="{5E9FDE9E-3A18-B942-8D06-CE8C003854A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41389" y="5102851"/>
              <a:ext cx="1674600" cy="1612309"/>
            </a:xfrm>
            <a:prstGeom prst="rect">
              <a:avLst/>
            </a:prstGeom>
          </p:spPr>
        </p:pic>
      </p:grpSp>
    </p:spTree>
    <p:extLst>
      <p:ext uri="{BB962C8B-B14F-4D97-AF65-F5344CB8AC3E}">
        <p14:creationId xmlns:p14="http://schemas.microsoft.com/office/powerpoint/2010/main" val="37602392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AE6587-C9CF-514E-BA3E-DACB0DA650DA}"/>
              </a:ext>
            </a:extLst>
          </p:cNvPr>
          <p:cNvSpPr>
            <a:spLocks noGrp="1"/>
          </p:cNvSpPr>
          <p:nvPr>
            <p:ph sz="quarter" idx="13"/>
          </p:nvPr>
        </p:nvSpPr>
        <p:spPr/>
        <p:txBody>
          <a:bodyPr/>
          <a:lstStyle/>
          <a:p>
            <a:r>
              <a:rPr lang="en-CH" dirty="0"/>
              <a:t>HFM design and analysis</a:t>
            </a:r>
          </a:p>
          <a:p>
            <a:pPr lvl="1"/>
            <a:r>
              <a:rPr lang="en-CH" dirty="0">
                <a:solidFill>
                  <a:schemeClr val="bg1">
                    <a:lumMod val="75000"/>
                  </a:schemeClr>
                </a:solidFill>
              </a:rPr>
              <a:t>Brief state of the art </a:t>
            </a:r>
          </a:p>
          <a:p>
            <a:pPr lvl="1"/>
            <a:r>
              <a:rPr lang="en-CH" dirty="0"/>
              <a:t>Strategic goals for design techniques</a:t>
            </a:r>
          </a:p>
          <a:p>
            <a:pPr lvl="1"/>
            <a:r>
              <a:rPr lang="en-CH" dirty="0">
                <a:solidFill>
                  <a:schemeClr val="bg1">
                    <a:lumMod val="75000"/>
                  </a:schemeClr>
                </a:solidFill>
              </a:rPr>
              <a:t>A model-based systems engineering approach</a:t>
            </a:r>
          </a:p>
          <a:p>
            <a:endParaRPr lang="en-CH" dirty="0"/>
          </a:p>
        </p:txBody>
      </p:sp>
      <p:sp>
        <p:nvSpPr>
          <p:cNvPr id="3" name="Title 2">
            <a:extLst>
              <a:ext uri="{FF2B5EF4-FFF2-40B4-BE49-F238E27FC236}">
                <a16:creationId xmlns:a16="http://schemas.microsoft.com/office/drawing/2014/main" id="{011D2AF3-B612-DC4C-AADF-4D760C7D4B13}"/>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BFA61172-170E-9641-BDD2-73CC959577C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spTree>
    <p:extLst>
      <p:ext uri="{BB962C8B-B14F-4D97-AF65-F5344CB8AC3E}">
        <p14:creationId xmlns:p14="http://schemas.microsoft.com/office/powerpoint/2010/main" val="182538843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64DEBE-565B-7649-8CAA-27CA2495EA79}"/>
              </a:ext>
            </a:extLst>
          </p:cNvPr>
          <p:cNvSpPr>
            <a:spLocks noGrp="1"/>
          </p:cNvSpPr>
          <p:nvPr>
            <p:ph sz="quarter" idx="13"/>
          </p:nvPr>
        </p:nvSpPr>
        <p:spPr>
          <a:xfrm>
            <a:off x="1039817" y="1052736"/>
            <a:ext cx="7742237" cy="4679951"/>
          </a:xfrm>
        </p:spPr>
        <p:txBody>
          <a:bodyPr/>
          <a:lstStyle/>
          <a:p>
            <a:r>
              <a:rPr lang="en-US" sz="1600" b="1" i="1" dirty="0"/>
              <a:t>S</a:t>
            </a:r>
            <a:r>
              <a:rPr lang="en-CH" sz="1600" b="1" i="1" dirty="0"/>
              <a:t>ustainability</a:t>
            </a:r>
          </a:p>
          <a:p>
            <a:pPr lvl="1"/>
            <a:r>
              <a:rPr lang="en-US" sz="1600" dirty="0"/>
              <a:t>Excellent modeling </a:t>
            </a:r>
            <a:r>
              <a:rPr lang="en-CH" sz="1600" dirty="0"/>
              <a:t>does not always have an impact on present or future designs.</a:t>
            </a:r>
          </a:p>
          <a:p>
            <a:r>
              <a:rPr lang="en-US" sz="1600" b="1" i="1" dirty="0"/>
              <a:t>T</a:t>
            </a:r>
            <a:r>
              <a:rPr lang="en-CH" sz="1600" b="1" i="1" dirty="0"/>
              <a:t>raceability</a:t>
            </a:r>
          </a:p>
          <a:p>
            <a:pPr lvl="1"/>
            <a:r>
              <a:rPr lang="en-CH" sz="1600" dirty="0"/>
              <a:t>Who can trace back what input parameters, code versions, apdl versions, etc., that have been used to produce a particular plot found in a ppt or pdf?</a:t>
            </a:r>
          </a:p>
          <a:p>
            <a:pPr lvl="1"/>
            <a:r>
              <a:rPr lang="en-CH" sz="1600" dirty="0"/>
              <a:t>Even </a:t>
            </a:r>
            <a:r>
              <a:rPr lang="en-US" sz="1600" dirty="0"/>
              <a:t>more</a:t>
            </a:r>
            <a:r>
              <a:rPr lang="en-CH" sz="1600" dirty="0"/>
              <a:t> important when engaging in multi-scale and multi-model analyses.</a:t>
            </a:r>
          </a:p>
          <a:p>
            <a:r>
              <a:rPr lang="en-CH" sz="1600" b="1" i="1" dirty="0"/>
              <a:t>Repeatability</a:t>
            </a:r>
          </a:p>
          <a:p>
            <a:pPr lvl="1"/>
            <a:r>
              <a:rPr lang="en-CH" sz="1600" dirty="0"/>
              <a:t>Examples: </a:t>
            </a:r>
          </a:p>
          <a:p>
            <a:pPr lvl="2"/>
            <a:r>
              <a:rPr lang="en-CH" sz="1600" dirty="0"/>
              <a:t>I am not able to rerun the mechanical analysis presented at our CD1 CCT-demonstrator Conceptual Design Review.</a:t>
            </a:r>
          </a:p>
          <a:p>
            <a:pPr lvl="2"/>
            <a:r>
              <a:rPr lang="en-CH" sz="1600" dirty="0"/>
              <a:t>Hardly any 3D models for LHC magnets still run/exist. None of the original quench analysis can be reproduced.</a:t>
            </a:r>
          </a:p>
          <a:p>
            <a:r>
              <a:rPr lang="en-CH" sz="1600" b="1" i="1" dirty="0"/>
              <a:t>Flexibility</a:t>
            </a:r>
          </a:p>
          <a:p>
            <a:pPr lvl="1"/>
            <a:r>
              <a:rPr lang="en-CH" sz="1600" dirty="0"/>
              <a:t>Different labs and collaborators have/prefer different licenses.</a:t>
            </a:r>
          </a:p>
          <a:p>
            <a:pPr lvl="1"/>
            <a:r>
              <a:rPr lang="en-CH" sz="1600" dirty="0"/>
              <a:t>Innovative ideas, PhD theses require must build upon previous best practices, but without having to solve legacy issues.</a:t>
            </a:r>
          </a:p>
          <a:p>
            <a:r>
              <a:rPr lang="en-CH" sz="1600" b="1" i="1" dirty="0"/>
              <a:t>Usability</a:t>
            </a:r>
          </a:p>
          <a:p>
            <a:pPr lvl="1"/>
            <a:r>
              <a:rPr lang="en-CH" sz="1600" dirty="0"/>
              <a:t>Flexibility should be hidden behind easy UIs for the standard design work.</a:t>
            </a:r>
          </a:p>
        </p:txBody>
      </p:sp>
      <p:sp>
        <p:nvSpPr>
          <p:cNvPr id="3" name="Title 2">
            <a:extLst>
              <a:ext uri="{FF2B5EF4-FFF2-40B4-BE49-F238E27FC236}">
                <a16:creationId xmlns:a16="http://schemas.microsoft.com/office/drawing/2014/main" id="{D77710C1-6870-334D-A1D5-B4EC49D6C859}"/>
              </a:ext>
            </a:extLst>
          </p:cNvPr>
          <p:cNvSpPr>
            <a:spLocks noGrp="1"/>
          </p:cNvSpPr>
          <p:nvPr>
            <p:ph type="title"/>
          </p:nvPr>
        </p:nvSpPr>
        <p:spPr/>
        <p:txBody>
          <a:bodyPr/>
          <a:lstStyle/>
          <a:p>
            <a:r>
              <a:rPr lang="en-US" dirty="0"/>
              <a:t>Strategic Needs </a:t>
            </a:r>
            <a:endParaRPr lang="en-CH" dirty="0"/>
          </a:p>
        </p:txBody>
      </p:sp>
      <p:sp>
        <p:nvSpPr>
          <p:cNvPr id="4" name="Slide Number Placeholder 3">
            <a:extLst>
              <a:ext uri="{FF2B5EF4-FFF2-40B4-BE49-F238E27FC236}">
                <a16:creationId xmlns:a16="http://schemas.microsoft.com/office/drawing/2014/main" id="{1CC097F0-D8B4-814B-A512-19EB19EF996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12</a:t>
            </a:fld>
            <a:endParaRPr lang="de-DE" dirty="0"/>
          </a:p>
        </p:txBody>
      </p:sp>
      <p:sp>
        <p:nvSpPr>
          <p:cNvPr id="5" name="TextBox 4">
            <a:extLst>
              <a:ext uri="{FF2B5EF4-FFF2-40B4-BE49-F238E27FC236}">
                <a16:creationId xmlns:a16="http://schemas.microsoft.com/office/drawing/2014/main" id="{B4EC6F42-3D34-8B4C-8AF0-F9237E05C3B9}"/>
              </a:ext>
            </a:extLst>
          </p:cNvPr>
          <p:cNvSpPr txBox="1"/>
          <p:nvPr/>
        </p:nvSpPr>
        <p:spPr>
          <a:xfrm>
            <a:off x="683568" y="6302375"/>
            <a:ext cx="914400" cy="914400"/>
          </a:xfrm>
          <a:prstGeom prst="rect">
            <a:avLst/>
          </a:prstGeom>
          <a:noFill/>
        </p:spPr>
        <p:txBody>
          <a:bodyPr wrap="none" lIns="0" tIns="0" rIns="0" bIns="0" rtlCol="0">
            <a:noAutofit/>
          </a:bodyPr>
          <a:lstStyle/>
          <a:p>
            <a:pPr>
              <a:lnSpc>
                <a:spcPct val="110000"/>
              </a:lnSpc>
              <a:spcBef>
                <a:spcPts val="0"/>
              </a:spcBef>
            </a:pPr>
            <a:r>
              <a:rPr lang="en-CH" i="1" kern="1000" spc="30" dirty="0">
                <a:solidFill>
                  <a:srgbClr val="0070C0"/>
                </a:solidFill>
                <a:latin typeface="+mn-lt"/>
                <a:cs typeface="Franklin Gothic Book"/>
              </a:rPr>
              <a:t>Note that these are strategic needs for </a:t>
            </a:r>
            <a:r>
              <a:rPr lang="en-CH" b="1" i="1" kern="1000" spc="30" dirty="0">
                <a:solidFill>
                  <a:srgbClr val="0070C0"/>
                </a:solidFill>
                <a:latin typeface="+mn-lt"/>
                <a:cs typeface="Franklin Gothic Book"/>
              </a:rPr>
              <a:t>multi-year/decade projects with many stakeholders</a:t>
            </a:r>
            <a:r>
              <a:rPr lang="en-CH" i="1" kern="1000" spc="30" dirty="0">
                <a:solidFill>
                  <a:srgbClr val="0070C0"/>
                </a:solidFill>
                <a:latin typeface="+mn-lt"/>
                <a:cs typeface="Franklin Gothic Book"/>
              </a:rPr>
              <a:t>. </a:t>
            </a:r>
          </a:p>
        </p:txBody>
      </p:sp>
    </p:spTree>
    <p:extLst>
      <p:ext uri="{BB962C8B-B14F-4D97-AF65-F5344CB8AC3E}">
        <p14:creationId xmlns:p14="http://schemas.microsoft.com/office/powerpoint/2010/main" val="1856350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AE6587-C9CF-514E-BA3E-DACB0DA650DA}"/>
              </a:ext>
            </a:extLst>
          </p:cNvPr>
          <p:cNvSpPr>
            <a:spLocks noGrp="1"/>
          </p:cNvSpPr>
          <p:nvPr>
            <p:ph sz="quarter" idx="13"/>
          </p:nvPr>
        </p:nvSpPr>
        <p:spPr/>
        <p:txBody>
          <a:bodyPr/>
          <a:lstStyle/>
          <a:p>
            <a:r>
              <a:rPr lang="en-CH" dirty="0"/>
              <a:t>HFM design and analysis</a:t>
            </a:r>
          </a:p>
          <a:p>
            <a:pPr lvl="1"/>
            <a:r>
              <a:rPr lang="en-CH" dirty="0">
                <a:solidFill>
                  <a:schemeClr val="bg1">
                    <a:lumMod val="75000"/>
                  </a:schemeClr>
                </a:solidFill>
              </a:rPr>
              <a:t>Brief state of the art </a:t>
            </a:r>
          </a:p>
          <a:p>
            <a:pPr lvl="1"/>
            <a:r>
              <a:rPr lang="en-CH" dirty="0">
                <a:solidFill>
                  <a:schemeClr val="bg1">
                    <a:lumMod val="75000"/>
                  </a:schemeClr>
                </a:solidFill>
              </a:rPr>
              <a:t>Strategic goals for design techniques</a:t>
            </a:r>
          </a:p>
          <a:p>
            <a:pPr lvl="1"/>
            <a:r>
              <a:rPr lang="en-CH" dirty="0"/>
              <a:t>A </a:t>
            </a:r>
            <a:r>
              <a:rPr lang="en-CH" i="1" dirty="0"/>
              <a:t>model-based systems engineering </a:t>
            </a:r>
            <a:r>
              <a:rPr lang="en-CH" dirty="0"/>
              <a:t>approach</a:t>
            </a:r>
          </a:p>
          <a:p>
            <a:endParaRPr lang="en-CH" dirty="0"/>
          </a:p>
        </p:txBody>
      </p:sp>
      <p:sp>
        <p:nvSpPr>
          <p:cNvPr id="3" name="Title 2">
            <a:extLst>
              <a:ext uri="{FF2B5EF4-FFF2-40B4-BE49-F238E27FC236}">
                <a16:creationId xmlns:a16="http://schemas.microsoft.com/office/drawing/2014/main" id="{011D2AF3-B612-DC4C-AADF-4D760C7D4B13}"/>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BFA61172-170E-9641-BDD2-73CC959577C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13</a:t>
            </a:fld>
            <a:endParaRPr lang="de-DE" dirty="0"/>
          </a:p>
        </p:txBody>
      </p:sp>
    </p:spTree>
    <p:extLst>
      <p:ext uri="{BB962C8B-B14F-4D97-AF65-F5344CB8AC3E}">
        <p14:creationId xmlns:p14="http://schemas.microsoft.com/office/powerpoint/2010/main" val="131355041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C16FE9-A6F8-1C4C-8A8C-ADD9FF0DC4FF}"/>
              </a:ext>
            </a:extLst>
          </p:cNvPr>
          <p:cNvSpPr>
            <a:spLocks noGrp="1"/>
          </p:cNvSpPr>
          <p:nvPr>
            <p:ph type="title"/>
          </p:nvPr>
        </p:nvSpPr>
        <p:spPr/>
        <p:txBody>
          <a:bodyPr/>
          <a:lstStyle/>
          <a:p>
            <a:r>
              <a:rPr lang="en-CH" dirty="0"/>
              <a:t>Model-Based Systems Engineering</a:t>
            </a:r>
          </a:p>
        </p:txBody>
      </p:sp>
      <p:sp>
        <p:nvSpPr>
          <p:cNvPr id="4" name="Slide Number Placeholder 3">
            <a:extLst>
              <a:ext uri="{FF2B5EF4-FFF2-40B4-BE49-F238E27FC236}">
                <a16:creationId xmlns:a16="http://schemas.microsoft.com/office/drawing/2014/main" id="{77F8ED3E-AC06-2146-93E8-6182360E038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14</a:t>
            </a:fld>
            <a:endParaRPr lang="de-DE" dirty="0"/>
          </a:p>
        </p:txBody>
      </p:sp>
      <p:grpSp>
        <p:nvGrpSpPr>
          <p:cNvPr id="14" name="Group 13">
            <a:extLst>
              <a:ext uri="{FF2B5EF4-FFF2-40B4-BE49-F238E27FC236}">
                <a16:creationId xmlns:a16="http://schemas.microsoft.com/office/drawing/2014/main" id="{C18552FC-9F0F-934D-9A8B-080540E9296C}"/>
              </a:ext>
            </a:extLst>
          </p:cNvPr>
          <p:cNvGrpSpPr/>
          <p:nvPr/>
        </p:nvGrpSpPr>
        <p:grpSpPr>
          <a:xfrm>
            <a:off x="279259" y="2204864"/>
            <a:ext cx="8585481" cy="3986334"/>
            <a:chOff x="196573" y="2236306"/>
            <a:chExt cx="11798854" cy="5478339"/>
          </a:xfrm>
        </p:grpSpPr>
        <p:sp>
          <p:nvSpPr>
            <p:cNvPr id="5" name="Rectangle 4">
              <a:extLst>
                <a:ext uri="{FF2B5EF4-FFF2-40B4-BE49-F238E27FC236}">
                  <a16:creationId xmlns:a16="http://schemas.microsoft.com/office/drawing/2014/main" id="{BDE1AED8-2108-7249-89EB-237883267618}"/>
                </a:ext>
              </a:extLst>
            </p:cNvPr>
            <p:cNvSpPr/>
            <p:nvPr/>
          </p:nvSpPr>
          <p:spPr>
            <a:xfrm>
              <a:off x="1441173" y="2236306"/>
              <a:ext cx="9501808" cy="2241748"/>
            </a:xfrm>
            <a:prstGeom prst="rect">
              <a:avLst/>
            </a:prstGeom>
          </p:spPr>
          <p:txBody>
            <a:bodyPr wrap="square">
              <a:spAutoFit/>
            </a:bodyPr>
            <a:lstStyle/>
            <a:p>
              <a:r>
                <a:rPr lang="en-GB" sz="2000" dirty="0">
                  <a:solidFill>
                    <a:srgbClr val="0F243E"/>
                  </a:solidFill>
                  <a:latin typeface="Calibri" panose="020F0502020204030204" pitchFamily="34" charset="0"/>
                  <a:ea typeface="Calibri" panose="020F0502020204030204" pitchFamily="34" charset="0"/>
                </a:rPr>
                <a:t>“Model-based systems engineering (MBSE) is the formalized application of modelling to support system requirements, design, analysis, verification and validation activities beginning in the conceptual design phase and continuing throughout development and later life cycle phases.” </a:t>
              </a:r>
              <a:r>
                <a:rPr lang="en-PL" sz="2000" dirty="0">
                  <a:effectLst/>
                </a:rPr>
                <a:t> </a:t>
              </a:r>
              <a:endParaRPr lang="en-GB" sz="2000" dirty="0"/>
            </a:p>
          </p:txBody>
        </p:sp>
        <p:pic>
          <p:nvPicPr>
            <p:cNvPr id="6" name="Picture 2">
              <a:extLst>
                <a:ext uri="{FF2B5EF4-FFF2-40B4-BE49-F238E27FC236}">
                  <a16:creationId xmlns:a16="http://schemas.microsoft.com/office/drawing/2014/main" id="{0095CB31-56EA-214A-BB72-EB9316DF926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6573" y="5389218"/>
              <a:ext cx="2149062" cy="107453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98710F67-0B31-8C43-AC74-4EB4ED6858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45635" y="5518426"/>
              <a:ext cx="1632226" cy="8161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97164526-BCCC-974C-B2C6-31E78A7DC9B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035285" y="5472042"/>
              <a:ext cx="1685234" cy="8426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71EB3BC-D731-644E-8618-84A86C42F36D}"/>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33277" y="5563585"/>
              <a:ext cx="1367183" cy="6835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a:extLst>
                <a:ext uri="{FF2B5EF4-FFF2-40B4-BE49-F238E27FC236}">
                  <a16:creationId xmlns:a16="http://schemas.microsoft.com/office/drawing/2014/main" id="{7D09A04B-4B82-DA4F-8A9D-2BC98245DF5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030278" y="5511798"/>
              <a:ext cx="1605722" cy="80286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A156A734-DD5C-4444-A936-436006FF7C65}"/>
                </a:ext>
              </a:extLst>
            </p:cNvPr>
            <p:cNvSpPr/>
            <p:nvPr/>
          </p:nvSpPr>
          <p:spPr>
            <a:xfrm>
              <a:off x="196573" y="6318840"/>
              <a:ext cx="10169346" cy="1395805"/>
            </a:xfrm>
            <a:prstGeom prst="rect">
              <a:avLst/>
            </a:prstGeom>
          </p:spPr>
          <p:txBody>
            <a:bodyPr wrap="square">
              <a:spAutoFit/>
            </a:bodyPr>
            <a:lstStyle/>
            <a:p>
              <a:r>
                <a:rPr lang="en-GB" sz="1200" dirty="0">
                  <a:hlinkClick r:id="rId7"/>
                </a:rPr>
                <a:t>https://www.incose.org/incose-member-resources/corporate-advisory-board</a:t>
              </a:r>
              <a:r>
                <a:rPr lang="en-GB" sz="1200" dirty="0"/>
                <a:t>; </a:t>
              </a:r>
            </a:p>
            <a:p>
              <a:r>
                <a:rPr lang="en-GB" sz="1200" dirty="0"/>
                <a:t>https://</a:t>
              </a:r>
              <a:r>
                <a:rPr lang="en-GB" sz="1200" dirty="0" err="1"/>
                <a:t>www.incose.org</a:t>
              </a:r>
              <a:r>
                <a:rPr lang="en-GB" sz="1200" dirty="0"/>
                <a:t>/docs/default-source/</a:t>
              </a:r>
              <a:r>
                <a:rPr lang="en-GB" sz="1200" dirty="0" err="1"/>
                <a:t>delaware</a:t>
              </a:r>
              <a:r>
                <a:rPr lang="en-GB" sz="1200" dirty="0"/>
                <a:t>-valley/mbse-overview-incose-30-july-2015.pdf;</a:t>
              </a:r>
              <a:br>
                <a:rPr lang="en-GB" sz="1200" dirty="0"/>
              </a:br>
              <a:r>
                <a:rPr lang="en-US" sz="1200" dirty="0"/>
                <a:t>International Council on Systems Engineering</a:t>
              </a:r>
            </a:p>
            <a:p>
              <a:endParaRPr lang="en-GB" sz="1200" dirty="0"/>
            </a:p>
          </p:txBody>
        </p:sp>
        <p:pic>
          <p:nvPicPr>
            <p:cNvPr id="12" name="Picture 12">
              <a:extLst>
                <a:ext uri="{FF2B5EF4-FFF2-40B4-BE49-F238E27FC236}">
                  <a16:creationId xmlns:a16="http://schemas.microsoft.com/office/drawing/2014/main" id="{467CEC30-8A7E-3043-8836-8D7BFFFD02C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528878" y="5518426"/>
              <a:ext cx="1705114" cy="85255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a:extLst>
                <a:ext uri="{FF2B5EF4-FFF2-40B4-BE49-F238E27FC236}">
                  <a16:creationId xmlns:a16="http://schemas.microsoft.com/office/drawing/2014/main" id="{8F290416-3ADA-104F-8BD8-99C458AA8653}"/>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0233992" y="5472870"/>
              <a:ext cx="1761435" cy="88071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5492939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F8CB01-9D07-4E4B-9B1F-29E55970929D}"/>
              </a:ext>
            </a:extLst>
          </p:cNvPr>
          <p:cNvSpPr>
            <a:spLocks noGrp="1"/>
          </p:cNvSpPr>
          <p:nvPr>
            <p:ph sz="quarter" idx="13"/>
          </p:nvPr>
        </p:nvSpPr>
        <p:spPr/>
        <p:txBody>
          <a:bodyPr/>
          <a:lstStyle/>
          <a:p>
            <a:r>
              <a:rPr lang="en-CH" dirty="0"/>
              <a:t>MBSE moves </a:t>
            </a:r>
            <a:r>
              <a:rPr lang="en-CH" dirty="0">
                <a:solidFill>
                  <a:srgbClr val="0070C0"/>
                </a:solidFill>
              </a:rPr>
              <a:t>from a document-centric </a:t>
            </a:r>
            <a:r>
              <a:rPr lang="en-CH" dirty="0"/>
              <a:t>paradigm for sharing of information</a:t>
            </a:r>
            <a:br>
              <a:rPr lang="en-CH" dirty="0"/>
            </a:br>
            <a:r>
              <a:rPr lang="en-CH" dirty="0">
                <a:solidFill>
                  <a:srgbClr val="0070C0"/>
                </a:solidFill>
              </a:rPr>
              <a:t>to a model-based sharing </a:t>
            </a:r>
            <a:r>
              <a:rPr lang="en-CH" dirty="0"/>
              <a:t>of information.</a:t>
            </a:r>
          </a:p>
          <a:p>
            <a:r>
              <a:rPr lang="en-CH" dirty="0"/>
              <a:t>Models </a:t>
            </a:r>
            <a:r>
              <a:rPr lang="en-US" dirty="0"/>
              <a:t>become repositories of data, queried to provide relevant information.</a:t>
            </a:r>
          </a:p>
          <a:p>
            <a:r>
              <a:rPr lang="en-US" dirty="0"/>
              <a:t>Models can be concatenated into automated workflows.</a:t>
            </a:r>
          </a:p>
          <a:p>
            <a:endParaRPr lang="en-CH" dirty="0"/>
          </a:p>
        </p:txBody>
      </p:sp>
      <p:sp>
        <p:nvSpPr>
          <p:cNvPr id="3" name="Title 2">
            <a:extLst>
              <a:ext uri="{FF2B5EF4-FFF2-40B4-BE49-F238E27FC236}">
                <a16:creationId xmlns:a16="http://schemas.microsoft.com/office/drawing/2014/main" id="{D00C9E5B-12B5-3747-8538-C81E0D84D8EB}"/>
              </a:ext>
            </a:extLst>
          </p:cNvPr>
          <p:cNvSpPr>
            <a:spLocks noGrp="1"/>
          </p:cNvSpPr>
          <p:nvPr>
            <p:ph type="title"/>
          </p:nvPr>
        </p:nvSpPr>
        <p:spPr/>
        <p:txBody>
          <a:bodyPr/>
          <a:lstStyle/>
          <a:p>
            <a:r>
              <a:rPr lang="en-CH" dirty="0"/>
              <a:t>Models as Repositories of Data</a:t>
            </a:r>
          </a:p>
        </p:txBody>
      </p:sp>
      <p:sp>
        <p:nvSpPr>
          <p:cNvPr id="4" name="Slide Number Placeholder 3">
            <a:extLst>
              <a:ext uri="{FF2B5EF4-FFF2-40B4-BE49-F238E27FC236}">
                <a16:creationId xmlns:a16="http://schemas.microsoft.com/office/drawing/2014/main" id="{2ED23739-77CD-454E-878D-55BBE029B4E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15</a:t>
            </a:fld>
            <a:endParaRPr lang="de-DE" dirty="0"/>
          </a:p>
        </p:txBody>
      </p:sp>
      <p:grpSp>
        <p:nvGrpSpPr>
          <p:cNvPr id="11" name="Group 10">
            <a:extLst>
              <a:ext uri="{FF2B5EF4-FFF2-40B4-BE49-F238E27FC236}">
                <a16:creationId xmlns:a16="http://schemas.microsoft.com/office/drawing/2014/main" id="{8ED9794F-BD20-4C4B-AEA0-53CA6C861D38}"/>
              </a:ext>
            </a:extLst>
          </p:cNvPr>
          <p:cNvGrpSpPr/>
          <p:nvPr/>
        </p:nvGrpSpPr>
        <p:grpSpPr>
          <a:xfrm>
            <a:off x="899592" y="3032082"/>
            <a:ext cx="2355786" cy="1801788"/>
            <a:chOff x="683568" y="2661506"/>
            <a:chExt cx="4763733" cy="3643470"/>
          </a:xfrm>
        </p:grpSpPr>
        <p:sp>
          <p:nvSpPr>
            <p:cNvPr id="5" name="Right Brace 4">
              <a:extLst>
                <a:ext uri="{FF2B5EF4-FFF2-40B4-BE49-F238E27FC236}">
                  <a16:creationId xmlns:a16="http://schemas.microsoft.com/office/drawing/2014/main" id="{690F265F-F0BD-0541-80D4-28ED40E25CB5}"/>
                </a:ext>
              </a:extLst>
            </p:cNvPr>
            <p:cNvSpPr/>
            <p:nvPr/>
          </p:nvSpPr>
          <p:spPr>
            <a:xfrm rot="5400000">
              <a:off x="2760634" y="2216030"/>
              <a:ext cx="609600" cy="4763732"/>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800"/>
            </a:p>
          </p:txBody>
        </p:sp>
        <p:sp>
          <p:nvSpPr>
            <p:cNvPr id="6" name="Cloud 5">
              <a:extLst>
                <a:ext uri="{FF2B5EF4-FFF2-40B4-BE49-F238E27FC236}">
                  <a16:creationId xmlns:a16="http://schemas.microsoft.com/office/drawing/2014/main" id="{F81B676C-7E09-1443-95FC-9D12DCDDE64C}"/>
                </a:ext>
              </a:extLst>
            </p:cNvPr>
            <p:cNvSpPr/>
            <p:nvPr/>
          </p:nvSpPr>
          <p:spPr>
            <a:xfrm>
              <a:off x="828086" y="3150497"/>
              <a:ext cx="1602657" cy="805475"/>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700" dirty="0"/>
                <a:t>Models</a:t>
              </a:r>
              <a:endParaRPr lang="en-GB" sz="700" dirty="0"/>
            </a:p>
          </p:txBody>
        </p:sp>
        <p:sp>
          <p:nvSpPr>
            <p:cNvPr id="7" name="Cloud 6">
              <a:extLst>
                <a:ext uri="{FF2B5EF4-FFF2-40B4-BE49-F238E27FC236}">
                  <a16:creationId xmlns:a16="http://schemas.microsoft.com/office/drawing/2014/main" id="{F85EA9FA-D865-3845-8EA6-15B3491EFF97}"/>
                </a:ext>
              </a:extLst>
            </p:cNvPr>
            <p:cNvSpPr/>
            <p:nvPr/>
          </p:nvSpPr>
          <p:spPr>
            <a:xfrm>
              <a:off x="2045570" y="3691681"/>
              <a:ext cx="1602657" cy="805475"/>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700" dirty="0"/>
                <a:t>Measurements</a:t>
              </a:r>
              <a:endParaRPr lang="en-GB" sz="700" dirty="0"/>
            </a:p>
          </p:txBody>
        </p:sp>
        <p:sp>
          <p:nvSpPr>
            <p:cNvPr id="8" name="Cloud 7">
              <a:extLst>
                <a:ext uri="{FF2B5EF4-FFF2-40B4-BE49-F238E27FC236}">
                  <a16:creationId xmlns:a16="http://schemas.microsoft.com/office/drawing/2014/main" id="{A215F100-E26A-9441-8C9B-AE4F8449F4B2}"/>
                </a:ext>
              </a:extLst>
            </p:cNvPr>
            <p:cNvSpPr/>
            <p:nvPr/>
          </p:nvSpPr>
          <p:spPr>
            <a:xfrm>
              <a:off x="3648226" y="3382325"/>
              <a:ext cx="1799075" cy="778571"/>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700" dirty="0"/>
                <a:t>Analysis scripts</a:t>
              </a:r>
              <a:endParaRPr lang="en-GB" sz="700" dirty="0"/>
            </a:p>
          </p:txBody>
        </p:sp>
        <p:pic>
          <p:nvPicPr>
            <p:cNvPr id="9" name="Picture 8" descr="Screen Clipping">
              <a:extLst>
                <a:ext uri="{FF2B5EF4-FFF2-40B4-BE49-F238E27FC236}">
                  <a16:creationId xmlns:a16="http://schemas.microsoft.com/office/drawing/2014/main" id="{2B976694-8162-2F41-95A7-0D55A57D2B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0065" y="5022096"/>
              <a:ext cx="990739" cy="1282880"/>
            </a:xfrm>
            <a:prstGeom prst="rect">
              <a:avLst/>
            </a:prstGeom>
          </p:spPr>
        </p:pic>
        <p:sp>
          <p:nvSpPr>
            <p:cNvPr id="10" name="Cloud 9">
              <a:extLst>
                <a:ext uri="{FF2B5EF4-FFF2-40B4-BE49-F238E27FC236}">
                  <a16:creationId xmlns:a16="http://schemas.microsoft.com/office/drawing/2014/main" id="{54D02429-9788-F446-9C94-A81D1ADE22DD}"/>
                </a:ext>
              </a:extLst>
            </p:cNvPr>
            <p:cNvSpPr/>
            <p:nvPr/>
          </p:nvSpPr>
          <p:spPr>
            <a:xfrm>
              <a:off x="2430741" y="2661506"/>
              <a:ext cx="2262575" cy="778571"/>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700" dirty="0"/>
                <a:t>Excel spreadsheets</a:t>
              </a:r>
              <a:endParaRPr lang="en-GB" sz="700" dirty="0"/>
            </a:p>
          </p:txBody>
        </p:sp>
      </p:grpSp>
      <p:pic>
        <p:nvPicPr>
          <p:cNvPr id="12" name="Picture 11" descr="Graphical user interface&#10;&#10;Description automatically generated with medium confidence">
            <a:extLst>
              <a:ext uri="{FF2B5EF4-FFF2-40B4-BE49-F238E27FC236}">
                <a16:creationId xmlns:a16="http://schemas.microsoft.com/office/drawing/2014/main" id="{92A2C056-0D29-5F4C-AB47-35E9C25267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2743" y="2992653"/>
            <a:ext cx="1775158" cy="1804499"/>
          </a:xfrm>
          <a:prstGeom prst="rect">
            <a:avLst/>
          </a:prstGeom>
        </p:spPr>
      </p:pic>
      <p:graphicFrame>
        <p:nvGraphicFramePr>
          <p:cNvPr id="13" name="Diagram 12">
            <a:extLst>
              <a:ext uri="{FF2B5EF4-FFF2-40B4-BE49-F238E27FC236}">
                <a16:creationId xmlns:a16="http://schemas.microsoft.com/office/drawing/2014/main" id="{1191DCEA-86C4-1942-A1B9-7AA337A4F799}"/>
              </a:ext>
            </a:extLst>
          </p:cNvPr>
          <p:cNvGraphicFramePr/>
          <p:nvPr>
            <p:extLst>
              <p:ext uri="{D42A27DB-BD31-4B8C-83A1-F6EECF244321}">
                <p14:modId xmlns:p14="http://schemas.microsoft.com/office/powerpoint/2010/main" val="730468670"/>
              </p:ext>
            </p:extLst>
          </p:nvPr>
        </p:nvGraphicFramePr>
        <p:xfrm>
          <a:off x="3563888" y="2564904"/>
          <a:ext cx="2463207"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TextBox 13">
            <a:extLst>
              <a:ext uri="{FF2B5EF4-FFF2-40B4-BE49-F238E27FC236}">
                <a16:creationId xmlns:a16="http://schemas.microsoft.com/office/drawing/2014/main" id="{7838B2A3-0CB7-B347-B2D7-D5EBF4C09EF1}"/>
              </a:ext>
            </a:extLst>
          </p:cNvPr>
          <p:cNvSpPr txBox="1"/>
          <p:nvPr/>
        </p:nvSpPr>
        <p:spPr>
          <a:xfrm>
            <a:off x="900212" y="5140894"/>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Document (doc, pdf, ppt) centric:</a:t>
            </a:r>
            <a:br>
              <a:rPr lang="en-CH" sz="1400" kern="1000" spc="30" dirty="0">
                <a:latin typeface="+mn-lt"/>
                <a:cs typeface="Franklin Gothic Book"/>
              </a:rPr>
            </a:br>
            <a:r>
              <a:rPr lang="en-CH" sz="1400" i="1" kern="1000" spc="30" dirty="0">
                <a:latin typeface="+mn-lt"/>
                <a:cs typeface="Franklin Gothic Book"/>
              </a:rPr>
              <a:t>Oftentimes, the link between</a:t>
            </a:r>
            <a:br>
              <a:rPr lang="en-CH" sz="1400" i="1" kern="1000" spc="30" dirty="0">
                <a:latin typeface="+mn-lt"/>
                <a:cs typeface="Franklin Gothic Book"/>
              </a:rPr>
            </a:br>
            <a:r>
              <a:rPr lang="en-CH" sz="1400" i="1" kern="1000" spc="30" dirty="0">
                <a:latin typeface="+mn-lt"/>
                <a:cs typeface="Franklin Gothic Book"/>
              </a:rPr>
              <a:t>the model, its results, and a report</a:t>
            </a:r>
            <a:br>
              <a:rPr lang="en-CH" sz="1400" i="1" kern="1000" spc="30" dirty="0">
                <a:latin typeface="+mn-lt"/>
                <a:cs typeface="Franklin Gothic Book"/>
              </a:rPr>
            </a:br>
            <a:r>
              <a:rPr lang="en-CH" sz="1400" i="1" kern="1000" spc="30" dirty="0">
                <a:latin typeface="+mn-lt"/>
                <a:cs typeface="Franklin Gothic Book"/>
              </a:rPr>
              <a:t>is broken.</a:t>
            </a:r>
            <a:r>
              <a:rPr lang="en-CH" sz="1400" kern="1000" spc="30" dirty="0">
                <a:latin typeface="+mn-lt"/>
                <a:cs typeface="Franklin Gothic Book"/>
              </a:rPr>
              <a:t>	</a:t>
            </a:r>
          </a:p>
        </p:txBody>
      </p:sp>
      <p:sp>
        <p:nvSpPr>
          <p:cNvPr id="15" name="TextBox 14">
            <a:extLst>
              <a:ext uri="{FF2B5EF4-FFF2-40B4-BE49-F238E27FC236}">
                <a16:creationId xmlns:a16="http://schemas.microsoft.com/office/drawing/2014/main" id="{45A31B5B-46CB-8742-8AD3-FC7ABC93975C}"/>
              </a:ext>
            </a:extLst>
          </p:cNvPr>
          <p:cNvSpPr txBox="1"/>
          <p:nvPr/>
        </p:nvSpPr>
        <p:spPr>
          <a:xfrm>
            <a:off x="6685232" y="5140894"/>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Model centric</a:t>
            </a:r>
          </a:p>
        </p:txBody>
      </p:sp>
    </p:spTree>
    <p:extLst>
      <p:ext uri="{BB962C8B-B14F-4D97-AF65-F5344CB8AC3E}">
        <p14:creationId xmlns:p14="http://schemas.microsoft.com/office/powerpoint/2010/main" val="172177806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8C3D8-8176-6A4A-BE98-A189C17CBB76}"/>
              </a:ext>
            </a:extLst>
          </p:cNvPr>
          <p:cNvSpPr>
            <a:spLocks noGrp="1"/>
          </p:cNvSpPr>
          <p:nvPr>
            <p:ph type="title"/>
          </p:nvPr>
        </p:nvSpPr>
        <p:spPr/>
        <p:txBody>
          <a:bodyPr/>
          <a:lstStyle/>
          <a:p>
            <a:r>
              <a:rPr lang="en-CH" dirty="0"/>
              <a:t>Divide, </a:t>
            </a:r>
            <a:r>
              <a:rPr lang="en-CH" dirty="0">
                <a:solidFill>
                  <a:srgbClr val="0070C0"/>
                </a:solidFill>
              </a:rPr>
              <a:t>Reunite</a:t>
            </a:r>
            <a:r>
              <a:rPr lang="en-CH" dirty="0"/>
              <a:t>, and Conquer </a:t>
            </a:r>
          </a:p>
        </p:txBody>
      </p:sp>
      <p:sp>
        <p:nvSpPr>
          <p:cNvPr id="4" name="Slide Number Placeholder 3">
            <a:extLst>
              <a:ext uri="{FF2B5EF4-FFF2-40B4-BE49-F238E27FC236}">
                <a16:creationId xmlns:a16="http://schemas.microsoft.com/office/drawing/2014/main" id="{468C6DD6-8187-BC49-B8F4-152CE92BA99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16</a:t>
            </a:fld>
            <a:endParaRPr lang="de-DE" dirty="0"/>
          </a:p>
        </p:txBody>
      </p:sp>
      <p:sp>
        <p:nvSpPr>
          <p:cNvPr id="5" name="Rounded Rectangle 4">
            <a:extLst>
              <a:ext uri="{FF2B5EF4-FFF2-40B4-BE49-F238E27FC236}">
                <a16:creationId xmlns:a16="http://schemas.microsoft.com/office/drawing/2014/main" id="{9102AF20-4468-724E-81A8-8DB3D1F3AF46}"/>
              </a:ext>
            </a:extLst>
          </p:cNvPr>
          <p:cNvSpPr/>
          <p:nvPr/>
        </p:nvSpPr>
        <p:spPr bwMode="auto">
          <a:xfrm>
            <a:off x="4752628" y="1052736"/>
            <a:ext cx="1277617" cy="375924"/>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Coil Geometry</a:t>
            </a:r>
          </a:p>
        </p:txBody>
      </p:sp>
      <p:sp>
        <p:nvSpPr>
          <p:cNvPr id="6" name="Rounded Rectangle 5">
            <a:extLst>
              <a:ext uri="{FF2B5EF4-FFF2-40B4-BE49-F238E27FC236}">
                <a16:creationId xmlns:a16="http://schemas.microsoft.com/office/drawing/2014/main" id="{BE188B74-9E0C-EA43-867D-8F392A09FE96}"/>
              </a:ext>
            </a:extLst>
          </p:cNvPr>
          <p:cNvSpPr/>
          <p:nvPr/>
        </p:nvSpPr>
        <p:spPr bwMode="auto">
          <a:xfrm>
            <a:off x="3241212" y="1057057"/>
            <a:ext cx="1277617" cy="375924"/>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Cable Geometry / Coil Composite</a:t>
            </a:r>
          </a:p>
        </p:txBody>
      </p:sp>
      <p:sp>
        <p:nvSpPr>
          <p:cNvPr id="7" name="Rounded Rectangle 6">
            <a:extLst>
              <a:ext uri="{FF2B5EF4-FFF2-40B4-BE49-F238E27FC236}">
                <a16:creationId xmlns:a16="http://schemas.microsoft.com/office/drawing/2014/main" id="{006A4709-CF32-784C-AB2C-C890CA34487F}"/>
              </a:ext>
            </a:extLst>
          </p:cNvPr>
          <p:cNvSpPr/>
          <p:nvPr/>
        </p:nvSpPr>
        <p:spPr bwMode="auto">
          <a:xfrm>
            <a:off x="1724223" y="1057057"/>
            <a:ext cx="1277617" cy="375924"/>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Wire / Tape Geometry</a:t>
            </a:r>
          </a:p>
        </p:txBody>
      </p:sp>
      <p:sp>
        <p:nvSpPr>
          <p:cNvPr id="13" name="Rounded Rectangle 12">
            <a:extLst>
              <a:ext uri="{FF2B5EF4-FFF2-40B4-BE49-F238E27FC236}">
                <a16:creationId xmlns:a16="http://schemas.microsoft.com/office/drawing/2014/main" id="{1572AF59-BA20-FE4E-B650-6CDCA3E01828}"/>
              </a:ext>
            </a:extLst>
          </p:cNvPr>
          <p:cNvSpPr/>
          <p:nvPr/>
        </p:nvSpPr>
        <p:spPr bwMode="auto">
          <a:xfrm>
            <a:off x="180798" y="1057057"/>
            <a:ext cx="1277617" cy="375924"/>
          </a:xfrm>
          <a:prstGeom prst="round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Materials Constitutive  Mod</a:t>
            </a:r>
          </a:p>
        </p:txBody>
      </p:sp>
      <p:sp>
        <p:nvSpPr>
          <p:cNvPr id="23" name="Rounded Rectangle 22">
            <a:extLst>
              <a:ext uri="{FF2B5EF4-FFF2-40B4-BE49-F238E27FC236}">
                <a16:creationId xmlns:a16="http://schemas.microsoft.com/office/drawing/2014/main" id="{B0E2A7D7-1526-F04B-B7EB-834489792B82}"/>
              </a:ext>
            </a:extLst>
          </p:cNvPr>
          <p:cNvSpPr/>
          <p:nvPr/>
        </p:nvSpPr>
        <p:spPr bwMode="auto">
          <a:xfrm>
            <a:off x="6264041" y="1052736"/>
            <a:ext cx="1277617" cy="375924"/>
          </a:xfrm>
          <a:prstGeom prst="round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Magnet Geometry</a:t>
            </a:r>
          </a:p>
        </p:txBody>
      </p:sp>
      <p:sp>
        <p:nvSpPr>
          <p:cNvPr id="24" name="Rounded Rectangle 23">
            <a:extLst>
              <a:ext uri="{FF2B5EF4-FFF2-40B4-BE49-F238E27FC236}">
                <a16:creationId xmlns:a16="http://schemas.microsoft.com/office/drawing/2014/main" id="{96F3169C-5C4E-5F42-B818-4F8CB6098CF0}"/>
              </a:ext>
            </a:extLst>
          </p:cNvPr>
          <p:cNvSpPr/>
          <p:nvPr/>
        </p:nvSpPr>
        <p:spPr bwMode="auto">
          <a:xfrm>
            <a:off x="7775450" y="1052736"/>
            <a:ext cx="1277617" cy="375924"/>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Circuit Topology</a:t>
            </a:r>
          </a:p>
        </p:txBody>
      </p:sp>
      <p:grpSp>
        <p:nvGrpSpPr>
          <p:cNvPr id="46" name="Group 45">
            <a:extLst>
              <a:ext uri="{FF2B5EF4-FFF2-40B4-BE49-F238E27FC236}">
                <a16:creationId xmlns:a16="http://schemas.microsoft.com/office/drawing/2014/main" id="{206732EA-9223-2D46-A638-F179F203FF7E}"/>
              </a:ext>
            </a:extLst>
          </p:cNvPr>
          <p:cNvGrpSpPr/>
          <p:nvPr/>
        </p:nvGrpSpPr>
        <p:grpSpPr>
          <a:xfrm>
            <a:off x="2437828" y="6021288"/>
            <a:ext cx="4421693" cy="375924"/>
            <a:chOff x="2437828" y="5645364"/>
            <a:chExt cx="4421693" cy="375924"/>
          </a:xfrm>
        </p:grpSpPr>
        <p:sp>
          <p:nvSpPr>
            <p:cNvPr id="33" name="Rounded Rectangle 32">
              <a:extLst>
                <a:ext uri="{FF2B5EF4-FFF2-40B4-BE49-F238E27FC236}">
                  <a16:creationId xmlns:a16="http://schemas.microsoft.com/office/drawing/2014/main" id="{43685135-275E-7142-8F04-BFE21896FDDC}"/>
                </a:ext>
              </a:extLst>
            </p:cNvPr>
            <p:cNvSpPr/>
            <p:nvPr/>
          </p:nvSpPr>
          <p:spPr bwMode="auto">
            <a:xfrm>
              <a:off x="2437828" y="5645364"/>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Optimization</a:t>
              </a:r>
            </a:p>
          </p:txBody>
        </p:sp>
        <p:sp>
          <p:nvSpPr>
            <p:cNvPr id="34" name="Rounded Rectangle 33">
              <a:extLst>
                <a:ext uri="{FF2B5EF4-FFF2-40B4-BE49-F238E27FC236}">
                  <a16:creationId xmlns:a16="http://schemas.microsoft.com/office/drawing/2014/main" id="{62D51E38-C851-8145-A0DE-70C11E6649DC}"/>
                </a:ext>
              </a:extLst>
            </p:cNvPr>
            <p:cNvSpPr/>
            <p:nvPr/>
          </p:nvSpPr>
          <p:spPr bwMode="auto">
            <a:xfrm>
              <a:off x="4009866" y="5645364"/>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Sensitivity and Tolerance Analysis</a:t>
              </a:r>
            </a:p>
          </p:txBody>
        </p:sp>
        <p:sp>
          <p:nvSpPr>
            <p:cNvPr id="35" name="Rounded Rectangle 34">
              <a:extLst>
                <a:ext uri="{FF2B5EF4-FFF2-40B4-BE49-F238E27FC236}">
                  <a16:creationId xmlns:a16="http://schemas.microsoft.com/office/drawing/2014/main" id="{EBA86A8B-595C-0D49-B746-A23E7B25FEEF}"/>
                </a:ext>
              </a:extLst>
            </p:cNvPr>
            <p:cNvSpPr/>
            <p:nvPr/>
          </p:nvSpPr>
          <p:spPr bwMode="auto">
            <a:xfrm>
              <a:off x="5581904" y="5645364"/>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Co-Simulation</a:t>
              </a:r>
            </a:p>
          </p:txBody>
        </p:sp>
      </p:grpSp>
      <p:sp>
        <p:nvSpPr>
          <p:cNvPr id="40" name="TextBox 39">
            <a:extLst>
              <a:ext uri="{FF2B5EF4-FFF2-40B4-BE49-F238E27FC236}">
                <a16:creationId xmlns:a16="http://schemas.microsoft.com/office/drawing/2014/main" id="{4A473FE3-E81D-BA4A-9C04-1B40F2E11378}"/>
              </a:ext>
            </a:extLst>
          </p:cNvPr>
          <p:cNvSpPr txBox="1"/>
          <p:nvPr/>
        </p:nvSpPr>
        <p:spPr>
          <a:xfrm>
            <a:off x="395536" y="6597352"/>
            <a:ext cx="914400" cy="914400"/>
          </a:xfrm>
          <a:prstGeom prst="rect">
            <a:avLst/>
          </a:prstGeom>
          <a:noFill/>
        </p:spPr>
        <p:txBody>
          <a:bodyPr wrap="none" lIns="0" tIns="0" rIns="0" bIns="0" rtlCol="0">
            <a:noAutofit/>
          </a:bodyPr>
          <a:lstStyle/>
          <a:p>
            <a:pPr>
              <a:lnSpc>
                <a:spcPct val="110000"/>
              </a:lnSpc>
              <a:spcBef>
                <a:spcPts val="0"/>
              </a:spcBef>
            </a:pPr>
            <a:r>
              <a:rPr lang="en-CH" sz="1000" kern="1000" spc="30" dirty="0">
                <a:latin typeface="+mn-lt"/>
                <a:cs typeface="Franklin Gothic Book"/>
              </a:rPr>
              <a:t>The above subdivision is incomplete and only presented for illustrative purposes.</a:t>
            </a:r>
          </a:p>
        </p:txBody>
      </p:sp>
      <p:grpSp>
        <p:nvGrpSpPr>
          <p:cNvPr id="52" name="Group 51">
            <a:extLst>
              <a:ext uri="{FF2B5EF4-FFF2-40B4-BE49-F238E27FC236}">
                <a16:creationId xmlns:a16="http://schemas.microsoft.com/office/drawing/2014/main" id="{E8E28146-0D46-A849-BC94-719567824351}"/>
              </a:ext>
            </a:extLst>
          </p:cNvPr>
          <p:cNvGrpSpPr/>
          <p:nvPr/>
        </p:nvGrpSpPr>
        <p:grpSpPr>
          <a:xfrm>
            <a:off x="177581" y="1589326"/>
            <a:ext cx="8875486" cy="4081178"/>
            <a:chOff x="177581" y="1589326"/>
            <a:chExt cx="8875486" cy="4081178"/>
          </a:xfrm>
        </p:grpSpPr>
        <p:sp>
          <p:nvSpPr>
            <p:cNvPr id="8" name="Rounded Rectangle 7">
              <a:extLst>
                <a:ext uri="{FF2B5EF4-FFF2-40B4-BE49-F238E27FC236}">
                  <a16:creationId xmlns:a16="http://schemas.microsoft.com/office/drawing/2014/main" id="{063F9AF5-3896-EB47-86B2-B57A6A2AB6CB}"/>
                </a:ext>
              </a:extLst>
            </p:cNvPr>
            <p:cNvSpPr/>
            <p:nvPr/>
          </p:nvSpPr>
          <p:spPr bwMode="auto">
            <a:xfrm>
              <a:off x="1724223" y="2522963"/>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M</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echanical and damage model</a:t>
              </a:r>
            </a:p>
          </p:txBody>
        </p:sp>
        <p:sp>
          <p:nvSpPr>
            <p:cNvPr id="9" name="Rounded Rectangle 8">
              <a:extLst>
                <a:ext uri="{FF2B5EF4-FFF2-40B4-BE49-F238E27FC236}">
                  <a16:creationId xmlns:a16="http://schemas.microsoft.com/office/drawing/2014/main" id="{EC744019-1486-A146-BA8B-69AB145C4504}"/>
                </a:ext>
              </a:extLst>
            </p:cNvPr>
            <p:cNvSpPr/>
            <p:nvPr/>
          </p:nvSpPr>
          <p:spPr bwMode="auto">
            <a:xfrm>
              <a:off x="1724223" y="2980573"/>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Performance model</a:t>
              </a:r>
            </a:p>
          </p:txBody>
        </p:sp>
        <p:sp>
          <p:nvSpPr>
            <p:cNvPr id="10" name="Rounded Rectangle 9">
              <a:extLst>
                <a:ext uri="{FF2B5EF4-FFF2-40B4-BE49-F238E27FC236}">
                  <a16:creationId xmlns:a16="http://schemas.microsoft.com/office/drawing/2014/main" id="{7A8FB2F5-BA79-8248-9AEC-DF5BB0DB4657}"/>
                </a:ext>
              </a:extLst>
            </p:cNvPr>
            <p:cNvSpPr/>
            <p:nvPr/>
          </p:nvSpPr>
          <p:spPr bwMode="auto">
            <a:xfrm>
              <a:off x="1724223" y="2060443"/>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T</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ransient EM model</a:t>
              </a:r>
            </a:p>
          </p:txBody>
        </p:sp>
        <p:sp>
          <p:nvSpPr>
            <p:cNvPr id="11" name="Rounded Rectangle 10">
              <a:extLst>
                <a:ext uri="{FF2B5EF4-FFF2-40B4-BE49-F238E27FC236}">
                  <a16:creationId xmlns:a16="http://schemas.microsoft.com/office/drawing/2014/main" id="{92054B6C-1506-8140-9707-92242062F2BC}"/>
                </a:ext>
              </a:extLst>
            </p:cNvPr>
            <p:cNvSpPr/>
            <p:nvPr/>
          </p:nvSpPr>
          <p:spPr bwMode="auto">
            <a:xfrm>
              <a:off x="3235638" y="206044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T</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ransient EM model</a:t>
              </a:r>
            </a:p>
          </p:txBody>
        </p:sp>
        <p:sp>
          <p:nvSpPr>
            <p:cNvPr id="12" name="Rounded Rectangle 11">
              <a:extLst>
                <a:ext uri="{FF2B5EF4-FFF2-40B4-BE49-F238E27FC236}">
                  <a16:creationId xmlns:a16="http://schemas.microsoft.com/office/drawing/2014/main" id="{A5CB5192-2358-EF4B-BD4E-ADFFD761FD09}"/>
                </a:ext>
              </a:extLst>
            </p:cNvPr>
            <p:cNvSpPr/>
            <p:nvPr/>
          </p:nvSpPr>
          <p:spPr bwMode="auto">
            <a:xfrm>
              <a:off x="3241212" y="252296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echanical and damage model</a:t>
              </a:r>
            </a:p>
          </p:txBody>
        </p:sp>
        <p:sp>
          <p:nvSpPr>
            <p:cNvPr id="14" name="Rounded Rectangle 13">
              <a:extLst>
                <a:ext uri="{FF2B5EF4-FFF2-40B4-BE49-F238E27FC236}">
                  <a16:creationId xmlns:a16="http://schemas.microsoft.com/office/drawing/2014/main" id="{865B8360-BFDB-454E-9DB6-A9420A2F4E15}"/>
                </a:ext>
              </a:extLst>
            </p:cNvPr>
            <p:cNvSpPr/>
            <p:nvPr/>
          </p:nvSpPr>
          <p:spPr bwMode="auto">
            <a:xfrm>
              <a:off x="177581" y="205964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Resin</a:t>
              </a:r>
            </a:p>
          </p:txBody>
        </p:sp>
        <p:sp>
          <p:nvSpPr>
            <p:cNvPr id="15" name="Rounded Rectangle 14">
              <a:extLst>
                <a:ext uri="{FF2B5EF4-FFF2-40B4-BE49-F238E27FC236}">
                  <a16:creationId xmlns:a16="http://schemas.microsoft.com/office/drawing/2014/main" id="{3D8FD273-35F6-074B-8E00-55C8755AE047}"/>
                </a:ext>
              </a:extLst>
            </p:cNvPr>
            <p:cNvSpPr/>
            <p:nvPr/>
          </p:nvSpPr>
          <p:spPr bwMode="auto">
            <a:xfrm>
              <a:off x="177581" y="251725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Composite</a:t>
              </a:r>
            </a:p>
          </p:txBody>
        </p:sp>
        <p:sp>
          <p:nvSpPr>
            <p:cNvPr id="16" name="Rounded Rectangle 15">
              <a:extLst>
                <a:ext uri="{FF2B5EF4-FFF2-40B4-BE49-F238E27FC236}">
                  <a16:creationId xmlns:a16="http://schemas.microsoft.com/office/drawing/2014/main" id="{EA23EAB1-094B-5E48-A613-FB8F54664FCB}"/>
                </a:ext>
              </a:extLst>
            </p:cNvPr>
            <p:cNvSpPr/>
            <p:nvPr/>
          </p:nvSpPr>
          <p:spPr bwMode="auto">
            <a:xfrm>
              <a:off x="177581" y="297486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Metals</a:t>
              </a:r>
            </a:p>
          </p:txBody>
        </p:sp>
        <p:sp>
          <p:nvSpPr>
            <p:cNvPr id="17" name="Rounded Rectangle 16">
              <a:extLst>
                <a:ext uri="{FF2B5EF4-FFF2-40B4-BE49-F238E27FC236}">
                  <a16:creationId xmlns:a16="http://schemas.microsoft.com/office/drawing/2014/main" id="{B7E30440-502C-2A47-8EF3-3BE5344FABB3}"/>
                </a:ext>
              </a:extLst>
            </p:cNvPr>
            <p:cNvSpPr/>
            <p:nvPr/>
          </p:nvSpPr>
          <p:spPr bwMode="auto">
            <a:xfrm>
              <a:off x="4752628" y="2518641"/>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mechanical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8" name="Rounded Rectangle 17">
              <a:extLst>
                <a:ext uri="{FF2B5EF4-FFF2-40B4-BE49-F238E27FC236}">
                  <a16:creationId xmlns:a16="http://schemas.microsoft.com/office/drawing/2014/main" id="{692F202B-C30E-2E40-9235-EDFC0CE76E0C}"/>
                </a:ext>
              </a:extLst>
            </p:cNvPr>
            <p:cNvSpPr/>
            <p:nvPr/>
          </p:nvSpPr>
          <p:spPr bwMode="auto">
            <a:xfrm>
              <a:off x="4747054" y="2056122"/>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(Transient) EM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ounded Rectangle 18">
              <a:extLst>
                <a:ext uri="{FF2B5EF4-FFF2-40B4-BE49-F238E27FC236}">
                  <a16:creationId xmlns:a16="http://schemas.microsoft.com/office/drawing/2014/main" id="{65F7D69F-A084-D34F-A86D-2C3EADFECAAA}"/>
                </a:ext>
              </a:extLst>
            </p:cNvPr>
            <p:cNvSpPr/>
            <p:nvPr/>
          </p:nvSpPr>
          <p:spPr bwMode="auto">
            <a:xfrm>
              <a:off x="4752628" y="2974866"/>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Margin calculation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0" name="Rounded Rectangle 19">
              <a:extLst>
                <a:ext uri="{FF2B5EF4-FFF2-40B4-BE49-F238E27FC236}">
                  <a16:creationId xmlns:a16="http://schemas.microsoft.com/office/drawing/2014/main" id="{40CBCE3D-0A0A-9A48-8343-7B1C9C64CBB1}"/>
                </a:ext>
              </a:extLst>
            </p:cNvPr>
            <p:cNvSpPr/>
            <p:nvPr/>
          </p:nvSpPr>
          <p:spPr bwMode="auto">
            <a:xfrm>
              <a:off x="3241212" y="3426769"/>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Thermal model</a:t>
              </a:r>
            </a:p>
          </p:txBody>
        </p:sp>
        <p:sp>
          <p:nvSpPr>
            <p:cNvPr id="21" name="Rounded Rectangle 20">
              <a:extLst>
                <a:ext uri="{FF2B5EF4-FFF2-40B4-BE49-F238E27FC236}">
                  <a16:creationId xmlns:a16="http://schemas.microsoft.com/office/drawing/2014/main" id="{A108DF85-06A0-3E49-93A2-C7BAC5C16271}"/>
                </a:ext>
              </a:extLst>
            </p:cNvPr>
            <p:cNvSpPr/>
            <p:nvPr/>
          </p:nvSpPr>
          <p:spPr bwMode="auto">
            <a:xfrm>
              <a:off x="4752628" y="3426769"/>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thermal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2" name="Rounded Rectangle 21">
              <a:extLst>
                <a:ext uri="{FF2B5EF4-FFF2-40B4-BE49-F238E27FC236}">
                  <a16:creationId xmlns:a16="http://schemas.microsoft.com/office/drawing/2014/main" id="{2B8337AC-9FB7-404E-A98B-AB3D948F6F2B}"/>
                </a:ext>
              </a:extLst>
            </p:cNvPr>
            <p:cNvSpPr/>
            <p:nvPr/>
          </p:nvSpPr>
          <p:spPr bwMode="auto">
            <a:xfrm>
              <a:off x="3241212" y="298057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Performance model</a:t>
              </a:r>
            </a:p>
          </p:txBody>
        </p:sp>
        <p:sp>
          <p:nvSpPr>
            <p:cNvPr id="25" name="Rounded Rectangle 24">
              <a:extLst>
                <a:ext uri="{FF2B5EF4-FFF2-40B4-BE49-F238E27FC236}">
                  <a16:creationId xmlns:a16="http://schemas.microsoft.com/office/drawing/2014/main" id="{E44C18D2-BF97-304B-B4B2-8E2839D224FA}"/>
                </a:ext>
              </a:extLst>
            </p:cNvPr>
            <p:cNvSpPr/>
            <p:nvPr/>
          </p:nvSpPr>
          <p:spPr bwMode="auto">
            <a:xfrm>
              <a:off x="6264040" y="2518641"/>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Mechanical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6" name="Rounded Rectangle 25">
              <a:extLst>
                <a:ext uri="{FF2B5EF4-FFF2-40B4-BE49-F238E27FC236}">
                  <a16:creationId xmlns:a16="http://schemas.microsoft.com/office/drawing/2014/main" id="{9FBBDA11-E2AA-9541-96AF-D5D66E5D14BB}"/>
                </a:ext>
              </a:extLst>
            </p:cNvPr>
            <p:cNvSpPr/>
            <p:nvPr/>
          </p:nvSpPr>
          <p:spPr bwMode="auto">
            <a:xfrm>
              <a:off x="6264040" y="3426769"/>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Homogenized</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a:t>
              </a:r>
              <a:r>
                <a:rPr kumimoji="0" lang="en-US"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hermal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7" name="Rounded Rectangle 26">
              <a:extLst>
                <a:ext uri="{FF2B5EF4-FFF2-40B4-BE49-F238E27FC236}">
                  <a16:creationId xmlns:a16="http://schemas.microsoft.com/office/drawing/2014/main" id="{CCABAC5D-EE95-244B-8B7E-75E9176F610E}"/>
                </a:ext>
              </a:extLst>
            </p:cNvPr>
            <p:cNvSpPr/>
            <p:nvPr/>
          </p:nvSpPr>
          <p:spPr bwMode="auto">
            <a:xfrm>
              <a:off x="6258465" y="2060443"/>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 (Transient) EM mod (</a:t>
              </a:r>
              <a:r>
                <a:rPr lang="en-US" sz="1100" dirty="0" err="1">
                  <a:solidFill>
                    <a:schemeClr val="tx1"/>
                  </a:solidFill>
                  <a:latin typeface="Calibri" panose="020F0502020204030204" pitchFamily="34" charset="0"/>
                  <a:cs typeface="Calibri" panose="020F0502020204030204" pitchFamily="34" charset="0"/>
                </a:rPr>
                <a:t>homog</a:t>
              </a:r>
              <a:r>
                <a:rPr lang="en-US" sz="1100" dirty="0">
                  <a:solidFill>
                    <a:schemeClr val="tx1"/>
                  </a:solidFill>
                  <a:latin typeface="Calibri" panose="020F0502020204030204" pitchFamily="34" charset="0"/>
                  <a:cs typeface="Calibri" panose="020F0502020204030204" pitchFamily="34" charset="0"/>
                </a:rPr>
                <a:t>.)</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8" name="Rounded Rectangle 27">
              <a:extLst>
                <a:ext uri="{FF2B5EF4-FFF2-40B4-BE49-F238E27FC236}">
                  <a16:creationId xmlns:a16="http://schemas.microsoft.com/office/drawing/2014/main" id="{007E0696-1D12-6948-B4B1-A406A2C11030}"/>
                </a:ext>
              </a:extLst>
            </p:cNvPr>
            <p:cNvSpPr/>
            <p:nvPr/>
          </p:nvSpPr>
          <p:spPr bwMode="auto">
            <a:xfrm>
              <a:off x="7769876" y="2060443"/>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Transient EM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9" name="Rounded Rectangle 28">
              <a:extLst>
                <a:ext uri="{FF2B5EF4-FFF2-40B4-BE49-F238E27FC236}">
                  <a16:creationId xmlns:a16="http://schemas.microsoft.com/office/drawing/2014/main" id="{5AFC30AA-4B0E-7D4B-9A37-42A3E22AAD6E}"/>
                </a:ext>
              </a:extLst>
            </p:cNvPr>
            <p:cNvSpPr/>
            <p:nvPr/>
          </p:nvSpPr>
          <p:spPr bwMode="auto">
            <a:xfrm>
              <a:off x="7775450" y="3428197"/>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Cryogenic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0" name="Rounded Rectangle 29">
              <a:extLst>
                <a:ext uri="{FF2B5EF4-FFF2-40B4-BE49-F238E27FC236}">
                  <a16:creationId xmlns:a16="http://schemas.microsoft.com/office/drawing/2014/main" id="{E80410B3-9165-B043-9387-716F61C3E748}"/>
                </a:ext>
              </a:extLst>
            </p:cNvPr>
            <p:cNvSpPr/>
            <p:nvPr/>
          </p:nvSpPr>
          <p:spPr bwMode="auto">
            <a:xfrm>
              <a:off x="4752628" y="3888701"/>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Quench Propagation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1" name="Rounded Rectangle 30">
              <a:extLst>
                <a:ext uri="{FF2B5EF4-FFF2-40B4-BE49-F238E27FC236}">
                  <a16:creationId xmlns:a16="http://schemas.microsoft.com/office/drawing/2014/main" id="{D411F17A-6D2A-AB4E-A0CE-14CF0374A110}"/>
                </a:ext>
              </a:extLst>
            </p:cNvPr>
            <p:cNvSpPr/>
            <p:nvPr/>
          </p:nvSpPr>
          <p:spPr bwMode="auto">
            <a:xfrm>
              <a:off x="6264039" y="3888701"/>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Quench Protection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2" name="Rounded Rectangle 31">
              <a:extLst>
                <a:ext uri="{FF2B5EF4-FFF2-40B4-BE49-F238E27FC236}">
                  <a16:creationId xmlns:a16="http://schemas.microsoft.com/office/drawing/2014/main" id="{98E5EF57-800C-AC44-B0A4-2F5BFB43ADBF}"/>
                </a:ext>
              </a:extLst>
            </p:cNvPr>
            <p:cNvSpPr/>
            <p:nvPr/>
          </p:nvSpPr>
          <p:spPr bwMode="auto">
            <a:xfrm>
              <a:off x="7775450" y="3888701"/>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Quench Propagation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6" name="Rounded Rectangle 35">
              <a:extLst>
                <a:ext uri="{FF2B5EF4-FFF2-40B4-BE49-F238E27FC236}">
                  <a16:creationId xmlns:a16="http://schemas.microsoft.com/office/drawing/2014/main" id="{869C8861-6B4C-E343-8DCC-1640BA05E676}"/>
                </a:ext>
              </a:extLst>
            </p:cNvPr>
            <p:cNvSpPr/>
            <p:nvPr/>
          </p:nvSpPr>
          <p:spPr bwMode="auto">
            <a:xfrm>
              <a:off x="177581" y="3426769"/>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Bonded/sliding niterfaces</a:t>
              </a:r>
            </a:p>
          </p:txBody>
        </p:sp>
        <p:sp>
          <p:nvSpPr>
            <p:cNvPr id="37" name="Rounded Rectangle 36">
              <a:extLst>
                <a:ext uri="{FF2B5EF4-FFF2-40B4-BE49-F238E27FC236}">
                  <a16:creationId xmlns:a16="http://schemas.microsoft.com/office/drawing/2014/main" id="{859DAC39-2DE2-D945-85F3-316E873BEA71}"/>
                </a:ext>
              </a:extLst>
            </p:cNvPr>
            <p:cNvSpPr/>
            <p:nvPr/>
          </p:nvSpPr>
          <p:spPr bwMode="auto">
            <a:xfrm>
              <a:off x="3241211" y="1589326"/>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Cabling model</a:t>
              </a:r>
            </a:p>
          </p:txBody>
        </p:sp>
        <p:sp>
          <p:nvSpPr>
            <p:cNvPr id="38" name="Rounded Rectangle 37">
              <a:extLst>
                <a:ext uri="{FF2B5EF4-FFF2-40B4-BE49-F238E27FC236}">
                  <a16:creationId xmlns:a16="http://schemas.microsoft.com/office/drawing/2014/main" id="{204265D9-A809-DB45-9A8C-924439681D24}"/>
                </a:ext>
              </a:extLst>
            </p:cNvPr>
            <p:cNvSpPr/>
            <p:nvPr/>
          </p:nvSpPr>
          <p:spPr bwMode="auto">
            <a:xfrm>
              <a:off x="3241210" y="3888701"/>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Quench Propagation</a:t>
              </a:r>
              <a:endParaRPr lang="en-CH" sz="1100" dirty="0">
                <a:solidFill>
                  <a:schemeClr val="tx1"/>
                </a:solidFill>
                <a:latin typeface="Calibri" panose="020F0502020204030204" pitchFamily="34" charset="0"/>
                <a:cs typeface="Calibri" panose="020F0502020204030204" pitchFamily="34" charset="0"/>
              </a:endParaRPr>
            </a:p>
          </p:txBody>
        </p:sp>
        <p:sp>
          <p:nvSpPr>
            <p:cNvPr id="39" name="Rounded Rectangle 38">
              <a:extLst>
                <a:ext uri="{FF2B5EF4-FFF2-40B4-BE49-F238E27FC236}">
                  <a16:creationId xmlns:a16="http://schemas.microsoft.com/office/drawing/2014/main" id="{5C895BB7-5D07-864B-905C-3501089FCD51}"/>
                </a:ext>
              </a:extLst>
            </p:cNvPr>
            <p:cNvSpPr/>
            <p:nvPr/>
          </p:nvSpPr>
          <p:spPr bwMode="auto">
            <a:xfrm>
              <a:off x="4752628" y="1590647"/>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CH" sz="1100" dirty="0">
                  <a:solidFill>
                    <a:schemeClr val="tx1"/>
                  </a:solidFill>
                  <a:latin typeface="Calibri" panose="020F0502020204030204" pitchFamily="34" charset="0"/>
                  <a:cs typeface="Calibri" panose="020F0502020204030204" pitchFamily="34" charset="0"/>
                </a:rPr>
                <a:t>Winding, Reaction model</a:t>
              </a:r>
            </a:p>
          </p:txBody>
        </p:sp>
        <p:sp>
          <p:nvSpPr>
            <p:cNvPr id="41" name="Rounded Rectangle 40">
              <a:extLst>
                <a:ext uri="{FF2B5EF4-FFF2-40B4-BE49-F238E27FC236}">
                  <a16:creationId xmlns:a16="http://schemas.microsoft.com/office/drawing/2014/main" id="{8029FA72-B817-0046-A886-77E5B4FF166A}"/>
                </a:ext>
              </a:extLst>
            </p:cNvPr>
            <p:cNvSpPr/>
            <p:nvPr/>
          </p:nvSpPr>
          <p:spPr bwMode="auto">
            <a:xfrm>
              <a:off x="3233067" y="435063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Analytical Scaling Laws</a:t>
              </a:r>
              <a:endParaRPr lang="en-CH" sz="1100" dirty="0">
                <a:solidFill>
                  <a:schemeClr val="tx1"/>
                </a:solidFill>
                <a:latin typeface="Calibri" panose="020F0502020204030204" pitchFamily="34" charset="0"/>
                <a:cs typeface="Calibri" panose="020F0502020204030204" pitchFamily="34" charset="0"/>
              </a:endParaRPr>
            </a:p>
          </p:txBody>
        </p:sp>
        <p:sp>
          <p:nvSpPr>
            <p:cNvPr id="42" name="Rounded Rectangle 41">
              <a:extLst>
                <a:ext uri="{FF2B5EF4-FFF2-40B4-BE49-F238E27FC236}">
                  <a16:creationId xmlns:a16="http://schemas.microsoft.com/office/drawing/2014/main" id="{3FFA57FF-AFAC-CD43-8DFD-AC72057DABB7}"/>
                </a:ext>
              </a:extLst>
            </p:cNvPr>
            <p:cNvSpPr/>
            <p:nvPr/>
          </p:nvSpPr>
          <p:spPr bwMode="auto">
            <a:xfrm>
              <a:off x="4748659" y="4350633"/>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Analytical Scaling Laws</a:t>
              </a:r>
              <a:endParaRPr lang="en-CH" sz="1100" dirty="0">
                <a:solidFill>
                  <a:schemeClr val="tx1"/>
                </a:solidFill>
                <a:latin typeface="Calibri" panose="020F0502020204030204" pitchFamily="34" charset="0"/>
                <a:cs typeface="Calibri" panose="020F0502020204030204" pitchFamily="34" charset="0"/>
              </a:endParaRPr>
            </a:p>
          </p:txBody>
        </p:sp>
        <p:sp>
          <p:nvSpPr>
            <p:cNvPr id="49" name="Rounded Rectangle 48">
              <a:extLst>
                <a:ext uri="{FF2B5EF4-FFF2-40B4-BE49-F238E27FC236}">
                  <a16:creationId xmlns:a16="http://schemas.microsoft.com/office/drawing/2014/main" id="{4979A93E-084A-2347-A65A-08BF8422C051}"/>
                </a:ext>
              </a:extLst>
            </p:cNvPr>
            <p:cNvSpPr/>
            <p:nvPr/>
          </p:nvSpPr>
          <p:spPr bwMode="auto">
            <a:xfrm>
              <a:off x="4747053" y="4837044"/>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CAD Interface</a:t>
              </a:r>
              <a:endParaRPr lang="en-CH" sz="1100" dirty="0">
                <a:solidFill>
                  <a:schemeClr val="tx1"/>
                </a:solidFill>
                <a:latin typeface="Calibri" panose="020F0502020204030204" pitchFamily="34" charset="0"/>
                <a:cs typeface="Calibri" panose="020F0502020204030204" pitchFamily="34" charset="0"/>
              </a:endParaRPr>
            </a:p>
          </p:txBody>
        </p:sp>
        <p:sp>
          <p:nvSpPr>
            <p:cNvPr id="50" name="Rounded Rectangle 49">
              <a:extLst>
                <a:ext uri="{FF2B5EF4-FFF2-40B4-BE49-F238E27FC236}">
                  <a16:creationId xmlns:a16="http://schemas.microsoft.com/office/drawing/2014/main" id="{58ABAFF8-095B-EE4D-A984-B1061EBF7C1B}"/>
                </a:ext>
              </a:extLst>
            </p:cNvPr>
            <p:cNvSpPr/>
            <p:nvPr/>
          </p:nvSpPr>
          <p:spPr bwMode="auto">
            <a:xfrm>
              <a:off x="6258465" y="4837044"/>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CAD interface</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51" name="Rounded Rectangle 50">
              <a:extLst>
                <a:ext uri="{FF2B5EF4-FFF2-40B4-BE49-F238E27FC236}">
                  <a16:creationId xmlns:a16="http://schemas.microsoft.com/office/drawing/2014/main" id="{B8191CC5-1238-074D-A89E-2F0F4F95F71D}"/>
                </a:ext>
              </a:extLst>
            </p:cNvPr>
            <p:cNvSpPr/>
            <p:nvPr/>
          </p:nvSpPr>
          <p:spPr bwMode="auto">
            <a:xfrm>
              <a:off x="4747053" y="5294580"/>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Manufacturing Interface</a:t>
              </a:r>
              <a:endParaRPr lang="en-CH" sz="1100" dirty="0">
                <a:solidFill>
                  <a:schemeClr val="tx1"/>
                </a:solidFill>
                <a:latin typeface="Calibri" panose="020F0502020204030204" pitchFamily="34" charset="0"/>
                <a:cs typeface="Calibri" panose="020F0502020204030204" pitchFamily="34" charset="0"/>
              </a:endParaRPr>
            </a:p>
          </p:txBody>
        </p:sp>
      </p:grpSp>
      <p:sp>
        <p:nvSpPr>
          <p:cNvPr id="53" name="Right Arrow 52">
            <a:extLst>
              <a:ext uri="{FF2B5EF4-FFF2-40B4-BE49-F238E27FC236}">
                <a16:creationId xmlns:a16="http://schemas.microsoft.com/office/drawing/2014/main" id="{FA8871D0-2432-3F44-9731-64C2430BFB92}"/>
              </a:ext>
            </a:extLst>
          </p:cNvPr>
          <p:cNvSpPr/>
          <p:nvPr/>
        </p:nvSpPr>
        <p:spPr bwMode="auto">
          <a:xfrm>
            <a:off x="811287" y="4538595"/>
            <a:ext cx="1384449" cy="266355"/>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54" name="Right Arrow 53">
            <a:extLst>
              <a:ext uri="{FF2B5EF4-FFF2-40B4-BE49-F238E27FC236}">
                <a16:creationId xmlns:a16="http://schemas.microsoft.com/office/drawing/2014/main" id="{9F16B61D-75D4-5143-9775-D3B2C9C363D8}"/>
              </a:ext>
            </a:extLst>
          </p:cNvPr>
          <p:cNvSpPr/>
          <p:nvPr/>
        </p:nvSpPr>
        <p:spPr bwMode="auto">
          <a:xfrm rot="5400000">
            <a:off x="479488" y="4800751"/>
            <a:ext cx="680235" cy="294899"/>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
        <p:nvSpPr>
          <p:cNvPr id="55" name="TextBox 54">
            <a:extLst>
              <a:ext uri="{FF2B5EF4-FFF2-40B4-BE49-F238E27FC236}">
                <a16:creationId xmlns:a16="http://schemas.microsoft.com/office/drawing/2014/main" id="{2EBB7739-D8FD-AE49-BC72-9E4F4CAA34F7}"/>
              </a:ext>
            </a:extLst>
          </p:cNvPr>
          <p:cNvSpPr txBox="1"/>
          <p:nvPr/>
        </p:nvSpPr>
        <p:spPr>
          <a:xfrm>
            <a:off x="921296" y="4314800"/>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multi-scale</a:t>
            </a:r>
          </a:p>
        </p:txBody>
      </p:sp>
      <p:sp>
        <p:nvSpPr>
          <p:cNvPr id="56" name="TextBox 55">
            <a:extLst>
              <a:ext uri="{FF2B5EF4-FFF2-40B4-BE49-F238E27FC236}">
                <a16:creationId xmlns:a16="http://schemas.microsoft.com/office/drawing/2014/main" id="{450EFF1C-DB50-BD44-A3DB-4474D81361F3}"/>
              </a:ext>
            </a:extLst>
          </p:cNvPr>
          <p:cNvSpPr txBox="1"/>
          <p:nvPr/>
        </p:nvSpPr>
        <p:spPr>
          <a:xfrm rot="16200000">
            <a:off x="409092" y="4740672"/>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multi-model</a:t>
            </a:r>
          </a:p>
        </p:txBody>
      </p:sp>
    </p:spTree>
    <p:extLst>
      <p:ext uri="{BB962C8B-B14F-4D97-AF65-F5344CB8AC3E}">
        <p14:creationId xmlns:p14="http://schemas.microsoft.com/office/powerpoint/2010/main" val="40502934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8C3D8-8176-6A4A-BE98-A189C17CBB76}"/>
              </a:ext>
            </a:extLst>
          </p:cNvPr>
          <p:cNvSpPr>
            <a:spLocks noGrp="1"/>
          </p:cNvSpPr>
          <p:nvPr>
            <p:ph type="title"/>
          </p:nvPr>
        </p:nvSpPr>
        <p:spPr/>
        <p:txBody>
          <a:bodyPr/>
          <a:lstStyle/>
          <a:p>
            <a:r>
              <a:rPr lang="en-CH" dirty="0"/>
              <a:t>Divide, </a:t>
            </a:r>
            <a:r>
              <a:rPr lang="en-CH" dirty="0">
                <a:solidFill>
                  <a:srgbClr val="0070C0"/>
                </a:solidFill>
              </a:rPr>
              <a:t>Reunite</a:t>
            </a:r>
            <a:r>
              <a:rPr lang="en-CH" dirty="0"/>
              <a:t>, and Conquer </a:t>
            </a:r>
          </a:p>
        </p:txBody>
      </p:sp>
      <p:sp>
        <p:nvSpPr>
          <p:cNvPr id="4" name="Slide Number Placeholder 3">
            <a:extLst>
              <a:ext uri="{FF2B5EF4-FFF2-40B4-BE49-F238E27FC236}">
                <a16:creationId xmlns:a16="http://schemas.microsoft.com/office/drawing/2014/main" id="{468C6DD6-8187-BC49-B8F4-152CE92BA99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17</a:t>
            </a:fld>
            <a:endParaRPr lang="de-DE" dirty="0"/>
          </a:p>
        </p:txBody>
      </p:sp>
      <p:sp>
        <p:nvSpPr>
          <p:cNvPr id="5" name="Rounded Rectangle 4">
            <a:extLst>
              <a:ext uri="{FF2B5EF4-FFF2-40B4-BE49-F238E27FC236}">
                <a16:creationId xmlns:a16="http://schemas.microsoft.com/office/drawing/2014/main" id="{9102AF20-4468-724E-81A8-8DB3D1F3AF46}"/>
              </a:ext>
            </a:extLst>
          </p:cNvPr>
          <p:cNvSpPr/>
          <p:nvPr/>
        </p:nvSpPr>
        <p:spPr bwMode="auto">
          <a:xfrm>
            <a:off x="4752628" y="1052736"/>
            <a:ext cx="1277617" cy="375924"/>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Coil Geometry</a:t>
            </a:r>
          </a:p>
        </p:txBody>
      </p:sp>
      <p:sp>
        <p:nvSpPr>
          <p:cNvPr id="6" name="Rounded Rectangle 5">
            <a:extLst>
              <a:ext uri="{FF2B5EF4-FFF2-40B4-BE49-F238E27FC236}">
                <a16:creationId xmlns:a16="http://schemas.microsoft.com/office/drawing/2014/main" id="{BE188B74-9E0C-EA43-867D-8F392A09FE96}"/>
              </a:ext>
            </a:extLst>
          </p:cNvPr>
          <p:cNvSpPr/>
          <p:nvPr/>
        </p:nvSpPr>
        <p:spPr bwMode="auto">
          <a:xfrm>
            <a:off x="3241212" y="1057057"/>
            <a:ext cx="1277617" cy="375924"/>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Cable Geometry / Coil Composite</a:t>
            </a:r>
          </a:p>
        </p:txBody>
      </p:sp>
      <p:sp>
        <p:nvSpPr>
          <p:cNvPr id="7" name="Rounded Rectangle 6">
            <a:extLst>
              <a:ext uri="{FF2B5EF4-FFF2-40B4-BE49-F238E27FC236}">
                <a16:creationId xmlns:a16="http://schemas.microsoft.com/office/drawing/2014/main" id="{006A4709-CF32-784C-AB2C-C890CA34487F}"/>
              </a:ext>
            </a:extLst>
          </p:cNvPr>
          <p:cNvSpPr/>
          <p:nvPr/>
        </p:nvSpPr>
        <p:spPr bwMode="auto">
          <a:xfrm>
            <a:off x="1724223" y="1057057"/>
            <a:ext cx="1277617" cy="375924"/>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Wire / Tape Geometry</a:t>
            </a:r>
          </a:p>
        </p:txBody>
      </p:sp>
      <p:sp>
        <p:nvSpPr>
          <p:cNvPr id="13" name="Rounded Rectangle 12">
            <a:extLst>
              <a:ext uri="{FF2B5EF4-FFF2-40B4-BE49-F238E27FC236}">
                <a16:creationId xmlns:a16="http://schemas.microsoft.com/office/drawing/2014/main" id="{1572AF59-BA20-FE4E-B650-6CDCA3E01828}"/>
              </a:ext>
            </a:extLst>
          </p:cNvPr>
          <p:cNvSpPr/>
          <p:nvPr/>
        </p:nvSpPr>
        <p:spPr bwMode="auto">
          <a:xfrm>
            <a:off x="180798" y="1057057"/>
            <a:ext cx="1277617" cy="375924"/>
          </a:xfrm>
          <a:prstGeom prst="round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Materials Constitutive  Mod</a:t>
            </a:r>
          </a:p>
        </p:txBody>
      </p:sp>
      <p:sp>
        <p:nvSpPr>
          <p:cNvPr id="23" name="Rounded Rectangle 22">
            <a:extLst>
              <a:ext uri="{FF2B5EF4-FFF2-40B4-BE49-F238E27FC236}">
                <a16:creationId xmlns:a16="http://schemas.microsoft.com/office/drawing/2014/main" id="{B0E2A7D7-1526-F04B-B7EB-834489792B82}"/>
              </a:ext>
            </a:extLst>
          </p:cNvPr>
          <p:cNvSpPr/>
          <p:nvPr/>
        </p:nvSpPr>
        <p:spPr bwMode="auto">
          <a:xfrm>
            <a:off x="6264041" y="1052736"/>
            <a:ext cx="1277617" cy="375924"/>
          </a:xfrm>
          <a:prstGeom prst="round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Magnet Geometry</a:t>
            </a:r>
          </a:p>
        </p:txBody>
      </p:sp>
      <p:sp>
        <p:nvSpPr>
          <p:cNvPr id="24" name="Rounded Rectangle 23">
            <a:extLst>
              <a:ext uri="{FF2B5EF4-FFF2-40B4-BE49-F238E27FC236}">
                <a16:creationId xmlns:a16="http://schemas.microsoft.com/office/drawing/2014/main" id="{96F3169C-5C4E-5F42-B818-4F8CB6098CF0}"/>
              </a:ext>
            </a:extLst>
          </p:cNvPr>
          <p:cNvSpPr/>
          <p:nvPr/>
        </p:nvSpPr>
        <p:spPr bwMode="auto">
          <a:xfrm>
            <a:off x="7775450" y="1052736"/>
            <a:ext cx="1277617" cy="375924"/>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Circuit Topology</a:t>
            </a:r>
          </a:p>
        </p:txBody>
      </p:sp>
      <p:grpSp>
        <p:nvGrpSpPr>
          <p:cNvPr id="46" name="Group 45">
            <a:extLst>
              <a:ext uri="{FF2B5EF4-FFF2-40B4-BE49-F238E27FC236}">
                <a16:creationId xmlns:a16="http://schemas.microsoft.com/office/drawing/2014/main" id="{206732EA-9223-2D46-A638-F179F203FF7E}"/>
              </a:ext>
            </a:extLst>
          </p:cNvPr>
          <p:cNvGrpSpPr/>
          <p:nvPr/>
        </p:nvGrpSpPr>
        <p:grpSpPr>
          <a:xfrm>
            <a:off x="2437828" y="6021288"/>
            <a:ext cx="4421693" cy="375924"/>
            <a:chOff x="2437828" y="5645364"/>
            <a:chExt cx="4421693" cy="375924"/>
          </a:xfrm>
        </p:grpSpPr>
        <p:sp>
          <p:nvSpPr>
            <p:cNvPr id="33" name="Rounded Rectangle 32">
              <a:extLst>
                <a:ext uri="{FF2B5EF4-FFF2-40B4-BE49-F238E27FC236}">
                  <a16:creationId xmlns:a16="http://schemas.microsoft.com/office/drawing/2014/main" id="{43685135-275E-7142-8F04-BFE21896FDDC}"/>
                </a:ext>
              </a:extLst>
            </p:cNvPr>
            <p:cNvSpPr/>
            <p:nvPr/>
          </p:nvSpPr>
          <p:spPr bwMode="auto">
            <a:xfrm>
              <a:off x="2437828" y="5645364"/>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Optimization</a:t>
              </a:r>
            </a:p>
          </p:txBody>
        </p:sp>
        <p:sp>
          <p:nvSpPr>
            <p:cNvPr id="34" name="Rounded Rectangle 33">
              <a:extLst>
                <a:ext uri="{FF2B5EF4-FFF2-40B4-BE49-F238E27FC236}">
                  <a16:creationId xmlns:a16="http://schemas.microsoft.com/office/drawing/2014/main" id="{62D51E38-C851-8145-A0DE-70C11E6649DC}"/>
                </a:ext>
              </a:extLst>
            </p:cNvPr>
            <p:cNvSpPr/>
            <p:nvPr/>
          </p:nvSpPr>
          <p:spPr bwMode="auto">
            <a:xfrm>
              <a:off x="4009866" y="5645364"/>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Sensitivity and Tolerance Analysis</a:t>
              </a:r>
            </a:p>
          </p:txBody>
        </p:sp>
        <p:sp>
          <p:nvSpPr>
            <p:cNvPr id="35" name="Rounded Rectangle 34">
              <a:extLst>
                <a:ext uri="{FF2B5EF4-FFF2-40B4-BE49-F238E27FC236}">
                  <a16:creationId xmlns:a16="http://schemas.microsoft.com/office/drawing/2014/main" id="{EBA86A8B-595C-0D49-B746-A23E7B25FEEF}"/>
                </a:ext>
              </a:extLst>
            </p:cNvPr>
            <p:cNvSpPr/>
            <p:nvPr/>
          </p:nvSpPr>
          <p:spPr bwMode="auto">
            <a:xfrm>
              <a:off x="5581904" y="5645364"/>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Co-Simulation</a:t>
              </a:r>
            </a:p>
          </p:txBody>
        </p:sp>
      </p:grpSp>
      <p:sp>
        <p:nvSpPr>
          <p:cNvPr id="40" name="TextBox 39">
            <a:extLst>
              <a:ext uri="{FF2B5EF4-FFF2-40B4-BE49-F238E27FC236}">
                <a16:creationId xmlns:a16="http://schemas.microsoft.com/office/drawing/2014/main" id="{4A473FE3-E81D-BA4A-9C04-1B40F2E11378}"/>
              </a:ext>
            </a:extLst>
          </p:cNvPr>
          <p:cNvSpPr txBox="1"/>
          <p:nvPr/>
        </p:nvSpPr>
        <p:spPr>
          <a:xfrm>
            <a:off x="395536" y="6597352"/>
            <a:ext cx="914400" cy="914400"/>
          </a:xfrm>
          <a:prstGeom prst="rect">
            <a:avLst/>
          </a:prstGeom>
          <a:noFill/>
        </p:spPr>
        <p:txBody>
          <a:bodyPr wrap="none" lIns="0" tIns="0" rIns="0" bIns="0" rtlCol="0">
            <a:noAutofit/>
          </a:bodyPr>
          <a:lstStyle/>
          <a:p>
            <a:pPr>
              <a:lnSpc>
                <a:spcPct val="110000"/>
              </a:lnSpc>
              <a:spcBef>
                <a:spcPts val="0"/>
              </a:spcBef>
            </a:pPr>
            <a:r>
              <a:rPr lang="en-CH" sz="1000" kern="1000" spc="30" dirty="0">
                <a:latin typeface="+mn-lt"/>
                <a:cs typeface="Franklin Gothic Book"/>
              </a:rPr>
              <a:t>The above subdivision is incomplete and only presented for illustrative purposes.</a:t>
            </a:r>
          </a:p>
        </p:txBody>
      </p:sp>
      <p:grpSp>
        <p:nvGrpSpPr>
          <p:cNvPr id="52" name="Group 51">
            <a:extLst>
              <a:ext uri="{FF2B5EF4-FFF2-40B4-BE49-F238E27FC236}">
                <a16:creationId xmlns:a16="http://schemas.microsoft.com/office/drawing/2014/main" id="{E8E28146-0D46-A849-BC94-719567824351}"/>
              </a:ext>
            </a:extLst>
          </p:cNvPr>
          <p:cNvGrpSpPr/>
          <p:nvPr/>
        </p:nvGrpSpPr>
        <p:grpSpPr>
          <a:xfrm>
            <a:off x="177581" y="1589326"/>
            <a:ext cx="8875486" cy="4081178"/>
            <a:chOff x="177581" y="1589326"/>
            <a:chExt cx="8875486" cy="4081178"/>
          </a:xfrm>
        </p:grpSpPr>
        <p:sp>
          <p:nvSpPr>
            <p:cNvPr id="8" name="Rounded Rectangle 7">
              <a:extLst>
                <a:ext uri="{FF2B5EF4-FFF2-40B4-BE49-F238E27FC236}">
                  <a16:creationId xmlns:a16="http://schemas.microsoft.com/office/drawing/2014/main" id="{063F9AF5-3896-EB47-86B2-B57A6A2AB6CB}"/>
                </a:ext>
              </a:extLst>
            </p:cNvPr>
            <p:cNvSpPr/>
            <p:nvPr/>
          </p:nvSpPr>
          <p:spPr bwMode="auto">
            <a:xfrm>
              <a:off x="1724223" y="2522963"/>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M</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echanical and damage model</a:t>
              </a:r>
            </a:p>
          </p:txBody>
        </p:sp>
        <p:sp>
          <p:nvSpPr>
            <p:cNvPr id="9" name="Rounded Rectangle 8">
              <a:extLst>
                <a:ext uri="{FF2B5EF4-FFF2-40B4-BE49-F238E27FC236}">
                  <a16:creationId xmlns:a16="http://schemas.microsoft.com/office/drawing/2014/main" id="{EC744019-1486-A146-BA8B-69AB145C4504}"/>
                </a:ext>
              </a:extLst>
            </p:cNvPr>
            <p:cNvSpPr/>
            <p:nvPr/>
          </p:nvSpPr>
          <p:spPr bwMode="auto">
            <a:xfrm>
              <a:off x="1724223" y="2980573"/>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Performance model</a:t>
              </a:r>
            </a:p>
          </p:txBody>
        </p:sp>
        <p:sp>
          <p:nvSpPr>
            <p:cNvPr id="10" name="Rounded Rectangle 9">
              <a:extLst>
                <a:ext uri="{FF2B5EF4-FFF2-40B4-BE49-F238E27FC236}">
                  <a16:creationId xmlns:a16="http://schemas.microsoft.com/office/drawing/2014/main" id="{7A8FB2F5-BA79-8248-9AEC-DF5BB0DB4657}"/>
                </a:ext>
              </a:extLst>
            </p:cNvPr>
            <p:cNvSpPr/>
            <p:nvPr/>
          </p:nvSpPr>
          <p:spPr bwMode="auto">
            <a:xfrm>
              <a:off x="1724223" y="2060443"/>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T</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ransient EM model</a:t>
              </a:r>
            </a:p>
          </p:txBody>
        </p:sp>
        <p:sp>
          <p:nvSpPr>
            <p:cNvPr id="11" name="Rounded Rectangle 10">
              <a:extLst>
                <a:ext uri="{FF2B5EF4-FFF2-40B4-BE49-F238E27FC236}">
                  <a16:creationId xmlns:a16="http://schemas.microsoft.com/office/drawing/2014/main" id="{92054B6C-1506-8140-9707-92242062F2BC}"/>
                </a:ext>
              </a:extLst>
            </p:cNvPr>
            <p:cNvSpPr/>
            <p:nvPr/>
          </p:nvSpPr>
          <p:spPr bwMode="auto">
            <a:xfrm>
              <a:off x="3235638" y="206044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T</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ransient EM model</a:t>
              </a:r>
            </a:p>
          </p:txBody>
        </p:sp>
        <p:sp>
          <p:nvSpPr>
            <p:cNvPr id="12" name="Rounded Rectangle 11">
              <a:extLst>
                <a:ext uri="{FF2B5EF4-FFF2-40B4-BE49-F238E27FC236}">
                  <a16:creationId xmlns:a16="http://schemas.microsoft.com/office/drawing/2014/main" id="{A5CB5192-2358-EF4B-BD4E-ADFFD761FD09}"/>
                </a:ext>
              </a:extLst>
            </p:cNvPr>
            <p:cNvSpPr/>
            <p:nvPr/>
          </p:nvSpPr>
          <p:spPr bwMode="auto">
            <a:xfrm>
              <a:off x="3241212" y="252296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echanical and damage model</a:t>
              </a:r>
            </a:p>
          </p:txBody>
        </p:sp>
        <p:sp>
          <p:nvSpPr>
            <p:cNvPr id="14" name="Rounded Rectangle 13">
              <a:extLst>
                <a:ext uri="{FF2B5EF4-FFF2-40B4-BE49-F238E27FC236}">
                  <a16:creationId xmlns:a16="http://schemas.microsoft.com/office/drawing/2014/main" id="{865B8360-BFDB-454E-9DB6-A9420A2F4E15}"/>
                </a:ext>
              </a:extLst>
            </p:cNvPr>
            <p:cNvSpPr/>
            <p:nvPr/>
          </p:nvSpPr>
          <p:spPr bwMode="auto">
            <a:xfrm>
              <a:off x="177581" y="205964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Resin</a:t>
              </a:r>
            </a:p>
          </p:txBody>
        </p:sp>
        <p:sp>
          <p:nvSpPr>
            <p:cNvPr id="15" name="Rounded Rectangle 14">
              <a:extLst>
                <a:ext uri="{FF2B5EF4-FFF2-40B4-BE49-F238E27FC236}">
                  <a16:creationId xmlns:a16="http://schemas.microsoft.com/office/drawing/2014/main" id="{3D8FD273-35F6-074B-8E00-55C8755AE047}"/>
                </a:ext>
              </a:extLst>
            </p:cNvPr>
            <p:cNvSpPr/>
            <p:nvPr/>
          </p:nvSpPr>
          <p:spPr bwMode="auto">
            <a:xfrm>
              <a:off x="177581" y="251725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Composite</a:t>
              </a:r>
            </a:p>
          </p:txBody>
        </p:sp>
        <p:sp>
          <p:nvSpPr>
            <p:cNvPr id="16" name="Rounded Rectangle 15">
              <a:extLst>
                <a:ext uri="{FF2B5EF4-FFF2-40B4-BE49-F238E27FC236}">
                  <a16:creationId xmlns:a16="http://schemas.microsoft.com/office/drawing/2014/main" id="{EA23EAB1-094B-5E48-A613-FB8F54664FCB}"/>
                </a:ext>
              </a:extLst>
            </p:cNvPr>
            <p:cNvSpPr/>
            <p:nvPr/>
          </p:nvSpPr>
          <p:spPr bwMode="auto">
            <a:xfrm>
              <a:off x="177581" y="297486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Metals</a:t>
              </a:r>
            </a:p>
          </p:txBody>
        </p:sp>
        <p:sp>
          <p:nvSpPr>
            <p:cNvPr id="17" name="Rounded Rectangle 16">
              <a:extLst>
                <a:ext uri="{FF2B5EF4-FFF2-40B4-BE49-F238E27FC236}">
                  <a16:creationId xmlns:a16="http://schemas.microsoft.com/office/drawing/2014/main" id="{B7E30440-502C-2A47-8EF3-3BE5344FABB3}"/>
                </a:ext>
              </a:extLst>
            </p:cNvPr>
            <p:cNvSpPr/>
            <p:nvPr/>
          </p:nvSpPr>
          <p:spPr bwMode="auto">
            <a:xfrm>
              <a:off x="4752628" y="2518641"/>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mechanical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8" name="Rounded Rectangle 17">
              <a:extLst>
                <a:ext uri="{FF2B5EF4-FFF2-40B4-BE49-F238E27FC236}">
                  <a16:creationId xmlns:a16="http://schemas.microsoft.com/office/drawing/2014/main" id="{692F202B-C30E-2E40-9235-EDFC0CE76E0C}"/>
                </a:ext>
              </a:extLst>
            </p:cNvPr>
            <p:cNvSpPr/>
            <p:nvPr/>
          </p:nvSpPr>
          <p:spPr bwMode="auto">
            <a:xfrm>
              <a:off x="4747054" y="2056122"/>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(Transient) EM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ounded Rectangle 18">
              <a:extLst>
                <a:ext uri="{FF2B5EF4-FFF2-40B4-BE49-F238E27FC236}">
                  <a16:creationId xmlns:a16="http://schemas.microsoft.com/office/drawing/2014/main" id="{65F7D69F-A084-D34F-A86D-2C3EADFECAAA}"/>
                </a:ext>
              </a:extLst>
            </p:cNvPr>
            <p:cNvSpPr/>
            <p:nvPr/>
          </p:nvSpPr>
          <p:spPr bwMode="auto">
            <a:xfrm>
              <a:off x="4752628" y="2974866"/>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Margin calculation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0" name="Rounded Rectangle 19">
              <a:extLst>
                <a:ext uri="{FF2B5EF4-FFF2-40B4-BE49-F238E27FC236}">
                  <a16:creationId xmlns:a16="http://schemas.microsoft.com/office/drawing/2014/main" id="{40CBCE3D-0A0A-9A48-8343-7B1C9C64CBB1}"/>
                </a:ext>
              </a:extLst>
            </p:cNvPr>
            <p:cNvSpPr/>
            <p:nvPr/>
          </p:nvSpPr>
          <p:spPr bwMode="auto">
            <a:xfrm>
              <a:off x="3241212" y="3426769"/>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Thermal model</a:t>
              </a:r>
            </a:p>
          </p:txBody>
        </p:sp>
        <p:sp>
          <p:nvSpPr>
            <p:cNvPr id="21" name="Rounded Rectangle 20">
              <a:extLst>
                <a:ext uri="{FF2B5EF4-FFF2-40B4-BE49-F238E27FC236}">
                  <a16:creationId xmlns:a16="http://schemas.microsoft.com/office/drawing/2014/main" id="{A108DF85-06A0-3E49-93A2-C7BAC5C16271}"/>
                </a:ext>
              </a:extLst>
            </p:cNvPr>
            <p:cNvSpPr/>
            <p:nvPr/>
          </p:nvSpPr>
          <p:spPr bwMode="auto">
            <a:xfrm>
              <a:off x="4752628" y="3426769"/>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thermal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2" name="Rounded Rectangle 21">
              <a:extLst>
                <a:ext uri="{FF2B5EF4-FFF2-40B4-BE49-F238E27FC236}">
                  <a16:creationId xmlns:a16="http://schemas.microsoft.com/office/drawing/2014/main" id="{2B8337AC-9FB7-404E-A98B-AB3D948F6F2B}"/>
                </a:ext>
              </a:extLst>
            </p:cNvPr>
            <p:cNvSpPr/>
            <p:nvPr/>
          </p:nvSpPr>
          <p:spPr bwMode="auto">
            <a:xfrm>
              <a:off x="3241212" y="298057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Performance model</a:t>
              </a:r>
            </a:p>
          </p:txBody>
        </p:sp>
        <p:sp>
          <p:nvSpPr>
            <p:cNvPr id="25" name="Rounded Rectangle 24">
              <a:extLst>
                <a:ext uri="{FF2B5EF4-FFF2-40B4-BE49-F238E27FC236}">
                  <a16:creationId xmlns:a16="http://schemas.microsoft.com/office/drawing/2014/main" id="{E44C18D2-BF97-304B-B4B2-8E2839D224FA}"/>
                </a:ext>
              </a:extLst>
            </p:cNvPr>
            <p:cNvSpPr/>
            <p:nvPr/>
          </p:nvSpPr>
          <p:spPr bwMode="auto">
            <a:xfrm>
              <a:off x="6264040" y="2518641"/>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Mechanical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6" name="Rounded Rectangle 25">
              <a:extLst>
                <a:ext uri="{FF2B5EF4-FFF2-40B4-BE49-F238E27FC236}">
                  <a16:creationId xmlns:a16="http://schemas.microsoft.com/office/drawing/2014/main" id="{9FBBDA11-E2AA-9541-96AF-D5D66E5D14BB}"/>
                </a:ext>
              </a:extLst>
            </p:cNvPr>
            <p:cNvSpPr/>
            <p:nvPr/>
          </p:nvSpPr>
          <p:spPr bwMode="auto">
            <a:xfrm>
              <a:off x="6264040" y="3426769"/>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Homogenized</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a:t>
              </a:r>
              <a:r>
                <a:rPr kumimoji="0" lang="en-US"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hermal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7" name="Rounded Rectangle 26">
              <a:extLst>
                <a:ext uri="{FF2B5EF4-FFF2-40B4-BE49-F238E27FC236}">
                  <a16:creationId xmlns:a16="http://schemas.microsoft.com/office/drawing/2014/main" id="{CCABAC5D-EE95-244B-8B7E-75E9176F610E}"/>
                </a:ext>
              </a:extLst>
            </p:cNvPr>
            <p:cNvSpPr/>
            <p:nvPr/>
          </p:nvSpPr>
          <p:spPr bwMode="auto">
            <a:xfrm>
              <a:off x="6258465" y="2060443"/>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 (Transient) EM mod (</a:t>
              </a:r>
              <a:r>
                <a:rPr lang="en-US" sz="1100" dirty="0" err="1">
                  <a:solidFill>
                    <a:schemeClr val="tx1"/>
                  </a:solidFill>
                  <a:latin typeface="Calibri" panose="020F0502020204030204" pitchFamily="34" charset="0"/>
                  <a:cs typeface="Calibri" panose="020F0502020204030204" pitchFamily="34" charset="0"/>
                </a:rPr>
                <a:t>homog</a:t>
              </a:r>
              <a:r>
                <a:rPr lang="en-US" sz="1100" dirty="0">
                  <a:solidFill>
                    <a:schemeClr val="tx1"/>
                  </a:solidFill>
                  <a:latin typeface="Calibri" panose="020F0502020204030204" pitchFamily="34" charset="0"/>
                  <a:cs typeface="Calibri" panose="020F0502020204030204" pitchFamily="34" charset="0"/>
                </a:rPr>
                <a:t>.)</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8" name="Rounded Rectangle 27">
              <a:extLst>
                <a:ext uri="{FF2B5EF4-FFF2-40B4-BE49-F238E27FC236}">
                  <a16:creationId xmlns:a16="http://schemas.microsoft.com/office/drawing/2014/main" id="{007E0696-1D12-6948-B4B1-A406A2C11030}"/>
                </a:ext>
              </a:extLst>
            </p:cNvPr>
            <p:cNvSpPr/>
            <p:nvPr/>
          </p:nvSpPr>
          <p:spPr bwMode="auto">
            <a:xfrm>
              <a:off x="7769876" y="2060443"/>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Transient EM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9" name="Rounded Rectangle 28">
              <a:extLst>
                <a:ext uri="{FF2B5EF4-FFF2-40B4-BE49-F238E27FC236}">
                  <a16:creationId xmlns:a16="http://schemas.microsoft.com/office/drawing/2014/main" id="{5AFC30AA-4B0E-7D4B-9A37-42A3E22AAD6E}"/>
                </a:ext>
              </a:extLst>
            </p:cNvPr>
            <p:cNvSpPr/>
            <p:nvPr/>
          </p:nvSpPr>
          <p:spPr bwMode="auto">
            <a:xfrm>
              <a:off x="7775450" y="3428197"/>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Cryogenic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0" name="Rounded Rectangle 29">
              <a:extLst>
                <a:ext uri="{FF2B5EF4-FFF2-40B4-BE49-F238E27FC236}">
                  <a16:creationId xmlns:a16="http://schemas.microsoft.com/office/drawing/2014/main" id="{E80410B3-9165-B043-9387-716F61C3E748}"/>
                </a:ext>
              </a:extLst>
            </p:cNvPr>
            <p:cNvSpPr/>
            <p:nvPr/>
          </p:nvSpPr>
          <p:spPr bwMode="auto">
            <a:xfrm>
              <a:off x="4752628" y="3888701"/>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Quench Propagation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1" name="Rounded Rectangle 30">
              <a:extLst>
                <a:ext uri="{FF2B5EF4-FFF2-40B4-BE49-F238E27FC236}">
                  <a16:creationId xmlns:a16="http://schemas.microsoft.com/office/drawing/2014/main" id="{D411F17A-6D2A-AB4E-A0CE-14CF0374A110}"/>
                </a:ext>
              </a:extLst>
            </p:cNvPr>
            <p:cNvSpPr/>
            <p:nvPr/>
          </p:nvSpPr>
          <p:spPr bwMode="auto">
            <a:xfrm>
              <a:off x="6264039" y="3888701"/>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Quench Protection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2" name="Rounded Rectangle 31">
              <a:extLst>
                <a:ext uri="{FF2B5EF4-FFF2-40B4-BE49-F238E27FC236}">
                  <a16:creationId xmlns:a16="http://schemas.microsoft.com/office/drawing/2014/main" id="{98E5EF57-800C-AC44-B0A4-2F5BFB43ADBF}"/>
                </a:ext>
              </a:extLst>
            </p:cNvPr>
            <p:cNvSpPr/>
            <p:nvPr/>
          </p:nvSpPr>
          <p:spPr bwMode="auto">
            <a:xfrm>
              <a:off x="7775450" y="3888701"/>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Quench Propagation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6" name="Rounded Rectangle 35">
              <a:extLst>
                <a:ext uri="{FF2B5EF4-FFF2-40B4-BE49-F238E27FC236}">
                  <a16:creationId xmlns:a16="http://schemas.microsoft.com/office/drawing/2014/main" id="{869C8861-6B4C-E343-8DCC-1640BA05E676}"/>
                </a:ext>
              </a:extLst>
            </p:cNvPr>
            <p:cNvSpPr/>
            <p:nvPr/>
          </p:nvSpPr>
          <p:spPr bwMode="auto">
            <a:xfrm>
              <a:off x="177581" y="3426769"/>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Bonded/sliding niterfaces</a:t>
              </a:r>
            </a:p>
          </p:txBody>
        </p:sp>
        <p:sp>
          <p:nvSpPr>
            <p:cNvPr id="37" name="Rounded Rectangle 36">
              <a:extLst>
                <a:ext uri="{FF2B5EF4-FFF2-40B4-BE49-F238E27FC236}">
                  <a16:creationId xmlns:a16="http://schemas.microsoft.com/office/drawing/2014/main" id="{859DAC39-2DE2-D945-85F3-316E873BEA71}"/>
                </a:ext>
              </a:extLst>
            </p:cNvPr>
            <p:cNvSpPr/>
            <p:nvPr/>
          </p:nvSpPr>
          <p:spPr bwMode="auto">
            <a:xfrm>
              <a:off x="3241211" y="1589326"/>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Cabling model</a:t>
              </a:r>
            </a:p>
          </p:txBody>
        </p:sp>
        <p:sp>
          <p:nvSpPr>
            <p:cNvPr id="38" name="Rounded Rectangle 37">
              <a:extLst>
                <a:ext uri="{FF2B5EF4-FFF2-40B4-BE49-F238E27FC236}">
                  <a16:creationId xmlns:a16="http://schemas.microsoft.com/office/drawing/2014/main" id="{204265D9-A809-DB45-9A8C-924439681D24}"/>
                </a:ext>
              </a:extLst>
            </p:cNvPr>
            <p:cNvSpPr/>
            <p:nvPr/>
          </p:nvSpPr>
          <p:spPr bwMode="auto">
            <a:xfrm>
              <a:off x="3241210" y="3888701"/>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Quench Propagation</a:t>
              </a:r>
              <a:endParaRPr lang="en-CH" sz="1100" dirty="0">
                <a:solidFill>
                  <a:schemeClr val="tx1"/>
                </a:solidFill>
                <a:latin typeface="Calibri" panose="020F0502020204030204" pitchFamily="34" charset="0"/>
                <a:cs typeface="Calibri" panose="020F0502020204030204" pitchFamily="34" charset="0"/>
              </a:endParaRPr>
            </a:p>
          </p:txBody>
        </p:sp>
        <p:sp>
          <p:nvSpPr>
            <p:cNvPr id="39" name="Rounded Rectangle 38">
              <a:extLst>
                <a:ext uri="{FF2B5EF4-FFF2-40B4-BE49-F238E27FC236}">
                  <a16:creationId xmlns:a16="http://schemas.microsoft.com/office/drawing/2014/main" id="{5C895BB7-5D07-864B-905C-3501089FCD51}"/>
                </a:ext>
              </a:extLst>
            </p:cNvPr>
            <p:cNvSpPr/>
            <p:nvPr/>
          </p:nvSpPr>
          <p:spPr bwMode="auto">
            <a:xfrm>
              <a:off x="4752628" y="1590647"/>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CH" sz="1100" dirty="0">
                  <a:solidFill>
                    <a:schemeClr val="tx1"/>
                  </a:solidFill>
                  <a:latin typeface="Calibri" panose="020F0502020204030204" pitchFamily="34" charset="0"/>
                  <a:cs typeface="Calibri" panose="020F0502020204030204" pitchFamily="34" charset="0"/>
                </a:rPr>
                <a:t>Winding, Reaction model</a:t>
              </a:r>
            </a:p>
          </p:txBody>
        </p:sp>
        <p:sp>
          <p:nvSpPr>
            <p:cNvPr id="41" name="Rounded Rectangle 40">
              <a:extLst>
                <a:ext uri="{FF2B5EF4-FFF2-40B4-BE49-F238E27FC236}">
                  <a16:creationId xmlns:a16="http://schemas.microsoft.com/office/drawing/2014/main" id="{8029FA72-B817-0046-A886-77E5B4FF166A}"/>
                </a:ext>
              </a:extLst>
            </p:cNvPr>
            <p:cNvSpPr/>
            <p:nvPr/>
          </p:nvSpPr>
          <p:spPr bwMode="auto">
            <a:xfrm>
              <a:off x="3233067" y="4350633"/>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Analytical Scaling Laws</a:t>
              </a:r>
              <a:endParaRPr lang="en-CH" sz="1100" dirty="0">
                <a:solidFill>
                  <a:schemeClr val="tx1"/>
                </a:solidFill>
                <a:latin typeface="Calibri" panose="020F0502020204030204" pitchFamily="34" charset="0"/>
                <a:cs typeface="Calibri" panose="020F0502020204030204" pitchFamily="34" charset="0"/>
              </a:endParaRPr>
            </a:p>
          </p:txBody>
        </p:sp>
        <p:sp>
          <p:nvSpPr>
            <p:cNvPr id="42" name="Rounded Rectangle 41">
              <a:extLst>
                <a:ext uri="{FF2B5EF4-FFF2-40B4-BE49-F238E27FC236}">
                  <a16:creationId xmlns:a16="http://schemas.microsoft.com/office/drawing/2014/main" id="{3FFA57FF-AFAC-CD43-8DFD-AC72057DABB7}"/>
                </a:ext>
              </a:extLst>
            </p:cNvPr>
            <p:cNvSpPr/>
            <p:nvPr/>
          </p:nvSpPr>
          <p:spPr bwMode="auto">
            <a:xfrm>
              <a:off x="4748659" y="4350633"/>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Analytical Scaling Laws</a:t>
              </a:r>
              <a:endParaRPr lang="en-CH" sz="1100" dirty="0">
                <a:solidFill>
                  <a:schemeClr val="tx1"/>
                </a:solidFill>
                <a:latin typeface="Calibri" panose="020F0502020204030204" pitchFamily="34" charset="0"/>
                <a:cs typeface="Calibri" panose="020F0502020204030204" pitchFamily="34" charset="0"/>
              </a:endParaRPr>
            </a:p>
          </p:txBody>
        </p:sp>
        <p:sp>
          <p:nvSpPr>
            <p:cNvPr id="49" name="Rounded Rectangle 48">
              <a:extLst>
                <a:ext uri="{FF2B5EF4-FFF2-40B4-BE49-F238E27FC236}">
                  <a16:creationId xmlns:a16="http://schemas.microsoft.com/office/drawing/2014/main" id="{4979A93E-084A-2347-A65A-08BF8422C051}"/>
                </a:ext>
              </a:extLst>
            </p:cNvPr>
            <p:cNvSpPr/>
            <p:nvPr/>
          </p:nvSpPr>
          <p:spPr bwMode="auto">
            <a:xfrm>
              <a:off x="4747053" y="4837044"/>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CAD Interface</a:t>
              </a:r>
              <a:endParaRPr lang="en-CH" sz="1100" dirty="0">
                <a:solidFill>
                  <a:schemeClr val="tx1"/>
                </a:solidFill>
                <a:latin typeface="Calibri" panose="020F0502020204030204" pitchFamily="34" charset="0"/>
                <a:cs typeface="Calibri" panose="020F0502020204030204" pitchFamily="34" charset="0"/>
              </a:endParaRPr>
            </a:p>
          </p:txBody>
        </p:sp>
        <p:sp>
          <p:nvSpPr>
            <p:cNvPr id="50" name="Rounded Rectangle 49">
              <a:extLst>
                <a:ext uri="{FF2B5EF4-FFF2-40B4-BE49-F238E27FC236}">
                  <a16:creationId xmlns:a16="http://schemas.microsoft.com/office/drawing/2014/main" id="{58ABAFF8-095B-EE4D-A984-B1061EBF7C1B}"/>
                </a:ext>
              </a:extLst>
            </p:cNvPr>
            <p:cNvSpPr/>
            <p:nvPr/>
          </p:nvSpPr>
          <p:spPr bwMode="auto">
            <a:xfrm>
              <a:off x="6258465" y="4804950"/>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CAD interface</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51" name="Rounded Rectangle 50">
              <a:extLst>
                <a:ext uri="{FF2B5EF4-FFF2-40B4-BE49-F238E27FC236}">
                  <a16:creationId xmlns:a16="http://schemas.microsoft.com/office/drawing/2014/main" id="{B8191CC5-1238-074D-A89E-2F0F4F95F71D}"/>
                </a:ext>
              </a:extLst>
            </p:cNvPr>
            <p:cNvSpPr/>
            <p:nvPr/>
          </p:nvSpPr>
          <p:spPr bwMode="auto">
            <a:xfrm>
              <a:off x="4747053" y="5294580"/>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Manufacturing Interface</a:t>
              </a:r>
              <a:endParaRPr lang="en-CH" sz="1100" dirty="0">
                <a:solidFill>
                  <a:schemeClr val="tx1"/>
                </a:solidFill>
                <a:latin typeface="Calibri" panose="020F0502020204030204" pitchFamily="34" charset="0"/>
                <a:cs typeface="Calibri" panose="020F0502020204030204" pitchFamily="34" charset="0"/>
              </a:endParaRPr>
            </a:p>
          </p:txBody>
        </p:sp>
      </p:grpSp>
      <p:sp>
        <p:nvSpPr>
          <p:cNvPr id="53" name="Right Arrow 52">
            <a:extLst>
              <a:ext uri="{FF2B5EF4-FFF2-40B4-BE49-F238E27FC236}">
                <a16:creationId xmlns:a16="http://schemas.microsoft.com/office/drawing/2014/main" id="{FA8871D0-2432-3F44-9731-64C2430BFB92}"/>
              </a:ext>
            </a:extLst>
          </p:cNvPr>
          <p:cNvSpPr/>
          <p:nvPr/>
        </p:nvSpPr>
        <p:spPr bwMode="auto">
          <a:xfrm>
            <a:off x="811287" y="4538595"/>
            <a:ext cx="1384449" cy="266355"/>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54" name="Right Arrow 53">
            <a:extLst>
              <a:ext uri="{FF2B5EF4-FFF2-40B4-BE49-F238E27FC236}">
                <a16:creationId xmlns:a16="http://schemas.microsoft.com/office/drawing/2014/main" id="{9F16B61D-75D4-5143-9775-D3B2C9C363D8}"/>
              </a:ext>
            </a:extLst>
          </p:cNvPr>
          <p:cNvSpPr/>
          <p:nvPr/>
        </p:nvSpPr>
        <p:spPr bwMode="auto">
          <a:xfrm rot="5400000">
            <a:off x="479488" y="4800751"/>
            <a:ext cx="680235" cy="294899"/>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
        <p:nvSpPr>
          <p:cNvPr id="55" name="TextBox 54">
            <a:extLst>
              <a:ext uri="{FF2B5EF4-FFF2-40B4-BE49-F238E27FC236}">
                <a16:creationId xmlns:a16="http://schemas.microsoft.com/office/drawing/2014/main" id="{2EBB7739-D8FD-AE49-BC72-9E4F4CAA34F7}"/>
              </a:ext>
            </a:extLst>
          </p:cNvPr>
          <p:cNvSpPr txBox="1"/>
          <p:nvPr/>
        </p:nvSpPr>
        <p:spPr>
          <a:xfrm>
            <a:off x="921296" y="4314800"/>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multi-scale</a:t>
            </a:r>
          </a:p>
        </p:txBody>
      </p:sp>
      <p:sp>
        <p:nvSpPr>
          <p:cNvPr id="56" name="TextBox 55">
            <a:extLst>
              <a:ext uri="{FF2B5EF4-FFF2-40B4-BE49-F238E27FC236}">
                <a16:creationId xmlns:a16="http://schemas.microsoft.com/office/drawing/2014/main" id="{450EFF1C-DB50-BD44-A3DB-4474D81361F3}"/>
              </a:ext>
            </a:extLst>
          </p:cNvPr>
          <p:cNvSpPr txBox="1"/>
          <p:nvPr/>
        </p:nvSpPr>
        <p:spPr>
          <a:xfrm rot="16200000">
            <a:off x="409092" y="4740672"/>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multi-model</a:t>
            </a:r>
          </a:p>
        </p:txBody>
      </p:sp>
      <p:grpSp>
        <p:nvGrpSpPr>
          <p:cNvPr id="48" name="Group 47">
            <a:extLst>
              <a:ext uri="{FF2B5EF4-FFF2-40B4-BE49-F238E27FC236}">
                <a16:creationId xmlns:a16="http://schemas.microsoft.com/office/drawing/2014/main" id="{242EAE16-42EA-1A4A-853E-2FA8989C53F9}"/>
              </a:ext>
            </a:extLst>
          </p:cNvPr>
          <p:cNvGrpSpPr/>
          <p:nvPr/>
        </p:nvGrpSpPr>
        <p:grpSpPr>
          <a:xfrm>
            <a:off x="0" y="1525179"/>
            <a:ext cx="9144000" cy="4244151"/>
            <a:chOff x="0" y="2022764"/>
            <a:chExt cx="9144000" cy="4244151"/>
          </a:xfrm>
        </p:grpSpPr>
        <p:sp>
          <p:nvSpPr>
            <p:cNvPr id="44" name="Rectangle 43">
              <a:extLst>
                <a:ext uri="{FF2B5EF4-FFF2-40B4-BE49-F238E27FC236}">
                  <a16:creationId xmlns:a16="http://schemas.microsoft.com/office/drawing/2014/main" id="{B6FFE3F5-FA47-E24E-AA15-EA338D9D9DD8}"/>
                </a:ext>
              </a:extLst>
            </p:cNvPr>
            <p:cNvSpPr/>
            <p:nvPr/>
          </p:nvSpPr>
          <p:spPr bwMode="auto">
            <a:xfrm>
              <a:off x="0" y="2022764"/>
              <a:ext cx="9144000" cy="4244151"/>
            </a:xfrm>
            <a:prstGeom prst="rect">
              <a:avLst/>
            </a:prstGeom>
            <a:solidFill>
              <a:srgbClr val="FFFFFF">
                <a:alpha val="93725"/>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43" name="TextBox 42">
              <a:extLst>
                <a:ext uri="{FF2B5EF4-FFF2-40B4-BE49-F238E27FC236}">
                  <a16:creationId xmlns:a16="http://schemas.microsoft.com/office/drawing/2014/main" id="{A3F8542D-06CF-6A44-AE6F-4CF4EA73EA3E}"/>
                </a:ext>
              </a:extLst>
            </p:cNvPr>
            <p:cNvSpPr txBox="1"/>
            <p:nvPr/>
          </p:nvSpPr>
          <p:spPr>
            <a:xfrm>
              <a:off x="2641139" y="2866553"/>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Behind each modeling task, we find:</a:t>
              </a:r>
            </a:p>
            <a:p>
              <a:pPr marL="342900" indent="-342900">
                <a:lnSpc>
                  <a:spcPct val="110000"/>
                </a:lnSpc>
                <a:spcBef>
                  <a:spcPts val="0"/>
                </a:spcBef>
                <a:buFont typeface="+mj-lt"/>
                <a:buAutoNum type="arabicPeriod"/>
              </a:pPr>
              <a:r>
                <a:rPr lang="en-CH" sz="1400" kern="1000" spc="30" dirty="0">
                  <a:latin typeface="+mn-lt"/>
                  <a:cs typeface="Franklin Gothic Book"/>
                </a:rPr>
                <a:t>Input from “Single Source of Truth”</a:t>
              </a:r>
            </a:p>
            <a:p>
              <a:pPr marL="342900" indent="-342900">
                <a:lnSpc>
                  <a:spcPct val="110000"/>
                </a:lnSpc>
                <a:spcBef>
                  <a:spcPts val="0"/>
                </a:spcBef>
                <a:buFont typeface="+mj-lt"/>
                <a:buAutoNum type="arabicPeriod"/>
              </a:pPr>
              <a:r>
                <a:rPr lang="en-CH" sz="1400" kern="1000" spc="30" dirty="0">
                  <a:latin typeface="+mn-lt"/>
                  <a:cs typeface="Franklin Gothic Book"/>
                </a:rPr>
                <a:t>Input from other tasks</a:t>
              </a:r>
            </a:p>
            <a:p>
              <a:pPr marL="342900" indent="-342900">
                <a:lnSpc>
                  <a:spcPct val="110000"/>
                </a:lnSpc>
                <a:spcBef>
                  <a:spcPts val="0"/>
                </a:spcBef>
                <a:buFont typeface="+mj-lt"/>
                <a:buAutoNum type="arabicPeriod"/>
              </a:pPr>
              <a:r>
                <a:rPr lang="en-CH" sz="1400" kern="1000" spc="30" dirty="0">
                  <a:latin typeface="+mn-lt"/>
                  <a:cs typeface="Franklin Gothic Book"/>
                </a:rPr>
                <a:t>Automatic generation of input for a numerical solver</a:t>
              </a:r>
            </a:p>
            <a:p>
              <a:pPr marL="342900" indent="-342900">
                <a:lnSpc>
                  <a:spcPct val="110000"/>
                </a:lnSpc>
                <a:spcBef>
                  <a:spcPts val="0"/>
                </a:spcBef>
                <a:buFont typeface="+mj-lt"/>
                <a:buAutoNum type="arabicPeriod"/>
              </a:pPr>
              <a:r>
                <a:rPr lang="en-CH" sz="1400" kern="1000" spc="30" dirty="0">
                  <a:latin typeface="+mn-lt"/>
                  <a:cs typeface="Franklin Gothic Book"/>
                </a:rPr>
                <a:t>Solver execution</a:t>
              </a:r>
            </a:p>
            <a:p>
              <a:pPr marL="342900" indent="-342900">
                <a:lnSpc>
                  <a:spcPct val="110000"/>
                </a:lnSpc>
                <a:spcBef>
                  <a:spcPts val="0"/>
                </a:spcBef>
                <a:buFont typeface="+mj-lt"/>
                <a:buAutoNum type="arabicPeriod"/>
              </a:pPr>
              <a:r>
                <a:rPr lang="en-CH" sz="1400" kern="1000" spc="30" dirty="0">
                  <a:latin typeface="+mn-lt"/>
                  <a:cs typeface="Franklin Gothic Book"/>
                </a:rPr>
                <a:t>Analysis of results</a:t>
              </a:r>
            </a:p>
            <a:p>
              <a:pPr marL="342900" indent="-342900">
                <a:lnSpc>
                  <a:spcPct val="110000"/>
                </a:lnSpc>
                <a:spcBef>
                  <a:spcPts val="0"/>
                </a:spcBef>
                <a:buFont typeface="+mj-lt"/>
                <a:buAutoNum type="arabicPeriod"/>
              </a:pPr>
              <a:r>
                <a:rPr lang="en-CH" sz="1400" kern="1000" spc="30" dirty="0">
                  <a:latin typeface="+mn-lt"/>
                  <a:cs typeface="Franklin Gothic Book"/>
                </a:rPr>
                <a:t>Creation of artefacts (input for other tasks)</a:t>
              </a:r>
            </a:p>
            <a:p>
              <a:pPr marL="342900" indent="-342900">
                <a:lnSpc>
                  <a:spcPct val="110000"/>
                </a:lnSpc>
                <a:spcBef>
                  <a:spcPts val="0"/>
                </a:spcBef>
                <a:buFont typeface="+mj-lt"/>
                <a:buAutoNum type="arabicPeriod"/>
              </a:pPr>
              <a:endParaRPr lang="en-CH" sz="1400" kern="1000" spc="30" dirty="0" err="1">
                <a:latin typeface="+mn-lt"/>
                <a:cs typeface="Franklin Gothic Book"/>
              </a:endParaRPr>
            </a:p>
          </p:txBody>
        </p:sp>
      </p:grpSp>
    </p:spTree>
    <p:extLst>
      <p:ext uri="{BB962C8B-B14F-4D97-AF65-F5344CB8AC3E}">
        <p14:creationId xmlns:p14="http://schemas.microsoft.com/office/powerpoint/2010/main" val="380259549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8C3D8-8176-6A4A-BE98-A189C17CBB76}"/>
              </a:ext>
            </a:extLst>
          </p:cNvPr>
          <p:cNvSpPr>
            <a:spLocks noGrp="1"/>
          </p:cNvSpPr>
          <p:nvPr>
            <p:ph type="title"/>
          </p:nvPr>
        </p:nvSpPr>
        <p:spPr/>
        <p:txBody>
          <a:bodyPr/>
          <a:lstStyle/>
          <a:p>
            <a:r>
              <a:rPr lang="en-CH" dirty="0"/>
              <a:t>Divide, </a:t>
            </a:r>
            <a:r>
              <a:rPr lang="en-CH" dirty="0">
                <a:solidFill>
                  <a:srgbClr val="0070C0"/>
                </a:solidFill>
              </a:rPr>
              <a:t>Reunite</a:t>
            </a:r>
            <a:r>
              <a:rPr lang="en-CH" dirty="0"/>
              <a:t>, and Conquer </a:t>
            </a:r>
          </a:p>
        </p:txBody>
      </p:sp>
      <p:sp>
        <p:nvSpPr>
          <p:cNvPr id="4" name="Slide Number Placeholder 3">
            <a:extLst>
              <a:ext uri="{FF2B5EF4-FFF2-40B4-BE49-F238E27FC236}">
                <a16:creationId xmlns:a16="http://schemas.microsoft.com/office/drawing/2014/main" id="{468C6DD6-8187-BC49-B8F4-152CE92BA99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18</a:t>
            </a:fld>
            <a:endParaRPr lang="de-DE" dirty="0"/>
          </a:p>
        </p:txBody>
      </p:sp>
      <p:sp>
        <p:nvSpPr>
          <p:cNvPr id="5" name="Rounded Rectangle 4">
            <a:extLst>
              <a:ext uri="{FF2B5EF4-FFF2-40B4-BE49-F238E27FC236}">
                <a16:creationId xmlns:a16="http://schemas.microsoft.com/office/drawing/2014/main" id="{9102AF20-4468-724E-81A8-8DB3D1F3AF46}"/>
              </a:ext>
            </a:extLst>
          </p:cNvPr>
          <p:cNvSpPr/>
          <p:nvPr/>
        </p:nvSpPr>
        <p:spPr bwMode="auto">
          <a:xfrm>
            <a:off x="4752628" y="1579556"/>
            <a:ext cx="1277617" cy="375924"/>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Coil Geometry</a:t>
            </a:r>
          </a:p>
        </p:txBody>
      </p:sp>
      <p:sp>
        <p:nvSpPr>
          <p:cNvPr id="6" name="Rounded Rectangle 5">
            <a:extLst>
              <a:ext uri="{FF2B5EF4-FFF2-40B4-BE49-F238E27FC236}">
                <a16:creationId xmlns:a16="http://schemas.microsoft.com/office/drawing/2014/main" id="{BE188B74-9E0C-EA43-867D-8F392A09FE96}"/>
              </a:ext>
            </a:extLst>
          </p:cNvPr>
          <p:cNvSpPr/>
          <p:nvPr/>
        </p:nvSpPr>
        <p:spPr bwMode="auto">
          <a:xfrm>
            <a:off x="3241212" y="1583877"/>
            <a:ext cx="1277617" cy="375924"/>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Cable Geometry / Coil Composite</a:t>
            </a:r>
          </a:p>
        </p:txBody>
      </p:sp>
      <p:sp>
        <p:nvSpPr>
          <p:cNvPr id="7" name="Rounded Rectangle 6">
            <a:extLst>
              <a:ext uri="{FF2B5EF4-FFF2-40B4-BE49-F238E27FC236}">
                <a16:creationId xmlns:a16="http://schemas.microsoft.com/office/drawing/2014/main" id="{006A4709-CF32-784C-AB2C-C890CA34487F}"/>
              </a:ext>
            </a:extLst>
          </p:cNvPr>
          <p:cNvSpPr/>
          <p:nvPr/>
        </p:nvSpPr>
        <p:spPr bwMode="auto">
          <a:xfrm>
            <a:off x="1724223" y="1583877"/>
            <a:ext cx="1277617" cy="375924"/>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Wire / Tape Geometry</a:t>
            </a:r>
          </a:p>
        </p:txBody>
      </p:sp>
      <p:sp>
        <p:nvSpPr>
          <p:cNvPr id="8" name="Rounded Rectangle 7">
            <a:extLst>
              <a:ext uri="{FF2B5EF4-FFF2-40B4-BE49-F238E27FC236}">
                <a16:creationId xmlns:a16="http://schemas.microsoft.com/office/drawing/2014/main" id="{063F9AF5-3896-EB47-86B2-B57A6A2AB6CB}"/>
              </a:ext>
            </a:extLst>
          </p:cNvPr>
          <p:cNvSpPr/>
          <p:nvPr/>
        </p:nvSpPr>
        <p:spPr bwMode="auto">
          <a:xfrm>
            <a:off x="1724223" y="3049370"/>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CH" sz="1100" dirty="0">
                <a:solidFill>
                  <a:schemeClr val="tx1"/>
                </a:solidFill>
                <a:latin typeface="Calibri" panose="020F0502020204030204" pitchFamily="34" charset="0"/>
                <a:cs typeface="Calibri" panose="020F0502020204030204" pitchFamily="34" charset="0"/>
              </a:rPr>
              <a:t>M</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echanical and damage model</a:t>
            </a:r>
          </a:p>
        </p:txBody>
      </p:sp>
      <p:sp>
        <p:nvSpPr>
          <p:cNvPr id="9" name="Rounded Rectangle 8">
            <a:extLst>
              <a:ext uri="{FF2B5EF4-FFF2-40B4-BE49-F238E27FC236}">
                <a16:creationId xmlns:a16="http://schemas.microsoft.com/office/drawing/2014/main" id="{EC744019-1486-A146-BA8B-69AB145C4504}"/>
              </a:ext>
            </a:extLst>
          </p:cNvPr>
          <p:cNvSpPr/>
          <p:nvPr/>
        </p:nvSpPr>
        <p:spPr bwMode="auto">
          <a:xfrm>
            <a:off x="1724223" y="3506980"/>
            <a:ext cx="1277617" cy="375924"/>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Performance model</a:t>
            </a:r>
          </a:p>
        </p:txBody>
      </p:sp>
      <p:sp>
        <p:nvSpPr>
          <p:cNvPr id="12" name="Rounded Rectangle 11">
            <a:extLst>
              <a:ext uri="{FF2B5EF4-FFF2-40B4-BE49-F238E27FC236}">
                <a16:creationId xmlns:a16="http://schemas.microsoft.com/office/drawing/2014/main" id="{A5CB5192-2358-EF4B-BD4E-ADFFD761FD09}"/>
              </a:ext>
            </a:extLst>
          </p:cNvPr>
          <p:cNvSpPr/>
          <p:nvPr/>
        </p:nvSpPr>
        <p:spPr bwMode="auto">
          <a:xfrm>
            <a:off x="3241212" y="3049370"/>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t>
            </a: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echanical and damage model</a:t>
            </a:r>
          </a:p>
        </p:txBody>
      </p:sp>
      <p:sp>
        <p:nvSpPr>
          <p:cNvPr id="13" name="Rounded Rectangle 12">
            <a:extLst>
              <a:ext uri="{FF2B5EF4-FFF2-40B4-BE49-F238E27FC236}">
                <a16:creationId xmlns:a16="http://schemas.microsoft.com/office/drawing/2014/main" id="{1572AF59-BA20-FE4E-B650-6CDCA3E01828}"/>
              </a:ext>
            </a:extLst>
          </p:cNvPr>
          <p:cNvSpPr/>
          <p:nvPr/>
        </p:nvSpPr>
        <p:spPr bwMode="auto">
          <a:xfrm>
            <a:off x="180798" y="1583877"/>
            <a:ext cx="1277617" cy="375924"/>
          </a:xfrm>
          <a:prstGeom prst="round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Materials Constitutive  Mod</a:t>
            </a:r>
          </a:p>
        </p:txBody>
      </p:sp>
      <p:sp>
        <p:nvSpPr>
          <p:cNvPr id="14" name="Rounded Rectangle 13">
            <a:extLst>
              <a:ext uri="{FF2B5EF4-FFF2-40B4-BE49-F238E27FC236}">
                <a16:creationId xmlns:a16="http://schemas.microsoft.com/office/drawing/2014/main" id="{865B8360-BFDB-454E-9DB6-A9420A2F4E15}"/>
              </a:ext>
            </a:extLst>
          </p:cNvPr>
          <p:cNvSpPr/>
          <p:nvPr/>
        </p:nvSpPr>
        <p:spPr bwMode="auto">
          <a:xfrm>
            <a:off x="177581" y="258646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Resin</a:t>
            </a:r>
          </a:p>
        </p:txBody>
      </p:sp>
      <p:sp>
        <p:nvSpPr>
          <p:cNvPr id="15" name="Rounded Rectangle 14">
            <a:extLst>
              <a:ext uri="{FF2B5EF4-FFF2-40B4-BE49-F238E27FC236}">
                <a16:creationId xmlns:a16="http://schemas.microsoft.com/office/drawing/2014/main" id="{3D8FD273-35F6-074B-8E00-55C8755AE047}"/>
              </a:ext>
            </a:extLst>
          </p:cNvPr>
          <p:cNvSpPr/>
          <p:nvPr/>
        </p:nvSpPr>
        <p:spPr bwMode="auto">
          <a:xfrm>
            <a:off x="177581" y="304407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Composite</a:t>
            </a:r>
          </a:p>
        </p:txBody>
      </p:sp>
      <p:sp>
        <p:nvSpPr>
          <p:cNvPr id="16" name="Rounded Rectangle 15">
            <a:extLst>
              <a:ext uri="{FF2B5EF4-FFF2-40B4-BE49-F238E27FC236}">
                <a16:creationId xmlns:a16="http://schemas.microsoft.com/office/drawing/2014/main" id="{EA23EAB1-094B-5E48-A613-FB8F54664FCB}"/>
              </a:ext>
            </a:extLst>
          </p:cNvPr>
          <p:cNvSpPr/>
          <p:nvPr/>
        </p:nvSpPr>
        <p:spPr bwMode="auto">
          <a:xfrm>
            <a:off x="177581" y="350168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Metals</a:t>
            </a:r>
          </a:p>
        </p:txBody>
      </p:sp>
      <p:sp>
        <p:nvSpPr>
          <p:cNvPr id="17" name="Rounded Rectangle 16">
            <a:extLst>
              <a:ext uri="{FF2B5EF4-FFF2-40B4-BE49-F238E27FC236}">
                <a16:creationId xmlns:a16="http://schemas.microsoft.com/office/drawing/2014/main" id="{B7E30440-502C-2A47-8EF3-3BE5344FABB3}"/>
              </a:ext>
            </a:extLst>
          </p:cNvPr>
          <p:cNvSpPr/>
          <p:nvPr/>
        </p:nvSpPr>
        <p:spPr bwMode="auto">
          <a:xfrm>
            <a:off x="4752628" y="3045048"/>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mechanical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ounded Rectangle 18">
            <a:extLst>
              <a:ext uri="{FF2B5EF4-FFF2-40B4-BE49-F238E27FC236}">
                <a16:creationId xmlns:a16="http://schemas.microsoft.com/office/drawing/2014/main" id="{65F7D69F-A084-D34F-A86D-2C3EADFECAAA}"/>
              </a:ext>
            </a:extLst>
          </p:cNvPr>
          <p:cNvSpPr/>
          <p:nvPr/>
        </p:nvSpPr>
        <p:spPr bwMode="auto">
          <a:xfrm>
            <a:off x="4752628" y="3501273"/>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Margin calculation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2" name="Rounded Rectangle 21">
            <a:extLst>
              <a:ext uri="{FF2B5EF4-FFF2-40B4-BE49-F238E27FC236}">
                <a16:creationId xmlns:a16="http://schemas.microsoft.com/office/drawing/2014/main" id="{2B8337AC-9FB7-404E-A98B-AB3D948F6F2B}"/>
              </a:ext>
            </a:extLst>
          </p:cNvPr>
          <p:cNvSpPr/>
          <p:nvPr/>
        </p:nvSpPr>
        <p:spPr bwMode="auto">
          <a:xfrm>
            <a:off x="3241212" y="3506980"/>
            <a:ext cx="1277617" cy="37592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Performance model</a:t>
            </a:r>
          </a:p>
        </p:txBody>
      </p:sp>
      <p:sp>
        <p:nvSpPr>
          <p:cNvPr id="23" name="Rounded Rectangle 22">
            <a:extLst>
              <a:ext uri="{FF2B5EF4-FFF2-40B4-BE49-F238E27FC236}">
                <a16:creationId xmlns:a16="http://schemas.microsoft.com/office/drawing/2014/main" id="{B0E2A7D7-1526-F04B-B7EB-834489792B82}"/>
              </a:ext>
            </a:extLst>
          </p:cNvPr>
          <p:cNvSpPr/>
          <p:nvPr/>
        </p:nvSpPr>
        <p:spPr bwMode="auto">
          <a:xfrm>
            <a:off x="6264045" y="1579556"/>
            <a:ext cx="1277617" cy="375924"/>
          </a:xfrm>
          <a:prstGeom prst="round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Magnet Geometry</a:t>
            </a:r>
          </a:p>
        </p:txBody>
      </p:sp>
      <p:sp>
        <p:nvSpPr>
          <p:cNvPr id="24" name="Rounded Rectangle 23">
            <a:extLst>
              <a:ext uri="{FF2B5EF4-FFF2-40B4-BE49-F238E27FC236}">
                <a16:creationId xmlns:a16="http://schemas.microsoft.com/office/drawing/2014/main" id="{96F3169C-5C4E-5F42-B818-4F8CB6098CF0}"/>
              </a:ext>
            </a:extLst>
          </p:cNvPr>
          <p:cNvSpPr/>
          <p:nvPr/>
        </p:nvSpPr>
        <p:spPr bwMode="auto">
          <a:xfrm>
            <a:off x="7775462" y="1579556"/>
            <a:ext cx="1277617" cy="375924"/>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Circuit Topology</a:t>
            </a:r>
          </a:p>
        </p:txBody>
      </p:sp>
      <p:sp>
        <p:nvSpPr>
          <p:cNvPr id="25" name="Rounded Rectangle 24">
            <a:extLst>
              <a:ext uri="{FF2B5EF4-FFF2-40B4-BE49-F238E27FC236}">
                <a16:creationId xmlns:a16="http://schemas.microsoft.com/office/drawing/2014/main" id="{E44C18D2-BF97-304B-B4B2-8E2839D224FA}"/>
              </a:ext>
            </a:extLst>
          </p:cNvPr>
          <p:cNvSpPr/>
          <p:nvPr/>
        </p:nvSpPr>
        <p:spPr bwMode="auto">
          <a:xfrm>
            <a:off x="6264044" y="3045048"/>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Mechanical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6" name="Rounded Rectangle 35">
            <a:extLst>
              <a:ext uri="{FF2B5EF4-FFF2-40B4-BE49-F238E27FC236}">
                <a16:creationId xmlns:a16="http://schemas.microsoft.com/office/drawing/2014/main" id="{869C8861-6B4C-E343-8DCC-1640BA05E676}"/>
              </a:ext>
            </a:extLst>
          </p:cNvPr>
          <p:cNvSpPr/>
          <p:nvPr/>
        </p:nvSpPr>
        <p:spPr bwMode="auto">
          <a:xfrm>
            <a:off x="177581" y="3953589"/>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Bonded/sliding niterfaces</a:t>
            </a:r>
          </a:p>
        </p:txBody>
      </p:sp>
      <p:sp>
        <p:nvSpPr>
          <p:cNvPr id="2" name="Right Brace 1">
            <a:extLst>
              <a:ext uri="{FF2B5EF4-FFF2-40B4-BE49-F238E27FC236}">
                <a16:creationId xmlns:a16="http://schemas.microsoft.com/office/drawing/2014/main" id="{835F77F9-B1A8-374E-BEA1-FBF5D4C3AC6A}"/>
              </a:ext>
            </a:extLst>
          </p:cNvPr>
          <p:cNvSpPr/>
          <p:nvPr/>
        </p:nvSpPr>
        <p:spPr bwMode="auto">
          <a:xfrm>
            <a:off x="1487521" y="2708920"/>
            <a:ext cx="92466" cy="1440160"/>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44" name="Elbow Connector 43">
            <a:extLst>
              <a:ext uri="{FF2B5EF4-FFF2-40B4-BE49-F238E27FC236}">
                <a16:creationId xmlns:a16="http://schemas.microsoft.com/office/drawing/2014/main" id="{F4F0A126-E914-7F40-8EB8-108499E1F941}"/>
              </a:ext>
            </a:extLst>
          </p:cNvPr>
          <p:cNvCxnSpPr>
            <a:cxnSpLocks/>
            <a:endCxn id="8" idx="1"/>
          </p:cNvCxnSpPr>
          <p:nvPr/>
        </p:nvCxnSpPr>
        <p:spPr bwMode="auto">
          <a:xfrm rot="5400000" flipH="1" flipV="1">
            <a:off x="1571947" y="3267724"/>
            <a:ext cx="182668" cy="121884"/>
          </a:xfrm>
          <a:prstGeom prst="bentConnector2">
            <a:avLst/>
          </a:prstGeom>
          <a:solidFill>
            <a:schemeClr val="accent1"/>
          </a:solidFill>
          <a:ln w="9525" cap="flat" cmpd="sng" algn="ctr">
            <a:solidFill>
              <a:schemeClr val="tx1"/>
            </a:solidFill>
            <a:prstDash val="solid"/>
            <a:round/>
            <a:headEnd type="none" w="med" len="med"/>
            <a:tailEnd type="triangle"/>
          </a:ln>
          <a:effectLst/>
        </p:spPr>
      </p:cxnSp>
      <p:cxnSp>
        <p:nvCxnSpPr>
          <p:cNvPr id="58" name="Straight Arrow Connector 57">
            <a:extLst>
              <a:ext uri="{FF2B5EF4-FFF2-40B4-BE49-F238E27FC236}">
                <a16:creationId xmlns:a16="http://schemas.microsoft.com/office/drawing/2014/main" id="{3D0430BF-58A8-C448-810B-4C4B3B58393C}"/>
              </a:ext>
            </a:extLst>
          </p:cNvPr>
          <p:cNvCxnSpPr>
            <a:cxnSpLocks/>
          </p:cNvCxnSpPr>
          <p:nvPr/>
        </p:nvCxnSpPr>
        <p:spPr bwMode="auto">
          <a:xfrm>
            <a:off x="2339752" y="3387848"/>
            <a:ext cx="0" cy="1440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8" name="Straight Arrow Connector 67">
            <a:extLst>
              <a:ext uri="{FF2B5EF4-FFF2-40B4-BE49-F238E27FC236}">
                <a16:creationId xmlns:a16="http://schemas.microsoft.com/office/drawing/2014/main" id="{EBE2C0A3-B22E-2B44-82EC-D8DAE19B5F4B}"/>
              </a:ext>
            </a:extLst>
          </p:cNvPr>
          <p:cNvCxnSpPr>
            <a:cxnSpLocks/>
          </p:cNvCxnSpPr>
          <p:nvPr/>
        </p:nvCxnSpPr>
        <p:spPr bwMode="auto">
          <a:xfrm>
            <a:off x="3880188" y="3403369"/>
            <a:ext cx="0" cy="1440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9" name="Straight Arrow Connector 68">
            <a:extLst>
              <a:ext uri="{FF2B5EF4-FFF2-40B4-BE49-F238E27FC236}">
                <a16:creationId xmlns:a16="http://schemas.microsoft.com/office/drawing/2014/main" id="{0A2EB695-A32D-1046-B1E8-75886279DACE}"/>
              </a:ext>
            </a:extLst>
          </p:cNvPr>
          <p:cNvCxnSpPr>
            <a:cxnSpLocks/>
          </p:cNvCxnSpPr>
          <p:nvPr/>
        </p:nvCxnSpPr>
        <p:spPr bwMode="auto">
          <a:xfrm flipH="1">
            <a:off x="3001840" y="3689235"/>
            <a:ext cx="244461"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1" name="Straight Arrow Connector 70">
            <a:extLst>
              <a:ext uri="{FF2B5EF4-FFF2-40B4-BE49-F238E27FC236}">
                <a16:creationId xmlns:a16="http://schemas.microsoft.com/office/drawing/2014/main" id="{D16CDD13-5EDB-794C-94CA-8E6F22EAD2AF}"/>
              </a:ext>
            </a:extLst>
          </p:cNvPr>
          <p:cNvCxnSpPr>
            <a:cxnSpLocks/>
          </p:cNvCxnSpPr>
          <p:nvPr/>
        </p:nvCxnSpPr>
        <p:spPr bwMode="auto">
          <a:xfrm flipH="1">
            <a:off x="4508167" y="3689235"/>
            <a:ext cx="244461"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2" name="Straight Arrow Connector 71">
            <a:extLst>
              <a:ext uri="{FF2B5EF4-FFF2-40B4-BE49-F238E27FC236}">
                <a16:creationId xmlns:a16="http://schemas.microsoft.com/office/drawing/2014/main" id="{E25FC6F6-3283-844E-AA1B-3EE3CE166A81}"/>
              </a:ext>
            </a:extLst>
          </p:cNvPr>
          <p:cNvCxnSpPr>
            <a:cxnSpLocks/>
            <a:stCxn id="12" idx="3"/>
            <a:endCxn id="17" idx="1"/>
          </p:cNvCxnSpPr>
          <p:nvPr/>
        </p:nvCxnSpPr>
        <p:spPr bwMode="auto">
          <a:xfrm flipV="1">
            <a:off x="4518829" y="3233010"/>
            <a:ext cx="233799" cy="432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7" name="Elbow Connector 76">
            <a:extLst>
              <a:ext uri="{FF2B5EF4-FFF2-40B4-BE49-F238E27FC236}">
                <a16:creationId xmlns:a16="http://schemas.microsoft.com/office/drawing/2014/main" id="{0297A181-3FD5-D04C-AD8A-F02B4FDDBC6E}"/>
              </a:ext>
            </a:extLst>
          </p:cNvPr>
          <p:cNvCxnSpPr>
            <a:cxnSpLocks/>
            <a:stCxn id="25" idx="2"/>
            <a:endCxn id="19" idx="3"/>
          </p:cNvCxnSpPr>
          <p:nvPr/>
        </p:nvCxnSpPr>
        <p:spPr bwMode="auto">
          <a:xfrm rot="5400000">
            <a:off x="6332418" y="3118799"/>
            <a:ext cx="268263" cy="872608"/>
          </a:xfrm>
          <a:prstGeom prst="bentConnector2">
            <a:avLst/>
          </a:prstGeom>
          <a:solidFill>
            <a:schemeClr val="accent1"/>
          </a:solidFill>
          <a:ln w="9525" cap="flat" cmpd="sng" algn="ctr">
            <a:solidFill>
              <a:schemeClr val="tx1"/>
            </a:solidFill>
            <a:prstDash val="solid"/>
            <a:round/>
            <a:headEnd type="none" w="med" len="med"/>
            <a:tailEnd type="triangle"/>
          </a:ln>
          <a:effectLst/>
        </p:spPr>
      </p:cxnSp>
      <p:cxnSp>
        <p:nvCxnSpPr>
          <p:cNvPr id="80" name="Straight Arrow Connector 79">
            <a:extLst>
              <a:ext uri="{FF2B5EF4-FFF2-40B4-BE49-F238E27FC236}">
                <a16:creationId xmlns:a16="http://schemas.microsoft.com/office/drawing/2014/main" id="{97F939C1-428A-AA41-BF8F-31FE03623015}"/>
              </a:ext>
            </a:extLst>
          </p:cNvPr>
          <p:cNvCxnSpPr>
            <a:cxnSpLocks/>
          </p:cNvCxnSpPr>
          <p:nvPr/>
        </p:nvCxnSpPr>
        <p:spPr bwMode="auto">
          <a:xfrm flipV="1">
            <a:off x="3014309" y="3235171"/>
            <a:ext cx="233799" cy="432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81" name="TextBox 80">
            <a:extLst>
              <a:ext uri="{FF2B5EF4-FFF2-40B4-BE49-F238E27FC236}">
                <a16:creationId xmlns:a16="http://schemas.microsoft.com/office/drawing/2014/main" id="{BE2E9BB8-C373-C944-8D66-38C046C29643}"/>
              </a:ext>
            </a:extLst>
          </p:cNvPr>
          <p:cNvSpPr txBox="1"/>
          <p:nvPr/>
        </p:nvSpPr>
        <p:spPr>
          <a:xfrm>
            <a:off x="2052997" y="831971"/>
            <a:ext cx="914400" cy="914400"/>
          </a:xfrm>
          <a:prstGeom prst="rect">
            <a:avLst/>
          </a:prstGeom>
          <a:noFill/>
        </p:spPr>
        <p:txBody>
          <a:bodyPr wrap="none" lIns="0" tIns="0" rIns="0" bIns="0" rtlCol="0">
            <a:noAutofit/>
          </a:bodyPr>
          <a:lstStyle/>
          <a:p>
            <a:pPr>
              <a:lnSpc>
                <a:spcPct val="110000"/>
              </a:lnSpc>
              <a:spcBef>
                <a:spcPts val="0"/>
              </a:spcBef>
            </a:pPr>
            <a:r>
              <a:rPr lang="en-CH" sz="1800" i="1" kern="1000" spc="30" dirty="0">
                <a:solidFill>
                  <a:srgbClr val="0070C0"/>
                </a:solidFill>
                <a:latin typeface="+mn-lt"/>
                <a:cs typeface="Franklin Gothic Book"/>
              </a:rPr>
              <a:t>Multi-scale Nb</a:t>
            </a:r>
            <a:r>
              <a:rPr lang="en-CH" sz="1800" i="1" kern="1000" spc="30" baseline="-25000" dirty="0">
                <a:solidFill>
                  <a:srgbClr val="0070C0"/>
                </a:solidFill>
                <a:latin typeface="+mn-lt"/>
                <a:cs typeface="Franklin Gothic Book"/>
              </a:rPr>
              <a:t>3</a:t>
            </a:r>
            <a:r>
              <a:rPr lang="en-CH" sz="1800" i="1" kern="1000" spc="30" dirty="0">
                <a:solidFill>
                  <a:srgbClr val="0070C0"/>
                </a:solidFill>
                <a:latin typeface="+mn-lt"/>
                <a:cs typeface="Franklin Gothic Book"/>
              </a:rPr>
              <a:t>Sn mechanical and performance modeling.</a:t>
            </a:r>
          </a:p>
        </p:txBody>
      </p:sp>
      <p:sp>
        <p:nvSpPr>
          <p:cNvPr id="84" name="Rounded Rectangle 83">
            <a:extLst>
              <a:ext uri="{FF2B5EF4-FFF2-40B4-BE49-F238E27FC236}">
                <a16:creationId xmlns:a16="http://schemas.microsoft.com/office/drawing/2014/main" id="{14B8A6A4-5152-204F-B06E-27DA6E5F86FC}"/>
              </a:ext>
            </a:extLst>
          </p:cNvPr>
          <p:cNvSpPr/>
          <p:nvPr/>
        </p:nvSpPr>
        <p:spPr bwMode="auto">
          <a:xfrm>
            <a:off x="6258465" y="2587263"/>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EM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pic>
        <p:nvPicPr>
          <p:cNvPr id="87" name="Picture 86">
            <a:extLst>
              <a:ext uri="{FF2B5EF4-FFF2-40B4-BE49-F238E27FC236}">
                <a16:creationId xmlns:a16="http://schemas.microsoft.com/office/drawing/2014/main" id="{8679326D-A560-AD49-B07D-AC7F7FD07C3B}"/>
              </a:ext>
            </a:extLst>
          </p:cNvPr>
          <p:cNvPicPr>
            <a:picLocks noChangeAspect="1"/>
          </p:cNvPicPr>
          <p:nvPr/>
        </p:nvPicPr>
        <p:blipFill>
          <a:blip r:embed="rId3"/>
          <a:stretch>
            <a:fillRect/>
          </a:stretch>
        </p:blipFill>
        <p:spPr>
          <a:xfrm>
            <a:off x="6814723" y="2942868"/>
            <a:ext cx="165100" cy="228600"/>
          </a:xfrm>
          <a:prstGeom prst="rect">
            <a:avLst/>
          </a:prstGeom>
        </p:spPr>
      </p:pic>
      <p:sp>
        <p:nvSpPr>
          <p:cNvPr id="90" name="TextBox 89">
            <a:extLst>
              <a:ext uri="{FF2B5EF4-FFF2-40B4-BE49-F238E27FC236}">
                <a16:creationId xmlns:a16="http://schemas.microsoft.com/office/drawing/2014/main" id="{F5B1A3E0-421F-AF4A-9796-D2A4499DA595}"/>
              </a:ext>
            </a:extLst>
          </p:cNvPr>
          <p:cNvSpPr txBox="1"/>
          <p:nvPr/>
        </p:nvSpPr>
        <p:spPr>
          <a:xfrm>
            <a:off x="1186756" y="4674840"/>
            <a:ext cx="914400" cy="914400"/>
          </a:xfrm>
          <a:prstGeom prst="rect">
            <a:avLst/>
          </a:prstGeom>
          <a:noFill/>
        </p:spPr>
        <p:txBody>
          <a:bodyPr wrap="none" lIns="0" tIns="0" rIns="0" bIns="0" rtlCol="0">
            <a:noAutofit/>
          </a:bodyPr>
          <a:lstStyle/>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The key lies in </a:t>
            </a:r>
          </a:p>
          <a:p>
            <a:pPr marL="742950" lvl="1" indent="-285750">
              <a:lnSpc>
                <a:spcPct val="110000"/>
              </a:lnSpc>
              <a:spcBef>
                <a:spcPts val="0"/>
              </a:spcBef>
              <a:buFont typeface="Arial" panose="020B0604020202020204" pitchFamily="34" charset="0"/>
              <a:buChar char="•"/>
            </a:pPr>
            <a:r>
              <a:rPr lang="en-CH" sz="1800" kern="1000" spc="30" dirty="0">
                <a:latin typeface="+mn-lt"/>
                <a:cs typeface="Franklin Gothic Book"/>
              </a:rPr>
              <a:t>the succsessful automation of information flow among models, </a:t>
            </a:r>
          </a:p>
          <a:p>
            <a:pPr marL="742950" lvl="1" indent="-285750">
              <a:lnSpc>
                <a:spcPct val="110000"/>
              </a:lnSpc>
              <a:spcBef>
                <a:spcPts val="0"/>
              </a:spcBef>
              <a:buFont typeface="Arial" panose="020B0604020202020204" pitchFamily="34" charset="0"/>
              <a:buChar char="•"/>
            </a:pPr>
            <a:r>
              <a:rPr lang="en-CH" sz="1800" kern="1000" spc="30" dirty="0">
                <a:latin typeface="+mn-lt"/>
                <a:cs typeface="Franklin Gothic Book"/>
              </a:rPr>
              <a:t>the automated execution of entire workflows, and </a:t>
            </a:r>
          </a:p>
          <a:p>
            <a:pPr marL="742950" lvl="1" indent="-285750">
              <a:lnSpc>
                <a:spcPct val="110000"/>
              </a:lnSpc>
              <a:spcBef>
                <a:spcPts val="0"/>
              </a:spcBef>
              <a:buFont typeface="Arial" panose="020B0604020202020204" pitchFamily="34" charset="0"/>
              <a:buChar char="•"/>
            </a:pPr>
            <a:r>
              <a:rPr lang="en-CH" sz="1800" kern="1000" spc="30" dirty="0">
                <a:latin typeface="+mn-lt"/>
                <a:cs typeface="Franklin Gothic Book"/>
              </a:rPr>
              <a:t>the successful versioning and sharing in a model repository.</a:t>
            </a:r>
          </a:p>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If successful, the MBSE approach promises unprecedented levels of </a:t>
            </a:r>
            <a:br>
              <a:rPr lang="en-CH" sz="1800" kern="1000" spc="30" dirty="0">
                <a:latin typeface="+mn-lt"/>
                <a:cs typeface="Franklin Gothic Book"/>
              </a:rPr>
            </a:br>
            <a:r>
              <a:rPr lang="en-CH" sz="1800" kern="1000" spc="30" dirty="0">
                <a:latin typeface="+mn-lt"/>
                <a:cs typeface="Franklin Gothic Book"/>
              </a:rPr>
              <a:t>system understanding.</a:t>
            </a:r>
          </a:p>
        </p:txBody>
      </p:sp>
      <p:cxnSp>
        <p:nvCxnSpPr>
          <p:cNvPr id="91" name="Straight Arrow Connector 90">
            <a:extLst>
              <a:ext uri="{FF2B5EF4-FFF2-40B4-BE49-F238E27FC236}">
                <a16:creationId xmlns:a16="http://schemas.microsoft.com/office/drawing/2014/main" id="{1F489B00-5B15-C44F-996C-9655331A9720}"/>
              </a:ext>
            </a:extLst>
          </p:cNvPr>
          <p:cNvCxnSpPr>
            <a:cxnSpLocks/>
            <a:endCxn id="12" idx="0"/>
          </p:cNvCxnSpPr>
          <p:nvPr/>
        </p:nvCxnSpPr>
        <p:spPr bwMode="auto">
          <a:xfrm flipH="1">
            <a:off x="3880021" y="1955480"/>
            <a:ext cx="167" cy="109389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2" name="Straight Arrow Connector 91">
            <a:extLst>
              <a:ext uri="{FF2B5EF4-FFF2-40B4-BE49-F238E27FC236}">
                <a16:creationId xmlns:a16="http://schemas.microsoft.com/office/drawing/2014/main" id="{6C7D46AE-9477-9343-983A-4444AB13589A}"/>
              </a:ext>
            </a:extLst>
          </p:cNvPr>
          <p:cNvCxnSpPr>
            <a:cxnSpLocks/>
            <a:stCxn id="5" idx="2"/>
            <a:endCxn id="17" idx="0"/>
          </p:cNvCxnSpPr>
          <p:nvPr/>
        </p:nvCxnSpPr>
        <p:spPr bwMode="auto">
          <a:xfrm>
            <a:off x="5391437" y="1955480"/>
            <a:ext cx="0" cy="108956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5" name="Straight Arrow Connector 94">
            <a:extLst>
              <a:ext uri="{FF2B5EF4-FFF2-40B4-BE49-F238E27FC236}">
                <a16:creationId xmlns:a16="http://schemas.microsoft.com/office/drawing/2014/main" id="{56F7F78A-8EC8-5044-BEC4-068D5D99623D}"/>
              </a:ext>
            </a:extLst>
          </p:cNvPr>
          <p:cNvCxnSpPr>
            <a:cxnSpLocks/>
            <a:stCxn id="23" idx="2"/>
            <a:endCxn id="84" idx="0"/>
          </p:cNvCxnSpPr>
          <p:nvPr/>
        </p:nvCxnSpPr>
        <p:spPr bwMode="auto">
          <a:xfrm flipH="1">
            <a:off x="6897274" y="1955480"/>
            <a:ext cx="5580" cy="63178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7" name="Straight Arrow Connector 96">
            <a:extLst>
              <a:ext uri="{FF2B5EF4-FFF2-40B4-BE49-F238E27FC236}">
                <a16:creationId xmlns:a16="http://schemas.microsoft.com/office/drawing/2014/main" id="{6EAEDBE1-784C-484E-8907-D8079385245F}"/>
              </a:ext>
            </a:extLst>
          </p:cNvPr>
          <p:cNvCxnSpPr>
            <a:cxnSpLocks/>
            <a:endCxn id="8" idx="0"/>
          </p:cNvCxnSpPr>
          <p:nvPr/>
        </p:nvCxnSpPr>
        <p:spPr bwMode="auto">
          <a:xfrm flipH="1">
            <a:off x="2363032" y="1955480"/>
            <a:ext cx="11150" cy="109389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04" name="Picture 103">
            <a:extLst>
              <a:ext uri="{FF2B5EF4-FFF2-40B4-BE49-F238E27FC236}">
                <a16:creationId xmlns:a16="http://schemas.microsoft.com/office/drawing/2014/main" id="{3CA9105B-B30D-B246-A198-95D9D5B4F2FE}"/>
              </a:ext>
            </a:extLst>
          </p:cNvPr>
          <p:cNvPicPr>
            <a:picLocks noChangeAspect="1"/>
          </p:cNvPicPr>
          <p:nvPr/>
        </p:nvPicPr>
        <p:blipFill>
          <a:blip r:embed="rId3"/>
          <a:stretch>
            <a:fillRect/>
          </a:stretch>
        </p:blipFill>
        <p:spPr>
          <a:xfrm>
            <a:off x="5250994" y="3403369"/>
            <a:ext cx="165100" cy="228600"/>
          </a:xfrm>
          <a:prstGeom prst="rect">
            <a:avLst/>
          </a:prstGeom>
        </p:spPr>
      </p:pic>
      <p:sp>
        <p:nvSpPr>
          <p:cNvPr id="105" name="Right Arrow 104">
            <a:extLst>
              <a:ext uri="{FF2B5EF4-FFF2-40B4-BE49-F238E27FC236}">
                <a16:creationId xmlns:a16="http://schemas.microsoft.com/office/drawing/2014/main" id="{EEB9430D-D314-5441-A7BD-7661111F057B}"/>
              </a:ext>
            </a:extLst>
          </p:cNvPr>
          <p:cNvSpPr/>
          <p:nvPr/>
        </p:nvSpPr>
        <p:spPr bwMode="auto">
          <a:xfrm>
            <a:off x="3979639" y="4322571"/>
            <a:ext cx="1384449" cy="266355"/>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07" name="TextBox 106">
            <a:extLst>
              <a:ext uri="{FF2B5EF4-FFF2-40B4-BE49-F238E27FC236}">
                <a16:creationId xmlns:a16="http://schemas.microsoft.com/office/drawing/2014/main" id="{156C8117-FF65-004D-9678-466870211814}"/>
              </a:ext>
            </a:extLst>
          </p:cNvPr>
          <p:cNvSpPr txBox="1"/>
          <p:nvPr/>
        </p:nvSpPr>
        <p:spPr>
          <a:xfrm>
            <a:off x="4161656" y="4098776"/>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multi-scale</a:t>
            </a:r>
          </a:p>
        </p:txBody>
      </p:sp>
    </p:spTree>
    <p:extLst>
      <p:ext uri="{BB962C8B-B14F-4D97-AF65-F5344CB8AC3E}">
        <p14:creationId xmlns:p14="http://schemas.microsoft.com/office/powerpoint/2010/main" val="24320381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8631BC-D3F9-5E47-9018-D5C895F81EEE}"/>
              </a:ext>
            </a:extLst>
          </p:cNvPr>
          <p:cNvSpPr>
            <a:spLocks noGrp="1"/>
          </p:cNvSpPr>
          <p:nvPr>
            <p:ph sz="quarter" idx="13"/>
          </p:nvPr>
        </p:nvSpPr>
        <p:spPr/>
        <p:txBody>
          <a:bodyPr/>
          <a:lstStyle/>
          <a:p>
            <a:r>
              <a:rPr lang="en-CH" kern="1000" spc="30" dirty="0">
                <a:cs typeface="Franklin Gothic Book"/>
              </a:rPr>
              <a:t>The </a:t>
            </a:r>
            <a:r>
              <a:rPr lang="en-CH" b="1" i="1" kern="1000" spc="30" dirty="0">
                <a:solidFill>
                  <a:srgbClr val="0070C0"/>
                </a:solidFill>
                <a:cs typeface="Franklin Gothic Book"/>
              </a:rPr>
              <a:t>CHART2 MagNum project </a:t>
            </a:r>
            <a:r>
              <a:rPr lang="en-CH" kern="1000" spc="30" dirty="0">
                <a:cs typeface="Franklin Gothic Book"/>
              </a:rPr>
              <a:t>(main investigators </a:t>
            </a:r>
            <a:r>
              <a:rPr lang="en-CH" u="sng" kern="1000" spc="30" dirty="0">
                <a:solidFill>
                  <a:srgbClr val="EE7B34"/>
                </a:solidFill>
                <a:cs typeface="Franklin Gothic Book"/>
              </a:rPr>
              <a:t>M. Maciejewski</a:t>
            </a:r>
            <a:r>
              <a:rPr lang="en-CH" kern="1000" spc="30" dirty="0">
                <a:cs typeface="Franklin Gothic Book"/>
              </a:rPr>
              <a:t>, </a:t>
            </a:r>
            <a:br>
              <a:rPr lang="en-CH" kern="1000" spc="30" dirty="0">
                <a:cs typeface="Franklin Gothic Book"/>
              </a:rPr>
            </a:br>
            <a:r>
              <a:rPr lang="en-CH" kern="1000" spc="30" dirty="0">
                <a:cs typeface="Franklin Gothic Book"/>
              </a:rPr>
              <a:t>J. Smajic, ETHZ-IEF) started in April 2021.</a:t>
            </a:r>
          </a:p>
          <a:p>
            <a:pPr lvl="1"/>
            <a:r>
              <a:rPr lang="en-CH" kern="1000" spc="30" dirty="0">
                <a:cs typeface="Franklin Gothic Book"/>
              </a:rPr>
              <a:t>CERN and PSI are observers, PSI and LBNL </a:t>
            </a:r>
            <a:br>
              <a:rPr lang="en-CH" kern="1000" spc="30" dirty="0">
                <a:cs typeface="Franklin Gothic Book"/>
              </a:rPr>
            </a:br>
            <a:r>
              <a:rPr lang="en-CH" kern="1000" spc="30" dirty="0">
                <a:cs typeface="Franklin Gothic Book"/>
              </a:rPr>
              <a:t>are beta-testers.</a:t>
            </a:r>
          </a:p>
          <a:p>
            <a:pPr lvl="1"/>
            <a:r>
              <a:rPr lang="en-CH" kern="1000" spc="30" dirty="0">
                <a:cs typeface="Franklin Gothic Book"/>
              </a:rPr>
              <a:t>The goal is the development of a </a:t>
            </a:r>
            <a:r>
              <a:rPr lang="en-CH" i="1" kern="1000" spc="30" dirty="0">
                <a:solidFill>
                  <a:srgbClr val="0070C0"/>
                </a:solidFill>
                <a:cs typeface="Franklin Gothic Book"/>
              </a:rPr>
              <a:t>lean MBSE </a:t>
            </a:r>
            <a:br>
              <a:rPr lang="en-CH" i="1" kern="1000" spc="30" dirty="0">
                <a:solidFill>
                  <a:srgbClr val="0070C0"/>
                </a:solidFill>
                <a:cs typeface="Franklin Gothic Book"/>
              </a:rPr>
            </a:br>
            <a:r>
              <a:rPr lang="en-CH" i="1" kern="1000" spc="30" dirty="0">
                <a:solidFill>
                  <a:srgbClr val="0070C0"/>
                </a:solidFill>
                <a:cs typeface="Franklin Gothic Book"/>
              </a:rPr>
              <a:t>platform for the manag</a:t>
            </a:r>
            <a:r>
              <a:rPr lang="en-US" i="1" kern="1000" spc="30" dirty="0">
                <a:solidFill>
                  <a:srgbClr val="0070C0"/>
                </a:solidFill>
                <a:cs typeface="Franklin Gothic Book"/>
              </a:rPr>
              <a:t>e</a:t>
            </a:r>
            <a:r>
              <a:rPr lang="en-CH" i="1" kern="1000" spc="30" dirty="0">
                <a:solidFill>
                  <a:srgbClr val="0070C0"/>
                </a:solidFill>
                <a:cs typeface="Franklin Gothic Book"/>
              </a:rPr>
              <a:t>ment of multi-scale </a:t>
            </a:r>
            <a:br>
              <a:rPr lang="en-CH" i="1" kern="1000" spc="30" dirty="0">
                <a:solidFill>
                  <a:srgbClr val="0070C0"/>
                </a:solidFill>
                <a:cs typeface="Franklin Gothic Book"/>
              </a:rPr>
            </a:br>
            <a:r>
              <a:rPr lang="en-CH" i="1" kern="1000" spc="30" dirty="0">
                <a:solidFill>
                  <a:srgbClr val="0070C0"/>
                </a:solidFill>
                <a:cs typeface="Franklin Gothic Book"/>
              </a:rPr>
              <a:t>and multi-model design</a:t>
            </a:r>
            <a:r>
              <a:rPr lang="en-CH" kern="1000" spc="30" dirty="0">
                <a:cs typeface="Franklin Gothic Book"/>
              </a:rPr>
              <a:t>.</a:t>
            </a:r>
          </a:p>
          <a:p>
            <a:pPr lvl="1"/>
            <a:r>
              <a:rPr lang="en-CH" kern="1000" spc="30" dirty="0">
                <a:cs typeface="Franklin Gothic Book"/>
              </a:rPr>
              <a:t>The project uses </a:t>
            </a:r>
            <a:r>
              <a:rPr lang="en-CH" b="1" i="1" kern="1000" spc="30" dirty="0">
                <a:solidFill>
                  <a:srgbClr val="0070C0"/>
                </a:solidFill>
                <a:cs typeface="Franklin Gothic Book"/>
              </a:rPr>
              <a:t>standard technologies </a:t>
            </a:r>
            <a:r>
              <a:rPr lang="en-CH" kern="1000" spc="30" dirty="0">
                <a:cs typeface="Franklin Gothic Book"/>
              </a:rPr>
              <a:t>such </a:t>
            </a:r>
            <a:br>
              <a:rPr lang="en-CH" kern="1000" spc="30" dirty="0">
                <a:cs typeface="Franklin Gothic Book"/>
              </a:rPr>
            </a:br>
            <a:r>
              <a:rPr lang="en-CH" kern="1000" spc="30" dirty="0">
                <a:cs typeface="Franklin Gothic Book"/>
              </a:rPr>
              <a:t>as Jupyter notebooks and GitLab to solve the </a:t>
            </a:r>
            <a:br>
              <a:rPr lang="en-CH" kern="1000" spc="30" dirty="0">
                <a:cs typeface="Franklin Gothic Book"/>
              </a:rPr>
            </a:br>
            <a:r>
              <a:rPr lang="en-CH" kern="1000" spc="30" dirty="0">
                <a:cs typeface="Franklin Gothic Book"/>
              </a:rPr>
              <a:t>above strategic goals.</a:t>
            </a:r>
          </a:p>
          <a:p>
            <a:pPr lvl="1"/>
            <a:r>
              <a:rPr lang="en-CH" kern="1000" spc="30" dirty="0">
                <a:cs typeface="Franklin Gothic Book"/>
              </a:rPr>
              <a:t>The demo shown today constitutes the very </a:t>
            </a:r>
            <a:br>
              <a:rPr lang="en-CH" kern="1000" spc="30" dirty="0">
                <a:cs typeface="Franklin Gothic Book"/>
              </a:rPr>
            </a:br>
            <a:r>
              <a:rPr lang="en-CH" kern="1000" spc="30" dirty="0">
                <a:cs typeface="Franklin Gothic Book"/>
              </a:rPr>
              <a:t>steps of this project, which shall be </a:t>
            </a:r>
            <a:r>
              <a:rPr lang="en-US" kern="1000" spc="30" dirty="0">
                <a:cs typeface="Franklin Gothic Book"/>
              </a:rPr>
              <a:t>opened</a:t>
            </a:r>
            <a:r>
              <a:rPr lang="en-CH" kern="1000" spc="30" dirty="0">
                <a:cs typeface="Franklin Gothic Book"/>
              </a:rPr>
              <a:t> </a:t>
            </a:r>
            <a:br>
              <a:rPr lang="en-CH" kern="1000" spc="30" dirty="0">
                <a:cs typeface="Franklin Gothic Book"/>
              </a:rPr>
            </a:br>
            <a:r>
              <a:rPr lang="en-CH" kern="1000" spc="30" dirty="0">
                <a:cs typeface="Franklin Gothic Book"/>
              </a:rPr>
              <a:t>to the community in the second year.</a:t>
            </a:r>
          </a:p>
          <a:p>
            <a:pPr marL="0" indent="0">
              <a:buNone/>
            </a:pPr>
            <a:endParaRPr lang="en-CH" dirty="0"/>
          </a:p>
          <a:p>
            <a:endParaRPr lang="en-CH" dirty="0"/>
          </a:p>
        </p:txBody>
      </p:sp>
      <p:sp>
        <p:nvSpPr>
          <p:cNvPr id="3" name="Title 2">
            <a:extLst>
              <a:ext uri="{FF2B5EF4-FFF2-40B4-BE49-F238E27FC236}">
                <a16:creationId xmlns:a16="http://schemas.microsoft.com/office/drawing/2014/main" id="{463CB30B-01F5-2145-83C2-0B5B0B974600}"/>
              </a:ext>
            </a:extLst>
          </p:cNvPr>
          <p:cNvSpPr>
            <a:spLocks noGrp="1"/>
          </p:cNvSpPr>
          <p:nvPr>
            <p:ph type="title"/>
          </p:nvPr>
        </p:nvSpPr>
        <p:spPr/>
        <p:txBody>
          <a:bodyPr/>
          <a:lstStyle/>
          <a:p>
            <a:r>
              <a:rPr lang="en-CH" sz="2400" dirty="0"/>
              <a:t>CHART2/MagNum Project at ETHZ</a:t>
            </a:r>
          </a:p>
        </p:txBody>
      </p:sp>
      <p:sp>
        <p:nvSpPr>
          <p:cNvPr id="4" name="Slide Number Placeholder 3">
            <a:extLst>
              <a:ext uri="{FF2B5EF4-FFF2-40B4-BE49-F238E27FC236}">
                <a16:creationId xmlns:a16="http://schemas.microsoft.com/office/drawing/2014/main" id="{1E6059F6-5D5A-F14F-AEEA-84A520D55A2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pic>
        <p:nvPicPr>
          <p:cNvPr id="5" name="Picture 4" descr="Graphical user interface&#10;&#10;Description automatically generated with medium confidence">
            <a:extLst>
              <a:ext uri="{FF2B5EF4-FFF2-40B4-BE49-F238E27FC236}">
                <a16:creationId xmlns:a16="http://schemas.microsoft.com/office/drawing/2014/main" id="{EE711259-1245-A84F-84E3-87B0FEB7A9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12160" y="2204864"/>
            <a:ext cx="2620500" cy="2663813"/>
          </a:xfrm>
          <a:prstGeom prst="rect">
            <a:avLst/>
          </a:prstGeom>
        </p:spPr>
      </p:pic>
    </p:spTree>
    <p:extLst>
      <p:ext uri="{BB962C8B-B14F-4D97-AF65-F5344CB8AC3E}">
        <p14:creationId xmlns:p14="http://schemas.microsoft.com/office/powerpoint/2010/main" val="19061124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F5646E-637A-7B41-B044-B6E5CC18CB3D}"/>
              </a:ext>
            </a:extLst>
          </p:cNvPr>
          <p:cNvSpPr>
            <a:spLocks noGrp="1"/>
          </p:cNvSpPr>
          <p:nvPr>
            <p:ph sz="quarter" idx="13"/>
          </p:nvPr>
        </p:nvSpPr>
        <p:spPr/>
        <p:txBody>
          <a:bodyPr/>
          <a:lstStyle/>
          <a:p>
            <a:r>
              <a:rPr lang="en-CH" dirty="0"/>
              <a:t>HFM design and analysis</a:t>
            </a:r>
          </a:p>
          <a:p>
            <a:pPr lvl="1"/>
            <a:r>
              <a:rPr lang="en-CH" dirty="0"/>
              <a:t>Brief state of the art </a:t>
            </a:r>
          </a:p>
          <a:p>
            <a:pPr lvl="1"/>
            <a:r>
              <a:rPr lang="en-CH" dirty="0"/>
              <a:t>Strategic goals for design techniques</a:t>
            </a:r>
          </a:p>
          <a:p>
            <a:pPr lvl="1"/>
            <a:r>
              <a:rPr lang="en-CH" dirty="0"/>
              <a:t>A model-based systems engineering approach</a:t>
            </a:r>
          </a:p>
          <a:p>
            <a:endParaRPr lang="en-CH" dirty="0"/>
          </a:p>
        </p:txBody>
      </p:sp>
      <p:sp>
        <p:nvSpPr>
          <p:cNvPr id="3" name="Title 2">
            <a:extLst>
              <a:ext uri="{FF2B5EF4-FFF2-40B4-BE49-F238E27FC236}">
                <a16:creationId xmlns:a16="http://schemas.microsoft.com/office/drawing/2014/main" id="{1B804671-D3C6-574E-916E-218122C3E336}"/>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CA134DD6-B487-F94E-B698-9563C0D5777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spTree>
    <p:extLst>
      <p:ext uri="{BB962C8B-B14F-4D97-AF65-F5344CB8AC3E}">
        <p14:creationId xmlns:p14="http://schemas.microsoft.com/office/powerpoint/2010/main" val="38489665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8C3D8-8176-6A4A-BE98-A189C17CBB76}"/>
              </a:ext>
            </a:extLst>
          </p:cNvPr>
          <p:cNvSpPr>
            <a:spLocks noGrp="1"/>
          </p:cNvSpPr>
          <p:nvPr>
            <p:ph type="title"/>
          </p:nvPr>
        </p:nvSpPr>
        <p:spPr/>
        <p:txBody>
          <a:bodyPr/>
          <a:lstStyle/>
          <a:p>
            <a:r>
              <a:rPr lang="en-CH" dirty="0"/>
              <a:t>Divide, </a:t>
            </a:r>
            <a:r>
              <a:rPr lang="en-CH" dirty="0">
                <a:solidFill>
                  <a:srgbClr val="0070C0"/>
                </a:solidFill>
              </a:rPr>
              <a:t>Reunite</a:t>
            </a:r>
            <a:r>
              <a:rPr lang="en-CH" dirty="0"/>
              <a:t>, and Conquer </a:t>
            </a:r>
          </a:p>
        </p:txBody>
      </p:sp>
      <p:sp>
        <p:nvSpPr>
          <p:cNvPr id="4" name="Slide Number Placeholder 3">
            <a:extLst>
              <a:ext uri="{FF2B5EF4-FFF2-40B4-BE49-F238E27FC236}">
                <a16:creationId xmlns:a16="http://schemas.microsoft.com/office/drawing/2014/main" id="{468C6DD6-8187-BC49-B8F4-152CE92BA99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20</a:t>
            </a:fld>
            <a:endParaRPr lang="de-DE" dirty="0"/>
          </a:p>
        </p:txBody>
      </p:sp>
      <p:sp>
        <p:nvSpPr>
          <p:cNvPr id="5" name="Rounded Rectangle 4">
            <a:extLst>
              <a:ext uri="{FF2B5EF4-FFF2-40B4-BE49-F238E27FC236}">
                <a16:creationId xmlns:a16="http://schemas.microsoft.com/office/drawing/2014/main" id="{9102AF20-4468-724E-81A8-8DB3D1F3AF46}"/>
              </a:ext>
            </a:extLst>
          </p:cNvPr>
          <p:cNvSpPr/>
          <p:nvPr/>
        </p:nvSpPr>
        <p:spPr bwMode="auto">
          <a:xfrm>
            <a:off x="4752628" y="1579556"/>
            <a:ext cx="1277617" cy="375924"/>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Coil Geometry</a:t>
            </a:r>
          </a:p>
        </p:txBody>
      </p:sp>
      <p:sp>
        <p:nvSpPr>
          <p:cNvPr id="13" name="Rounded Rectangle 12">
            <a:extLst>
              <a:ext uri="{FF2B5EF4-FFF2-40B4-BE49-F238E27FC236}">
                <a16:creationId xmlns:a16="http://schemas.microsoft.com/office/drawing/2014/main" id="{1572AF59-BA20-FE4E-B650-6CDCA3E01828}"/>
              </a:ext>
            </a:extLst>
          </p:cNvPr>
          <p:cNvSpPr/>
          <p:nvPr/>
        </p:nvSpPr>
        <p:spPr bwMode="auto">
          <a:xfrm>
            <a:off x="180798" y="1583877"/>
            <a:ext cx="1277617" cy="375924"/>
          </a:xfrm>
          <a:prstGeom prst="round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Materials Constitutive  Mod</a:t>
            </a:r>
          </a:p>
        </p:txBody>
      </p:sp>
      <p:sp>
        <p:nvSpPr>
          <p:cNvPr id="15" name="Rounded Rectangle 14">
            <a:extLst>
              <a:ext uri="{FF2B5EF4-FFF2-40B4-BE49-F238E27FC236}">
                <a16:creationId xmlns:a16="http://schemas.microsoft.com/office/drawing/2014/main" id="{3D8FD273-35F6-074B-8E00-55C8755AE047}"/>
              </a:ext>
            </a:extLst>
          </p:cNvPr>
          <p:cNvSpPr/>
          <p:nvPr/>
        </p:nvSpPr>
        <p:spPr bwMode="auto">
          <a:xfrm>
            <a:off x="177581" y="304407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Composite</a:t>
            </a:r>
          </a:p>
        </p:txBody>
      </p:sp>
      <p:sp>
        <p:nvSpPr>
          <p:cNvPr id="16" name="Rounded Rectangle 15">
            <a:extLst>
              <a:ext uri="{FF2B5EF4-FFF2-40B4-BE49-F238E27FC236}">
                <a16:creationId xmlns:a16="http://schemas.microsoft.com/office/drawing/2014/main" id="{EA23EAB1-094B-5E48-A613-FB8F54664FCB}"/>
              </a:ext>
            </a:extLst>
          </p:cNvPr>
          <p:cNvSpPr/>
          <p:nvPr/>
        </p:nvSpPr>
        <p:spPr bwMode="auto">
          <a:xfrm>
            <a:off x="177581" y="350168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Metals</a:t>
            </a:r>
          </a:p>
        </p:txBody>
      </p:sp>
      <p:sp>
        <p:nvSpPr>
          <p:cNvPr id="17" name="Rounded Rectangle 16">
            <a:extLst>
              <a:ext uri="{FF2B5EF4-FFF2-40B4-BE49-F238E27FC236}">
                <a16:creationId xmlns:a16="http://schemas.microsoft.com/office/drawing/2014/main" id="{B7E30440-502C-2A47-8EF3-3BE5344FABB3}"/>
              </a:ext>
            </a:extLst>
          </p:cNvPr>
          <p:cNvSpPr/>
          <p:nvPr/>
        </p:nvSpPr>
        <p:spPr bwMode="auto">
          <a:xfrm>
            <a:off x="4752628" y="3045461"/>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mechanical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8" name="Rounded Rectangle 17">
            <a:extLst>
              <a:ext uri="{FF2B5EF4-FFF2-40B4-BE49-F238E27FC236}">
                <a16:creationId xmlns:a16="http://schemas.microsoft.com/office/drawing/2014/main" id="{692F202B-C30E-2E40-9235-EDFC0CE76E0C}"/>
              </a:ext>
            </a:extLst>
          </p:cNvPr>
          <p:cNvSpPr/>
          <p:nvPr/>
        </p:nvSpPr>
        <p:spPr bwMode="auto">
          <a:xfrm>
            <a:off x="4747054" y="2582942"/>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EM static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ounded Rectangle 18">
            <a:extLst>
              <a:ext uri="{FF2B5EF4-FFF2-40B4-BE49-F238E27FC236}">
                <a16:creationId xmlns:a16="http://schemas.microsoft.com/office/drawing/2014/main" id="{65F7D69F-A084-D34F-A86D-2C3EADFECAAA}"/>
              </a:ext>
            </a:extLst>
          </p:cNvPr>
          <p:cNvSpPr/>
          <p:nvPr/>
        </p:nvSpPr>
        <p:spPr bwMode="auto">
          <a:xfrm>
            <a:off x="4752628" y="3501686"/>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Margin calculation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3" name="Rounded Rectangle 32">
            <a:extLst>
              <a:ext uri="{FF2B5EF4-FFF2-40B4-BE49-F238E27FC236}">
                <a16:creationId xmlns:a16="http://schemas.microsoft.com/office/drawing/2014/main" id="{43685135-275E-7142-8F04-BFE21896FDDC}"/>
              </a:ext>
            </a:extLst>
          </p:cNvPr>
          <p:cNvSpPr/>
          <p:nvPr/>
        </p:nvSpPr>
        <p:spPr bwMode="auto">
          <a:xfrm>
            <a:off x="2437828" y="5357332"/>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Optimization</a:t>
            </a:r>
          </a:p>
        </p:txBody>
      </p:sp>
      <p:sp>
        <p:nvSpPr>
          <p:cNvPr id="41" name="TextBox 40">
            <a:extLst>
              <a:ext uri="{FF2B5EF4-FFF2-40B4-BE49-F238E27FC236}">
                <a16:creationId xmlns:a16="http://schemas.microsoft.com/office/drawing/2014/main" id="{AEBC8E56-5ECA-C244-B825-661B4249F37A}"/>
              </a:ext>
            </a:extLst>
          </p:cNvPr>
          <p:cNvSpPr txBox="1"/>
          <p:nvPr/>
        </p:nvSpPr>
        <p:spPr>
          <a:xfrm>
            <a:off x="2077200" y="76470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Multi-model optimization proof of concept study </a:t>
            </a:r>
            <a:br>
              <a:rPr lang="en-CH" sz="1800" kern="1000" spc="30" dirty="0">
                <a:solidFill>
                  <a:srgbClr val="0070C0"/>
                </a:solidFill>
                <a:latin typeface="+mn-lt"/>
                <a:cs typeface="Franklin Gothic Book"/>
              </a:rPr>
            </a:br>
            <a:r>
              <a:rPr lang="en-CH" sz="1800" kern="1000" spc="30" dirty="0">
                <a:solidFill>
                  <a:srgbClr val="0070C0"/>
                </a:solidFill>
                <a:latin typeface="+mn-lt"/>
                <a:cs typeface="Franklin Gothic Book"/>
              </a:rPr>
              <a:t>for innovative mechanical concept development</a:t>
            </a:r>
          </a:p>
        </p:txBody>
      </p:sp>
      <p:cxnSp>
        <p:nvCxnSpPr>
          <p:cNvPr id="53" name="Elbow Connector 52">
            <a:extLst>
              <a:ext uri="{FF2B5EF4-FFF2-40B4-BE49-F238E27FC236}">
                <a16:creationId xmlns:a16="http://schemas.microsoft.com/office/drawing/2014/main" id="{BCED6A1D-B2F8-B24D-B684-ED0205FAFFCC}"/>
              </a:ext>
            </a:extLst>
          </p:cNvPr>
          <p:cNvCxnSpPr>
            <a:cxnSpLocks/>
            <a:stCxn id="18" idx="3"/>
            <a:endCxn id="19" idx="3"/>
          </p:cNvCxnSpPr>
          <p:nvPr/>
        </p:nvCxnSpPr>
        <p:spPr bwMode="auto">
          <a:xfrm>
            <a:off x="6024671" y="2770904"/>
            <a:ext cx="5574" cy="918744"/>
          </a:xfrm>
          <a:prstGeom prst="bentConnector3">
            <a:avLst>
              <a:gd name="adj1" fmla="val 4201184"/>
            </a:avLst>
          </a:prstGeom>
          <a:solidFill>
            <a:schemeClr val="accent1"/>
          </a:solidFill>
          <a:ln w="9525" cap="flat" cmpd="sng" algn="ctr">
            <a:solidFill>
              <a:schemeClr val="tx1"/>
            </a:solidFill>
            <a:prstDash val="solid"/>
            <a:round/>
            <a:headEnd type="none" w="med" len="med"/>
            <a:tailEnd type="triangle"/>
          </a:ln>
          <a:effectLst/>
        </p:spPr>
      </p:cxnSp>
      <p:cxnSp>
        <p:nvCxnSpPr>
          <p:cNvPr id="60" name="Elbow Connector 59">
            <a:extLst>
              <a:ext uri="{FF2B5EF4-FFF2-40B4-BE49-F238E27FC236}">
                <a16:creationId xmlns:a16="http://schemas.microsoft.com/office/drawing/2014/main" id="{E3747EA6-E893-EB47-A25B-E0340D9AC7D5}"/>
              </a:ext>
            </a:extLst>
          </p:cNvPr>
          <p:cNvCxnSpPr>
            <a:cxnSpLocks/>
            <a:endCxn id="17" idx="1"/>
          </p:cNvCxnSpPr>
          <p:nvPr/>
        </p:nvCxnSpPr>
        <p:spPr bwMode="auto">
          <a:xfrm flipV="1">
            <a:off x="1634170" y="3233423"/>
            <a:ext cx="3118458" cy="241541"/>
          </a:xfrm>
          <a:prstGeom prst="bent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62" name="Right Brace 61">
            <a:extLst>
              <a:ext uri="{FF2B5EF4-FFF2-40B4-BE49-F238E27FC236}">
                <a16:creationId xmlns:a16="http://schemas.microsoft.com/office/drawing/2014/main" id="{444A9F91-F17B-8F4C-AC3E-1558032B3CAF}"/>
              </a:ext>
            </a:extLst>
          </p:cNvPr>
          <p:cNvSpPr/>
          <p:nvPr/>
        </p:nvSpPr>
        <p:spPr bwMode="auto">
          <a:xfrm>
            <a:off x="1487521" y="3244522"/>
            <a:ext cx="114326" cy="460883"/>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76" name="Straight Arrow Connector 75">
            <a:extLst>
              <a:ext uri="{FF2B5EF4-FFF2-40B4-BE49-F238E27FC236}">
                <a16:creationId xmlns:a16="http://schemas.microsoft.com/office/drawing/2014/main" id="{8670EF47-6025-844D-A979-43F02F5A911E}"/>
              </a:ext>
            </a:extLst>
          </p:cNvPr>
          <p:cNvCxnSpPr>
            <a:cxnSpLocks/>
          </p:cNvCxnSpPr>
          <p:nvPr/>
        </p:nvCxnSpPr>
        <p:spPr bwMode="auto">
          <a:xfrm>
            <a:off x="5381857" y="1942119"/>
            <a:ext cx="4005" cy="62746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5" name="Rounded Rectangle 34">
            <a:extLst>
              <a:ext uri="{FF2B5EF4-FFF2-40B4-BE49-F238E27FC236}">
                <a16:creationId xmlns:a16="http://schemas.microsoft.com/office/drawing/2014/main" id="{266EEFD4-58F4-7744-B3C1-17FFF20A0F94}"/>
              </a:ext>
            </a:extLst>
          </p:cNvPr>
          <p:cNvSpPr/>
          <p:nvPr/>
        </p:nvSpPr>
        <p:spPr bwMode="auto">
          <a:xfrm>
            <a:off x="4747549" y="4398030"/>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Quench Protection</a:t>
            </a:r>
            <a:endParaRPr lang="en-CH" sz="1100" dirty="0">
              <a:solidFill>
                <a:schemeClr val="tx1"/>
              </a:solidFill>
              <a:latin typeface="Calibri" panose="020F0502020204030204" pitchFamily="34" charset="0"/>
              <a:cs typeface="Calibri" panose="020F0502020204030204" pitchFamily="34" charset="0"/>
            </a:endParaRPr>
          </a:p>
        </p:txBody>
      </p:sp>
      <p:cxnSp>
        <p:nvCxnSpPr>
          <p:cNvPr id="36" name="Straight Arrow Connector 35">
            <a:extLst>
              <a:ext uri="{FF2B5EF4-FFF2-40B4-BE49-F238E27FC236}">
                <a16:creationId xmlns:a16="http://schemas.microsoft.com/office/drawing/2014/main" id="{DE9CC632-4D5F-6A44-AB82-5E413430FA80}"/>
              </a:ext>
            </a:extLst>
          </p:cNvPr>
          <p:cNvCxnSpPr>
            <a:cxnSpLocks/>
            <a:stCxn id="19" idx="2"/>
          </p:cNvCxnSpPr>
          <p:nvPr/>
        </p:nvCxnSpPr>
        <p:spPr bwMode="auto">
          <a:xfrm flipH="1">
            <a:off x="5385863" y="3877610"/>
            <a:ext cx="5574" cy="5924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123E9B43-5EB3-2A4C-A179-EF5501BAEFFB}"/>
              </a:ext>
            </a:extLst>
          </p:cNvPr>
          <p:cNvCxnSpPr>
            <a:cxnSpLocks/>
          </p:cNvCxnSpPr>
          <p:nvPr/>
        </p:nvCxnSpPr>
        <p:spPr bwMode="auto">
          <a:xfrm>
            <a:off x="5385862" y="3429000"/>
            <a:ext cx="0" cy="1440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C80E4E09-71F4-E247-9047-AA2AF2773174}"/>
              </a:ext>
            </a:extLst>
          </p:cNvPr>
          <p:cNvCxnSpPr>
            <a:cxnSpLocks/>
          </p:cNvCxnSpPr>
          <p:nvPr/>
        </p:nvCxnSpPr>
        <p:spPr bwMode="auto">
          <a:xfrm>
            <a:off x="5385862" y="2924944"/>
            <a:ext cx="0" cy="1440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6" name="TextBox 45">
            <a:extLst>
              <a:ext uri="{FF2B5EF4-FFF2-40B4-BE49-F238E27FC236}">
                <a16:creationId xmlns:a16="http://schemas.microsoft.com/office/drawing/2014/main" id="{01FF034B-A153-3449-92A5-405FB7B36528}"/>
              </a:ext>
            </a:extLst>
          </p:cNvPr>
          <p:cNvSpPr txBox="1"/>
          <p:nvPr/>
        </p:nvSpPr>
        <p:spPr>
          <a:xfrm>
            <a:off x="7452320" y="5276056"/>
            <a:ext cx="914400" cy="914400"/>
          </a:xfrm>
          <a:prstGeom prst="rect">
            <a:avLst/>
          </a:prstGeom>
          <a:noFill/>
        </p:spPr>
        <p:txBody>
          <a:bodyPr wrap="none" lIns="0" tIns="0" rIns="0" bIns="0" rtlCol="0">
            <a:noAutofit/>
          </a:bodyPr>
          <a:lstStyle/>
          <a:p>
            <a:pPr>
              <a:lnSpc>
                <a:spcPct val="110000"/>
              </a:lnSpc>
              <a:spcBef>
                <a:spcPts val="0"/>
              </a:spcBef>
            </a:pPr>
            <a:r>
              <a:rPr lang="en-CH" sz="2400" kern="1000" spc="30" dirty="0">
                <a:solidFill>
                  <a:srgbClr val="EE7B34"/>
                </a:solidFill>
                <a:latin typeface="+mn-lt"/>
                <a:cs typeface="Franklin Gothic Book"/>
              </a:rPr>
              <a:t>Demo</a:t>
            </a:r>
          </a:p>
        </p:txBody>
      </p:sp>
      <p:sp>
        <p:nvSpPr>
          <p:cNvPr id="47" name="Right Arrow 46">
            <a:extLst>
              <a:ext uri="{FF2B5EF4-FFF2-40B4-BE49-F238E27FC236}">
                <a16:creationId xmlns:a16="http://schemas.microsoft.com/office/drawing/2014/main" id="{0606ED38-0B02-1A48-B8BD-86EA1D45EE1D}"/>
              </a:ext>
            </a:extLst>
          </p:cNvPr>
          <p:cNvSpPr/>
          <p:nvPr/>
        </p:nvSpPr>
        <p:spPr bwMode="auto">
          <a:xfrm rot="5400000">
            <a:off x="7228861" y="3042485"/>
            <a:ext cx="1046989" cy="302105"/>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
        <p:nvSpPr>
          <p:cNvPr id="48" name="TextBox 47">
            <a:extLst>
              <a:ext uri="{FF2B5EF4-FFF2-40B4-BE49-F238E27FC236}">
                <a16:creationId xmlns:a16="http://schemas.microsoft.com/office/drawing/2014/main" id="{4767B669-CBCC-D548-9909-1047D183807B}"/>
              </a:ext>
            </a:extLst>
          </p:cNvPr>
          <p:cNvSpPr txBox="1"/>
          <p:nvPr/>
        </p:nvSpPr>
        <p:spPr>
          <a:xfrm rot="5400000">
            <a:off x="7307862" y="2658616"/>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multi-model</a:t>
            </a:r>
          </a:p>
        </p:txBody>
      </p:sp>
    </p:spTree>
    <p:extLst>
      <p:ext uri="{BB962C8B-B14F-4D97-AF65-F5344CB8AC3E}">
        <p14:creationId xmlns:p14="http://schemas.microsoft.com/office/powerpoint/2010/main" val="14189705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style.rotation</p:attrName>
                                        </p:attrNameLst>
                                      </p:cBhvr>
                                      <p:tavLst>
                                        <p:tav tm="0">
                                          <p:val>
                                            <p:fltVal val="720"/>
                                          </p:val>
                                        </p:tav>
                                        <p:tav tm="100000">
                                          <p:val>
                                            <p:fltVal val="0"/>
                                          </p:val>
                                        </p:tav>
                                      </p:tavLst>
                                    </p:anim>
                                    <p:anim calcmode="lin" valueType="num">
                                      <p:cBhvr>
                                        <p:cTn id="9" dur="2000" fill="hold"/>
                                        <p:tgtEl>
                                          <p:spTgt spid="46"/>
                                        </p:tgtEl>
                                        <p:attrNameLst>
                                          <p:attrName>ppt_h</p:attrName>
                                        </p:attrNameLst>
                                      </p:cBhvr>
                                      <p:tavLst>
                                        <p:tav tm="0">
                                          <p:val>
                                            <p:fltVal val="0"/>
                                          </p:val>
                                        </p:tav>
                                        <p:tav tm="100000">
                                          <p:val>
                                            <p:strVal val="#ppt_h"/>
                                          </p:val>
                                        </p:tav>
                                      </p:tavLst>
                                    </p:anim>
                                    <p:anim calcmode="lin" valueType="num">
                                      <p:cBhvr>
                                        <p:cTn id="10" dur="2000" fill="hold"/>
                                        <p:tgtEl>
                                          <p:spTgt spid="4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8631BC-D3F9-5E47-9018-D5C895F81EEE}"/>
              </a:ext>
            </a:extLst>
          </p:cNvPr>
          <p:cNvSpPr>
            <a:spLocks noGrp="1"/>
          </p:cNvSpPr>
          <p:nvPr>
            <p:ph sz="quarter" idx="13"/>
          </p:nvPr>
        </p:nvSpPr>
        <p:spPr/>
        <p:txBody>
          <a:bodyPr/>
          <a:lstStyle/>
          <a:p>
            <a:r>
              <a:rPr lang="en-CH" sz="1600" dirty="0"/>
              <a:t>We </a:t>
            </a:r>
            <a:r>
              <a:rPr lang="en-CH" sz="1600" b="1" i="1" dirty="0">
                <a:solidFill>
                  <a:srgbClr val="0070C0"/>
                </a:solidFill>
              </a:rPr>
              <a:t>split up a design process into individual tasks</a:t>
            </a:r>
            <a:r>
              <a:rPr lang="en-CH" sz="1600" dirty="0"/>
              <a:t>, that is, work units with typical input/output behavior.</a:t>
            </a:r>
          </a:p>
          <a:p>
            <a:r>
              <a:rPr lang="en-CH" sz="1600" dirty="0"/>
              <a:t>The community agrees on </a:t>
            </a:r>
            <a:r>
              <a:rPr lang="en-CH" sz="1600" b="1" i="1" dirty="0">
                <a:solidFill>
                  <a:srgbClr val="0070C0"/>
                </a:solidFill>
              </a:rPr>
              <a:t>input/output (files) interfaces</a:t>
            </a:r>
            <a:r>
              <a:rPr lang="en-CH" sz="1600" dirty="0"/>
              <a:t>.</a:t>
            </a:r>
          </a:p>
          <a:p>
            <a:r>
              <a:rPr lang="en-CH" sz="1600" dirty="0"/>
              <a:t>The tasks are implemented in </a:t>
            </a:r>
            <a:r>
              <a:rPr lang="en-CH" sz="1600" b="1" i="1" dirty="0">
                <a:solidFill>
                  <a:srgbClr val="0070C0"/>
                </a:solidFill>
              </a:rPr>
              <a:t>interactive Notbooks </a:t>
            </a:r>
            <a:r>
              <a:rPr lang="en-CH" sz="1600" dirty="0"/>
              <a:t>(Jupyter Notebook).</a:t>
            </a:r>
          </a:p>
          <a:p>
            <a:pPr lvl="1"/>
            <a:r>
              <a:rPr lang="en-CH" sz="1600" dirty="0"/>
              <a:t>Notebooks call existing numerical solvers, create, and execute models (</a:t>
            </a:r>
            <a:r>
              <a:rPr lang="en-CH" sz="1600" dirty="0">
                <a:solidFill>
                  <a:srgbClr val="0070C0"/>
                </a:solidFill>
              </a:rPr>
              <a:t>maintainability</a:t>
            </a:r>
            <a:r>
              <a:rPr lang="en-CH" sz="1600" dirty="0"/>
              <a:t>).</a:t>
            </a:r>
          </a:p>
          <a:p>
            <a:pPr lvl="1"/>
            <a:r>
              <a:rPr lang="en-CH" sz="1600" dirty="0"/>
              <a:t>Execution of a notebook produces an html report containing documentation, all input and version references (</a:t>
            </a:r>
            <a:r>
              <a:rPr lang="en-CH" sz="1600" dirty="0">
                <a:solidFill>
                  <a:srgbClr val="0070C0"/>
                </a:solidFill>
              </a:rPr>
              <a:t>traceability</a:t>
            </a:r>
            <a:r>
              <a:rPr lang="en-CH" sz="1600" dirty="0"/>
              <a:t>).</a:t>
            </a:r>
          </a:p>
          <a:p>
            <a:pPr lvl="1"/>
            <a:r>
              <a:rPr lang="en-CH" sz="1600" dirty="0"/>
              <a:t>Notebooks contain and use a limited amount of code (</a:t>
            </a:r>
            <a:r>
              <a:rPr lang="en-CH" sz="1600" dirty="0">
                <a:solidFill>
                  <a:srgbClr val="0070C0"/>
                </a:solidFill>
              </a:rPr>
              <a:t>maintainability</a:t>
            </a:r>
            <a:r>
              <a:rPr lang="en-CH" sz="1600" dirty="0"/>
              <a:t>).</a:t>
            </a:r>
          </a:p>
          <a:p>
            <a:pPr lvl="1"/>
            <a:r>
              <a:rPr lang="en-CH" sz="1600" dirty="0"/>
              <a:t>Notebooks can include simple user interfaces (</a:t>
            </a:r>
            <a:r>
              <a:rPr lang="en-CH" sz="1600" dirty="0">
                <a:solidFill>
                  <a:srgbClr val="0070C0"/>
                </a:solidFill>
              </a:rPr>
              <a:t>usability</a:t>
            </a:r>
            <a:r>
              <a:rPr lang="en-CH" sz="1600" dirty="0"/>
              <a:t>) or </a:t>
            </a:r>
            <a:br>
              <a:rPr lang="en-CH" sz="1600" dirty="0"/>
            </a:br>
            <a:r>
              <a:rPr lang="en-CH" sz="1600" dirty="0"/>
              <a:t>open up their APIs for coding (</a:t>
            </a:r>
            <a:r>
              <a:rPr lang="en-CH" sz="1600" dirty="0">
                <a:solidFill>
                  <a:srgbClr val="0070C0"/>
                </a:solidFill>
              </a:rPr>
              <a:t>flexibility</a:t>
            </a:r>
            <a:r>
              <a:rPr lang="en-CH" sz="1600" dirty="0"/>
              <a:t>).</a:t>
            </a:r>
          </a:p>
          <a:p>
            <a:pPr lvl="1"/>
            <a:r>
              <a:rPr lang="en-CH" sz="1600" dirty="0"/>
              <a:t>One and the same task can be implemented in different notebooks to account for adequate modeling depth, approach, or license preferences (</a:t>
            </a:r>
            <a:r>
              <a:rPr lang="en-CH" sz="1600" dirty="0">
                <a:solidFill>
                  <a:srgbClr val="0070C0"/>
                </a:solidFill>
              </a:rPr>
              <a:t>flexibility</a:t>
            </a:r>
            <a:r>
              <a:rPr lang="en-CH" sz="1600" dirty="0"/>
              <a:t>).</a:t>
            </a:r>
          </a:p>
          <a:p>
            <a:pPr lvl="1"/>
            <a:r>
              <a:rPr lang="en-CH" sz="1600" dirty="0"/>
              <a:t>Best-practices (e.g., results from PhD or postDoc work) shall be encoded in notebooks and made accessible to the community (</a:t>
            </a:r>
            <a:r>
              <a:rPr lang="en-CH" sz="1600" dirty="0">
                <a:solidFill>
                  <a:srgbClr val="0070C0"/>
                </a:solidFill>
              </a:rPr>
              <a:t>sustainability</a:t>
            </a:r>
            <a:r>
              <a:rPr lang="en-CH" sz="1600" dirty="0"/>
              <a:t>).</a:t>
            </a:r>
          </a:p>
          <a:p>
            <a:endParaRPr lang="en-CH" sz="1600" dirty="0"/>
          </a:p>
        </p:txBody>
      </p:sp>
      <p:sp>
        <p:nvSpPr>
          <p:cNvPr id="3" name="Title 2">
            <a:extLst>
              <a:ext uri="{FF2B5EF4-FFF2-40B4-BE49-F238E27FC236}">
                <a16:creationId xmlns:a16="http://schemas.microsoft.com/office/drawing/2014/main" id="{463CB30B-01F5-2145-83C2-0B5B0B974600}"/>
              </a:ext>
            </a:extLst>
          </p:cNvPr>
          <p:cNvSpPr>
            <a:spLocks noGrp="1"/>
          </p:cNvSpPr>
          <p:nvPr>
            <p:ph type="title"/>
          </p:nvPr>
        </p:nvSpPr>
        <p:spPr/>
        <p:txBody>
          <a:bodyPr/>
          <a:lstStyle/>
          <a:p>
            <a:r>
              <a:rPr lang="en-CH" dirty="0"/>
              <a:t>Notebooks for Modeling Tasks</a:t>
            </a:r>
          </a:p>
        </p:txBody>
      </p:sp>
      <p:sp>
        <p:nvSpPr>
          <p:cNvPr id="4" name="Slide Number Placeholder 3">
            <a:extLst>
              <a:ext uri="{FF2B5EF4-FFF2-40B4-BE49-F238E27FC236}">
                <a16:creationId xmlns:a16="http://schemas.microsoft.com/office/drawing/2014/main" id="{1E6059F6-5D5A-F14F-AEEA-84A520D55A2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21</a:t>
            </a:fld>
            <a:endParaRPr lang="de-DE" dirty="0"/>
          </a:p>
        </p:txBody>
      </p:sp>
    </p:spTree>
    <p:extLst>
      <p:ext uri="{BB962C8B-B14F-4D97-AF65-F5344CB8AC3E}">
        <p14:creationId xmlns:p14="http://schemas.microsoft.com/office/powerpoint/2010/main" val="38388770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834FAF-1051-CC49-9EA7-91213FC44F63}"/>
              </a:ext>
            </a:extLst>
          </p:cNvPr>
          <p:cNvSpPr>
            <a:spLocks noGrp="1"/>
          </p:cNvSpPr>
          <p:nvPr>
            <p:ph sz="quarter" idx="13"/>
          </p:nvPr>
        </p:nvSpPr>
        <p:spPr>
          <a:xfrm>
            <a:off x="1042988" y="1124744"/>
            <a:ext cx="7742237" cy="4679951"/>
          </a:xfrm>
        </p:spPr>
        <p:txBody>
          <a:bodyPr/>
          <a:lstStyle/>
          <a:p>
            <a:r>
              <a:rPr lang="en-CH" sz="1600" dirty="0"/>
              <a:t>Modeling </a:t>
            </a:r>
            <a:r>
              <a:rPr lang="en-CH" sz="1600" b="1" i="1" dirty="0">
                <a:solidFill>
                  <a:srgbClr val="0070C0"/>
                </a:solidFill>
              </a:rPr>
              <a:t>tasks (notebooks) and are concatenated into workflows </a:t>
            </a:r>
            <a:br>
              <a:rPr lang="en-CH" sz="1600" dirty="0"/>
            </a:br>
            <a:r>
              <a:rPr lang="en-CH" sz="1600" dirty="0"/>
              <a:t>that are defined as pipelines in </a:t>
            </a:r>
            <a:r>
              <a:rPr lang="en-CH" sz="1600" b="1" i="1" dirty="0">
                <a:solidFill>
                  <a:srgbClr val="0070C0"/>
                </a:solidFill>
              </a:rPr>
              <a:t>GitLab</a:t>
            </a:r>
            <a:r>
              <a:rPr lang="en-CH" sz="1600" dirty="0"/>
              <a:t> repositories.</a:t>
            </a:r>
          </a:p>
          <a:p>
            <a:r>
              <a:rPr lang="en-CH" sz="1600" dirty="0"/>
              <a:t>GitLab is primarily used for </a:t>
            </a:r>
            <a:r>
              <a:rPr lang="en-CH" sz="1600" i="1" dirty="0">
                <a:solidFill>
                  <a:srgbClr val="0070C0"/>
                </a:solidFill>
              </a:rPr>
              <a:t>consistent collaboration</a:t>
            </a:r>
            <a:r>
              <a:rPr lang="en-CH" sz="1600" dirty="0"/>
              <a:t>.</a:t>
            </a:r>
          </a:p>
          <a:p>
            <a:r>
              <a:rPr lang="en-CH" sz="1600" dirty="0"/>
              <a:t>Gitlab allows </a:t>
            </a:r>
            <a:r>
              <a:rPr lang="en-CH" sz="1600" i="1" dirty="0">
                <a:solidFill>
                  <a:srgbClr val="0070C0"/>
                </a:solidFill>
              </a:rPr>
              <a:t>to define pipelins</a:t>
            </a:r>
            <a:r>
              <a:rPr lang="en-CH" sz="1600" dirty="0"/>
              <a:t>, i.e., auto-executable workflows of tasks.</a:t>
            </a:r>
          </a:p>
          <a:p>
            <a:r>
              <a:rPr lang="en-CH" sz="1600" dirty="0"/>
              <a:t>GitLab’s versioning is used for a </a:t>
            </a:r>
            <a:r>
              <a:rPr lang="en-CH" sz="1600" i="1" dirty="0">
                <a:solidFill>
                  <a:srgbClr val="0070C0"/>
                </a:solidFill>
              </a:rPr>
              <a:t>traceable evolution </a:t>
            </a:r>
            <a:r>
              <a:rPr lang="en-CH" sz="1600" dirty="0"/>
              <a:t>of workflows over the project life cycle. </a:t>
            </a:r>
          </a:p>
          <a:p>
            <a:pPr lvl="1"/>
            <a:r>
              <a:rPr lang="en-CH" sz="1600" dirty="0"/>
              <a:t>Milestone events (</a:t>
            </a:r>
            <a:r>
              <a:rPr lang="en-CH" sz="1600" i="1" dirty="0">
                <a:solidFill>
                  <a:srgbClr val="0070C0"/>
                </a:solidFill>
              </a:rPr>
              <a:t>CDR, TDR, etc.</a:t>
            </a:r>
            <a:r>
              <a:rPr lang="en-CH" sz="1600" dirty="0"/>
              <a:t>) are captured in dedicated branches,</a:t>
            </a:r>
          </a:p>
          <a:p>
            <a:pPr lvl="1"/>
            <a:r>
              <a:rPr lang="en-CH" sz="1600" i="1" dirty="0">
                <a:solidFill>
                  <a:srgbClr val="0070C0"/>
                </a:solidFill>
              </a:rPr>
              <a:t>as-built</a:t>
            </a:r>
            <a:r>
              <a:rPr lang="en-CH" sz="1600" dirty="0"/>
              <a:t> versions are branches which shall evolve into </a:t>
            </a:r>
            <a:r>
              <a:rPr lang="en-CH" sz="1600" i="1" dirty="0">
                <a:solidFill>
                  <a:srgbClr val="0070C0"/>
                </a:solidFill>
              </a:rPr>
              <a:t>digital twins,</a:t>
            </a:r>
          </a:p>
          <a:p>
            <a:pPr lvl="1"/>
            <a:r>
              <a:rPr lang="en-CH" sz="1600" dirty="0"/>
              <a:t>milestone and as-built versions are regularly </a:t>
            </a:r>
            <a:r>
              <a:rPr lang="en-CH" sz="1600" i="1" dirty="0">
                <a:solidFill>
                  <a:srgbClr val="0070C0"/>
                </a:solidFill>
              </a:rPr>
              <a:t>auto-run and checked for reproducability</a:t>
            </a:r>
            <a:r>
              <a:rPr lang="en-CH" sz="1600" dirty="0"/>
              <a:t>.</a:t>
            </a:r>
          </a:p>
          <a:p>
            <a:r>
              <a:rPr lang="en-CH" sz="1600" dirty="0"/>
              <a:t>GitLab allows to run each task (notebook) on a dedicated machine.</a:t>
            </a:r>
          </a:p>
        </p:txBody>
      </p:sp>
      <p:sp>
        <p:nvSpPr>
          <p:cNvPr id="3" name="Title 2">
            <a:extLst>
              <a:ext uri="{FF2B5EF4-FFF2-40B4-BE49-F238E27FC236}">
                <a16:creationId xmlns:a16="http://schemas.microsoft.com/office/drawing/2014/main" id="{FC37E97B-D57B-9C4A-B2BF-F6020D0862CA}"/>
              </a:ext>
            </a:extLst>
          </p:cNvPr>
          <p:cNvSpPr>
            <a:spLocks noGrp="1"/>
          </p:cNvSpPr>
          <p:nvPr>
            <p:ph type="title"/>
          </p:nvPr>
        </p:nvSpPr>
        <p:spPr/>
        <p:txBody>
          <a:bodyPr/>
          <a:lstStyle/>
          <a:p>
            <a:r>
              <a:rPr lang="en-CH" sz="2000" dirty="0"/>
              <a:t>Workflows with Versioning and Auto-Execution</a:t>
            </a:r>
          </a:p>
        </p:txBody>
      </p:sp>
      <p:sp>
        <p:nvSpPr>
          <p:cNvPr id="4" name="Slide Number Placeholder 3">
            <a:extLst>
              <a:ext uri="{FF2B5EF4-FFF2-40B4-BE49-F238E27FC236}">
                <a16:creationId xmlns:a16="http://schemas.microsoft.com/office/drawing/2014/main" id="{F9983641-B1AC-E347-ABAE-1AFD2BCDE54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22</a:t>
            </a:fld>
            <a:endParaRPr lang="de-DE" dirty="0"/>
          </a:p>
        </p:txBody>
      </p:sp>
      <p:grpSp>
        <p:nvGrpSpPr>
          <p:cNvPr id="26" name="Group 25">
            <a:extLst>
              <a:ext uri="{FF2B5EF4-FFF2-40B4-BE49-F238E27FC236}">
                <a16:creationId xmlns:a16="http://schemas.microsoft.com/office/drawing/2014/main" id="{23BD5E65-30F3-3B48-BE66-3415946C607C}"/>
              </a:ext>
            </a:extLst>
          </p:cNvPr>
          <p:cNvGrpSpPr/>
          <p:nvPr/>
        </p:nvGrpSpPr>
        <p:grpSpPr>
          <a:xfrm>
            <a:off x="539552" y="3632442"/>
            <a:ext cx="8392116" cy="3036919"/>
            <a:chOff x="583132" y="3051313"/>
            <a:chExt cx="11405884" cy="4127534"/>
          </a:xfrm>
        </p:grpSpPr>
        <p:pic>
          <p:nvPicPr>
            <p:cNvPr id="14" name="Picture 13" descr="Graphical user interface, application&#10;&#10;Description automatically generated">
              <a:extLst>
                <a:ext uri="{FF2B5EF4-FFF2-40B4-BE49-F238E27FC236}">
                  <a16:creationId xmlns:a16="http://schemas.microsoft.com/office/drawing/2014/main" id="{374A7C98-5E4D-9445-98FB-D9EDC2769FC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35128" y="3279790"/>
              <a:ext cx="7553888" cy="2352925"/>
            </a:xfrm>
            <a:prstGeom prst="rect">
              <a:avLst/>
            </a:prstGeom>
          </p:spPr>
        </p:pic>
        <p:grpSp>
          <p:nvGrpSpPr>
            <p:cNvPr id="15" name="Group 14">
              <a:extLst>
                <a:ext uri="{FF2B5EF4-FFF2-40B4-BE49-F238E27FC236}">
                  <a16:creationId xmlns:a16="http://schemas.microsoft.com/office/drawing/2014/main" id="{F1CD948C-369E-5049-9FB8-016088108445}"/>
                </a:ext>
              </a:extLst>
            </p:cNvPr>
            <p:cNvGrpSpPr/>
            <p:nvPr/>
          </p:nvGrpSpPr>
          <p:grpSpPr>
            <a:xfrm>
              <a:off x="637918" y="3051313"/>
              <a:ext cx="3127357" cy="3722083"/>
              <a:chOff x="637918" y="3051313"/>
              <a:chExt cx="3127357" cy="3722083"/>
            </a:xfrm>
          </p:grpSpPr>
          <p:pic>
            <p:nvPicPr>
              <p:cNvPr id="16" name="Picture 2" descr="Introduction to GitLab Flow | GitLab">
                <a:extLst>
                  <a:ext uri="{FF2B5EF4-FFF2-40B4-BE49-F238E27FC236}">
                    <a16:creationId xmlns:a16="http://schemas.microsoft.com/office/drawing/2014/main" id="{2AFC1895-2B7D-CA4D-A7C8-82D7C4686FD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1792" y="3166282"/>
                <a:ext cx="2759609" cy="360711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02CDB0C3-6018-1442-81C3-4706C4E4FACF}"/>
                  </a:ext>
                </a:extLst>
              </p:cNvPr>
              <p:cNvSpPr/>
              <p:nvPr/>
            </p:nvSpPr>
            <p:spPr>
              <a:xfrm>
                <a:off x="1699591" y="3051313"/>
                <a:ext cx="944218" cy="39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8" name="Rectangle 17">
                <a:extLst>
                  <a:ext uri="{FF2B5EF4-FFF2-40B4-BE49-F238E27FC236}">
                    <a16:creationId xmlns:a16="http://schemas.microsoft.com/office/drawing/2014/main" id="{99D2514D-05B5-0847-B336-9DC6D1C6F621}"/>
                  </a:ext>
                </a:extLst>
              </p:cNvPr>
              <p:cNvSpPr/>
              <p:nvPr/>
            </p:nvSpPr>
            <p:spPr>
              <a:xfrm>
                <a:off x="2821057" y="3691869"/>
                <a:ext cx="944218" cy="39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9" name="Rectangle 18">
                <a:extLst>
                  <a:ext uri="{FF2B5EF4-FFF2-40B4-BE49-F238E27FC236}">
                    <a16:creationId xmlns:a16="http://schemas.microsoft.com/office/drawing/2014/main" id="{976DD56C-BE60-1C47-BEB3-44EF742313E2}"/>
                  </a:ext>
                </a:extLst>
              </p:cNvPr>
              <p:cNvSpPr/>
              <p:nvPr/>
            </p:nvSpPr>
            <p:spPr>
              <a:xfrm>
                <a:off x="637918" y="5121451"/>
                <a:ext cx="944218" cy="39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20" name="Rectangle 19">
                <a:extLst>
                  <a:ext uri="{FF2B5EF4-FFF2-40B4-BE49-F238E27FC236}">
                    <a16:creationId xmlns:a16="http://schemas.microsoft.com/office/drawing/2014/main" id="{B0A2BDE9-A2D0-A749-A987-6EA04AFA2ABC}"/>
                  </a:ext>
                </a:extLst>
              </p:cNvPr>
              <p:cNvSpPr/>
              <p:nvPr/>
            </p:nvSpPr>
            <p:spPr>
              <a:xfrm rot="1588916">
                <a:off x="2346994" y="4590509"/>
                <a:ext cx="639928" cy="39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sp>
          <p:nvSpPr>
            <p:cNvPr id="21" name="TextBox 20">
              <a:extLst>
                <a:ext uri="{FF2B5EF4-FFF2-40B4-BE49-F238E27FC236}">
                  <a16:creationId xmlns:a16="http://schemas.microsoft.com/office/drawing/2014/main" id="{54D1A03F-3DD5-AE43-8F72-D3DC3C86DD2C}"/>
                </a:ext>
              </a:extLst>
            </p:cNvPr>
            <p:cNvSpPr txBox="1"/>
            <p:nvPr/>
          </p:nvSpPr>
          <p:spPr>
            <a:xfrm>
              <a:off x="1540175" y="3166281"/>
              <a:ext cx="1135524" cy="355559"/>
            </a:xfrm>
            <a:prstGeom prst="rect">
              <a:avLst/>
            </a:prstGeom>
            <a:solidFill>
              <a:srgbClr val="FFFFFF"/>
            </a:solidFill>
          </p:spPr>
          <p:txBody>
            <a:bodyPr wrap="none" rtlCol="0">
              <a:spAutoFit/>
            </a:bodyPr>
            <a:lstStyle/>
            <a:p>
              <a:r>
                <a:rPr lang="en-GB" sz="1100" dirty="0"/>
                <a:t>Reference</a:t>
              </a:r>
            </a:p>
          </p:txBody>
        </p:sp>
        <p:sp>
          <p:nvSpPr>
            <p:cNvPr id="22" name="TextBox 21">
              <a:extLst>
                <a:ext uri="{FF2B5EF4-FFF2-40B4-BE49-F238E27FC236}">
                  <a16:creationId xmlns:a16="http://schemas.microsoft.com/office/drawing/2014/main" id="{13198AFF-A0F9-3D4D-A2FF-DE7AA165110C}"/>
                </a:ext>
              </a:extLst>
            </p:cNvPr>
            <p:cNvSpPr txBox="1"/>
            <p:nvPr/>
          </p:nvSpPr>
          <p:spPr>
            <a:xfrm>
              <a:off x="2834083" y="3851353"/>
              <a:ext cx="669289" cy="355559"/>
            </a:xfrm>
            <a:prstGeom prst="rect">
              <a:avLst/>
            </a:prstGeom>
            <a:solidFill>
              <a:srgbClr val="FFFFFF"/>
            </a:solidFill>
          </p:spPr>
          <p:txBody>
            <a:bodyPr wrap="none" rtlCol="0">
              <a:spAutoFit/>
            </a:bodyPr>
            <a:lstStyle/>
            <a:p>
              <a:r>
                <a:rPr lang="en-GB" sz="1100" dirty="0"/>
                <a:t>CDR</a:t>
              </a:r>
            </a:p>
          </p:txBody>
        </p:sp>
        <p:sp>
          <p:nvSpPr>
            <p:cNvPr id="23" name="TextBox 22">
              <a:extLst>
                <a:ext uri="{FF2B5EF4-FFF2-40B4-BE49-F238E27FC236}">
                  <a16:creationId xmlns:a16="http://schemas.microsoft.com/office/drawing/2014/main" id="{7C5B4622-552E-3B4B-A836-AFD6069944C7}"/>
                </a:ext>
              </a:extLst>
            </p:cNvPr>
            <p:cNvSpPr txBox="1"/>
            <p:nvPr/>
          </p:nvSpPr>
          <p:spPr>
            <a:xfrm>
              <a:off x="583132" y="5255574"/>
              <a:ext cx="891513" cy="355559"/>
            </a:xfrm>
            <a:prstGeom prst="rect">
              <a:avLst/>
            </a:prstGeom>
            <a:noFill/>
          </p:spPr>
          <p:txBody>
            <a:bodyPr wrap="none" rtlCol="0">
              <a:spAutoFit/>
            </a:bodyPr>
            <a:lstStyle/>
            <a:p>
              <a:r>
                <a:rPr lang="en-GB" sz="1100" dirty="0"/>
                <a:t>As-built</a:t>
              </a:r>
            </a:p>
          </p:txBody>
        </p:sp>
        <p:sp>
          <p:nvSpPr>
            <p:cNvPr id="24" name="Arc 23">
              <a:extLst>
                <a:ext uri="{FF2B5EF4-FFF2-40B4-BE49-F238E27FC236}">
                  <a16:creationId xmlns:a16="http://schemas.microsoft.com/office/drawing/2014/main" id="{C6DB40C8-A88A-2744-8860-96045B5F005A}"/>
                </a:ext>
              </a:extLst>
            </p:cNvPr>
            <p:cNvSpPr/>
            <p:nvPr/>
          </p:nvSpPr>
          <p:spPr>
            <a:xfrm>
              <a:off x="3265964" y="5146592"/>
              <a:ext cx="1169164" cy="372424"/>
            </a:xfrm>
            <a:prstGeom prst="arc">
              <a:avLst>
                <a:gd name="adj1" fmla="val 11952482"/>
                <a:gd name="adj2" fmla="val 20985196"/>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100"/>
            </a:p>
          </p:txBody>
        </p:sp>
        <p:sp>
          <p:nvSpPr>
            <p:cNvPr id="25" name="TextBox 24">
              <a:extLst>
                <a:ext uri="{FF2B5EF4-FFF2-40B4-BE49-F238E27FC236}">
                  <a16:creationId xmlns:a16="http://schemas.microsoft.com/office/drawing/2014/main" id="{22C69035-330D-A14C-8964-843426361624}"/>
                </a:ext>
              </a:extLst>
            </p:cNvPr>
            <p:cNvSpPr txBox="1"/>
            <p:nvPr/>
          </p:nvSpPr>
          <p:spPr>
            <a:xfrm>
              <a:off x="3330528" y="5787983"/>
              <a:ext cx="1699800" cy="1390864"/>
            </a:xfrm>
            <a:prstGeom prst="rect">
              <a:avLst/>
            </a:prstGeom>
            <a:noFill/>
          </p:spPr>
          <p:txBody>
            <a:bodyPr wrap="none" rtlCol="0">
              <a:spAutoFit/>
            </a:bodyPr>
            <a:lstStyle/>
            <a:p>
              <a:r>
                <a:rPr lang="en-GB" sz="1100" dirty="0"/>
                <a:t>Each version</a:t>
              </a:r>
            </a:p>
            <a:p>
              <a:r>
                <a:rPr lang="en-GB" sz="1100" dirty="0"/>
                <a:t>is auto-checked</a:t>
              </a:r>
            </a:p>
            <a:p>
              <a:r>
                <a:rPr lang="en-GB" sz="1100" dirty="0"/>
                <a:t>and covered with</a:t>
              </a:r>
            </a:p>
            <a:p>
              <a:r>
                <a:rPr lang="en-GB" sz="1100" dirty="0"/>
                <a:t>reports</a:t>
              </a:r>
            </a:p>
          </p:txBody>
        </p:sp>
      </p:grpSp>
      <p:pic>
        <p:nvPicPr>
          <p:cNvPr id="27" name="Picture 26">
            <a:extLst>
              <a:ext uri="{FF2B5EF4-FFF2-40B4-BE49-F238E27FC236}">
                <a16:creationId xmlns:a16="http://schemas.microsoft.com/office/drawing/2014/main" id="{9442BC52-29E0-8E4D-B042-98576CEF80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48264" y="980728"/>
            <a:ext cx="1619672" cy="715247"/>
          </a:xfrm>
          <a:prstGeom prst="rect">
            <a:avLst/>
          </a:prstGeom>
        </p:spPr>
      </p:pic>
    </p:spTree>
    <p:extLst>
      <p:ext uri="{BB962C8B-B14F-4D97-AF65-F5344CB8AC3E}">
        <p14:creationId xmlns:p14="http://schemas.microsoft.com/office/powerpoint/2010/main" val="289371308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8A0F57-C48B-B045-A3F8-F5D4FCD003D8}"/>
              </a:ext>
            </a:extLst>
          </p:cNvPr>
          <p:cNvSpPr>
            <a:spLocks noGrp="1"/>
          </p:cNvSpPr>
          <p:nvPr>
            <p:ph sz="quarter" idx="13"/>
          </p:nvPr>
        </p:nvSpPr>
        <p:spPr>
          <a:xfrm>
            <a:off x="1042989" y="1196752"/>
            <a:ext cx="5545236" cy="4679951"/>
          </a:xfrm>
        </p:spPr>
        <p:txBody>
          <a:bodyPr/>
          <a:lstStyle/>
          <a:p>
            <a:r>
              <a:rPr lang="en-CH" sz="1300" dirty="0"/>
              <a:t>PhD/PostDoc</a:t>
            </a:r>
          </a:p>
          <a:p>
            <a:pPr lvl="1"/>
            <a:r>
              <a:rPr lang="en-CH" sz="1300" dirty="0"/>
              <a:t>Be presented with a clear vision for sustainable develoment.</a:t>
            </a:r>
          </a:p>
          <a:p>
            <a:pPr lvl="1"/>
            <a:r>
              <a:rPr lang="en-CH" sz="1300" dirty="0"/>
              <a:t>Be embedded in a community of other developers and specialists.</a:t>
            </a:r>
          </a:p>
          <a:p>
            <a:pPr lvl="1"/>
            <a:r>
              <a:rPr lang="en-CH" sz="1300" dirty="0"/>
              <a:t>Build upon and compare to previous work without the weight of legacy code.</a:t>
            </a:r>
          </a:p>
          <a:p>
            <a:pPr lvl="1"/>
            <a:r>
              <a:rPr lang="en-CH" sz="1300" dirty="0"/>
              <a:t>Be motivated by the prospect of impact on future design in the community.</a:t>
            </a:r>
          </a:p>
          <a:p>
            <a:r>
              <a:rPr lang="en-CH" sz="1300" dirty="0"/>
              <a:t>Subject-Matter Specialist</a:t>
            </a:r>
          </a:p>
          <a:p>
            <a:pPr lvl="1"/>
            <a:r>
              <a:rPr lang="en-CH" sz="1300" dirty="0"/>
              <a:t>Offer documented best-practice workflows to the wider community.</a:t>
            </a:r>
          </a:p>
          <a:p>
            <a:pPr lvl="1"/>
            <a:r>
              <a:rPr lang="en-CH" sz="1300" dirty="0"/>
              <a:t>Link your specialization into other models for multi-model analysis.</a:t>
            </a:r>
          </a:p>
          <a:p>
            <a:pPr lvl="1"/>
            <a:r>
              <a:rPr lang="en-CH" sz="1300" dirty="0"/>
              <a:t>Customize workflows for special project needs without creating legacy.</a:t>
            </a:r>
          </a:p>
          <a:p>
            <a:pPr lvl="1"/>
            <a:r>
              <a:rPr lang="en-CH" sz="1300" dirty="0"/>
              <a:t>Processing of experimental data, model-parameter identification, and model </a:t>
            </a:r>
            <a:br>
              <a:rPr lang="en-CH" sz="1300" dirty="0"/>
            </a:br>
            <a:r>
              <a:rPr lang="en-CH" sz="1300" dirty="0"/>
              <a:t>validation can be done in one integrated workflow.</a:t>
            </a:r>
          </a:p>
          <a:p>
            <a:r>
              <a:rPr lang="en-CH" sz="1300" dirty="0"/>
              <a:t>Magnet Engineer</a:t>
            </a:r>
          </a:p>
          <a:p>
            <a:pPr lvl="1"/>
            <a:r>
              <a:rPr lang="en-CH" sz="1300" dirty="0"/>
              <a:t>Setup design pipeline according to your specs, priorities, preferences.</a:t>
            </a:r>
          </a:p>
          <a:p>
            <a:pPr lvl="1"/>
            <a:r>
              <a:rPr lang="en-CH" sz="1300" dirty="0"/>
              <a:t>Auto-update full design pipeline upon design changes.</a:t>
            </a:r>
          </a:p>
          <a:p>
            <a:pPr lvl="1"/>
            <a:r>
              <a:rPr lang="en-CH" sz="1300" dirty="0"/>
              <a:t>Trace back and repeat years-old simulations upon request / arrising need.</a:t>
            </a:r>
          </a:p>
          <a:p>
            <a:pPr lvl="1"/>
            <a:r>
              <a:rPr lang="en-CH" sz="1300" dirty="0"/>
              <a:t>Model-based information exchange with specialists for more in-depth </a:t>
            </a:r>
            <a:br>
              <a:rPr lang="en-CH" sz="1300" dirty="0"/>
            </a:br>
            <a:r>
              <a:rPr lang="en-CH" sz="1300" dirty="0"/>
              <a:t>understanding of our magnets.</a:t>
            </a:r>
          </a:p>
          <a:p>
            <a:pPr lvl="1"/>
            <a:r>
              <a:rPr lang="en-CH" sz="1300" dirty="0"/>
              <a:t>Build digital twins from as-built design versions.</a:t>
            </a:r>
          </a:p>
          <a:p>
            <a:pPr lvl="1"/>
            <a:r>
              <a:rPr lang="en-CH" sz="1300" dirty="0"/>
              <a:t>Bind-in test analyses and model validation directly through analysis tasks.</a:t>
            </a:r>
          </a:p>
          <a:p>
            <a:r>
              <a:rPr lang="en-CH" sz="1300" dirty="0"/>
              <a:t>Project Leader</a:t>
            </a:r>
          </a:p>
          <a:p>
            <a:pPr lvl="1"/>
            <a:r>
              <a:rPr lang="en-CH" sz="1300" dirty="0"/>
              <a:t>Faster feedback time with less pain in case of spec changes.</a:t>
            </a:r>
          </a:p>
          <a:p>
            <a:endParaRPr lang="en-CH" sz="1300" dirty="0"/>
          </a:p>
        </p:txBody>
      </p:sp>
      <p:sp>
        <p:nvSpPr>
          <p:cNvPr id="3" name="Title 2">
            <a:extLst>
              <a:ext uri="{FF2B5EF4-FFF2-40B4-BE49-F238E27FC236}">
                <a16:creationId xmlns:a16="http://schemas.microsoft.com/office/drawing/2014/main" id="{EB488738-D913-A343-92A2-CCE5C7546F3E}"/>
              </a:ext>
            </a:extLst>
          </p:cNvPr>
          <p:cNvSpPr>
            <a:spLocks noGrp="1"/>
          </p:cNvSpPr>
          <p:nvPr>
            <p:ph type="title"/>
          </p:nvPr>
        </p:nvSpPr>
        <p:spPr/>
        <p:txBody>
          <a:bodyPr/>
          <a:lstStyle/>
          <a:p>
            <a:r>
              <a:rPr lang="en-CH" sz="2000" dirty="0"/>
              <a:t>Perspectives on Workflow-Based Design</a:t>
            </a:r>
          </a:p>
        </p:txBody>
      </p:sp>
      <p:sp>
        <p:nvSpPr>
          <p:cNvPr id="4" name="Slide Number Placeholder 3">
            <a:extLst>
              <a:ext uri="{FF2B5EF4-FFF2-40B4-BE49-F238E27FC236}">
                <a16:creationId xmlns:a16="http://schemas.microsoft.com/office/drawing/2014/main" id="{AEB077AB-1A93-7D41-917A-7BC74A9E2D5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23</a:t>
            </a:fld>
            <a:endParaRPr lang="de-DE" dirty="0"/>
          </a:p>
        </p:txBody>
      </p:sp>
      <p:graphicFrame>
        <p:nvGraphicFramePr>
          <p:cNvPr id="7" name="Diagram 6">
            <a:extLst>
              <a:ext uri="{FF2B5EF4-FFF2-40B4-BE49-F238E27FC236}">
                <a16:creationId xmlns:a16="http://schemas.microsoft.com/office/drawing/2014/main" id="{5EEC1691-16C5-D24A-B576-3E8AA01D1E95}"/>
              </a:ext>
            </a:extLst>
          </p:cNvPr>
          <p:cNvGraphicFramePr/>
          <p:nvPr>
            <p:extLst>
              <p:ext uri="{D42A27DB-BD31-4B8C-83A1-F6EECF244321}">
                <p14:modId xmlns:p14="http://schemas.microsoft.com/office/powerpoint/2010/main" val="1296698998"/>
              </p:ext>
            </p:extLst>
          </p:nvPr>
        </p:nvGraphicFramePr>
        <p:xfrm>
          <a:off x="6516216" y="1504727"/>
          <a:ext cx="246320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5337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6" end="1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DD74AC-09F8-6147-A940-9B51FE1D5B24}"/>
              </a:ext>
            </a:extLst>
          </p:cNvPr>
          <p:cNvSpPr>
            <a:spLocks noGrp="1"/>
          </p:cNvSpPr>
          <p:nvPr>
            <p:ph sz="quarter" idx="13"/>
          </p:nvPr>
        </p:nvSpPr>
        <p:spPr/>
        <p:txBody>
          <a:bodyPr/>
          <a:lstStyle/>
          <a:p>
            <a:r>
              <a:rPr lang="en-CH" sz="1600" dirty="0"/>
              <a:t>A priority for the coming years is to </a:t>
            </a:r>
            <a:r>
              <a:rPr lang="en-CH" sz="1600" dirty="0">
                <a:solidFill>
                  <a:srgbClr val="EE7B34"/>
                </a:solidFill>
              </a:rPr>
              <a:t>bridge the gap between our modeling capability and our design methodology</a:t>
            </a:r>
            <a:r>
              <a:rPr lang="en-CH" sz="1600" dirty="0"/>
              <a:t>.</a:t>
            </a:r>
          </a:p>
          <a:p>
            <a:pPr lvl="1"/>
            <a:r>
              <a:rPr lang="en-CH" sz="1600" dirty="0"/>
              <a:t>Novel numerical tools, where needed, are already under development. </a:t>
            </a:r>
          </a:p>
          <a:p>
            <a:pPr lvl="1"/>
            <a:r>
              <a:rPr lang="en-CH" sz="1600" dirty="0"/>
              <a:t>More innovation based on existing tools is expected from PhD and PostDoc projects.</a:t>
            </a:r>
          </a:p>
          <a:p>
            <a:r>
              <a:rPr lang="en-CH" sz="1600" dirty="0"/>
              <a:t>We propose to lay the focus on ”</a:t>
            </a:r>
            <a:r>
              <a:rPr lang="en-CH" sz="1600" dirty="0">
                <a:solidFill>
                  <a:srgbClr val="0070C0"/>
                </a:solidFill>
              </a:rPr>
              <a:t>making models talk to each other</a:t>
            </a:r>
            <a:r>
              <a:rPr lang="en-CH" sz="1600" dirty="0"/>
              <a:t>”.</a:t>
            </a:r>
          </a:p>
          <a:p>
            <a:r>
              <a:rPr lang="en-CH" sz="1600" dirty="0"/>
              <a:t>The </a:t>
            </a:r>
            <a:r>
              <a:rPr lang="en-CH" sz="1600" dirty="0">
                <a:solidFill>
                  <a:srgbClr val="0070C0"/>
                </a:solidFill>
              </a:rPr>
              <a:t>CHART2 MagNum </a:t>
            </a:r>
            <a:r>
              <a:rPr lang="en-CH" sz="1600" dirty="0"/>
              <a:t>project implements concepts from Model-Based Systems Engineering as a platform for collaborative modeling.	</a:t>
            </a:r>
          </a:p>
          <a:p>
            <a:pPr lvl="1"/>
            <a:r>
              <a:rPr lang="en-CH" sz="1600" dirty="0"/>
              <a:t>The concept is based on </a:t>
            </a:r>
            <a:r>
              <a:rPr lang="en-CH" sz="1600" dirty="0">
                <a:solidFill>
                  <a:srgbClr val="0070C0"/>
                </a:solidFill>
              </a:rPr>
              <a:t>standard technologies such as GitLab and Jupyter notebooks</a:t>
            </a:r>
            <a:r>
              <a:rPr lang="en-CH" sz="1600" dirty="0"/>
              <a:t>.</a:t>
            </a:r>
          </a:p>
          <a:p>
            <a:pPr lvl="1"/>
            <a:r>
              <a:rPr lang="en-CH" sz="1600" dirty="0"/>
              <a:t>We expect that adoption of the methodology lead to a more profound understanding of our magnets from the earliest stages of design onwards.</a:t>
            </a:r>
          </a:p>
          <a:p>
            <a:r>
              <a:rPr lang="en-CH" sz="1600" dirty="0">
                <a:solidFill>
                  <a:srgbClr val="0070C0"/>
                </a:solidFill>
              </a:rPr>
              <a:t>Forming a productive community around this approach is the goal</a:t>
            </a:r>
            <a:r>
              <a:rPr lang="en-CH" sz="1600" dirty="0"/>
              <a:t> for the second year of the MagNum project and beyond.</a:t>
            </a:r>
          </a:p>
          <a:p>
            <a:r>
              <a:rPr lang="en-CH" sz="1600" dirty="0"/>
              <a:t>The </a:t>
            </a:r>
            <a:r>
              <a:rPr lang="en-CH" sz="1600" dirty="0">
                <a:solidFill>
                  <a:srgbClr val="0070C0"/>
                </a:solidFill>
              </a:rPr>
              <a:t>approach naturally extends into QC/QA</a:t>
            </a:r>
            <a:r>
              <a:rPr lang="en-CH" sz="1600" dirty="0"/>
              <a:t> tasks during manufacturing, the construction of </a:t>
            </a:r>
            <a:r>
              <a:rPr lang="en-CH" sz="1600" dirty="0">
                <a:solidFill>
                  <a:srgbClr val="0070C0"/>
                </a:solidFill>
              </a:rPr>
              <a:t>as-built models </a:t>
            </a:r>
            <a:r>
              <a:rPr lang="en-CH" sz="1600" dirty="0"/>
              <a:t>(buzz word digital twin), and </a:t>
            </a:r>
            <a:r>
              <a:rPr lang="en-CH" sz="1600" dirty="0">
                <a:solidFill>
                  <a:srgbClr val="0070C0"/>
                </a:solidFill>
              </a:rPr>
              <a:t>data analysis</a:t>
            </a:r>
            <a:r>
              <a:rPr lang="en-CH" sz="1600" dirty="0"/>
              <a:t> during testing and operation.</a:t>
            </a:r>
          </a:p>
        </p:txBody>
      </p:sp>
      <p:sp>
        <p:nvSpPr>
          <p:cNvPr id="3" name="Title 2">
            <a:extLst>
              <a:ext uri="{FF2B5EF4-FFF2-40B4-BE49-F238E27FC236}">
                <a16:creationId xmlns:a16="http://schemas.microsoft.com/office/drawing/2014/main" id="{ADB94618-D551-6A47-9C43-AEA13BC0C2F4}"/>
              </a:ext>
            </a:extLst>
          </p:cNvPr>
          <p:cNvSpPr>
            <a:spLocks noGrp="1"/>
          </p:cNvSpPr>
          <p:nvPr>
            <p:ph type="title"/>
          </p:nvPr>
        </p:nvSpPr>
        <p:spPr/>
        <p:txBody>
          <a:bodyPr/>
          <a:lstStyle/>
          <a:p>
            <a:r>
              <a:rPr lang="en-CH" dirty="0"/>
              <a:t>Conclusion</a:t>
            </a:r>
          </a:p>
        </p:txBody>
      </p:sp>
      <p:sp>
        <p:nvSpPr>
          <p:cNvPr id="4" name="Slide Number Placeholder 3">
            <a:extLst>
              <a:ext uri="{FF2B5EF4-FFF2-40B4-BE49-F238E27FC236}">
                <a16:creationId xmlns:a16="http://schemas.microsoft.com/office/drawing/2014/main" id="{9212A1B3-B69D-B549-8FAE-00F659C4968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24</a:t>
            </a:fld>
            <a:endParaRPr lang="de-DE" dirty="0"/>
          </a:p>
        </p:txBody>
      </p:sp>
    </p:spTree>
    <p:extLst>
      <p:ext uri="{BB962C8B-B14F-4D97-AF65-F5344CB8AC3E}">
        <p14:creationId xmlns:p14="http://schemas.microsoft.com/office/powerpoint/2010/main" val="359571211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DD74AC-09F8-6147-A940-9B51FE1D5B24}"/>
              </a:ext>
            </a:extLst>
          </p:cNvPr>
          <p:cNvSpPr>
            <a:spLocks noGrp="1"/>
          </p:cNvSpPr>
          <p:nvPr>
            <p:ph sz="quarter" idx="13"/>
          </p:nvPr>
        </p:nvSpPr>
        <p:spPr/>
        <p:txBody>
          <a:bodyPr/>
          <a:lstStyle/>
          <a:p>
            <a:r>
              <a:rPr lang="en-CH" dirty="0"/>
              <a:t>MBSE concepts were introduced by M. Maciejewski based on the MIT online class ”</a:t>
            </a:r>
            <a:r>
              <a:rPr lang="en-US" dirty="0"/>
              <a:t>Architecture and Systems Engineering”</a:t>
            </a:r>
            <a:r>
              <a:rPr lang="en-CH" dirty="0"/>
              <a:t> </a:t>
            </a:r>
            <a:br>
              <a:rPr lang="en-CH" dirty="0"/>
            </a:br>
            <a:r>
              <a:rPr lang="en-CH" dirty="0"/>
              <a:t>(</a:t>
            </a:r>
            <a:r>
              <a:rPr lang="en-US" dirty="0"/>
              <a:t>https://learn-</a:t>
            </a:r>
            <a:r>
              <a:rPr lang="en-US" dirty="0" err="1"/>
              <a:t>xpro.mit.edu</a:t>
            </a:r>
            <a:r>
              <a:rPr lang="en-US" dirty="0"/>
              <a:t>/systems-engineering)</a:t>
            </a:r>
            <a:endParaRPr lang="en-CH" dirty="0"/>
          </a:p>
          <a:p>
            <a:r>
              <a:rPr lang="en-CH" dirty="0"/>
              <a:t>Many of the technical implementations of MBSE concepts can be traced back to work done at CERN in the course of the following projects: STEAM, LHC SigMon, FuSuMaTech.</a:t>
            </a:r>
          </a:p>
          <a:p>
            <a:r>
              <a:rPr lang="en-CH" dirty="0"/>
              <a:t>Thanks to CERN collaborators L. Bortot, Z. Charifouilline, P. Hagen, M. Mentink, M. Prioli, E. Ravaioli, A. Verweij from STEAM and SigMon, and to A. Siemko.</a:t>
            </a:r>
          </a:p>
          <a:p>
            <a:r>
              <a:rPr lang="en-CH" dirty="0"/>
              <a:t>Special thanks to the CERN TE/MPE Software Team.</a:t>
            </a:r>
          </a:p>
          <a:p>
            <a:r>
              <a:rPr lang="en-CH" dirty="0"/>
              <a:t>Thanks to F. Lackner for helping shape this presentation.</a:t>
            </a:r>
          </a:p>
          <a:p>
            <a:endParaRPr lang="en-CH" dirty="0"/>
          </a:p>
        </p:txBody>
      </p:sp>
      <p:sp>
        <p:nvSpPr>
          <p:cNvPr id="3" name="Title 2">
            <a:extLst>
              <a:ext uri="{FF2B5EF4-FFF2-40B4-BE49-F238E27FC236}">
                <a16:creationId xmlns:a16="http://schemas.microsoft.com/office/drawing/2014/main" id="{ADB94618-D551-6A47-9C43-AEA13BC0C2F4}"/>
              </a:ext>
            </a:extLst>
          </p:cNvPr>
          <p:cNvSpPr>
            <a:spLocks noGrp="1"/>
          </p:cNvSpPr>
          <p:nvPr>
            <p:ph type="title"/>
          </p:nvPr>
        </p:nvSpPr>
        <p:spPr/>
        <p:txBody>
          <a:bodyPr/>
          <a:lstStyle/>
          <a:p>
            <a:r>
              <a:rPr lang="en-CH" dirty="0"/>
              <a:t>Acknowledgments</a:t>
            </a:r>
          </a:p>
        </p:txBody>
      </p:sp>
      <p:sp>
        <p:nvSpPr>
          <p:cNvPr id="4" name="Slide Number Placeholder 3">
            <a:extLst>
              <a:ext uri="{FF2B5EF4-FFF2-40B4-BE49-F238E27FC236}">
                <a16:creationId xmlns:a16="http://schemas.microsoft.com/office/drawing/2014/main" id="{9212A1B3-B69D-B549-8FAE-00F659C4968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25</a:t>
            </a:fld>
            <a:endParaRPr lang="de-DE" dirty="0"/>
          </a:p>
        </p:txBody>
      </p:sp>
    </p:spTree>
    <p:extLst>
      <p:ext uri="{BB962C8B-B14F-4D97-AF65-F5344CB8AC3E}">
        <p14:creationId xmlns:p14="http://schemas.microsoft.com/office/powerpoint/2010/main" val="406169887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text&#10;&#10;Description automatically generated">
            <a:extLst>
              <a:ext uri="{FF2B5EF4-FFF2-40B4-BE49-F238E27FC236}">
                <a16:creationId xmlns:a16="http://schemas.microsoft.com/office/drawing/2014/main" id="{AF41424C-BDC2-D243-9AED-181507EA11A3}"/>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5095431" y="6095879"/>
            <a:ext cx="3076969" cy="393735"/>
          </a:xfrm>
        </p:spPr>
      </p:pic>
      <p:sp>
        <p:nvSpPr>
          <p:cNvPr id="3" name="Title 2">
            <a:extLst>
              <a:ext uri="{FF2B5EF4-FFF2-40B4-BE49-F238E27FC236}">
                <a16:creationId xmlns:a16="http://schemas.microsoft.com/office/drawing/2014/main" id="{BB7BDC1A-9AD0-8E4A-9204-DEDB0B3CF271}"/>
              </a:ext>
            </a:extLst>
          </p:cNvPr>
          <p:cNvSpPr>
            <a:spLocks noGrp="1"/>
          </p:cNvSpPr>
          <p:nvPr>
            <p:ph type="title"/>
          </p:nvPr>
        </p:nvSpPr>
        <p:spPr/>
        <p:txBody>
          <a:bodyPr/>
          <a:lstStyle/>
          <a:p>
            <a:r>
              <a:rPr lang="en-CH" dirty="0"/>
              <a:t>An EM Notebook based on ROXIE</a:t>
            </a:r>
          </a:p>
        </p:txBody>
      </p:sp>
      <p:sp>
        <p:nvSpPr>
          <p:cNvPr id="4" name="Slide Number Placeholder 3">
            <a:extLst>
              <a:ext uri="{FF2B5EF4-FFF2-40B4-BE49-F238E27FC236}">
                <a16:creationId xmlns:a16="http://schemas.microsoft.com/office/drawing/2014/main" id="{8941A3C9-DA61-744E-A66A-CB75BAED446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26</a:t>
            </a:fld>
            <a:endParaRPr lang="de-DE" dirty="0"/>
          </a:p>
        </p:txBody>
      </p:sp>
      <p:sp>
        <p:nvSpPr>
          <p:cNvPr id="5" name="TextBox 4">
            <a:extLst>
              <a:ext uri="{FF2B5EF4-FFF2-40B4-BE49-F238E27FC236}">
                <a16:creationId xmlns:a16="http://schemas.microsoft.com/office/drawing/2014/main" id="{628A73BD-640C-E645-A3DE-8EA91A2FFB04}"/>
              </a:ext>
            </a:extLst>
          </p:cNvPr>
          <p:cNvSpPr txBox="1"/>
          <p:nvPr/>
        </p:nvSpPr>
        <p:spPr>
          <a:xfrm>
            <a:off x="9453093" y="2524259"/>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9" name="Picture 8" descr="Graphical user interface, text, application, email&#10;&#10;Description automatically generated">
            <a:extLst>
              <a:ext uri="{FF2B5EF4-FFF2-40B4-BE49-F238E27FC236}">
                <a16:creationId xmlns:a16="http://schemas.microsoft.com/office/drawing/2014/main" id="{F2AA70DD-B7D5-1648-B397-56D88AD2CA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95431" y="5262301"/>
            <a:ext cx="3076969" cy="801563"/>
          </a:xfrm>
          <a:prstGeom prst="rect">
            <a:avLst/>
          </a:prstGeom>
        </p:spPr>
      </p:pic>
      <p:pic>
        <p:nvPicPr>
          <p:cNvPr id="11" name="Picture 10" descr="Chart&#10;&#10;Description automatically generated">
            <a:extLst>
              <a:ext uri="{FF2B5EF4-FFF2-40B4-BE49-F238E27FC236}">
                <a16:creationId xmlns:a16="http://schemas.microsoft.com/office/drawing/2014/main" id="{56C6540C-D1A9-5040-8734-83E6D283FD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95431" y="3458212"/>
            <a:ext cx="3076969" cy="1990116"/>
          </a:xfrm>
          <a:prstGeom prst="rect">
            <a:avLst/>
          </a:prstGeom>
        </p:spPr>
      </p:pic>
      <p:pic>
        <p:nvPicPr>
          <p:cNvPr id="13" name="Picture 12" descr="Table&#10;&#10;Description automatically generated">
            <a:extLst>
              <a:ext uri="{FF2B5EF4-FFF2-40B4-BE49-F238E27FC236}">
                <a16:creationId xmlns:a16="http://schemas.microsoft.com/office/drawing/2014/main" id="{664C124E-A0DC-5C4C-BC0F-C6A916DF3DE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95431" y="980728"/>
            <a:ext cx="3076969" cy="2504682"/>
          </a:xfrm>
          <a:prstGeom prst="rect">
            <a:avLst/>
          </a:prstGeom>
        </p:spPr>
      </p:pic>
      <p:pic>
        <p:nvPicPr>
          <p:cNvPr id="15" name="Picture 14" descr="Chart, sunburst chart&#10;&#10;Description automatically generated">
            <a:extLst>
              <a:ext uri="{FF2B5EF4-FFF2-40B4-BE49-F238E27FC236}">
                <a16:creationId xmlns:a16="http://schemas.microsoft.com/office/drawing/2014/main" id="{07518A98-544A-1540-8DD3-AC730BA642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9644" y="3879799"/>
            <a:ext cx="3127533" cy="2431051"/>
          </a:xfrm>
          <a:prstGeom prst="rect">
            <a:avLst/>
          </a:prstGeom>
        </p:spPr>
      </p:pic>
      <p:pic>
        <p:nvPicPr>
          <p:cNvPr id="17" name="Picture 16" descr="Table&#10;&#10;Description automatically generated">
            <a:extLst>
              <a:ext uri="{FF2B5EF4-FFF2-40B4-BE49-F238E27FC236}">
                <a16:creationId xmlns:a16="http://schemas.microsoft.com/office/drawing/2014/main" id="{871FEDD9-09DC-9B47-9A64-E8656D9CD51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29647" y="2021124"/>
            <a:ext cx="3127529" cy="1625061"/>
          </a:xfrm>
          <a:prstGeom prst="rect">
            <a:avLst/>
          </a:prstGeom>
        </p:spPr>
      </p:pic>
      <p:pic>
        <p:nvPicPr>
          <p:cNvPr id="19" name="Picture 18" descr="Graphical user interface, text, application, email&#10;&#10;Description automatically generated">
            <a:extLst>
              <a:ext uri="{FF2B5EF4-FFF2-40B4-BE49-F238E27FC236}">
                <a16:creationId xmlns:a16="http://schemas.microsoft.com/office/drawing/2014/main" id="{E0D718C0-FB66-A34B-8EC2-8EBDD2CAD6E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29643" y="980728"/>
            <a:ext cx="3127533" cy="810420"/>
          </a:xfrm>
          <a:prstGeom prst="rect">
            <a:avLst/>
          </a:prstGeom>
        </p:spPr>
      </p:pic>
    </p:spTree>
    <p:extLst>
      <p:ext uri="{BB962C8B-B14F-4D97-AF65-F5344CB8AC3E}">
        <p14:creationId xmlns:p14="http://schemas.microsoft.com/office/powerpoint/2010/main" val="272162415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8C3D8-8176-6A4A-BE98-A189C17CBB76}"/>
              </a:ext>
            </a:extLst>
          </p:cNvPr>
          <p:cNvSpPr>
            <a:spLocks noGrp="1"/>
          </p:cNvSpPr>
          <p:nvPr>
            <p:ph type="title"/>
          </p:nvPr>
        </p:nvSpPr>
        <p:spPr/>
        <p:txBody>
          <a:bodyPr/>
          <a:lstStyle/>
          <a:p>
            <a:r>
              <a:rPr lang="en-CH" dirty="0"/>
              <a:t>Divide, </a:t>
            </a:r>
            <a:r>
              <a:rPr lang="en-CH" dirty="0">
                <a:solidFill>
                  <a:srgbClr val="0070C0"/>
                </a:solidFill>
              </a:rPr>
              <a:t>Reunite</a:t>
            </a:r>
            <a:r>
              <a:rPr lang="en-CH" dirty="0"/>
              <a:t>, and Conquer </a:t>
            </a:r>
          </a:p>
        </p:txBody>
      </p:sp>
      <p:sp>
        <p:nvSpPr>
          <p:cNvPr id="4" name="Slide Number Placeholder 3">
            <a:extLst>
              <a:ext uri="{FF2B5EF4-FFF2-40B4-BE49-F238E27FC236}">
                <a16:creationId xmlns:a16="http://schemas.microsoft.com/office/drawing/2014/main" id="{468C6DD6-8187-BC49-B8F4-152CE92BA99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dirty="0"/>
          </a:p>
        </p:txBody>
      </p:sp>
      <p:sp>
        <p:nvSpPr>
          <p:cNvPr id="5" name="Rounded Rectangle 4">
            <a:extLst>
              <a:ext uri="{FF2B5EF4-FFF2-40B4-BE49-F238E27FC236}">
                <a16:creationId xmlns:a16="http://schemas.microsoft.com/office/drawing/2014/main" id="{9102AF20-4468-724E-81A8-8DB3D1F3AF46}"/>
              </a:ext>
            </a:extLst>
          </p:cNvPr>
          <p:cNvSpPr/>
          <p:nvPr/>
        </p:nvSpPr>
        <p:spPr bwMode="auto">
          <a:xfrm>
            <a:off x="4752628" y="1579556"/>
            <a:ext cx="1277617" cy="375924"/>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Coil Geometry</a:t>
            </a:r>
          </a:p>
        </p:txBody>
      </p:sp>
      <p:sp>
        <p:nvSpPr>
          <p:cNvPr id="13" name="Rounded Rectangle 12">
            <a:extLst>
              <a:ext uri="{FF2B5EF4-FFF2-40B4-BE49-F238E27FC236}">
                <a16:creationId xmlns:a16="http://schemas.microsoft.com/office/drawing/2014/main" id="{1572AF59-BA20-FE4E-B650-6CDCA3E01828}"/>
              </a:ext>
            </a:extLst>
          </p:cNvPr>
          <p:cNvSpPr/>
          <p:nvPr/>
        </p:nvSpPr>
        <p:spPr bwMode="auto">
          <a:xfrm>
            <a:off x="180798" y="1583877"/>
            <a:ext cx="1277617" cy="375924"/>
          </a:xfrm>
          <a:prstGeom prst="round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Materials Constitutive  Mod</a:t>
            </a:r>
          </a:p>
        </p:txBody>
      </p:sp>
      <p:sp>
        <p:nvSpPr>
          <p:cNvPr id="15" name="Rounded Rectangle 14">
            <a:extLst>
              <a:ext uri="{FF2B5EF4-FFF2-40B4-BE49-F238E27FC236}">
                <a16:creationId xmlns:a16="http://schemas.microsoft.com/office/drawing/2014/main" id="{3D8FD273-35F6-074B-8E00-55C8755AE047}"/>
              </a:ext>
            </a:extLst>
          </p:cNvPr>
          <p:cNvSpPr/>
          <p:nvPr/>
        </p:nvSpPr>
        <p:spPr bwMode="auto">
          <a:xfrm>
            <a:off x="177581" y="304407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Composite</a:t>
            </a:r>
          </a:p>
        </p:txBody>
      </p:sp>
      <p:sp>
        <p:nvSpPr>
          <p:cNvPr id="16" name="Rounded Rectangle 15">
            <a:extLst>
              <a:ext uri="{FF2B5EF4-FFF2-40B4-BE49-F238E27FC236}">
                <a16:creationId xmlns:a16="http://schemas.microsoft.com/office/drawing/2014/main" id="{EA23EAB1-094B-5E48-A613-FB8F54664FCB}"/>
              </a:ext>
            </a:extLst>
          </p:cNvPr>
          <p:cNvSpPr/>
          <p:nvPr/>
        </p:nvSpPr>
        <p:spPr bwMode="auto">
          <a:xfrm>
            <a:off x="177581" y="3501686"/>
            <a:ext cx="1277617" cy="37592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Metals</a:t>
            </a:r>
          </a:p>
        </p:txBody>
      </p:sp>
      <p:sp>
        <p:nvSpPr>
          <p:cNvPr id="17" name="Rounded Rectangle 16">
            <a:extLst>
              <a:ext uri="{FF2B5EF4-FFF2-40B4-BE49-F238E27FC236}">
                <a16:creationId xmlns:a16="http://schemas.microsoft.com/office/drawing/2014/main" id="{B7E30440-502C-2A47-8EF3-3BE5344FABB3}"/>
              </a:ext>
            </a:extLst>
          </p:cNvPr>
          <p:cNvSpPr/>
          <p:nvPr/>
        </p:nvSpPr>
        <p:spPr bwMode="auto">
          <a:xfrm>
            <a:off x="4752628" y="3045461"/>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mechanical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8" name="Rounded Rectangle 17">
            <a:extLst>
              <a:ext uri="{FF2B5EF4-FFF2-40B4-BE49-F238E27FC236}">
                <a16:creationId xmlns:a16="http://schemas.microsoft.com/office/drawing/2014/main" id="{692F202B-C30E-2E40-9235-EDFC0CE76E0C}"/>
              </a:ext>
            </a:extLst>
          </p:cNvPr>
          <p:cNvSpPr/>
          <p:nvPr/>
        </p:nvSpPr>
        <p:spPr bwMode="auto">
          <a:xfrm>
            <a:off x="4747054" y="2582942"/>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(Transient) EM mod</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ounded Rectangle 18">
            <a:extLst>
              <a:ext uri="{FF2B5EF4-FFF2-40B4-BE49-F238E27FC236}">
                <a16:creationId xmlns:a16="http://schemas.microsoft.com/office/drawing/2014/main" id="{65F7D69F-A084-D34F-A86D-2C3EADFECAAA}"/>
              </a:ext>
            </a:extLst>
          </p:cNvPr>
          <p:cNvSpPr/>
          <p:nvPr/>
        </p:nvSpPr>
        <p:spPr bwMode="auto">
          <a:xfrm>
            <a:off x="4752628" y="3501686"/>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Margin calculation</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1" name="Rounded Rectangle 20">
            <a:extLst>
              <a:ext uri="{FF2B5EF4-FFF2-40B4-BE49-F238E27FC236}">
                <a16:creationId xmlns:a16="http://schemas.microsoft.com/office/drawing/2014/main" id="{A108DF85-06A0-3E49-93A2-C7BAC5C16271}"/>
              </a:ext>
            </a:extLst>
          </p:cNvPr>
          <p:cNvSpPr/>
          <p:nvPr/>
        </p:nvSpPr>
        <p:spPr bwMode="auto">
          <a:xfrm>
            <a:off x="4752628" y="3953589"/>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Homogenized thermal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3" name="Rounded Rectangle 22">
            <a:extLst>
              <a:ext uri="{FF2B5EF4-FFF2-40B4-BE49-F238E27FC236}">
                <a16:creationId xmlns:a16="http://schemas.microsoft.com/office/drawing/2014/main" id="{B0E2A7D7-1526-F04B-B7EB-834489792B82}"/>
              </a:ext>
            </a:extLst>
          </p:cNvPr>
          <p:cNvSpPr/>
          <p:nvPr/>
        </p:nvSpPr>
        <p:spPr bwMode="auto">
          <a:xfrm>
            <a:off x="6264041" y="1579556"/>
            <a:ext cx="1277617" cy="375924"/>
          </a:xfrm>
          <a:prstGeom prst="round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Magnet Geometry</a:t>
            </a:r>
          </a:p>
        </p:txBody>
      </p:sp>
      <p:sp>
        <p:nvSpPr>
          <p:cNvPr id="24" name="Rounded Rectangle 23">
            <a:extLst>
              <a:ext uri="{FF2B5EF4-FFF2-40B4-BE49-F238E27FC236}">
                <a16:creationId xmlns:a16="http://schemas.microsoft.com/office/drawing/2014/main" id="{96F3169C-5C4E-5F42-B818-4F8CB6098CF0}"/>
              </a:ext>
            </a:extLst>
          </p:cNvPr>
          <p:cNvSpPr/>
          <p:nvPr/>
        </p:nvSpPr>
        <p:spPr bwMode="auto">
          <a:xfrm>
            <a:off x="7775450" y="1579556"/>
            <a:ext cx="1277617" cy="375924"/>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Circuit Topology</a:t>
            </a:r>
          </a:p>
        </p:txBody>
      </p:sp>
      <p:sp>
        <p:nvSpPr>
          <p:cNvPr id="25" name="Rounded Rectangle 24">
            <a:extLst>
              <a:ext uri="{FF2B5EF4-FFF2-40B4-BE49-F238E27FC236}">
                <a16:creationId xmlns:a16="http://schemas.microsoft.com/office/drawing/2014/main" id="{E44C18D2-BF97-304B-B4B2-8E2839D224FA}"/>
              </a:ext>
            </a:extLst>
          </p:cNvPr>
          <p:cNvSpPr/>
          <p:nvPr/>
        </p:nvSpPr>
        <p:spPr bwMode="auto">
          <a:xfrm>
            <a:off x="6264040" y="3045461"/>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Mechanical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8" name="Rounded Rectangle 27">
            <a:extLst>
              <a:ext uri="{FF2B5EF4-FFF2-40B4-BE49-F238E27FC236}">
                <a16:creationId xmlns:a16="http://schemas.microsoft.com/office/drawing/2014/main" id="{007E0696-1D12-6948-B4B1-A406A2C11030}"/>
              </a:ext>
            </a:extLst>
          </p:cNvPr>
          <p:cNvSpPr/>
          <p:nvPr/>
        </p:nvSpPr>
        <p:spPr bwMode="auto">
          <a:xfrm>
            <a:off x="7769876" y="2587263"/>
            <a:ext cx="1277617" cy="375924"/>
          </a:xfrm>
          <a:prstGeom prst="round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Transient EM model</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31" name="Rounded Rectangle 30">
            <a:extLst>
              <a:ext uri="{FF2B5EF4-FFF2-40B4-BE49-F238E27FC236}">
                <a16:creationId xmlns:a16="http://schemas.microsoft.com/office/drawing/2014/main" id="{D411F17A-6D2A-AB4E-A0CE-14CF0374A110}"/>
              </a:ext>
            </a:extLst>
          </p:cNvPr>
          <p:cNvSpPr/>
          <p:nvPr/>
        </p:nvSpPr>
        <p:spPr bwMode="auto">
          <a:xfrm>
            <a:off x="4747549" y="4398030"/>
            <a:ext cx="1277617" cy="375924"/>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a:spcBef>
                <a:spcPct val="0"/>
              </a:spcBef>
            </a:pPr>
            <a:r>
              <a:rPr lang="en-US" sz="1100" dirty="0">
                <a:solidFill>
                  <a:schemeClr val="tx1"/>
                </a:solidFill>
                <a:latin typeface="Calibri" panose="020F0502020204030204" pitchFamily="34" charset="0"/>
                <a:cs typeface="Calibri" panose="020F0502020204030204" pitchFamily="34" charset="0"/>
              </a:rPr>
              <a:t>Quench Protection</a:t>
            </a:r>
            <a:endParaRPr lang="en-CH" sz="1100" dirty="0">
              <a:solidFill>
                <a:schemeClr val="tx1"/>
              </a:solidFill>
              <a:latin typeface="Calibri" panose="020F0502020204030204" pitchFamily="34" charset="0"/>
              <a:cs typeface="Calibri" panose="020F0502020204030204" pitchFamily="34" charset="0"/>
            </a:endParaRPr>
          </a:p>
        </p:txBody>
      </p:sp>
      <p:sp>
        <p:nvSpPr>
          <p:cNvPr id="33" name="Rounded Rectangle 32">
            <a:extLst>
              <a:ext uri="{FF2B5EF4-FFF2-40B4-BE49-F238E27FC236}">
                <a16:creationId xmlns:a16="http://schemas.microsoft.com/office/drawing/2014/main" id="{43685135-275E-7142-8F04-BFE21896FDDC}"/>
              </a:ext>
            </a:extLst>
          </p:cNvPr>
          <p:cNvSpPr/>
          <p:nvPr/>
        </p:nvSpPr>
        <p:spPr bwMode="auto">
          <a:xfrm>
            <a:off x="2437828" y="5357332"/>
            <a:ext cx="1277617" cy="3759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Optimization</a:t>
            </a:r>
          </a:p>
        </p:txBody>
      </p:sp>
      <p:sp>
        <p:nvSpPr>
          <p:cNvPr id="41" name="TextBox 40">
            <a:extLst>
              <a:ext uri="{FF2B5EF4-FFF2-40B4-BE49-F238E27FC236}">
                <a16:creationId xmlns:a16="http://schemas.microsoft.com/office/drawing/2014/main" id="{AEBC8E56-5ECA-C244-B825-661B4249F37A}"/>
              </a:ext>
            </a:extLst>
          </p:cNvPr>
          <p:cNvSpPr txBox="1"/>
          <p:nvPr/>
        </p:nvSpPr>
        <p:spPr>
          <a:xfrm>
            <a:off x="2077200" y="834971"/>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EuroCirCol-style design scheme.</a:t>
            </a:r>
          </a:p>
        </p:txBody>
      </p:sp>
      <p:cxnSp>
        <p:nvCxnSpPr>
          <p:cNvPr id="43" name="Straight Arrow Connector 42">
            <a:extLst>
              <a:ext uri="{FF2B5EF4-FFF2-40B4-BE49-F238E27FC236}">
                <a16:creationId xmlns:a16="http://schemas.microsoft.com/office/drawing/2014/main" id="{1E5710A9-B91E-DB4A-BA19-005CB209D244}"/>
              </a:ext>
            </a:extLst>
          </p:cNvPr>
          <p:cNvCxnSpPr>
            <a:cxnSpLocks/>
          </p:cNvCxnSpPr>
          <p:nvPr/>
        </p:nvCxnSpPr>
        <p:spPr bwMode="auto">
          <a:xfrm flipV="1">
            <a:off x="6018769" y="3228767"/>
            <a:ext cx="233799" cy="432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4" name="Elbow Connector 43">
            <a:extLst>
              <a:ext uri="{FF2B5EF4-FFF2-40B4-BE49-F238E27FC236}">
                <a16:creationId xmlns:a16="http://schemas.microsoft.com/office/drawing/2014/main" id="{78ABC569-0E9C-394B-A11E-76BC013F2F3D}"/>
              </a:ext>
            </a:extLst>
          </p:cNvPr>
          <p:cNvCxnSpPr>
            <a:cxnSpLocks/>
            <a:stCxn id="28" idx="2"/>
            <a:endCxn id="31" idx="3"/>
          </p:cNvCxnSpPr>
          <p:nvPr/>
        </p:nvCxnSpPr>
        <p:spPr bwMode="auto">
          <a:xfrm rot="5400000">
            <a:off x="6405524" y="2582830"/>
            <a:ext cx="1622805" cy="2383519"/>
          </a:xfrm>
          <a:prstGeom prst="bentConnector2">
            <a:avLst/>
          </a:prstGeom>
          <a:solidFill>
            <a:schemeClr val="accent1"/>
          </a:solidFill>
          <a:ln w="9525" cap="flat" cmpd="sng" algn="ctr">
            <a:solidFill>
              <a:schemeClr val="tx1"/>
            </a:solidFill>
            <a:prstDash val="solid"/>
            <a:round/>
            <a:headEnd type="none" w="med" len="med"/>
            <a:tailEnd type="triangle"/>
          </a:ln>
          <a:effectLst/>
        </p:spPr>
      </p:cxnSp>
      <p:cxnSp>
        <p:nvCxnSpPr>
          <p:cNvPr id="45" name="Straight Arrow Connector 44">
            <a:extLst>
              <a:ext uri="{FF2B5EF4-FFF2-40B4-BE49-F238E27FC236}">
                <a16:creationId xmlns:a16="http://schemas.microsoft.com/office/drawing/2014/main" id="{A5FC2FC8-58F0-4F4E-8E20-34CA6CFF85EA}"/>
              </a:ext>
            </a:extLst>
          </p:cNvPr>
          <p:cNvCxnSpPr>
            <a:cxnSpLocks/>
            <a:endCxn id="70" idx="1"/>
          </p:cNvCxnSpPr>
          <p:nvPr/>
        </p:nvCxnSpPr>
        <p:spPr bwMode="auto">
          <a:xfrm flipV="1">
            <a:off x="6024671" y="2775225"/>
            <a:ext cx="233794" cy="570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Straight Arrow Connector 51">
            <a:extLst>
              <a:ext uri="{FF2B5EF4-FFF2-40B4-BE49-F238E27FC236}">
                <a16:creationId xmlns:a16="http://schemas.microsoft.com/office/drawing/2014/main" id="{2A35D6B7-A680-7445-807F-BAB66DCAC4DC}"/>
              </a:ext>
            </a:extLst>
          </p:cNvPr>
          <p:cNvCxnSpPr>
            <a:cxnSpLocks/>
          </p:cNvCxnSpPr>
          <p:nvPr/>
        </p:nvCxnSpPr>
        <p:spPr bwMode="auto">
          <a:xfrm>
            <a:off x="5385862" y="4326022"/>
            <a:ext cx="0" cy="1440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3" name="Elbow Connector 52">
            <a:extLst>
              <a:ext uri="{FF2B5EF4-FFF2-40B4-BE49-F238E27FC236}">
                <a16:creationId xmlns:a16="http://schemas.microsoft.com/office/drawing/2014/main" id="{BCED6A1D-B2F8-B24D-B684-ED0205FAFFCC}"/>
              </a:ext>
            </a:extLst>
          </p:cNvPr>
          <p:cNvCxnSpPr>
            <a:cxnSpLocks/>
            <a:stCxn id="18" idx="1"/>
            <a:endCxn id="19" idx="1"/>
          </p:cNvCxnSpPr>
          <p:nvPr/>
        </p:nvCxnSpPr>
        <p:spPr bwMode="auto">
          <a:xfrm rot="10800000" flipH="1" flipV="1">
            <a:off x="4747054" y="2770904"/>
            <a:ext cx="5574" cy="918744"/>
          </a:xfrm>
          <a:prstGeom prst="bentConnector3">
            <a:avLst>
              <a:gd name="adj1" fmla="val -4101184"/>
            </a:avLst>
          </a:prstGeom>
          <a:solidFill>
            <a:schemeClr val="accent1"/>
          </a:solidFill>
          <a:ln w="9525" cap="flat" cmpd="sng" algn="ctr">
            <a:solidFill>
              <a:schemeClr val="tx1"/>
            </a:solidFill>
            <a:prstDash val="solid"/>
            <a:round/>
            <a:headEnd type="none" w="med" len="med"/>
            <a:tailEnd type="triangle"/>
          </a:ln>
          <a:effectLst/>
        </p:spPr>
      </p:cxnSp>
      <p:cxnSp>
        <p:nvCxnSpPr>
          <p:cNvPr id="57" name="Elbow Connector 56">
            <a:extLst>
              <a:ext uri="{FF2B5EF4-FFF2-40B4-BE49-F238E27FC236}">
                <a16:creationId xmlns:a16="http://schemas.microsoft.com/office/drawing/2014/main" id="{188F4B62-053F-C247-A2CE-62BF187FA63D}"/>
              </a:ext>
            </a:extLst>
          </p:cNvPr>
          <p:cNvCxnSpPr>
            <a:cxnSpLocks/>
            <a:stCxn id="18" idx="1"/>
            <a:endCxn id="31" idx="1"/>
          </p:cNvCxnSpPr>
          <p:nvPr/>
        </p:nvCxnSpPr>
        <p:spPr bwMode="auto">
          <a:xfrm rot="10800000" flipH="1" flipV="1">
            <a:off x="4747053" y="2770904"/>
            <a:ext cx="495" cy="1815088"/>
          </a:xfrm>
          <a:prstGeom prst="bentConnector3">
            <a:avLst>
              <a:gd name="adj1" fmla="val -46181818"/>
            </a:avLst>
          </a:prstGeom>
          <a:solidFill>
            <a:schemeClr val="accent1"/>
          </a:solidFill>
          <a:ln w="9525" cap="flat" cmpd="sng" algn="ctr">
            <a:solidFill>
              <a:schemeClr val="tx1"/>
            </a:solidFill>
            <a:prstDash val="solid"/>
            <a:round/>
            <a:headEnd type="none" w="med" len="med"/>
            <a:tailEnd type="triangle"/>
          </a:ln>
          <a:effectLst/>
        </p:spPr>
      </p:cxnSp>
      <p:cxnSp>
        <p:nvCxnSpPr>
          <p:cNvPr id="60" name="Elbow Connector 59">
            <a:extLst>
              <a:ext uri="{FF2B5EF4-FFF2-40B4-BE49-F238E27FC236}">
                <a16:creationId xmlns:a16="http://schemas.microsoft.com/office/drawing/2014/main" id="{E3747EA6-E893-EB47-A25B-E0340D9AC7D5}"/>
              </a:ext>
            </a:extLst>
          </p:cNvPr>
          <p:cNvCxnSpPr>
            <a:cxnSpLocks/>
            <a:endCxn id="17" idx="1"/>
          </p:cNvCxnSpPr>
          <p:nvPr/>
        </p:nvCxnSpPr>
        <p:spPr bwMode="auto">
          <a:xfrm flipV="1">
            <a:off x="1634170" y="3233423"/>
            <a:ext cx="3118458" cy="241541"/>
          </a:xfrm>
          <a:prstGeom prst="bent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62" name="Right Brace 61">
            <a:extLst>
              <a:ext uri="{FF2B5EF4-FFF2-40B4-BE49-F238E27FC236}">
                <a16:creationId xmlns:a16="http://schemas.microsoft.com/office/drawing/2014/main" id="{444A9F91-F17B-8F4C-AC3E-1558032B3CAF}"/>
              </a:ext>
            </a:extLst>
          </p:cNvPr>
          <p:cNvSpPr/>
          <p:nvPr/>
        </p:nvSpPr>
        <p:spPr bwMode="auto">
          <a:xfrm>
            <a:off x="1487521" y="3244522"/>
            <a:ext cx="114326" cy="460883"/>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67" name="Elbow Connector 66">
            <a:extLst>
              <a:ext uri="{FF2B5EF4-FFF2-40B4-BE49-F238E27FC236}">
                <a16:creationId xmlns:a16="http://schemas.microsoft.com/office/drawing/2014/main" id="{273D698E-60C7-C74D-8082-D41FFC7FCB75}"/>
              </a:ext>
            </a:extLst>
          </p:cNvPr>
          <p:cNvCxnSpPr>
            <a:cxnSpLocks/>
            <a:endCxn id="21" idx="1"/>
          </p:cNvCxnSpPr>
          <p:nvPr/>
        </p:nvCxnSpPr>
        <p:spPr bwMode="auto">
          <a:xfrm>
            <a:off x="1640568" y="3479306"/>
            <a:ext cx="3112060" cy="662245"/>
          </a:xfrm>
          <a:prstGeom prst="bent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70" name="Rounded Rectangle 69">
            <a:extLst>
              <a:ext uri="{FF2B5EF4-FFF2-40B4-BE49-F238E27FC236}">
                <a16:creationId xmlns:a16="http://schemas.microsoft.com/office/drawing/2014/main" id="{045A9902-8283-3448-85C4-99998661CEF5}"/>
              </a:ext>
            </a:extLst>
          </p:cNvPr>
          <p:cNvSpPr/>
          <p:nvPr/>
        </p:nvSpPr>
        <p:spPr bwMode="auto">
          <a:xfrm>
            <a:off x="6258465" y="2587263"/>
            <a:ext cx="1277617" cy="375924"/>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solidFill>
                <a:latin typeface="Calibri" panose="020F0502020204030204" pitchFamily="34" charset="0"/>
                <a:cs typeface="Calibri" panose="020F0502020204030204" pitchFamily="34" charset="0"/>
              </a:rPr>
              <a:t> (Transient) EM mod (</a:t>
            </a:r>
            <a:r>
              <a:rPr lang="en-US" sz="1100" dirty="0" err="1">
                <a:solidFill>
                  <a:schemeClr val="tx1"/>
                </a:solidFill>
                <a:latin typeface="Calibri" panose="020F0502020204030204" pitchFamily="34" charset="0"/>
                <a:cs typeface="Calibri" panose="020F0502020204030204" pitchFamily="34" charset="0"/>
              </a:rPr>
              <a:t>homog</a:t>
            </a:r>
            <a:r>
              <a:rPr lang="en-US" sz="1100" dirty="0">
                <a:solidFill>
                  <a:schemeClr val="tx1"/>
                </a:solidFill>
                <a:latin typeface="Calibri" panose="020F0502020204030204" pitchFamily="34" charset="0"/>
                <a:cs typeface="Calibri" panose="020F0502020204030204" pitchFamily="34" charset="0"/>
              </a:rPr>
              <a:t>.)</a:t>
            </a:r>
            <a:endParaRPr kumimoji="0" lang="en-CH" sz="11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cxnSp>
        <p:nvCxnSpPr>
          <p:cNvPr id="72" name="Straight Arrow Connector 71">
            <a:extLst>
              <a:ext uri="{FF2B5EF4-FFF2-40B4-BE49-F238E27FC236}">
                <a16:creationId xmlns:a16="http://schemas.microsoft.com/office/drawing/2014/main" id="{CC76EDE3-7E12-404C-86F0-D9A40DA9BEF4}"/>
              </a:ext>
            </a:extLst>
          </p:cNvPr>
          <p:cNvCxnSpPr>
            <a:cxnSpLocks/>
          </p:cNvCxnSpPr>
          <p:nvPr/>
        </p:nvCxnSpPr>
        <p:spPr bwMode="auto">
          <a:xfrm flipV="1">
            <a:off x="7535586" y="2756639"/>
            <a:ext cx="233794" cy="570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3" name="Straight Arrow Connector 72">
            <a:extLst>
              <a:ext uri="{FF2B5EF4-FFF2-40B4-BE49-F238E27FC236}">
                <a16:creationId xmlns:a16="http://schemas.microsoft.com/office/drawing/2014/main" id="{23D4ED98-33EA-794C-BEEF-91BABD2BF03E}"/>
              </a:ext>
            </a:extLst>
          </p:cNvPr>
          <p:cNvCxnSpPr>
            <a:cxnSpLocks/>
          </p:cNvCxnSpPr>
          <p:nvPr/>
        </p:nvCxnSpPr>
        <p:spPr bwMode="auto">
          <a:xfrm>
            <a:off x="6906855" y="2958866"/>
            <a:ext cx="0" cy="1440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4" name="Straight Arrow Connector 73">
            <a:extLst>
              <a:ext uri="{FF2B5EF4-FFF2-40B4-BE49-F238E27FC236}">
                <a16:creationId xmlns:a16="http://schemas.microsoft.com/office/drawing/2014/main" id="{8645639D-7F0D-9B49-9A3C-A17F9DFA4F61}"/>
              </a:ext>
            </a:extLst>
          </p:cNvPr>
          <p:cNvCxnSpPr>
            <a:cxnSpLocks/>
            <a:stCxn id="23" idx="2"/>
          </p:cNvCxnSpPr>
          <p:nvPr/>
        </p:nvCxnSpPr>
        <p:spPr bwMode="auto">
          <a:xfrm>
            <a:off x="6902850" y="1955480"/>
            <a:ext cx="4005" cy="62746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6" name="Straight Arrow Connector 75">
            <a:extLst>
              <a:ext uri="{FF2B5EF4-FFF2-40B4-BE49-F238E27FC236}">
                <a16:creationId xmlns:a16="http://schemas.microsoft.com/office/drawing/2014/main" id="{8670EF47-6025-844D-A979-43F02F5A911E}"/>
              </a:ext>
            </a:extLst>
          </p:cNvPr>
          <p:cNvCxnSpPr>
            <a:cxnSpLocks/>
          </p:cNvCxnSpPr>
          <p:nvPr/>
        </p:nvCxnSpPr>
        <p:spPr bwMode="auto">
          <a:xfrm>
            <a:off x="5381857" y="1942119"/>
            <a:ext cx="4005" cy="62746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7" name="Straight Arrow Connector 76">
            <a:extLst>
              <a:ext uri="{FF2B5EF4-FFF2-40B4-BE49-F238E27FC236}">
                <a16:creationId xmlns:a16="http://schemas.microsoft.com/office/drawing/2014/main" id="{D664EA75-F062-9E4E-9A10-44CD0621F267}"/>
              </a:ext>
            </a:extLst>
          </p:cNvPr>
          <p:cNvCxnSpPr>
            <a:cxnSpLocks/>
          </p:cNvCxnSpPr>
          <p:nvPr/>
        </p:nvCxnSpPr>
        <p:spPr bwMode="auto">
          <a:xfrm>
            <a:off x="8404679" y="1975591"/>
            <a:ext cx="4005" cy="62746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8523937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16B8BA-445F-3B4D-B687-7A28D72DBF78}"/>
              </a:ext>
            </a:extLst>
          </p:cNvPr>
          <p:cNvSpPr>
            <a:spLocks noGrp="1"/>
          </p:cNvSpPr>
          <p:nvPr>
            <p:ph sz="quarter" idx="13"/>
          </p:nvPr>
        </p:nvSpPr>
        <p:spPr/>
        <p:txBody>
          <a:bodyPr/>
          <a:lstStyle/>
          <a:p>
            <a:r>
              <a:rPr lang="en-US" sz="1600" dirty="0"/>
              <a:t>With every generation of accelerator magnets, we see an increase of:</a:t>
            </a:r>
          </a:p>
          <a:p>
            <a:pPr lvl="1"/>
            <a:r>
              <a:rPr lang="en-US" sz="1600" dirty="0"/>
              <a:t>interconnectedness between physical disciplines,</a:t>
            </a:r>
          </a:p>
          <a:p>
            <a:pPr lvl="1"/>
            <a:r>
              <a:rPr lang="en-US" sz="1600" dirty="0"/>
              <a:t>need for sub-modeling and homogenization,</a:t>
            </a:r>
          </a:p>
          <a:p>
            <a:pPr lvl="1"/>
            <a:r>
              <a:rPr lang="en-US" sz="1600" dirty="0"/>
              <a:t>need for 3D simulations,</a:t>
            </a:r>
          </a:p>
          <a:p>
            <a:pPr lvl="1"/>
            <a:r>
              <a:rPr lang="en-US" sz="1600" dirty="0"/>
              <a:t>transient simulations with extreme non-linearities,</a:t>
            </a:r>
          </a:p>
          <a:p>
            <a:pPr lvl="1"/>
            <a:r>
              <a:rPr lang="en-US" sz="1600" dirty="0"/>
              <a:t>all of which becomes important already in the earliest stages of magnet design.</a:t>
            </a:r>
          </a:p>
          <a:p>
            <a:r>
              <a:rPr lang="en-US" sz="1600" dirty="0"/>
              <a:t>Numerical tools</a:t>
            </a:r>
          </a:p>
          <a:p>
            <a:pPr lvl="1"/>
            <a:r>
              <a:rPr lang="en-US" sz="1600" b="1" dirty="0"/>
              <a:t>Network / Finite Differences</a:t>
            </a:r>
            <a:r>
              <a:rPr lang="en-US" sz="1600" dirty="0"/>
              <a:t>, discretizing along and transverse to the coil winding</a:t>
            </a:r>
          </a:p>
          <a:p>
            <a:pPr lvl="2"/>
            <a:r>
              <a:rPr lang="en-US" sz="1600" dirty="0"/>
              <a:t>tend to spearhead development and innovation in our field:</a:t>
            </a:r>
          </a:p>
          <a:p>
            <a:pPr lvl="3"/>
            <a:r>
              <a:rPr lang="en-US" sz="1600" dirty="0"/>
              <a:t>many engineers/appl. physicists “need” to code in order to develop intuition,</a:t>
            </a:r>
          </a:p>
          <a:p>
            <a:pPr lvl="3"/>
            <a:r>
              <a:rPr lang="en-US" sz="1600" dirty="0"/>
              <a:t>most intuitive form of </a:t>
            </a:r>
            <a:r>
              <a:rPr lang="en-US" sz="1600" dirty="0" err="1"/>
              <a:t>numerics</a:t>
            </a:r>
            <a:r>
              <a:rPr lang="en-US" sz="1600" dirty="0"/>
              <a:t>.</a:t>
            </a:r>
          </a:p>
          <a:p>
            <a:pPr lvl="3"/>
            <a:r>
              <a:rPr lang="en-US" sz="1600" dirty="0"/>
              <a:t>reduces meshing difficulties.</a:t>
            </a:r>
          </a:p>
          <a:p>
            <a:pPr lvl="3"/>
            <a:r>
              <a:rPr lang="en-US" sz="1600" dirty="0"/>
              <a:t>generally good performance.</a:t>
            </a:r>
          </a:p>
          <a:p>
            <a:pPr lvl="2"/>
            <a:r>
              <a:rPr lang="en-US" sz="1600" dirty="0"/>
              <a:t>typically run into limitations related to</a:t>
            </a:r>
          </a:p>
          <a:p>
            <a:pPr lvl="3"/>
            <a:r>
              <a:rPr lang="en-US" sz="1600" dirty="0"/>
              <a:t>non-linear iron yokes</a:t>
            </a:r>
          </a:p>
          <a:p>
            <a:pPr lvl="3"/>
            <a:r>
              <a:rPr lang="en-US" sz="1600" dirty="0"/>
              <a:t>bulk superconductivity</a:t>
            </a:r>
          </a:p>
          <a:p>
            <a:pPr lvl="2"/>
            <a:r>
              <a:rPr lang="en-US" sz="1600" dirty="0"/>
              <a:t>can be linked to reduced-vector-potential FEM or FEM/BEM by means of </a:t>
            </a:r>
            <a:r>
              <a:rPr lang="en-US" sz="1600" dirty="0" err="1"/>
              <a:t>Biot</a:t>
            </a:r>
            <a:r>
              <a:rPr lang="en-US" sz="1600" dirty="0"/>
              <a:t> Savart solver to overcome this. </a:t>
            </a:r>
          </a:p>
          <a:p>
            <a:endParaRPr lang="en-CH" sz="1600" dirty="0"/>
          </a:p>
        </p:txBody>
      </p:sp>
      <p:sp>
        <p:nvSpPr>
          <p:cNvPr id="3" name="Title 2">
            <a:extLst>
              <a:ext uri="{FF2B5EF4-FFF2-40B4-BE49-F238E27FC236}">
                <a16:creationId xmlns:a16="http://schemas.microsoft.com/office/drawing/2014/main" id="{1BE70FAC-2B68-B546-89E7-2DDB397D656E}"/>
              </a:ext>
            </a:extLst>
          </p:cNvPr>
          <p:cNvSpPr>
            <a:spLocks noGrp="1"/>
          </p:cNvSpPr>
          <p:nvPr>
            <p:ph type="title"/>
          </p:nvPr>
        </p:nvSpPr>
        <p:spPr/>
        <p:txBody>
          <a:bodyPr/>
          <a:lstStyle/>
          <a:p>
            <a:r>
              <a:rPr lang="en-CH" dirty="0"/>
              <a:t>Types of Numerical Tools 1/2</a:t>
            </a:r>
          </a:p>
        </p:txBody>
      </p:sp>
      <p:sp>
        <p:nvSpPr>
          <p:cNvPr id="4" name="Slide Number Placeholder 3">
            <a:extLst>
              <a:ext uri="{FF2B5EF4-FFF2-40B4-BE49-F238E27FC236}">
                <a16:creationId xmlns:a16="http://schemas.microsoft.com/office/drawing/2014/main" id="{4E5249EB-DF65-EF42-964D-C4F093025CE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28</a:t>
            </a:fld>
            <a:endParaRPr lang="de-DE" dirty="0"/>
          </a:p>
        </p:txBody>
      </p:sp>
    </p:spTree>
    <p:extLst>
      <p:ext uri="{BB962C8B-B14F-4D97-AF65-F5344CB8AC3E}">
        <p14:creationId xmlns:p14="http://schemas.microsoft.com/office/powerpoint/2010/main" val="50935136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27E3A2-29F0-C040-8F2B-3364C191C499}"/>
              </a:ext>
            </a:extLst>
          </p:cNvPr>
          <p:cNvSpPr>
            <a:spLocks noGrp="1"/>
          </p:cNvSpPr>
          <p:nvPr>
            <p:ph sz="quarter" idx="13"/>
          </p:nvPr>
        </p:nvSpPr>
        <p:spPr/>
        <p:txBody>
          <a:bodyPr/>
          <a:lstStyle/>
          <a:p>
            <a:pPr lvl="1"/>
            <a:r>
              <a:rPr lang="en-US" sz="1600" b="1" dirty="0"/>
              <a:t>Fully integrated commercial codes </a:t>
            </a:r>
            <a:r>
              <a:rPr lang="en-US" sz="1600" dirty="0"/>
              <a:t>(ANSYS, COMSOL) are of increasing importance.</a:t>
            </a:r>
          </a:p>
          <a:p>
            <a:pPr lvl="2"/>
            <a:r>
              <a:rPr lang="en-US" sz="1600" dirty="0"/>
              <a:t>in particular, when tight link to mechanical simulation is needed.</a:t>
            </a:r>
          </a:p>
          <a:p>
            <a:pPr lvl="2"/>
            <a:r>
              <a:rPr lang="en-US" sz="1600" dirty="0"/>
              <a:t>many young engineers have key competence in one tool (Swiss knife).</a:t>
            </a:r>
          </a:p>
          <a:p>
            <a:pPr lvl="1"/>
            <a:r>
              <a:rPr lang="en-US" sz="1600" b="1" dirty="0"/>
              <a:t>Open FEM tools </a:t>
            </a:r>
            <a:r>
              <a:rPr lang="en-US" sz="1600" dirty="0"/>
              <a:t>play a role in electromagnetic and thermal modeling, implementing transient problems and workflows that involve </a:t>
            </a:r>
            <a:r>
              <a:rPr lang="en-US" sz="1600" dirty="0" err="1"/>
              <a:t>submodelling</a:t>
            </a:r>
            <a:r>
              <a:rPr lang="en-US" sz="1600" dirty="0"/>
              <a:t> and/or homogenization.</a:t>
            </a:r>
          </a:p>
          <a:p>
            <a:pPr lvl="2"/>
            <a:r>
              <a:rPr lang="en-US" sz="1600" dirty="0"/>
              <a:t>encapsulation of </a:t>
            </a:r>
            <a:r>
              <a:rPr lang="en-US" sz="1600" dirty="0" err="1"/>
              <a:t>numerics</a:t>
            </a:r>
            <a:r>
              <a:rPr lang="en-US" sz="1600" dirty="0"/>
              <a:t> setup in easy-to-use and license-(cost)-free workflows will serve the wider community of magnet engineers.</a:t>
            </a:r>
          </a:p>
          <a:p>
            <a:pPr lvl="2"/>
            <a:r>
              <a:rPr lang="en-US" sz="1600" dirty="0"/>
              <a:t>openness allows student to implement new features.</a:t>
            </a:r>
          </a:p>
          <a:p>
            <a:pPr lvl="2"/>
            <a:r>
              <a:rPr lang="en-US" sz="1600" dirty="0"/>
              <a:t>license-(cost)-free workflows can run on clusters to cover a wider design space.</a:t>
            </a:r>
          </a:p>
          <a:p>
            <a:pPr marL="0" indent="0">
              <a:buNone/>
            </a:pPr>
            <a:endParaRPr lang="en-CH" sz="2000" dirty="0"/>
          </a:p>
        </p:txBody>
      </p:sp>
      <p:sp>
        <p:nvSpPr>
          <p:cNvPr id="3" name="Title 2">
            <a:extLst>
              <a:ext uri="{FF2B5EF4-FFF2-40B4-BE49-F238E27FC236}">
                <a16:creationId xmlns:a16="http://schemas.microsoft.com/office/drawing/2014/main" id="{2A654C50-6BFE-754F-B632-B507AA28C45F}"/>
              </a:ext>
            </a:extLst>
          </p:cNvPr>
          <p:cNvSpPr>
            <a:spLocks noGrp="1"/>
          </p:cNvSpPr>
          <p:nvPr>
            <p:ph type="title"/>
          </p:nvPr>
        </p:nvSpPr>
        <p:spPr/>
        <p:txBody>
          <a:bodyPr/>
          <a:lstStyle/>
          <a:p>
            <a:r>
              <a:rPr lang="en-CH" dirty="0"/>
              <a:t>Types of Numerical Tools 2/2</a:t>
            </a:r>
          </a:p>
        </p:txBody>
      </p:sp>
      <p:sp>
        <p:nvSpPr>
          <p:cNvPr id="4" name="Slide Number Placeholder 3">
            <a:extLst>
              <a:ext uri="{FF2B5EF4-FFF2-40B4-BE49-F238E27FC236}">
                <a16:creationId xmlns:a16="http://schemas.microsoft.com/office/drawing/2014/main" id="{F2BE359B-90BD-6042-8901-6BF3A74F5E2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29</a:t>
            </a:fld>
            <a:endParaRPr lang="de-DE" dirty="0"/>
          </a:p>
        </p:txBody>
      </p:sp>
    </p:spTree>
    <p:extLst>
      <p:ext uri="{BB962C8B-B14F-4D97-AF65-F5344CB8AC3E}">
        <p14:creationId xmlns:p14="http://schemas.microsoft.com/office/powerpoint/2010/main" val="25653841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AE6587-C9CF-514E-BA3E-DACB0DA650DA}"/>
              </a:ext>
            </a:extLst>
          </p:cNvPr>
          <p:cNvSpPr>
            <a:spLocks noGrp="1"/>
          </p:cNvSpPr>
          <p:nvPr>
            <p:ph sz="quarter" idx="13"/>
          </p:nvPr>
        </p:nvSpPr>
        <p:spPr/>
        <p:txBody>
          <a:bodyPr/>
          <a:lstStyle/>
          <a:p>
            <a:r>
              <a:rPr lang="en-CH" dirty="0"/>
              <a:t>HFM design and analysis</a:t>
            </a:r>
          </a:p>
          <a:p>
            <a:pPr lvl="1"/>
            <a:r>
              <a:rPr lang="en-CH" dirty="0"/>
              <a:t>Brief state of the art </a:t>
            </a:r>
          </a:p>
          <a:p>
            <a:pPr lvl="1"/>
            <a:r>
              <a:rPr lang="en-CH" dirty="0">
                <a:solidFill>
                  <a:schemeClr val="bg1">
                    <a:lumMod val="75000"/>
                  </a:schemeClr>
                </a:solidFill>
              </a:rPr>
              <a:t>Strategic goals for design techniques</a:t>
            </a:r>
          </a:p>
          <a:p>
            <a:pPr lvl="1"/>
            <a:r>
              <a:rPr lang="en-CH" dirty="0">
                <a:solidFill>
                  <a:schemeClr val="bg1">
                    <a:lumMod val="75000"/>
                  </a:schemeClr>
                </a:solidFill>
              </a:rPr>
              <a:t>A model-based systems engineering approach</a:t>
            </a:r>
          </a:p>
          <a:p>
            <a:endParaRPr lang="en-CH" dirty="0"/>
          </a:p>
          <a:p>
            <a:endParaRPr lang="en-CH" dirty="0"/>
          </a:p>
          <a:p>
            <a:endParaRPr lang="en-CH" dirty="0"/>
          </a:p>
          <a:p>
            <a:pPr marL="0" indent="0">
              <a:buNone/>
            </a:pPr>
            <a:r>
              <a:rPr lang="en-CH" sz="1400" dirty="0"/>
              <a:t>Preface:</a:t>
            </a:r>
          </a:p>
          <a:p>
            <a:r>
              <a:rPr lang="en-CH" sz="1400" dirty="0"/>
              <a:t>This presentation is necessarily incomplete in terms of technical topics, numerical tools, contributions from specialists around the world.</a:t>
            </a:r>
          </a:p>
          <a:p>
            <a:r>
              <a:rPr lang="en-CH" sz="1400" dirty="0"/>
              <a:t>Much more complete overviews can be found in the State-of-the-Art presentations by Lucas Brouwer, Marc Dhallé, and Giorgio Vallone.</a:t>
            </a:r>
          </a:p>
          <a:p>
            <a:endParaRPr lang="en-CH" dirty="0"/>
          </a:p>
        </p:txBody>
      </p:sp>
      <p:sp>
        <p:nvSpPr>
          <p:cNvPr id="3" name="Title 2">
            <a:extLst>
              <a:ext uri="{FF2B5EF4-FFF2-40B4-BE49-F238E27FC236}">
                <a16:creationId xmlns:a16="http://schemas.microsoft.com/office/drawing/2014/main" id="{011D2AF3-B612-DC4C-AADF-4D760C7D4B13}"/>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BFA61172-170E-9641-BDD2-73CC959577C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202644060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3825F7-2DF0-3D4B-ABFA-687E323D9BB7}"/>
              </a:ext>
            </a:extLst>
          </p:cNvPr>
          <p:cNvSpPr>
            <a:spLocks noGrp="1"/>
          </p:cNvSpPr>
          <p:nvPr>
            <p:ph sz="quarter" idx="13"/>
          </p:nvPr>
        </p:nvSpPr>
        <p:spPr/>
        <p:txBody>
          <a:bodyPr/>
          <a:lstStyle/>
          <a:p>
            <a:r>
              <a:rPr lang="en-CH" dirty="0"/>
              <a:t>What is missing to improve our designs?</a:t>
            </a:r>
          </a:p>
          <a:p>
            <a:pPr lvl="1"/>
            <a:r>
              <a:rPr lang="en-CH" dirty="0"/>
              <a:t>2D and 3D nonlinear anisotropic material models for homogenization of coil-composite material properties. </a:t>
            </a:r>
          </a:p>
          <a:p>
            <a:pPr lvl="1"/>
            <a:r>
              <a:rPr lang="en-CH" dirty="0"/>
              <a:t>Improved contact modeling.</a:t>
            </a:r>
          </a:p>
          <a:p>
            <a:pPr lvl="1"/>
            <a:r>
              <a:rPr lang="en-CH" dirty="0"/>
              <a:t>Improved modeling of HTS REBCO tape screening currents.</a:t>
            </a:r>
          </a:p>
          <a:p>
            <a:pPr lvl="1"/>
            <a:r>
              <a:rPr lang="en-CH" dirty="0"/>
              <a:t>Homogenization of thermo-electro-magnetic and mechanical behavior of HTS cabls / NI coils.</a:t>
            </a:r>
          </a:p>
          <a:p>
            <a:pPr lvl="1"/>
            <a:r>
              <a:rPr lang="en-CH" dirty="0"/>
              <a:t>Evaluation of failure limits and performance reduction, evaluated through down-scaling.</a:t>
            </a:r>
          </a:p>
          <a:p>
            <a:pPr lvl="1"/>
            <a:r>
              <a:rPr lang="en-CH" dirty="0"/>
              <a:t>Homogenization of cable/strand coupling currents; 3D model including CCs.</a:t>
            </a:r>
          </a:p>
          <a:p>
            <a:pPr lvl="1"/>
            <a:r>
              <a:rPr lang="en-CH" dirty="0"/>
              <a:t>Coil dimensional changes during heat treatment.</a:t>
            </a:r>
          </a:p>
        </p:txBody>
      </p:sp>
      <p:sp>
        <p:nvSpPr>
          <p:cNvPr id="3" name="Title 2">
            <a:extLst>
              <a:ext uri="{FF2B5EF4-FFF2-40B4-BE49-F238E27FC236}">
                <a16:creationId xmlns:a16="http://schemas.microsoft.com/office/drawing/2014/main" id="{865C52E2-9EFD-DC4A-B299-C9978C352C5D}"/>
              </a:ext>
            </a:extLst>
          </p:cNvPr>
          <p:cNvSpPr>
            <a:spLocks noGrp="1"/>
          </p:cNvSpPr>
          <p:nvPr>
            <p:ph type="title"/>
          </p:nvPr>
        </p:nvSpPr>
        <p:spPr/>
        <p:txBody>
          <a:bodyPr/>
          <a:lstStyle/>
          <a:p>
            <a:r>
              <a:rPr lang="en-CH" dirty="0"/>
              <a:t>What Physical Models are Missing?</a:t>
            </a:r>
          </a:p>
        </p:txBody>
      </p:sp>
      <p:sp>
        <p:nvSpPr>
          <p:cNvPr id="4" name="Slide Number Placeholder 3">
            <a:extLst>
              <a:ext uri="{FF2B5EF4-FFF2-40B4-BE49-F238E27FC236}">
                <a16:creationId xmlns:a16="http://schemas.microsoft.com/office/drawing/2014/main" id="{31D90EB6-7004-8143-BD0B-58367AC6EF1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30</a:t>
            </a:fld>
            <a:endParaRPr lang="de-DE" dirty="0"/>
          </a:p>
        </p:txBody>
      </p:sp>
    </p:spTree>
    <p:extLst>
      <p:ext uri="{BB962C8B-B14F-4D97-AF65-F5344CB8AC3E}">
        <p14:creationId xmlns:p14="http://schemas.microsoft.com/office/powerpoint/2010/main" val="411714303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What we are good at – and less good at</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sp>
        <p:nvSpPr>
          <p:cNvPr id="6" name="Content Placeholder 1">
            <a:extLst>
              <a:ext uri="{FF2B5EF4-FFF2-40B4-BE49-F238E27FC236}">
                <a16:creationId xmlns:a16="http://schemas.microsoft.com/office/drawing/2014/main" id="{E6BC89B6-467B-094A-8788-C2187AAA539F}"/>
              </a:ext>
            </a:extLst>
          </p:cNvPr>
          <p:cNvSpPr>
            <a:spLocks noGrp="1"/>
          </p:cNvSpPr>
          <p:nvPr>
            <p:ph sz="quarter" idx="13"/>
          </p:nvPr>
        </p:nvSpPr>
        <p:spPr>
          <a:xfrm>
            <a:off x="1042988" y="1341438"/>
            <a:ext cx="7742237" cy="4679951"/>
          </a:xfrm>
        </p:spPr>
        <p:txBody>
          <a:bodyPr/>
          <a:lstStyle/>
          <a:p>
            <a:r>
              <a:rPr lang="en-US" dirty="0"/>
              <a:t>A</a:t>
            </a:r>
            <a:r>
              <a:rPr lang="en-CH" dirty="0"/>
              <a:t>s a community, we have shown that </a:t>
            </a:r>
            <a:r>
              <a:rPr lang="en-CH" b="1" i="1" dirty="0">
                <a:solidFill>
                  <a:srgbClr val="0070C0"/>
                </a:solidFill>
              </a:rPr>
              <a:t>we can model </a:t>
            </a:r>
            <a:r>
              <a:rPr lang="en-US" b="1" i="1" dirty="0">
                <a:solidFill>
                  <a:srgbClr val="0070C0"/>
                </a:solidFill>
              </a:rPr>
              <a:t>most</a:t>
            </a:r>
            <a:r>
              <a:rPr lang="en-CH" b="1" i="1" dirty="0">
                <a:solidFill>
                  <a:srgbClr val="0070C0"/>
                </a:solidFill>
              </a:rPr>
              <a:t> relevant physical phenomena </a:t>
            </a:r>
            <a:r>
              <a:rPr lang="en-CH" dirty="0"/>
              <a:t>involved in the design and analysis of HFM.</a:t>
            </a:r>
          </a:p>
          <a:p>
            <a:r>
              <a:rPr lang="en-CH" dirty="0"/>
              <a:t>As examples, we select </a:t>
            </a:r>
            <a:r>
              <a:rPr lang="en-CH" b="1" i="1" dirty="0">
                <a:solidFill>
                  <a:srgbClr val="0070C0"/>
                </a:solidFill>
              </a:rPr>
              <a:t>multi-scale</a:t>
            </a:r>
            <a:r>
              <a:rPr lang="en-CH" dirty="0"/>
              <a:t> modeling and </a:t>
            </a:r>
            <a:r>
              <a:rPr lang="en-CH" b="1" i="1" dirty="0">
                <a:solidFill>
                  <a:srgbClr val="0070C0"/>
                </a:solidFill>
              </a:rPr>
              <a:t>multi-model</a:t>
            </a:r>
            <a:r>
              <a:rPr lang="en-CH" dirty="0"/>
              <a:t> analysis. </a:t>
            </a:r>
          </a:p>
          <a:p>
            <a:r>
              <a:rPr lang="en-CH" dirty="0"/>
              <a:t>These are topics where </a:t>
            </a:r>
            <a:r>
              <a:rPr lang="en-CH" b="1" i="1" dirty="0">
                <a:solidFill>
                  <a:srgbClr val="0070C0"/>
                </a:solidFill>
              </a:rPr>
              <a:t>we have made much progress </a:t>
            </a:r>
            <a:r>
              <a:rPr lang="en-CH" dirty="0"/>
              <a:t>over the past decade.</a:t>
            </a:r>
          </a:p>
          <a:p>
            <a:pPr lvl="1"/>
            <a:r>
              <a:rPr lang="en-US" sz="1600" dirty="0"/>
              <a:t>On</a:t>
            </a:r>
            <a:r>
              <a:rPr lang="en-CH" sz="1600" dirty="0"/>
              <a:t> multi-scale modeling, deeply insightful work has been published by serveral labs, e.g., CEA (CoCaSCOPE), CERN, LBNL, FNAL, UniGE, to name a few. </a:t>
            </a:r>
          </a:p>
          <a:p>
            <a:pPr lvl="1"/>
            <a:r>
              <a:rPr lang="en-CH" sz="1600" dirty="0"/>
              <a:t>Multi-model analysis has been a mainstay of integrated design </a:t>
            </a:r>
            <a:r>
              <a:rPr lang="en-US" sz="1600" dirty="0"/>
              <a:t>techniques and</a:t>
            </a:r>
            <a:r>
              <a:rPr lang="en-CH" sz="1600" dirty="0"/>
              <a:t> was further developed in the STEAM project at CERN.</a:t>
            </a:r>
            <a:endParaRPr lang="en-CH" dirty="0"/>
          </a:p>
          <a:p>
            <a:r>
              <a:rPr lang="en-CH" dirty="0"/>
              <a:t>Now we must</a:t>
            </a:r>
            <a:r>
              <a:rPr lang="en-CH" b="1" i="1" dirty="0">
                <a:solidFill>
                  <a:srgbClr val="0070C0"/>
                </a:solidFill>
              </a:rPr>
              <a:t> translate this progress into improved design techniques</a:t>
            </a:r>
            <a:r>
              <a:rPr lang="en-CH" dirty="0"/>
              <a:t>.</a:t>
            </a:r>
          </a:p>
        </p:txBody>
      </p:sp>
      <p:grpSp>
        <p:nvGrpSpPr>
          <p:cNvPr id="25" name="Group 24">
            <a:extLst>
              <a:ext uri="{FF2B5EF4-FFF2-40B4-BE49-F238E27FC236}">
                <a16:creationId xmlns:a16="http://schemas.microsoft.com/office/drawing/2014/main" id="{35F5E309-80BD-6140-800A-7DF84CCB8987}"/>
              </a:ext>
            </a:extLst>
          </p:cNvPr>
          <p:cNvGrpSpPr/>
          <p:nvPr/>
        </p:nvGrpSpPr>
        <p:grpSpPr>
          <a:xfrm>
            <a:off x="1115616" y="3916312"/>
            <a:ext cx="6606234" cy="3257103"/>
            <a:chOff x="425344" y="3414623"/>
            <a:chExt cx="7512100" cy="3703727"/>
          </a:xfrm>
        </p:grpSpPr>
        <p:pic>
          <p:nvPicPr>
            <p:cNvPr id="22" name="Picture 21" descr="A picture containing text&#10;&#10;Description automatically generated">
              <a:extLst>
                <a:ext uri="{FF2B5EF4-FFF2-40B4-BE49-F238E27FC236}">
                  <a16:creationId xmlns:a16="http://schemas.microsoft.com/office/drawing/2014/main" id="{CEE3F91B-D4C7-EC40-A453-B76D216A7F4E}"/>
                </a:ext>
              </a:extLst>
            </p:cNvPr>
            <p:cNvPicPr>
              <a:picLocks noChangeAspect="1"/>
            </p:cNvPicPr>
            <p:nvPr/>
          </p:nvPicPr>
          <p:blipFill>
            <a:blip r:embed="rId3"/>
            <a:stretch>
              <a:fillRect/>
            </a:stretch>
          </p:blipFill>
          <p:spPr>
            <a:xfrm>
              <a:off x="5341509" y="3414623"/>
              <a:ext cx="2595935" cy="3356992"/>
            </a:xfrm>
            <a:prstGeom prst="rect">
              <a:avLst/>
            </a:prstGeom>
          </p:spPr>
        </p:pic>
        <p:pic>
          <p:nvPicPr>
            <p:cNvPr id="24" name="Picture 23" descr="A picture containing text&#10;&#10;Description automatically generated">
              <a:extLst>
                <a:ext uri="{FF2B5EF4-FFF2-40B4-BE49-F238E27FC236}">
                  <a16:creationId xmlns:a16="http://schemas.microsoft.com/office/drawing/2014/main" id="{D61D8C3B-8B60-1947-B37C-2212F6DFDB38}"/>
                </a:ext>
              </a:extLst>
            </p:cNvPr>
            <p:cNvPicPr>
              <a:picLocks noChangeAspect="1"/>
            </p:cNvPicPr>
            <p:nvPr/>
          </p:nvPicPr>
          <p:blipFill>
            <a:blip r:embed="rId4"/>
            <a:stretch>
              <a:fillRect/>
            </a:stretch>
          </p:blipFill>
          <p:spPr>
            <a:xfrm>
              <a:off x="1339744" y="3659573"/>
              <a:ext cx="3024689" cy="1972842"/>
            </a:xfrm>
            <a:prstGeom prst="rect">
              <a:avLst/>
            </a:prstGeom>
          </p:spPr>
        </p:pic>
        <p:sp>
          <p:nvSpPr>
            <p:cNvPr id="20" name="TextBox 19">
              <a:extLst>
                <a:ext uri="{FF2B5EF4-FFF2-40B4-BE49-F238E27FC236}">
                  <a16:creationId xmlns:a16="http://schemas.microsoft.com/office/drawing/2014/main" id="{143D4C9A-8B56-7C49-B329-6CB8BDD9B92C}"/>
                </a:ext>
              </a:extLst>
            </p:cNvPr>
            <p:cNvSpPr txBox="1"/>
            <p:nvPr/>
          </p:nvSpPr>
          <p:spPr>
            <a:xfrm>
              <a:off x="425344" y="6203950"/>
              <a:ext cx="914400" cy="914400"/>
            </a:xfrm>
            <a:prstGeom prst="rect">
              <a:avLst/>
            </a:prstGeom>
            <a:noFill/>
          </p:spPr>
          <p:txBody>
            <a:bodyPr wrap="none" lIns="0" tIns="0" rIns="0" bIns="0" rtlCol="0">
              <a:noAutofit/>
            </a:bodyPr>
            <a:lstStyle/>
            <a:p>
              <a:pPr>
                <a:lnSpc>
                  <a:spcPct val="110000"/>
                </a:lnSpc>
                <a:spcBef>
                  <a:spcPts val="0"/>
                </a:spcBef>
              </a:pPr>
              <a:r>
                <a:rPr lang="en-US" sz="1200" kern="1000" spc="30" dirty="0">
                  <a:latin typeface="+mn-lt"/>
                  <a:cs typeface="Franklin Gothic Book"/>
                </a:rPr>
                <a:t>G. Lenoir, P. </a:t>
              </a:r>
              <a:r>
                <a:rPr lang="en-US" sz="1200" kern="1000" spc="30" dirty="0" err="1">
                  <a:latin typeface="+mn-lt"/>
                  <a:cs typeface="Franklin Gothic Book"/>
                </a:rPr>
                <a:t>Manil</a:t>
              </a:r>
              <a:r>
                <a:rPr lang="en-US" sz="1200" kern="1000" spc="30" dirty="0">
                  <a:latin typeface="+mn-lt"/>
                  <a:cs typeface="Franklin Gothic Book"/>
                </a:rPr>
                <a:t>, et al. https://</a:t>
              </a:r>
              <a:r>
                <a:rPr lang="en-US" sz="1200" kern="1000" spc="30" dirty="0" err="1">
                  <a:latin typeface="+mn-lt"/>
                  <a:cs typeface="Franklin Gothic Book"/>
                </a:rPr>
                <a:t>www.researchgate.net</a:t>
              </a:r>
              <a:r>
                <a:rPr lang="en-US" sz="1200" kern="1000" spc="30" dirty="0">
                  <a:latin typeface="+mn-lt"/>
                  <a:cs typeface="Franklin Gothic Book"/>
                </a:rPr>
                <a:t>/project/</a:t>
              </a:r>
              <a:r>
                <a:rPr lang="en-US" sz="1200" kern="1000" spc="30" dirty="0" err="1">
                  <a:latin typeface="+mn-lt"/>
                  <a:cs typeface="Franklin Gothic Book"/>
                </a:rPr>
                <a:t>CoCaSCOPE</a:t>
              </a:r>
              <a:r>
                <a:rPr lang="en-US" sz="1200" kern="1000" spc="30" dirty="0">
                  <a:latin typeface="+mn-lt"/>
                  <a:cs typeface="Franklin Gothic Book"/>
                </a:rPr>
                <a:t>/</a:t>
              </a:r>
              <a:endParaRPr lang="en-CH" sz="1200" kern="1000" spc="30" dirty="0" err="1">
                <a:latin typeface="+mn-lt"/>
                <a:cs typeface="Franklin Gothic Book"/>
              </a:endParaRPr>
            </a:p>
          </p:txBody>
        </p:sp>
      </p:grpSp>
    </p:spTree>
    <p:extLst>
      <p:ext uri="{BB962C8B-B14F-4D97-AF65-F5344CB8AC3E}">
        <p14:creationId xmlns:p14="http://schemas.microsoft.com/office/powerpoint/2010/main" val="388742781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What we are good at – and less good at</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sp>
        <p:nvSpPr>
          <p:cNvPr id="6" name="Content Placeholder 1">
            <a:extLst>
              <a:ext uri="{FF2B5EF4-FFF2-40B4-BE49-F238E27FC236}">
                <a16:creationId xmlns:a16="http://schemas.microsoft.com/office/drawing/2014/main" id="{E6BC89B6-467B-094A-8788-C2187AAA539F}"/>
              </a:ext>
            </a:extLst>
          </p:cNvPr>
          <p:cNvSpPr>
            <a:spLocks noGrp="1"/>
          </p:cNvSpPr>
          <p:nvPr>
            <p:ph sz="quarter" idx="13"/>
          </p:nvPr>
        </p:nvSpPr>
        <p:spPr>
          <a:xfrm>
            <a:off x="1042988" y="1341438"/>
            <a:ext cx="7742237" cy="4679951"/>
          </a:xfrm>
        </p:spPr>
        <p:txBody>
          <a:bodyPr/>
          <a:lstStyle/>
          <a:p>
            <a:r>
              <a:rPr lang="en-CH" dirty="0"/>
              <a:t>Multi-scale workflows:</a:t>
            </a:r>
          </a:p>
          <a:p>
            <a:pPr lvl="1"/>
            <a:r>
              <a:rPr lang="en-CH" dirty="0"/>
              <a:t>Up-scaling (homogenization) moves from local models to a larger scale.</a:t>
            </a:r>
          </a:p>
          <a:p>
            <a:pPr marL="177800" lvl="1" indent="0">
              <a:buNone/>
            </a:pPr>
            <a:endParaRPr lang="en-CH" dirty="0"/>
          </a:p>
          <a:p>
            <a:pPr lvl="1"/>
            <a:endParaRPr lang="en-CH" dirty="0"/>
          </a:p>
        </p:txBody>
      </p:sp>
      <p:sp>
        <p:nvSpPr>
          <p:cNvPr id="16" name="TextBox 15">
            <a:extLst>
              <a:ext uri="{FF2B5EF4-FFF2-40B4-BE49-F238E27FC236}">
                <a16:creationId xmlns:a16="http://schemas.microsoft.com/office/drawing/2014/main" id="{993B1EB0-34DB-B042-AC0A-BED06847C2E7}"/>
              </a:ext>
            </a:extLst>
          </p:cNvPr>
          <p:cNvSpPr txBox="1"/>
          <p:nvPr/>
        </p:nvSpPr>
        <p:spPr>
          <a:xfrm>
            <a:off x="1058110" y="6187008"/>
            <a:ext cx="914400" cy="914400"/>
          </a:xfrm>
          <a:prstGeom prst="rect">
            <a:avLst/>
          </a:prstGeom>
          <a:noFill/>
        </p:spPr>
        <p:txBody>
          <a:bodyPr wrap="none" lIns="0" tIns="0" rIns="0" bIns="0" rtlCol="0">
            <a:noAutofit/>
          </a:bodyPr>
          <a:lstStyle/>
          <a:p>
            <a:pPr>
              <a:lnSpc>
                <a:spcPct val="110000"/>
              </a:lnSpc>
              <a:spcBef>
                <a:spcPts val="0"/>
              </a:spcBef>
            </a:pPr>
            <a:r>
              <a:rPr lang="en-US" sz="1000" i="1" dirty="0"/>
              <a:t>See G. Vallone, HFM State of the Art Workshop, 2021; </a:t>
            </a:r>
            <a:br>
              <a:rPr lang="en-US" sz="1000" i="1" dirty="0"/>
            </a:br>
            <a:r>
              <a:rPr lang="en-US" sz="1000" i="1" dirty="0"/>
              <a:t>For FE, Design curve: G. Vallone et al. Mechanical Performance of Short Models for MQXF, the Nb3Sn Low-beta Quadrupole for the </a:t>
            </a:r>
            <a:br>
              <a:rPr lang="en-US" sz="1000" i="1" dirty="0"/>
            </a:br>
            <a:r>
              <a:rPr lang="en-US" sz="1000" i="1" dirty="0"/>
              <a:t>Hi-</a:t>
            </a:r>
            <a:r>
              <a:rPr lang="en-US" sz="1000" i="1" dirty="0" err="1"/>
              <a:t>Lumi</a:t>
            </a:r>
            <a:r>
              <a:rPr lang="en-US" sz="1000" i="1" dirty="0"/>
              <a:t> LHC, IEEE Trans. On Appl. SC, 27(4), 2017.</a:t>
            </a:r>
            <a:endParaRPr lang="en-US" sz="1000" dirty="0"/>
          </a:p>
          <a:p>
            <a:pPr>
              <a:lnSpc>
                <a:spcPct val="110000"/>
              </a:lnSpc>
              <a:spcBef>
                <a:spcPts val="0"/>
              </a:spcBef>
            </a:pPr>
            <a:endParaRPr lang="en-CH" sz="1000" kern="1000" spc="30" dirty="0" err="1">
              <a:latin typeface="+mn-lt"/>
              <a:cs typeface="Franklin Gothic Book"/>
            </a:endParaRPr>
          </a:p>
        </p:txBody>
      </p:sp>
      <p:pic>
        <p:nvPicPr>
          <p:cNvPr id="8" name="Picture 7" descr="Shape&#10;&#10;Description automatically generated">
            <a:extLst>
              <a:ext uri="{FF2B5EF4-FFF2-40B4-BE49-F238E27FC236}">
                <a16:creationId xmlns:a16="http://schemas.microsoft.com/office/drawing/2014/main" id="{7EA14347-EE05-E043-A897-FB2435837E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4998" y="3849630"/>
            <a:ext cx="1510732" cy="1667602"/>
          </a:xfrm>
          <a:prstGeom prst="rect">
            <a:avLst/>
          </a:prstGeom>
        </p:spPr>
      </p:pic>
      <p:pic>
        <p:nvPicPr>
          <p:cNvPr id="11" name="Picture 1" descr="page8image3089041648">
            <a:extLst>
              <a:ext uri="{FF2B5EF4-FFF2-40B4-BE49-F238E27FC236}">
                <a16:creationId xmlns:a16="http://schemas.microsoft.com/office/drawing/2014/main" id="{0618DB17-6FCA-B541-ADBB-4B9B4C8C2D8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7988" y="2294465"/>
            <a:ext cx="1334314" cy="1345074"/>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016A3CCF-7064-4445-9118-5D0A6F482B0C}"/>
              </a:ext>
            </a:extLst>
          </p:cNvPr>
          <p:cNvGrpSpPr/>
          <p:nvPr/>
        </p:nvGrpSpPr>
        <p:grpSpPr>
          <a:xfrm>
            <a:off x="2771800" y="2171844"/>
            <a:ext cx="2348283" cy="1761212"/>
            <a:chOff x="5269730" y="2564904"/>
            <a:chExt cx="2787022" cy="2090267"/>
          </a:xfrm>
        </p:grpSpPr>
        <p:pic>
          <p:nvPicPr>
            <p:cNvPr id="12" name="Picture 11" descr="Chart, histogram&#10;&#10;Description automatically generated">
              <a:extLst>
                <a:ext uri="{FF2B5EF4-FFF2-40B4-BE49-F238E27FC236}">
                  <a16:creationId xmlns:a16="http://schemas.microsoft.com/office/drawing/2014/main" id="{6077472C-48AA-E743-A756-74F501C39F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69730" y="2564904"/>
              <a:ext cx="2787022" cy="2090267"/>
            </a:xfrm>
            <a:prstGeom prst="rect">
              <a:avLst/>
            </a:prstGeom>
          </p:spPr>
        </p:pic>
        <p:cxnSp>
          <p:nvCxnSpPr>
            <p:cNvPr id="13" name="Straight Connector 12">
              <a:extLst>
                <a:ext uri="{FF2B5EF4-FFF2-40B4-BE49-F238E27FC236}">
                  <a16:creationId xmlns:a16="http://schemas.microsoft.com/office/drawing/2014/main" id="{F467A4DA-E0D8-954E-AAE1-9EC9A8009C00}"/>
                </a:ext>
              </a:extLst>
            </p:cNvPr>
            <p:cNvCxnSpPr>
              <a:cxnSpLocks/>
            </p:cNvCxnSpPr>
            <p:nvPr/>
          </p:nvCxnSpPr>
          <p:spPr bwMode="auto">
            <a:xfrm flipV="1">
              <a:off x="6426081" y="2845906"/>
              <a:ext cx="303330" cy="1436207"/>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4" name="TextBox 13">
              <a:extLst>
                <a:ext uri="{FF2B5EF4-FFF2-40B4-BE49-F238E27FC236}">
                  <a16:creationId xmlns:a16="http://schemas.microsoft.com/office/drawing/2014/main" id="{7B52FC00-5C4C-AB4B-BCDE-E86C87780012}"/>
                </a:ext>
              </a:extLst>
            </p:cNvPr>
            <p:cNvSpPr txBox="1"/>
            <p:nvPr/>
          </p:nvSpPr>
          <p:spPr>
            <a:xfrm>
              <a:off x="6753914" y="2782514"/>
              <a:ext cx="914400" cy="914400"/>
            </a:xfrm>
            <a:prstGeom prst="rect">
              <a:avLst/>
            </a:prstGeom>
            <a:noFill/>
          </p:spPr>
          <p:txBody>
            <a:bodyPr wrap="none" lIns="0" tIns="0" rIns="0" bIns="0" rtlCol="0">
              <a:noAutofit/>
            </a:bodyPr>
            <a:lstStyle/>
            <a:p>
              <a:pPr>
                <a:lnSpc>
                  <a:spcPct val="110000"/>
                </a:lnSpc>
                <a:spcBef>
                  <a:spcPts val="0"/>
                </a:spcBef>
              </a:pPr>
              <a:r>
                <a:rPr lang="en-CH" sz="800" kern="1000" spc="30" dirty="0">
                  <a:solidFill>
                    <a:srgbClr val="E36B09"/>
                  </a:solidFill>
                  <a:latin typeface="+mn-lt"/>
                  <a:cs typeface="Franklin Gothic Book"/>
                </a:rPr>
                <a:t>Linearized models </a:t>
              </a:r>
              <a:br>
                <a:rPr lang="en-CH" sz="800" kern="1000" spc="30" dirty="0">
                  <a:solidFill>
                    <a:srgbClr val="E36B09"/>
                  </a:solidFill>
                  <a:latin typeface="+mn-lt"/>
                  <a:cs typeface="Franklin Gothic Book"/>
                </a:rPr>
              </a:br>
              <a:r>
                <a:rPr lang="en-CH" sz="800" kern="1000" spc="30" dirty="0">
                  <a:solidFill>
                    <a:srgbClr val="E36B09"/>
                  </a:solidFill>
                  <a:latin typeface="+mn-lt"/>
                  <a:cs typeface="Franklin Gothic Book"/>
                </a:rPr>
                <a:t>used in coil design.</a:t>
              </a:r>
            </a:p>
          </p:txBody>
        </p:sp>
      </p:grpSp>
      <p:pic>
        <p:nvPicPr>
          <p:cNvPr id="17" name="Picture 16" descr="Shape&#10;&#10;Description automatically generated">
            <a:extLst>
              <a:ext uri="{FF2B5EF4-FFF2-40B4-BE49-F238E27FC236}">
                <a16:creationId xmlns:a16="http://schemas.microsoft.com/office/drawing/2014/main" id="{A3629F54-6CF5-114A-A031-B2D4893612A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47875" y="3861048"/>
            <a:ext cx="1510732" cy="1865527"/>
          </a:xfrm>
          <a:prstGeom prst="rect">
            <a:avLst/>
          </a:prstGeom>
        </p:spPr>
      </p:pic>
      <p:sp>
        <p:nvSpPr>
          <p:cNvPr id="18" name="Right Arrow 17">
            <a:extLst>
              <a:ext uri="{FF2B5EF4-FFF2-40B4-BE49-F238E27FC236}">
                <a16:creationId xmlns:a16="http://schemas.microsoft.com/office/drawing/2014/main" id="{30DD8CD6-1099-1147-85AD-686626817EA0}"/>
              </a:ext>
            </a:extLst>
          </p:cNvPr>
          <p:cNvSpPr/>
          <p:nvPr/>
        </p:nvSpPr>
        <p:spPr bwMode="auto">
          <a:xfrm>
            <a:off x="2197206" y="4678228"/>
            <a:ext cx="496563" cy="317660"/>
          </a:xfrm>
          <a:prstGeom prst="rightArrow">
            <a:avLst>
              <a:gd name="adj1" fmla="val 32021"/>
              <a:gd name="adj2" fmla="val 50000"/>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9" name="Right Arrow 18">
            <a:extLst>
              <a:ext uri="{FF2B5EF4-FFF2-40B4-BE49-F238E27FC236}">
                <a16:creationId xmlns:a16="http://schemas.microsoft.com/office/drawing/2014/main" id="{5F820E49-F828-754F-BA46-71E5B911E888}"/>
              </a:ext>
            </a:extLst>
          </p:cNvPr>
          <p:cNvSpPr/>
          <p:nvPr/>
        </p:nvSpPr>
        <p:spPr bwMode="auto">
          <a:xfrm rot="19910809">
            <a:off x="2155229" y="3967188"/>
            <a:ext cx="496563" cy="317660"/>
          </a:xfrm>
          <a:prstGeom prst="rightArrow">
            <a:avLst>
              <a:gd name="adj1" fmla="val 32021"/>
              <a:gd name="adj2" fmla="val 50000"/>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2" name="Picture 1">
            <a:extLst>
              <a:ext uri="{FF2B5EF4-FFF2-40B4-BE49-F238E27FC236}">
                <a16:creationId xmlns:a16="http://schemas.microsoft.com/office/drawing/2014/main" id="{E32CDF86-723E-9A49-9F5A-61A61C3AF0E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913"/>
          <a:stretch/>
        </p:blipFill>
        <p:spPr>
          <a:xfrm>
            <a:off x="5436096" y="2143024"/>
            <a:ext cx="3461092" cy="3134867"/>
          </a:xfrm>
          <a:prstGeom prst="rect">
            <a:avLst/>
          </a:prstGeom>
        </p:spPr>
      </p:pic>
      <p:pic>
        <p:nvPicPr>
          <p:cNvPr id="7" name="Picture 6" descr="Chart&#10;&#10;Description automatically generated">
            <a:extLst>
              <a:ext uri="{FF2B5EF4-FFF2-40B4-BE49-F238E27FC236}">
                <a16:creationId xmlns:a16="http://schemas.microsoft.com/office/drawing/2014/main" id="{3275F720-2018-F147-8766-85BD5347AED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12560" y="2569151"/>
            <a:ext cx="9144000" cy="3134867"/>
          </a:xfrm>
          <a:prstGeom prst="rect">
            <a:avLst/>
          </a:prstGeom>
        </p:spPr>
      </p:pic>
      <p:sp>
        <p:nvSpPr>
          <p:cNvPr id="20" name="Right Arrow 19">
            <a:extLst>
              <a:ext uri="{FF2B5EF4-FFF2-40B4-BE49-F238E27FC236}">
                <a16:creationId xmlns:a16="http://schemas.microsoft.com/office/drawing/2014/main" id="{BF1A8ECB-9D5B-7B44-9584-E0533E9FED6C}"/>
              </a:ext>
            </a:extLst>
          </p:cNvPr>
          <p:cNvSpPr/>
          <p:nvPr/>
        </p:nvSpPr>
        <p:spPr bwMode="auto">
          <a:xfrm>
            <a:off x="2207505" y="2851003"/>
            <a:ext cx="496563" cy="317660"/>
          </a:xfrm>
          <a:prstGeom prst="rightArrow">
            <a:avLst>
              <a:gd name="adj1" fmla="val 32021"/>
              <a:gd name="adj2" fmla="val 50000"/>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198669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What we are good at – and less good at</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sp>
        <p:nvSpPr>
          <p:cNvPr id="6" name="Content Placeholder 1">
            <a:extLst>
              <a:ext uri="{FF2B5EF4-FFF2-40B4-BE49-F238E27FC236}">
                <a16:creationId xmlns:a16="http://schemas.microsoft.com/office/drawing/2014/main" id="{E6BC89B6-467B-094A-8788-C2187AAA539F}"/>
              </a:ext>
            </a:extLst>
          </p:cNvPr>
          <p:cNvSpPr>
            <a:spLocks noGrp="1"/>
          </p:cNvSpPr>
          <p:nvPr>
            <p:ph sz="quarter" idx="13"/>
          </p:nvPr>
        </p:nvSpPr>
        <p:spPr>
          <a:xfrm>
            <a:off x="1042988" y="1341438"/>
            <a:ext cx="7742237" cy="4679951"/>
          </a:xfrm>
        </p:spPr>
        <p:txBody>
          <a:bodyPr/>
          <a:lstStyle/>
          <a:p>
            <a:r>
              <a:rPr lang="en-CH" dirty="0"/>
              <a:t>Multi-scale workflows:</a:t>
            </a:r>
          </a:p>
          <a:p>
            <a:pPr lvl="1"/>
            <a:r>
              <a:rPr lang="en-CH" dirty="0"/>
              <a:t>Down-scaling (sub-modelling) analyzes local effects based on averaged results from large-scale models.</a:t>
            </a:r>
          </a:p>
          <a:p>
            <a:pPr marL="177800" lvl="1" indent="0">
              <a:buNone/>
            </a:pPr>
            <a:endParaRPr lang="en-CH" dirty="0"/>
          </a:p>
          <a:p>
            <a:pPr lvl="1"/>
            <a:endParaRPr lang="en-CH" dirty="0"/>
          </a:p>
        </p:txBody>
      </p:sp>
      <p:grpSp>
        <p:nvGrpSpPr>
          <p:cNvPr id="5" name="Group 4">
            <a:extLst>
              <a:ext uri="{FF2B5EF4-FFF2-40B4-BE49-F238E27FC236}">
                <a16:creationId xmlns:a16="http://schemas.microsoft.com/office/drawing/2014/main" id="{6770FFAC-DF1A-6D4A-9712-280DD359919D}"/>
              </a:ext>
            </a:extLst>
          </p:cNvPr>
          <p:cNvGrpSpPr/>
          <p:nvPr/>
        </p:nvGrpSpPr>
        <p:grpSpPr>
          <a:xfrm>
            <a:off x="1259632" y="2564904"/>
            <a:ext cx="6550116" cy="4392488"/>
            <a:chOff x="1550896" y="3068960"/>
            <a:chExt cx="6550116" cy="4392488"/>
          </a:xfrm>
        </p:grpSpPr>
        <p:grpSp>
          <p:nvGrpSpPr>
            <p:cNvPr id="2" name="Group 1">
              <a:extLst>
                <a:ext uri="{FF2B5EF4-FFF2-40B4-BE49-F238E27FC236}">
                  <a16:creationId xmlns:a16="http://schemas.microsoft.com/office/drawing/2014/main" id="{D56893AF-B129-9843-8A0A-664670198008}"/>
                </a:ext>
              </a:extLst>
            </p:cNvPr>
            <p:cNvGrpSpPr/>
            <p:nvPr/>
          </p:nvGrpSpPr>
          <p:grpSpPr>
            <a:xfrm>
              <a:off x="1550896" y="3068960"/>
              <a:ext cx="6261464" cy="4392488"/>
              <a:chOff x="182744" y="2057372"/>
              <a:chExt cx="8096540" cy="5679817"/>
            </a:xfrm>
          </p:grpSpPr>
          <p:grpSp>
            <p:nvGrpSpPr>
              <p:cNvPr id="8" name="Group 7">
                <a:extLst>
                  <a:ext uri="{FF2B5EF4-FFF2-40B4-BE49-F238E27FC236}">
                    <a16:creationId xmlns:a16="http://schemas.microsoft.com/office/drawing/2014/main" id="{8ABF0409-21B0-FD4F-8A13-D41AE9447D59}"/>
                  </a:ext>
                </a:extLst>
              </p:cNvPr>
              <p:cNvGrpSpPr/>
              <p:nvPr/>
            </p:nvGrpSpPr>
            <p:grpSpPr>
              <a:xfrm>
                <a:off x="182744" y="2057372"/>
                <a:ext cx="8096540" cy="3945804"/>
                <a:chOff x="942102" y="1187321"/>
                <a:chExt cx="9064053" cy="4417316"/>
              </a:xfrm>
            </p:grpSpPr>
            <p:pic>
              <p:nvPicPr>
                <p:cNvPr id="9" name="Picture 1" descr="page5image1029061776">
                  <a:extLst>
                    <a:ext uri="{FF2B5EF4-FFF2-40B4-BE49-F238E27FC236}">
                      <a16:creationId xmlns:a16="http://schemas.microsoft.com/office/drawing/2014/main" id="{50E0AC97-7E34-3F4A-801C-76E02022353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23357" y="3581839"/>
                  <a:ext cx="3271439" cy="202279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hart&#10;&#10;Description automatically generated">
                  <a:extLst>
                    <a:ext uri="{FF2B5EF4-FFF2-40B4-BE49-F238E27FC236}">
                      <a16:creationId xmlns:a16="http://schemas.microsoft.com/office/drawing/2014/main" id="{392DAD61-AE2A-D341-88C4-9334C83F2C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2102" y="3336492"/>
                  <a:ext cx="3399347" cy="2268144"/>
                </a:xfrm>
                <a:prstGeom prst="rect">
                  <a:avLst/>
                </a:prstGeom>
              </p:spPr>
            </p:pic>
            <p:pic>
              <p:nvPicPr>
                <p:cNvPr id="11" name="Picture 10" descr="Chart, sunburst chart&#10;&#10;Description automatically generated">
                  <a:extLst>
                    <a:ext uri="{FF2B5EF4-FFF2-40B4-BE49-F238E27FC236}">
                      <a16:creationId xmlns:a16="http://schemas.microsoft.com/office/drawing/2014/main" id="{6DE45FE9-A4AF-7949-85EE-5F7468254FD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05143" y="1187321"/>
                  <a:ext cx="8101012" cy="2290189"/>
                </a:xfrm>
                <a:prstGeom prst="rect">
                  <a:avLst/>
                </a:prstGeom>
              </p:spPr>
            </p:pic>
          </p:grpSp>
          <p:sp>
            <p:nvSpPr>
              <p:cNvPr id="12" name="TextBox 11">
                <a:extLst>
                  <a:ext uri="{FF2B5EF4-FFF2-40B4-BE49-F238E27FC236}">
                    <a16:creationId xmlns:a16="http://schemas.microsoft.com/office/drawing/2014/main" id="{3207457B-81B5-474C-8AE5-FDC0B8BD3B54}"/>
                  </a:ext>
                </a:extLst>
              </p:cNvPr>
              <p:cNvSpPr txBox="1"/>
              <p:nvPr/>
            </p:nvSpPr>
            <p:spPr>
              <a:xfrm>
                <a:off x="665019" y="6822788"/>
                <a:ext cx="914400" cy="914401"/>
              </a:xfrm>
              <a:prstGeom prst="rect">
                <a:avLst/>
              </a:prstGeom>
              <a:noFill/>
            </p:spPr>
            <p:txBody>
              <a:bodyPr wrap="none" lIns="0" tIns="0" rIns="0" bIns="0" rtlCol="0">
                <a:noAutofit/>
              </a:bodyPr>
              <a:lstStyle/>
              <a:p>
                <a:pPr>
                  <a:lnSpc>
                    <a:spcPct val="110000"/>
                  </a:lnSpc>
                  <a:spcBef>
                    <a:spcPts val="0"/>
                  </a:spcBef>
                </a:pPr>
                <a:r>
                  <a:rPr lang="en-CH" sz="1000" i="1" kern="1000" spc="30" dirty="0">
                    <a:latin typeface="+mn-lt"/>
                    <a:cs typeface="Franklin Gothic Book"/>
                  </a:rPr>
                  <a:t>M. Daly et al., </a:t>
                </a:r>
                <a:r>
                  <a:rPr lang="en-US" sz="1000" i="1" kern="1000" spc="30" dirty="0">
                    <a:latin typeface="+mn-lt"/>
                    <a:cs typeface="Franklin Gothic Book"/>
                  </a:rPr>
                  <a:t>Multiscale Approach to the Mechanical Behavior of Epoxy Impregnated Nb3Sn Coils for </a:t>
                </a:r>
                <a:br>
                  <a:rPr lang="en-US" sz="1000" i="1" kern="1000" spc="30" dirty="0">
                    <a:latin typeface="+mn-lt"/>
                    <a:cs typeface="Franklin Gothic Book"/>
                  </a:rPr>
                </a:br>
                <a:r>
                  <a:rPr lang="en-US" sz="1000" i="1" kern="1000" spc="30" dirty="0">
                    <a:latin typeface="+mn-lt"/>
                    <a:cs typeface="Franklin Gothic Book"/>
                  </a:rPr>
                  <a:t>the 11 T Dipole, IEEE TASC, 28(3), 2018.</a:t>
                </a:r>
                <a:endParaRPr lang="en-CH" sz="1000" i="1" kern="1000" spc="30" dirty="0" err="1">
                  <a:latin typeface="+mn-lt"/>
                  <a:cs typeface="Franklin Gothic Book"/>
                </a:endParaRPr>
              </a:p>
            </p:txBody>
          </p:sp>
        </p:grpSp>
        <p:pic>
          <p:nvPicPr>
            <p:cNvPr id="13" name="Picture 12" descr="A picture containing text, indoor, outdoor object&#10;&#10;Description automatically generated">
              <a:extLst>
                <a:ext uri="{FF2B5EF4-FFF2-40B4-BE49-F238E27FC236}">
                  <a16:creationId xmlns:a16="http://schemas.microsoft.com/office/drawing/2014/main" id="{2EB19A1B-2B64-2945-9FF4-DD6A560C4F0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98439" y="4761538"/>
              <a:ext cx="1802573" cy="1358911"/>
            </a:xfrm>
            <a:prstGeom prst="rect">
              <a:avLst/>
            </a:prstGeom>
          </p:spPr>
        </p:pic>
      </p:grpSp>
    </p:spTree>
    <p:extLst>
      <p:ext uri="{BB962C8B-B14F-4D97-AF65-F5344CB8AC3E}">
        <p14:creationId xmlns:p14="http://schemas.microsoft.com/office/powerpoint/2010/main" val="429087960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What we are good at – and less good at</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sp>
        <p:nvSpPr>
          <p:cNvPr id="6" name="Content Placeholder 1">
            <a:extLst>
              <a:ext uri="{FF2B5EF4-FFF2-40B4-BE49-F238E27FC236}">
                <a16:creationId xmlns:a16="http://schemas.microsoft.com/office/drawing/2014/main" id="{E6BC89B6-467B-094A-8788-C2187AAA539F}"/>
              </a:ext>
            </a:extLst>
          </p:cNvPr>
          <p:cNvSpPr>
            <a:spLocks noGrp="1"/>
          </p:cNvSpPr>
          <p:nvPr>
            <p:ph sz="quarter" idx="13"/>
          </p:nvPr>
        </p:nvSpPr>
        <p:spPr>
          <a:xfrm>
            <a:off x="1042988" y="1341438"/>
            <a:ext cx="7742237" cy="4679951"/>
          </a:xfrm>
        </p:spPr>
        <p:txBody>
          <a:bodyPr/>
          <a:lstStyle/>
          <a:p>
            <a:r>
              <a:rPr lang="en-CH" dirty="0"/>
              <a:t>Multi-scale workflows:</a:t>
            </a:r>
          </a:p>
          <a:p>
            <a:pPr lvl="1"/>
            <a:r>
              <a:rPr lang="en-US" dirty="0"/>
              <a:t>B</a:t>
            </a:r>
            <a:r>
              <a:rPr lang="en-CH" dirty="0"/>
              <a:t>rute-force method. In 3D this approach requires HPC.</a:t>
            </a:r>
          </a:p>
          <a:p>
            <a:pPr marL="177800" lvl="1" indent="0">
              <a:buNone/>
            </a:pPr>
            <a:endParaRPr lang="en-CH" dirty="0"/>
          </a:p>
          <a:p>
            <a:pPr lvl="1"/>
            <a:endParaRPr lang="en-CH" dirty="0"/>
          </a:p>
        </p:txBody>
      </p:sp>
      <p:pic>
        <p:nvPicPr>
          <p:cNvPr id="14" name="Picture 13">
            <a:extLst>
              <a:ext uri="{FF2B5EF4-FFF2-40B4-BE49-F238E27FC236}">
                <a16:creationId xmlns:a16="http://schemas.microsoft.com/office/drawing/2014/main" id="{604472CA-2EA0-E74A-BA78-A8DF1E8034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6187" y="2360422"/>
            <a:ext cx="7742237" cy="2580746"/>
          </a:xfrm>
          <a:prstGeom prst="rect">
            <a:avLst/>
          </a:prstGeom>
        </p:spPr>
      </p:pic>
      <p:sp>
        <p:nvSpPr>
          <p:cNvPr id="5" name="TextBox 4">
            <a:extLst>
              <a:ext uri="{FF2B5EF4-FFF2-40B4-BE49-F238E27FC236}">
                <a16:creationId xmlns:a16="http://schemas.microsoft.com/office/drawing/2014/main" id="{BFC0E5F9-32D5-F949-8913-A33AA740940E}"/>
              </a:ext>
            </a:extLst>
          </p:cNvPr>
          <p:cNvSpPr txBox="1"/>
          <p:nvPr/>
        </p:nvSpPr>
        <p:spPr>
          <a:xfrm>
            <a:off x="585788" y="5744418"/>
            <a:ext cx="914400" cy="914400"/>
          </a:xfrm>
          <a:prstGeom prst="rect">
            <a:avLst/>
          </a:prstGeom>
          <a:noFill/>
        </p:spPr>
        <p:txBody>
          <a:bodyPr wrap="none" lIns="0" tIns="0" rIns="0" bIns="0" rtlCol="0">
            <a:noAutofit/>
          </a:bodyPr>
          <a:lstStyle/>
          <a:p>
            <a:pPr>
              <a:lnSpc>
                <a:spcPct val="110000"/>
              </a:lnSpc>
              <a:spcBef>
                <a:spcPts val="0"/>
              </a:spcBef>
            </a:pPr>
            <a:r>
              <a:rPr lang="en-US" sz="1000" i="1" dirty="0"/>
              <a:t>See G. Vallone et al., SUST (2020) </a:t>
            </a:r>
            <a:endParaRPr lang="en-US" sz="1000" dirty="0"/>
          </a:p>
          <a:p>
            <a:pPr>
              <a:lnSpc>
                <a:spcPct val="110000"/>
              </a:lnSpc>
              <a:spcBef>
                <a:spcPts val="0"/>
              </a:spcBef>
            </a:pPr>
            <a:endParaRPr lang="en-CH" sz="1000" kern="1000" spc="30" dirty="0" err="1">
              <a:latin typeface="+mn-lt"/>
              <a:cs typeface="Franklin Gothic Book"/>
            </a:endParaRPr>
          </a:p>
        </p:txBody>
      </p:sp>
    </p:spTree>
    <p:extLst>
      <p:ext uri="{BB962C8B-B14F-4D97-AF65-F5344CB8AC3E}">
        <p14:creationId xmlns:p14="http://schemas.microsoft.com/office/powerpoint/2010/main" val="330502538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What we are good at – and less good at</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8</a:t>
            </a:fld>
            <a:endParaRPr lang="de-DE" dirty="0"/>
          </a:p>
        </p:txBody>
      </p:sp>
      <p:sp>
        <p:nvSpPr>
          <p:cNvPr id="6" name="Content Placeholder 1">
            <a:extLst>
              <a:ext uri="{FF2B5EF4-FFF2-40B4-BE49-F238E27FC236}">
                <a16:creationId xmlns:a16="http://schemas.microsoft.com/office/drawing/2014/main" id="{E6BC89B6-467B-094A-8788-C2187AAA539F}"/>
              </a:ext>
            </a:extLst>
          </p:cNvPr>
          <p:cNvSpPr>
            <a:spLocks noGrp="1"/>
          </p:cNvSpPr>
          <p:nvPr>
            <p:ph sz="quarter" idx="13"/>
          </p:nvPr>
        </p:nvSpPr>
        <p:spPr>
          <a:xfrm>
            <a:off x="1042988" y="1341438"/>
            <a:ext cx="7742237" cy="4679951"/>
          </a:xfrm>
        </p:spPr>
        <p:txBody>
          <a:bodyPr/>
          <a:lstStyle/>
          <a:p>
            <a:r>
              <a:rPr lang="en-CH" dirty="0"/>
              <a:t>Multi-model simulation:</a:t>
            </a:r>
          </a:p>
          <a:p>
            <a:pPr lvl="1"/>
            <a:r>
              <a:rPr lang="en-CH" dirty="0"/>
              <a:t>Quench protection in pre-loaded magnets and in particular CLIQ protection should be simulated with coupled models at the earliest design stages.</a:t>
            </a:r>
          </a:p>
          <a:p>
            <a:pPr marL="177800" lvl="1" indent="0">
              <a:buNone/>
            </a:pPr>
            <a:endParaRPr lang="en-CH" dirty="0"/>
          </a:p>
          <a:p>
            <a:pPr lvl="1"/>
            <a:endParaRPr lang="en-CH" dirty="0"/>
          </a:p>
        </p:txBody>
      </p:sp>
      <p:pic>
        <p:nvPicPr>
          <p:cNvPr id="7" name="Picture 6" descr="Graphical user interface, surface chart&#10;&#10;Description automatically generated">
            <a:extLst>
              <a:ext uri="{FF2B5EF4-FFF2-40B4-BE49-F238E27FC236}">
                <a16:creationId xmlns:a16="http://schemas.microsoft.com/office/drawing/2014/main" id="{E091AD52-1B5D-DE40-A6CA-62E53DE4C1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6631" y="2712975"/>
            <a:ext cx="2039865" cy="2625620"/>
          </a:xfrm>
          <a:prstGeom prst="rect">
            <a:avLst/>
          </a:prstGeom>
        </p:spPr>
      </p:pic>
      <p:pic>
        <p:nvPicPr>
          <p:cNvPr id="8" name="Picture 7" descr="Chart&#10;&#10;Description automatically generated">
            <a:extLst>
              <a:ext uri="{FF2B5EF4-FFF2-40B4-BE49-F238E27FC236}">
                <a16:creationId xmlns:a16="http://schemas.microsoft.com/office/drawing/2014/main" id="{794C091B-5B87-6148-A5AA-C94A781402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95376" y="2712975"/>
            <a:ext cx="2193791" cy="2536922"/>
          </a:xfrm>
          <a:prstGeom prst="rect">
            <a:avLst/>
          </a:prstGeom>
        </p:spPr>
      </p:pic>
      <p:pic>
        <p:nvPicPr>
          <p:cNvPr id="9" name="Picture 8" descr="Chart&#10;&#10;Description automatically generated">
            <a:extLst>
              <a:ext uri="{FF2B5EF4-FFF2-40B4-BE49-F238E27FC236}">
                <a16:creationId xmlns:a16="http://schemas.microsoft.com/office/drawing/2014/main" id="{2D4EF3D6-2903-7141-8C3D-849FECA9A0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52375" y="2636912"/>
            <a:ext cx="2207127" cy="2625621"/>
          </a:xfrm>
          <a:prstGeom prst="rect">
            <a:avLst/>
          </a:prstGeom>
        </p:spPr>
      </p:pic>
      <p:pic>
        <p:nvPicPr>
          <p:cNvPr id="10" name="Picture 9" descr="Chart, line chart, histogram&#10;&#10;Description automatically generated">
            <a:extLst>
              <a:ext uri="{FF2B5EF4-FFF2-40B4-BE49-F238E27FC236}">
                <a16:creationId xmlns:a16="http://schemas.microsoft.com/office/drawing/2014/main" id="{6754DF76-F424-8C48-BFA8-797387E8799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6052" y="2764845"/>
            <a:ext cx="2230449" cy="2536923"/>
          </a:xfrm>
          <a:prstGeom prst="rect">
            <a:avLst/>
          </a:prstGeom>
        </p:spPr>
      </p:pic>
      <p:sp>
        <p:nvSpPr>
          <p:cNvPr id="11" name="TextBox 10">
            <a:extLst>
              <a:ext uri="{FF2B5EF4-FFF2-40B4-BE49-F238E27FC236}">
                <a16:creationId xmlns:a16="http://schemas.microsoft.com/office/drawing/2014/main" id="{79E0063D-C01B-4547-BEFC-56D0792B8FC8}"/>
              </a:ext>
            </a:extLst>
          </p:cNvPr>
          <p:cNvSpPr txBox="1"/>
          <p:nvPr/>
        </p:nvSpPr>
        <p:spPr>
          <a:xfrm>
            <a:off x="567796" y="5898976"/>
            <a:ext cx="914400" cy="914400"/>
          </a:xfrm>
          <a:prstGeom prst="rect">
            <a:avLst/>
          </a:prstGeom>
          <a:noFill/>
        </p:spPr>
        <p:txBody>
          <a:bodyPr wrap="none" lIns="0" tIns="0" rIns="0" bIns="0" rtlCol="0">
            <a:noAutofit/>
          </a:bodyPr>
          <a:lstStyle/>
          <a:p>
            <a:pPr>
              <a:lnSpc>
                <a:spcPct val="110000"/>
              </a:lnSpc>
              <a:spcBef>
                <a:spcPts val="0"/>
              </a:spcBef>
            </a:pPr>
            <a:r>
              <a:rPr lang="en-CH" sz="1000" i="1" kern="1000" spc="30" dirty="0">
                <a:latin typeface="+mn-lt"/>
                <a:cs typeface="Franklin Gothic Book"/>
              </a:rPr>
              <a:t>M. Prioli, et al</a:t>
            </a:r>
            <a:r>
              <a:rPr lang="en-CH" sz="1000" i="1" kern="1000" spc="30" dirty="0">
                <a:latin typeface="+mn-lt"/>
              </a:rPr>
              <a:t>., </a:t>
            </a:r>
            <a:r>
              <a:rPr lang="en-US" sz="1000" i="1" kern="1000" spc="30" dirty="0">
                <a:latin typeface="+mn-lt"/>
              </a:rPr>
              <a:t>The CLIQ quench protection system applied to the 16 T FCC-</a:t>
            </a:r>
            <a:r>
              <a:rPr lang="en-US" sz="1000" i="1" kern="1000" spc="30" dirty="0" err="1">
                <a:latin typeface="+mn-lt"/>
              </a:rPr>
              <a:t>hh</a:t>
            </a:r>
            <a:r>
              <a:rPr lang="en-US" sz="1000" i="1" kern="1000" spc="30" dirty="0">
                <a:latin typeface="+mn-lt"/>
              </a:rPr>
              <a:t> dipole magnets, IEEE TASC, 29(8), 2019.</a:t>
            </a:r>
          </a:p>
          <a:p>
            <a:pPr>
              <a:lnSpc>
                <a:spcPct val="110000"/>
              </a:lnSpc>
              <a:spcBef>
                <a:spcPts val="0"/>
              </a:spcBef>
            </a:pPr>
            <a:r>
              <a:rPr lang="en-US" sz="1000" i="1" kern="1000" spc="30" dirty="0">
                <a:latin typeface="+mn-lt"/>
              </a:rPr>
              <a:t>M. </a:t>
            </a:r>
            <a:r>
              <a:rPr lang="en-US" sz="1000" i="1" kern="1000" spc="30" dirty="0" err="1">
                <a:latin typeface="+mn-lt"/>
              </a:rPr>
              <a:t>Maciejweski</a:t>
            </a:r>
            <a:r>
              <a:rPr lang="en-US" sz="1000" i="1" kern="1000" spc="30" dirty="0">
                <a:latin typeface="+mn-lt"/>
              </a:rPr>
              <a:t>, et al., Coupling of Mechanical and Magneto-Thermal Models of Superconducting Magnet by Means of </a:t>
            </a:r>
            <a:br>
              <a:rPr lang="en-US" sz="1000" i="1" kern="1000" spc="30" dirty="0">
                <a:latin typeface="+mn-lt"/>
              </a:rPr>
            </a:br>
            <a:r>
              <a:rPr lang="en-US" sz="1000" i="1" kern="1000" spc="30" dirty="0">
                <a:latin typeface="+mn-lt"/>
              </a:rPr>
              <a:t>Mesh Based Interpolation , IEEE TASC, 28, 2017.</a:t>
            </a:r>
          </a:p>
          <a:p>
            <a:pPr>
              <a:lnSpc>
                <a:spcPct val="110000"/>
              </a:lnSpc>
              <a:spcBef>
                <a:spcPts val="0"/>
              </a:spcBef>
            </a:pPr>
            <a:endParaRPr lang="en-CH" sz="1000" i="1" kern="1000" spc="30" dirty="0">
              <a:latin typeface="+mn-lt"/>
              <a:cs typeface="Franklin Gothic Book"/>
            </a:endParaRPr>
          </a:p>
          <a:p>
            <a:pPr>
              <a:lnSpc>
                <a:spcPct val="110000"/>
              </a:lnSpc>
              <a:spcBef>
                <a:spcPts val="0"/>
              </a:spcBef>
            </a:pPr>
            <a:endParaRPr lang="en-CH" sz="1000" i="1" kern="1000" spc="30" dirty="0" err="1">
              <a:latin typeface="+mn-lt"/>
              <a:cs typeface="Franklin Gothic Book"/>
            </a:endParaRPr>
          </a:p>
        </p:txBody>
      </p:sp>
    </p:spTree>
    <p:extLst>
      <p:ext uri="{BB962C8B-B14F-4D97-AF65-F5344CB8AC3E}">
        <p14:creationId xmlns:p14="http://schemas.microsoft.com/office/powerpoint/2010/main" val="227722524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43F54D-E194-1245-83D7-3305F4BB970F}"/>
              </a:ext>
            </a:extLst>
          </p:cNvPr>
          <p:cNvSpPr>
            <a:spLocks noGrp="1"/>
          </p:cNvSpPr>
          <p:nvPr>
            <p:ph type="title"/>
          </p:nvPr>
        </p:nvSpPr>
        <p:spPr/>
        <p:txBody>
          <a:bodyPr/>
          <a:lstStyle/>
          <a:p>
            <a:r>
              <a:rPr lang="en-US" dirty="0"/>
              <a:t>What we are good at – and less good at</a:t>
            </a:r>
          </a:p>
        </p:txBody>
      </p:sp>
      <p:sp>
        <p:nvSpPr>
          <p:cNvPr id="4" name="Slide Number Placeholder 3">
            <a:extLst>
              <a:ext uri="{FF2B5EF4-FFF2-40B4-BE49-F238E27FC236}">
                <a16:creationId xmlns:a16="http://schemas.microsoft.com/office/drawing/2014/main" id="{0DCD7A90-542B-FA49-B3B4-2612EC640F2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6" name="Content Placeholder 1">
            <a:extLst>
              <a:ext uri="{FF2B5EF4-FFF2-40B4-BE49-F238E27FC236}">
                <a16:creationId xmlns:a16="http://schemas.microsoft.com/office/drawing/2014/main" id="{E6BC89B6-467B-094A-8788-C2187AAA539F}"/>
              </a:ext>
            </a:extLst>
          </p:cNvPr>
          <p:cNvSpPr>
            <a:spLocks noGrp="1"/>
          </p:cNvSpPr>
          <p:nvPr>
            <p:ph sz="quarter" idx="13"/>
          </p:nvPr>
        </p:nvSpPr>
        <p:spPr>
          <a:xfrm>
            <a:off x="1042988" y="1341438"/>
            <a:ext cx="7742237" cy="4679951"/>
          </a:xfrm>
        </p:spPr>
        <p:txBody>
          <a:bodyPr/>
          <a:lstStyle/>
          <a:p>
            <a:r>
              <a:rPr lang="en-CH" dirty="0"/>
              <a:t>EuroCirCol + CHART provided a well-coordinated design effort based on shared specifications and modeling workflows.</a:t>
            </a:r>
          </a:p>
          <a:p>
            <a:r>
              <a:rPr lang="en-CH" dirty="0"/>
              <a:t>The concerted effort yielded directly comparable designs for relative evaluations.</a:t>
            </a:r>
          </a:p>
          <a:p>
            <a:r>
              <a:rPr lang="en-CH" dirty="0"/>
              <a:t>But where can we improve upon the design techniques used in this exercise?</a:t>
            </a:r>
          </a:p>
          <a:p>
            <a:endParaRPr lang="en-CH" dirty="0"/>
          </a:p>
        </p:txBody>
      </p:sp>
      <p:grpSp>
        <p:nvGrpSpPr>
          <p:cNvPr id="24" name="Group 23">
            <a:extLst>
              <a:ext uri="{FF2B5EF4-FFF2-40B4-BE49-F238E27FC236}">
                <a16:creationId xmlns:a16="http://schemas.microsoft.com/office/drawing/2014/main" id="{1F363260-1F90-7942-8BBE-E6A46AD77A43}"/>
              </a:ext>
            </a:extLst>
          </p:cNvPr>
          <p:cNvGrpSpPr/>
          <p:nvPr/>
        </p:nvGrpSpPr>
        <p:grpSpPr>
          <a:xfrm>
            <a:off x="1414842" y="3140968"/>
            <a:ext cx="6613542" cy="1563636"/>
            <a:chOff x="411910" y="5069964"/>
            <a:chExt cx="7097602" cy="1678082"/>
          </a:xfrm>
        </p:grpSpPr>
        <p:pic>
          <p:nvPicPr>
            <p:cNvPr id="20" name="Picture 19">
              <a:extLst>
                <a:ext uri="{FF2B5EF4-FFF2-40B4-BE49-F238E27FC236}">
                  <a16:creationId xmlns:a16="http://schemas.microsoft.com/office/drawing/2014/main" id="{F79D8B45-ECF7-C842-883A-0B11D64C80F9}"/>
                </a:ext>
              </a:extLst>
            </p:cNvPr>
            <p:cNvPicPr>
              <a:picLocks noChangeAspect="1"/>
            </p:cNvPicPr>
            <p:nvPr/>
          </p:nvPicPr>
          <p:blipFill>
            <a:blip r:embed="rId3" cstate="screen">
              <a:clrChange>
                <a:clrFrom>
                  <a:srgbClr val="F5F6F6"/>
                </a:clrFrom>
                <a:clrTo>
                  <a:srgbClr val="F5F6F6">
                    <a:alpha val="0"/>
                  </a:srgbClr>
                </a:clrTo>
              </a:clrChange>
              <a:extLst>
                <a:ext uri="{28A0092B-C50C-407E-A947-70E740481C1C}">
                  <a14:useLocalDpi xmlns:a14="http://schemas.microsoft.com/office/drawing/2010/main"/>
                </a:ext>
              </a:extLst>
            </a:blip>
            <a:stretch>
              <a:fillRect/>
            </a:stretch>
          </p:blipFill>
          <p:spPr>
            <a:xfrm>
              <a:off x="5831430" y="5069964"/>
              <a:ext cx="1678082" cy="1678082"/>
            </a:xfrm>
            <a:prstGeom prst="rect">
              <a:avLst/>
            </a:prstGeom>
          </p:spPr>
        </p:pic>
        <p:pic>
          <p:nvPicPr>
            <p:cNvPr id="21" name="Picture 20">
              <a:extLst>
                <a:ext uri="{FF2B5EF4-FFF2-40B4-BE49-F238E27FC236}">
                  <a16:creationId xmlns:a16="http://schemas.microsoft.com/office/drawing/2014/main" id="{F3B67746-A8C7-4549-9B4E-B520D61CF75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174438" y="5187816"/>
              <a:ext cx="1351510" cy="1358135"/>
            </a:xfrm>
            <a:prstGeom prst="rect">
              <a:avLst/>
            </a:prstGeom>
          </p:spPr>
        </p:pic>
        <p:pic>
          <p:nvPicPr>
            <p:cNvPr id="22" name="Picture 21">
              <a:extLst>
                <a:ext uri="{FF2B5EF4-FFF2-40B4-BE49-F238E27FC236}">
                  <a16:creationId xmlns:a16="http://schemas.microsoft.com/office/drawing/2014/main" id="{031C3157-66BB-E844-819F-779CFE932D1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910" y="5187816"/>
              <a:ext cx="1447087" cy="1381752"/>
            </a:xfrm>
            <a:prstGeom prst="rect">
              <a:avLst/>
            </a:prstGeom>
          </p:spPr>
        </p:pic>
        <p:pic>
          <p:nvPicPr>
            <p:cNvPr id="23" name="Picture 22">
              <a:extLst>
                <a:ext uri="{FF2B5EF4-FFF2-40B4-BE49-F238E27FC236}">
                  <a16:creationId xmlns:a16="http://schemas.microsoft.com/office/drawing/2014/main" id="{7DC67467-3A84-6D49-B9B6-36638D42578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41389" y="5102851"/>
              <a:ext cx="1674600" cy="1612309"/>
            </a:xfrm>
            <a:prstGeom prst="rect">
              <a:avLst/>
            </a:prstGeom>
          </p:spPr>
        </p:pic>
      </p:grpSp>
      <p:pic>
        <p:nvPicPr>
          <p:cNvPr id="25" name="Picture 24">
            <a:extLst>
              <a:ext uri="{FF2B5EF4-FFF2-40B4-BE49-F238E27FC236}">
                <a16:creationId xmlns:a16="http://schemas.microsoft.com/office/drawing/2014/main" id="{64154F35-CDFD-4C48-BC44-5064B741AA4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535179" y="4854220"/>
            <a:ext cx="1710889" cy="342178"/>
          </a:xfrm>
          <a:prstGeom prst="rect">
            <a:avLst/>
          </a:prstGeom>
        </p:spPr>
      </p:pic>
      <p:pic>
        <p:nvPicPr>
          <p:cNvPr id="26" name="Picture 25">
            <a:extLst>
              <a:ext uri="{FF2B5EF4-FFF2-40B4-BE49-F238E27FC236}">
                <a16:creationId xmlns:a16="http://schemas.microsoft.com/office/drawing/2014/main" id="{2664CFD1-AC0F-2E4B-A543-53925BBD9FB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734484" y="4779541"/>
            <a:ext cx="709110" cy="451960"/>
          </a:xfrm>
          <a:prstGeom prst="rect">
            <a:avLst/>
          </a:prstGeom>
        </p:spPr>
      </p:pic>
      <p:pic>
        <p:nvPicPr>
          <p:cNvPr id="27" name="Picture 26">
            <a:extLst>
              <a:ext uri="{FF2B5EF4-FFF2-40B4-BE49-F238E27FC236}">
                <a16:creationId xmlns:a16="http://schemas.microsoft.com/office/drawing/2014/main" id="{3FCAE4B3-E3B3-F640-B10E-D6C249E1901E}"/>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379166" y="4776612"/>
            <a:ext cx="615334" cy="497395"/>
          </a:xfrm>
          <a:prstGeom prst="rect">
            <a:avLst/>
          </a:prstGeom>
        </p:spPr>
      </p:pic>
      <p:pic>
        <p:nvPicPr>
          <p:cNvPr id="28" name="Picture 27">
            <a:extLst>
              <a:ext uri="{FF2B5EF4-FFF2-40B4-BE49-F238E27FC236}">
                <a16:creationId xmlns:a16="http://schemas.microsoft.com/office/drawing/2014/main" id="{42DCECC8-5ED3-6349-AD3D-AE9C9A106050}"/>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897567" y="4804378"/>
            <a:ext cx="697997" cy="441862"/>
          </a:xfrm>
          <a:prstGeom prst="rect">
            <a:avLst/>
          </a:prstGeom>
        </p:spPr>
      </p:pic>
    </p:spTree>
    <p:extLst>
      <p:ext uri="{BB962C8B-B14F-4D97-AF65-F5344CB8AC3E}">
        <p14:creationId xmlns:p14="http://schemas.microsoft.com/office/powerpoint/2010/main" val="1440254849"/>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87695</TotalTime>
  <Words>3053</Words>
  <Application>Microsoft Macintosh PowerPoint</Application>
  <PresentationFormat>On-screen Show (4:3)</PresentationFormat>
  <Paragraphs>423</Paragraphs>
  <Slides>30</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Arial Narrow</vt:lpstr>
      <vt:lpstr>Calibri</vt:lpstr>
      <vt:lpstr>Georgia</vt:lpstr>
      <vt:lpstr>Rockwell</vt:lpstr>
      <vt:lpstr>Symbol</vt:lpstr>
      <vt:lpstr>Times</vt:lpstr>
      <vt:lpstr>PSI-Powerpoint-Master Calibri V2</vt:lpstr>
      <vt:lpstr>Advanced Design Techniques</vt:lpstr>
      <vt:lpstr>Overview</vt:lpstr>
      <vt:lpstr>Overview</vt:lpstr>
      <vt:lpstr>What we are good at – and less good at</vt:lpstr>
      <vt:lpstr>What we are good at – and less good at</vt:lpstr>
      <vt:lpstr>What we are good at – and less good at</vt:lpstr>
      <vt:lpstr>What we are good at – and less good at</vt:lpstr>
      <vt:lpstr>What we are good at – and less good at</vt:lpstr>
      <vt:lpstr>What we are good at – and less good at</vt:lpstr>
      <vt:lpstr>What we are good at – and less good at</vt:lpstr>
      <vt:lpstr>Overview</vt:lpstr>
      <vt:lpstr>Strategic Needs </vt:lpstr>
      <vt:lpstr>Overview</vt:lpstr>
      <vt:lpstr>Model-Based Systems Engineering</vt:lpstr>
      <vt:lpstr>Models as Repositories of Data</vt:lpstr>
      <vt:lpstr>Divide, Reunite, and Conquer </vt:lpstr>
      <vt:lpstr>Divide, Reunite, and Conquer </vt:lpstr>
      <vt:lpstr>Divide, Reunite, and Conquer </vt:lpstr>
      <vt:lpstr>CHART2/MagNum Project at ETHZ</vt:lpstr>
      <vt:lpstr>Divide, Reunite, and Conquer </vt:lpstr>
      <vt:lpstr>Notebooks for Modeling Tasks</vt:lpstr>
      <vt:lpstr>Workflows with Versioning and Auto-Execution</vt:lpstr>
      <vt:lpstr>Perspectives on Workflow-Based Design</vt:lpstr>
      <vt:lpstr>Conclusion</vt:lpstr>
      <vt:lpstr>Acknowledgments</vt:lpstr>
      <vt:lpstr>An EM Notebook based on ROXIE</vt:lpstr>
      <vt:lpstr>Divide, Reunite, and Conquer </vt:lpstr>
      <vt:lpstr>Types of Numerical Tools 1/2</vt:lpstr>
      <vt:lpstr>Types of Numerical Tools 2/2</vt:lpstr>
      <vt:lpstr>What Physical Models are Missing?</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Microsoft Office User</dc:creator>
  <cp:lastModifiedBy>auchmann@gmail.com</cp:lastModifiedBy>
  <cp:revision>1946</cp:revision>
  <cp:lastPrinted>2021-05-28T13:28:00Z</cp:lastPrinted>
  <dcterms:created xsi:type="dcterms:W3CDTF">2018-03-23T06:38:44Z</dcterms:created>
  <dcterms:modified xsi:type="dcterms:W3CDTF">2021-06-08T13:06:39Z</dcterms:modified>
</cp:coreProperties>
</file>