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9"/>
  </p:notesMasterIdLst>
  <p:sldIdLst>
    <p:sldId id="435" r:id="rId2"/>
    <p:sldId id="588" r:id="rId3"/>
    <p:sldId id="612" r:id="rId4"/>
    <p:sldId id="611" r:id="rId5"/>
    <p:sldId id="614" r:id="rId6"/>
    <p:sldId id="616" r:id="rId7"/>
    <p:sldId id="618" r:id="rId8"/>
    <p:sldId id="625" r:id="rId9"/>
    <p:sldId id="619" r:id="rId10"/>
    <p:sldId id="620" r:id="rId11"/>
    <p:sldId id="617" r:id="rId12"/>
    <p:sldId id="622" r:id="rId13"/>
    <p:sldId id="623" r:id="rId14"/>
    <p:sldId id="624" r:id="rId15"/>
    <p:sldId id="615" r:id="rId16"/>
    <p:sldId id="626" r:id="rId17"/>
    <p:sldId id="575" r:id="rId1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6B7AAA-3809-4F0F-8E47-6D5BCF5DAE92}">
          <p14:sldIdLst>
            <p14:sldId id="435"/>
          </p14:sldIdLst>
        </p14:section>
        <p14:section name="Untitled Section" id="{47E522B3-0393-4D37-82FA-AD65A52C8311}">
          <p14:sldIdLst>
            <p14:sldId id="588"/>
            <p14:sldId id="612"/>
            <p14:sldId id="611"/>
            <p14:sldId id="614"/>
            <p14:sldId id="616"/>
            <p14:sldId id="618"/>
            <p14:sldId id="625"/>
            <p14:sldId id="619"/>
            <p14:sldId id="620"/>
            <p14:sldId id="617"/>
            <p14:sldId id="622"/>
            <p14:sldId id="623"/>
            <p14:sldId id="624"/>
            <p14:sldId id="615"/>
            <p14:sldId id="626"/>
            <p14:sldId id="5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54DC"/>
    <a:srgbClr val="000000"/>
    <a:srgbClr val="008000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59" autoAdjust="0"/>
    <p:restoredTop sz="95817" autoAdjust="0"/>
  </p:normalViewPr>
  <p:slideViewPr>
    <p:cSldViewPr snapToGrid="0" snapToObjects="1">
      <p:cViewPr varScale="1">
        <p:scale>
          <a:sx n="91" d="100"/>
          <a:sy n="91" d="100"/>
        </p:scale>
        <p:origin x="153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 rot="5400000" flipH="1">
            <a:off x="6019057" y="685057"/>
            <a:ext cx="153888" cy="12192000"/>
          </a:xfrm>
          <a:prstGeom prst="rect">
            <a:avLst/>
          </a:prstGeom>
          <a:solidFill>
            <a:schemeClr val="tx1"/>
          </a:solidFill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Davide Tommasini                                                                                                                                              Magnet Insulation </a:t>
            </a:r>
            <a:r>
              <a:rPr lang="fr-CH" sz="1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June 1</a:t>
            </a:r>
            <a:r>
              <a:rPr lang="fr-CH" sz="100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fr-CH" sz="1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2021</a:t>
            </a:r>
            <a:endParaRPr lang="en-GB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0" y="6581775"/>
            <a:ext cx="390525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35332" y="5806912"/>
            <a:ext cx="368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i="1" dirty="0"/>
              <a:t>Davide Tommasini </a:t>
            </a:r>
          </a:p>
        </p:txBody>
      </p:sp>
      <p:sp>
        <p:nvSpPr>
          <p:cNvPr id="6" name="Rectangle 5"/>
          <p:cNvSpPr/>
          <p:nvPr/>
        </p:nvSpPr>
        <p:spPr>
          <a:xfrm>
            <a:off x="1" y="2079989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dirty="0">
                <a:latin typeface="Calibri" panose="020F0502020204030204" pitchFamily="34" charset="0"/>
                <a:ea typeface="Calibri" panose="020F0502020204030204" pitchFamily="34" charset="0"/>
              </a:rPr>
              <a:t>Magnet Insulation Systems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741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High Field Accelerator Magnets – Roadmap </a:t>
            </a:r>
            <a:r>
              <a:rPr lang="fr-CH" dirty="0" err="1"/>
              <a:t>Preparation</a:t>
            </a:r>
            <a:r>
              <a:rPr lang="fr-CH" dirty="0"/>
              <a:t> Workshop</a:t>
            </a:r>
          </a:p>
          <a:p>
            <a:r>
              <a:rPr lang="fr-CH" dirty="0"/>
              <a:t>1 and 3 June 2021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4FEC0B-8B58-441E-9819-2AF5969CD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9075" y="11668"/>
            <a:ext cx="542926" cy="71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3 : Radiation resistance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159D0F-3A8B-4707-BF88-2287F2CD0515}"/>
              </a:ext>
            </a:extLst>
          </p:cNvPr>
          <p:cNvSpPr txBox="1"/>
          <p:nvPr/>
        </p:nvSpPr>
        <p:spPr>
          <a:xfrm>
            <a:off x="402336" y="586210"/>
            <a:ext cx="1148486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CERN is setting up a radiation test program for all these materials, conducted in different environments: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ambient conditions,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vacuum,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cryogenic temperature. 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also intend to add dielectric tests, because in certain conditions we may have a dielectric damage without having a macroscopic mechanical degradation. </a:t>
            </a:r>
          </a:p>
        </p:txBody>
      </p:sp>
    </p:spTree>
    <p:extLst>
      <p:ext uri="{BB962C8B-B14F-4D97-AF65-F5344CB8AC3E}">
        <p14:creationId xmlns:p14="http://schemas.microsoft.com/office/powerpoint/2010/main" val="1019625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4 : elastic modulus &amp; thermal contraction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BA775A-F5AD-4F65-8E2D-474DEE6EB681}"/>
              </a:ext>
            </a:extLst>
          </p:cNvPr>
          <p:cNvSpPr txBox="1"/>
          <p:nvPr/>
        </p:nvSpPr>
        <p:spPr>
          <a:xfrm>
            <a:off x="401216" y="634482"/>
            <a:ext cx="1122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elastic modulus of a pure resin heavily depends on temperature, converging to limited range at cold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8D8CBB-C304-4C78-AD21-D337D7193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36" y="1157530"/>
            <a:ext cx="7424566" cy="30437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D9A717-E9BF-4BD6-B326-B1CC9B68D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202" y="1061607"/>
            <a:ext cx="3800162" cy="330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14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5 : High specific heat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7A544B-F1A4-4489-A643-662EEF81C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619" y="585044"/>
            <a:ext cx="9492762" cy="53185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DF2B78-343D-456A-B9E8-49847FA9583F}"/>
              </a:ext>
            </a:extLst>
          </p:cNvPr>
          <p:cNvSpPr txBox="1"/>
          <p:nvPr/>
        </p:nvSpPr>
        <p:spPr>
          <a:xfrm>
            <a:off x="3783624" y="6007909"/>
            <a:ext cx="5852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Steve(n) Krave, FNAL and </a:t>
            </a:r>
            <a:r>
              <a:rPr lang="en-GB" i="1" dirty="0" err="1"/>
              <a:t>Tengmin</a:t>
            </a:r>
            <a:r>
              <a:rPr lang="en-GB" i="1" dirty="0"/>
              <a:t> Shen, LBNL </a:t>
            </a:r>
          </a:p>
        </p:txBody>
      </p:sp>
    </p:spTree>
    <p:extLst>
      <p:ext uri="{BB962C8B-B14F-4D97-AF65-F5344CB8AC3E}">
        <p14:creationId xmlns:p14="http://schemas.microsoft.com/office/powerpoint/2010/main" val="1457632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3BD575-B4D5-4210-9BF9-B448BEF4A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94" y="100669"/>
            <a:ext cx="11553825" cy="64674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E9428D-E32E-4E78-BE72-414587A9EBFD}"/>
              </a:ext>
            </a:extLst>
          </p:cNvPr>
          <p:cNvSpPr txBox="1"/>
          <p:nvPr/>
        </p:nvSpPr>
        <p:spPr>
          <a:xfrm>
            <a:off x="2957195" y="548362"/>
            <a:ext cx="6088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FF0000"/>
                </a:solidFill>
              </a:rPr>
              <a:t>See talk of Hélène Felice</a:t>
            </a:r>
          </a:p>
        </p:txBody>
      </p:sp>
    </p:spTree>
    <p:extLst>
      <p:ext uri="{BB962C8B-B14F-4D97-AF65-F5344CB8AC3E}">
        <p14:creationId xmlns:p14="http://schemas.microsoft.com/office/powerpoint/2010/main" val="364961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US-MDP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9E8020-9EA5-4098-B94A-B7D119F0C271}"/>
              </a:ext>
            </a:extLst>
          </p:cNvPr>
          <p:cNvSpPr txBox="1"/>
          <p:nvPr/>
        </p:nvSpPr>
        <p:spPr>
          <a:xfrm>
            <a:off x="4891454" y="5938022"/>
            <a:ext cx="25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Steve(n) Krave, FNAL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63776A-E6FE-4900-A12E-06C5296D8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91" y="913116"/>
            <a:ext cx="5858609" cy="46323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143929-FFD3-4ADF-B1D4-CBFF4D607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0" y="913117"/>
            <a:ext cx="5956897" cy="463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06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06212DC-1CF6-488F-B475-870F1023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Constituting a “global program”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B7485-2725-409B-9C15-700BF3861FEF}"/>
              </a:ext>
            </a:extLst>
          </p:cNvPr>
          <p:cNvSpPr txBox="1"/>
          <p:nvPr/>
        </p:nvSpPr>
        <p:spPr>
          <a:xfrm>
            <a:off x="370115" y="709127"/>
            <a:ext cx="11451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 do not believe that we shall “force” each partner to limit its action range: often “diversity” is key for success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However it is important to openly share information, and “combine efforts” where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 large amount of work is openly available but not easily accessible because not globally structured.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05CD50-B554-4669-A12E-30893A953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610" y="1641993"/>
            <a:ext cx="7134700" cy="47213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9EDAFB3-A5B1-44EC-B4D8-3F7315B84C76}"/>
              </a:ext>
            </a:extLst>
          </p:cNvPr>
          <p:cNvSpPr/>
          <p:nvPr/>
        </p:nvSpPr>
        <p:spPr>
          <a:xfrm rot="19303944">
            <a:off x="4058101" y="4121014"/>
            <a:ext cx="40757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Very good, but not enough</a:t>
            </a:r>
          </a:p>
        </p:txBody>
      </p:sp>
    </p:spTree>
    <p:extLst>
      <p:ext uri="{BB962C8B-B14F-4D97-AF65-F5344CB8AC3E}">
        <p14:creationId xmlns:p14="http://schemas.microsoft.com/office/powerpoint/2010/main" val="284919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06212DC-1CF6-488F-B475-870F1023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In 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B7485-2725-409B-9C15-700BF3861FEF}"/>
              </a:ext>
            </a:extLst>
          </p:cNvPr>
          <p:cNvSpPr txBox="1"/>
          <p:nvPr/>
        </p:nvSpPr>
        <p:spPr>
          <a:xfrm>
            <a:off x="370115" y="709127"/>
            <a:ext cx="1145177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R&amp;D programs: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already in place in EU and in the USA, to be reinforced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Key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identify the parameters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understand how to characterize them, and possibly implement in FE models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measure the effect of these parameters with the appropriate tools of our toolbox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develop new engineered systems (optimal parameters + processability) 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Share &amp; combine the results.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GB" sz="3600" b="1" dirty="0"/>
              <a:t>It is time to make magnets (Steve Gourlay)</a:t>
            </a:r>
            <a:endParaRPr lang="en-GB" sz="36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endParaRPr lang="en-GB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0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534150"/>
            <a:ext cx="384175" cy="311150"/>
          </a:xfrm>
        </p:spPr>
        <p:txBody>
          <a:bodyPr/>
          <a:lstStyle/>
          <a:p>
            <a:fld id="{B340A3F5-5DB0-4EAD-960E-C27449A39FB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132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Insulation systems are already part of R&amp;D programs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9CBE4E-3E7B-429C-A12E-BAB3DACB7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2647950"/>
            <a:ext cx="5100277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2D9069-56CE-4D00-94C6-45EC60494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1" y="480767"/>
            <a:ext cx="1499220" cy="19358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946224-43C6-41B0-846E-060F430F4B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5"/>
          <a:stretch/>
        </p:blipFill>
        <p:spPr>
          <a:xfrm>
            <a:off x="2248629" y="506228"/>
            <a:ext cx="1504252" cy="19249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0A008E-6FA7-479D-B062-EAACE95F2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740" y="486231"/>
            <a:ext cx="1504253" cy="1924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720A0B-E6F3-46A4-A4F1-77CE40519F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6294" y="476070"/>
            <a:ext cx="3051287" cy="17240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814512-7D97-4916-A064-F9BA3119C7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8251" y="476071"/>
            <a:ext cx="3052763" cy="172402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EC90940-EFF9-49B5-AD9D-9174F51BD791}"/>
              </a:ext>
            </a:extLst>
          </p:cNvPr>
          <p:cNvGrpSpPr/>
          <p:nvPr/>
        </p:nvGrpSpPr>
        <p:grpSpPr>
          <a:xfrm>
            <a:off x="5775999" y="2254113"/>
            <a:ext cx="6143163" cy="1264235"/>
            <a:chOff x="1980831" y="4455430"/>
            <a:chExt cx="7249918" cy="143910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CFA81E-8771-4FA2-81FA-CFE6BBB2DC84}"/>
                </a:ext>
              </a:extLst>
            </p:cNvPr>
            <p:cNvSpPr/>
            <p:nvPr/>
          </p:nvSpPr>
          <p:spPr>
            <a:xfrm>
              <a:off x="1980831" y="4455430"/>
              <a:ext cx="38266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https://indico.cern.ch/event/641886/</a:t>
              </a:r>
            </a:p>
          </p:txBody>
        </p:sp>
        <p:pic>
          <p:nvPicPr>
            <p:cNvPr id="18" name="Content Placeholder 5">
              <a:extLst>
                <a:ext uri="{FF2B5EF4-FFF2-40B4-BE49-F238E27FC236}">
                  <a16:creationId xmlns:a16="http://schemas.microsoft.com/office/drawing/2014/main" id="{FA888F38-3F16-4E15-AF3C-DBE5A6CC0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28" t="668" r="4334" b="1961"/>
            <a:stretch/>
          </p:blipFill>
          <p:spPr>
            <a:xfrm rot="16200000">
              <a:off x="6390815" y="3054602"/>
              <a:ext cx="651415" cy="5028453"/>
            </a:xfrm>
            <a:prstGeom prst="rect">
              <a:avLst/>
            </a:prstGeom>
          </p:spPr>
        </p:pic>
        <p:pic>
          <p:nvPicPr>
            <p:cNvPr id="19" name="Content Placeholder 5">
              <a:extLst>
                <a:ext uri="{FF2B5EF4-FFF2-40B4-BE49-F238E27FC236}">
                  <a16:creationId xmlns:a16="http://schemas.microsoft.com/office/drawing/2014/main" id="{577258FF-0E5E-419A-BC31-59C731921A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clrChange>
                <a:clrFrom>
                  <a:srgbClr val="FCFFFF"/>
                </a:clrFrom>
                <a:clrTo>
                  <a:srgbClr val="FC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42" r="1893" b="4929"/>
            <a:stretch/>
          </p:blipFill>
          <p:spPr>
            <a:xfrm rot="16140000">
              <a:off x="6318216" y="2543396"/>
              <a:ext cx="654320" cy="47130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F4486A-C653-4EA1-8F99-CDCA0000F0AD}"/>
                </a:ext>
              </a:extLst>
            </p:cNvPr>
            <p:cNvSpPr/>
            <p:nvPr/>
          </p:nvSpPr>
          <p:spPr>
            <a:xfrm>
              <a:off x="2228306" y="4614601"/>
              <a:ext cx="9502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/>
                <a:t>SMC11T-1 </a:t>
              </a:r>
            </a:p>
            <a:p>
              <a:pPr algn="ctr"/>
              <a:r>
                <a:rPr lang="en-GB" sz="1200" dirty="0"/>
                <a:t>(no mica)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563B981-2A70-4AD9-A4C0-A229E491551B}"/>
                </a:ext>
              </a:extLst>
            </p:cNvPr>
            <p:cNvSpPr/>
            <p:nvPr/>
          </p:nvSpPr>
          <p:spPr>
            <a:xfrm>
              <a:off x="2228306" y="5338744"/>
              <a:ext cx="9502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dirty="0"/>
                <a:t>SMC11T-3 </a:t>
              </a:r>
            </a:p>
            <a:p>
              <a:pPr algn="ctr"/>
              <a:r>
                <a:rPr lang="en-GB" sz="1200" dirty="0"/>
                <a:t>(mica)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FDDFB25-08D9-4D9F-AC5B-83C2FC5EB324}"/>
                </a:ext>
              </a:extLst>
            </p:cNvPr>
            <p:cNvSpPr/>
            <p:nvPr/>
          </p:nvSpPr>
          <p:spPr>
            <a:xfrm>
              <a:off x="3408906" y="4660838"/>
              <a:ext cx="78098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/>
                <a:t>Upper layer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08A2C7-4C23-44AB-8318-72BA37700DBD}"/>
                </a:ext>
              </a:extLst>
            </p:cNvPr>
            <p:cNvSpPr/>
            <p:nvPr/>
          </p:nvSpPr>
          <p:spPr>
            <a:xfrm>
              <a:off x="3421313" y="4898317"/>
              <a:ext cx="78098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/>
                <a:t>Lower layer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E54CC5-A677-4425-B397-24FBAC5946C4}"/>
                </a:ext>
              </a:extLst>
            </p:cNvPr>
            <p:cNvSpPr/>
            <p:nvPr/>
          </p:nvSpPr>
          <p:spPr>
            <a:xfrm>
              <a:off x="3421313" y="5336112"/>
              <a:ext cx="78098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/>
                <a:t>Upper layer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F2B93A8-867B-44C1-B814-861EB2A9102A}"/>
                </a:ext>
              </a:extLst>
            </p:cNvPr>
            <p:cNvSpPr/>
            <p:nvPr/>
          </p:nvSpPr>
          <p:spPr>
            <a:xfrm>
              <a:off x="3433720" y="5573591"/>
              <a:ext cx="78098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900" dirty="0"/>
                <a:t>Lower layer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C88141C8-9738-45FD-BAA7-3F8B6F62C2D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43" r="926"/>
          <a:stretch/>
        </p:blipFill>
        <p:spPr>
          <a:xfrm>
            <a:off x="5985695" y="3572368"/>
            <a:ext cx="593346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83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What we know (we refer here to Nb</a:t>
            </a:r>
            <a:r>
              <a:rPr lang="en-GB" sz="2800" b="1" baseline="-25000" dirty="0"/>
              <a:t>3</a:t>
            </a:r>
            <a:r>
              <a:rPr lang="en-GB" sz="2800" b="1" dirty="0"/>
              <a:t>Sn)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3AD3D2-A207-411C-AAE1-DB673927FD49}"/>
              </a:ext>
            </a:extLst>
          </p:cNvPr>
          <p:cNvSpPr txBox="1"/>
          <p:nvPr/>
        </p:nvSpPr>
        <p:spPr>
          <a:xfrm>
            <a:off x="287694" y="662473"/>
            <a:ext cx="116166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Training is very (sometimes hugely) long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However training memory is very (sometimes exceptionally) good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conductor is strain sensitive (few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‰): keep in mind that the peak stress </a:t>
            </a:r>
            <a:r>
              <a:rPr lang="en-GB" dirty="0">
                <a:solidFill>
                  <a:srgbClr val="202124"/>
                </a:solidFill>
                <a:latin typeface="arial" panose="020B0604020202020204" pitchFamily="34" charset="0"/>
              </a:rPr>
              <a:t>is not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en-GB" b="0" i="0" baseline="-2500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tot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/S</a:t>
            </a:r>
            <a:r>
              <a:rPr lang="en-GB" b="0" i="0" baseline="-2500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tot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*The limitations of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GB" sz="1800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Sn magnets, when not linked to conductor instabilities, were so far due either to excessive stress (often already at warm) or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 defective assembly (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i.e.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failure of longitudinal support).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elastic modulus of impregnated coils is very high (20-40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GPa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azimuthal thermal contraction seems to be closer to that of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aluminum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than to that of copper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longitudinal thermal contraction seems to follow that of the cable (around 2.7-2.9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‰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dielectric insulation of the heat-treated cable is very poor (typically few k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W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@ &lt;&lt; 1 kV)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“reference” impregnation resin system has a low toughness at cold and low adhesion to metals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* Disclaimer : personal opinion</a:t>
            </a:r>
          </a:p>
        </p:txBody>
      </p:sp>
    </p:spTree>
    <p:extLst>
      <p:ext uri="{BB962C8B-B14F-4D97-AF65-F5344CB8AC3E}">
        <p14:creationId xmlns:p14="http://schemas.microsoft.com/office/powerpoint/2010/main" val="310899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What we do not know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3AD3D2-A207-411C-AAE1-DB673927FD49}"/>
              </a:ext>
            </a:extLst>
          </p:cNvPr>
          <p:cNvSpPr txBox="1"/>
          <p:nvPr/>
        </p:nvSpPr>
        <p:spPr>
          <a:xfrm>
            <a:off x="68317" y="480767"/>
            <a:ext cx="12055366" cy="6578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What does it really matter for training performance?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stress distribution (during assembly and at cold)? How does friction impact the stress distribution and training?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just a carefully assembly?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impregnation system?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how does the impregnation system participate to the strain distribution of the conductor? Is a more rigid resin better than a “soft” resin? What’s about concrete impregnation? What’s about polyurethane, or wax?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adhesion? Do we prefer low adhesion or high adhesion?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toughness? Is a high toughness impregnation system better than a low toughness system?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thermal contraction? Different thermal contractions induce thermal stresses: what can we accept?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thermal conductivity? What is it the role of thermal conductivity? Does a higher thermal conductivity help?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heat capacity? What is the role of heat capacity in real life? Does a higher heat capacity help?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What are the exact structural parameters of an impregnated coil during assembly, cool-down and powering?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do not have yet a convincing parameter set for characterizing the structural parameters of a coil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have never measured the azimuthal thermal contraction under different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did only few measurements of longitudinal thermal contraction, and still today sometimes we take isotropic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ex. we could decrease the elastic modulus by filling more resin, but the thermal contraction also increases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What is the role of the interfaces and discontinuities?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between longitudinal wedges and between wedges and end spacers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resin-rich volumes (in particular in the coil ends, but also between wedges)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adhesion to the coil pole: better good adhesion or no adhesion? Better impregnated pole or removable pole?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use of mica or other elements as “sliding surfaces”</a:t>
            </a:r>
          </a:p>
          <a:p>
            <a:pPr lvl="2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09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69514"/>
            <a:ext cx="12192000" cy="2050764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I will not make a review of the work done so far</a:t>
            </a:r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The charge for my talk is : what shall we ideally do as R&amp;D?</a:t>
            </a:r>
          </a:p>
        </p:txBody>
      </p:sp>
    </p:spTree>
    <p:extLst>
      <p:ext uri="{BB962C8B-B14F-4D97-AF65-F5344CB8AC3E}">
        <p14:creationId xmlns:p14="http://schemas.microsoft.com/office/powerpoint/2010/main" val="3292562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Quantify what we know and what we do not know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7257B6-DEE8-4837-BA18-229E7BBC28DF}"/>
              </a:ext>
            </a:extLst>
          </p:cNvPr>
          <p:cNvSpPr txBox="1"/>
          <p:nvPr/>
        </p:nvSpPr>
        <p:spPr>
          <a:xfrm>
            <a:off x="513184" y="643812"/>
            <a:ext cx="113366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Identify the parameters we think they do matter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Identify/develop methods to reproducibly measure/quantify them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Comparatively challenge extremes of these parameters at small scale (cable, coils, R&amp;D magnets), independently on whether they can be applicable in “real life” (ex: highest toughness but no radiation resistance, or too short pot life)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Once there is an evidence that a certain parameter does matter, develop a new engineered system keeping this parameter in mind and qualify it first in R&amp;D magnets 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Challenge the new system in real life in real magnets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CBF326B-9C9C-4BAA-BA26-41EAEE6A25E6}"/>
              </a:ext>
            </a:extLst>
          </p:cNvPr>
          <p:cNvSpPr txBox="1">
            <a:spLocks/>
          </p:cNvSpPr>
          <p:nvPr/>
        </p:nvSpPr>
        <p:spPr>
          <a:xfrm>
            <a:off x="0" y="3091543"/>
            <a:ext cx="12192000" cy="4807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This requires: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5FEAE9-BC3A-416F-BBB7-D5B67C5749F8}"/>
              </a:ext>
            </a:extLst>
          </p:cNvPr>
          <p:cNvSpPr txBox="1"/>
          <p:nvPr/>
        </p:nvSpPr>
        <p:spPr>
          <a:xfrm>
            <a:off x="513184" y="3682482"/>
            <a:ext cx="11336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perform an exploratory investigation to “guess” what it may matter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develop methods/tools for characterizing/measuring these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develop a “performance evaluation” program on small scale (see above)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be capable of coordinating a material development (for example with partners as CTD or Huntsman)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417E8B2-77A8-4CC0-8A4E-CBFD43EED800}"/>
              </a:ext>
            </a:extLst>
          </p:cNvPr>
          <p:cNvSpPr txBox="1">
            <a:spLocks/>
          </p:cNvSpPr>
          <p:nvPr/>
        </p:nvSpPr>
        <p:spPr>
          <a:xfrm>
            <a:off x="0" y="5201230"/>
            <a:ext cx="12192000" cy="48076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In the following I’ll give some examples</a:t>
            </a:r>
          </a:p>
        </p:txBody>
      </p:sp>
    </p:spTree>
    <p:extLst>
      <p:ext uri="{BB962C8B-B14F-4D97-AF65-F5344CB8AC3E}">
        <p14:creationId xmlns:p14="http://schemas.microsoft.com/office/powerpoint/2010/main" val="197280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1 : toughness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1F2A0B-7039-47D1-8B44-7A1465127332}"/>
              </a:ext>
            </a:extLst>
          </p:cNvPr>
          <p:cNvSpPr txBox="1"/>
          <p:nvPr/>
        </p:nvSpPr>
        <p:spPr>
          <a:xfrm>
            <a:off x="297180" y="695827"/>
            <a:ext cx="11704320" cy="3531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Four systems: CTD101K, MY750, Mix61, MSU-Twente, comparatively characterized in collaboration with ETHZ.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Characterization based for the moment only on mechanical properties, at ambient temperature and at cold.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MY750, followed by the Mix61, show much higher fracture toughness at cold than CTD101K.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are also including in the comparison a new (fifth) system, developed by CTD in collaboration with FNAL.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We will ask ETHZ to measure the fracture toughness in the same way as for the other systems.</a:t>
            </a:r>
          </a:p>
          <a:p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2000" b="1" dirty="0">
                <a:solidFill>
                  <a:srgbClr val="FF0000"/>
                </a:solidFill>
              </a:rPr>
              <a:t>These systems will be comparatively challenged in SMC coils.</a:t>
            </a:r>
          </a:p>
          <a:p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Scope: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confirm the leading role of fracture toughness and adhesion strength on magnets performance. </a:t>
            </a: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If confirmed: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focus on the development of new resin systems keeping these parameters in mind + processability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development of new systems is presently the main scope of the (2</a:t>
            </a:r>
            <a:r>
              <a:rPr lang="en-GB" baseline="30000" dirty="0">
                <a:solidFill>
                  <a:schemeClr val="accent6">
                    <a:lumMod val="50000"/>
                  </a:schemeClr>
                </a:solidFill>
              </a:rPr>
              <a:t>nd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stage) collaboration with ETHZ.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B989C-4784-45D7-9EE1-E993811E4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399" y="4534584"/>
            <a:ext cx="2718523" cy="15270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41B1A5-4564-45AC-9A0B-4BBE0E903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55" y="4534584"/>
            <a:ext cx="2734735" cy="15270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0358B7-7875-45BF-A073-04F86D89B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323" y="4534584"/>
            <a:ext cx="2718523" cy="1528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B2C464-8E5F-4584-BAF2-1E802FB56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51" y="4559240"/>
            <a:ext cx="3241515" cy="142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53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1 bis : toughness at MDP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1D274-4D03-4669-97D0-13332E280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815" y="575841"/>
            <a:ext cx="4994031" cy="27749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898140-28B6-4A9A-81C3-C1771E596D3C}"/>
              </a:ext>
            </a:extLst>
          </p:cNvPr>
          <p:cNvSpPr txBox="1"/>
          <p:nvPr/>
        </p:nvSpPr>
        <p:spPr>
          <a:xfrm>
            <a:off x="3880339" y="6264336"/>
            <a:ext cx="5852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Steve(n) Krave, FNAL and </a:t>
            </a:r>
            <a:r>
              <a:rPr lang="en-GB" i="1" dirty="0" err="1"/>
              <a:t>Tengmin</a:t>
            </a:r>
            <a:r>
              <a:rPr lang="en-GB" i="1" dirty="0"/>
              <a:t> Shen, LBNL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A87676-85C3-45F0-A8D8-D4276454C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128" y="569829"/>
            <a:ext cx="4952861" cy="27749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B5B692-81AB-4404-AF30-392C408BD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815" y="3405825"/>
            <a:ext cx="4994030" cy="28127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02DB59-42A4-471A-8F85-EF5722438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9127" y="3400354"/>
            <a:ext cx="4924461" cy="271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0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Example 2 : adhesion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1F4A3E-5790-4FD7-B695-5D83E6BEC494}"/>
              </a:ext>
            </a:extLst>
          </p:cNvPr>
          <p:cNvSpPr txBox="1"/>
          <p:nvPr/>
        </p:nvSpPr>
        <p:spPr>
          <a:xfrm>
            <a:off x="245706" y="879053"/>
            <a:ext cx="117005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CERN is performing a characterization based on peel-off strength, shear strength, pull-off strength. 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Present focus: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definition of the samples design and preparation and test methods.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This requires several iterations to achieve reproducibility and exact knowledge of the sample structure and behaviour, because these resins are very fluid.</a:t>
            </a:r>
          </a:p>
          <a:p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Program: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characterization of the adhesion strength towards copper, stainless steel, glass tissue, polyimide, virgin and heat treated cable insulation, and also towards mica sheets employed in certain cases as “antistick” surfaces.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Definition of the methods to exploit experimental data into FEM models.</a:t>
            </a:r>
          </a:p>
        </p:txBody>
      </p:sp>
    </p:spTree>
    <p:extLst>
      <p:ext uri="{BB962C8B-B14F-4D97-AF65-F5344CB8AC3E}">
        <p14:creationId xmlns:p14="http://schemas.microsoft.com/office/powerpoint/2010/main" val="25071549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251649</TotalTime>
  <Words>1310</Words>
  <Application>Microsoft Office PowerPoint</Application>
  <PresentationFormat>Widescreen</PresentationFormat>
  <Paragraphs>121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</vt:lpstr>
      <vt:lpstr>Calibri</vt:lpstr>
      <vt:lpstr>Symbol</vt:lpstr>
      <vt:lpstr>CERN(4-3)</vt:lpstr>
      <vt:lpstr>PowerPoint Presentation</vt:lpstr>
      <vt:lpstr>Insulation systems are already part of R&amp;D programs</vt:lpstr>
      <vt:lpstr>What we know (we refer here to Nb3Sn)</vt:lpstr>
      <vt:lpstr>What we do not know</vt:lpstr>
      <vt:lpstr>I will not make a review of the work done so far  The charge for my talk is : what shall we ideally do as R&amp;D?</vt:lpstr>
      <vt:lpstr>Quantify what we know and what we do not know</vt:lpstr>
      <vt:lpstr>Example 1 : toughness </vt:lpstr>
      <vt:lpstr>Example 1 bis : toughness at MDP </vt:lpstr>
      <vt:lpstr>Example 2 : adhesion</vt:lpstr>
      <vt:lpstr>Example 3 : Radiation resistance</vt:lpstr>
      <vt:lpstr>Example 4 : elastic modulus &amp; thermal contraction </vt:lpstr>
      <vt:lpstr>Example 5 : High specific heat</vt:lpstr>
      <vt:lpstr>PowerPoint Presentation</vt:lpstr>
      <vt:lpstr>US-MDP</vt:lpstr>
      <vt:lpstr>Constituting a “global program”</vt:lpstr>
      <vt:lpstr>In 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2696</cp:revision>
  <cp:lastPrinted>2019-11-15T16:17:20Z</cp:lastPrinted>
  <dcterms:created xsi:type="dcterms:W3CDTF">2015-01-22T10:26:45Z</dcterms:created>
  <dcterms:modified xsi:type="dcterms:W3CDTF">2021-06-01T06:12:16Z</dcterms:modified>
</cp:coreProperties>
</file>