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38"/>
  </p:notesMasterIdLst>
  <p:handoutMasterIdLst>
    <p:handoutMasterId r:id="rId39"/>
  </p:handoutMasterIdLst>
  <p:sldIdLst>
    <p:sldId id="273" r:id="rId7"/>
    <p:sldId id="288" r:id="rId8"/>
    <p:sldId id="290" r:id="rId9"/>
    <p:sldId id="292" r:id="rId10"/>
    <p:sldId id="274" r:id="rId11"/>
    <p:sldId id="297" r:id="rId12"/>
    <p:sldId id="291" r:id="rId13"/>
    <p:sldId id="300" r:id="rId14"/>
    <p:sldId id="302" r:id="rId15"/>
    <p:sldId id="299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98" r:id="rId25"/>
    <p:sldId id="313" r:id="rId26"/>
    <p:sldId id="306" r:id="rId27"/>
    <p:sldId id="307" r:id="rId28"/>
    <p:sldId id="318" r:id="rId29"/>
    <p:sldId id="319" r:id="rId30"/>
    <p:sldId id="320" r:id="rId31"/>
    <p:sldId id="309" r:id="rId32"/>
    <p:sldId id="310" r:id="rId33"/>
    <p:sldId id="311" r:id="rId34"/>
    <p:sldId id="312" r:id="rId35"/>
    <p:sldId id="317" r:id="rId36"/>
    <p:sldId id="315" r:id="rId37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543D29"/>
    <a:srgbClr val="FFCC00"/>
    <a:srgbClr val="A50119"/>
    <a:srgbClr val="71BF44"/>
    <a:srgbClr val="B1021B"/>
    <a:srgbClr val="B9021C"/>
    <a:srgbClr val="C1021D"/>
    <a:srgbClr val="B00A1F"/>
    <a:srgbClr val="B0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7" autoAdjust="0"/>
    <p:restoredTop sz="96395" autoAdjust="0"/>
  </p:normalViewPr>
  <p:slideViewPr>
    <p:cSldViewPr snapToGrid="0" showGuides="1">
      <p:cViewPr varScale="1">
        <p:scale>
          <a:sx n="65" d="100"/>
          <a:sy n="65" d="100"/>
        </p:scale>
        <p:origin x="1364" y="28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3474" y="-624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02/06/2021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675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48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845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1593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002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1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69993" indent="-269993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59991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35" indent="-27621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29984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05" indent="-180970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3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3385" y="52752"/>
            <a:ext cx="670286" cy="65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37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367891" y="8887879"/>
            <a:ext cx="627944" cy="107722"/>
          </a:xfrm>
        </p:spPr>
        <p:txBody>
          <a:bodyPr/>
          <a:lstStyle/>
          <a:p>
            <a:pPr algn="ctr"/>
            <a:fld id="{854A34C9-9A4B-6445-85E1-F779B5E87362}" type="slidenum">
              <a:rPr lang="fr-FR" sz="7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7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8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257364"/>
            <a:ext cx="9144000" cy="600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17" y="6295531"/>
            <a:ext cx="8029128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69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4001" y="59551"/>
            <a:ext cx="622399" cy="61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762" y="0"/>
            <a:ext cx="714878" cy="70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03/06/2021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1549637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France </a:t>
            </a:r>
            <a:r>
              <a:rPr lang="fr-FR" sz="1100" dirty="0" err="1" smtClean="0">
                <a:latin typeface="Calibri" panose="020F0502020204030204" pitchFamily="34" charset="0"/>
              </a:rPr>
              <a:t>Institutional</a:t>
            </a:r>
            <a:r>
              <a:rPr lang="fr-FR" sz="1100" dirty="0" smtClean="0">
                <a:latin typeface="Calibri" panose="020F0502020204030204" pitchFamily="34" charset="0"/>
              </a:rPr>
              <a:t> </a:t>
            </a:r>
            <a:r>
              <a:rPr lang="fr-FR" sz="1100" dirty="0" err="1" smtClean="0">
                <a:latin typeface="Calibri" panose="020F0502020204030204" pitchFamily="34" charset="0"/>
              </a:rPr>
              <a:t>view</a:t>
            </a:r>
            <a:endParaRPr lang="fr-FR" sz="11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  <p:sldLayoutId id="2147483733" r:id="rId13"/>
    <p:sldLayoutId id="2147483736" r:id="rId14"/>
    <p:sldLayoutId id="2147483737" r:id="rId1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 juin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 juin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79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12" Type="http://schemas.openxmlformats.org/officeDocument/2006/relationships/image" Target="../media/image78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emf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5" Type="http://schemas.openxmlformats.org/officeDocument/2006/relationships/image" Target="../media/image81.jpe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Relationship Id="rId1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13" Type="http://schemas.openxmlformats.org/officeDocument/2006/relationships/image" Target="../media/image81.jpeg"/><Relationship Id="rId3" Type="http://schemas.openxmlformats.org/officeDocument/2006/relationships/image" Target="../media/image82.png"/><Relationship Id="rId7" Type="http://schemas.openxmlformats.org/officeDocument/2006/relationships/hyperlink" Target="http://doc.cern.ch/archive/electronic/cern/others/PHO/photo-bul/bul-pho-2007-046_01.jpg" TargetMode="External"/><Relationship Id="rId12" Type="http://schemas.openxmlformats.org/officeDocument/2006/relationships/image" Target="../media/image8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5.jpeg"/><Relationship Id="rId11" Type="http://schemas.openxmlformats.org/officeDocument/2006/relationships/image" Target="../media/image88.png"/><Relationship Id="rId5" Type="http://schemas.openxmlformats.org/officeDocument/2006/relationships/image" Target="../media/image84.png"/><Relationship Id="rId10" Type="http://schemas.openxmlformats.org/officeDocument/2006/relationships/image" Target="../media/image79.png"/><Relationship Id="rId4" Type="http://schemas.openxmlformats.org/officeDocument/2006/relationships/image" Target="../media/image83.emf"/><Relationship Id="rId9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6.jpe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105.emf"/><Relationship Id="rId7" Type="http://schemas.openxmlformats.org/officeDocument/2006/relationships/image" Target="../media/image109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3.png"/><Relationship Id="rId7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png"/><Relationship Id="rId5" Type="http://schemas.openxmlformats.org/officeDocument/2006/relationships/image" Target="../media/image40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843276" y="4073634"/>
            <a:ext cx="8153489" cy="904568"/>
          </a:xfrm>
        </p:spPr>
        <p:txBody>
          <a:bodyPr/>
          <a:lstStyle/>
          <a:p>
            <a:r>
              <a:rPr lang="en-US" sz="2800" dirty="0"/>
              <a:t>Proposals for </a:t>
            </a:r>
            <a:r>
              <a:rPr lang="en-US" sz="2800" dirty="0" smtClean="0"/>
              <a:t>a French contribution to the High Field Magnet Road-map</a:t>
            </a:r>
            <a:endParaRPr lang="en-US" sz="28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460375" y="4916795"/>
            <a:ext cx="2942010" cy="309021"/>
          </a:xfrm>
        </p:spPr>
        <p:txBody>
          <a:bodyPr/>
          <a:lstStyle/>
          <a:p>
            <a:r>
              <a:rPr lang="fr-FR" dirty="0" smtClean="0"/>
              <a:t>25/05/2021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0" y="4775495"/>
            <a:ext cx="9239250" cy="1216448"/>
          </a:xfrm>
        </p:spPr>
        <p:txBody>
          <a:bodyPr/>
          <a:lstStyle/>
          <a:p>
            <a:r>
              <a:rPr lang="fr-FR" dirty="0" smtClean="0"/>
              <a:t>				</a:t>
            </a:r>
            <a:r>
              <a:rPr lang="fr-FR" sz="2400" b="1" i="1" dirty="0" smtClean="0"/>
              <a:t>A.I </a:t>
            </a:r>
            <a:r>
              <a:rPr lang="fr-FR" sz="2400" b="1" i="1" dirty="0" err="1" smtClean="0"/>
              <a:t>Etienvre</a:t>
            </a:r>
            <a:r>
              <a:rPr lang="fr-FR" sz="2400" b="1" i="1" dirty="0" smtClean="0"/>
              <a:t> </a:t>
            </a:r>
          </a:p>
          <a:p>
            <a:pPr algn="ctr"/>
            <a:r>
              <a:rPr lang="fr-FR" dirty="0" err="1" smtClean="0"/>
              <a:t>Prepared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E. </a:t>
            </a:r>
            <a:r>
              <a:rPr lang="en-US" noProof="0" dirty="0" err="1" smtClean="0"/>
              <a:t>Rochepault</a:t>
            </a:r>
            <a:r>
              <a:rPr lang="en-US" noProof="0" dirty="0" smtClean="0"/>
              <a:t>, P. </a:t>
            </a:r>
            <a:r>
              <a:rPr lang="en-US" noProof="0" dirty="0" err="1" smtClean="0"/>
              <a:t>Vedrine</a:t>
            </a:r>
            <a:r>
              <a:rPr lang="en-US" noProof="0" dirty="0" smtClean="0"/>
              <a:t>, C. </a:t>
            </a:r>
            <a:r>
              <a:rPr lang="en-US" noProof="0" dirty="0" err="1" smtClean="0"/>
              <a:t>Lorin</a:t>
            </a:r>
            <a:r>
              <a:rPr lang="en-US" noProof="0" dirty="0" smtClean="0"/>
              <a:t>, T. </a:t>
            </a:r>
            <a:r>
              <a:rPr lang="en-US" noProof="0" dirty="0" err="1" smtClean="0"/>
              <a:t>Lecrevisse</a:t>
            </a:r>
            <a:r>
              <a:rPr lang="en-US" noProof="0" dirty="0" smtClean="0"/>
              <a:t>, P. </a:t>
            </a:r>
            <a:r>
              <a:rPr lang="en-US" noProof="0" dirty="0" err="1" smtClean="0"/>
              <a:t>Fazilleau</a:t>
            </a:r>
            <a:r>
              <a:rPr lang="en-US" noProof="0" dirty="0" smtClean="0"/>
              <a:t>, </a:t>
            </a:r>
          </a:p>
          <a:p>
            <a:pPr algn="ctr"/>
            <a:r>
              <a:rPr lang="en-US" noProof="0" dirty="0" smtClean="0"/>
              <a:t>P. Tixador</a:t>
            </a:r>
            <a:r>
              <a:rPr lang="en-US" dirty="0"/>
              <a:t>, A. </a:t>
            </a:r>
            <a:r>
              <a:rPr lang="en-US" dirty="0" err="1"/>
              <a:t>Badel</a:t>
            </a:r>
            <a:r>
              <a:rPr lang="en-US" dirty="0"/>
              <a:t>, </a:t>
            </a:r>
            <a:r>
              <a:rPr lang="en-US" dirty="0" smtClean="0"/>
              <a:t>J. </a:t>
            </a:r>
            <a:r>
              <a:rPr lang="en-US" dirty="0" err="1" smtClean="0"/>
              <a:t>Vialle</a:t>
            </a:r>
            <a:r>
              <a:rPr lang="en-US" dirty="0" smtClean="0"/>
              <a:t>, F</a:t>
            </a:r>
            <a:r>
              <a:rPr lang="en-US" noProof="0" dirty="0" smtClean="0"/>
              <a:t>. Millet</a:t>
            </a:r>
            <a:endParaRPr lang="en-US" noProof="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868" y="1876425"/>
            <a:ext cx="736419" cy="73485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868" y="2732805"/>
            <a:ext cx="859611" cy="60965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Image 6" descr="CNRS-inter-Quadri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4084" y="1876425"/>
            <a:ext cx="1598532" cy="157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4942" y="2477309"/>
            <a:ext cx="1143000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8755" y="1614998"/>
            <a:ext cx="1119187" cy="769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Imag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4942" y="3162316"/>
            <a:ext cx="1166813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2" descr="Centre national de la recherche scientifique — Wikipé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0379" y="706516"/>
            <a:ext cx="898045" cy="89804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155" y="706516"/>
            <a:ext cx="1218469" cy="74758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081" y="2249422"/>
            <a:ext cx="1056544" cy="112698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22" y="74612"/>
            <a:ext cx="972162" cy="126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à coins arrondis 42"/>
          <p:cNvSpPr/>
          <p:nvPr/>
        </p:nvSpPr>
        <p:spPr>
          <a:xfrm>
            <a:off x="174460" y="859712"/>
            <a:ext cx="4264539" cy="173683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7030A0"/>
                </a:solidFill>
                <a:latin typeface="Arial"/>
              </a:rPr>
              <a:t>Eucard2+Nb</a:t>
            </a:r>
            <a:r>
              <a:rPr lang="en-US" sz="1600" b="1" u="sng" baseline="-50000" dirty="0" smtClean="0">
                <a:solidFill>
                  <a:srgbClr val="7030A0"/>
                </a:solidFill>
                <a:latin typeface="Arial"/>
              </a:rPr>
              <a:t>3</a:t>
            </a:r>
            <a:r>
              <a:rPr lang="en-US" sz="1600" b="1" u="sng" dirty="0" smtClean="0">
                <a:solidFill>
                  <a:srgbClr val="7030A0"/>
                </a:solidFill>
                <a:latin typeface="Arial"/>
              </a:rPr>
              <a:t>Sn?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Insertion in a Nb</a:t>
            </a:r>
            <a:r>
              <a:rPr lang="en-US" sz="1600" b="1" baseline="-50000" dirty="0" smtClean="0">
                <a:solidFill>
                  <a:srgbClr val="002060"/>
                </a:solidFill>
                <a:latin typeface="Arial"/>
              </a:rPr>
              <a:t>3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Sn dipole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Design studies done </a:t>
            </a:r>
          </a:p>
          <a:p>
            <a:pPr fontAlgn="t">
              <a:spcBef>
                <a:spcPts val="600"/>
              </a:spcBef>
            </a:pPr>
            <a:r>
              <a:rPr lang="en-US" sz="1600" b="1" dirty="0">
                <a:solidFill>
                  <a:srgbClr val="002060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    with FRESCA2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928" y="1100190"/>
            <a:ext cx="1218647" cy="129003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53529" y="-66082"/>
            <a:ext cx="6790296" cy="908720"/>
          </a:xfrm>
        </p:spPr>
        <p:txBody>
          <a:bodyPr/>
          <a:lstStyle/>
          <a:p>
            <a:r>
              <a:rPr lang="en-US" dirty="0" smtClean="0"/>
              <a:t>Options for Hybrid HTS/Nb</a:t>
            </a:r>
            <a:r>
              <a:rPr lang="en-US" baseline="-25000" dirty="0" smtClean="0"/>
              <a:t>3</a:t>
            </a:r>
            <a:r>
              <a:rPr lang="en-US" dirty="0" smtClean="0"/>
              <a:t>Sn dipoles</a:t>
            </a:r>
            <a:endParaRPr lang="en-US" noProof="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4587617" y="836486"/>
            <a:ext cx="4264539" cy="1760065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CERN Feather2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Insert test in 2021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389" y="1302625"/>
            <a:ext cx="1307610" cy="1293926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5259" y="2751711"/>
            <a:ext cx="1235904" cy="1239009"/>
          </a:xfrm>
          <a:prstGeom prst="rect">
            <a:avLst/>
          </a:prstGeom>
        </p:spPr>
      </p:pic>
      <p:sp>
        <p:nvSpPr>
          <p:cNvPr id="23" name="Rectangle à coins arrondis 22"/>
          <p:cNvSpPr/>
          <p:nvPr/>
        </p:nvSpPr>
        <p:spPr>
          <a:xfrm>
            <a:off x="174460" y="2717562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R2D2 hybrid?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Hybrid coils with 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   HTS/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Nb</a:t>
            </a:r>
            <a:r>
              <a:rPr lang="en-US" sz="1600" b="1" baseline="-50000" dirty="0" smtClean="0">
                <a:solidFill>
                  <a:srgbClr val="002060"/>
                </a:solidFill>
                <a:latin typeface="Arial"/>
              </a:rPr>
              <a:t>3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Sn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joints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587617" y="4507387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chemeClr val="accent1"/>
                </a:solidFill>
                <a:latin typeface="Arial"/>
              </a:rPr>
              <a:t>HTS/</a:t>
            </a:r>
            <a:r>
              <a:rPr lang="en-US" sz="1600" b="1" u="sng" dirty="0">
                <a:solidFill>
                  <a:schemeClr val="accent1"/>
                </a:solidFill>
                <a:latin typeface="Arial"/>
              </a:rPr>
              <a:t>Nb</a:t>
            </a:r>
            <a:r>
              <a:rPr lang="en-US" sz="1600" b="1" u="sng" baseline="-50000" dirty="0">
                <a:solidFill>
                  <a:schemeClr val="accent1"/>
                </a:solidFill>
                <a:latin typeface="Arial"/>
              </a:rPr>
              <a:t>3</a:t>
            </a:r>
            <a:r>
              <a:rPr lang="en-US" sz="1600" b="1" u="sng" dirty="0">
                <a:solidFill>
                  <a:schemeClr val="accent1"/>
                </a:solidFill>
                <a:latin typeface="Arial"/>
              </a:rPr>
              <a:t>Sn</a:t>
            </a:r>
            <a:r>
              <a:rPr lang="en-US" sz="1600" b="1" u="sng" dirty="0" smtClean="0">
                <a:solidFill>
                  <a:schemeClr val="accent1"/>
                </a:solidFill>
                <a:latin typeface="Arial"/>
              </a:rPr>
              <a:t> Demonstrator ?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HTS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“accelerator-type” cable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50 mm aperture</a:t>
            </a:r>
          </a:p>
        </p:txBody>
      </p:sp>
      <p:sp>
        <p:nvSpPr>
          <p:cNvPr id="10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0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6" y="4801464"/>
            <a:ext cx="6555788" cy="443198"/>
          </a:xfrm>
        </p:spPr>
        <p:txBody>
          <a:bodyPr/>
          <a:lstStyle/>
          <a:p>
            <a:r>
              <a:rPr lang="en-US" sz="3200" dirty="0"/>
              <a:t>3</a:t>
            </a:r>
            <a:r>
              <a:rPr lang="en-US" sz="3200" dirty="0" smtClean="0"/>
              <a:t>. Technological Developments</a:t>
            </a:r>
            <a:endParaRPr lang="en-US" sz="32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8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107441" y="35847"/>
            <a:ext cx="5588634" cy="699857"/>
          </a:xfrm>
        </p:spPr>
        <p:txBody>
          <a:bodyPr/>
          <a:lstStyle/>
          <a:p>
            <a:r>
              <a:rPr lang="en-US" sz="2400" cap="small" dirty="0"/>
              <a:t>Nb3Sn conductor characterization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5" descr="C:\Boulot\CEA\Ic Degradation\Alexandre\FRESCA2\Codes Matlab\Calcul des courants max\IVsB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220" y="2185469"/>
            <a:ext cx="2299644" cy="114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792" y="4557189"/>
            <a:ext cx="2697208" cy="1795548"/>
          </a:xfrm>
          <a:prstGeom prst="rect">
            <a:avLst/>
          </a:prstGeom>
        </p:spPr>
      </p:pic>
      <p:sp>
        <p:nvSpPr>
          <p:cNvPr id="17" name="Espace réservé du contenu 1"/>
          <p:cNvSpPr txBox="1">
            <a:spLocks/>
          </p:cNvSpPr>
          <p:nvPr/>
        </p:nvSpPr>
        <p:spPr>
          <a:xfrm>
            <a:off x="660825" y="1067647"/>
            <a:ext cx="8172464" cy="4968552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69993" indent="-269993" algn="l" defTabSz="914377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4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59991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35" indent="-276218" algn="l" defTabSz="914377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5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29984" indent="0" algn="l" defTabSz="914377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05" indent="-180970" algn="l" defTabSz="914377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Verdana" pitchFamily="34" charset="0"/>
                <a:sym typeface="Wingdings" panose="05000000000000000000" pitchFamily="2" charset="2"/>
              </a:rPr>
              <a:t>Ongoing CEA modelling activities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Verdana" pitchFamily="34" charset="0"/>
                <a:sym typeface="Wingdings" panose="05000000000000000000" pitchFamily="2" charset="2"/>
              </a:rPr>
              <a:t>:</a:t>
            </a: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Verdana" pitchFamily="34" charset="0"/>
                <a:sym typeface="Wingdings" panose="05000000000000000000" pitchFamily="2" charset="2"/>
              </a:rPr>
              <a:t>Estimate « stress-induced current limits » of magnets using experimental constitutive laws + magnetic/mechanical FEM</a:t>
            </a: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Verdana" pitchFamily="34" charset="0"/>
            </a:endParaRP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Verdana" pitchFamily="34" charset="0"/>
            </a:endParaRP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ysClr val="windowText" lastClr="000000"/>
              </a:solidFill>
              <a:latin typeface="+mn-lt"/>
            </a:endParaRP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Verdana" pitchFamily="34" charset="0"/>
            </a:endParaRPr>
          </a:p>
          <a:p>
            <a:pPr marL="285750" marR="0" lvl="0" indent="-28575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Verdana" pitchFamily="34" charset="0"/>
              </a:rPr>
              <a:t>CEA-CERN collaboration to be defined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Verdana" pitchFamily="34" charset="0"/>
              </a:rPr>
              <a:t>: 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US" sz="2000" dirty="0" smtClean="0">
                <a:solidFill>
                  <a:sysClr val="windowText" lastClr="000000"/>
                </a:solidFill>
                <a:latin typeface="+mn-lt"/>
              </a:rPr>
              <a:t>C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Verdana" pitchFamily="34" charset="0"/>
              </a:rPr>
              <a:t>haracterization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Verdana" pitchFamily="34" charset="0"/>
              </a:rPr>
              <a:t> of FCC demonstrator cables</a:t>
            </a:r>
          </a:p>
          <a:p>
            <a:pPr marL="342900" marR="0" lvl="0" indent="-3429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US" sz="2000" dirty="0" smtClean="0">
                <a:solidFill>
                  <a:sysClr val="windowText" lastClr="000000"/>
                </a:solidFill>
                <a:latin typeface="+mn-lt"/>
              </a:rPr>
              <a:t>Derive constitutive law for future high field designs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Verdana" pitchFamily="34" charset="0"/>
            </a:endParaRPr>
          </a:p>
          <a:p>
            <a:pPr marR="0" lvl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Verdana" pitchFamily="34" charset="0"/>
            </a:endParaRP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Verdana" pitchFamily="34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392" y="4911736"/>
            <a:ext cx="1578597" cy="1374739"/>
          </a:xfrm>
          <a:prstGeom prst="rect">
            <a:avLst/>
          </a:prstGeom>
        </p:spPr>
      </p:pic>
      <p:pic>
        <p:nvPicPr>
          <p:cNvPr id="19" name="Image 18" descr="C:\Work\Ic degradation\Alexandre\F2D2\Matlab\0p6 mm\Icmap_F2D2_0p6.png"/>
          <p:cNvPicPr>
            <a:picLocks noChangeAspect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85864" y="1970349"/>
            <a:ext cx="2396158" cy="16830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176513" y="3653365"/>
            <a:ext cx="2927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E. </a:t>
            </a:r>
            <a:r>
              <a:rPr lang="en-US" sz="1200" dirty="0" err="1" smtClean="0">
                <a:solidFill>
                  <a:srgbClr val="7030A0"/>
                </a:solidFill>
              </a:rPr>
              <a:t>Rochepault</a:t>
            </a:r>
            <a:r>
              <a:rPr lang="en-US" sz="1200" dirty="0" smtClean="0">
                <a:solidFill>
                  <a:srgbClr val="7030A0"/>
                </a:solidFill>
              </a:rPr>
              <a:t> et al., submission to IEEE TAS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46792" y="6312943"/>
            <a:ext cx="2656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B. </a:t>
            </a:r>
            <a:r>
              <a:rPr lang="en-US" sz="1200" dirty="0" err="1" smtClean="0">
                <a:solidFill>
                  <a:srgbClr val="7030A0"/>
                </a:solidFill>
              </a:rPr>
              <a:t>Bordini</a:t>
            </a:r>
            <a:r>
              <a:rPr lang="en-US" sz="1200" dirty="0" smtClean="0">
                <a:solidFill>
                  <a:srgbClr val="7030A0"/>
                </a:solidFill>
              </a:rPr>
              <a:t> et al., IEEE TAS 2010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90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838" y="4328760"/>
            <a:ext cx="4280162" cy="196383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4395374" cy="404392"/>
          </a:xfrm>
        </p:spPr>
        <p:txBody>
          <a:bodyPr/>
          <a:lstStyle/>
          <a:p>
            <a:r>
              <a:rPr lang="en-US" sz="2400" cap="small" dirty="0"/>
              <a:t>Nb3Sn Joints R&amp;D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4841990" cy="5361173"/>
          </a:xfrm>
        </p:spPr>
        <p:txBody>
          <a:bodyPr/>
          <a:lstStyle/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chemeClr val="accent2"/>
                </a:solidFill>
                <a:latin typeface="+mn-lt"/>
                <a:ea typeface="Verdana" pitchFamily="34" charset="0"/>
              </a:rPr>
              <a:t>Ongoing</a:t>
            </a:r>
            <a:r>
              <a:rPr lang="fr-FR" sz="2000" dirty="0" smtClean="0">
                <a:solidFill>
                  <a:schemeClr val="accent2"/>
                </a:solidFill>
                <a:latin typeface="+mn-lt"/>
                <a:ea typeface="Verdana" pitchFamily="34" charset="0"/>
              </a:rPr>
              <a:t> </a:t>
            </a:r>
            <a:r>
              <a:rPr lang="fr-FR" sz="2000" dirty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CEA-CERN </a:t>
            </a:r>
            <a:r>
              <a:rPr lang="fr-FR" sz="2000" dirty="0" smtClean="0">
                <a:solidFill>
                  <a:schemeClr val="accent2"/>
                </a:solidFill>
                <a:latin typeface="+mn-lt"/>
                <a:ea typeface="Verdana" pitchFamily="34" charset="0"/>
              </a:rPr>
              <a:t>R&amp;D</a:t>
            </a: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: </a:t>
            </a:r>
            <a:r>
              <a:rPr lang="fr-FR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</a:rPr>
              <a:t>Ex</a:t>
            </a:r>
            <a:r>
              <a:rPr lang="fr-FR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</a:rPr>
              <a:t>ternal</a:t>
            </a: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 </a:t>
            </a:r>
            <a:r>
              <a:rPr lang="fr-FR" sz="2000" b="0" dirty="0">
                <a:solidFill>
                  <a:prstClr val="black"/>
                </a:solidFill>
                <a:latin typeface="+mn-lt"/>
                <a:ea typeface="Verdana" pitchFamily="34" charset="0"/>
              </a:rPr>
              <a:t>joints</a:t>
            </a: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To </a:t>
            </a:r>
            <a:r>
              <a:rPr lang="fr-FR" sz="2000" b="0" dirty="0" err="1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be</a:t>
            </a:r>
            <a:r>
              <a:rPr lang="fr-FR" sz="2000" b="0" dirty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 </a:t>
            </a:r>
            <a:r>
              <a:rPr lang="fr-FR" sz="2000" b="0" dirty="0" err="1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implemented</a:t>
            </a:r>
            <a:r>
              <a:rPr lang="fr-FR" sz="2000" b="0" dirty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 in </a:t>
            </a: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the R2D2 </a:t>
            </a:r>
            <a:r>
              <a:rPr lang="fr-FR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magnet</a:t>
            </a: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fr-FR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prstClr val="black"/>
                </a:solidFill>
                <a:ea typeface="Verdana" pitchFamily="34" charset="0"/>
              </a:rPr>
              <a:t>Ongoing</a:t>
            </a:r>
            <a:r>
              <a:rPr lang="fr-FR" sz="2000" dirty="0">
                <a:solidFill>
                  <a:prstClr val="black"/>
                </a:solidFill>
                <a:ea typeface="Verdana" pitchFamily="34" charset="0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ea typeface="Verdana" pitchFamily="34" charset="0"/>
                <a:sym typeface="Wingdings" panose="05000000000000000000" pitchFamily="2" charset="2"/>
              </a:rPr>
              <a:t>EPFL-CERN </a:t>
            </a:r>
            <a:r>
              <a:rPr lang="fr-FR" sz="2000" dirty="0" smtClean="0">
                <a:solidFill>
                  <a:prstClr val="black"/>
                </a:solidFill>
                <a:ea typeface="Verdana" pitchFamily="34" charset="0"/>
              </a:rPr>
              <a:t>R&amp;D: </a:t>
            </a:r>
            <a:r>
              <a:rPr lang="fr-FR" sz="2000" b="0" dirty="0" err="1" smtClean="0">
                <a:solidFill>
                  <a:prstClr val="black"/>
                </a:solidFill>
                <a:ea typeface="Verdana" pitchFamily="34" charset="0"/>
              </a:rPr>
              <a:t>In</a:t>
            </a:r>
            <a:r>
              <a:rPr lang="fr-FR" sz="2000" b="0" dirty="0" err="1" smtClean="0">
                <a:solidFill>
                  <a:prstClr val="black"/>
                </a:solidFill>
                <a:ea typeface="Verdana" pitchFamily="34" charset="0"/>
              </a:rPr>
              <a:t>ternal</a:t>
            </a:r>
            <a:r>
              <a:rPr lang="fr-FR" sz="2000" b="0" dirty="0" smtClean="0">
                <a:solidFill>
                  <a:prstClr val="black"/>
                </a:solidFill>
                <a:ea typeface="Verdana" pitchFamily="34" charset="0"/>
              </a:rPr>
              <a:t> </a:t>
            </a:r>
            <a:r>
              <a:rPr lang="fr-FR" sz="2000" b="0" dirty="0">
                <a:solidFill>
                  <a:prstClr val="black"/>
                </a:solidFill>
                <a:ea typeface="Verdana" pitchFamily="34" charset="0"/>
              </a:rPr>
              <a:t>joints</a:t>
            </a:r>
          </a:p>
          <a:p>
            <a:pPr lvl="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</a:pPr>
            <a:r>
              <a:rPr lang="en-US" sz="2000" b="0" dirty="0" smtClean="0">
                <a:solidFill>
                  <a:sysClr val="windowText" lastClr="000000"/>
                </a:solidFill>
                <a:ea typeface="Verdana" pitchFamily="34" charset="0"/>
                <a:sym typeface="Wingdings" panose="05000000000000000000" pitchFamily="2" charset="2"/>
              </a:rPr>
              <a:t> Tested on short samples</a:t>
            </a:r>
            <a:endParaRPr lang="en-US" sz="2000" b="0" dirty="0" smtClean="0">
              <a:solidFill>
                <a:sysClr val="windowText" lastClr="000000"/>
              </a:solidFill>
              <a:ea typeface="Verdana" pitchFamily="34" charset="0"/>
            </a:endParaRPr>
          </a:p>
          <a:p>
            <a:pPr lvl="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</a:pPr>
            <a:endParaRPr lang="en-US" sz="2000" dirty="0" smtClean="0">
              <a:solidFill>
                <a:sysClr val="windowText" lastClr="000000"/>
              </a:solidFill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CEA-EPFL-CERN </a:t>
            </a:r>
            <a:r>
              <a:rPr lang="en-US" sz="2000" dirty="0">
                <a:solidFill>
                  <a:schemeClr val="accent1"/>
                </a:solidFill>
                <a:ea typeface="Verdana" pitchFamily="34" charset="0"/>
              </a:rPr>
              <a:t>collaboration to be </a:t>
            </a: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defined </a:t>
            </a: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:</a:t>
            </a:r>
            <a:endParaRPr lang="fr-FR" sz="2000" b="0" dirty="0" smtClean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To </a:t>
            </a:r>
            <a:r>
              <a:rPr lang="fr-FR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be</a:t>
            </a: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 </a:t>
            </a:r>
            <a:r>
              <a:rPr lang="fr-FR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tested</a:t>
            </a:r>
            <a:r>
              <a:rPr lang="fr-FR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 in a future </a:t>
            </a:r>
            <a:r>
              <a:rPr lang="fr-FR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magnet</a:t>
            </a:r>
            <a:endParaRPr lang="en-US" sz="2000" dirty="0">
              <a:latin typeface="+mn-l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555" y="1925769"/>
            <a:ext cx="2742459" cy="201819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05418" y="1166502"/>
            <a:ext cx="3029453" cy="23513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47109" y="6324703"/>
            <a:ext cx="26303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V</a:t>
            </a:r>
            <a:r>
              <a:rPr lang="en-US" sz="1200" dirty="0">
                <a:solidFill>
                  <a:srgbClr val="7030A0"/>
                </a:solidFill>
              </a:rPr>
              <a:t>. </a:t>
            </a:r>
            <a:r>
              <a:rPr lang="en-US" sz="1200" dirty="0" err="1" smtClean="0">
                <a:solidFill>
                  <a:srgbClr val="7030A0"/>
                </a:solidFill>
              </a:rPr>
              <a:t>D’Auria</a:t>
            </a:r>
            <a:r>
              <a:rPr lang="en-US" sz="1200" dirty="0" smtClean="0">
                <a:solidFill>
                  <a:srgbClr val="7030A0"/>
                </a:solidFill>
              </a:rPr>
              <a:t>, EPFL/SPC 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2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866" y="2474150"/>
            <a:ext cx="2635226" cy="148231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17173" y="1677534"/>
            <a:ext cx="2699579" cy="241037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183579"/>
            <a:ext cx="6000725" cy="404392"/>
          </a:xfrm>
        </p:spPr>
        <p:txBody>
          <a:bodyPr/>
          <a:lstStyle/>
          <a:p>
            <a:r>
              <a:rPr lang="en-US" sz="2400" cap="small" dirty="0"/>
              <a:t>Nb3Sn Coil Fabrication R&amp;D – Winding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8335010" cy="5053396"/>
          </a:xfrm>
        </p:spPr>
        <p:txBody>
          <a:bodyPr/>
          <a:lstStyle/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schemeClr val="accent2"/>
                </a:solidFill>
                <a:ea typeface="Verdana" pitchFamily="34" charset="0"/>
              </a:rPr>
              <a:t>Ongoing</a:t>
            </a:r>
            <a:r>
              <a:rPr lang="fr-FR" sz="2000" dirty="0">
                <a:solidFill>
                  <a:schemeClr val="accent2"/>
                </a:solidFill>
                <a:ea typeface="Verdana" pitchFamily="34" charset="0"/>
              </a:rPr>
              <a:t> </a:t>
            </a:r>
            <a:r>
              <a:rPr lang="fr-FR" sz="2000" dirty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CEA-CERN </a:t>
            </a:r>
            <a:r>
              <a:rPr lang="fr-FR" sz="2000" dirty="0">
                <a:solidFill>
                  <a:schemeClr val="accent2"/>
                </a:solidFill>
                <a:ea typeface="Verdana" pitchFamily="34" charset="0"/>
              </a:rPr>
              <a:t>R&amp;D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:</a:t>
            </a: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W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inding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Verdana" pitchFamily="34" charset="0"/>
              </a:rPr>
              <a:t>2 cable grades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together (for R2D2)</a:t>
            </a: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Winding with small bending radius (quadrupoles)</a:t>
            </a: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ea typeface="Verdana" pitchFamily="34" charset="0"/>
              </a:rPr>
              <a:t>CEA-CERN collaboration to be </a:t>
            </a: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defined: </a:t>
            </a:r>
          </a:p>
          <a:p>
            <a:pPr marL="1061344" lvl="1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Explore 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winding stability of FCC demonstrator cables</a:t>
            </a:r>
            <a:endParaRPr lang="en-US" sz="2000" b="0" dirty="0" smtClean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1061344" lvl="1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Automation and reproducibility of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Verdana" pitchFamily="34" charset="0"/>
              </a:rPr>
              <a:t>the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processes and methods</a:t>
            </a:r>
          </a:p>
          <a:p>
            <a:pPr marL="1061344" lvl="1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+mn-lt"/>
                <a:ea typeface="Verdana" pitchFamily="34" charset="0"/>
              </a:rPr>
              <a:t>C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oil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Verdana" pitchFamily="34" charset="0"/>
              </a:rPr>
              <a:t>design for 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reproducible and robust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Verdana" pitchFamily="34" charset="0"/>
              </a:rPr>
              <a:t>manufacturing processes</a:t>
            </a:r>
            <a:endParaRPr lang="en-US" sz="2000" dirty="0">
              <a:latin typeface="+mn-lt"/>
            </a:endParaRPr>
          </a:p>
        </p:txBody>
      </p:sp>
      <p:pic>
        <p:nvPicPr>
          <p:cNvPr id="7" name="Image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235" y="2417045"/>
            <a:ext cx="3187065" cy="18154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975306" y="4232510"/>
            <a:ext cx="2656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C. </a:t>
            </a:r>
            <a:r>
              <a:rPr lang="en-US" sz="1200" dirty="0" err="1" smtClean="0">
                <a:solidFill>
                  <a:srgbClr val="7030A0"/>
                </a:solidFill>
              </a:rPr>
              <a:t>Genot</a:t>
            </a:r>
            <a:r>
              <a:rPr lang="en-US" sz="1200" dirty="0" smtClean="0">
                <a:solidFill>
                  <a:srgbClr val="7030A0"/>
                </a:solidFill>
              </a:rPr>
              <a:t> et al., IEEE TAS 2021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6989036" cy="404392"/>
          </a:xfrm>
        </p:spPr>
        <p:txBody>
          <a:bodyPr/>
          <a:lstStyle/>
          <a:p>
            <a:r>
              <a:rPr lang="en-US" sz="2400" cap="small" dirty="0"/>
              <a:t>Nb3Sn Coil Fabrication R&amp;D – Heat Treatment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8335010" cy="5150859"/>
          </a:xfrm>
        </p:spPr>
        <p:txBody>
          <a:bodyPr/>
          <a:lstStyle/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Ongoing </a:t>
            </a:r>
            <a:r>
              <a:rPr lang="fr-FR" sz="2000" dirty="0" smtClean="0">
                <a:solidFill>
                  <a:schemeClr val="accent2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CEA-LMT (Université Paris-Saclay) </a:t>
            </a:r>
            <a:r>
              <a:rPr lang="fr-FR" sz="2000" dirty="0" smtClean="0">
                <a:solidFill>
                  <a:schemeClr val="accent2"/>
                </a:solidFill>
                <a:latin typeface="+mn-lt"/>
                <a:ea typeface="Verdana" pitchFamily="34" charset="0"/>
              </a:rPr>
              <a:t>R&amp;D (PhD </a:t>
            </a:r>
            <a:r>
              <a:rPr lang="fr-FR" sz="2000" dirty="0" err="1" smtClean="0">
                <a:solidFill>
                  <a:schemeClr val="accent2"/>
                </a:solidFill>
                <a:latin typeface="+mn-lt"/>
                <a:ea typeface="Verdana" pitchFamily="34" charset="0"/>
              </a:rPr>
              <a:t>thesis</a:t>
            </a:r>
            <a:r>
              <a:rPr lang="fr-FR" sz="2000" dirty="0" smtClean="0">
                <a:solidFill>
                  <a:schemeClr val="accent2"/>
                </a:solidFill>
                <a:latin typeface="+mn-lt"/>
                <a:ea typeface="Verdana" pitchFamily="34" charset="0"/>
              </a:rPr>
              <a:t>)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: </a:t>
            </a: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69993" lvl="1" indent="0" defTabSz="91440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Thermo-</a:t>
            </a:r>
            <a:r>
              <a:rPr lang="en-US" sz="20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chemico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-mechanical behavior of Nb</a:t>
            </a:r>
            <a:r>
              <a:rPr lang="en-US" sz="2000" baseline="-25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Sn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during 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Heat Treatment</a:t>
            </a: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latin typeface="+mn-lt"/>
                <a:ea typeface="Verdana" pitchFamily="34" charset="0"/>
              </a:rPr>
              <a:t>CEA-CERN collaboration to be defined: </a:t>
            </a:r>
          </a:p>
          <a:p>
            <a:pPr marL="1004194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New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coil fabrication diagnostic</a:t>
            </a: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1004194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Better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control of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the stress in the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coils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during production</a:t>
            </a:r>
            <a:endParaRPr lang="en-US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endParaRPr lang="en-US" sz="20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922658" y="3503426"/>
            <a:ext cx="1626788" cy="1209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4849717" y="2925381"/>
            <a:ext cx="1964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Width [mm/m]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5897132" y="3173501"/>
            <a:ext cx="1941770" cy="3465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5294" y="2193707"/>
            <a:ext cx="2010849" cy="20544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427" y="2066769"/>
            <a:ext cx="2985310" cy="2190659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7935" y="1790464"/>
            <a:ext cx="3792391" cy="284429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259624" y="4381897"/>
            <a:ext cx="20154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M. Abdel Hafiz, CEA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1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80"/>
            <a:ext cx="5897208" cy="404392"/>
          </a:xfrm>
        </p:spPr>
        <p:txBody>
          <a:bodyPr/>
          <a:lstStyle/>
          <a:p>
            <a:r>
              <a:rPr lang="en-US" sz="2400" cap="small" dirty="0"/>
              <a:t>Nb3Sn Coil Fabrication R&amp;D – Insulation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8207130" cy="5458635"/>
          </a:xfrm>
        </p:spPr>
        <p:txBody>
          <a:bodyPr/>
          <a:lstStyle/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Ongoing </a:t>
            </a:r>
            <a:r>
              <a:rPr lang="en-US" sz="2000" dirty="0">
                <a:solidFill>
                  <a:schemeClr val="accent2"/>
                </a:solidFill>
                <a:sym typeface="Wingdings" panose="05000000000000000000" pitchFamily="2" charset="2"/>
              </a:rPr>
              <a:t>CEA-ETHZ-CERN </a:t>
            </a:r>
            <a:r>
              <a:rPr lang="en-US" sz="2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activity</a:t>
            </a:r>
            <a:r>
              <a:rPr lang="en-US" sz="2000" dirty="0" smtClean="0">
                <a:solidFill>
                  <a:prstClr val="black"/>
                </a:solidFill>
                <a:sym typeface="Wingdings" panose="05000000000000000000" pitchFamily="2" charset="2"/>
              </a:rPr>
              <a:t>: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qualification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of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a resin with a high resistance at cold  (</a:t>
            </a:r>
            <a:r>
              <a:rPr lang="en-US" sz="2000" b="0" dirty="0" smtClean="0">
                <a:solidFill>
                  <a:prstClr val="black"/>
                </a:solidFill>
              </a:rPr>
              <a:t>‘</a:t>
            </a:r>
            <a:r>
              <a:rPr lang="en-US" sz="2000" b="0" dirty="0">
                <a:solidFill>
                  <a:prstClr val="black"/>
                </a:solidFill>
              </a:rPr>
              <a:t>F101’ Huntsman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)</a:t>
            </a: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accent1"/>
              </a:solidFill>
              <a:ea typeface="Verdana" pitchFamily="34" charset="0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CEA contribution to ongoing CERN activities:</a:t>
            </a:r>
          </a:p>
          <a:p>
            <a:pPr marL="555743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fr-FR" sz="2000" dirty="0" err="1">
                <a:solidFill>
                  <a:prstClr val="black"/>
                </a:solidFill>
                <a:latin typeface="+mn-lt"/>
                <a:ea typeface="+mn-ea"/>
                <a:cs typeface="+mn-cs"/>
              </a:rPr>
              <a:t>Study</a:t>
            </a:r>
            <a:r>
              <a:rPr lang="fr-FR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dirty="0" err="1">
                <a:solidFill>
                  <a:prstClr val="black"/>
                </a:solidFill>
                <a:latin typeface="+mn-lt"/>
                <a:ea typeface="+mn-ea"/>
                <a:cs typeface="+mn-cs"/>
              </a:rPr>
              <a:t>different</a:t>
            </a:r>
            <a:r>
              <a:rPr lang="fr-FR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interfaces </a:t>
            </a:r>
            <a:r>
              <a:rPr lang="fr-FR" sz="20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between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coil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fr-FR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components </a:t>
            </a:r>
            <a:endParaRPr lang="fr-FR" sz="200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555743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Development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of new </a:t>
            </a:r>
            <a:r>
              <a:rPr lang="fr-FR" sz="2000" dirty="0" err="1">
                <a:solidFill>
                  <a:prstClr val="black"/>
                </a:solidFill>
                <a:latin typeface="+mn-lt"/>
                <a:ea typeface="+mn-ea"/>
                <a:cs typeface="+mn-cs"/>
              </a:rPr>
              <a:t>insulation</a:t>
            </a:r>
            <a:r>
              <a:rPr lang="fr-FR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dirty="0" err="1">
                <a:solidFill>
                  <a:prstClr val="black"/>
                </a:solidFill>
                <a:latin typeface="+mn-lt"/>
                <a:ea typeface="+mn-ea"/>
                <a:cs typeface="+mn-cs"/>
              </a:rPr>
              <a:t>systems</a:t>
            </a:r>
            <a:r>
              <a:rPr lang="fr-FR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(</a:t>
            </a:r>
            <a:r>
              <a:rPr lang="fr-FR" sz="20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resins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r-FR" sz="2000" dirty="0" err="1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fibers</a:t>
            </a:r>
            <a:r>
              <a:rPr lang="fr-FR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etc.)</a:t>
            </a:r>
            <a:endParaRPr lang="en-US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accent1"/>
              </a:solidFill>
              <a:ea typeface="Verdana" pitchFamily="34" charset="0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CEA-CERN </a:t>
            </a:r>
            <a:r>
              <a:rPr lang="en-US" sz="2000" dirty="0">
                <a:solidFill>
                  <a:schemeClr val="accent1"/>
                </a:solidFill>
                <a:ea typeface="Verdana" pitchFamily="34" charset="0"/>
              </a:rPr>
              <a:t>collaboration to be defined: </a:t>
            </a:r>
          </a:p>
          <a:p>
            <a:pPr marL="555743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Test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sz="2000" dirty="0">
                <a:solidFill>
                  <a:prstClr val="black"/>
                </a:solidFill>
              </a:rPr>
              <a:t>high resistance 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resin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in </a:t>
            </a: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subscale coils or samples</a:t>
            </a:r>
            <a:endParaRPr lang="en-US" sz="20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endParaRPr lang="en-US" sz="2000" dirty="0">
              <a:latin typeface="+mn-lt"/>
            </a:endParaRPr>
          </a:p>
        </p:txBody>
      </p:sp>
      <p:pic>
        <p:nvPicPr>
          <p:cNvPr id="5" name="Grafik 6">
            <a:extLst>
              <a:ext uri="{FF2B5EF4-FFF2-40B4-BE49-F238E27FC236}">
                <a16:creationId xmlns:a16="http://schemas.microsoft.com/office/drawing/2014/main" id="{72DAAF9C-0096-425F-B9D3-FCF9B1181F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59" y="1862033"/>
            <a:ext cx="8664096" cy="20108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52550" y="3872898"/>
            <a:ext cx="20154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A. </a:t>
            </a:r>
            <a:r>
              <a:rPr lang="en-US" sz="1200" dirty="0" err="1" smtClean="0">
                <a:solidFill>
                  <a:srgbClr val="7030A0"/>
                </a:solidFill>
              </a:rPr>
              <a:t>Brem</a:t>
            </a:r>
            <a:r>
              <a:rPr lang="en-US" sz="1200" dirty="0" smtClean="0">
                <a:solidFill>
                  <a:srgbClr val="7030A0"/>
                </a:solidFill>
              </a:rPr>
              <a:t>, ETHZ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58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4395374" cy="404392"/>
          </a:xfrm>
        </p:spPr>
        <p:txBody>
          <a:bodyPr/>
          <a:lstStyle/>
          <a:p>
            <a:r>
              <a:rPr lang="fr-FR" sz="2400" cap="small" dirty="0" err="1"/>
              <a:t>Materials</a:t>
            </a:r>
            <a:r>
              <a:rPr lang="fr-FR" sz="2400" cap="small" dirty="0"/>
              <a:t> and Structure R&amp;D</a:t>
            </a:r>
            <a:endParaRPr lang="en-US" sz="2400" cap="small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5704857"/>
          </a:xfrm>
        </p:spPr>
        <p:txBody>
          <a:bodyPr/>
          <a:lstStyle/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Ongoing 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CEA-LMT (</a:t>
            </a:r>
            <a:r>
              <a:rPr lang="en-US" sz="2000" dirty="0" err="1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Université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 Paris-</a:t>
            </a:r>
            <a:r>
              <a:rPr lang="en-US" sz="2000" dirty="0" err="1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Saclay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) 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</a:rPr>
              <a:t>activity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: </a:t>
            </a:r>
          </a:p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Qualify magnet thermo-mechanical behavior </a:t>
            </a:r>
          </a:p>
          <a:p>
            <a:pPr marL="1004194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During room-temperature pre-load</a:t>
            </a:r>
          </a:p>
          <a:p>
            <a:pPr marL="1004194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During thermal cycles at cryogenic temperatures</a:t>
            </a:r>
            <a:r>
              <a:rPr lang="en-US" sz="1800" b="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lvl="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85750" indent="-285750" defTabSz="914400">
              <a:lnSpc>
                <a:spcPct val="1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ea typeface="Verdana" pitchFamily="34" charset="0"/>
              </a:rPr>
              <a:t>CEA-CERN collaboration to be defined: </a:t>
            </a:r>
            <a:endParaRPr lang="en-US" sz="2000" b="0" dirty="0" smtClean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555743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Develop new measurement techniques at cold</a:t>
            </a:r>
          </a:p>
          <a:p>
            <a:pPr marL="555743" lvl="1" indent="-285750" defTabSz="914400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Improve the pre-load of magnets</a:t>
            </a:r>
          </a:p>
          <a:p>
            <a:endParaRPr lang="en-US" sz="2000" dirty="0">
              <a:latin typeface="+mn-lt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15234" y="2747096"/>
            <a:ext cx="2605618" cy="195421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1134" y="2563523"/>
            <a:ext cx="3050684" cy="207494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18442" y="2735043"/>
            <a:ext cx="2617891" cy="196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1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6104242" cy="404392"/>
          </a:xfrm>
        </p:spPr>
        <p:txBody>
          <a:bodyPr/>
          <a:lstStyle/>
          <a:p>
            <a:r>
              <a:rPr lang="en-US" sz="2400" cap="small" dirty="0"/>
              <a:t>Modelling Nb3Sn magnets and materials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3611976"/>
          </a:xfrm>
        </p:spPr>
        <p:txBody>
          <a:bodyPr/>
          <a:lstStyle/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Ongoing 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CEA 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</a:rPr>
              <a:t>activities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:</a:t>
            </a: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Detailed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3D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Rutherford cable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model (</a:t>
            </a:r>
            <a:r>
              <a:rPr lang="en-US" sz="2000" b="0" dirty="0" err="1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Cocascope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)</a:t>
            </a: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”Stress-induced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 current limit” of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  <a:sym typeface="Wingdings" panose="05000000000000000000" pitchFamily="2" charset="2"/>
              </a:rPr>
              <a:t>magnets</a:t>
            </a:r>
            <a:endParaRPr lang="en-US" sz="2000" dirty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Thermo-</a:t>
            </a:r>
            <a:r>
              <a:rPr lang="en-US" sz="2000" b="0" dirty="0" err="1" smtClean="0">
                <a:solidFill>
                  <a:prstClr val="black"/>
                </a:solidFill>
                <a:latin typeface="+mn-lt"/>
                <a:ea typeface="Verdana" pitchFamily="34" charset="0"/>
              </a:rPr>
              <a:t>chemico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-mechanical </a:t>
            </a:r>
            <a:r>
              <a:rPr lang="en-US" sz="2000" b="0" dirty="0">
                <a:solidFill>
                  <a:prstClr val="black"/>
                </a:solidFill>
                <a:latin typeface="+mn-lt"/>
                <a:ea typeface="Verdana" pitchFamily="34" charset="0"/>
              </a:rPr>
              <a:t>behavior during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Heat Treatment</a:t>
            </a: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  <a:ea typeface="Verdana" pitchFamily="34" charset="0"/>
              </a:rPr>
              <a:t>CEA contribution to </a:t>
            </a: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other ongoing activities </a:t>
            </a:r>
          </a:p>
          <a:p>
            <a:pPr marL="34290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</a:rPr>
              <a:t>Thermo-mechanical </a:t>
            </a:r>
            <a:r>
              <a:rPr lang="en-US" sz="2000" b="0" dirty="0">
                <a:solidFill>
                  <a:prstClr val="black"/>
                </a:solidFill>
                <a:ea typeface="Verdana" pitchFamily="34" charset="0"/>
              </a:rPr>
              <a:t>behavior during </a:t>
            </a: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</a:rPr>
              <a:t>pre-load and thermal </a:t>
            </a:r>
            <a:r>
              <a:rPr lang="en-US" sz="2000" b="0" dirty="0">
                <a:solidFill>
                  <a:prstClr val="black"/>
                </a:solidFill>
                <a:ea typeface="Verdana" pitchFamily="34" charset="0"/>
              </a:rPr>
              <a:t>cycles </a:t>
            </a:r>
          </a:p>
          <a:p>
            <a:pPr marL="34290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Adhesion/sliding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behavior with interfaces 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(CHART, LBNL)</a:t>
            </a: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endParaRPr lang="en-US" sz="2000" dirty="0">
              <a:latin typeface="+mn-l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5673" y="855226"/>
            <a:ext cx="1648327" cy="18448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25351" y="2697122"/>
            <a:ext cx="24186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F. </a:t>
            </a:r>
            <a:r>
              <a:rPr lang="en-US" sz="1200" dirty="0" err="1" smtClean="0">
                <a:solidFill>
                  <a:srgbClr val="7030A0"/>
                </a:solidFill>
              </a:rPr>
              <a:t>Nunio</a:t>
            </a:r>
            <a:r>
              <a:rPr lang="en-US" sz="1200" dirty="0" smtClean="0">
                <a:solidFill>
                  <a:srgbClr val="7030A0"/>
                </a:solidFill>
              </a:rPr>
              <a:t> and P. Manil, CEA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625" y="4188930"/>
            <a:ext cx="2167635" cy="198445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07441" y="6173385"/>
            <a:ext cx="20154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G. Lenoir, CERN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060" y="4051244"/>
            <a:ext cx="2493723" cy="21221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15310" y="6173384"/>
            <a:ext cx="20154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C. </a:t>
            </a:r>
            <a:r>
              <a:rPr lang="en-US" sz="1200" dirty="0" err="1" smtClean="0">
                <a:solidFill>
                  <a:srgbClr val="7030A0"/>
                </a:solidFill>
              </a:rPr>
              <a:t>Fichera</a:t>
            </a:r>
            <a:r>
              <a:rPr lang="en-US" sz="1200" dirty="0" smtClean="0">
                <a:solidFill>
                  <a:srgbClr val="7030A0"/>
                </a:solidFill>
              </a:rPr>
              <a:t>, IEEE TAS 2019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3875" y="4158710"/>
            <a:ext cx="2257143" cy="146666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478616" y="5652674"/>
            <a:ext cx="20154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G. </a:t>
            </a:r>
            <a:r>
              <a:rPr lang="en-US" sz="1200" dirty="0" err="1" smtClean="0">
                <a:solidFill>
                  <a:srgbClr val="7030A0"/>
                </a:solidFill>
              </a:rPr>
              <a:t>Vallone</a:t>
            </a:r>
            <a:r>
              <a:rPr lang="en-US" sz="1200" dirty="0" smtClean="0">
                <a:solidFill>
                  <a:srgbClr val="7030A0"/>
                </a:solidFill>
              </a:rPr>
              <a:t>, LBNL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5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6104242" cy="404392"/>
          </a:xfrm>
        </p:spPr>
        <p:txBody>
          <a:bodyPr/>
          <a:lstStyle/>
          <a:p>
            <a:r>
              <a:rPr lang="en-US" sz="2400" cap="small" dirty="0"/>
              <a:t>Modelling HTS magnets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5053396"/>
          </a:xfrm>
        </p:spPr>
        <p:txBody>
          <a:bodyPr/>
          <a:lstStyle/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</a:rPr>
              <a:t>Ongoing 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  <a:sym typeface="Wingdings" panose="05000000000000000000" pitchFamily="2" charset="2"/>
              </a:rPr>
              <a:t>CEA </a:t>
            </a:r>
            <a:r>
              <a:rPr lang="en-US" sz="2000" dirty="0" smtClean="0">
                <a:solidFill>
                  <a:schemeClr val="accent2"/>
                </a:solidFill>
                <a:ea typeface="Verdana" pitchFamily="34" charset="0"/>
              </a:rPr>
              <a:t>activities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:</a:t>
            </a: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Screening currents in tapes</a:t>
            </a: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Quench in No-Insulation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or Metal-Insulation </a:t>
            </a:r>
            <a:r>
              <a:rPr lang="en-US" sz="2000" b="0" dirty="0" smtClean="0">
                <a:solidFill>
                  <a:prstClr val="black"/>
                </a:solidFill>
                <a:latin typeface="+mn-lt"/>
                <a:ea typeface="Verdana" pitchFamily="34" charset="0"/>
              </a:rPr>
              <a:t>windings</a:t>
            </a:r>
          </a:p>
          <a:p>
            <a:pPr marL="34290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</a:rPr>
              <a:t>Mechanical Stress </a:t>
            </a:r>
            <a:r>
              <a:rPr lang="en-US" sz="2000" b="0" dirty="0">
                <a:solidFill>
                  <a:prstClr val="black"/>
                </a:solidFill>
                <a:ea typeface="Verdana" pitchFamily="34" charset="0"/>
              </a:rPr>
              <a:t>in No-Insulation </a:t>
            </a: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</a:rPr>
              <a:t>or Metal-Insulation </a:t>
            </a:r>
            <a:r>
              <a:rPr lang="en-US" sz="2000" b="0" dirty="0">
                <a:solidFill>
                  <a:prstClr val="black"/>
                </a:solidFill>
                <a:ea typeface="Verdana" pitchFamily="34" charset="0"/>
              </a:rPr>
              <a:t>windings</a:t>
            </a:r>
          </a:p>
          <a:p>
            <a:pPr marL="342900" lvl="0" indent="-34290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b="0" dirty="0">
              <a:solidFill>
                <a:prstClr val="black"/>
              </a:solidFill>
              <a:latin typeface="+mn-lt"/>
              <a:ea typeface="Verdana" pitchFamily="34" charset="0"/>
              <a:sym typeface="Wingdings" panose="05000000000000000000" pitchFamily="2" charset="2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accent1"/>
              </a:solidFill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Verdana" pitchFamily="34" charset="0"/>
              </a:rPr>
              <a:t>CEA-CERN </a:t>
            </a:r>
            <a:r>
              <a:rPr lang="en-US" sz="2000" dirty="0">
                <a:solidFill>
                  <a:schemeClr val="accent1"/>
                </a:solidFill>
                <a:ea typeface="Verdana" pitchFamily="34" charset="0"/>
              </a:rPr>
              <a:t>collaboration to be defined</a:t>
            </a: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</a:rPr>
              <a:t> </a:t>
            </a:r>
          </a:p>
          <a:p>
            <a:pPr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</a:pP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  <a:sym typeface="Wingdings" panose="05000000000000000000" pitchFamily="2" charset="2"/>
              </a:rPr>
              <a:t> </a:t>
            </a:r>
            <a:r>
              <a:rPr lang="en-US" sz="2000" b="0" dirty="0" smtClean="0">
                <a:solidFill>
                  <a:prstClr val="black"/>
                </a:solidFill>
                <a:ea typeface="Verdana" pitchFamily="34" charset="0"/>
              </a:rPr>
              <a:t>Validation of numerical models on magnets, sub-models and samples</a:t>
            </a:r>
            <a:endParaRPr lang="en-US" sz="2000" b="0" dirty="0">
              <a:solidFill>
                <a:prstClr val="black"/>
              </a:solidFill>
              <a:ea typeface="Verdana" pitchFamily="34" charset="0"/>
            </a:endParaRPr>
          </a:p>
          <a:p>
            <a:pPr marL="285750" lvl="0" indent="-28575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8498" y="858188"/>
            <a:ext cx="1415001" cy="231731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909" y="2898039"/>
            <a:ext cx="4158271" cy="150143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9096" y="3148322"/>
            <a:ext cx="3884487" cy="134149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70135" y="4485246"/>
            <a:ext cx="30128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Courtesy P. </a:t>
            </a:r>
            <a:r>
              <a:rPr lang="en-US" sz="1200" dirty="0" err="1" smtClean="0">
                <a:solidFill>
                  <a:srgbClr val="7030A0"/>
                </a:solidFill>
              </a:rPr>
              <a:t>Fazilleau</a:t>
            </a:r>
            <a:r>
              <a:rPr lang="en-US" sz="1200" dirty="0">
                <a:solidFill>
                  <a:srgbClr val="7030A0"/>
                </a:solidFill>
              </a:rPr>
              <a:t> </a:t>
            </a:r>
            <a:r>
              <a:rPr lang="en-US" sz="1200" dirty="0" smtClean="0">
                <a:solidFill>
                  <a:srgbClr val="7030A0"/>
                </a:solidFill>
              </a:rPr>
              <a:t>and G. </a:t>
            </a:r>
            <a:r>
              <a:rPr lang="en-US" sz="1200" dirty="0" err="1" smtClean="0">
                <a:solidFill>
                  <a:srgbClr val="7030A0"/>
                </a:solidFill>
              </a:rPr>
              <a:t>Dilasser</a:t>
            </a:r>
            <a:r>
              <a:rPr lang="en-US" sz="1200" dirty="0" smtClean="0">
                <a:solidFill>
                  <a:srgbClr val="7030A0"/>
                </a:solidFill>
              </a:rPr>
              <a:t>, CEA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36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7441" y="183579"/>
            <a:ext cx="4395374" cy="404392"/>
          </a:xfrm>
        </p:spPr>
        <p:txBody>
          <a:bodyPr/>
          <a:lstStyle/>
          <a:p>
            <a:r>
              <a:rPr lang="en-US" sz="2400" cap="small" dirty="0"/>
              <a:t>Outline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41774" y="1362922"/>
            <a:ext cx="7886700" cy="3991567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n-US" sz="2400" dirty="0" smtClean="0"/>
              <a:t>Development plan towards 16 T Nb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Sn magnets at CEA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n-US" sz="2400" dirty="0"/>
              <a:t>Development plan towards </a:t>
            </a:r>
            <a:r>
              <a:rPr lang="en-US" sz="2400" dirty="0" smtClean="0"/>
              <a:t>20 </a:t>
            </a:r>
            <a:r>
              <a:rPr lang="en-US" sz="2400" dirty="0"/>
              <a:t>T </a:t>
            </a:r>
            <a:r>
              <a:rPr lang="en-US" sz="2400" dirty="0" smtClean="0"/>
              <a:t>HTS magnets at CEA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n-US" sz="2400" dirty="0" smtClean="0"/>
              <a:t>Technological developments at CEA for HFM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fr-FR" sz="2400" dirty="0" err="1" smtClean="0"/>
              <a:t>Cryogenics</a:t>
            </a:r>
            <a:r>
              <a:rPr lang="fr-FR" sz="2400" dirty="0" smtClean="0"/>
              <a:t> </a:t>
            </a:r>
            <a:r>
              <a:rPr lang="en-US" sz="2400" dirty="0"/>
              <a:t>developments</a:t>
            </a:r>
            <a:r>
              <a:rPr lang="fr-FR" sz="2400" dirty="0" smtClean="0"/>
              <a:t> at CEA for HFM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fr-FR" sz="2400" dirty="0" smtClean="0"/>
              <a:t>HTS Magnets at CNRS</a:t>
            </a:r>
            <a:endParaRPr lang="en-US" sz="24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r>
              <a:rPr lang="en-US" sz="2400" dirty="0"/>
              <a:t>Infrastructure and </a:t>
            </a:r>
            <a:r>
              <a:rPr lang="en-US" sz="2400" dirty="0" smtClean="0"/>
              <a:t>competencies at </a:t>
            </a:r>
            <a:r>
              <a:rPr lang="en-US" sz="2400" dirty="0" smtClean="0"/>
              <a:t>CEA</a:t>
            </a:r>
            <a:endParaRPr lang="en-US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SzPct val="100000"/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8495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6" y="4801464"/>
            <a:ext cx="7221999" cy="44319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3200" dirty="0" smtClean="0"/>
              <a:t>4. Cryogenics Developments at </a:t>
            </a:r>
            <a:r>
              <a:rPr lang="en-US" sz="3200" dirty="0" smtClean="0"/>
              <a:t>CEA </a:t>
            </a:r>
            <a:endParaRPr lang="en-US" sz="32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4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 flipV="1">
            <a:off x="7416699" y="823837"/>
            <a:ext cx="555359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9" name="Image 1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476" y="4737456"/>
            <a:ext cx="1826965" cy="1048208"/>
          </a:xfrm>
          <a:prstGeom prst="rect">
            <a:avLst/>
          </a:prstGeom>
          <a:noFill/>
        </p:spPr>
      </p:pic>
      <p:pic>
        <p:nvPicPr>
          <p:cNvPr id="21" name="Image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045" y="4850746"/>
            <a:ext cx="1721806" cy="937862"/>
          </a:xfrm>
          <a:prstGeom prst="rect">
            <a:avLst/>
          </a:prstGeom>
          <a:noFill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9116" y="2284064"/>
            <a:ext cx="1783671" cy="131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-39000" y="1255130"/>
            <a:ext cx="597661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err="1"/>
              <a:t>Cooling</a:t>
            </a:r>
            <a:r>
              <a:rPr lang="fr-FR" sz="2400" b="1" dirty="0"/>
              <a:t> architecture </a:t>
            </a:r>
            <a:r>
              <a:rPr lang="fr-FR" sz="2400" b="1" dirty="0" err="1"/>
              <a:t>studies</a:t>
            </a:r>
            <a:endParaRPr lang="fr-FR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Magnetic</a:t>
            </a:r>
            <a:r>
              <a:rPr lang="fr-FR" sz="2000" dirty="0"/>
              <a:t> </a:t>
            </a:r>
            <a:r>
              <a:rPr lang="fr-FR" sz="2000" dirty="0" err="1"/>
              <a:t>Refrigeration</a:t>
            </a:r>
            <a:r>
              <a:rPr lang="fr-FR" sz="2000" dirty="0"/>
              <a:t> &lt; 1.5K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Helium</a:t>
            </a:r>
            <a:r>
              <a:rPr lang="fr-FR" sz="2000" dirty="0"/>
              <a:t> </a:t>
            </a:r>
            <a:r>
              <a:rPr lang="fr-FR" sz="2000" dirty="0" err="1"/>
              <a:t>cooling</a:t>
            </a:r>
            <a:r>
              <a:rPr lang="fr-FR" sz="2000" dirty="0"/>
              <a:t> (He, </a:t>
            </a:r>
            <a:r>
              <a:rPr lang="fr-FR" sz="2000" dirty="0" err="1"/>
              <a:t>HeII</a:t>
            </a:r>
            <a:r>
              <a:rPr lang="fr-FR" sz="2000" dirty="0"/>
              <a:t>, </a:t>
            </a:r>
            <a:r>
              <a:rPr lang="fr-FR" sz="2000" dirty="0" err="1" smtClean="0"/>
              <a:t>SHe</a:t>
            </a:r>
            <a:r>
              <a:rPr lang="fr-FR" sz="2000" dirty="0"/>
              <a:t>) ~1.8 K to 6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New </a:t>
            </a:r>
            <a:r>
              <a:rPr lang="fr-FR" sz="2000" dirty="0" err="1"/>
              <a:t>models</a:t>
            </a:r>
            <a:r>
              <a:rPr lang="fr-FR" sz="2000" dirty="0"/>
              <a:t> for </a:t>
            </a:r>
            <a:r>
              <a:rPr lang="fr-FR" sz="2000" dirty="0" err="1"/>
              <a:t>binary</a:t>
            </a:r>
            <a:r>
              <a:rPr lang="fr-FR" sz="2000" dirty="0"/>
              <a:t> </a:t>
            </a:r>
            <a:r>
              <a:rPr lang="fr-FR" sz="2000" dirty="0" err="1"/>
              <a:t>cryogenic</a:t>
            </a:r>
            <a:r>
              <a:rPr lang="fr-FR" sz="2000" dirty="0"/>
              <a:t> mixture </a:t>
            </a:r>
            <a:r>
              <a:rPr lang="fr-FR" sz="2000" dirty="0" err="1"/>
              <a:t>above</a:t>
            </a:r>
            <a:r>
              <a:rPr lang="fr-FR" sz="2000" dirty="0"/>
              <a:t> 30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Conduction-</a:t>
            </a:r>
            <a:r>
              <a:rPr lang="fr-FR" sz="2000" dirty="0" err="1"/>
              <a:t>cooled</a:t>
            </a:r>
            <a:r>
              <a:rPr lang="fr-FR" sz="2000" dirty="0"/>
              <a:t> or </a:t>
            </a:r>
            <a:r>
              <a:rPr lang="fr-FR" sz="2000" dirty="0" err="1"/>
              <a:t>forced</a:t>
            </a:r>
            <a:r>
              <a:rPr lang="fr-FR" sz="2000" dirty="0"/>
              <a:t>-flow circulation</a:t>
            </a:r>
          </a:p>
        </p:txBody>
      </p:sp>
      <p:pic>
        <p:nvPicPr>
          <p:cNvPr id="16" name="Image 1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0104" y="4819096"/>
            <a:ext cx="1761132" cy="955062"/>
          </a:xfrm>
          <a:prstGeom prst="rect">
            <a:avLst/>
          </a:prstGeom>
          <a:noFill/>
        </p:spPr>
      </p:pic>
      <p:pic>
        <p:nvPicPr>
          <p:cNvPr id="18" name="Picture 3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479" y="1714020"/>
            <a:ext cx="695929" cy="441136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993" y="1709278"/>
            <a:ext cx="2140122" cy="869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endPos="0" dist="5000" dir="5400000" sy="-100000" algn="bl" rotWithShape="0"/>
          </a:effectLst>
        </p:spPr>
      </p:pic>
      <p:pic>
        <p:nvPicPr>
          <p:cNvPr id="26" name="Picture 1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2998" y="3458609"/>
            <a:ext cx="1533363" cy="1331575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9116" y="3664130"/>
            <a:ext cx="1607583" cy="1079372"/>
          </a:xfrm>
          <a:prstGeom prst="rect">
            <a:avLst/>
          </a:prstGeom>
        </p:spPr>
      </p:pic>
      <p:pic>
        <p:nvPicPr>
          <p:cNvPr id="28" name="Image 27" descr="HLU-logoN-title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544" y="2160886"/>
            <a:ext cx="809928" cy="328302"/>
          </a:xfrm>
          <a:prstGeom prst="rect">
            <a:avLst/>
          </a:prstGeom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4881" y="1587693"/>
            <a:ext cx="875932" cy="365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067173" y="2561699"/>
            <a:ext cx="1515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rgbClr val="0070C0"/>
                </a:solidFill>
              </a:rPr>
              <a:t>ADR </a:t>
            </a:r>
            <a:r>
              <a:rPr lang="fr-FR" sz="1200" i="1" dirty="0" err="1">
                <a:solidFill>
                  <a:srgbClr val="0070C0"/>
                </a:solidFill>
              </a:rPr>
              <a:t>process</a:t>
            </a:r>
            <a:r>
              <a:rPr lang="fr-FR" sz="1200" i="1" dirty="0">
                <a:solidFill>
                  <a:srgbClr val="0070C0"/>
                </a:solidFill>
              </a:rPr>
              <a:t> cycle (PRAB 2017)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799717" y="3181610"/>
            <a:ext cx="1289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0070C0"/>
                </a:solidFill>
              </a:rPr>
              <a:t>Helium</a:t>
            </a:r>
            <a:endParaRPr lang="fr-FR" sz="1200" i="1" dirty="0">
              <a:solidFill>
                <a:srgbClr val="0070C0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551149" y="4162536"/>
            <a:ext cx="1305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0070C0"/>
                </a:solidFill>
              </a:rPr>
              <a:t>Helium-Neon</a:t>
            </a:r>
            <a:r>
              <a:rPr lang="fr-FR" sz="1200" i="1" dirty="0">
                <a:solidFill>
                  <a:srgbClr val="0070C0"/>
                </a:solidFill>
              </a:rPr>
              <a:t> (JPCRD 2020)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840922" y="5312494"/>
            <a:ext cx="2050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0070C0"/>
                </a:solidFill>
              </a:rPr>
              <a:t>HeII</a:t>
            </a:r>
            <a:r>
              <a:rPr lang="fr-FR" sz="1200" i="1" dirty="0">
                <a:solidFill>
                  <a:srgbClr val="0070C0"/>
                </a:solidFill>
              </a:rPr>
              <a:t> </a:t>
            </a:r>
            <a:r>
              <a:rPr lang="fr-FR" sz="1200" i="1" dirty="0" err="1">
                <a:solidFill>
                  <a:srgbClr val="0070C0"/>
                </a:solidFill>
              </a:rPr>
              <a:t>cooling</a:t>
            </a:r>
            <a:r>
              <a:rPr lang="fr-FR" sz="1200" i="1" dirty="0">
                <a:solidFill>
                  <a:srgbClr val="0070C0"/>
                </a:solidFill>
              </a:rPr>
              <a:t> options (</a:t>
            </a:r>
            <a:r>
              <a:rPr lang="fr-FR" sz="1200" i="1" dirty="0" err="1">
                <a:solidFill>
                  <a:srgbClr val="0070C0"/>
                </a:solidFill>
              </a:rPr>
              <a:t>Cryogenics</a:t>
            </a:r>
            <a:r>
              <a:rPr lang="fr-FR" sz="1200" i="1" dirty="0">
                <a:solidFill>
                  <a:srgbClr val="0070C0"/>
                </a:solidFill>
              </a:rPr>
              <a:t> 2018)</a:t>
            </a:r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5604" y="1422337"/>
            <a:ext cx="869868" cy="443649"/>
          </a:xfrm>
          <a:prstGeom prst="rect">
            <a:avLst/>
          </a:prstGeom>
        </p:spPr>
      </p:pic>
      <p:pic>
        <p:nvPicPr>
          <p:cNvPr id="34" name="Picture 3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977" y="713326"/>
            <a:ext cx="859154" cy="607123"/>
          </a:xfrm>
          <a:prstGeom prst="rect">
            <a:avLst/>
          </a:prstGeom>
        </p:spPr>
      </p:pic>
      <p:pic>
        <p:nvPicPr>
          <p:cNvPr id="35" name="Picture 4" descr="Logo de l'organisation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1002" y="2267479"/>
            <a:ext cx="798801" cy="38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RÃ©sultat de recherche d'images pour &quot;logo JT60-SA&quot;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6277" y="2779024"/>
            <a:ext cx="1142793" cy="377206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23" name="Titre 3"/>
          <p:cNvSpPr>
            <a:spLocks noGrp="1"/>
          </p:cNvSpPr>
          <p:nvPr>
            <p:ph type="title"/>
          </p:nvPr>
        </p:nvSpPr>
        <p:spPr>
          <a:xfrm>
            <a:off x="993173" y="10985"/>
            <a:ext cx="7491761" cy="995323"/>
          </a:xfrm>
        </p:spPr>
        <p:txBody>
          <a:bodyPr/>
          <a:lstStyle/>
          <a:p>
            <a:r>
              <a:rPr lang="en-US" sz="2400" cap="small" dirty="0"/>
              <a:t>Cryogenics development for superconducting devices   1/2</a:t>
            </a:r>
            <a:br>
              <a:rPr lang="en-US" sz="2400" cap="small" dirty="0"/>
            </a:br>
            <a:endParaRPr lang="en-US" sz="2400" cap="small" dirty="0"/>
          </a:p>
        </p:txBody>
      </p:sp>
      <p:sp>
        <p:nvSpPr>
          <p:cNvPr id="37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06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 flipV="1">
            <a:off x="7416699" y="823837"/>
            <a:ext cx="555359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5191" y="1509235"/>
            <a:ext cx="6635079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/>
              <a:t>Modeling</a:t>
            </a:r>
            <a:r>
              <a:rPr lang="fr-FR" sz="2000" b="1" dirty="0"/>
              <a:t>, simulation and </a:t>
            </a:r>
            <a:r>
              <a:rPr lang="fr-FR" sz="2000" b="1" dirty="0" err="1"/>
              <a:t>advanced</a:t>
            </a:r>
            <a:r>
              <a:rPr lang="fr-FR" sz="2000" b="1" dirty="0"/>
              <a:t>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/>
              <a:t>Dynamic</a:t>
            </a:r>
            <a:r>
              <a:rPr lang="fr-FR" sz="2000" dirty="0"/>
              <a:t> simulations of </a:t>
            </a:r>
            <a:r>
              <a:rPr lang="fr-FR" sz="2000" dirty="0" err="1"/>
              <a:t>pulsed</a:t>
            </a:r>
            <a:r>
              <a:rPr lang="fr-FR" sz="2000" dirty="0"/>
              <a:t> </a:t>
            </a:r>
            <a:r>
              <a:rPr lang="fr-FR" sz="2000" dirty="0" err="1"/>
              <a:t>heat</a:t>
            </a:r>
            <a:r>
              <a:rPr lang="fr-FR" sz="2000" dirty="0"/>
              <a:t> </a:t>
            </a:r>
            <a:r>
              <a:rPr lang="fr-FR" sz="2000" dirty="0" err="1"/>
              <a:t>loads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Advanced control for </a:t>
            </a:r>
            <a:r>
              <a:rPr lang="fr-FR" sz="2000" dirty="0" err="1"/>
              <a:t>stability</a:t>
            </a:r>
            <a:r>
              <a:rPr lang="fr-FR" sz="2000" dirty="0"/>
              <a:t> and/or </a:t>
            </a:r>
            <a:r>
              <a:rPr lang="fr-FR" sz="2000" dirty="0" err="1"/>
              <a:t>energy</a:t>
            </a:r>
            <a:r>
              <a:rPr lang="fr-FR" sz="2000" dirty="0"/>
              <a:t> </a:t>
            </a:r>
            <a:r>
              <a:rPr lang="fr-FR" sz="2000" dirty="0" err="1"/>
              <a:t>saving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100" dirty="0"/>
          </a:p>
          <a:p>
            <a:endParaRPr lang="fr-FR" sz="2000" dirty="0"/>
          </a:p>
        </p:txBody>
      </p:sp>
      <p:pic>
        <p:nvPicPr>
          <p:cNvPr id="28" name="Image 27" descr="HLU-logoN-titl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194" y="4223481"/>
            <a:ext cx="809928" cy="32830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956814" y="4022408"/>
            <a:ext cx="1289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0070C0"/>
                </a:solidFill>
              </a:rPr>
              <a:t>Estimated</a:t>
            </a:r>
            <a:r>
              <a:rPr lang="fr-FR" sz="1200" i="1" dirty="0">
                <a:solidFill>
                  <a:srgbClr val="0070C0"/>
                </a:solidFill>
              </a:rPr>
              <a:t> </a:t>
            </a:r>
            <a:r>
              <a:rPr lang="fr-FR" sz="1200" i="1" dirty="0" err="1">
                <a:solidFill>
                  <a:srgbClr val="0070C0"/>
                </a:solidFill>
              </a:rPr>
              <a:t>heat</a:t>
            </a:r>
            <a:r>
              <a:rPr lang="fr-FR" sz="1200" i="1" dirty="0">
                <a:solidFill>
                  <a:srgbClr val="0070C0"/>
                </a:solidFill>
              </a:rPr>
              <a:t> </a:t>
            </a:r>
            <a:r>
              <a:rPr lang="fr-FR" sz="1200" i="1" dirty="0" err="1">
                <a:solidFill>
                  <a:srgbClr val="0070C0"/>
                </a:solidFill>
              </a:rPr>
              <a:t>load</a:t>
            </a:r>
            <a:r>
              <a:rPr lang="fr-FR" sz="1200" i="1" dirty="0">
                <a:solidFill>
                  <a:srgbClr val="0070C0"/>
                </a:solidFill>
              </a:rPr>
              <a:t> validation (IEEE 2021)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5415356" y="3691146"/>
            <a:ext cx="1454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rgbClr val="0070C0"/>
                </a:solidFill>
              </a:rPr>
              <a:t>Model-</a:t>
            </a:r>
            <a:r>
              <a:rPr lang="fr-FR" sz="1200" i="1" dirty="0" err="1">
                <a:solidFill>
                  <a:srgbClr val="0070C0"/>
                </a:solidFill>
              </a:rPr>
              <a:t>based</a:t>
            </a:r>
            <a:r>
              <a:rPr lang="fr-FR" sz="1200" i="1" dirty="0">
                <a:solidFill>
                  <a:srgbClr val="0070C0"/>
                </a:solidFill>
              </a:rPr>
              <a:t> control (AIP 2014)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3282043" y="2532592"/>
            <a:ext cx="2015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>
                <a:solidFill>
                  <a:srgbClr val="0070C0"/>
                </a:solidFill>
              </a:rPr>
              <a:t>Smoothing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method</a:t>
            </a:r>
            <a:r>
              <a:rPr lang="fr-FR" sz="1200" dirty="0">
                <a:solidFill>
                  <a:srgbClr val="0070C0"/>
                </a:solidFill>
              </a:rPr>
              <a:t> </a:t>
            </a:r>
            <a:r>
              <a:rPr lang="fr-FR" sz="1200" dirty="0" err="1">
                <a:solidFill>
                  <a:srgbClr val="0070C0"/>
                </a:solidFill>
              </a:rPr>
              <a:t>demonstration</a:t>
            </a:r>
            <a:r>
              <a:rPr lang="fr-FR" sz="1200" dirty="0">
                <a:solidFill>
                  <a:srgbClr val="0070C0"/>
                </a:solidFill>
              </a:rPr>
              <a:t> (AIP 2014)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906717" y="5334656"/>
            <a:ext cx="15534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err="1">
                <a:solidFill>
                  <a:srgbClr val="0070C0"/>
                </a:solidFill>
              </a:rPr>
              <a:t>HeII</a:t>
            </a:r>
            <a:r>
              <a:rPr lang="fr-FR" sz="1200" i="1" dirty="0">
                <a:solidFill>
                  <a:srgbClr val="0070C0"/>
                </a:solidFill>
              </a:rPr>
              <a:t> compact </a:t>
            </a:r>
            <a:r>
              <a:rPr lang="fr-FR" sz="1200" i="1" dirty="0" err="1">
                <a:solidFill>
                  <a:srgbClr val="0070C0"/>
                </a:solidFill>
              </a:rPr>
              <a:t>heat</a:t>
            </a:r>
            <a:r>
              <a:rPr lang="fr-FR" sz="1200" i="1" dirty="0">
                <a:solidFill>
                  <a:srgbClr val="0070C0"/>
                </a:solidFill>
              </a:rPr>
              <a:t> </a:t>
            </a:r>
            <a:r>
              <a:rPr lang="fr-FR" sz="1200" i="1" dirty="0" err="1">
                <a:solidFill>
                  <a:srgbClr val="0070C0"/>
                </a:solidFill>
              </a:rPr>
              <a:t>exchanger</a:t>
            </a:r>
            <a:r>
              <a:rPr lang="fr-FR" sz="1200" i="1" dirty="0">
                <a:solidFill>
                  <a:srgbClr val="0070C0"/>
                </a:solidFill>
              </a:rPr>
              <a:t> (IOP 2019)</a:t>
            </a: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0049" y="3004552"/>
            <a:ext cx="2082408" cy="116045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676" y="3367850"/>
            <a:ext cx="2054477" cy="1859431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356" y="4448152"/>
            <a:ext cx="2188908" cy="1348168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188064" y="5218311"/>
            <a:ext cx="46370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/>
              <a:t>Specific</a:t>
            </a:r>
            <a:r>
              <a:rPr lang="fr-FR" sz="2000" b="1" dirty="0"/>
              <a:t> component </a:t>
            </a:r>
            <a:r>
              <a:rPr lang="fr-FR" sz="2000" b="1" dirty="0" err="1"/>
              <a:t>development</a:t>
            </a:r>
            <a:endParaRPr lang="fr-FR" sz="2000" b="1" dirty="0"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15581" y="4668739"/>
            <a:ext cx="1688326" cy="949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9" descr="photo-bul/bul-pho-2007-046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912" t="-9153" r="-1" b="-15593"/>
          <a:stretch/>
        </p:blipFill>
        <p:spPr bwMode="auto">
          <a:xfrm>
            <a:off x="5903764" y="3009116"/>
            <a:ext cx="619270" cy="619270"/>
          </a:xfrm>
          <a:prstGeom prst="rect">
            <a:avLst/>
          </a:prstGeom>
          <a:noFill/>
        </p:spPr>
      </p:pic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0907" y="1453103"/>
            <a:ext cx="879139" cy="448378"/>
          </a:xfrm>
          <a:prstGeom prst="rect">
            <a:avLst/>
          </a:prstGeom>
        </p:spPr>
      </p:pic>
      <p:pic>
        <p:nvPicPr>
          <p:cNvPr id="41" name="Picture 3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0907" y="847885"/>
            <a:ext cx="859154" cy="607123"/>
          </a:xfrm>
          <a:prstGeom prst="rect">
            <a:avLst/>
          </a:prstGeom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4512" y="1690480"/>
            <a:ext cx="2122299" cy="129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4" descr="Logo de l'organisation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6876" y="1902887"/>
            <a:ext cx="798801" cy="38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RÃ©sultat de recherche d'images pour &quot;logo JT60-SA&quot;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2151" y="2414432"/>
            <a:ext cx="1142793" cy="377206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946488" y="42263"/>
            <a:ext cx="7473931" cy="995323"/>
          </a:xfrm>
        </p:spPr>
        <p:txBody>
          <a:bodyPr/>
          <a:lstStyle/>
          <a:p>
            <a:r>
              <a:rPr lang="en-US" sz="2400" cap="small" dirty="0"/>
              <a:t>Cryogenics development for superconducting devices   2/2</a:t>
            </a:r>
            <a:br>
              <a:rPr lang="en-US" sz="2400" cap="small" dirty="0"/>
            </a:br>
            <a:endParaRPr lang="en-US" sz="2400" cap="small" dirty="0"/>
          </a:p>
        </p:txBody>
      </p:sp>
      <p:sp>
        <p:nvSpPr>
          <p:cNvPr id="25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17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493251" y="4420464"/>
            <a:ext cx="8502584" cy="88639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3200" dirty="0" smtClean="0"/>
              <a:t>5. Works </a:t>
            </a:r>
            <a:r>
              <a:rPr lang="en-US" sz="3200" dirty="0"/>
              <a:t>on HTS magnets </a:t>
            </a:r>
            <a:r>
              <a:rPr lang="en-US" sz="3200" dirty="0" smtClean="0"/>
              <a:t>at CNRS Applied </a:t>
            </a:r>
            <a:r>
              <a:rPr lang="en-US" sz="3200" dirty="0"/>
              <a:t>Superconductivity </a:t>
            </a:r>
            <a:r>
              <a:rPr lang="en-US" sz="3200" dirty="0" smtClean="0"/>
              <a:t>Group  </a:t>
            </a:r>
            <a:endParaRPr lang="en-US" sz="32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520" y="5975670"/>
            <a:ext cx="941304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66850" y="170522"/>
            <a:ext cx="9296400" cy="404392"/>
          </a:xfrm>
        </p:spPr>
        <p:txBody>
          <a:bodyPr/>
          <a:lstStyle/>
          <a:p>
            <a:r>
              <a:rPr lang="en-GB" sz="2400" cap="small" dirty="0"/>
              <a:t>HTS dipole magnet 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F638138-DBD5-2F49-B1FD-E46660AEAF33}"/>
              </a:ext>
            </a:extLst>
          </p:cNvPr>
          <p:cNvGrpSpPr/>
          <p:nvPr/>
        </p:nvGrpSpPr>
        <p:grpSpPr>
          <a:xfrm>
            <a:off x="251520" y="1484784"/>
            <a:ext cx="5378637" cy="2673899"/>
            <a:chOff x="0" y="1196975"/>
            <a:chExt cx="10045949" cy="4994175"/>
          </a:xfrm>
        </p:grpSpPr>
        <p:pic>
          <p:nvPicPr>
            <p:cNvPr id="27" name="Picture 2" descr="HTS-assembly2.JPG">
              <a:extLst>
                <a:ext uri="{FF2B5EF4-FFF2-40B4-BE49-F238E27FC236}">
                  <a16:creationId xmlns:a16="http://schemas.microsoft.com/office/drawing/2014/main" id="{D07679CF-9739-EA4B-A230-DF2D6177CA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93"/>
            <a:stretch/>
          </p:blipFill>
          <p:spPr>
            <a:xfrm>
              <a:off x="251906" y="1268760"/>
              <a:ext cx="8517571" cy="4922390"/>
            </a:xfrm>
            <a:prstGeom prst="diagStripe">
              <a:avLst/>
            </a:prstGeom>
          </p:spPr>
        </p:pic>
        <p:cxnSp>
          <p:nvCxnSpPr>
            <p:cNvPr id="28" name="Straight Arrow Connector 4">
              <a:extLst>
                <a:ext uri="{FF2B5EF4-FFF2-40B4-BE49-F238E27FC236}">
                  <a16:creationId xmlns:a16="http://schemas.microsoft.com/office/drawing/2014/main" id="{DCED9EE9-C8E8-0543-8DDB-CBFF3AA7375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5592763" y="1836738"/>
              <a:ext cx="2152650" cy="1295400"/>
            </a:xfrm>
            <a:prstGeom prst="straightConnector1">
              <a:avLst/>
            </a:prstGeom>
            <a:noFill/>
            <a:ln w="25400">
              <a:solidFill>
                <a:srgbClr val="2F2B20"/>
              </a:solidFill>
              <a:round/>
              <a:headEnd type="arrow" w="med" len="med"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Straight Arrow Connector 5">
              <a:extLst>
                <a:ext uri="{FF2B5EF4-FFF2-40B4-BE49-F238E27FC236}">
                  <a16:creationId xmlns:a16="http://schemas.microsoft.com/office/drawing/2014/main" id="{7C6F9ADE-8E9B-B142-A1FA-79E0C2DC65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3103563" y="3179763"/>
              <a:ext cx="2466975" cy="1481137"/>
            </a:xfrm>
            <a:prstGeom prst="straightConnector1">
              <a:avLst/>
            </a:prstGeom>
            <a:noFill/>
            <a:ln w="25400">
              <a:solidFill>
                <a:srgbClr val="2F2B20"/>
              </a:solidFill>
              <a:round/>
              <a:headEnd type="arrow" w="med" len="med"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TextBox 6">
              <a:extLst>
                <a:ext uri="{FF2B5EF4-FFF2-40B4-BE49-F238E27FC236}">
                  <a16:creationId xmlns:a16="http://schemas.microsoft.com/office/drawing/2014/main" id="{9BD77ED9-9690-6445-8DF7-3E3DC9B2D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8944" y="2376737"/>
              <a:ext cx="1773053" cy="632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402 mm</a:t>
              </a:r>
            </a:p>
          </p:txBody>
        </p:sp>
        <p:sp>
          <p:nvSpPr>
            <p:cNvPr id="31" name="TextBox 7">
              <a:extLst>
                <a:ext uri="{FF2B5EF4-FFF2-40B4-BE49-F238E27FC236}">
                  <a16:creationId xmlns:a16="http://schemas.microsoft.com/office/drawing/2014/main" id="{35945E59-209D-804F-92FA-CD852AA9F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6750" y="3792539"/>
              <a:ext cx="1773053" cy="632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>
                  <a:latin typeface="Arial" panose="020B0604020202020204" pitchFamily="34" charset="0"/>
                  <a:cs typeface="Arial" panose="020B0604020202020204" pitchFamily="34" charset="0"/>
                </a:rPr>
                <a:t>397 mm</a:t>
              </a:r>
            </a:p>
          </p:txBody>
        </p:sp>
        <p:sp>
          <p:nvSpPr>
            <p:cNvPr id="33" name="TextBox 8">
              <a:extLst>
                <a:ext uri="{FF2B5EF4-FFF2-40B4-BE49-F238E27FC236}">
                  <a16:creationId xmlns:a16="http://schemas.microsoft.com/office/drawing/2014/main" id="{5663024F-9E36-A142-B0A4-F03A5B03A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70021" y="2815971"/>
              <a:ext cx="3730896" cy="632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Transposition side</a:t>
              </a:r>
            </a:p>
          </p:txBody>
        </p:sp>
        <p:sp>
          <p:nvSpPr>
            <p:cNvPr id="35" name="TextBox 9">
              <a:extLst>
                <a:ext uri="{FF2B5EF4-FFF2-40B4-BE49-F238E27FC236}">
                  <a16:creationId xmlns:a16="http://schemas.microsoft.com/office/drawing/2014/main" id="{4497EB0E-4583-4D46-B607-600496B260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4834" y="4157570"/>
              <a:ext cx="5284276" cy="632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fr-FR" sz="1600" b="1">
                  <a:latin typeface="Arial" panose="020B0604020202020204" pitchFamily="34" charset="0"/>
                  <a:cs typeface="Arial" panose="020B0604020202020204" pitchFamily="34" charset="0"/>
                </a:rPr>
                <a:t>Turn-to-turn transition side</a:t>
              </a:r>
            </a:p>
          </p:txBody>
        </p:sp>
        <p:sp>
          <p:nvSpPr>
            <p:cNvPr id="40" name="TextBox 24">
              <a:extLst>
                <a:ext uri="{FF2B5EF4-FFF2-40B4-BE49-F238E27FC236}">
                  <a16:creationId xmlns:a16="http://schemas.microsoft.com/office/drawing/2014/main" id="{BAFCBE4F-6E43-EF4F-8824-2A6E8C7869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196975"/>
              <a:ext cx="5724525" cy="977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ja-JP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Conductor (4 x 4 mm</a:t>
              </a:r>
              <a:r>
                <a:rPr lang="en-US" altLang="ja-JP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altLang="ja-JP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):</a:t>
              </a:r>
            </a:p>
            <a:p>
              <a:r>
                <a:rPr lang="en-US" altLang="fr-F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20 x 4 mm REBCO 0.2 mm tape</a:t>
              </a:r>
            </a:p>
          </p:txBody>
        </p:sp>
        <p:sp>
          <p:nvSpPr>
            <p:cNvPr id="41" name="テキスト ボックス 3">
              <a:extLst>
                <a:ext uri="{FF2B5EF4-FFF2-40B4-BE49-F238E27FC236}">
                  <a16:creationId xmlns:a16="http://schemas.microsoft.com/office/drawing/2014/main" id="{DACFD1ED-118B-7141-8B46-12CCA75988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2657" y="1917618"/>
              <a:ext cx="2653292" cy="632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kumimoji="1" lang="en-US" altLang="ja-JP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(1 twist/turn)</a:t>
              </a:r>
              <a:endParaRPr kumimoji="1" lang="ja-JP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" name="ZoneTexte 13">
            <a:extLst>
              <a:ext uri="{FF2B5EF4-FFF2-40B4-BE49-F238E27FC236}">
                <a16:creationId xmlns:a16="http://schemas.microsoft.com/office/drawing/2014/main" id="{27A82673-8548-CF42-AECB-1BD0C6B62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491" y="3515396"/>
            <a:ext cx="7134080" cy="27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lnSpc>
                <a:spcPct val="120000"/>
              </a:lnSpc>
            </a:pPr>
            <a:r>
              <a:rPr lang="en-GB" alt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insert based on 46 turn staked cable has been designed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Fulfil the real requirements in terms of field value &amp; quality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Rather low engineering current densities (650 MA/m</a:t>
            </a:r>
            <a:r>
              <a:rPr lang="en-GB" altLang="fr-FR" sz="16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 at the limit but fits with little optimizations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Complicated coil ends especially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Homogeneous current distribution not fully solved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Proposal: soldered tapes and partially isolated 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tools developed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 tapes would significantly simplify the coil ends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458AC14F-3A84-D548-9B81-CC6AA1B7A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571" y="949244"/>
            <a:ext cx="8919429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fr-FR" alt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Theoretical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exploration of a </a:t>
            </a:r>
            <a:r>
              <a:rPr lang="fr-FR" alt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stacked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tape </a:t>
            </a:r>
            <a:r>
              <a:rPr lang="fr-FR" alt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conductor</a:t>
            </a:r>
            <a:r>
              <a:rPr lang="fr-FR" altLang="fr-FR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b="1" dirty="0" err="1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endParaRPr lang="fr-FR" alt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" name="図 2">
            <a:extLst>
              <a:ext uri="{FF2B5EF4-FFF2-40B4-BE49-F238E27FC236}">
                <a16:creationId xmlns:a16="http://schemas.microsoft.com/office/drawing/2014/main" id="{A11001EE-80E6-7240-B375-F572CCC01E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222" y="1463843"/>
            <a:ext cx="2830356" cy="206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831551A-4AF4-474F-BECE-9A5C939FD1FB}"/>
              </a:ext>
            </a:extLst>
          </p:cNvPr>
          <p:cNvSpPr txBox="1"/>
          <p:nvPr/>
        </p:nvSpPr>
        <p:spPr>
          <a:xfrm>
            <a:off x="7747464" y="3339382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J. </a:t>
            </a:r>
            <a:r>
              <a:rPr lang="fr-FR" sz="2000" dirty="0" err="1"/>
              <a:t>Himbele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0739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4395374" cy="404392"/>
          </a:xfrm>
        </p:spPr>
        <p:txBody>
          <a:bodyPr/>
          <a:lstStyle/>
          <a:p>
            <a:r>
              <a:rPr lang="en-GB" sz="2400" cap="small" dirty="0"/>
              <a:t>Works on HTS magnets - BOSSE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7D67BE55-EF9B-0845-A19B-7C2CD62DD2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46" b="99385" l="3478" r="97174">
                        <a14:foregroundMark x1="8261" y1="67077" x2="3478" y2="73231"/>
                        <a14:foregroundMark x1="9130" y1="94154" x2="16087" y2="99385"/>
                        <a14:foregroundMark x1="90870" y1="36615" x2="97391" y2="32615"/>
                        <a14:foregroundMark x1="92826" y1="8308" x2="85435" y2="1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215121">
            <a:off x="796041" y="1921429"/>
            <a:ext cx="1980879" cy="139826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4FF194C1-1813-1945-89D0-6ABD503565E7}"/>
              </a:ext>
            </a:extLst>
          </p:cNvPr>
          <p:cNvSpPr txBox="1"/>
          <p:nvPr/>
        </p:nvSpPr>
        <p:spPr>
          <a:xfrm>
            <a:off x="330293" y="927601"/>
            <a:ext cx="8483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/>
              <a:t>BOSSE Project: REBCO </a:t>
            </a:r>
            <a:r>
              <a:rPr lang="fr-FR" sz="3200" err="1"/>
              <a:t>isolated</a:t>
            </a:r>
            <a:r>
              <a:rPr lang="fr-FR" sz="3200"/>
              <a:t> 1 MJ SMES</a:t>
            </a:r>
          </a:p>
        </p:txBody>
      </p:sp>
      <p:graphicFrame>
        <p:nvGraphicFramePr>
          <p:cNvPr id="34" name="Tableau 33">
            <a:extLst>
              <a:ext uri="{FF2B5EF4-FFF2-40B4-BE49-F238E27FC236}">
                <a16:creationId xmlns:a16="http://schemas.microsoft.com/office/drawing/2014/main" id="{F97A6088-1552-AD40-B67A-A6FA6A07FC57}"/>
              </a:ext>
            </a:extLst>
          </p:cNvPr>
          <p:cNvGraphicFramePr>
            <a:graphicFrameLocks noGrp="1"/>
          </p:cNvGraphicFramePr>
          <p:nvPr/>
        </p:nvGraphicFramePr>
        <p:xfrm>
          <a:off x="5899377" y="1743782"/>
          <a:ext cx="3065111" cy="4216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7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 Pancake</a:t>
                      </a:r>
                      <a:endParaRPr lang="en-GB" sz="17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GB" sz="17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en-GB" sz="17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Serie</a:t>
                      </a:r>
                      <a:r>
                        <a:rPr lang="en-GB" sz="1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turns</a:t>
                      </a:r>
                    </a:p>
                  </a:txBody>
                  <a:tcPr marL="96318" marR="96318" marT="48159" marB="4815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</a:t>
                      </a:r>
                    </a:p>
                  </a:txBody>
                  <a:tcPr marL="96318" marR="96318" marT="48159" marB="4815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776380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fr-FR" sz="1700" baseline="-25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(mm)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94.25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fr-FR" sz="1700" baseline="-250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(mm)</a:t>
                      </a:r>
                      <a:endParaRPr lang="en-GB" sz="17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GB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</a:t>
                      </a:r>
                      <a:r>
                        <a:rPr lang="fr-FR" sz="17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</a:t>
                      </a:r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120.7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</a:t>
                      </a:r>
                      <a:r>
                        <a:rPr lang="fr-FR" sz="17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height</a:t>
                      </a:r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(mm)</a:t>
                      </a:r>
                      <a:endParaRPr lang="en-GB" sz="17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814</a:t>
                      </a:r>
                      <a:endParaRPr lang="en-GB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L(H)</a:t>
                      </a: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2.79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Tape (</a:t>
                      </a:r>
                      <a:r>
                        <a:rPr lang="fr-FR" sz="17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isolated</a:t>
                      </a:r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6318" marR="96318" marT="48159" marB="4815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mm</a:t>
                      </a:r>
                    </a:p>
                    <a:p>
                      <a:pPr algn="ctr"/>
                      <a:r>
                        <a:rPr lang="en-GB" sz="17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SuperOx</a:t>
                      </a:r>
                      <a:endParaRPr lang="en-GB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6318" marR="96318" marT="48159" marB="4815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5254062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I/J (A/A/mm</a:t>
                      </a:r>
                      <a:r>
                        <a:rPr lang="fr-FR" sz="1700" baseline="300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850/525</a:t>
                      </a: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577577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fr-FR" sz="1700" baseline="-250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</a:t>
                      </a:r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fr-FR" sz="17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fr-FR" sz="1700" baseline="-250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</a:t>
                      </a:r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fr-FR" sz="17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fr-FR" sz="17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6318" marR="96318" marT="48159" marB="4815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11.5 / 4.2</a:t>
                      </a:r>
                    </a:p>
                  </a:txBody>
                  <a:tcPr marL="96318" marR="96318" marT="48159" marB="4815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0832696"/>
                  </a:ext>
                </a:extLst>
              </a:tr>
              <a:tr h="360158">
                <a:tc>
                  <a:txBody>
                    <a:bodyPr/>
                    <a:lstStyle/>
                    <a:p>
                      <a:pPr algn="ctr"/>
                      <a:r>
                        <a:rPr lang="fr-FR" sz="1700" dirty="0">
                          <a:solidFill>
                            <a:schemeClr val="bg1"/>
                          </a:solidFill>
                          <a:latin typeface="Symbol" pitchFamily="2" charset="2"/>
                          <a:cs typeface="Arial" panose="020B0604020202020204" pitchFamily="34" charset="0"/>
                        </a:rPr>
                        <a:t>s</a:t>
                      </a:r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fr-FR" sz="17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Mpa</a:t>
                      </a:r>
                      <a:r>
                        <a:rPr lang="fr-FR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</a:p>
                  </a:txBody>
                  <a:tcPr marL="96318" marR="96318" marT="48159" marB="48159" anchor="ctr">
                    <a:solidFill>
                      <a:srgbClr val="12538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524636"/>
                  </a:ext>
                </a:extLst>
              </a:tr>
            </a:tbl>
          </a:graphicData>
        </a:graphic>
      </p:graphicFrame>
      <p:pic>
        <p:nvPicPr>
          <p:cNvPr id="24" name="Image 23">
            <a:extLst>
              <a:ext uri="{FF2B5EF4-FFF2-40B4-BE49-F238E27FC236}">
                <a16:creationId xmlns:a16="http://schemas.microsoft.com/office/drawing/2014/main" id="{587F1616-EB85-9048-B085-FEA8770C7D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881" y="1590187"/>
            <a:ext cx="1958207" cy="2037902"/>
          </a:xfrm>
          <a:prstGeom prst="rect">
            <a:avLst/>
          </a:prstGeom>
        </p:spPr>
      </p:pic>
      <p:pic>
        <p:nvPicPr>
          <p:cNvPr id="36" name="Picture 19" descr="logo_DGA">
            <a:extLst>
              <a:ext uri="{FF2B5EF4-FFF2-40B4-BE49-F238E27FC236}">
                <a16:creationId xmlns:a16="http://schemas.microsoft.com/office/drawing/2014/main" id="{9918C189-5566-D04D-A458-8B30A788C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66"/>
          <a:stretch>
            <a:fillRect/>
          </a:stretch>
        </p:blipFill>
        <p:spPr bwMode="auto">
          <a:xfrm>
            <a:off x="385060" y="1699374"/>
            <a:ext cx="583545" cy="596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age 3">
            <a:extLst>
              <a:ext uri="{FF2B5EF4-FFF2-40B4-BE49-F238E27FC236}">
                <a16:creationId xmlns:a16="http://schemas.microsoft.com/office/drawing/2014/main" id="{DBC845E4-6EA5-5147-9F8C-EA99C500F5D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091" y="2530930"/>
            <a:ext cx="926120" cy="46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061CE4A4-9EEC-194E-B23E-0F8A7F83CC7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4094" y="1594052"/>
            <a:ext cx="807746" cy="2053022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6370B1D1-6E1D-4A43-B657-9817CA131565}"/>
              </a:ext>
            </a:extLst>
          </p:cNvPr>
          <p:cNvSpPr txBox="1"/>
          <p:nvPr/>
        </p:nvSpPr>
        <p:spPr>
          <a:xfrm>
            <a:off x="30082" y="3232623"/>
            <a:ext cx="1330814" cy="461665"/>
          </a:xfrm>
          <a:prstGeom prst="rect">
            <a:avLst/>
          </a:prstGeom>
          <a:solidFill>
            <a:srgbClr val="FFFFB6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/>
              <a:t>18 kJ/kg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0172A90-F395-F74F-B620-A703231EC901}"/>
              </a:ext>
            </a:extLst>
          </p:cNvPr>
          <p:cNvSpPr txBox="1"/>
          <p:nvPr/>
        </p:nvSpPr>
        <p:spPr>
          <a:xfrm>
            <a:off x="712654" y="3797572"/>
            <a:ext cx="458676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Status</a:t>
            </a:r>
            <a:r>
              <a:rPr lang="fr-FR" sz="2400" dirty="0"/>
              <a:t>:</a:t>
            </a:r>
          </a:p>
          <a:p>
            <a:pPr marL="277200" indent="-277200">
              <a:buFont typeface="Arial" panose="020B0604020202020204" pitchFamily="34" charset="0"/>
              <a:buChar char="•"/>
            </a:pPr>
            <a:r>
              <a:rPr lang="fr-FR" sz="2000" dirty="0"/>
              <a:t>18/21 DP </a:t>
            </a:r>
            <a:r>
              <a:rPr lang="fr-FR" sz="2000" dirty="0" err="1"/>
              <a:t>tested</a:t>
            </a:r>
            <a:r>
              <a:rPr lang="fr-FR" sz="2000" dirty="0"/>
              <a:t> up to 860 A (</a:t>
            </a:r>
            <a:r>
              <a:rPr lang="fr-FR" sz="2000" dirty="0" err="1"/>
              <a:t>rated</a:t>
            </a:r>
            <a:r>
              <a:rPr lang="fr-FR" sz="2000" dirty="0"/>
              <a:t> val.)</a:t>
            </a:r>
          </a:p>
          <a:p>
            <a:pPr marL="277200" indent="-277200">
              <a:buFont typeface="Arial" panose="020B0604020202020204" pitchFamily="34" charset="0"/>
              <a:buChar char="•"/>
            </a:pPr>
            <a:r>
              <a:rPr lang="fr-FR" sz="2000" dirty="0"/>
              <a:t>1 DP </a:t>
            </a:r>
            <a:r>
              <a:rPr lang="fr-FR" sz="2000" dirty="0" err="1"/>
              <a:t>with</a:t>
            </a:r>
            <a:r>
              <a:rPr lang="fr-FR" sz="2000" dirty="0"/>
              <a:t> tape </a:t>
            </a:r>
            <a:r>
              <a:rPr lang="fr-FR" sz="2000" dirty="0" err="1"/>
              <a:t>problem</a:t>
            </a:r>
            <a:r>
              <a:rPr lang="fr-FR" sz="2000" dirty="0"/>
              <a:t> (isolation)</a:t>
            </a:r>
          </a:p>
          <a:p>
            <a:pPr marL="277200" indent="-277200">
              <a:buFont typeface="Arial" panose="020B0604020202020204" pitchFamily="34" charset="0"/>
              <a:buChar char="•"/>
            </a:pPr>
            <a:r>
              <a:rPr lang="fr-FR" sz="2000" dirty="0"/>
              <a:t>2 DP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problem</a:t>
            </a:r>
            <a:r>
              <a:rPr lang="fr-FR" sz="2000" dirty="0"/>
              <a:t> (fabrication &amp; test) </a:t>
            </a:r>
          </a:p>
          <a:p>
            <a:pPr marL="277200" indent="-277200">
              <a:buFont typeface="Arial" panose="020B0604020202020204" pitchFamily="34" charset="0"/>
              <a:buChar char="•"/>
            </a:pPr>
            <a:r>
              <a:rPr lang="fr-FR" sz="2000" dirty="0"/>
              <a:t>Issue </a:t>
            </a:r>
            <a:r>
              <a:rPr lang="fr-FR" sz="2000" dirty="0" err="1"/>
              <a:t>with</a:t>
            </a:r>
            <a:r>
              <a:rPr lang="fr-FR" sz="2000" dirty="0"/>
              <a:t> </a:t>
            </a:r>
            <a:r>
              <a:rPr lang="fr-FR" sz="2000" dirty="0" err="1"/>
              <a:t>internal</a:t>
            </a:r>
            <a:r>
              <a:rPr lang="fr-FR" sz="2000" dirty="0"/>
              <a:t> connexions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3D85CC7-967B-1B42-BABE-53892F161EFF}"/>
              </a:ext>
            </a:extLst>
          </p:cNvPr>
          <p:cNvSpPr txBox="1"/>
          <p:nvPr/>
        </p:nvSpPr>
        <p:spPr>
          <a:xfrm>
            <a:off x="87361" y="5503389"/>
            <a:ext cx="5652120" cy="707886"/>
          </a:xfrm>
          <a:prstGeom prst="rect">
            <a:avLst/>
          </a:prstGeom>
          <a:solidFill>
            <a:srgbClr val="FFFFB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i="1" err="1"/>
              <a:t>Knowledges</a:t>
            </a:r>
            <a:r>
              <a:rPr lang="fr-FR" sz="2000" i="1"/>
              <a:t> and </a:t>
            </a:r>
            <a:r>
              <a:rPr lang="fr-FR" sz="2000" i="1" err="1"/>
              <a:t>skills</a:t>
            </a:r>
            <a:r>
              <a:rPr lang="fr-FR" sz="2000" i="1"/>
              <a:t> on </a:t>
            </a:r>
            <a:r>
              <a:rPr lang="fr-FR" sz="2000" i="1" err="1"/>
              <a:t>designing</a:t>
            </a:r>
            <a:r>
              <a:rPr lang="fr-FR" sz="2000" i="1"/>
              <a:t>, </a:t>
            </a:r>
            <a:r>
              <a:rPr lang="fr-FR" sz="2000" i="1" err="1"/>
              <a:t>modeling</a:t>
            </a:r>
            <a:r>
              <a:rPr lang="fr-FR" sz="2000" i="1"/>
              <a:t>, </a:t>
            </a:r>
            <a:r>
              <a:rPr lang="fr-FR" sz="2000" i="1" err="1"/>
              <a:t>realization</a:t>
            </a:r>
            <a:r>
              <a:rPr lang="fr-FR" sz="2000" i="1"/>
              <a:t>, protection and test of HTS </a:t>
            </a:r>
            <a:r>
              <a:rPr lang="fr-FR" sz="2000" i="1" err="1"/>
              <a:t>magnets</a:t>
            </a:r>
            <a:endParaRPr lang="fr-FR" sz="2000" i="1"/>
          </a:p>
        </p:txBody>
      </p:sp>
    </p:spTree>
    <p:extLst>
      <p:ext uri="{BB962C8B-B14F-4D97-AF65-F5344CB8AC3E}">
        <p14:creationId xmlns:p14="http://schemas.microsoft.com/office/powerpoint/2010/main" val="340017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6" y="4801464"/>
            <a:ext cx="6829742" cy="443198"/>
          </a:xfrm>
        </p:spPr>
        <p:txBody>
          <a:bodyPr/>
          <a:lstStyle/>
          <a:p>
            <a:r>
              <a:rPr lang="en-US" sz="3200" dirty="0"/>
              <a:t>6</a:t>
            </a:r>
            <a:r>
              <a:rPr lang="en-US" sz="3200" dirty="0" smtClean="0"/>
              <a:t>. Infrastructure </a:t>
            </a:r>
            <a:r>
              <a:rPr lang="en-US" sz="3200" dirty="0"/>
              <a:t>and competencies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107440" y="187266"/>
            <a:ext cx="7446010" cy="397018"/>
          </a:xfrm>
        </p:spPr>
        <p:txBody>
          <a:bodyPr/>
          <a:lstStyle/>
          <a:p>
            <a:r>
              <a:rPr lang="en-US" sz="2400" cap="small" dirty="0"/>
              <a:t>Existing infrastructure – coil fabrication </a:t>
            </a:r>
            <a:r>
              <a:rPr lang="en-US" sz="2400" cap="small" dirty="0" smtClean="0"/>
              <a:t>at CEA </a:t>
            </a:r>
            <a:r>
              <a:rPr lang="en-US" sz="2400" cap="small" dirty="0"/>
              <a:t>Saclay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65928" y="3524629"/>
            <a:ext cx="1628793" cy="165639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362" y="3538431"/>
            <a:ext cx="2171723" cy="1628792"/>
          </a:xfrm>
          <a:prstGeom prst="rect">
            <a:avLst/>
          </a:prstGeom>
        </p:spPr>
      </p:pic>
      <p:pic>
        <p:nvPicPr>
          <p:cNvPr id="1026" name="Picture 2" descr="http://irfu.cea.fr/Images/astImg/4015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7363" y="821791"/>
            <a:ext cx="3621162" cy="267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494229" y="962872"/>
            <a:ext cx="5170632" cy="558533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 coil fabrication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Winding machine for dipoles and quadrupoles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Furnace for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(coils up to 1.5 m)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Impregnation bay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Assembly bench for bladders and keys mechanical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Innovative winding </a:t>
            </a:r>
            <a:r>
              <a:rPr lang="en-US" sz="2000" dirty="0"/>
              <a:t>machine </a:t>
            </a:r>
            <a:r>
              <a:rPr lang="en-US" sz="2000" dirty="0" smtClean="0"/>
              <a:t>for HTS </a:t>
            </a:r>
            <a:r>
              <a:rPr lang="en-US" sz="2000" dirty="0"/>
              <a:t>tapes</a:t>
            </a:r>
          </a:p>
          <a:p>
            <a:pPr marL="64800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Funding </a:t>
            </a:r>
            <a:r>
              <a:rPr lang="en-US" sz="1800" dirty="0"/>
              <a:t>= 104 k€ via the FASUM </a:t>
            </a:r>
            <a:r>
              <a:rPr lang="en-US" sz="1800" dirty="0" err="1"/>
              <a:t>Equipex</a:t>
            </a:r>
            <a:r>
              <a:rPr lang="en-US" sz="1800" dirty="0"/>
              <a:t> (</a:t>
            </a:r>
            <a:r>
              <a:rPr lang="en-US" sz="1800" dirty="0" err="1"/>
              <a:t>Université</a:t>
            </a:r>
            <a:r>
              <a:rPr lang="en-US" sz="1800" dirty="0"/>
              <a:t> de Grenoble-</a:t>
            </a:r>
            <a:r>
              <a:rPr lang="en-US" sz="1800" dirty="0" err="1"/>
              <a:t>Alpes</a:t>
            </a:r>
            <a:r>
              <a:rPr lang="en-US" sz="1800" dirty="0"/>
              <a:t>).</a:t>
            </a:r>
          </a:p>
          <a:p>
            <a:pPr marL="648000" lvl="1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No-Insulation </a:t>
            </a:r>
            <a:r>
              <a:rPr lang="en-US" sz="1800" dirty="0"/>
              <a:t>and co-winding alternatives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36491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0262" y="824541"/>
            <a:ext cx="3847302" cy="295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1409" y="4244196"/>
            <a:ext cx="2802591" cy="233816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39534"/>
            <a:ext cx="5398134" cy="692483"/>
          </a:xfrm>
        </p:spPr>
        <p:txBody>
          <a:bodyPr/>
          <a:lstStyle/>
          <a:p>
            <a:r>
              <a:rPr lang="en-US" sz="2400" cap="small" dirty="0"/>
              <a:t>STAARQ Test station </a:t>
            </a:r>
            <a:r>
              <a:rPr lang="en-US" sz="2400" cap="small" dirty="0" smtClean="0"/>
              <a:t>at </a:t>
            </a:r>
            <a:r>
              <a:rPr lang="en-US" sz="2400" cap="small" dirty="0"/>
              <a:t>CEA Saclay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4" y="1067647"/>
            <a:ext cx="4739311" cy="5373997"/>
          </a:xfrm>
          <a:noFill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Commissioning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Technical characteristics: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Useful diameter (magnet)</a:t>
            </a:r>
            <a:r>
              <a:rPr lang="fr-FR" sz="2000" dirty="0"/>
              <a:t>: 620 </a:t>
            </a:r>
            <a:r>
              <a:rPr lang="fr-FR" sz="2000" dirty="0" smtClean="0"/>
              <a:t>mm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Useful</a:t>
            </a:r>
            <a:r>
              <a:rPr lang="fr-FR" sz="2000" dirty="0" smtClean="0"/>
              <a:t> </a:t>
            </a:r>
            <a:r>
              <a:rPr lang="en-CA" sz="2000" dirty="0"/>
              <a:t>length</a:t>
            </a:r>
            <a:r>
              <a:rPr lang="fr-FR" sz="2000" dirty="0"/>
              <a:t> (</a:t>
            </a:r>
            <a:r>
              <a:rPr lang="fr-FR" sz="2000" dirty="0" err="1"/>
              <a:t>magnet</a:t>
            </a:r>
            <a:r>
              <a:rPr lang="fr-FR" sz="2000" dirty="0"/>
              <a:t>): 5 </a:t>
            </a:r>
            <a:r>
              <a:rPr lang="fr-FR" sz="2000" dirty="0" smtClean="0"/>
              <a:t>m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Nominal </a:t>
            </a:r>
            <a:r>
              <a:rPr lang="fr-FR" sz="2000" dirty="0" err="1" smtClean="0"/>
              <a:t>current</a:t>
            </a:r>
            <a:r>
              <a:rPr lang="fr-FR" sz="2000" dirty="0" smtClean="0"/>
              <a:t> 13 kA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Usefull</a:t>
            </a:r>
            <a:r>
              <a:rPr lang="fr-FR" sz="2000" dirty="0" smtClean="0"/>
              <a:t> </a:t>
            </a:r>
            <a:r>
              <a:rPr lang="fr-FR" sz="2000" dirty="0" err="1"/>
              <a:t>weight</a:t>
            </a:r>
            <a:r>
              <a:rPr lang="fr-FR" sz="2000" dirty="0"/>
              <a:t> (</a:t>
            </a:r>
            <a:r>
              <a:rPr lang="fr-FR" sz="2000" dirty="0" err="1"/>
              <a:t>magnet</a:t>
            </a:r>
            <a:r>
              <a:rPr lang="fr-FR" sz="2000" dirty="0"/>
              <a:t>) : </a:t>
            </a:r>
            <a:r>
              <a:rPr lang="fr-FR" sz="2000" dirty="0" smtClean="0"/>
              <a:t>11 t</a:t>
            </a:r>
          </a:p>
          <a:p>
            <a:pPr marL="720000" lvl="1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Cryogenic</a:t>
            </a:r>
            <a:r>
              <a:rPr lang="fr-FR" sz="2000" dirty="0" smtClean="0"/>
              <a:t> </a:t>
            </a:r>
            <a:r>
              <a:rPr lang="fr-FR" sz="2000" dirty="0"/>
              <a:t>power </a:t>
            </a:r>
            <a:r>
              <a:rPr lang="fr-FR" sz="2000" dirty="0" smtClean="0"/>
              <a:t>@ </a:t>
            </a:r>
            <a:r>
              <a:rPr lang="fr-FR" sz="2000" dirty="0"/>
              <a:t>1,9 K: 70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en-US" sz="20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successful test of a numerical MSS: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3 </a:t>
            </a:r>
            <a:r>
              <a:rPr lang="en-GB" sz="2000" dirty="0"/>
              <a:t>months running without </a:t>
            </a:r>
            <a:r>
              <a:rPr lang="en-GB" sz="2000" dirty="0" smtClean="0"/>
              <a:t>failure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Detection </a:t>
            </a:r>
            <a:r>
              <a:rPr lang="en-GB" sz="2000" dirty="0"/>
              <a:t>of all quenches during the test of </a:t>
            </a:r>
            <a:r>
              <a:rPr lang="en-GB" sz="2000" dirty="0" smtClean="0"/>
              <a:t>the MQYYM </a:t>
            </a:r>
            <a:r>
              <a:rPr lang="en-GB" sz="2000" dirty="0"/>
              <a:t>magnet </a:t>
            </a:r>
            <a:endParaRPr lang="en-GB" sz="2000" dirty="0" smtClean="0"/>
          </a:p>
          <a:p>
            <a:pPr marL="1004194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no </a:t>
            </a:r>
            <a:r>
              <a:rPr lang="en-GB" sz="2000" dirty="0"/>
              <a:t>false quench detection. </a:t>
            </a:r>
          </a:p>
          <a:p>
            <a:pPr marL="1004194" lvl="1" indent="-285750">
              <a:buFont typeface="Arial" panose="020B0604020202020204" pitchFamily="34" charset="0"/>
              <a:buChar char="•"/>
            </a:pPr>
            <a:endParaRPr lang="en-US" sz="2000" b="0" dirty="0"/>
          </a:p>
        </p:txBody>
      </p:sp>
      <p:sp>
        <p:nvSpPr>
          <p:cNvPr id="6" name="ZoneTexte 5"/>
          <p:cNvSpPr txBox="1"/>
          <p:nvPr/>
        </p:nvSpPr>
        <p:spPr>
          <a:xfrm>
            <a:off x="5800531" y="6107502"/>
            <a:ext cx="184578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Courtesy P. De Antoni, CEA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005" y="2751514"/>
            <a:ext cx="1206830" cy="145090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230262" y="3750541"/>
            <a:ext cx="184578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Courtesy J M </a:t>
            </a:r>
            <a:r>
              <a:rPr lang="en-US" sz="1200" dirty="0" err="1" smtClean="0">
                <a:solidFill>
                  <a:srgbClr val="7030A0"/>
                </a:solidFill>
              </a:rPr>
              <a:t>Gheller</a:t>
            </a:r>
            <a:r>
              <a:rPr lang="en-US" sz="1200" dirty="0" smtClean="0">
                <a:solidFill>
                  <a:srgbClr val="7030A0"/>
                </a:solidFill>
              </a:rPr>
              <a:t>, CEA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0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83579"/>
            <a:ext cx="6179184" cy="404392"/>
          </a:xfrm>
        </p:spPr>
        <p:txBody>
          <a:bodyPr/>
          <a:lstStyle/>
          <a:p>
            <a:r>
              <a:rPr lang="en-US" sz="2400" cap="small" dirty="0"/>
              <a:t>Infrastructure: </a:t>
            </a:r>
            <a:r>
              <a:rPr lang="en-US" sz="2400" cap="small" dirty="0" err="1"/>
              <a:t>Equipex</a:t>
            </a:r>
            <a:r>
              <a:rPr lang="en-US" sz="2400" cap="small" dirty="0"/>
              <a:t> PACIFICS </a:t>
            </a:r>
            <a:r>
              <a:rPr lang="en-US" sz="2400" cap="small" dirty="0" smtClean="0"/>
              <a:t>at </a:t>
            </a:r>
            <a:r>
              <a:rPr lang="en-US" sz="2400" cap="small" dirty="0"/>
              <a:t>CEA Saclay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537" y="2286291"/>
            <a:ext cx="7925487" cy="4456562"/>
          </a:xfrm>
          <a:prstGeom prst="rect">
            <a:avLst/>
          </a:prstGeom>
        </p:spPr>
      </p:pic>
      <p:sp>
        <p:nvSpPr>
          <p:cNvPr id="7" name="Espace réservé du texte 3"/>
          <p:cNvSpPr txBox="1">
            <a:spLocks/>
          </p:cNvSpPr>
          <p:nvPr/>
        </p:nvSpPr>
        <p:spPr>
          <a:xfrm>
            <a:off x="139715" y="1050564"/>
            <a:ext cx="7924376" cy="4729205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French funding for accelerator infrastructures : </a:t>
            </a:r>
            <a:r>
              <a:rPr lang="en-US" dirty="0" smtClean="0"/>
              <a:t>Total funding ~10 M€, 4 axes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Axis #1: High performing magnets technology: high field superconducting magnets and high precision room temperature magnets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funding ~4 M€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endParaRPr lang="en-US" sz="1000" b="0" u="sng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b="0" u="sng" dirty="0" smtClean="0"/>
              <a:t>R&amp;D platforms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b="0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2"/>
            </a:pPr>
            <a:endParaRPr lang="en-US" sz="1600" b="0" u="sng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2"/>
            </a:pPr>
            <a:endParaRPr lang="en-US" sz="1000" b="0" u="sng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2"/>
            </a:pPr>
            <a:r>
              <a:rPr lang="en-US" b="0" u="sng" dirty="0" smtClean="0"/>
              <a:t>Manufacturing platform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0" dirty="0"/>
              <a:t>	</a:t>
            </a:r>
            <a:r>
              <a:rPr lang="en-US" b="0" u="sng" dirty="0" smtClean="0"/>
              <a:t>for long magnets </a:t>
            </a:r>
            <a:endParaRPr lang="fr-FR" b="0" u="sng" dirty="0" smtClean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b="0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3"/>
            </a:pPr>
            <a:endParaRPr lang="en-US" sz="1600" b="0" u="sng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3"/>
            </a:pPr>
            <a:endParaRPr lang="en-US" sz="1000" b="0" u="sng" dirty="0" smtClean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+mj-lt"/>
              <a:buAutoNum type="arabicPeriod" startAt="3"/>
            </a:pPr>
            <a:r>
              <a:rPr lang="en-US" b="0" u="sng" dirty="0" smtClean="0"/>
              <a:t>Test facilities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fr-FR" sz="1600" b="0" u="sng" dirty="0"/>
          </a:p>
        </p:txBody>
      </p:sp>
    </p:spTree>
    <p:extLst>
      <p:ext uri="{BB962C8B-B14F-4D97-AF65-F5344CB8AC3E}">
        <p14:creationId xmlns:p14="http://schemas.microsoft.com/office/powerpoint/2010/main" val="277798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6" y="4801464"/>
            <a:ext cx="5264179" cy="88639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3200" dirty="0"/>
              <a:t>1</a:t>
            </a:r>
            <a:r>
              <a:rPr lang="en-US" sz="3200" dirty="0" smtClean="0"/>
              <a:t>. Development </a:t>
            </a:r>
            <a:r>
              <a:rPr lang="en-US" sz="3200" dirty="0"/>
              <a:t>plan towards 16 T Nb</a:t>
            </a:r>
            <a:r>
              <a:rPr lang="en-US" sz="3200" baseline="-25000" dirty="0"/>
              <a:t>3</a:t>
            </a:r>
            <a:r>
              <a:rPr lang="en-US" sz="3200" dirty="0"/>
              <a:t>Sn </a:t>
            </a:r>
            <a:r>
              <a:rPr lang="en-US" sz="3200" dirty="0" smtClean="0"/>
              <a:t>magnets at CEA</a:t>
            </a:r>
            <a:endParaRPr lang="en-US" sz="32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455418" y="193347"/>
            <a:ext cx="8401050" cy="39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57925">
              <a:lnSpc>
                <a:spcPct val="80000"/>
              </a:lnSpc>
              <a:spcBef>
                <a:spcPct val="0"/>
              </a:spcBef>
            </a:pPr>
            <a:r>
              <a:rPr lang="fr-FR" sz="2400" b="1" cap="small" dirty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400W at 1.8 K Test Facility at </a:t>
            </a:r>
            <a:r>
              <a:rPr lang="fr-FR" sz="2400" b="1" cap="small" dirty="0" err="1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CEA-Grenoble</a:t>
            </a:r>
            <a:r>
              <a:rPr lang="fr-FR" sz="2400" b="1" cap="small" dirty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 flipV="1">
            <a:off x="7416699" y="823837"/>
            <a:ext cx="5553595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6" name="Vue ensemble 400W Shrek CMT-1.jpg" descr="Vue ensemble 400W Shrek CMT-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8274" y="1537832"/>
            <a:ext cx="2672210" cy="364331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Rectangle 16"/>
          <p:cNvSpPr/>
          <p:nvPr/>
        </p:nvSpPr>
        <p:spPr>
          <a:xfrm>
            <a:off x="5140028" y="5181142"/>
            <a:ext cx="40039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Lagier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B, </a:t>
            </a:r>
            <a:r>
              <a:rPr lang="fr-FR" sz="11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Rousset B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Hoa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C,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Bonnay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P.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validation of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advanced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regulations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undergoing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periodic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loads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AIP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Conference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Proceedings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2014</a:t>
            </a:r>
          </a:p>
        </p:txBody>
      </p:sp>
      <p:pic>
        <p:nvPicPr>
          <p:cNvPr id="18" name="Image 17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03"/>
          <a:stretch/>
        </p:blipFill>
        <p:spPr bwMode="auto">
          <a:xfrm>
            <a:off x="3101432" y="1749721"/>
            <a:ext cx="2362181" cy="3819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09044" y="5161849"/>
            <a:ext cx="312477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Roussel P, Girard A, Jager B</a:t>
            </a:r>
            <a:r>
              <a:rPr lang="fr-FR" sz="11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Rousset B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Bonnay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P, </a:t>
            </a:r>
            <a:r>
              <a:rPr lang="fr-FR" sz="11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Millet F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 al. The 400W at 1.8K Test Facility at CEA‐Grenoble. AIP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Conference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Proceedings</a:t>
            </a:r>
            <a:r>
              <a:rPr lang="fr-FR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2006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92" y="3336449"/>
            <a:ext cx="2211632" cy="1825401"/>
          </a:xfrm>
          <a:prstGeom prst="rect">
            <a:avLst/>
          </a:prstGeom>
        </p:spPr>
      </p:pic>
      <p:pic>
        <p:nvPicPr>
          <p:cNvPr id="21" name="Picture 5" descr="Liv160201_0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192" y="1469324"/>
            <a:ext cx="2211632" cy="1813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0" descr="DSCN2009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4256" y="3027346"/>
            <a:ext cx="850457" cy="8147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ZoneTexte 25"/>
          <p:cNvSpPr txBox="1"/>
          <p:nvPr/>
        </p:nvSpPr>
        <p:spPr>
          <a:xfrm>
            <a:off x="2747866" y="1598659"/>
            <a:ext cx="2823367" cy="584775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cs typeface="Times New Roman" panose="02020603050405020304" pitchFamily="18" charset="0"/>
              </a:rPr>
              <a:t>Possible </a:t>
            </a:r>
            <a:r>
              <a:rPr lang="fr-FR" sz="1600" b="1" dirty="0" err="1">
                <a:cs typeface="Times New Roman" panose="02020603050405020304" pitchFamily="18" charset="0"/>
              </a:rPr>
              <a:t>cryogenic</a:t>
            </a:r>
            <a:r>
              <a:rPr lang="fr-FR" sz="1600" b="1" dirty="0">
                <a:cs typeface="Times New Roman" panose="02020603050405020304" pitchFamily="18" charset="0"/>
              </a:rPr>
              <a:t> </a:t>
            </a:r>
            <a:r>
              <a:rPr lang="fr-FR" sz="1600" b="1" dirty="0" err="1">
                <a:cs typeface="Times New Roman" panose="02020603050405020304" pitchFamily="18" charset="0"/>
              </a:rPr>
              <a:t>experiments</a:t>
            </a:r>
            <a:r>
              <a:rPr lang="fr-FR" sz="1600" b="1" dirty="0">
                <a:cs typeface="Times New Roman" panose="02020603050405020304" pitchFamily="18" charset="0"/>
              </a:rPr>
              <a:t> </a:t>
            </a:r>
            <a:r>
              <a:rPr lang="fr-FR" sz="1600" b="1" dirty="0" err="1">
                <a:cs typeface="Times New Roman" panose="02020603050405020304" pitchFamily="18" charset="0"/>
              </a:rPr>
              <a:t>from</a:t>
            </a:r>
            <a:r>
              <a:rPr lang="fr-FR" sz="1600" b="1" dirty="0">
                <a:cs typeface="Times New Roman" panose="02020603050405020304" pitchFamily="18" charset="0"/>
              </a:rPr>
              <a:t> 1.5 K to 5 K</a:t>
            </a:r>
            <a:endParaRPr lang="fr-FR" sz="1600" dirty="0">
              <a:cs typeface="Times New Roman" panose="02020603050405020304" pitchFamily="18" charset="0"/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2261" y="3242514"/>
            <a:ext cx="1003682" cy="511897"/>
          </a:xfrm>
          <a:prstGeom prst="rect">
            <a:avLst/>
          </a:prstGeom>
        </p:spPr>
      </p:pic>
      <p:pic>
        <p:nvPicPr>
          <p:cNvPr id="29" name="Picture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0907" y="45553"/>
            <a:ext cx="859154" cy="607123"/>
          </a:xfrm>
          <a:prstGeom prst="rect">
            <a:avLst/>
          </a:prstGeom>
        </p:spPr>
      </p:pic>
      <p:sp>
        <p:nvSpPr>
          <p:cNvPr id="14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1" y="6675434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56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183579"/>
            <a:ext cx="7182545" cy="404392"/>
          </a:xfrm>
        </p:spPr>
        <p:txBody>
          <a:bodyPr/>
          <a:lstStyle/>
          <a:p>
            <a:r>
              <a:rPr lang="en-US" sz="2400" cap="small" dirty="0"/>
              <a:t>Conclusion : many contributions to HFM development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660825" y="1162897"/>
            <a:ext cx="7924376" cy="4581472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Long-term experience with 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 and HTS fabrication and tests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Integrated plans </a:t>
            </a:r>
            <a:r>
              <a:rPr lang="en-US" sz="2000" dirty="0"/>
              <a:t>towards 16 T Nb</a:t>
            </a:r>
            <a:r>
              <a:rPr lang="en-US" sz="2000" baseline="-25000" dirty="0"/>
              <a:t>3</a:t>
            </a:r>
            <a:r>
              <a:rPr lang="en-US" sz="2000" dirty="0"/>
              <a:t>Sn </a:t>
            </a:r>
            <a:r>
              <a:rPr lang="en-US" sz="2000" dirty="0" smtClean="0"/>
              <a:t>magnets and </a:t>
            </a:r>
            <a:r>
              <a:rPr lang="en-US" sz="2000" dirty="0"/>
              <a:t>20 T HTS </a:t>
            </a:r>
            <a:r>
              <a:rPr lang="en-US" sz="2000" dirty="0" smtClean="0"/>
              <a:t>magnets with subscales and demonstrators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Parallel technological developments and numerical modeling tools ongoing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CEA and CNRS internal R&amp;D programs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CEA is consolidating and developing its infrastructure and competencies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CEA-CERN collaborations ongoing, future agreements to be defined, CNRS being involved.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1732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013492" y="43101"/>
            <a:ext cx="7465059" cy="699857"/>
          </a:xfrm>
        </p:spPr>
        <p:txBody>
          <a:bodyPr/>
          <a:lstStyle/>
          <a:p>
            <a:r>
              <a:rPr lang="en-US" sz="2400" cap="small" dirty="0"/>
              <a:t>Nb3Sn Dipole Magnet strategy: CEA-CERN collaboration</a:t>
            </a: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3085397" y="3803774"/>
            <a:ext cx="1342213" cy="1324723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4906" y="1080963"/>
            <a:ext cx="1536257" cy="1161741"/>
          </a:xfrm>
          <a:prstGeom prst="rect">
            <a:avLst/>
          </a:prstGeom>
        </p:spPr>
      </p:pic>
      <p:sp>
        <p:nvSpPr>
          <p:cNvPr id="44" name="Rectangle à coins arrondis 43"/>
          <p:cNvSpPr/>
          <p:nvPr/>
        </p:nvSpPr>
        <p:spPr>
          <a:xfrm>
            <a:off x="174460" y="1004853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96C31E"/>
                </a:solidFill>
                <a:effectLst/>
                <a:uLnTx/>
                <a:uFillTx/>
                <a:latin typeface="Arial"/>
              </a:rPr>
              <a:t>CEA-CERN SMC 11T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C31E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Demonstrate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Nb</a:t>
            </a:r>
            <a:r>
              <a:rPr lang="en-US" sz="1600" b="1" baseline="-500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3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Sn technology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≥ 12 T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174460" y="2391651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CEA-CERN R2D2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Demonstrate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Grading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≥ 12 T</a:t>
            </a: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No bore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174460" y="3796495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</a:rPr>
              <a:t>FD: Demonstrator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Grading +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Flared-ends ≥ 14 T</a:t>
            </a: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No bore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083" y="2587394"/>
            <a:ext cx="944079" cy="946451"/>
          </a:xfrm>
          <a:prstGeom prst="rect">
            <a:avLst/>
          </a:prstGeom>
        </p:spPr>
      </p:pic>
      <p:sp>
        <p:nvSpPr>
          <p:cNvPr id="49" name="Flèche courbée vers la gauche 48"/>
          <p:cNvSpPr/>
          <p:nvPr/>
        </p:nvSpPr>
        <p:spPr>
          <a:xfrm>
            <a:off x="4101745" y="1959603"/>
            <a:ext cx="485872" cy="939928"/>
          </a:xfrm>
          <a:prstGeom prst="curvedLef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269750" y="2260291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+Grading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2496574" y="3444728"/>
            <a:ext cx="17079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8146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+Flared ends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Flèche courbée vers la gauche 54"/>
          <p:cNvSpPr/>
          <p:nvPr/>
        </p:nvSpPr>
        <p:spPr>
          <a:xfrm>
            <a:off x="4196414" y="3251871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174458" y="5192812"/>
            <a:ext cx="5590060" cy="13320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F2D2 Short model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Grading + Flared-ends +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Aperture = 16 T</a:t>
            </a: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50 mm bore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pic>
        <p:nvPicPr>
          <p:cNvPr id="60" name="Image 59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1687" y="5161023"/>
            <a:ext cx="1412615" cy="1395583"/>
          </a:xfrm>
          <a:prstGeom prst="rect">
            <a:avLst/>
          </a:prstGeom>
        </p:spPr>
      </p:pic>
      <p:sp>
        <p:nvSpPr>
          <p:cNvPr id="61" name="Flèche courbée vers la gauche 60"/>
          <p:cNvSpPr/>
          <p:nvPr/>
        </p:nvSpPr>
        <p:spPr>
          <a:xfrm rot="19151168">
            <a:off x="4495406" y="4402431"/>
            <a:ext cx="501233" cy="986592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500615" y="4806205"/>
            <a:ext cx="1153687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1C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+Aperture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91C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Espace réservé du numéro de diapositive 6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133381" y="4895727"/>
            <a:ext cx="27690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B0F0"/>
                </a:solidFill>
                <a:latin typeface="Arial"/>
              </a:rPr>
              <a:t>CEA-CERN collaboration to be defined</a:t>
            </a:r>
          </a:p>
          <a:p>
            <a:pPr marL="285750" lvl="0" indent="-285750" defTabSz="914400" fontAlgn="t">
              <a:spcBef>
                <a:spcPts val="600"/>
              </a:spcBef>
              <a:buFont typeface="Wingdings" panose="05000000000000000000" pitchFamily="2" charset="2"/>
              <a:buChar char="à"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Conceptual Designs proposed by CEA</a:t>
            </a:r>
          </a:p>
          <a:p>
            <a:pPr lvl="0" defTabSz="914400" fontAlgn="t">
              <a:spcBef>
                <a:spcPts val="600"/>
              </a:spcBef>
              <a:defRPr/>
            </a:pPr>
            <a:endParaRPr lang="en-US" sz="1600" b="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3" name="Accolade fermante 2"/>
          <p:cNvSpPr/>
          <p:nvPr/>
        </p:nvSpPr>
        <p:spPr>
          <a:xfrm>
            <a:off x="5764518" y="3873260"/>
            <a:ext cx="368863" cy="2651552"/>
          </a:xfrm>
          <a:prstGeom prst="rightBrace">
            <a:avLst>
              <a:gd name="adj1" fmla="val 52767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749504" y="3461014"/>
            <a:ext cx="2138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V. </a:t>
            </a:r>
            <a:r>
              <a:rPr lang="en-US" sz="1200" dirty="0" err="1" smtClean="0">
                <a:solidFill>
                  <a:srgbClr val="7030A0"/>
                </a:solidFill>
              </a:rPr>
              <a:t>Calvelli</a:t>
            </a:r>
            <a:r>
              <a:rPr lang="en-US" sz="1200" dirty="0" smtClean="0">
                <a:solidFill>
                  <a:srgbClr val="7030A0"/>
                </a:solidFill>
              </a:rPr>
              <a:t> et al., IEEE TAS 2021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502244" y="6033435"/>
            <a:ext cx="2362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E. </a:t>
            </a:r>
            <a:r>
              <a:rPr lang="en-US" sz="1200" dirty="0" err="1" smtClean="0">
                <a:solidFill>
                  <a:srgbClr val="7030A0"/>
                </a:solidFill>
              </a:rPr>
              <a:t>Rochepault</a:t>
            </a:r>
            <a:r>
              <a:rPr lang="en-US" sz="1200" dirty="0" smtClean="0">
                <a:solidFill>
                  <a:srgbClr val="7030A0"/>
                </a:solidFill>
              </a:rPr>
              <a:t> et al., IEEE TAS 2020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1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3085397" y="3803774"/>
            <a:ext cx="1342213" cy="1324723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4906" y="1080963"/>
            <a:ext cx="1536257" cy="1161741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083" y="2587394"/>
            <a:ext cx="944079" cy="946451"/>
          </a:xfrm>
          <a:prstGeom prst="rect">
            <a:avLst/>
          </a:prstGeom>
        </p:spPr>
      </p:pic>
      <p:sp>
        <p:nvSpPr>
          <p:cNvPr id="32" name="Rectangle à coins arrondis 31"/>
          <p:cNvSpPr/>
          <p:nvPr/>
        </p:nvSpPr>
        <p:spPr>
          <a:xfrm>
            <a:off x="174460" y="1004853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96C31E"/>
                </a:solidFill>
                <a:effectLst/>
                <a:uLnTx/>
                <a:uFillTx/>
                <a:latin typeface="Arial"/>
              </a:rPr>
              <a:t>CERN SMC 11T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C31E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Demonstrate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Nb</a:t>
            </a:r>
            <a:r>
              <a:rPr lang="en-US" sz="1600" b="1" baseline="-500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3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Sn technology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≥ 12 T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174460" y="2391651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CEA-CERN R2D2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Demonstrate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Grading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≥ 12 T</a:t>
            </a: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No bore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174460" y="3796495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</a:rPr>
              <a:t>FD: Demonstrator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Grading +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Flared-ends ≥ 14 T</a:t>
            </a: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No bore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496574" y="3444728"/>
            <a:ext cx="17079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8146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+Flared ends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Flèche courbée vers la gauche 35"/>
          <p:cNvSpPr/>
          <p:nvPr/>
        </p:nvSpPr>
        <p:spPr>
          <a:xfrm>
            <a:off x="4196414" y="3251871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174458" y="5192812"/>
            <a:ext cx="5590060" cy="13320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</a:rPr>
              <a:t>F2D2 Short model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Grading + Flared-ends +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Aperture = 16 T</a:t>
            </a: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50 mm bore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107440" y="183580"/>
            <a:ext cx="7757881" cy="404392"/>
          </a:xfrm>
        </p:spPr>
        <p:txBody>
          <a:bodyPr/>
          <a:lstStyle/>
          <a:p>
            <a:r>
              <a:rPr lang="en-US" sz="2400" cap="small" dirty="0"/>
              <a:t>Nb3Sn Dipole Magnet strategy: CERN support</a:t>
            </a:r>
          </a:p>
        </p:txBody>
      </p:sp>
      <p:pic>
        <p:nvPicPr>
          <p:cNvPr id="39" name="Image 38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7837" y="4275602"/>
            <a:ext cx="1837485" cy="1568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5517" y="2609705"/>
            <a:ext cx="1744461" cy="1083564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077" y="1094265"/>
            <a:ext cx="1812901" cy="1170832"/>
          </a:xfrm>
          <a:prstGeom prst="rect">
            <a:avLst/>
          </a:prstGeom>
        </p:spPr>
      </p:pic>
      <p:sp>
        <p:nvSpPr>
          <p:cNvPr id="47" name="Flèche courbée vers la gauche 46"/>
          <p:cNvSpPr/>
          <p:nvPr/>
        </p:nvSpPr>
        <p:spPr>
          <a:xfrm>
            <a:off x="8305345" y="1582692"/>
            <a:ext cx="501233" cy="1503947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269750" y="2260291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+Grading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4587618" y="1002663"/>
            <a:ext cx="419921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 smtClean="0">
              <a:ln>
                <a:noFill/>
              </a:ln>
              <a:solidFill>
                <a:srgbClr val="F08728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08728"/>
                </a:solidFill>
                <a:effectLst/>
                <a:uLnTx/>
                <a:uFillTx/>
                <a:latin typeface="Arial"/>
              </a:rPr>
              <a:t>CERN ERMC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08728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Record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16.5 T peak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No bore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4587618" y="2405803"/>
            <a:ext cx="419921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6937"/>
                </a:solidFill>
                <a:effectLst/>
                <a:uLnTx/>
                <a:uFillTx/>
                <a:latin typeface="Arial"/>
              </a:rPr>
              <a:t>CERN RMM </a:t>
            </a:r>
            <a:r>
              <a:rPr kumimoji="0" lang="en-US" sz="1600" b="1" i="0" strike="noStrike" kern="1200" cap="none" spc="0" normalizeH="0" baseline="0" noProof="0" dirty="0" smtClean="0">
                <a:ln>
                  <a:noFill/>
                </a:ln>
                <a:solidFill>
                  <a:srgbClr val="006937"/>
                </a:solidFill>
                <a:effectLst/>
                <a:uLnTx/>
                <a:uFillTx/>
                <a:latin typeface="Arial"/>
              </a:rPr>
              <a:t>(ongoing)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Demonstrate 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aperture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 =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16 T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50 mm bore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387476" y="2308389"/>
            <a:ext cx="128089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1C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+Aperture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91C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99953" y="3760346"/>
            <a:ext cx="1119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81469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+Flared ends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7" name="Flèche courbée vers la gauche 56"/>
          <p:cNvSpPr/>
          <p:nvPr/>
        </p:nvSpPr>
        <p:spPr>
          <a:xfrm>
            <a:off x="8610972" y="3567487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4570832" y="3789670"/>
            <a:ext cx="4199219" cy="2212121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Arial"/>
              </a:rPr>
              <a:t>CEA-CERN FRESCA2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13009E"/>
              </a:solidFill>
              <a:effectLst/>
              <a:uLnTx/>
              <a:uFillTx/>
              <a:latin typeface="Arial"/>
            </a:endParaRPr>
          </a:p>
          <a:p>
            <a:pPr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Record 14.6 T in the bore</a:t>
            </a: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1.5 m, 100 mm bore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63" name="Flèche courbée vers la gauche 62"/>
          <p:cNvSpPr/>
          <p:nvPr/>
        </p:nvSpPr>
        <p:spPr>
          <a:xfrm rot="3617863">
            <a:off x="5858488" y="5496389"/>
            <a:ext cx="485872" cy="939928"/>
          </a:xfrm>
          <a:prstGeom prst="curvedLef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901024" y="5725930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C0528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+Grading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275438" y="902890"/>
            <a:ext cx="78418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08728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+Field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0872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Espace réservé du numéro de diapositive 6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Flèche courbée vers la gauche 64"/>
          <p:cNvSpPr/>
          <p:nvPr/>
        </p:nvSpPr>
        <p:spPr>
          <a:xfrm rot="16200000">
            <a:off x="4438808" y="381496"/>
            <a:ext cx="485872" cy="1276803"/>
          </a:xfrm>
          <a:prstGeom prst="curvedLef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0" name="Image 59"/>
          <p:cNvPicPr>
            <a:picLocks noChangeAspect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1687" y="5161023"/>
            <a:ext cx="1412615" cy="1395583"/>
          </a:xfrm>
          <a:prstGeom prst="rect">
            <a:avLst/>
          </a:prstGeom>
        </p:spPr>
      </p:pic>
      <p:sp>
        <p:nvSpPr>
          <p:cNvPr id="38" name="Flèche courbée vers la gauche 37"/>
          <p:cNvSpPr/>
          <p:nvPr/>
        </p:nvSpPr>
        <p:spPr>
          <a:xfrm rot="19151168">
            <a:off x="4495406" y="4402431"/>
            <a:ext cx="501233" cy="986592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500615" y="4806205"/>
            <a:ext cx="1153687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1C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+Aperture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91C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Flèche courbée vers la gauche 68"/>
          <p:cNvSpPr/>
          <p:nvPr/>
        </p:nvSpPr>
        <p:spPr>
          <a:xfrm>
            <a:off x="4101745" y="1959603"/>
            <a:ext cx="485872" cy="939928"/>
          </a:xfrm>
          <a:prstGeom prst="curvedLeftArrow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4759049" y="2083597"/>
            <a:ext cx="247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S. </a:t>
            </a:r>
            <a:r>
              <a:rPr lang="en-US" sz="1200" dirty="0" err="1" smtClean="0">
                <a:solidFill>
                  <a:srgbClr val="7030A0"/>
                </a:solidFill>
              </a:rPr>
              <a:t>Izquierdo</a:t>
            </a:r>
            <a:r>
              <a:rPr lang="en-US" sz="1200" dirty="0" smtClean="0">
                <a:solidFill>
                  <a:srgbClr val="7030A0"/>
                </a:solidFill>
              </a:rPr>
              <a:t> et al., IEEE TAS 2017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6795668" y="6078754"/>
            <a:ext cx="2348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G. </a:t>
            </a:r>
            <a:r>
              <a:rPr lang="en-US" sz="1200" dirty="0" err="1" smtClean="0">
                <a:solidFill>
                  <a:srgbClr val="7030A0"/>
                </a:solidFill>
              </a:rPr>
              <a:t>Willering</a:t>
            </a:r>
            <a:r>
              <a:rPr lang="en-US" sz="1200" dirty="0" smtClean="0">
                <a:solidFill>
                  <a:srgbClr val="7030A0"/>
                </a:solidFill>
              </a:rPr>
              <a:t> et al., IEEE TAS 2019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711106" y="2089669"/>
            <a:ext cx="2479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J.C. Perez et al., IEEE TAS 2015</a:t>
            </a:r>
            <a:endParaRPr lang="en-US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2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rfu.cea.fr/Images/astImg/1656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848" y="1023052"/>
            <a:ext cx="1345173" cy="115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9133" y="1026829"/>
            <a:ext cx="1310918" cy="125037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1161" y="2507303"/>
            <a:ext cx="1324219" cy="1164179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</a:t>
            </a:r>
            <a:r>
              <a:rPr lang="en-US" dirty="0" smtClean="0"/>
              <a:t>Quadrupole </a:t>
            </a:r>
            <a:r>
              <a:rPr lang="en-US" dirty="0"/>
              <a:t>strategy: CEA-CERN collaboration</a:t>
            </a:r>
            <a:endParaRPr lang="en-US" noProof="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4587617" y="2444357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96C31E"/>
                </a:solidFill>
                <a:latin typeface="Arial"/>
              </a:rPr>
              <a:t>CERN 11T dipole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Collared structure</a:t>
            </a:r>
          </a:p>
          <a:p>
            <a:pPr marL="285744" indent="-285744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Double aperture</a:t>
            </a:r>
          </a:p>
          <a:p>
            <a:pPr marL="285744" indent="-285744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Small bending radius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74458" y="1002662"/>
            <a:ext cx="4264539" cy="163755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C00000"/>
                </a:solidFill>
                <a:latin typeface="Arial"/>
              </a:rPr>
              <a:t>CEA quadrupole</a:t>
            </a:r>
            <a:endParaRPr lang="en-US" sz="1600" dirty="0" smtClean="0">
              <a:solidFill>
                <a:srgbClr val="002060"/>
              </a:solidFill>
              <a:latin typeface="Arial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Gradient 210 T/m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Collared structure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Tested 2008 (coil fabrication issues)</a:t>
            </a:r>
            <a:endParaRPr lang="en-US" sz="1600" b="1" dirty="0" smtClean="0">
              <a:solidFill>
                <a:srgbClr val="002060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60" y="2748892"/>
            <a:ext cx="4264539" cy="17168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7030A0"/>
                </a:solidFill>
                <a:latin typeface="Arial"/>
              </a:rPr>
              <a:t>Demonstrator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2 layers, single aperture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Gradient 340 T/m</a:t>
            </a:r>
            <a:endParaRPr lang="en-US" sz="1600" dirty="0" smtClean="0">
              <a:solidFill>
                <a:srgbClr val="7030A0"/>
              </a:solidFill>
              <a:latin typeface="Arial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Collared structure</a:t>
            </a:r>
          </a:p>
          <a:p>
            <a:pPr marL="285744" indent="-285744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Small bending radius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587618" y="1002663"/>
            <a:ext cx="419921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endParaRPr lang="en-US" sz="1600" b="1" u="sng" dirty="0" smtClean="0">
              <a:solidFill>
                <a:srgbClr val="F08728"/>
              </a:solidFill>
              <a:latin typeface="Arial"/>
            </a:endParaRPr>
          </a:p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F08728"/>
                </a:solidFill>
                <a:latin typeface="Arial"/>
              </a:rPr>
              <a:t>CERN MQXF 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Gradient 130 T/m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Pre-load studies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Large aperture (150 mm)</a:t>
            </a:r>
          </a:p>
          <a:p>
            <a:pPr fontAlgn="t">
              <a:spcBef>
                <a:spcPts val="600"/>
              </a:spcBef>
            </a:pP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572913" y="2453282"/>
            <a:ext cx="153774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Improved coil fabrication</a:t>
            </a:r>
            <a:endParaRPr lang="en-US" sz="1600" b="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25" name="Flèche courbée vers la gauche 24"/>
          <p:cNvSpPr/>
          <p:nvPr/>
        </p:nvSpPr>
        <p:spPr>
          <a:xfrm>
            <a:off x="3957928" y="2397093"/>
            <a:ext cx="391207" cy="881927"/>
          </a:xfrm>
          <a:prstGeom prst="curvedLeftArrow">
            <a:avLst/>
          </a:prstGeom>
          <a:solidFill>
            <a:srgbClr val="7030A0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8" y="4552552"/>
            <a:ext cx="4710697" cy="197226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00B0F0"/>
                </a:solidFill>
                <a:latin typeface="Arial"/>
              </a:rPr>
              <a:t>Short model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4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layers, </a:t>
            </a: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single aperture</a:t>
            </a:r>
            <a:endParaRPr lang="en-US" sz="1600" b="1" dirty="0" smtClean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Gradient </a:t>
            </a: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&gt;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360 T/m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Collared structure</a:t>
            </a:r>
          </a:p>
          <a:p>
            <a:pPr marL="285744" indent="-285744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Small bending radius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289981" y="6020200"/>
            <a:ext cx="2138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C. </a:t>
            </a:r>
            <a:r>
              <a:rPr lang="en-US" sz="1200" dirty="0" err="1" smtClean="0">
                <a:solidFill>
                  <a:srgbClr val="7030A0"/>
                </a:solidFill>
              </a:rPr>
              <a:t>Lorin</a:t>
            </a:r>
            <a:r>
              <a:rPr lang="en-US" sz="1200" dirty="0" smtClean="0">
                <a:solidFill>
                  <a:srgbClr val="7030A0"/>
                </a:solidFill>
              </a:rPr>
              <a:t> et al., IEEE TAS 2019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692769" y="4895727"/>
            <a:ext cx="27352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B0F0"/>
                </a:solidFill>
                <a:latin typeface="Arial"/>
              </a:rPr>
              <a:t>CEA-CERN collaboration to be defined</a:t>
            </a:r>
          </a:p>
          <a:p>
            <a:pPr marL="285750" lvl="0" indent="-285750" defTabSz="914400" fontAlgn="t">
              <a:spcBef>
                <a:spcPts val="600"/>
              </a:spcBef>
              <a:buFont typeface="Wingdings" panose="05000000000000000000" pitchFamily="2" charset="2"/>
              <a:buChar char="à"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Conceptual Designs proposed by CEA</a:t>
            </a:r>
          </a:p>
          <a:p>
            <a:pPr lvl="0" defTabSz="914400" fontAlgn="t">
              <a:spcBef>
                <a:spcPts val="600"/>
              </a:spcBef>
              <a:defRPr/>
            </a:pPr>
            <a:endParaRPr lang="en-US" sz="1600" b="1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30" name="Accolade fermante 29"/>
          <p:cNvSpPr/>
          <p:nvPr/>
        </p:nvSpPr>
        <p:spPr>
          <a:xfrm>
            <a:off x="5212430" y="3873260"/>
            <a:ext cx="368863" cy="2651552"/>
          </a:xfrm>
          <a:prstGeom prst="rightBrace">
            <a:avLst>
              <a:gd name="adj1" fmla="val 52767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775862" y="3403306"/>
            <a:ext cx="979793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/>
                </a:solidFill>
                <a:latin typeface="Arial"/>
                <a:sym typeface="Wingdings" panose="05000000000000000000" pitchFamily="2" charset="2"/>
              </a:rPr>
              <a:t>Quadrupole</a:t>
            </a:r>
            <a:endParaRPr lang="en-US" sz="1600" b="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35" name="Flèche courbée vers la gauche 34"/>
          <p:cNvSpPr/>
          <p:nvPr/>
        </p:nvSpPr>
        <p:spPr>
          <a:xfrm rot="4599628">
            <a:off x="4241231" y="3460863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1962" y="3208170"/>
            <a:ext cx="1295403" cy="1283211"/>
          </a:xfrm>
          <a:prstGeom prst="rect">
            <a:avLst/>
          </a:prstGeom>
        </p:spPr>
      </p:pic>
      <p:sp>
        <p:nvSpPr>
          <p:cNvPr id="41" name="ZoneTexte 40"/>
          <p:cNvSpPr txBox="1"/>
          <p:nvPr/>
        </p:nvSpPr>
        <p:spPr>
          <a:xfrm>
            <a:off x="7060388" y="746053"/>
            <a:ext cx="2138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P. Ferracin et al., IEEE TAS 2019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7081002" y="3753762"/>
            <a:ext cx="2138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F. </a:t>
            </a:r>
            <a:r>
              <a:rPr lang="en-US" sz="1200" dirty="0" err="1" smtClean="0">
                <a:solidFill>
                  <a:srgbClr val="7030A0"/>
                </a:solidFill>
              </a:rPr>
              <a:t>Savary</a:t>
            </a:r>
            <a:r>
              <a:rPr lang="en-US" sz="1200" dirty="0" smtClean="0">
                <a:solidFill>
                  <a:srgbClr val="7030A0"/>
                </a:solidFill>
              </a:rPr>
              <a:t> et al., IEEE TAS 2016</a:t>
            </a:r>
            <a:endParaRPr lang="en-US" sz="1200" dirty="0">
              <a:solidFill>
                <a:srgbClr val="7030A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3092496" y="4743291"/>
            <a:ext cx="1792659" cy="1775787"/>
            <a:chOff x="2794958" y="4597269"/>
            <a:chExt cx="1792659" cy="1775787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4958" y="4597269"/>
              <a:ext cx="1792659" cy="1775787"/>
            </a:xfrm>
            <a:prstGeom prst="rect">
              <a:avLst/>
            </a:prstGeom>
          </p:spPr>
        </p:pic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4775" y="5249704"/>
              <a:ext cx="503153" cy="504000"/>
            </a:xfrm>
            <a:prstGeom prst="rect">
              <a:avLst/>
            </a:prstGeom>
          </p:spPr>
        </p:pic>
      </p:grpSp>
      <p:sp>
        <p:nvSpPr>
          <p:cNvPr id="33" name="Flèche courbée vers la gauche 32"/>
          <p:cNvSpPr/>
          <p:nvPr/>
        </p:nvSpPr>
        <p:spPr>
          <a:xfrm rot="19151168">
            <a:off x="4228049" y="4046147"/>
            <a:ext cx="501233" cy="986592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219033" y="4387171"/>
            <a:ext cx="96752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1C3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+Layers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91C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97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6" y="4801464"/>
            <a:ext cx="5264179" cy="88639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SzPct val="100000"/>
            </a:pPr>
            <a:r>
              <a:rPr lang="en-US" sz="3200" dirty="0"/>
              <a:t>2</a:t>
            </a:r>
            <a:r>
              <a:rPr lang="en-US" sz="3200" dirty="0" smtClean="0"/>
              <a:t>. Development </a:t>
            </a:r>
            <a:r>
              <a:rPr lang="en-US" sz="3200" dirty="0"/>
              <a:t>plan towards </a:t>
            </a:r>
            <a:r>
              <a:rPr lang="en-US" sz="3200" dirty="0" smtClean="0"/>
              <a:t>20 T HTS magnets</a:t>
            </a:r>
            <a:endParaRPr lang="en-US" sz="32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à coins arrondis 27"/>
          <p:cNvSpPr/>
          <p:nvPr/>
        </p:nvSpPr>
        <p:spPr>
          <a:xfrm>
            <a:off x="4587618" y="3299691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96C31E"/>
                </a:solidFill>
                <a:latin typeface="Arial"/>
              </a:rPr>
              <a:t>HTS Demonstrator ?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No-Insulation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tapes stack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50 mm aperture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Accelerator-type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pic>
        <p:nvPicPr>
          <p:cNvPr id="3074" name="Picture 2" descr="http://irfu.cea.fr/Images/astImg/4587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498" y="1033258"/>
            <a:ext cx="1258289" cy="218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918" y="1048242"/>
            <a:ext cx="1435174" cy="1435174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HTS dipole </a:t>
            </a:r>
            <a:r>
              <a:rPr lang="en-US" dirty="0"/>
              <a:t>strategy: CEA-CERN collaboration</a:t>
            </a:r>
            <a:endParaRPr lang="en-US" noProof="0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174458" y="1002662"/>
            <a:ext cx="4264539" cy="163755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C00000"/>
                </a:solidFill>
                <a:latin typeface="Arial"/>
              </a:rPr>
              <a:t>CEA-CERN Eucard1</a:t>
            </a:r>
            <a:endParaRPr lang="en-US" sz="1600" dirty="0" smtClean="0">
              <a:solidFill>
                <a:srgbClr val="002060"/>
              </a:solidFill>
              <a:latin typeface="Arial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Block-coils with tapes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 bore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5.4 T record</a:t>
            </a:r>
            <a:endParaRPr lang="en-US" sz="1600" b="1" dirty="0" smtClean="0">
              <a:solidFill>
                <a:srgbClr val="002060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60" y="2748892"/>
            <a:ext cx="4264539" cy="17168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7030A0"/>
                </a:solidFill>
                <a:latin typeface="Arial"/>
              </a:rPr>
              <a:t>CEA-CERN Eucard2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Cos-theta coils 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Roebel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cable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40 mm bore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Test foreseen in 2021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587618" y="1002662"/>
            <a:ext cx="4199219" cy="2195897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endParaRPr lang="en-US" sz="1600" b="1" u="sng" dirty="0" smtClean="0">
              <a:solidFill>
                <a:srgbClr val="F08728"/>
              </a:solidFill>
              <a:latin typeface="Arial"/>
            </a:endParaRPr>
          </a:p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F08728"/>
                </a:solidFill>
                <a:latin typeface="Arial"/>
              </a:rPr>
              <a:t>CEA-LNCMI Nougat solenoid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No-Insulation </a:t>
            </a:r>
            <a:r>
              <a:rPr lang="en-US" sz="1600" b="1" dirty="0" err="1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Rebco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tapes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32.5 T as an insert in 2019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Quench behavior at </a:t>
            </a:r>
          </a:p>
          <a:p>
            <a:pPr fontAlgn="t">
              <a:spcBef>
                <a:spcPts val="60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    high field</a:t>
            </a:r>
            <a:endParaRPr lang="en-US" sz="1600" b="1" dirty="0" smtClean="0">
              <a:solidFill>
                <a:srgbClr val="002060"/>
              </a:solidFill>
              <a:latin typeface="Arial"/>
            </a:endParaRPr>
          </a:p>
          <a:p>
            <a:pPr fontAlgn="t">
              <a:spcBef>
                <a:spcPts val="600"/>
              </a:spcBef>
            </a:pP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8" y="4552552"/>
            <a:ext cx="4509685" cy="197226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00B0F0"/>
                </a:solidFill>
                <a:latin typeface="Arial"/>
              </a:rPr>
              <a:t>Eucard1 No-Insulation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No-Insulation tapes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Potential for 20 T @ 4.2 K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Or 16 T @ 20 K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450767" y="4465464"/>
            <a:ext cx="156121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0091C3"/>
                </a:solidFill>
                <a:latin typeface="Arial"/>
                <a:sym typeface="Wingdings" panose="05000000000000000000" pitchFamily="2" charset="2"/>
              </a:rPr>
              <a:t>Aperture</a:t>
            </a:r>
          </a:p>
          <a:p>
            <a:pPr algn="r"/>
            <a:r>
              <a:rPr lang="en-US" sz="1600" b="1" dirty="0" smtClean="0">
                <a:solidFill>
                  <a:srgbClr val="0091C3"/>
                </a:solidFill>
                <a:latin typeface="Arial"/>
                <a:sym typeface="Wingdings" panose="05000000000000000000" pitchFamily="2" charset="2"/>
              </a:rPr>
              <a:t>+Field quality</a:t>
            </a:r>
            <a:endParaRPr lang="en-US" sz="1600" b="1" dirty="0">
              <a:solidFill>
                <a:srgbClr val="0091C3"/>
              </a:solidFill>
              <a:latin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57971" y="5114284"/>
            <a:ext cx="273523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t">
              <a:spcBef>
                <a:spcPts val="600"/>
              </a:spcBef>
              <a:defRPr/>
            </a:pPr>
            <a:r>
              <a:rPr lang="en-US" sz="1600" b="1" dirty="0" smtClean="0">
                <a:solidFill>
                  <a:srgbClr val="00B0F0"/>
                </a:solidFill>
                <a:latin typeface="Arial"/>
              </a:rPr>
              <a:t>CEA-CERN collaboration to be defined</a:t>
            </a:r>
          </a:p>
          <a:p>
            <a:pPr marL="285750" lvl="0" indent="-285750" defTabSz="914400" fontAlgn="t">
              <a:spcBef>
                <a:spcPts val="600"/>
              </a:spcBef>
              <a:buFont typeface="Wingdings" panose="05000000000000000000" pitchFamily="2" charset="2"/>
              <a:buChar char="à"/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Conceptual Designs proposed by CEA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284673" y="2379304"/>
            <a:ext cx="2485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M. Durante et al., IEEE TAS 2018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408208" y="6252902"/>
            <a:ext cx="2485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See T. </a:t>
            </a:r>
            <a:r>
              <a:rPr lang="en-US" sz="1200" dirty="0" err="1" smtClean="0">
                <a:solidFill>
                  <a:srgbClr val="7030A0"/>
                </a:solidFill>
              </a:rPr>
              <a:t>Lecrevisse</a:t>
            </a:r>
            <a:r>
              <a:rPr lang="en-US" sz="1200" dirty="0" smtClean="0">
                <a:solidFill>
                  <a:srgbClr val="7030A0"/>
                </a:solidFill>
              </a:rPr>
              <a:t> presentation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011636" y="2892956"/>
            <a:ext cx="2774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Courtesy T. </a:t>
            </a:r>
            <a:r>
              <a:rPr lang="en-US" sz="1200" dirty="0" err="1" smtClean="0">
                <a:solidFill>
                  <a:srgbClr val="7030A0"/>
                </a:solidFill>
              </a:rPr>
              <a:t>Lecrevisse</a:t>
            </a:r>
            <a:r>
              <a:rPr lang="en-US" sz="1200" dirty="0" smtClean="0">
                <a:solidFill>
                  <a:srgbClr val="7030A0"/>
                </a:solidFill>
              </a:rPr>
              <a:t> and P. </a:t>
            </a:r>
            <a:r>
              <a:rPr lang="en-US" sz="1200" dirty="0" err="1" smtClean="0">
                <a:solidFill>
                  <a:srgbClr val="7030A0"/>
                </a:solidFill>
              </a:rPr>
              <a:t>Fazilleau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1" name="Flèche courbée vers la gauche 30"/>
          <p:cNvSpPr/>
          <p:nvPr/>
        </p:nvSpPr>
        <p:spPr>
          <a:xfrm rot="14719895" flipH="1">
            <a:off x="4728764" y="4578408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57374" y="4347247"/>
            <a:ext cx="185999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+Current density</a:t>
            </a:r>
          </a:p>
          <a:p>
            <a:pPr algn="r"/>
            <a:r>
              <a:rPr lang="en-US" sz="1600" b="1" dirty="0" smtClean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+No-insulation</a:t>
            </a:r>
            <a:endParaRPr lang="en-US" sz="1600" b="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25" name="Flèche courbée vers la gauche 24"/>
          <p:cNvSpPr/>
          <p:nvPr/>
        </p:nvSpPr>
        <p:spPr>
          <a:xfrm flipH="1">
            <a:off x="2793261" y="4133490"/>
            <a:ext cx="391207" cy="881927"/>
          </a:xfrm>
          <a:prstGeom prst="curvedLeftArrow">
            <a:avLst/>
          </a:prstGeom>
          <a:solidFill>
            <a:srgbClr val="7030A0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162942" y="3203277"/>
            <a:ext cx="154679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/>
                </a:solidFill>
                <a:latin typeface="Arial"/>
                <a:sym typeface="Wingdings" panose="05000000000000000000" pitchFamily="2" charset="2"/>
              </a:rPr>
              <a:t>Dipole </a:t>
            </a:r>
            <a:r>
              <a:rPr lang="en-US" sz="1600" b="1" dirty="0" err="1" smtClean="0">
                <a:solidFill>
                  <a:schemeClr val="accent1"/>
                </a:solidFill>
                <a:latin typeface="Arial"/>
                <a:sym typeface="Wingdings" panose="05000000000000000000" pitchFamily="2" charset="2"/>
              </a:rPr>
              <a:t>config</a:t>
            </a:r>
            <a:r>
              <a:rPr lang="en-US" sz="1600" b="1" dirty="0" smtClean="0">
                <a:solidFill>
                  <a:schemeClr val="accent1"/>
                </a:solidFill>
                <a:latin typeface="Arial"/>
                <a:sym typeface="Wingdings" panose="05000000000000000000" pitchFamily="2" charset="2"/>
              </a:rPr>
              <a:t>.</a:t>
            </a:r>
            <a:endParaRPr lang="en-US" sz="1600" b="1" dirty="0">
              <a:solidFill>
                <a:schemeClr val="accent1"/>
              </a:solidFill>
              <a:latin typeface="Arial"/>
            </a:endParaRPr>
          </a:p>
        </p:txBody>
      </p:sp>
      <p:sp>
        <p:nvSpPr>
          <p:cNvPr id="33" name="Flèche courbée vers la gauche 32"/>
          <p:cNvSpPr/>
          <p:nvPr/>
        </p:nvSpPr>
        <p:spPr>
          <a:xfrm>
            <a:off x="8475580" y="2998892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888" y="2773583"/>
            <a:ext cx="1403740" cy="1389050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3135423" y="4062941"/>
            <a:ext cx="1287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M. Durante et al., IEEE TAS 2020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44" name="Image 43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2575" y="4922936"/>
            <a:ext cx="1278431" cy="1151559"/>
          </a:xfrm>
          <a:prstGeom prst="rect">
            <a:avLst/>
          </a:prstGeom>
        </p:spPr>
      </p:pic>
      <p:sp>
        <p:nvSpPr>
          <p:cNvPr id="2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01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7507" y="1020512"/>
            <a:ext cx="1052424" cy="1098181"/>
          </a:xfrm>
          <a:prstGeom prst="rect">
            <a:avLst/>
          </a:prstGeom>
        </p:spPr>
      </p:pic>
      <p:sp>
        <p:nvSpPr>
          <p:cNvPr id="40" name="Rectangle à coins arrondis 39"/>
          <p:cNvSpPr/>
          <p:nvPr/>
        </p:nvSpPr>
        <p:spPr>
          <a:xfrm>
            <a:off x="4587618" y="4007055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96C31E"/>
                </a:solidFill>
                <a:latin typeface="Arial"/>
              </a:rPr>
              <a:t>HTS Demonstrator ?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No-Insulation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tapes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50 mm aperture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Accelerator-type</a:t>
            </a:r>
          </a:p>
        </p:txBody>
      </p:sp>
      <p:sp>
        <p:nvSpPr>
          <p:cNvPr id="43" name="Rectangle à coins arrondis 42"/>
          <p:cNvSpPr/>
          <p:nvPr/>
        </p:nvSpPr>
        <p:spPr>
          <a:xfrm>
            <a:off x="174460" y="2748892"/>
            <a:ext cx="4264539" cy="17168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7030A0"/>
                </a:solidFill>
                <a:latin typeface="Arial"/>
              </a:rPr>
              <a:t>CEA-CERN Eucard2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Cos-theta coils 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Roebel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cable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40 mm bore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Test foreseen in 2021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174458" y="4552552"/>
            <a:ext cx="4509685" cy="197226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00B0F0"/>
                </a:solidFill>
                <a:latin typeface="Arial"/>
              </a:rPr>
              <a:t>Eucard1 No-Insulation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No-Insulation tapes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Potential for 20 T @ 4.2 K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Or 16 T @ 20 K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918" y="1048242"/>
            <a:ext cx="1435174" cy="143517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395" y="2311846"/>
            <a:ext cx="1218647" cy="129003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288995" y="-61224"/>
            <a:ext cx="6790296" cy="908720"/>
          </a:xfrm>
        </p:spPr>
        <p:txBody>
          <a:bodyPr/>
          <a:lstStyle/>
          <a:p>
            <a:r>
              <a:rPr lang="en-US" dirty="0"/>
              <a:t>HTS dipole </a:t>
            </a:r>
            <a:r>
              <a:rPr lang="en-US" dirty="0" smtClean="0"/>
              <a:t>strategy</a:t>
            </a:r>
            <a:r>
              <a:rPr lang="en-US" dirty="0"/>
              <a:t>: </a:t>
            </a:r>
            <a:r>
              <a:rPr lang="en-US" dirty="0" smtClean="0"/>
              <a:t>CERN Support</a:t>
            </a:r>
            <a:endParaRPr lang="en-US" noProof="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4587617" y="2251216"/>
            <a:ext cx="4264539" cy="163506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chemeClr val="accent1">
                    <a:lumMod val="50000"/>
                  </a:schemeClr>
                </a:solidFill>
                <a:latin typeface="Arial"/>
              </a:rPr>
              <a:t>CERN Feather2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Aligned-blocks 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Roebel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cable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40 mm bore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Insert test in 2021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74458" y="1002662"/>
            <a:ext cx="4264539" cy="163755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C00000"/>
                </a:solidFill>
                <a:latin typeface="Arial"/>
              </a:rPr>
              <a:t>CEA-CERN Eucard1</a:t>
            </a:r>
            <a:endParaRPr lang="en-US" sz="1600" dirty="0" smtClean="0">
              <a:solidFill>
                <a:srgbClr val="002060"/>
              </a:solidFill>
              <a:latin typeface="Arial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Block-coils with tapes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 bore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5.4 T record in 2018</a:t>
            </a:r>
            <a:endParaRPr lang="en-US" sz="1600" b="1" dirty="0" smtClean="0">
              <a:solidFill>
                <a:srgbClr val="002060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587618" y="1002663"/>
            <a:ext cx="4199219" cy="11527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en-US" sz="1600" b="1" u="sng" dirty="0" smtClean="0">
                <a:solidFill>
                  <a:srgbClr val="F08728"/>
                </a:solidFill>
                <a:latin typeface="Arial"/>
              </a:rPr>
              <a:t>CERN Feather0 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No bore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Roebel</a:t>
            </a:r>
            <a:r>
              <a:rPr lang="en-US" sz="1600" b="1" dirty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cable</a:t>
            </a:r>
            <a:endParaRPr lang="en-US" sz="1600" b="1" dirty="0">
              <a:solidFill>
                <a:srgbClr val="002060"/>
              </a:solidFill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909627" y="3582463"/>
            <a:ext cx="2138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G. Kirby et al., IEEE TAS 2015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84673" y="2379304"/>
            <a:ext cx="2485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7030A0"/>
                </a:solidFill>
              </a:rPr>
              <a:t>M. Durante et al., IEEE TAS 2018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2575" y="4922936"/>
            <a:ext cx="1278431" cy="1151559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4524609" y="5740548"/>
            <a:ext cx="143624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0091C3"/>
                </a:solidFill>
                <a:latin typeface="Arial"/>
                <a:sym typeface="Wingdings" panose="05000000000000000000" pitchFamily="2" charset="2"/>
              </a:rPr>
              <a:t>Aperture</a:t>
            </a:r>
          </a:p>
          <a:p>
            <a:pPr algn="r"/>
            <a:r>
              <a:rPr lang="en-US" sz="1600" b="1" dirty="0" smtClean="0">
                <a:solidFill>
                  <a:srgbClr val="0091C3"/>
                </a:solidFill>
                <a:latin typeface="Arial"/>
                <a:sym typeface="Wingdings" panose="05000000000000000000" pitchFamily="2" charset="2"/>
              </a:rPr>
              <a:t>+field quality</a:t>
            </a:r>
            <a:endParaRPr lang="en-US" sz="1600" b="1" dirty="0">
              <a:solidFill>
                <a:srgbClr val="0091C3"/>
              </a:solidFill>
              <a:latin typeface="Arial"/>
            </a:endParaRPr>
          </a:p>
        </p:txBody>
      </p:sp>
      <p:sp>
        <p:nvSpPr>
          <p:cNvPr id="46" name="Flèche courbée vers la gauche 45"/>
          <p:cNvSpPr/>
          <p:nvPr/>
        </p:nvSpPr>
        <p:spPr>
          <a:xfrm rot="14719895" flipH="1">
            <a:off x="4849209" y="5113308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57374" y="4347247"/>
            <a:ext cx="185999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+Current density</a:t>
            </a:r>
          </a:p>
          <a:p>
            <a:pPr algn="r"/>
            <a:r>
              <a:rPr lang="en-US" sz="1600" b="1" dirty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+</a:t>
            </a:r>
            <a:r>
              <a:rPr lang="en-US" sz="1600" b="1" dirty="0" smtClean="0">
                <a:solidFill>
                  <a:srgbClr val="7030A0"/>
                </a:solidFill>
                <a:latin typeface="Arial"/>
                <a:sym typeface="Wingdings" panose="05000000000000000000" pitchFamily="2" charset="2"/>
              </a:rPr>
              <a:t>No-insulation</a:t>
            </a:r>
            <a:endParaRPr lang="en-US" sz="1600" b="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48" name="Flèche courbée vers la gauche 47"/>
          <p:cNvSpPr/>
          <p:nvPr/>
        </p:nvSpPr>
        <p:spPr>
          <a:xfrm flipH="1">
            <a:off x="2793261" y="4133490"/>
            <a:ext cx="391207" cy="881927"/>
          </a:xfrm>
          <a:prstGeom prst="curvedLeftArrow">
            <a:avLst/>
          </a:prstGeom>
          <a:solidFill>
            <a:srgbClr val="7030A0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888" y="2773583"/>
            <a:ext cx="1403740" cy="1389050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6356724" y="2010706"/>
            <a:ext cx="110580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0091C3"/>
                </a:solidFill>
                <a:latin typeface="Arial"/>
                <a:sym typeface="Wingdings" panose="05000000000000000000" pitchFamily="2" charset="2"/>
              </a:rPr>
              <a:t>Aperture</a:t>
            </a:r>
            <a:endParaRPr lang="en-US" sz="1600" b="1" dirty="0">
              <a:solidFill>
                <a:srgbClr val="0091C3"/>
              </a:solidFill>
              <a:latin typeface="Arial"/>
            </a:endParaRPr>
          </a:p>
        </p:txBody>
      </p:sp>
      <p:sp>
        <p:nvSpPr>
          <p:cNvPr id="50" name="Flèche courbée vers la gauche 49"/>
          <p:cNvSpPr/>
          <p:nvPr/>
        </p:nvSpPr>
        <p:spPr>
          <a:xfrm flipH="1">
            <a:off x="7415971" y="1791125"/>
            <a:ext cx="391207" cy="881927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2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81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52A1E219-64F3-4477-912D-9636D70C98A7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0799EC0F-9A1D-48A9-9692-520D5CEBB494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B0D5B4-4CC6-4497-9BFB-91C4C64EBEC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210521 CEA strategy v2</Template>
  <TotalTime>3241</TotalTime>
  <Words>1985</Words>
  <Application>Microsoft Office PowerPoint</Application>
  <PresentationFormat>Affichage à l'écran (4:3)</PresentationFormat>
  <Paragraphs>474</Paragraphs>
  <Slides>31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31</vt:i4>
      </vt:variant>
    </vt:vector>
  </HeadingPairs>
  <TitlesOfParts>
    <vt:vector size="42" baseType="lpstr">
      <vt:lpstr>ＭＳ Ｐゴシック</vt:lpstr>
      <vt:lpstr>Arial</vt:lpstr>
      <vt:lpstr>Calibri</vt:lpstr>
      <vt:lpstr>Symbol</vt:lpstr>
      <vt:lpstr>Times New Roman</vt:lpstr>
      <vt:lpstr>Verdana</vt:lpstr>
      <vt:lpstr>Wingdings</vt:lpstr>
      <vt:lpstr>Wingdings 3</vt:lpstr>
      <vt:lpstr>Template CEA 2019 Défaut</vt:lpstr>
      <vt:lpstr>Template CEA 2019 Clair</vt:lpstr>
      <vt:lpstr>Template CEA 2019 Bleu</vt:lpstr>
      <vt:lpstr>Présentation PowerPoint</vt:lpstr>
      <vt:lpstr>Outline</vt:lpstr>
      <vt:lpstr>Présentation PowerPoint</vt:lpstr>
      <vt:lpstr>Nb3Sn Dipole Magnet strategy: CEA-CERN collaboration</vt:lpstr>
      <vt:lpstr>Nb3Sn Dipole Magnet strategy: CERN support</vt:lpstr>
      <vt:lpstr>Nb3Sn Quadrupole strategy: CEA-CERN collaboration</vt:lpstr>
      <vt:lpstr>Présentation PowerPoint</vt:lpstr>
      <vt:lpstr>HTS dipole strategy: CEA-CERN collaboration</vt:lpstr>
      <vt:lpstr>HTS dipole strategy: CERN Support</vt:lpstr>
      <vt:lpstr>Options for Hybrid HTS/Nb3Sn dipoles</vt:lpstr>
      <vt:lpstr>Présentation PowerPoint</vt:lpstr>
      <vt:lpstr>Nb3Sn conductor characterization</vt:lpstr>
      <vt:lpstr>Nb3Sn Joints R&amp;D</vt:lpstr>
      <vt:lpstr>Nb3Sn Coil Fabrication R&amp;D – Winding </vt:lpstr>
      <vt:lpstr>Nb3Sn Coil Fabrication R&amp;D – Heat Treatment</vt:lpstr>
      <vt:lpstr>Nb3Sn Coil Fabrication R&amp;D – Insulation</vt:lpstr>
      <vt:lpstr>Materials and Structure R&amp;D</vt:lpstr>
      <vt:lpstr>Modelling Nb3Sn magnets and materials</vt:lpstr>
      <vt:lpstr>Modelling HTS magnets</vt:lpstr>
      <vt:lpstr>Présentation PowerPoint</vt:lpstr>
      <vt:lpstr>Cryogenics development for superconducting devices   1/2 </vt:lpstr>
      <vt:lpstr>Cryogenics development for superconducting devices   2/2 </vt:lpstr>
      <vt:lpstr>Présentation PowerPoint</vt:lpstr>
      <vt:lpstr>HTS dipole magnet </vt:lpstr>
      <vt:lpstr>Works on HTS magnets - BOSSE</vt:lpstr>
      <vt:lpstr>Présentation PowerPoint</vt:lpstr>
      <vt:lpstr>Existing infrastructure – coil fabrication at CEA Saclay</vt:lpstr>
      <vt:lpstr>STAARQ Test station at CEA Saclay</vt:lpstr>
      <vt:lpstr>Infrastructure: Equipex PACIFICS at CEA Saclay</vt:lpstr>
      <vt:lpstr>Présentation PowerPoint</vt:lpstr>
      <vt:lpstr>Conclusion : many contributions to HFM development 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ROCHEPAULT Etienne</dc:creator>
  <cp:lastModifiedBy>ETIENVRE Anne-Isabelle</cp:lastModifiedBy>
  <cp:revision>125</cp:revision>
  <cp:lastPrinted>2018-12-05T09:44:31Z</cp:lastPrinted>
  <dcterms:created xsi:type="dcterms:W3CDTF">2021-05-19T19:18:10Z</dcterms:created>
  <dcterms:modified xsi:type="dcterms:W3CDTF">2021-06-02T09:21:06Z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