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0"/>
  </p:notesMasterIdLst>
  <p:sldIdLst>
    <p:sldId id="274" r:id="rId2"/>
    <p:sldId id="872" r:id="rId3"/>
    <p:sldId id="789" r:id="rId4"/>
    <p:sldId id="873" r:id="rId5"/>
    <p:sldId id="854" r:id="rId6"/>
    <p:sldId id="855" r:id="rId7"/>
    <p:sldId id="856" r:id="rId8"/>
    <p:sldId id="263" r:id="rId9"/>
    <p:sldId id="885" r:id="rId10"/>
    <p:sldId id="883" r:id="rId11"/>
    <p:sldId id="890" r:id="rId12"/>
    <p:sldId id="874" r:id="rId13"/>
    <p:sldId id="887" r:id="rId14"/>
    <p:sldId id="888" r:id="rId15"/>
    <p:sldId id="889" r:id="rId16"/>
    <p:sldId id="886" r:id="rId17"/>
    <p:sldId id="891"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Devred" initials="AD" lastIdx="22" clrIdx="0">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5B7"/>
    <a:srgbClr val="C8C6C7"/>
    <a:srgbClr val="0024F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697" autoAdjust="0"/>
    <p:restoredTop sz="97156" autoAdjust="0"/>
  </p:normalViewPr>
  <p:slideViewPr>
    <p:cSldViewPr snapToGrid="0" snapToObjects="1">
      <p:cViewPr varScale="1">
        <p:scale>
          <a:sx n="98" d="100"/>
          <a:sy n="98" d="100"/>
        </p:scale>
        <p:origin x="96" y="389"/>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28A480-3686-4A45-B348-778E52A86B5D}" type="datetimeFigureOut">
              <a:rPr lang="en-US" smtClean="0"/>
              <a:t>6/3/2021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afternoon, my name is Luca </a:t>
            </a:r>
            <a:r>
              <a:rPr lang="en-US" dirty="0" err="1"/>
              <a:t>Bottura</a:t>
            </a:r>
            <a:r>
              <a:rPr lang="en-US" dirty="0"/>
              <a:t>, leader of the CERN Magnet Group, and it is a pleasure for me to present our proposed strategy for R&amp;D on high-field accelerator magnets in the coming years, as we see it today from CERN</a:t>
            </a:r>
          </a:p>
        </p:txBody>
      </p:sp>
      <p:sp>
        <p:nvSpPr>
          <p:cNvPr id="4" name="Slide Number Placeholder 3"/>
          <p:cNvSpPr>
            <a:spLocks noGrp="1"/>
          </p:cNvSpPr>
          <p:nvPr>
            <p:ph type="sldNum" sz="quarter" idx="5"/>
          </p:nvPr>
        </p:nvSpPr>
        <p:spPr/>
        <p:txBody>
          <a:bodyPr/>
          <a:lstStyle/>
          <a:p>
            <a:fld id="{3B51F81B-0188-F944-95C5-D896A11FCEC3}" type="slidenum">
              <a:rPr lang="en-US" smtClean="0"/>
              <a:t>1</a:t>
            </a:fld>
            <a:endParaRPr lang="en-US"/>
          </a:p>
        </p:txBody>
      </p:sp>
    </p:spTree>
    <p:extLst>
      <p:ext uri="{BB962C8B-B14F-4D97-AF65-F5344CB8AC3E}">
        <p14:creationId xmlns:p14="http://schemas.microsoft.com/office/powerpoint/2010/main" val="2497358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the state-of-the-art and the conclusions drawn, we have identified three axis of work for the R&amp;D to be performed in the next step. We wish on one side to push the Nb3Sn technology to its practical limit, both in terms of maximum performance as well as production scale, which implies on two axis:</a:t>
            </a:r>
          </a:p>
          <a:p>
            <a:endParaRPr lang="en-US" dirty="0"/>
          </a:p>
          <a:p>
            <a:pPr marL="228600" indent="-228600">
              <a:buAutoNum type="arabicParenR"/>
            </a:pPr>
            <a:r>
              <a:rPr lang="en-US" dirty="0"/>
              <a:t>On one side explore the limits and demonstrate the potential of Nb3Sn in terms of field reach. We have set a design target of 16 T, which should be intended as the direction of exploration, and not as a mandatory performance specification;</a:t>
            </a:r>
          </a:p>
          <a:p>
            <a:pPr marL="228600" indent="-228600">
              <a:buAutoNum type="arabicParenR"/>
            </a:pPr>
            <a:endParaRPr lang="en-US" dirty="0"/>
          </a:p>
          <a:p>
            <a:r>
              <a:rPr lang="en-US" dirty="0"/>
              <a:t>2) Develop magnets for a production scale (of the order of 1000 magnets) that goes beyond HL-LHC (of the order of 10 magnets). This will have to go through a first step that involves robust magnets, possibly simplified and optimized production and eventually reduction of cost. Target field for this direction of R&amp;D is the value of 12 T reached at present by HL-LHC, which should be intended as the benchmark against which we will compare results, and again not as a mandatory performance specification.</a:t>
            </a:r>
          </a:p>
          <a:p>
            <a:endParaRPr lang="en-US" dirty="0"/>
          </a:p>
          <a:p>
            <a:r>
              <a:rPr lang="en-US" dirty="0"/>
              <a:t>As to the HTS:</a:t>
            </a:r>
          </a:p>
          <a:p>
            <a:endParaRPr lang="en-US" dirty="0"/>
          </a:p>
          <a:p>
            <a:r>
              <a:rPr lang="en-US" dirty="0"/>
              <a:t>3) We seek to explore the possibility offered by HTS to surpass LTS, by providing proof-of-principle of the technology for accelerator applications. In this case we set the target field to 20 T, well above the reach of Nb3Sn.</a:t>
            </a:r>
          </a:p>
          <a:p>
            <a:endParaRPr lang="en-US" dirty="0"/>
          </a:p>
          <a:p>
            <a:r>
              <a:rPr lang="en-US" dirty="0"/>
              <a:t>For clarity, the fields quoted are to be intended as operating fields, i.e. including engineering and operation margin.</a:t>
            </a:r>
          </a:p>
          <a:p>
            <a:endParaRPr lang="en-US" dirty="0"/>
          </a:p>
        </p:txBody>
      </p:sp>
      <p:sp>
        <p:nvSpPr>
          <p:cNvPr id="4" name="Slide Number Placeholder 3"/>
          <p:cNvSpPr>
            <a:spLocks noGrp="1"/>
          </p:cNvSpPr>
          <p:nvPr>
            <p:ph type="sldNum" sz="quarter" idx="5"/>
          </p:nvPr>
        </p:nvSpPr>
        <p:spPr/>
        <p:txBody>
          <a:bodyPr/>
          <a:lstStyle/>
          <a:p>
            <a:fld id="{3B51F81B-0188-F944-95C5-D896A11FCEC3}" type="slidenum">
              <a:rPr lang="en-US" smtClean="0"/>
              <a:t>2</a:t>
            </a:fld>
            <a:endParaRPr lang="en-US"/>
          </a:p>
        </p:txBody>
      </p:sp>
    </p:spTree>
    <p:extLst>
      <p:ext uri="{BB962C8B-B14F-4D97-AF65-F5344CB8AC3E}">
        <p14:creationId xmlns:p14="http://schemas.microsoft.com/office/powerpoint/2010/main" val="1911644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the state-of-the-art and the conclusions drawn, we have identified three axis of work for the R&amp;D to be performed in the next step. We wish on one side to push the Nb3Sn technology to its practical limit, both in terms of maximum performance as well as production scale, which implies on two axis:</a:t>
            </a:r>
          </a:p>
          <a:p>
            <a:endParaRPr lang="en-US" dirty="0"/>
          </a:p>
          <a:p>
            <a:pPr marL="228600" indent="-228600">
              <a:buAutoNum type="arabicParenR"/>
            </a:pPr>
            <a:r>
              <a:rPr lang="en-US" dirty="0"/>
              <a:t>On one side explore the limits and demonstrate the potential of Nb3Sn in terms of field reach. We have set a design target of 16 T, which should be intended as the direction of exploration, and not as a mandatory performance specification;</a:t>
            </a:r>
          </a:p>
          <a:p>
            <a:pPr marL="228600" indent="-228600">
              <a:buAutoNum type="arabicParenR"/>
            </a:pPr>
            <a:endParaRPr lang="en-US" dirty="0"/>
          </a:p>
          <a:p>
            <a:r>
              <a:rPr lang="en-US" dirty="0"/>
              <a:t>2) Develop magnets for a production scale (of the order of 1000 magnets) that goes beyond HL-LHC (of the order of 10 magnets). This will have to go through a first step that involves robust magnets, possibly simplified and optimized production and eventually reduction of cost. Target field for this direction of R&amp;D is the value of 12 T reached at present by HL-LHC, which should be intended as the benchmark against which we will compare results, and again not as a mandatory performance specification.</a:t>
            </a:r>
          </a:p>
          <a:p>
            <a:endParaRPr lang="en-US" dirty="0"/>
          </a:p>
          <a:p>
            <a:r>
              <a:rPr lang="en-US" dirty="0"/>
              <a:t>As to the HTS:</a:t>
            </a:r>
          </a:p>
          <a:p>
            <a:endParaRPr lang="en-US" dirty="0"/>
          </a:p>
          <a:p>
            <a:r>
              <a:rPr lang="en-US" dirty="0"/>
              <a:t>3) We seek to explore the possibility offered by HTS to surpass LTS, by providing proof-of-principle of the technology for accelerator applications. In this case we set the target field to 20 T, well above the reach of Nb3Sn.</a:t>
            </a:r>
          </a:p>
          <a:p>
            <a:endParaRPr lang="en-US" dirty="0"/>
          </a:p>
          <a:p>
            <a:r>
              <a:rPr lang="en-US" dirty="0"/>
              <a:t>For clarity, the fields quoted are to be intended as operating fields, i.e. including engineering and operation margin.</a:t>
            </a:r>
          </a:p>
          <a:p>
            <a:endParaRPr lang="en-US" dirty="0"/>
          </a:p>
        </p:txBody>
      </p:sp>
      <p:sp>
        <p:nvSpPr>
          <p:cNvPr id="4" name="Slide Number Placeholder 3"/>
          <p:cNvSpPr>
            <a:spLocks noGrp="1"/>
          </p:cNvSpPr>
          <p:nvPr>
            <p:ph type="sldNum" sz="quarter" idx="5"/>
          </p:nvPr>
        </p:nvSpPr>
        <p:spPr/>
        <p:txBody>
          <a:bodyPr/>
          <a:lstStyle/>
          <a:p>
            <a:fld id="{3B51F81B-0188-F944-95C5-D896A11FCEC3}" type="slidenum">
              <a:rPr lang="en-US" smtClean="0"/>
              <a:t>3</a:t>
            </a:fld>
            <a:endParaRPr lang="en-US"/>
          </a:p>
        </p:txBody>
      </p:sp>
    </p:spTree>
    <p:extLst>
      <p:ext uri="{BB962C8B-B14F-4D97-AF65-F5344CB8AC3E}">
        <p14:creationId xmlns:p14="http://schemas.microsoft.com/office/powerpoint/2010/main" val="2896566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translates the three axes in graphical form, reporting the field generated by a dipole magnet on the horizontal axis, and the total length of magnets produced on the vertical axis. </a:t>
            </a:r>
          </a:p>
          <a:p>
            <a:endParaRPr lang="en-US" dirty="0"/>
          </a:p>
          <a:p>
            <a:r>
              <a:rPr lang="en-US" dirty="0"/>
              <a:t>The horizontal axis is the line of exploration of field limits, new concepts and technology</a:t>
            </a:r>
          </a:p>
          <a:p>
            <a:endParaRPr lang="en-US" dirty="0"/>
          </a:p>
          <a:p>
            <a:r>
              <a:rPr lang="en-US" dirty="0"/>
              <a:t>The vertical axis is the direction of series production, where a robust and efficient process is required.</a:t>
            </a:r>
          </a:p>
          <a:p>
            <a:endParaRPr lang="en-US" dirty="0"/>
          </a:p>
          <a:p>
            <a:r>
              <a:rPr lang="en-US" dirty="0"/>
              <a:t>The blue line represents magnets that have been produced to date. At one extreme is the LHC, with an ultimate field of 9 T and nearly 20 km of magnets installed in the accelerator tunnel. At the other extreme are single realizations such as FRESCA2 or MDPCTI, with field in excess of 14.5 T but single magnetic length of the order of 1 m. In the middle is HL-LHC, with a few magnets built that have reached field levels of 11 T (operation) to 12 T (ultimate).</a:t>
            </a:r>
          </a:p>
          <a:p>
            <a:endParaRPr lang="en-US" dirty="0"/>
          </a:p>
          <a:p>
            <a:r>
              <a:rPr lang="en-US" dirty="0"/>
              <a:t>The search for high fields will push the boundary along the horizontal axis, looking at Nb3Sn (red) and HTS (purple), over the scale of length typical of demonstrators and models (1 m or less)</a:t>
            </a:r>
          </a:p>
          <a:p>
            <a:endParaRPr lang="en-US" dirty="0"/>
          </a:p>
          <a:p>
            <a:r>
              <a:rPr lang="en-US" dirty="0"/>
              <a:t>At the same time, we wish to review results and develop the technology relevant for the production on large scale, i.e. from a few tens of m to (potentially) km of accelerator magnets (blue).</a:t>
            </a:r>
          </a:p>
          <a:p>
            <a:endParaRPr lang="en-US" dirty="0"/>
          </a:p>
          <a:p>
            <a:r>
              <a:rPr lang="en-US" dirty="0"/>
              <a:t>A key of the approach is that both lines proceed simultaneously, the shaded area, to achieve the objective set for the next 5 to 7 years, i.e. demonstrate that Nb3Sn can be used in a large scale accelerator and probe the potential of HTS. There is an obvious interaction among the lines, as many of the technologies are shared, and the results in each line can influence the progress along the other lines.</a:t>
            </a:r>
          </a:p>
          <a:p>
            <a:endParaRPr lang="en-US" dirty="0"/>
          </a:p>
          <a:p>
            <a:r>
              <a:rPr lang="en-US" dirty="0"/>
              <a:t>Finally, and logically, the next step of this R&amp;D should be to take stock of both the push in maximum field and in production scale, to demonstrate on medium scale the maximum field that can be reached with Nb3Sn (green). But this is for the moment only a conjecture.</a:t>
            </a:r>
          </a:p>
        </p:txBody>
      </p:sp>
      <p:sp>
        <p:nvSpPr>
          <p:cNvPr id="4" name="Slide Number Placeholder 3"/>
          <p:cNvSpPr>
            <a:spLocks noGrp="1"/>
          </p:cNvSpPr>
          <p:nvPr>
            <p:ph type="sldNum" sz="quarter" idx="5"/>
          </p:nvPr>
        </p:nvSpPr>
        <p:spPr/>
        <p:txBody>
          <a:bodyPr/>
          <a:lstStyle/>
          <a:p>
            <a:fld id="{3B51F81B-0188-F944-95C5-D896A11FCEC3}" type="slidenum">
              <a:rPr lang="en-US" smtClean="0"/>
              <a:t>4</a:t>
            </a:fld>
            <a:endParaRPr lang="en-US"/>
          </a:p>
        </p:txBody>
      </p:sp>
    </p:spTree>
    <p:extLst>
      <p:ext uri="{BB962C8B-B14F-4D97-AF65-F5344CB8AC3E}">
        <p14:creationId xmlns:p14="http://schemas.microsoft.com/office/powerpoint/2010/main" val="1753646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translates the three axes in graphical form, reporting the field generated by a dipole magnet on the horizontal axis, and the total length of magnets produced on the vertical axis. </a:t>
            </a:r>
          </a:p>
          <a:p>
            <a:endParaRPr lang="en-US" dirty="0"/>
          </a:p>
          <a:p>
            <a:r>
              <a:rPr lang="en-US" dirty="0"/>
              <a:t>The horizontal axis is the line of exploration of field limits, new concepts and technology</a:t>
            </a:r>
          </a:p>
          <a:p>
            <a:endParaRPr lang="en-US" dirty="0"/>
          </a:p>
          <a:p>
            <a:r>
              <a:rPr lang="en-US" dirty="0"/>
              <a:t>The vertical axis is the direction of series production, where a robust and efficient process is required.</a:t>
            </a:r>
          </a:p>
          <a:p>
            <a:endParaRPr lang="en-US" dirty="0"/>
          </a:p>
          <a:p>
            <a:r>
              <a:rPr lang="en-US" dirty="0"/>
              <a:t>The blue line represents magnets that have been produced to date. At one extreme is the LHC, with an ultimate field of 9 T and nearly 20 km of magnets installed in the accelerator tunnel. At the other extreme are single realizations such as FRESCA2 or MDPCTI, with field in excess of 14.5 T but single magnetic length of the order of 1 m. In the middle is HL-LHC, with a few magnets built that have reached field levels of 11 T (operation) to 12 T (ultimate).</a:t>
            </a:r>
          </a:p>
          <a:p>
            <a:endParaRPr lang="en-US" dirty="0"/>
          </a:p>
          <a:p>
            <a:r>
              <a:rPr lang="en-US" dirty="0"/>
              <a:t>The search for high fields will push the boundary along the horizontal axis, looking at Nb3Sn (red) and HTS (purple), over the scale of length typical of demonstrators and models (1 m or less)</a:t>
            </a:r>
          </a:p>
          <a:p>
            <a:endParaRPr lang="en-US" dirty="0"/>
          </a:p>
          <a:p>
            <a:r>
              <a:rPr lang="en-US" dirty="0"/>
              <a:t>At the same time, we wish to review results and develop the technology relevant for the production on large scale, i.e. from a few tens of m to (potentially) km of accelerator magnets (blue).</a:t>
            </a:r>
          </a:p>
          <a:p>
            <a:endParaRPr lang="en-US" dirty="0"/>
          </a:p>
          <a:p>
            <a:r>
              <a:rPr lang="en-US" dirty="0"/>
              <a:t>A key of the approach is that both lines proceed simultaneously, the shaded area, to achieve the objective set for the next 5 to 7 years, i.e. demonstrate that Nb3Sn can be used in a large scale accelerator and probe the potential of HTS. There is an obvious interaction among the lines, as many of the technologies are shared, and the results in each line can influence the progress along the other lines.</a:t>
            </a:r>
          </a:p>
          <a:p>
            <a:endParaRPr lang="en-US" dirty="0"/>
          </a:p>
          <a:p>
            <a:r>
              <a:rPr lang="en-US" dirty="0"/>
              <a:t>Finally, and logically, the next step of this R&amp;D should be to take stock of both the push in maximum field and in production scale, to demonstrate on medium scale the maximum field that can be reached with Nb3Sn (green). But this is for the moment only a conjecture.</a:t>
            </a:r>
          </a:p>
        </p:txBody>
      </p:sp>
      <p:sp>
        <p:nvSpPr>
          <p:cNvPr id="4" name="Slide Number Placeholder 3"/>
          <p:cNvSpPr>
            <a:spLocks noGrp="1"/>
          </p:cNvSpPr>
          <p:nvPr>
            <p:ph type="sldNum" sz="quarter" idx="5"/>
          </p:nvPr>
        </p:nvSpPr>
        <p:spPr/>
        <p:txBody>
          <a:bodyPr/>
          <a:lstStyle/>
          <a:p>
            <a:fld id="{3B51F81B-0188-F944-95C5-D896A11FCEC3}" type="slidenum">
              <a:rPr lang="en-US" smtClean="0"/>
              <a:t>10</a:t>
            </a:fld>
            <a:endParaRPr lang="en-US"/>
          </a:p>
        </p:txBody>
      </p:sp>
    </p:spTree>
    <p:extLst>
      <p:ext uri="{BB962C8B-B14F-4D97-AF65-F5344CB8AC3E}">
        <p14:creationId xmlns:p14="http://schemas.microsoft.com/office/powerpoint/2010/main" val="996823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B51F81B-0188-F944-95C5-D896A11FCEC3}" type="slidenum">
              <a:rPr lang="en-US" smtClean="0"/>
              <a:t>11</a:t>
            </a:fld>
            <a:endParaRPr lang="en-US"/>
          </a:p>
        </p:txBody>
      </p:sp>
    </p:spTree>
    <p:extLst>
      <p:ext uri="{BB962C8B-B14F-4D97-AF65-F5344CB8AC3E}">
        <p14:creationId xmlns:p14="http://schemas.microsoft.com/office/powerpoint/2010/main" val="2644374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do not wish to conclude without reminding that HFM work is of course already ongoing ! Many spectacular results have been obtained, here a list of some I quoted already, and many lessons have been learnt in this process, also thanks to the coordinated effort of the whole community facilitated by the numerous networks and collaborations of which I list a few as an example. We wish to build upon these results and lessons learnt, to pave the way to the HEP experiments of the future through innovative magnet technology !</a:t>
            </a:r>
          </a:p>
        </p:txBody>
      </p:sp>
      <p:sp>
        <p:nvSpPr>
          <p:cNvPr id="4" name="Slide Number Placeholder 3"/>
          <p:cNvSpPr>
            <a:spLocks noGrp="1"/>
          </p:cNvSpPr>
          <p:nvPr>
            <p:ph type="sldNum" sz="quarter" idx="5"/>
          </p:nvPr>
        </p:nvSpPr>
        <p:spPr/>
        <p:txBody>
          <a:bodyPr/>
          <a:lstStyle/>
          <a:p>
            <a:fld id="{3B51F81B-0188-F944-95C5-D896A11FCEC3}" type="slidenum">
              <a:rPr lang="en-US" smtClean="0"/>
              <a:t>13</a:t>
            </a:fld>
            <a:endParaRPr lang="en-US"/>
          </a:p>
        </p:txBody>
      </p:sp>
    </p:spTree>
    <p:extLst>
      <p:ext uri="{BB962C8B-B14F-4D97-AF65-F5344CB8AC3E}">
        <p14:creationId xmlns:p14="http://schemas.microsoft.com/office/powerpoint/2010/main" val="34982932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chemeClr val="tx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7561433E-798B-5F49-9757-E375052C7AD2}"/>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l="2888" r="2888"/>
          <a:stretch/>
        </p:blipFill>
        <p:spPr>
          <a:xfrm>
            <a:off x="0" y="1"/>
            <a:ext cx="9144000" cy="6858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28F5549-2B01-B242-8802-82B8589C809D}" type="datetime1">
              <a:rPr lang="en-US" smtClean="0"/>
              <a:t>6/3/2021</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F6A0D1B-B268-524A-8345-D1626C161D9C}" type="datetime1">
              <a:rPr lang="en-US" smtClean="0"/>
              <a:t>6/3/2021</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75C2D24-40FC-7D40-8933-20B3F8593012}" type="datetime1">
              <a:rPr lang="en-US" smtClean="0"/>
              <a:t>6/3/2021</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3913908-4EF1-FE48-AD15-A61E23EBC998}" type="datetime1">
              <a:rPr lang="en-US" smtClean="0"/>
              <a:t>6/3/2021</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pic>
        <p:nvPicPr>
          <p:cNvPr id="7" name="Picture 6">
            <a:extLst>
              <a:ext uri="{FF2B5EF4-FFF2-40B4-BE49-F238E27FC236}">
                <a16:creationId xmlns:a16="http://schemas.microsoft.com/office/drawing/2014/main" id="{DD369DAA-A41A-0249-A1A0-FDE0A8241BFA}"/>
              </a:ext>
            </a:extLst>
          </p:cNvPr>
          <p:cNvPicPr>
            <a:picLocks noChangeAspect="1"/>
          </p:cNvPicPr>
          <p:nvPr userDrawn="1"/>
        </p:nvPicPr>
        <p:blipFill rotWithShape="1">
          <a:blip r:embed="rId2"/>
          <a:srcRect b="36557"/>
          <a:stretch/>
        </p:blipFill>
        <p:spPr bwMode="auto">
          <a:xfrm>
            <a:off x="734606" y="6253534"/>
            <a:ext cx="743918" cy="542473"/>
          </a:xfrm>
          <a:prstGeom prst="rect">
            <a:avLst/>
          </a:prstGeom>
        </p:spPr>
      </p:pic>
      <p:pic>
        <p:nvPicPr>
          <p:cNvPr id="8" name="Picture 7">
            <a:extLst>
              <a:ext uri="{FF2B5EF4-FFF2-40B4-BE49-F238E27FC236}">
                <a16:creationId xmlns:a16="http://schemas.microsoft.com/office/drawing/2014/main" id="{8AA2F53B-2FEA-774A-ABB6-CCBFBEEB0FDB}"/>
              </a:ext>
            </a:extLst>
          </p:cNvPr>
          <p:cNvPicPr>
            <a:picLocks noChangeAspect="1"/>
          </p:cNvPicPr>
          <p:nvPr userDrawn="1"/>
        </p:nvPicPr>
        <p:blipFill rotWithShape="1">
          <a:blip r:embed="rId2"/>
          <a:srcRect t="62024"/>
          <a:stretch/>
        </p:blipFill>
        <p:spPr bwMode="auto">
          <a:xfrm>
            <a:off x="1436569" y="6356349"/>
            <a:ext cx="743918" cy="324713"/>
          </a:xfrm>
          <a:prstGeom prst="rect">
            <a:avLst/>
          </a:prstGeom>
        </p:spPr>
      </p:pic>
      <p:cxnSp>
        <p:nvCxnSpPr>
          <p:cNvPr id="9" name="Straight Connector 8">
            <a:extLst>
              <a:ext uri="{FF2B5EF4-FFF2-40B4-BE49-F238E27FC236}">
                <a16:creationId xmlns:a16="http://schemas.microsoft.com/office/drawing/2014/main" id="{8109BD29-649E-8844-A691-6D04AD0CB5F7}"/>
              </a:ext>
            </a:extLst>
          </p:cNvPr>
          <p:cNvCxnSpPr/>
          <p:nvPr userDrawn="1"/>
        </p:nvCxnSpPr>
        <p:spPr>
          <a:xfrm>
            <a:off x="689675" y="6199322"/>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1353D12-6D71-EA48-94D4-F90E3FF291D2}" type="datetime1">
              <a:rPr lang="en-US" smtClean="0"/>
              <a:t>6/3/2021</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pic>
        <p:nvPicPr>
          <p:cNvPr id="14" name="Picture 13">
            <a:extLst>
              <a:ext uri="{FF2B5EF4-FFF2-40B4-BE49-F238E27FC236}">
                <a16:creationId xmlns:a16="http://schemas.microsoft.com/office/drawing/2014/main" id="{BE062285-D1D2-D043-977F-4731392FE903}"/>
              </a:ext>
            </a:extLst>
          </p:cNvPr>
          <p:cNvPicPr>
            <a:picLocks noChangeAspect="1"/>
          </p:cNvPicPr>
          <p:nvPr userDrawn="1"/>
        </p:nvPicPr>
        <p:blipFill rotWithShape="1">
          <a:blip r:embed="rId2"/>
          <a:srcRect b="36557"/>
          <a:stretch/>
        </p:blipFill>
        <p:spPr bwMode="auto">
          <a:xfrm>
            <a:off x="734606" y="6253534"/>
            <a:ext cx="743918" cy="542473"/>
          </a:xfrm>
          <a:prstGeom prst="rect">
            <a:avLst/>
          </a:prstGeom>
        </p:spPr>
      </p:pic>
      <p:pic>
        <p:nvPicPr>
          <p:cNvPr id="15" name="Picture 14">
            <a:extLst>
              <a:ext uri="{FF2B5EF4-FFF2-40B4-BE49-F238E27FC236}">
                <a16:creationId xmlns:a16="http://schemas.microsoft.com/office/drawing/2014/main" id="{C32CBB7E-3A1F-CB48-A596-79FC72302DF7}"/>
              </a:ext>
            </a:extLst>
          </p:cNvPr>
          <p:cNvPicPr>
            <a:picLocks noChangeAspect="1"/>
          </p:cNvPicPr>
          <p:nvPr userDrawn="1"/>
        </p:nvPicPr>
        <p:blipFill rotWithShape="1">
          <a:blip r:embed="rId2"/>
          <a:srcRect t="62024"/>
          <a:stretch/>
        </p:blipFill>
        <p:spPr bwMode="auto">
          <a:xfrm>
            <a:off x="1436569" y="6356349"/>
            <a:ext cx="743918" cy="324713"/>
          </a:xfrm>
          <a:prstGeom prst="rect">
            <a:avLst/>
          </a:prstGeom>
        </p:spPr>
      </p:pic>
      <p:cxnSp>
        <p:nvCxnSpPr>
          <p:cNvPr id="16" name="Straight Connector 15">
            <a:extLst>
              <a:ext uri="{FF2B5EF4-FFF2-40B4-BE49-F238E27FC236}">
                <a16:creationId xmlns:a16="http://schemas.microsoft.com/office/drawing/2014/main" id="{EF32BDCA-0E90-2544-AFAE-0F65712D7F02}"/>
              </a:ext>
            </a:extLst>
          </p:cNvPr>
          <p:cNvCxnSpPr/>
          <p:nvPr userDrawn="1"/>
        </p:nvCxnSpPr>
        <p:spPr>
          <a:xfrm>
            <a:off x="689675" y="6199322"/>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82FC4CC-83A5-5945-BB56-0701AF6952BE}" type="datetime1">
              <a:rPr lang="en-US" smtClean="0"/>
              <a:t>6/3/2021</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0A1CA52-547C-E34D-BE14-8174050EC035}" type="datetime1">
              <a:rPr lang="en-US" smtClean="0"/>
              <a:t>6/3/2021</a:t>
            </a:fld>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8D00418-891E-6547-86F4-9C60FA69BAAC}" type="datetime1">
              <a:rPr lang="en-US" smtClean="0"/>
              <a:t>6/3/2021</a:t>
            </a:fld>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B417558-A5B4-E842-B1DF-677745561FCD}" type="datetime1">
              <a:rPr lang="en-US" smtClean="0"/>
              <a:t>6/3/2021</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75C63EC-9147-6E43-B1C5-595DF9CCBB2A}" type="datetime1">
              <a:rPr lang="en-US" smtClean="0"/>
              <a:t>6/3/2021</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038"/>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57482"/>
            <a:ext cx="8226854" cy="503554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4BFD808-6B56-4447-9401-2398D08EE3C0}" type="datetime1">
              <a:rPr lang="en-US" smtClean="0"/>
              <a:t>6/3/2021</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216" y="744677"/>
            <a:ext cx="8265984" cy="2717660"/>
          </a:xfrm>
        </p:spPr>
        <p:txBody>
          <a:bodyPr>
            <a:normAutofit fontScale="90000"/>
          </a:bodyPr>
          <a:lstStyle/>
          <a:p>
            <a:pPr algn="r"/>
            <a:r>
              <a:rPr lang="en-US" dirty="0"/>
              <a:t>High Field Accelerator Magnet </a:t>
            </a:r>
            <a:br>
              <a:rPr lang="en-US" dirty="0"/>
            </a:br>
            <a:r>
              <a:rPr lang="en-US" dirty="0"/>
              <a:t>R&amp;D </a:t>
            </a:r>
            <a:r>
              <a:rPr lang="en-US" dirty="0" err="1"/>
              <a:t>Programme</a:t>
            </a:r>
            <a:r>
              <a:rPr lang="en-US" dirty="0"/>
              <a:t/>
            </a:r>
            <a:br>
              <a:rPr lang="en-US" dirty="0"/>
            </a:br>
            <a:r>
              <a:rPr lang="en-US" sz="2700" dirty="0"/>
              <a:t/>
            </a:r>
            <a:br>
              <a:rPr lang="en-US" sz="2700" dirty="0"/>
            </a:br>
            <a:endParaRPr lang="en-US" b="0" dirty="0"/>
          </a:p>
        </p:txBody>
      </p:sp>
      <p:sp>
        <p:nvSpPr>
          <p:cNvPr id="3" name="Text Placeholder 2"/>
          <p:cNvSpPr>
            <a:spLocks noGrp="1"/>
          </p:cNvSpPr>
          <p:nvPr>
            <p:ph type="body" idx="1"/>
          </p:nvPr>
        </p:nvSpPr>
        <p:spPr>
          <a:xfrm>
            <a:off x="313509" y="3462337"/>
            <a:ext cx="8398691" cy="1945235"/>
          </a:xfrm>
        </p:spPr>
        <p:txBody>
          <a:bodyPr>
            <a:normAutofit/>
          </a:bodyPr>
          <a:lstStyle/>
          <a:p>
            <a:pPr algn="r"/>
            <a:r>
              <a:rPr lang="en-US" dirty="0" smtClean="0"/>
              <a:t>José Miguel Jimenez</a:t>
            </a:r>
          </a:p>
          <a:p>
            <a:pPr algn="r"/>
            <a:endParaRPr lang="en-US" dirty="0"/>
          </a:p>
          <a:p>
            <a:pPr algn="r"/>
            <a:endParaRPr lang="en-US" sz="1600" dirty="0"/>
          </a:p>
          <a:p>
            <a:pPr algn="r"/>
            <a:r>
              <a:rPr lang="en-US" sz="1600" dirty="0" smtClean="0"/>
              <a:t>Acknowledgments to L. </a:t>
            </a:r>
            <a:r>
              <a:rPr lang="en-US" sz="1600" dirty="0" err="1" smtClean="0"/>
              <a:t>Bottura</a:t>
            </a:r>
            <a:r>
              <a:rPr lang="en-US" sz="1600" dirty="0" smtClean="0"/>
              <a:t>, A. Devred and A. Ballarino for the preparation of the slides</a:t>
            </a:r>
            <a:endParaRPr lang="en-US" sz="1600" dirty="0"/>
          </a:p>
        </p:txBody>
      </p:sp>
    </p:spTree>
    <p:extLst>
      <p:ext uri="{BB962C8B-B14F-4D97-AF65-F5344CB8AC3E}">
        <p14:creationId xmlns:p14="http://schemas.microsoft.com/office/powerpoint/2010/main" val="3115513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970B669-00F8-1847-936F-9D3E8870C432}"/>
              </a:ext>
            </a:extLst>
          </p:cNvPr>
          <p:cNvSpPr>
            <a:spLocks noGrp="1"/>
          </p:cNvSpPr>
          <p:nvPr>
            <p:ph type="title"/>
          </p:nvPr>
        </p:nvSpPr>
        <p:spPr>
          <a:xfrm>
            <a:off x="457200" y="17038"/>
            <a:ext cx="8226854" cy="940443"/>
          </a:xfrm>
        </p:spPr>
        <p:txBody>
          <a:bodyPr>
            <a:noAutofit/>
          </a:bodyPr>
          <a:lstStyle/>
          <a:p>
            <a:r>
              <a:rPr lang="en-US" dirty="0"/>
              <a:t>HFM </a:t>
            </a:r>
            <a:r>
              <a:rPr lang="en-US" dirty="0" err="1"/>
              <a:t>Programme</a:t>
            </a:r>
            <a:r>
              <a:rPr lang="en-US" dirty="0"/>
              <a:t> construction</a:t>
            </a:r>
          </a:p>
        </p:txBody>
      </p:sp>
      <p:sp>
        <p:nvSpPr>
          <p:cNvPr id="13" name="Slide Number Placeholder 5">
            <a:extLst>
              <a:ext uri="{FF2B5EF4-FFF2-40B4-BE49-F238E27FC236}">
                <a16:creationId xmlns:a16="http://schemas.microsoft.com/office/drawing/2014/main" id="{3EEF4706-9D82-9540-AD86-35FC0AE8E1FE}"/>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10</a:t>
            </a:fld>
            <a:endParaRPr lang="en-US" dirty="0"/>
          </a:p>
        </p:txBody>
      </p:sp>
      <p:pic>
        <p:nvPicPr>
          <p:cNvPr id="37" name="Picture 36">
            <a:extLst>
              <a:ext uri="{FF2B5EF4-FFF2-40B4-BE49-F238E27FC236}">
                <a16:creationId xmlns:a16="http://schemas.microsoft.com/office/drawing/2014/main" id="{21F9D89B-17C1-E14E-8C64-8728BE83616E}"/>
              </a:ext>
            </a:extLst>
          </p:cNvPr>
          <p:cNvPicPr>
            <a:picLocks noChangeAspect="1"/>
          </p:cNvPicPr>
          <p:nvPr/>
        </p:nvPicPr>
        <p:blipFill rotWithShape="1">
          <a:blip r:embed="rId3"/>
          <a:srcRect r="22414"/>
          <a:stretch/>
        </p:blipFill>
        <p:spPr>
          <a:xfrm>
            <a:off x="254807" y="830899"/>
            <a:ext cx="3569361" cy="2630154"/>
          </a:xfrm>
          <a:prstGeom prst="rect">
            <a:avLst/>
          </a:prstGeom>
        </p:spPr>
      </p:pic>
      <p:pic>
        <p:nvPicPr>
          <p:cNvPr id="42" name="Picture 41">
            <a:extLst>
              <a:ext uri="{FF2B5EF4-FFF2-40B4-BE49-F238E27FC236}">
                <a16:creationId xmlns:a16="http://schemas.microsoft.com/office/drawing/2014/main" id="{62D2DB2B-8A16-3049-821F-0715DF8C87FA}"/>
              </a:ext>
            </a:extLst>
          </p:cNvPr>
          <p:cNvPicPr>
            <a:picLocks noChangeAspect="1"/>
          </p:cNvPicPr>
          <p:nvPr/>
        </p:nvPicPr>
        <p:blipFill>
          <a:blip r:embed="rId4"/>
          <a:stretch>
            <a:fillRect/>
          </a:stretch>
        </p:blipFill>
        <p:spPr>
          <a:xfrm>
            <a:off x="4200274" y="1288932"/>
            <a:ext cx="3755399" cy="2237586"/>
          </a:xfrm>
          <a:prstGeom prst="rect">
            <a:avLst/>
          </a:prstGeom>
        </p:spPr>
      </p:pic>
      <p:sp>
        <p:nvSpPr>
          <p:cNvPr id="16" name="TextBox 15">
            <a:extLst>
              <a:ext uri="{FF2B5EF4-FFF2-40B4-BE49-F238E27FC236}">
                <a16:creationId xmlns:a16="http://schemas.microsoft.com/office/drawing/2014/main" id="{21909EC9-7EF7-BC4D-9FD2-F0B26DE7BE6A}"/>
              </a:ext>
            </a:extLst>
          </p:cNvPr>
          <p:cNvSpPr txBox="1"/>
          <p:nvPr/>
        </p:nvSpPr>
        <p:spPr>
          <a:xfrm>
            <a:off x="4438663" y="830899"/>
            <a:ext cx="2578463" cy="369332"/>
          </a:xfrm>
          <a:prstGeom prst="rect">
            <a:avLst/>
          </a:prstGeom>
          <a:solidFill>
            <a:schemeClr val="bg1"/>
          </a:solidFill>
          <a:ln>
            <a:solidFill>
              <a:schemeClr val="tx1"/>
            </a:solidFill>
          </a:ln>
        </p:spPr>
        <p:txBody>
          <a:bodyPr wrap="none" rtlCol="0">
            <a:spAutoFit/>
          </a:bodyPr>
          <a:lstStyle/>
          <a:p>
            <a:r>
              <a:rPr lang="en-US" dirty="0"/>
              <a:t>TE-MSC: LTS and HTS</a:t>
            </a:r>
          </a:p>
        </p:txBody>
      </p:sp>
      <p:pic>
        <p:nvPicPr>
          <p:cNvPr id="20" name="Picture 19" descr="Table&#10;&#10;Description automatically generated">
            <a:extLst>
              <a:ext uri="{FF2B5EF4-FFF2-40B4-BE49-F238E27FC236}">
                <a16:creationId xmlns:a16="http://schemas.microsoft.com/office/drawing/2014/main" id="{00D40A84-1DFB-8F49-AE70-9BFFB4ED81EC}"/>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81094" y="3500371"/>
            <a:ext cx="3945467" cy="2333010"/>
          </a:xfrm>
          <a:prstGeom prst="rect">
            <a:avLst/>
          </a:prstGeom>
        </p:spPr>
      </p:pic>
      <p:sp>
        <p:nvSpPr>
          <p:cNvPr id="45" name="TextBox 44">
            <a:extLst>
              <a:ext uri="{FF2B5EF4-FFF2-40B4-BE49-F238E27FC236}">
                <a16:creationId xmlns:a16="http://schemas.microsoft.com/office/drawing/2014/main" id="{F5874F45-9992-D14B-8ACB-C12D0C9C67C6}"/>
              </a:ext>
            </a:extLst>
          </p:cNvPr>
          <p:cNvSpPr txBox="1"/>
          <p:nvPr/>
        </p:nvSpPr>
        <p:spPr>
          <a:xfrm>
            <a:off x="49920" y="5745300"/>
            <a:ext cx="2223686" cy="369332"/>
          </a:xfrm>
          <a:prstGeom prst="rect">
            <a:avLst/>
          </a:prstGeom>
          <a:solidFill>
            <a:schemeClr val="bg1"/>
          </a:solidFill>
          <a:ln>
            <a:solidFill>
              <a:schemeClr val="tx1"/>
            </a:solidFill>
          </a:ln>
        </p:spPr>
        <p:txBody>
          <a:bodyPr wrap="none" rtlCol="0">
            <a:spAutoFit/>
          </a:bodyPr>
          <a:lstStyle/>
          <a:p>
            <a:r>
              <a:rPr lang="en-US" dirty="0"/>
              <a:t>TE-MPE: Protection</a:t>
            </a:r>
          </a:p>
        </p:txBody>
      </p:sp>
      <p:pic>
        <p:nvPicPr>
          <p:cNvPr id="23" name="Picture 22" descr="Graphical user interface, text, application, email&#10;&#10;Description automatically generated">
            <a:extLst>
              <a:ext uri="{FF2B5EF4-FFF2-40B4-BE49-F238E27FC236}">
                <a16:creationId xmlns:a16="http://schemas.microsoft.com/office/drawing/2014/main" id="{6B7F927F-E599-5649-8812-954C088B9E75}"/>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026561" y="3095061"/>
            <a:ext cx="3945467" cy="1938023"/>
          </a:xfrm>
          <a:prstGeom prst="rect">
            <a:avLst/>
          </a:prstGeom>
        </p:spPr>
      </p:pic>
      <p:sp>
        <p:nvSpPr>
          <p:cNvPr id="48" name="TextBox 47">
            <a:extLst>
              <a:ext uri="{FF2B5EF4-FFF2-40B4-BE49-F238E27FC236}">
                <a16:creationId xmlns:a16="http://schemas.microsoft.com/office/drawing/2014/main" id="{7F500B49-9135-3A47-A7B5-88B076F9C3B9}"/>
              </a:ext>
            </a:extLst>
          </p:cNvPr>
          <p:cNvSpPr txBox="1"/>
          <p:nvPr/>
        </p:nvSpPr>
        <p:spPr>
          <a:xfrm>
            <a:off x="6089705" y="3500371"/>
            <a:ext cx="2095445" cy="369332"/>
          </a:xfrm>
          <a:prstGeom prst="rect">
            <a:avLst/>
          </a:prstGeom>
          <a:solidFill>
            <a:schemeClr val="bg1"/>
          </a:solidFill>
          <a:ln>
            <a:solidFill>
              <a:schemeClr val="tx1"/>
            </a:solidFill>
          </a:ln>
        </p:spPr>
        <p:txBody>
          <a:bodyPr wrap="none" rtlCol="0">
            <a:spAutoFit/>
          </a:bodyPr>
          <a:lstStyle/>
          <a:p>
            <a:r>
              <a:rPr lang="en-US" dirty="0"/>
              <a:t>TE-VSC: Materials</a:t>
            </a:r>
          </a:p>
        </p:txBody>
      </p:sp>
      <p:pic>
        <p:nvPicPr>
          <p:cNvPr id="52" name="Picture 51">
            <a:extLst>
              <a:ext uri="{FF2B5EF4-FFF2-40B4-BE49-F238E27FC236}">
                <a16:creationId xmlns:a16="http://schemas.microsoft.com/office/drawing/2014/main" id="{363C8C4F-01C7-554E-82FC-0BCA1D600474}"/>
              </a:ext>
            </a:extLst>
          </p:cNvPr>
          <p:cNvPicPr>
            <a:picLocks noChangeAspect="1"/>
          </p:cNvPicPr>
          <p:nvPr/>
        </p:nvPicPr>
        <p:blipFill rotWithShape="1">
          <a:blip r:embed="rId7"/>
          <a:srcRect l="1389" t="7039" r="18819" b="8290"/>
          <a:stretch/>
        </p:blipFill>
        <p:spPr>
          <a:xfrm>
            <a:off x="2995452" y="4881256"/>
            <a:ext cx="6073192" cy="1072984"/>
          </a:xfrm>
          <a:prstGeom prst="rect">
            <a:avLst/>
          </a:prstGeom>
        </p:spPr>
      </p:pic>
      <p:sp>
        <p:nvSpPr>
          <p:cNvPr id="49" name="TextBox 48">
            <a:extLst>
              <a:ext uri="{FF2B5EF4-FFF2-40B4-BE49-F238E27FC236}">
                <a16:creationId xmlns:a16="http://schemas.microsoft.com/office/drawing/2014/main" id="{2C9F6C06-DD75-2149-8204-34A319DD4E84}"/>
              </a:ext>
            </a:extLst>
          </p:cNvPr>
          <p:cNvSpPr txBox="1"/>
          <p:nvPr/>
        </p:nvSpPr>
        <p:spPr>
          <a:xfrm>
            <a:off x="3963445" y="5745300"/>
            <a:ext cx="5130635" cy="369332"/>
          </a:xfrm>
          <a:prstGeom prst="rect">
            <a:avLst/>
          </a:prstGeom>
          <a:solidFill>
            <a:schemeClr val="bg1"/>
          </a:solidFill>
          <a:ln>
            <a:solidFill>
              <a:schemeClr val="tx1"/>
            </a:solidFill>
          </a:ln>
        </p:spPr>
        <p:txBody>
          <a:bodyPr wrap="none" rtlCol="0">
            <a:spAutoFit/>
          </a:bodyPr>
          <a:lstStyle/>
          <a:p>
            <a:r>
              <a:rPr lang="en-US" dirty="0"/>
              <a:t>TE-MPE: Test Infrastructure and Instrumentation</a:t>
            </a:r>
          </a:p>
        </p:txBody>
      </p:sp>
      <p:sp>
        <p:nvSpPr>
          <p:cNvPr id="24" name="TextBox 23">
            <a:extLst>
              <a:ext uri="{FF2B5EF4-FFF2-40B4-BE49-F238E27FC236}">
                <a16:creationId xmlns:a16="http://schemas.microsoft.com/office/drawing/2014/main" id="{A0AE0BAD-26D1-8B45-BCA6-E43AE37F7D9B}"/>
              </a:ext>
            </a:extLst>
          </p:cNvPr>
          <p:cNvSpPr txBox="1"/>
          <p:nvPr/>
        </p:nvSpPr>
        <p:spPr>
          <a:xfrm>
            <a:off x="2684541" y="6297124"/>
            <a:ext cx="5692585" cy="400110"/>
          </a:xfrm>
          <a:prstGeom prst="rect">
            <a:avLst/>
          </a:prstGeom>
          <a:noFill/>
        </p:spPr>
        <p:txBody>
          <a:bodyPr wrap="none" rtlCol="0">
            <a:spAutoFit/>
          </a:bodyPr>
          <a:lstStyle/>
          <a:p>
            <a:pPr algn="r"/>
            <a:r>
              <a:rPr lang="en-US" sz="2000" dirty="0">
                <a:solidFill>
                  <a:schemeClr val="bg1"/>
                </a:solidFill>
              </a:rPr>
              <a:t>Series of targeted meetings in the past 6 months</a:t>
            </a:r>
          </a:p>
        </p:txBody>
      </p:sp>
    </p:spTree>
    <p:extLst>
      <p:ext uri="{BB962C8B-B14F-4D97-AF65-F5344CB8AC3E}">
        <p14:creationId xmlns:p14="http://schemas.microsoft.com/office/powerpoint/2010/main" val="9165479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line chart&#10;&#10;Description automatically generated">
            <a:extLst>
              <a:ext uri="{FF2B5EF4-FFF2-40B4-BE49-F238E27FC236}">
                <a16:creationId xmlns:a16="http://schemas.microsoft.com/office/drawing/2014/main" id="{32291ADC-E784-3C49-A33B-6383D4A74141}"/>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t="8275"/>
          <a:stretch/>
        </p:blipFill>
        <p:spPr>
          <a:xfrm>
            <a:off x="0" y="1186053"/>
            <a:ext cx="9144000" cy="4950613"/>
          </a:xfrm>
          <a:prstGeom prst="rect">
            <a:avLst/>
          </a:prstGeom>
        </p:spPr>
      </p:pic>
      <p:sp>
        <p:nvSpPr>
          <p:cNvPr id="7" name="Title 6">
            <a:extLst>
              <a:ext uri="{FF2B5EF4-FFF2-40B4-BE49-F238E27FC236}">
                <a16:creationId xmlns:a16="http://schemas.microsoft.com/office/drawing/2014/main" id="{641BFB4F-8362-0A42-B9A7-97794DFBE433}"/>
              </a:ext>
            </a:extLst>
          </p:cNvPr>
          <p:cNvSpPr>
            <a:spLocks noGrp="1"/>
          </p:cNvSpPr>
          <p:nvPr>
            <p:ph type="title"/>
          </p:nvPr>
        </p:nvSpPr>
        <p:spPr/>
        <p:txBody>
          <a:bodyPr>
            <a:normAutofit fontScale="90000"/>
          </a:bodyPr>
          <a:lstStyle/>
          <a:p>
            <a:r>
              <a:rPr lang="en-US" dirty="0"/>
              <a:t>M+P – Target figures 2021-2030</a:t>
            </a:r>
          </a:p>
        </p:txBody>
      </p:sp>
      <p:sp>
        <p:nvSpPr>
          <p:cNvPr id="6" name="Slide Number Placeholder 5">
            <a:extLst>
              <a:ext uri="{FF2B5EF4-FFF2-40B4-BE49-F238E27FC236}">
                <a16:creationId xmlns:a16="http://schemas.microsoft.com/office/drawing/2014/main" id="{B0114BBA-96CB-1C4B-9E2E-57C1F8D94E3C}"/>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9" name="TextBox 8">
            <a:extLst>
              <a:ext uri="{FF2B5EF4-FFF2-40B4-BE49-F238E27FC236}">
                <a16:creationId xmlns:a16="http://schemas.microsoft.com/office/drawing/2014/main" id="{CF268333-CC50-6743-AD1F-CADC1BA7AC1E}"/>
              </a:ext>
            </a:extLst>
          </p:cNvPr>
          <p:cNvSpPr txBox="1"/>
          <p:nvPr/>
        </p:nvSpPr>
        <p:spPr>
          <a:xfrm>
            <a:off x="1970093" y="1458275"/>
            <a:ext cx="2040799" cy="369332"/>
          </a:xfrm>
          <a:prstGeom prst="rect">
            <a:avLst/>
          </a:prstGeom>
          <a:noFill/>
        </p:spPr>
        <p:txBody>
          <a:bodyPr wrap="square" rtlCol="0">
            <a:spAutoFit/>
          </a:bodyPr>
          <a:lstStyle/>
          <a:p>
            <a:r>
              <a:rPr lang="en-US" b="1" dirty="0">
                <a:solidFill>
                  <a:srgbClr val="E937A8"/>
                </a:solidFill>
              </a:rPr>
              <a:t>+15 </a:t>
            </a:r>
            <a:r>
              <a:rPr lang="en-US" b="1" dirty="0" err="1">
                <a:solidFill>
                  <a:srgbClr val="E937A8"/>
                </a:solidFill>
              </a:rPr>
              <a:t>FTEy</a:t>
            </a:r>
            <a:r>
              <a:rPr lang="en-US" b="1" dirty="0">
                <a:solidFill>
                  <a:srgbClr val="E937A8"/>
                </a:solidFill>
              </a:rPr>
              <a:t> new P </a:t>
            </a:r>
          </a:p>
        </p:txBody>
      </p:sp>
      <p:sp>
        <p:nvSpPr>
          <p:cNvPr id="10" name="TextBox 9">
            <a:extLst>
              <a:ext uri="{FF2B5EF4-FFF2-40B4-BE49-F238E27FC236}">
                <a16:creationId xmlns:a16="http://schemas.microsoft.com/office/drawing/2014/main" id="{B87857CA-DB7C-6F41-BC20-6C5F318A7307}"/>
              </a:ext>
            </a:extLst>
          </p:cNvPr>
          <p:cNvSpPr txBox="1"/>
          <p:nvPr/>
        </p:nvSpPr>
        <p:spPr>
          <a:xfrm>
            <a:off x="4010892" y="1383451"/>
            <a:ext cx="3498990" cy="369332"/>
          </a:xfrm>
          <a:prstGeom prst="rect">
            <a:avLst/>
          </a:prstGeom>
          <a:noFill/>
        </p:spPr>
        <p:txBody>
          <a:bodyPr wrap="square" rtlCol="0">
            <a:spAutoFit/>
          </a:bodyPr>
          <a:lstStyle/>
          <a:p>
            <a:r>
              <a:rPr lang="en-US" b="1" dirty="0">
                <a:solidFill>
                  <a:srgbClr val="E937A8"/>
                </a:solidFill>
              </a:rPr>
              <a:t>Proposed P target 2021-2030</a:t>
            </a:r>
          </a:p>
        </p:txBody>
      </p:sp>
    </p:spTree>
    <p:extLst>
      <p:ext uri="{BB962C8B-B14F-4D97-AF65-F5344CB8AC3E}">
        <p14:creationId xmlns:p14="http://schemas.microsoft.com/office/powerpoint/2010/main" val="1029965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E0996D-051D-184D-9031-9E4BF2B7D058}"/>
              </a:ext>
            </a:extLst>
          </p:cNvPr>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2800" y="1243071"/>
            <a:ext cx="8579385" cy="5035880"/>
          </a:xfrm>
          <a:prstGeom prst="rect">
            <a:avLst/>
          </a:prstGeom>
        </p:spPr>
      </p:pic>
      <p:sp>
        <p:nvSpPr>
          <p:cNvPr id="3" name="Title 2">
            <a:extLst>
              <a:ext uri="{FF2B5EF4-FFF2-40B4-BE49-F238E27FC236}">
                <a16:creationId xmlns:a16="http://schemas.microsoft.com/office/drawing/2014/main" id="{FB225D04-2A1D-5B4E-AA0A-1FEC70D93063}"/>
              </a:ext>
            </a:extLst>
          </p:cNvPr>
          <p:cNvSpPr>
            <a:spLocks noGrp="1"/>
          </p:cNvSpPr>
          <p:nvPr>
            <p:ph type="title"/>
          </p:nvPr>
        </p:nvSpPr>
        <p:spPr/>
        <p:txBody>
          <a:bodyPr/>
          <a:lstStyle/>
          <a:p>
            <a:r>
              <a:rPr lang="en-US" dirty="0" smtClean="0"/>
              <a:t>M Share </a:t>
            </a:r>
            <a:r>
              <a:rPr lang="en-US" dirty="0"/>
              <a:t>among lines</a:t>
            </a:r>
          </a:p>
        </p:txBody>
      </p:sp>
      <p:sp>
        <p:nvSpPr>
          <p:cNvPr id="6" name="Slide Number Placeholder 5">
            <a:extLst>
              <a:ext uri="{FF2B5EF4-FFF2-40B4-BE49-F238E27FC236}">
                <a16:creationId xmlns:a16="http://schemas.microsoft.com/office/drawing/2014/main" id="{F5949028-FB9E-0247-B578-D4958C4810F4}"/>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12</a:t>
            </a:fld>
            <a:endParaRPr lang="en-US" dirty="0"/>
          </a:p>
        </p:txBody>
      </p:sp>
      <p:sp>
        <p:nvSpPr>
          <p:cNvPr id="10" name="TextBox 9">
            <a:extLst>
              <a:ext uri="{FF2B5EF4-FFF2-40B4-BE49-F238E27FC236}">
                <a16:creationId xmlns:a16="http://schemas.microsoft.com/office/drawing/2014/main" id="{1E9491FF-DB46-1442-BD6E-515311D7FCF1}"/>
              </a:ext>
            </a:extLst>
          </p:cNvPr>
          <p:cNvSpPr txBox="1"/>
          <p:nvPr/>
        </p:nvSpPr>
        <p:spPr>
          <a:xfrm>
            <a:off x="5808442" y="29890"/>
            <a:ext cx="3304366" cy="1384995"/>
          </a:xfrm>
          <a:prstGeom prst="rect">
            <a:avLst/>
          </a:prstGeom>
          <a:noFill/>
        </p:spPr>
        <p:txBody>
          <a:bodyPr wrap="none" rtlCol="0">
            <a:spAutoFit/>
          </a:bodyPr>
          <a:lstStyle/>
          <a:p>
            <a:pPr algn="r"/>
            <a:r>
              <a:rPr lang="en-US" sz="2800" dirty="0">
                <a:solidFill>
                  <a:schemeClr val="accent6"/>
                </a:solidFill>
              </a:rPr>
              <a:t>LTS: 76 %</a:t>
            </a:r>
          </a:p>
          <a:p>
            <a:pPr algn="r"/>
            <a:r>
              <a:rPr lang="en-US" sz="2800" dirty="0">
                <a:solidFill>
                  <a:schemeClr val="accent6"/>
                </a:solidFill>
              </a:rPr>
              <a:t>HTS: 14 %</a:t>
            </a:r>
          </a:p>
          <a:p>
            <a:pPr algn="r"/>
            <a:r>
              <a:rPr lang="en-US" sz="2800" dirty="0">
                <a:solidFill>
                  <a:schemeClr val="accent6"/>
                </a:solidFill>
              </a:rPr>
              <a:t>Technologies: 10 %</a:t>
            </a:r>
          </a:p>
        </p:txBody>
      </p:sp>
    </p:spTree>
    <p:extLst>
      <p:ext uri="{BB962C8B-B14F-4D97-AF65-F5344CB8AC3E}">
        <p14:creationId xmlns:p14="http://schemas.microsoft.com/office/powerpoint/2010/main" val="9626099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B2696-BD70-2C4B-B51B-166EBB14323B}"/>
              </a:ext>
            </a:extLst>
          </p:cNvPr>
          <p:cNvSpPr>
            <a:spLocks noGrp="1"/>
          </p:cNvSpPr>
          <p:nvPr>
            <p:ph type="title"/>
          </p:nvPr>
        </p:nvSpPr>
        <p:spPr>
          <a:xfrm>
            <a:off x="457200" y="17038"/>
            <a:ext cx="8591266" cy="940443"/>
          </a:xfrm>
        </p:spPr>
        <p:txBody>
          <a:bodyPr>
            <a:normAutofit/>
          </a:bodyPr>
          <a:lstStyle/>
          <a:p>
            <a:r>
              <a:rPr lang="en-US" dirty="0" smtClean="0"/>
              <a:t>Reminding the learning steps…</a:t>
            </a:r>
            <a:endParaRPr lang="en-US" dirty="0"/>
          </a:p>
        </p:txBody>
      </p:sp>
      <p:sp>
        <p:nvSpPr>
          <p:cNvPr id="3" name="Content Placeholder 2">
            <a:extLst>
              <a:ext uri="{FF2B5EF4-FFF2-40B4-BE49-F238E27FC236}">
                <a16:creationId xmlns:a16="http://schemas.microsoft.com/office/drawing/2014/main" id="{892AC1B7-EAF0-2E46-AF17-234381191C50}"/>
              </a:ext>
            </a:extLst>
          </p:cNvPr>
          <p:cNvSpPr>
            <a:spLocks noGrp="1"/>
          </p:cNvSpPr>
          <p:nvPr>
            <p:ph idx="1"/>
          </p:nvPr>
        </p:nvSpPr>
        <p:spPr>
          <a:xfrm>
            <a:off x="457200" y="957482"/>
            <a:ext cx="8368748" cy="5035546"/>
          </a:xfrm>
        </p:spPr>
        <p:txBody>
          <a:bodyPr>
            <a:normAutofit fontScale="92500" lnSpcReduction="20000"/>
          </a:bodyPr>
          <a:lstStyle/>
          <a:p>
            <a:r>
              <a:rPr lang="en-US" dirty="0"/>
              <a:t>HFM work is </a:t>
            </a:r>
            <a:r>
              <a:rPr lang="en-US" dirty="0" smtClean="0"/>
              <a:t>on-going </a:t>
            </a:r>
            <a:r>
              <a:rPr lang="en-US" sz="2400" dirty="0" smtClean="0"/>
              <a:t>(from FCC collaborations)</a:t>
            </a:r>
            <a:r>
              <a:rPr lang="en-US" dirty="0" smtClean="0"/>
              <a:t>, </a:t>
            </a:r>
            <a:r>
              <a:rPr lang="en-US" dirty="0"/>
              <a:t>here we are reinforcing the </a:t>
            </a:r>
            <a:r>
              <a:rPr lang="en-US" dirty="0" smtClean="0"/>
              <a:t>effort, prioritizing magnet demonstrators, </a:t>
            </a:r>
            <a:r>
              <a:rPr lang="en-US" dirty="0"/>
              <a:t>but we </a:t>
            </a:r>
            <a:r>
              <a:rPr lang="en-US" b="1" dirty="0"/>
              <a:t>should not forget the results achieved </a:t>
            </a:r>
            <a:r>
              <a:rPr lang="en-US" dirty="0"/>
              <a:t>and</a:t>
            </a:r>
            <a:r>
              <a:rPr lang="en-US" b="1" dirty="0"/>
              <a:t> lessons learnt on the way </a:t>
            </a:r>
          </a:p>
          <a:p>
            <a:pPr lvl="1">
              <a:spcBef>
                <a:spcPts val="1200"/>
              </a:spcBef>
            </a:pPr>
            <a:r>
              <a:rPr lang="en-US" dirty="0"/>
              <a:t>HL-LHC 11 T full size magnet: 11.2 T in 60 mm</a:t>
            </a:r>
          </a:p>
          <a:p>
            <a:pPr lvl="1">
              <a:spcBef>
                <a:spcPts val="1200"/>
              </a:spcBef>
            </a:pPr>
            <a:r>
              <a:rPr lang="en-US" dirty="0"/>
              <a:t>FRESCA2: 14.6 T in 100 mm</a:t>
            </a:r>
          </a:p>
          <a:p>
            <a:pPr lvl="1">
              <a:spcBef>
                <a:spcPts val="1200"/>
              </a:spcBef>
            </a:pPr>
            <a:r>
              <a:rPr lang="en-US" dirty="0"/>
              <a:t>MDPCT1: 14.5 T in 60 mm</a:t>
            </a:r>
          </a:p>
          <a:p>
            <a:pPr lvl="1">
              <a:spcBef>
                <a:spcPts val="1200"/>
              </a:spcBef>
            </a:pPr>
            <a:r>
              <a:rPr lang="en-US" dirty="0"/>
              <a:t>eRMC01: 16.5 T peak</a:t>
            </a:r>
          </a:p>
          <a:p>
            <a:pPr lvl="1">
              <a:spcBef>
                <a:spcPts val="1200"/>
              </a:spcBef>
            </a:pPr>
            <a:r>
              <a:rPr lang="en-US" dirty="0"/>
              <a:t>Past and present initiatives and collaborations, including US-LARP, EU-CARE, HL-LHC, AUP, US-MDP, FCC R&amp;D, </a:t>
            </a:r>
            <a:r>
              <a:rPr lang="en-US" dirty="0" err="1"/>
              <a:t>EuroCirCol</a:t>
            </a:r>
            <a:r>
              <a:rPr lang="en-US" dirty="0"/>
              <a:t>, </a:t>
            </a:r>
            <a:r>
              <a:rPr lang="en-US" dirty="0" err="1"/>
              <a:t>EuCARD</a:t>
            </a:r>
            <a:r>
              <a:rPr lang="en-US" dirty="0"/>
              <a:t>, VHFSMC, EuCARD2, ARIES, …</a:t>
            </a:r>
          </a:p>
        </p:txBody>
      </p:sp>
      <p:sp>
        <p:nvSpPr>
          <p:cNvPr id="6" name="Slide Number Placeholder 5">
            <a:extLst>
              <a:ext uri="{FF2B5EF4-FFF2-40B4-BE49-F238E27FC236}">
                <a16:creationId xmlns:a16="http://schemas.microsoft.com/office/drawing/2014/main" id="{62F46678-5DBD-374A-9E56-B80E9209C20F}"/>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11594287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134066" cy="1143000"/>
          </a:xfrm>
        </p:spPr>
        <p:txBody>
          <a:bodyPr>
            <a:normAutofit/>
          </a:bodyPr>
          <a:lstStyle/>
          <a:p>
            <a:r>
              <a:rPr lang="en-GB" dirty="0" smtClean="0"/>
              <a:t>State-of-the-art infrastructures</a:t>
            </a:r>
            <a:endParaRPr lang="en-GB" dirty="0"/>
          </a:p>
        </p:txBody>
      </p:sp>
      <p:sp>
        <p:nvSpPr>
          <p:cNvPr id="3" name="Date Placeholder 2"/>
          <p:cNvSpPr>
            <a:spLocks noGrp="1"/>
          </p:cNvSpPr>
          <p:nvPr>
            <p:ph type="dt" sz="half" idx="2"/>
          </p:nvPr>
        </p:nvSpPr>
        <p:spPr/>
        <p:txBody>
          <a:bodyPr/>
          <a:lstStyle/>
          <a:p>
            <a:fld id="{68D00418-891E-6547-86F4-9C60FA69BAAC}" type="datetime1">
              <a:rPr lang="en-US" smtClean="0"/>
              <a:t>6/3/2021</a:t>
            </a:fld>
            <a:endParaRPr lang="en-US" dirty="0"/>
          </a:p>
        </p:txBody>
      </p:sp>
      <p:sp>
        <p:nvSpPr>
          <p:cNvPr id="4" name="Footer Placeholder 3"/>
          <p:cNvSpPr>
            <a:spLocks noGrp="1"/>
          </p:cNvSpPr>
          <p:nvPr>
            <p:ph type="ftr" sz="quarter" idx="3"/>
          </p:nvPr>
        </p:nvSpPr>
        <p:spPr/>
        <p:txBody>
          <a:bodyPr/>
          <a:lstStyle/>
          <a:p>
            <a:r>
              <a:rPr lang="en-US" smtClean="0"/>
              <a:t>Document reference</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6" name="Picture 5"/>
          <p:cNvPicPr>
            <a:picLocks noChangeAspect="1"/>
          </p:cNvPicPr>
          <p:nvPr/>
        </p:nvPicPr>
        <p:blipFill>
          <a:blip r:embed="rId2"/>
          <a:stretch>
            <a:fillRect/>
          </a:stretch>
        </p:blipFill>
        <p:spPr>
          <a:xfrm>
            <a:off x="353709" y="1557234"/>
            <a:ext cx="5486400" cy="3566340"/>
          </a:xfrm>
          <a:prstGeom prst="rect">
            <a:avLst/>
          </a:prstGeom>
          <a:solidFill>
            <a:schemeClr val="accent2"/>
          </a:solidFill>
          <a:ln w="76200">
            <a:solidFill>
              <a:schemeClr val="accent6">
                <a:lumMod val="50000"/>
              </a:schemeClr>
            </a:solidFill>
          </a:ln>
        </p:spPr>
      </p:pic>
      <p:pic>
        <p:nvPicPr>
          <p:cNvPr id="7" name="Picture 6"/>
          <p:cNvPicPr>
            <a:picLocks noChangeAspect="1"/>
          </p:cNvPicPr>
          <p:nvPr/>
        </p:nvPicPr>
        <p:blipFill>
          <a:blip r:embed="rId3"/>
          <a:stretch>
            <a:fillRect/>
          </a:stretch>
        </p:blipFill>
        <p:spPr>
          <a:xfrm>
            <a:off x="736979" y="2141603"/>
            <a:ext cx="5486400" cy="3770292"/>
          </a:xfrm>
          <a:prstGeom prst="rect">
            <a:avLst/>
          </a:prstGeom>
          <a:solidFill>
            <a:schemeClr val="accent2"/>
          </a:solidFill>
          <a:ln w="76200">
            <a:solidFill>
              <a:schemeClr val="accent6">
                <a:lumMod val="50000"/>
              </a:schemeClr>
            </a:solidFill>
          </a:ln>
        </p:spPr>
      </p:pic>
      <p:pic>
        <p:nvPicPr>
          <p:cNvPr id="8" name="Picture 7"/>
          <p:cNvPicPr>
            <a:picLocks noChangeAspect="1"/>
          </p:cNvPicPr>
          <p:nvPr/>
        </p:nvPicPr>
        <p:blipFill>
          <a:blip r:embed="rId4"/>
          <a:stretch>
            <a:fillRect/>
          </a:stretch>
        </p:blipFill>
        <p:spPr>
          <a:xfrm>
            <a:off x="3088951" y="1389075"/>
            <a:ext cx="5486400" cy="3938451"/>
          </a:xfrm>
          <a:prstGeom prst="rect">
            <a:avLst/>
          </a:prstGeom>
          <a:solidFill>
            <a:schemeClr val="accent2"/>
          </a:solidFill>
          <a:ln w="76200">
            <a:solidFill>
              <a:schemeClr val="accent6">
                <a:lumMod val="50000"/>
              </a:schemeClr>
            </a:solidFill>
          </a:ln>
        </p:spPr>
      </p:pic>
      <p:pic>
        <p:nvPicPr>
          <p:cNvPr id="9" name="Picture 8"/>
          <p:cNvPicPr>
            <a:picLocks noChangeAspect="1"/>
          </p:cNvPicPr>
          <p:nvPr/>
        </p:nvPicPr>
        <p:blipFill>
          <a:blip r:embed="rId5"/>
          <a:stretch>
            <a:fillRect/>
          </a:stretch>
        </p:blipFill>
        <p:spPr>
          <a:xfrm>
            <a:off x="3488137" y="2063104"/>
            <a:ext cx="5486400" cy="3973721"/>
          </a:xfrm>
          <a:prstGeom prst="rect">
            <a:avLst/>
          </a:prstGeom>
          <a:solidFill>
            <a:schemeClr val="accent2"/>
          </a:solidFill>
          <a:ln w="76200">
            <a:solidFill>
              <a:schemeClr val="accent6">
                <a:lumMod val="50000"/>
              </a:schemeClr>
            </a:solidFill>
          </a:ln>
        </p:spPr>
      </p:pic>
    </p:spTree>
    <p:extLst>
      <p:ext uri="{BB962C8B-B14F-4D97-AF65-F5344CB8AC3E}">
        <p14:creationId xmlns:p14="http://schemas.microsoft.com/office/powerpoint/2010/main" val="1009834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State-of-the-art infrastructures</a:t>
            </a:r>
          </a:p>
        </p:txBody>
      </p:sp>
      <p:sp>
        <p:nvSpPr>
          <p:cNvPr id="3" name="Date Placeholder 2"/>
          <p:cNvSpPr>
            <a:spLocks noGrp="1"/>
          </p:cNvSpPr>
          <p:nvPr>
            <p:ph type="dt" sz="half" idx="2"/>
          </p:nvPr>
        </p:nvSpPr>
        <p:spPr/>
        <p:txBody>
          <a:bodyPr/>
          <a:lstStyle/>
          <a:p>
            <a:fld id="{68D00418-891E-6547-86F4-9C60FA69BAAC}" type="datetime1">
              <a:rPr lang="en-US" smtClean="0"/>
              <a:t>6/3/2021</a:t>
            </a:fld>
            <a:endParaRPr lang="en-US" dirty="0"/>
          </a:p>
        </p:txBody>
      </p:sp>
      <p:sp>
        <p:nvSpPr>
          <p:cNvPr id="4" name="Footer Placeholder 3"/>
          <p:cNvSpPr>
            <a:spLocks noGrp="1"/>
          </p:cNvSpPr>
          <p:nvPr>
            <p:ph type="ftr" sz="quarter" idx="3"/>
          </p:nvPr>
        </p:nvSpPr>
        <p:spPr/>
        <p:txBody>
          <a:bodyPr/>
          <a:lstStyle/>
          <a:p>
            <a:r>
              <a:rPr lang="en-US" smtClean="0"/>
              <a:t>Document reference</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6" name="Picture 5"/>
          <p:cNvPicPr>
            <a:picLocks noChangeAspect="1"/>
          </p:cNvPicPr>
          <p:nvPr/>
        </p:nvPicPr>
        <p:blipFill>
          <a:blip r:embed="rId2"/>
          <a:stretch>
            <a:fillRect/>
          </a:stretch>
        </p:blipFill>
        <p:spPr>
          <a:xfrm>
            <a:off x="372563" y="1296140"/>
            <a:ext cx="5486400" cy="3707842"/>
          </a:xfrm>
          <a:prstGeom prst="rect">
            <a:avLst/>
          </a:prstGeom>
          <a:solidFill>
            <a:schemeClr val="accent2"/>
          </a:solidFill>
          <a:ln w="76200">
            <a:solidFill>
              <a:schemeClr val="accent6">
                <a:lumMod val="50000"/>
              </a:schemeClr>
            </a:solidFill>
          </a:ln>
        </p:spPr>
      </p:pic>
      <p:pic>
        <p:nvPicPr>
          <p:cNvPr id="7" name="Picture 6"/>
          <p:cNvPicPr>
            <a:picLocks noChangeAspect="1"/>
          </p:cNvPicPr>
          <p:nvPr/>
        </p:nvPicPr>
        <p:blipFill>
          <a:blip r:embed="rId3"/>
          <a:stretch>
            <a:fillRect/>
          </a:stretch>
        </p:blipFill>
        <p:spPr>
          <a:xfrm>
            <a:off x="3200400" y="1517172"/>
            <a:ext cx="5486400" cy="3783981"/>
          </a:xfrm>
          <a:prstGeom prst="rect">
            <a:avLst/>
          </a:prstGeom>
          <a:solidFill>
            <a:schemeClr val="accent2"/>
          </a:solidFill>
          <a:ln w="76200">
            <a:solidFill>
              <a:schemeClr val="accent6">
                <a:lumMod val="50000"/>
              </a:schemeClr>
            </a:solidFill>
          </a:ln>
        </p:spPr>
      </p:pic>
      <p:pic>
        <p:nvPicPr>
          <p:cNvPr id="9" name="Picture 8"/>
          <p:cNvPicPr>
            <a:picLocks noChangeAspect="1"/>
          </p:cNvPicPr>
          <p:nvPr/>
        </p:nvPicPr>
        <p:blipFill>
          <a:blip r:embed="rId4"/>
          <a:stretch>
            <a:fillRect/>
          </a:stretch>
        </p:blipFill>
        <p:spPr>
          <a:xfrm>
            <a:off x="1723156" y="3316405"/>
            <a:ext cx="6263673" cy="2864615"/>
          </a:xfrm>
          <a:prstGeom prst="rect">
            <a:avLst/>
          </a:prstGeom>
          <a:solidFill>
            <a:schemeClr val="accent2"/>
          </a:solidFill>
          <a:ln w="76200">
            <a:solidFill>
              <a:schemeClr val="accent6">
                <a:lumMod val="50000"/>
              </a:schemeClr>
            </a:solidFill>
          </a:ln>
        </p:spPr>
      </p:pic>
    </p:spTree>
    <p:extLst>
      <p:ext uri="{BB962C8B-B14F-4D97-AF65-F5344CB8AC3E}">
        <p14:creationId xmlns:p14="http://schemas.microsoft.com/office/powerpoint/2010/main" val="1010051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 </a:t>
            </a:r>
            <a:r>
              <a:rPr lang="en-GB" dirty="0" smtClean="0"/>
              <a:t>approach (1/2)</a:t>
            </a:r>
            <a:endParaRPr lang="en-GB" dirty="0"/>
          </a:p>
        </p:txBody>
      </p:sp>
      <p:sp>
        <p:nvSpPr>
          <p:cNvPr id="3" name="Content Placeholder 2"/>
          <p:cNvSpPr>
            <a:spLocks noGrp="1"/>
          </p:cNvSpPr>
          <p:nvPr>
            <p:ph idx="1"/>
          </p:nvPr>
        </p:nvSpPr>
        <p:spPr/>
        <p:txBody>
          <a:bodyPr>
            <a:normAutofit fontScale="70000" lnSpcReduction="20000"/>
          </a:bodyPr>
          <a:lstStyle/>
          <a:p>
            <a:pPr marL="36576" indent="0">
              <a:spcBef>
                <a:spcPts val="2400"/>
              </a:spcBef>
              <a:buNone/>
            </a:pPr>
            <a:endParaRPr lang="en-GB" sz="2100" dirty="0" smtClean="0"/>
          </a:p>
          <a:p>
            <a:pPr marL="36576" indent="0">
              <a:spcBef>
                <a:spcPts val="2400"/>
              </a:spcBef>
              <a:buNone/>
            </a:pPr>
            <a:r>
              <a:rPr lang="en-GB" dirty="0" smtClean="0"/>
              <a:t>HFM </a:t>
            </a:r>
            <a:r>
              <a:rPr lang="en-GB" dirty="0" smtClean="0"/>
              <a:t>is aimed at demonstrating the </a:t>
            </a:r>
            <a:r>
              <a:rPr lang="en-GB" dirty="0" smtClean="0"/>
              <a:t>ultimate performances </a:t>
            </a:r>
            <a:r>
              <a:rPr lang="en-GB" dirty="0" smtClean="0"/>
              <a:t>and industrialization potential of Nb</a:t>
            </a:r>
            <a:r>
              <a:rPr lang="en-GB" baseline="-25000" dirty="0" smtClean="0"/>
              <a:t>3</a:t>
            </a:r>
            <a:r>
              <a:rPr lang="en-GB" dirty="0" smtClean="0"/>
              <a:t>Sn </a:t>
            </a:r>
            <a:r>
              <a:rPr lang="en-GB" dirty="0" smtClean="0"/>
              <a:t>technology and suitability of HTS for accelerator magnets.</a:t>
            </a:r>
            <a:endParaRPr lang="en-GB" dirty="0" smtClean="0"/>
          </a:p>
          <a:p>
            <a:pPr marL="36576" indent="0">
              <a:spcBef>
                <a:spcPts val="2400"/>
              </a:spcBef>
              <a:buNone/>
            </a:pPr>
            <a:r>
              <a:rPr lang="en-GB" dirty="0" smtClean="0"/>
              <a:t>While ensuring a close follow-up on the conductor optimisation, CERN will focus </a:t>
            </a:r>
            <a:r>
              <a:rPr lang="en-GB" dirty="0"/>
              <a:t>on </a:t>
            </a:r>
            <a:r>
              <a:rPr lang="en-GB" b="1" dirty="0" smtClean="0"/>
              <a:t>Nb</a:t>
            </a:r>
            <a:r>
              <a:rPr lang="en-GB" b="1" baseline="-25000" dirty="0" smtClean="0"/>
              <a:t>3</a:t>
            </a:r>
            <a:r>
              <a:rPr lang="en-GB" b="1" dirty="0" smtClean="0"/>
              <a:t>Sn robust </a:t>
            </a:r>
            <a:r>
              <a:rPr lang="en-GB" b="1" dirty="0"/>
              <a:t>design</a:t>
            </a:r>
            <a:r>
              <a:rPr lang="en-GB" dirty="0"/>
              <a:t>, industrial </a:t>
            </a:r>
            <a:r>
              <a:rPr lang="en-GB" dirty="0" smtClean="0"/>
              <a:t>manufacturing </a:t>
            </a:r>
            <a:r>
              <a:rPr lang="en-GB" dirty="0"/>
              <a:t>processes and cost reduction </a:t>
            </a:r>
            <a:r>
              <a:rPr lang="en-GB" sz="2300" dirty="0"/>
              <a:t>(benchmark 12 T</a:t>
            </a:r>
            <a:r>
              <a:rPr lang="en-GB" sz="2300" dirty="0" smtClean="0"/>
              <a:t>) </a:t>
            </a:r>
            <a:r>
              <a:rPr lang="en-GB" dirty="0" smtClean="0"/>
              <a:t>learning from the </a:t>
            </a:r>
            <a:br>
              <a:rPr lang="en-GB" dirty="0" smtClean="0"/>
            </a:br>
            <a:r>
              <a:rPr lang="en-GB" dirty="0" smtClean="0"/>
              <a:t>HL-LHC program.</a:t>
            </a:r>
            <a:endParaRPr lang="en-GB" dirty="0"/>
          </a:p>
          <a:p>
            <a:pPr marL="36576" indent="0">
              <a:spcBef>
                <a:spcPts val="2400"/>
              </a:spcBef>
              <a:buNone/>
            </a:pPr>
            <a:r>
              <a:rPr lang="en-GB" dirty="0" smtClean="0"/>
              <a:t>And </a:t>
            </a:r>
            <a:r>
              <a:rPr lang="en-GB" dirty="0" smtClean="0"/>
              <a:t>consolidate the design and produce short Nb</a:t>
            </a:r>
            <a:r>
              <a:rPr lang="en-GB" baseline="-25000" dirty="0" smtClean="0"/>
              <a:t>3</a:t>
            </a:r>
            <a:r>
              <a:rPr lang="en-GB" dirty="0" smtClean="0"/>
              <a:t>Sn magnets with higher performances </a:t>
            </a:r>
            <a:r>
              <a:rPr lang="en-GB" sz="2300" dirty="0" smtClean="0"/>
              <a:t>(&gt;14T) </a:t>
            </a:r>
            <a:r>
              <a:rPr lang="en-GB" dirty="0" smtClean="0"/>
              <a:t>and HTS demonstrators;</a:t>
            </a:r>
          </a:p>
          <a:p>
            <a:pPr marL="36576" indent="0">
              <a:spcBef>
                <a:spcPts val="2400"/>
              </a:spcBef>
              <a:buNone/>
            </a:pPr>
            <a:r>
              <a:rPr lang="en-GB" dirty="0" smtClean="0"/>
              <a:t>Building </a:t>
            </a:r>
            <a:r>
              <a:rPr lang="en-GB" dirty="0" smtClean="0"/>
              <a:t>a </a:t>
            </a:r>
            <a:r>
              <a:rPr lang="en-GB" b="1" dirty="0" smtClean="0"/>
              <a:t>preliminary </a:t>
            </a:r>
            <a:r>
              <a:rPr lang="en-GB" b="1" dirty="0" smtClean="0"/>
              <a:t>pragmatic program</a:t>
            </a:r>
            <a:r>
              <a:rPr lang="en-GB" dirty="0" smtClean="0"/>
              <a:t> which includes both LTS and HTS. We expect </a:t>
            </a:r>
            <a:r>
              <a:rPr lang="en-GB" dirty="0"/>
              <a:t>to align with the LDG sponsored HFM Roadmap when </a:t>
            </a:r>
            <a:r>
              <a:rPr lang="en-GB" dirty="0" smtClean="0"/>
              <a:t>published.</a:t>
            </a:r>
          </a:p>
        </p:txBody>
      </p:sp>
      <p:sp>
        <p:nvSpPr>
          <p:cNvPr id="4" name="Date Placeholder 3"/>
          <p:cNvSpPr>
            <a:spLocks noGrp="1"/>
          </p:cNvSpPr>
          <p:nvPr>
            <p:ph type="dt" sz="half" idx="2"/>
          </p:nvPr>
        </p:nvSpPr>
        <p:spPr/>
        <p:txBody>
          <a:bodyPr/>
          <a:lstStyle/>
          <a:p>
            <a:fld id="{43913908-4EF1-FE48-AD15-A61E23EBC998}" type="datetime1">
              <a:rPr lang="en-US" smtClean="0"/>
              <a:t>6/3/2021</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36575181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 </a:t>
            </a:r>
            <a:r>
              <a:rPr lang="en-GB" dirty="0" smtClean="0"/>
              <a:t>approach (2/2)</a:t>
            </a:r>
            <a:endParaRPr lang="en-GB" dirty="0"/>
          </a:p>
        </p:txBody>
      </p:sp>
      <p:sp>
        <p:nvSpPr>
          <p:cNvPr id="3" name="Content Placeholder 2"/>
          <p:cNvSpPr>
            <a:spLocks noGrp="1"/>
          </p:cNvSpPr>
          <p:nvPr>
            <p:ph idx="1"/>
          </p:nvPr>
        </p:nvSpPr>
        <p:spPr/>
        <p:txBody>
          <a:bodyPr>
            <a:normAutofit fontScale="62500" lnSpcReduction="20000"/>
          </a:bodyPr>
          <a:lstStyle/>
          <a:p>
            <a:pPr marL="36576" indent="0">
              <a:spcBef>
                <a:spcPts val="1200"/>
              </a:spcBef>
              <a:buNone/>
            </a:pPr>
            <a:r>
              <a:rPr lang="en-GB" sz="3200" dirty="0"/>
              <a:t>The 5 years timeline imposes the use of </a:t>
            </a:r>
            <a:r>
              <a:rPr lang="en-GB" sz="3200" b="1" dirty="0"/>
              <a:t>conductors, cables, magnet concepts at maturity stage </a:t>
            </a:r>
            <a:r>
              <a:rPr lang="en-GB" sz="3200" dirty="0"/>
              <a:t>to expect approaching the HFM objectives and milestones.</a:t>
            </a:r>
          </a:p>
          <a:p>
            <a:pPr marL="36576" indent="0">
              <a:spcBef>
                <a:spcPts val="1200"/>
              </a:spcBef>
              <a:buNone/>
            </a:pPr>
            <a:r>
              <a:rPr lang="en-GB" sz="3200" b="1" dirty="0"/>
              <a:t>Partners are needed </a:t>
            </a:r>
            <a:r>
              <a:rPr lang="en-GB" sz="3200" dirty="0"/>
              <a:t>to share the complex technical challenges, efforts and milestones. </a:t>
            </a:r>
            <a:endParaRPr lang="en-GB" sz="3200" dirty="0" smtClean="0"/>
          </a:p>
          <a:p>
            <a:pPr marL="36576" indent="0">
              <a:spcBef>
                <a:spcPts val="1200"/>
              </a:spcBef>
              <a:buNone/>
            </a:pPr>
            <a:r>
              <a:rPr lang="en-GB" sz="3200" dirty="0" smtClean="0"/>
              <a:t>Some </a:t>
            </a:r>
            <a:r>
              <a:rPr lang="en-GB" sz="3200" dirty="0"/>
              <a:t>scientific aspects and technical issues would need </a:t>
            </a:r>
            <a:r>
              <a:rPr lang="en-GB" sz="3200" b="1" dirty="0"/>
              <a:t>to be studied and further developed in complement</a:t>
            </a:r>
            <a:r>
              <a:rPr lang="en-GB" sz="3200" dirty="0"/>
              <a:t> of the HFM program priorities.</a:t>
            </a:r>
          </a:p>
          <a:p>
            <a:pPr marL="36576" indent="0">
              <a:spcBef>
                <a:spcPts val="1200"/>
              </a:spcBef>
              <a:buNone/>
            </a:pPr>
            <a:r>
              <a:rPr lang="en-US" sz="3200" b="1" dirty="0"/>
              <a:t>Final scope of HFM and specific contribution of the CERN magnet group</a:t>
            </a:r>
            <a:r>
              <a:rPr lang="en-US" sz="3200" dirty="0"/>
              <a:t> is being </a:t>
            </a:r>
            <a:r>
              <a:rPr lang="en-US" sz="3200" dirty="0" err="1"/>
              <a:t>finalised</a:t>
            </a:r>
            <a:r>
              <a:rPr lang="en-US" sz="3200" dirty="0"/>
              <a:t>:</a:t>
            </a:r>
          </a:p>
          <a:p>
            <a:pPr>
              <a:spcBef>
                <a:spcPts val="600"/>
              </a:spcBef>
            </a:pPr>
            <a:r>
              <a:rPr lang="en-US" sz="3200" dirty="0"/>
              <a:t>In a </a:t>
            </a:r>
            <a:r>
              <a:rPr lang="en-US" sz="3200" b="1" dirty="0"/>
              <a:t>spirit of continuity </a:t>
            </a:r>
            <a:r>
              <a:rPr lang="en-US" sz="3200" dirty="0"/>
              <a:t>with the on-going work, mainly initiated as part of the FCC-</a:t>
            </a:r>
            <a:r>
              <a:rPr lang="en-US" sz="3200" dirty="0" err="1"/>
              <a:t>hh</a:t>
            </a:r>
            <a:r>
              <a:rPr lang="en-US" sz="3200" dirty="0"/>
              <a:t> program, </a:t>
            </a:r>
          </a:p>
          <a:p>
            <a:pPr>
              <a:spcBef>
                <a:spcPts val="600"/>
              </a:spcBef>
            </a:pPr>
            <a:r>
              <a:rPr lang="en-US" sz="3200" b="1" dirty="0"/>
              <a:t>Not closing the door to innovation</a:t>
            </a:r>
            <a:r>
              <a:rPr lang="en-US" sz="3200" dirty="0"/>
              <a:t>, intentionally </a:t>
            </a:r>
            <a:r>
              <a:rPr lang="en-US" sz="3200" b="1" dirty="0"/>
              <a:t>fostering and profiting from collaborations </a:t>
            </a:r>
            <a:r>
              <a:rPr lang="en-US" sz="3200" dirty="0"/>
              <a:t>but remaining focused on the primary objectives: make demonstrators</a:t>
            </a:r>
            <a:r>
              <a:rPr lang="en-US" sz="3200" b="1" dirty="0"/>
              <a:t>.</a:t>
            </a:r>
          </a:p>
          <a:p>
            <a:pPr>
              <a:spcBef>
                <a:spcPts val="600"/>
              </a:spcBef>
            </a:pPr>
            <a:r>
              <a:rPr lang="en-US" sz="3200" dirty="0"/>
              <a:t>Intended to </a:t>
            </a:r>
            <a:r>
              <a:rPr lang="en-US" sz="3200" b="1" dirty="0"/>
              <a:t>provide a seed to the EU-wide HFM </a:t>
            </a:r>
            <a:r>
              <a:rPr lang="en-US" sz="3200" dirty="0"/>
              <a:t>and connect to the on-going </a:t>
            </a:r>
            <a:r>
              <a:rPr lang="en-US" sz="3200" i="1" dirty="0"/>
              <a:t>global HFM</a:t>
            </a:r>
            <a:r>
              <a:rPr lang="en-US" sz="3200" dirty="0"/>
              <a:t> efforts</a:t>
            </a:r>
            <a:r>
              <a:rPr lang="en-US" sz="3200" dirty="0" smtClean="0"/>
              <a:t>.</a:t>
            </a:r>
            <a:endParaRPr lang="en-US" sz="3200" dirty="0"/>
          </a:p>
        </p:txBody>
      </p:sp>
      <p:sp>
        <p:nvSpPr>
          <p:cNvPr id="4" name="Date Placeholder 3"/>
          <p:cNvSpPr>
            <a:spLocks noGrp="1"/>
          </p:cNvSpPr>
          <p:nvPr>
            <p:ph type="dt" sz="half" idx="2"/>
          </p:nvPr>
        </p:nvSpPr>
        <p:spPr/>
        <p:txBody>
          <a:bodyPr/>
          <a:lstStyle/>
          <a:p>
            <a:fld id="{43913908-4EF1-FE48-AD15-A61E23EBC998}" type="datetime1">
              <a:rPr lang="en-US" smtClean="0"/>
              <a:t>6/3/2021</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9253408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9255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0"/>
            <a:ext cx="7886700" cy="947508"/>
          </a:xfrm>
        </p:spPr>
        <p:txBody>
          <a:bodyPr>
            <a:noAutofit/>
          </a:bodyPr>
          <a:lstStyle/>
          <a:p>
            <a:r>
              <a:rPr lang="en-US" dirty="0"/>
              <a:t>Reference Documents</a:t>
            </a:r>
          </a:p>
        </p:txBody>
      </p:sp>
      <p:sp>
        <p:nvSpPr>
          <p:cNvPr id="5" name="Content Placeholder 4"/>
          <p:cNvSpPr>
            <a:spLocks noGrp="1"/>
          </p:cNvSpPr>
          <p:nvPr>
            <p:ph idx="1"/>
          </p:nvPr>
        </p:nvSpPr>
        <p:spPr>
          <a:xfrm>
            <a:off x="183873" y="891164"/>
            <a:ext cx="8776253" cy="5109268"/>
          </a:xfrm>
        </p:spPr>
        <p:txBody>
          <a:bodyPr>
            <a:normAutofit fontScale="55000" lnSpcReduction="20000"/>
          </a:bodyPr>
          <a:lstStyle/>
          <a:p>
            <a:pPr marL="0" indent="0">
              <a:buNone/>
            </a:pPr>
            <a:r>
              <a:rPr lang="en-US" b="1" dirty="0"/>
              <a:t>Update of the European Strategy for Particle Physics</a:t>
            </a:r>
            <a:r>
              <a:rPr lang="en-US" dirty="0"/>
              <a:t>, June 2020, CERN-ESU-013:</a:t>
            </a:r>
          </a:p>
          <a:p>
            <a:pPr marL="0" indent="0">
              <a:buNone/>
            </a:pPr>
            <a:endParaRPr lang="en-US" i="1" dirty="0"/>
          </a:p>
          <a:p>
            <a:pPr marL="457200" lvl="1" indent="0">
              <a:buNone/>
            </a:pPr>
            <a:r>
              <a:rPr lang="en-US" i="1" dirty="0"/>
              <a:t>[…] the particle physics community should ramp up its R&amp;D effort focused on advanced accelerator technologies, in particular that for </a:t>
            </a:r>
            <a:r>
              <a:rPr lang="en-US" i="1" dirty="0">
                <a:solidFill>
                  <a:srgbClr val="FF0000"/>
                </a:solidFill>
              </a:rPr>
              <a:t>high-field superconducting magnets, including high-temperature superconductors</a:t>
            </a:r>
            <a:r>
              <a:rPr lang="en-US" i="1" dirty="0"/>
              <a:t>;</a:t>
            </a:r>
          </a:p>
          <a:p>
            <a:pPr marL="457200" lvl="1" indent="0">
              <a:buNone/>
            </a:pPr>
            <a:r>
              <a:rPr lang="en-US" i="1" dirty="0">
                <a:solidFill>
                  <a:srgbClr val="FF0000"/>
                </a:solidFill>
              </a:rPr>
              <a:t>Innovative accelerator technology </a:t>
            </a:r>
            <a:r>
              <a:rPr lang="en-US" i="1" dirty="0"/>
              <a:t>underpins the physics reach of high-energy and high-intensity colliders […] The technologies under consideration include </a:t>
            </a:r>
            <a:r>
              <a:rPr lang="en-US" i="1" dirty="0">
                <a:solidFill>
                  <a:srgbClr val="FF0000"/>
                </a:solidFill>
              </a:rPr>
              <a:t>high-field magnets, high-temperature superconductors </a:t>
            </a:r>
            <a:r>
              <a:rPr lang="en-US" i="1" dirty="0"/>
              <a:t>[…];</a:t>
            </a:r>
          </a:p>
          <a:p>
            <a:pPr marL="457200" lvl="1" indent="0">
              <a:buNone/>
            </a:pPr>
            <a:r>
              <a:rPr lang="en-US" i="1" dirty="0"/>
              <a:t>The particle physics community must further strengthen the unique ecosystem of research </a:t>
            </a:r>
            <a:r>
              <a:rPr lang="en-US" i="1" dirty="0" err="1"/>
              <a:t>centres</a:t>
            </a:r>
            <a:r>
              <a:rPr lang="en-US" i="1" dirty="0"/>
              <a:t> in Europe. In particular, </a:t>
            </a:r>
            <a:r>
              <a:rPr lang="en-US" i="1" dirty="0">
                <a:solidFill>
                  <a:srgbClr val="FF0000"/>
                </a:solidFill>
              </a:rPr>
              <a:t>cooperative </a:t>
            </a:r>
            <a:r>
              <a:rPr lang="en-US" i="1" dirty="0" err="1">
                <a:solidFill>
                  <a:srgbClr val="FF0000"/>
                </a:solidFill>
              </a:rPr>
              <a:t>programmes</a:t>
            </a:r>
            <a:r>
              <a:rPr lang="en-US" i="1" dirty="0">
                <a:solidFill>
                  <a:srgbClr val="FF0000"/>
                </a:solidFill>
              </a:rPr>
              <a:t> between CERN and these research </a:t>
            </a:r>
            <a:r>
              <a:rPr lang="en-US" i="1" dirty="0" err="1">
                <a:solidFill>
                  <a:srgbClr val="FF0000"/>
                </a:solidFill>
              </a:rPr>
              <a:t>centres</a:t>
            </a:r>
            <a:r>
              <a:rPr lang="en-US" i="1" dirty="0">
                <a:solidFill>
                  <a:srgbClr val="FF0000"/>
                </a:solidFill>
              </a:rPr>
              <a:t> should be expanded and sustained with adequate resources </a:t>
            </a:r>
            <a:r>
              <a:rPr lang="en-US" i="1" dirty="0"/>
              <a:t>in order to address the objectives set out in the Strategy update;</a:t>
            </a:r>
          </a:p>
          <a:p>
            <a:pPr marL="0" indent="0">
              <a:buNone/>
            </a:pPr>
            <a:endParaRPr lang="en-US" i="1" dirty="0"/>
          </a:p>
          <a:p>
            <a:pPr marL="0" indent="0">
              <a:buNone/>
            </a:pPr>
            <a:r>
              <a:rPr lang="en-US" b="1" dirty="0"/>
              <a:t>Deliberation Document on the 2020 Update of the European Strategy for Particle Physics</a:t>
            </a:r>
            <a:r>
              <a:rPr lang="en-US" dirty="0"/>
              <a:t>, 5 March 2020, CERN-ESU-014:</a:t>
            </a:r>
          </a:p>
          <a:p>
            <a:pPr marL="0" indent="0">
              <a:buNone/>
            </a:pPr>
            <a:endParaRPr lang="en-US" i="1" dirty="0"/>
          </a:p>
          <a:p>
            <a:pPr marL="457200" lvl="1" indent="0">
              <a:buNone/>
            </a:pPr>
            <a:r>
              <a:rPr lang="en-US" i="1" dirty="0"/>
              <a:t>This […] require(s) […] high- field magnets (assumed to be </a:t>
            </a:r>
            <a:r>
              <a:rPr lang="en-US" i="1" dirty="0">
                <a:solidFill>
                  <a:srgbClr val="FF0000"/>
                </a:solidFill>
              </a:rPr>
              <a:t>16 Tesla </a:t>
            </a:r>
            <a:r>
              <a:rPr lang="en-US" i="1" dirty="0"/>
              <a:t>in the current design) which are far from ready for series production. </a:t>
            </a:r>
          </a:p>
          <a:p>
            <a:pPr marL="457200" lvl="1" indent="0">
              <a:buNone/>
            </a:pPr>
            <a:endParaRPr lang="en-US" i="1" dirty="0"/>
          </a:p>
          <a:p>
            <a:pPr marL="457200" lvl="1" indent="0">
              <a:buNone/>
            </a:pPr>
            <a:r>
              <a:rPr lang="en-US" i="1" dirty="0"/>
              <a:t>A </a:t>
            </a:r>
            <a:r>
              <a:rPr lang="en-US" i="1" dirty="0">
                <a:solidFill>
                  <a:srgbClr val="FF0000"/>
                </a:solidFill>
              </a:rPr>
              <a:t>focused, mission-style </a:t>
            </a:r>
            <a:r>
              <a:rPr lang="en-US" i="1" dirty="0"/>
              <a:t>approach should be launched for </a:t>
            </a:r>
            <a:r>
              <a:rPr lang="en-US" i="1" dirty="0">
                <a:solidFill>
                  <a:srgbClr val="FF0000"/>
                </a:solidFill>
              </a:rPr>
              <a:t>R&amp;D</a:t>
            </a:r>
            <a:r>
              <a:rPr lang="en-US" i="1" dirty="0"/>
              <a:t> on high-field magnets (</a:t>
            </a:r>
            <a:r>
              <a:rPr lang="en-US" i="1" dirty="0">
                <a:solidFill>
                  <a:srgbClr val="FF0000"/>
                </a:solidFill>
              </a:rPr>
              <a:t>16 T and beyond</a:t>
            </a:r>
            <a:r>
              <a:rPr lang="en-US" i="1" dirty="0"/>
              <a:t>); this is essential for a future hadron collider, to </a:t>
            </a:r>
            <a:r>
              <a:rPr lang="en-US" i="1" dirty="0" err="1"/>
              <a:t>maximise</a:t>
            </a:r>
            <a:r>
              <a:rPr lang="en-US" i="1" dirty="0"/>
              <a:t> the energy and to </a:t>
            </a:r>
            <a:r>
              <a:rPr lang="en-US" i="1" dirty="0" err="1"/>
              <a:t>minimise</a:t>
            </a:r>
            <a:r>
              <a:rPr lang="en-US" i="1" dirty="0"/>
              <a:t> the development time and cost. Development and </a:t>
            </a:r>
            <a:r>
              <a:rPr lang="en-US" i="1" dirty="0" err="1"/>
              <a:t>industrialisation</a:t>
            </a:r>
            <a:r>
              <a:rPr lang="en-US" i="1" dirty="0"/>
              <a:t> of such magnets based on </a:t>
            </a:r>
            <a:r>
              <a:rPr lang="en-US" i="1" dirty="0">
                <a:solidFill>
                  <a:srgbClr val="FF0000"/>
                </a:solidFill>
              </a:rPr>
              <a:t>Nb</a:t>
            </a:r>
            <a:r>
              <a:rPr lang="en-US" i="1" baseline="-25000" dirty="0">
                <a:solidFill>
                  <a:srgbClr val="FF0000"/>
                </a:solidFill>
              </a:rPr>
              <a:t>3</a:t>
            </a:r>
            <a:r>
              <a:rPr lang="en-US" i="1" dirty="0">
                <a:solidFill>
                  <a:srgbClr val="FF0000"/>
                </a:solidFill>
              </a:rPr>
              <a:t>Sn </a:t>
            </a:r>
            <a:r>
              <a:rPr lang="en-US" i="1" dirty="0"/>
              <a:t>technology, together with the high-temperature superconductor (</a:t>
            </a:r>
            <a:r>
              <a:rPr lang="en-US" i="1" dirty="0">
                <a:solidFill>
                  <a:srgbClr val="FF0000"/>
                </a:solidFill>
              </a:rPr>
              <a:t>HTS</a:t>
            </a:r>
            <a:r>
              <a:rPr lang="en-US" i="1" dirty="0"/>
              <a:t>) option to reach </a:t>
            </a:r>
            <a:r>
              <a:rPr lang="en-US" i="1" dirty="0">
                <a:solidFill>
                  <a:srgbClr val="FF0000"/>
                </a:solidFill>
              </a:rPr>
              <a:t>20 T</a:t>
            </a:r>
            <a:r>
              <a:rPr lang="en-US" i="1" dirty="0"/>
              <a:t>, are expected to take around 20 years and will require an intense global effort.</a:t>
            </a:r>
          </a:p>
        </p:txBody>
      </p:sp>
      <p:sp>
        <p:nvSpPr>
          <p:cNvPr id="6" name="TextBox 5">
            <a:extLst>
              <a:ext uri="{FF2B5EF4-FFF2-40B4-BE49-F238E27FC236}">
                <a16:creationId xmlns:a16="http://schemas.microsoft.com/office/drawing/2014/main" id="{CCEB7275-74F8-B94F-9158-4A15440E141B}"/>
              </a:ext>
            </a:extLst>
          </p:cNvPr>
          <p:cNvSpPr txBox="1"/>
          <p:nvPr/>
        </p:nvSpPr>
        <p:spPr>
          <a:xfrm>
            <a:off x="7466938" y="6486149"/>
            <a:ext cx="1677062" cy="369332"/>
          </a:xfrm>
          <a:prstGeom prst="rect">
            <a:avLst/>
          </a:prstGeom>
          <a:noFill/>
        </p:spPr>
        <p:txBody>
          <a:bodyPr wrap="none" rtlCol="0">
            <a:spAutoFit/>
          </a:bodyPr>
          <a:lstStyle/>
          <a:p>
            <a:pPr algn="r"/>
            <a:r>
              <a:rPr lang="en-US" dirty="0"/>
              <a:t>EDMS</a:t>
            </a:r>
            <a:r>
              <a:rPr lang="en-US"/>
              <a:t>: 2477846</a:t>
            </a:r>
            <a:endParaRPr lang="en-US" dirty="0"/>
          </a:p>
        </p:txBody>
      </p:sp>
    </p:spTree>
    <p:extLst>
      <p:ext uri="{BB962C8B-B14F-4D97-AF65-F5344CB8AC3E}">
        <p14:creationId xmlns:p14="http://schemas.microsoft.com/office/powerpoint/2010/main" val="4132878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0"/>
            <a:ext cx="7886700" cy="947508"/>
          </a:xfrm>
        </p:spPr>
        <p:txBody>
          <a:bodyPr>
            <a:noAutofit/>
          </a:bodyPr>
          <a:lstStyle/>
          <a:p>
            <a:r>
              <a:rPr lang="en-US" dirty="0"/>
              <a:t>HFM Goals (long term)</a:t>
            </a:r>
          </a:p>
        </p:txBody>
      </p:sp>
      <p:sp>
        <p:nvSpPr>
          <p:cNvPr id="5" name="Content Placeholder 4"/>
          <p:cNvSpPr>
            <a:spLocks noGrp="1"/>
          </p:cNvSpPr>
          <p:nvPr>
            <p:ph idx="1"/>
          </p:nvPr>
        </p:nvSpPr>
        <p:spPr>
          <a:xfrm>
            <a:off x="308114" y="1066474"/>
            <a:ext cx="8488016" cy="5016274"/>
          </a:xfrm>
        </p:spPr>
        <p:txBody>
          <a:bodyPr>
            <a:normAutofit fontScale="85000" lnSpcReduction="20000"/>
          </a:bodyPr>
          <a:lstStyle/>
          <a:p>
            <a:r>
              <a:rPr lang="en-US" u="sng" dirty="0"/>
              <a:t>Demonstrate Nb</a:t>
            </a:r>
            <a:r>
              <a:rPr lang="en-US" u="sng" baseline="-25000" dirty="0"/>
              <a:t>3</a:t>
            </a:r>
            <a:r>
              <a:rPr lang="en-US" u="sng" dirty="0"/>
              <a:t>Sn magnet technology for large scale deployment</a:t>
            </a:r>
            <a:r>
              <a:rPr lang="en-US" dirty="0"/>
              <a:t>, pushing it to its practical limits, both in terms of maximum performance as well as production scale</a:t>
            </a:r>
            <a:endParaRPr lang="en-US" baseline="30000" dirty="0"/>
          </a:p>
          <a:p>
            <a:pPr lvl="1"/>
            <a:r>
              <a:rPr lang="en-US" dirty="0"/>
              <a:t>Demonstrate Nb</a:t>
            </a:r>
            <a:r>
              <a:rPr lang="en-US" baseline="-25000" dirty="0"/>
              <a:t>3</a:t>
            </a:r>
            <a:r>
              <a:rPr lang="en-US" dirty="0"/>
              <a:t>Sn full potential in terms of ultimate performance (target 16 T)</a:t>
            </a:r>
          </a:p>
          <a:p>
            <a:pPr lvl="1"/>
            <a:r>
              <a:rPr lang="en-US" dirty="0"/>
              <a:t>Develop Nb</a:t>
            </a:r>
            <a:r>
              <a:rPr lang="en-US" baseline="-25000" dirty="0"/>
              <a:t>3</a:t>
            </a:r>
            <a:r>
              <a:rPr lang="en-US" dirty="0"/>
              <a:t>Sn magnet technology for collider-scale production, through robust design, industrial manufacturing processes and cost reduction (benchmark 12 T)</a:t>
            </a:r>
          </a:p>
          <a:p>
            <a:r>
              <a:rPr lang="en-US" u="sng" dirty="0"/>
              <a:t>Demonstrate suitability of HTS for accelerator magnet applications</a:t>
            </a:r>
            <a:r>
              <a:rPr lang="en-US" dirty="0"/>
              <a:t>, providing a proof-of-principle of HTS magnet technology beyond the reach of Nb</a:t>
            </a:r>
            <a:r>
              <a:rPr lang="en-US" baseline="-25000" dirty="0"/>
              <a:t>3</a:t>
            </a:r>
            <a:r>
              <a:rPr lang="en-US" dirty="0"/>
              <a:t>Sn (target in excess of 20 T)</a:t>
            </a:r>
          </a:p>
          <a:p>
            <a:r>
              <a:rPr lang="en-US" dirty="0"/>
              <a:t>Implemented as a </a:t>
            </a:r>
            <a:r>
              <a:rPr lang="en-US" u="sng" dirty="0"/>
              <a:t>focused, innovative, mission-style R&amp;D </a:t>
            </a:r>
            <a:r>
              <a:rPr lang="en-US" dirty="0"/>
              <a:t>of collaborative nature</a:t>
            </a:r>
          </a:p>
        </p:txBody>
      </p:sp>
      <p:sp>
        <p:nvSpPr>
          <p:cNvPr id="2" name="TextBox 1">
            <a:extLst>
              <a:ext uri="{FF2B5EF4-FFF2-40B4-BE49-F238E27FC236}">
                <a16:creationId xmlns:a16="http://schemas.microsoft.com/office/drawing/2014/main" id="{CDDA7CB7-1775-9445-AC52-1BFDCF3E5B46}"/>
              </a:ext>
            </a:extLst>
          </p:cNvPr>
          <p:cNvSpPr txBox="1"/>
          <p:nvPr/>
        </p:nvSpPr>
        <p:spPr>
          <a:xfrm>
            <a:off x="6211954" y="6191791"/>
            <a:ext cx="1851789" cy="646331"/>
          </a:xfrm>
          <a:prstGeom prst="rect">
            <a:avLst/>
          </a:prstGeom>
          <a:noFill/>
        </p:spPr>
        <p:txBody>
          <a:bodyPr wrap="none" rtlCol="0">
            <a:spAutoFit/>
          </a:bodyPr>
          <a:lstStyle/>
          <a:p>
            <a:r>
              <a:rPr lang="en-US" dirty="0">
                <a:solidFill>
                  <a:schemeClr val="bg1"/>
                </a:solidFill>
              </a:rPr>
              <a:t>CERN-ESU-013</a:t>
            </a:r>
          </a:p>
          <a:p>
            <a:r>
              <a:rPr lang="en-US" dirty="0">
                <a:solidFill>
                  <a:schemeClr val="bg1"/>
                </a:solidFill>
              </a:rPr>
              <a:t>CERN-ESU-014</a:t>
            </a:r>
          </a:p>
        </p:txBody>
      </p:sp>
      <p:sp>
        <p:nvSpPr>
          <p:cNvPr id="7" name="Slide Number Placeholder 5">
            <a:extLst>
              <a:ext uri="{FF2B5EF4-FFF2-40B4-BE49-F238E27FC236}">
                <a16:creationId xmlns:a16="http://schemas.microsoft.com/office/drawing/2014/main" id="{91A2522F-6C1E-9E4C-B3B3-717C9A764039}"/>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920620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243216E7-1EBC-B148-B173-EA29524ADA2F}"/>
              </a:ext>
            </a:extLst>
          </p:cNvPr>
          <p:cNvSpPr/>
          <p:nvPr/>
        </p:nvSpPr>
        <p:spPr>
          <a:xfrm>
            <a:off x="3116975" y="1605331"/>
            <a:ext cx="2629857" cy="3390904"/>
          </a:xfrm>
          <a:custGeom>
            <a:avLst/>
            <a:gdLst>
              <a:gd name="connsiteX0" fmla="*/ 0 w 1759226"/>
              <a:gd name="connsiteY0" fmla="*/ 0 h 2872408"/>
              <a:gd name="connsiteX1" fmla="*/ 735496 w 1759226"/>
              <a:gd name="connsiteY1" fmla="*/ 1838739 h 2872408"/>
              <a:gd name="connsiteX2" fmla="*/ 1381539 w 1759226"/>
              <a:gd name="connsiteY2" fmla="*/ 2862469 h 2872408"/>
              <a:gd name="connsiteX3" fmla="*/ 1759226 w 1759226"/>
              <a:gd name="connsiteY3" fmla="*/ 2872408 h 2872408"/>
              <a:gd name="connsiteX4" fmla="*/ 735496 w 1759226"/>
              <a:gd name="connsiteY4" fmla="*/ 188843 h 2872408"/>
              <a:gd name="connsiteX5" fmla="*/ 0 w 1759226"/>
              <a:gd name="connsiteY5" fmla="*/ 0 h 2872408"/>
              <a:gd name="connsiteX0" fmla="*/ 0 w 1849291"/>
              <a:gd name="connsiteY0" fmla="*/ 0 h 3064686"/>
              <a:gd name="connsiteX1" fmla="*/ 825561 w 1849291"/>
              <a:gd name="connsiteY1" fmla="*/ 2031017 h 3064686"/>
              <a:gd name="connsiteX2" fmla="*/ 1471604 w 1849291"/>
              <a:gd name="connsiteY2" fmla="*/ 3054747 h 3064686"/>
              <a:gd name="connsiteX3" fmla="*/ 1849291 w 1849291"/>
              <a:gd name="connsiteY3" fmla="*/ 3064686 h 3064686"/>
              <a:gd name="connsiteX4" fmla="*/ 825561 w 1849291"/>
              <a:gd name="connsiteY4" fmla="*/ 381121 h 3064686"/>
              <a:gd name="connsiteX5" fmla="*/ 0 w 1849291"/>
              <a:gd name="connsiteY5" fmla="*/ 0 h 3064686"/>
              <a:gd name="connsiteX0" fmla="*/ 0 w 1849291"/>
              <a:gd name="connsiteY0" fmla="*/ 0 h 3064686"/>
              <a:gd name="connsiteX1" fmla="*/ 780529 w 1849291"/>
              <a:gd name="connsiteY1" fmla="*/ 1964138 h 3064686"/>
              <a:gd name="connsiteX2" fmla="*/ 1471604 w 1849291"/>
              <a:gd name="connsiteY2" fmla="*/ 3054747 h 3064686"/>
              <a:gd name="connsiteX3" fmla="*/ 1849291 w 1849291"/>
              <a:gd name="connsiteY3" fmla="*/ 3064686 h 3064686"/>
              <a:gd name="connsiteX4" fmla="*/ 825561 w 1849291"/>
              <a:gd name="connsiteY4" fmla="*/ 381121 h 3064686"/>
              <a:gd name="connsiteX5" fmla="*/ 0 w 1849291"/>
              <a:gd name="connsiteY5" fmla="*/ 0 h 3064686"/>
              <a:gd name="connsiteX0" fmla="*/ 0 w 1849291"/>
              <a:gd name="connsiteY0" fmla="*/ 0 h 3064686"/>
              <a:gd name="connsiteX1" fmla="*/ 780529 w 1849291"/>
              <a:gd name="connsiteY1" fmla="*/ 1964138 h 3064686"/>
              <a:gd name="connsiteX2" fmla="*/ 1462599 w 1849291"/>
              <a:gd name="connsiteY2" fmla="*/ 3021308 h 3064686"/>
              <a:gd name="connsiteX3" fmla="*/ 1849291 w 1849291"/>
              <a:gd name="connsiteY3" fmla="*/ 3064686 h 3064686"/>
              <a:gd name="connsiteX4" fmla="*/ 825561 w 1849291"/>
              <a:gd name="connsiteY4" fmla="*/ 381121 h 3064686"/>
              <a:gd name="connsiteX5" fmla="*/ 0 w 1849291"/>
              <a:gd name="connsiteY5" fmla="*/ 0 h 3064686"/>
              <a:gd name="connsiteX0" fmla="*/ 0 w 2840011"/>
              <a:gd name="connsiteY0" fmla="*/ 0 h 3323842"/>
              <a:gd name="connsiteX1" fmla="*/ 780529 w 2840011"/>
              <a:gd name="connsiteY1" fmla="*/ 1964138 h 3323842"/>
              <a:gd name="connsiteX2" fmla="*/ 1462599 w 2840011"/>
              <a:gd name="connsiteY2" fmla="*/ 3021308 h 3323842"/>
              <a:gd name="connsiteX3" fmla="*/ 2840011 w 2840011"/>
              <a:gd name="connsiteY3" fmla="*/ 3323842 h 3323842"/>
              <a:gd name="connsiteX4" fmla="*/ 825561 w 2840011"/>
              <a:gd name="connsiteY4" fmla="*/ 381121 h 3323842"/>
              <a:gd name="connsiteX5" fmla="*/ 0 w 2840011"/>
              <a:gd name="connsiteY5" fmla="*/ 0 h 3323842"/>
              <a:gd name="connsiteX0" fmla="*/ 0 w 2787146"/>
              <a:gd name="connsiteY0" fmla="*/ 0 h 3333657"/>
              <a:gd name="connsiteX1" fmla="*/ 727664 w 2787146"/>
              <a:gd name="connsiteY1" fmla="*/ 1973953 h 3333657"/>
              <a:gd name="connsiteX2" fmla="*/ 1409734 w 2787146"/>
              <a:gd name="connsiteY2" fmla="*/ 3031123 h 3333657"/>
              <a:gd name="connsiteX3" fmla="*/ 2787146 w 2787146"/>
              <a:gd name="connsiteY3" fmla="*/ 3333657 h 3333657"/>
              <a:gd name="connsiteX4" fmla="*/ 772696 w 2787146"/>
              <a:gd name="connsiteY4" fmla="*/ 390936 h 3333657"/>
              <a:gd name="connsiteX5" fmla="*/ 0 w 2787146"/>
              <a:gd name="connsiteY5" fmla="*/ 0 h 3333657"/>
              <a:gd name="connsiteX0" fmla="*/ 0 w 2787146"/>
              <a:gd name="connsiteY0" fmla="*/ 0 h 3333657"/>
              <a:gd name="connsiteX1" fmla="*/ 706518 w 2787146"/>
              <a:gd name="connsiteY1" fmla="*/ 1689354 h 3333657"/>
              <a:gd name="connsiteX2" fmla="*/ 1409734 w 2787146"/>
              <a:gd name="connsiteY2" fmla="*/ 3031123 h 3333657"/>
              <a:gd name="connsiteX3" fmla="*/ 2787146 w 2787146"/>
              <a:gd name="connsiteY3" fmla="*/ 3333657 h 3333657"/>
              <a:gd name="connsiteX4" fmla="*/ 772696 w 2787146"/>
              <a:gd name="connsiteY4" fmla="*/ 390936 h 3333657"/>
              <a:gd name="connsiteX5" fmla="*/ 0 w 2787146"/>
              <a:gd name="connsiteY5" fmla="*/ 0 h 3333657"/>
              <a:gd name="connsiteX0" fmla="*/ 0 w 2787146"/>
              <a:gd name="connsiteY0" fmla="*/ 0 h 3333657"/>
              <a:gd name="connsiteX1" fmla="*/ 706518 w 2787146"/>
              <a:gd name="connsiteY1" fmla="*/ 1689354 h 3333657"/>
              <a:gd name="connsiteX2" fmla="*/ 1000726 w 2787146"/>
              <a:gd name="connsiteY2" fmla="*/ 2276876 h 3333657"/>
              <a:gd name="connsiteX3" fmla="*/ 1409734 w 2787146"/>
              <a:gd name="connsiteY3" fmla="*/ 3031123 h 3333657"/>
              <a:gd name="connsiteX4" fmla="*/ 2787146 w 2787146"/>
              <a:gd name="connsiteY4" fmla="*/ 3333657 h 3333657"/>
              <a:gd name="connsiteX5" fmla="*/ 772696 w 2787146"/>
              <a:gd name="connsiteY5" fmla="*/ 390936 h 3333657"/>
              <a:gd name="connsiteX6" fmla="*/ 0 w 2787146"/>
              <a:gd name="connsiteY6" fmla="*/ 0 h 3333657"/>
              <a:gd name="connsiteX0" fmla="*/ 0 w 2787146"/>
              <a:gd name="connsiteY0" fmla="*/ 0 h 3333657"/>
              <a:gd name="connsiteX1" fmla="*/ 313488 w 2787146"/>
              <a:gd name="connsiteY1" fmla="*/ 804808 h 3333657"/>
              <a:gd name="connsiteX2" fmla="*/ 706518 w 2787146"/>
              <a:gd name="connsiteY2" fmla="*/ 1689354 h 3333657"/>
              <a:gd name="connsiteX3" fmla="*/ 1000726 w 2787146"/>
              <a:gd name="connsiteY3" fmla="*/ 2276876 h 3333657"/>
              <a:gd name="connsiteX4" fmla="*/ 1409734 w 2787146"/>
              <a:gd name="connsiteY4" fmla="*/ 3031123 h 3333657"/>
              <a:gd name="connsiteX5" fmla="*/ 2787146 w 2787146"/>
              <a:gd name="connsiteY5" fmla="*/ 3333657 h 3333657"/>
              <a:gd name="connsiteX6" fmla="*/ 772696 w 2787146"/>
              <a:gd name="connsiteY6" fmla="*/ 390936 h 3333657"/>
              <a:gd name="connsiteX7" fmla="*/ 0 w 2787146"/>
              <a:gd name="connsiteY7" fmla="*/ 0 h 3333657"/>
              <a:gd name="connsiteX0" fmla="*/ 0 w 2787146"/>
              <a:gd name="connsiteY0" fmla="*/ 0 h 3333657"/>
              <a:gd name="connsiteX1" fmla="*/ 313488 w 2787146"/>
              <a:gd name="connsiteY1" fmla="*/ 804808 h 3333657"/>
              <a:gd name="connsiteX2" fmla="*/ 706518 w 2787146"/>
              <a:gd name="connsiteY2" fmla="*/ 1689354 h 3333657"/>
              <a:gd name="connsiteX3" fmla="*/ 1000726 w 2787146"/>
              <a:gd name="connsiteY3" fmla="*/ 2276876 h 3333657"/>
              <a:gd name="connsiteX4" fmla="*/ 1420306 w 2787146"/>
              <a:gd name="connsiteY4" fmla="*/ 3001682 h 3333657"/>
              <a:gd name="connsiteX5" fmla="*/ 2787146 w 2787146"/>
              <a:gd name="connsiteY5" fmla="*/ 3333657 h 3333657"/>
              <a:gd name="connsiteX6" fmla="*/ 772696 w 2787146"/>
              <a:gd name="connsiteY6" fmla="*/ 390936 h 3333657"/>
              <a:gd name="connsiteX7" fmla="*/ 0 w 2787146"/>
              <a:gd name="connsiteY7" fmla="*/ 0 h 3333657"/>
              <a:gd name="connsiteX0" fmla="*/ 0 w 2797549"/>
              <a:gd name="connsiteY0" fmla="*/ 0 h 3348141"/>
              <a:gd name="connsiteX1" fmla="*/ 323891 w 2797549"/>
              <a:gd name="connsiteY1" fmla="*/ 819292 h 3348141"/>
              <a:gd name="connsiteX2" fmla="*/ 716921 w 2797549"/>
              <a:gd name="connsiteY2" fmla="*/ 1703838 h 3348141"/>
              <a:gd name="connsiteX3" fmla="*/ 1011129 w 2797549"/>
              <a:gd name="connsiteY3" fmla="*/ 2291360 h 3348141"/>
              <a:gd name="connsiteX4" fmla="*/ 1430709 w 2797549"/>
              <a:gd name="connsiteY4" fmla="*/ 3016166 h 3348141"/>
              <a:gd name="connsiteX5" fmla="*/ 2797549 w 2797549"/>
              <a:gd name="connsiteY5" fmla="*/ 3348141 h 3348141"/>
              <a:gd name="connsiteX6" fmla="*/ 783099 w 2797549"/>
              <a:gd name="connsiteY6" fmla="*/ 405420 h 3348141"/>
              <a:gd name="connsiteX7" fmla="*/ 0 w 2797549"/>
              <a:gd name="connsiteY7" fmla="*/ 0 h 3348141"/>
              <a:gd name="connsiteX0" fmla="*/ 0 w 2797549"/>
              <a:gd name="connsiteY0" fmla="*/ 0 h 3348141"/>
              <a:gd name="connsiteX1" fmla="*/ 271875 w 2797549"/>
              <a:gd name="connsiteY1" fmla="*/ 713073 h 3348141"/>
              <a:gd name="connsiteX2" fmla="*/ 716921 w 2797549"/>
              <a:gd name="connsiteY2" fmla="*/ 1703838 h 3348141"/>
              <a:gd name="connsiteX3" fmla="*/ 1011129 w 2797549"/>
              <a:gd name="connsiteY3" fmla="*/ 2291360 h 3348141"/>
              <a:gd name="connsiteX4" fmla="*/ 1430709 w 2797549"/>
              <a:gd name="connsiteY4" fmla="*/ 3016166 h 3348141"/>
              <a:gd name="connsiteX5" fmla="*/ 2797549 w 2797549"/>
              <a:gd name="connsiteY5" fmla="*/ 3348141 h 3348141"/>
              <a:gd name="connsiteX6" fmla="*/ 783099 w 2797549"/>
              <a:gd name="connsiteY6" fmla="*/ 405420 h 3348141"/>
              <a:gd name="connsiteX7" fmla="*/ 0 w 2797549"/>
              <a:gd name="connsiteY7" fmla="*/ 0 h 3348141"/>
              <a:gd name="connsiteX0" fmla="*/ 0 w 2797549"/>
              <a:gd name="connsiteY0" fmla="*/ 0 h 3348141"/>
              <a:gd name="connsiteX1" fmla="*/ 271875 w 2797549"/>
              <a:gd name="connsiteY1" fmla="*/ 713073 h 3348141"/>
              <a:gd name="connsiteX2" fmla="*/ 479149 w 2797549"/>
              <a:gd name="connsiteY2" fmla="*/ 1205598 h 3348141"/>
              <a:gd name="connsiteX3" fmla="*/ 716921 w 2797549"/>
              <a:gd name="connsiteY3" fmla="*/ 1703838 h 3348141"/>
              <a:gd name="connsiteX4" fmla="*/ 1011129 w 2797549"/>
              <a:gd name="connsiteY4" fmla="*/ 2291360 h 3348141"/>
              <a:gd name="connsiteX5" fmla="*/ 1430709 w 2797549"/>
              <a:gd name="connsiteY5" fmla="*/ 3016166 h 3348141"/>
              <a:gd name="connsiteX6" fmla="*/ 2797549 w 2797549"/>
              <a:gd name="connsiteY6" fmla="*/ 3348141 h 3348141"/>
              <a:gd name="connsiteX7" fmla="*/ 783099 w 2797549"/>
              <a:gd name="connsiteY7" fmla="*/ 405420 h 3348141"/>
              <a:gd name="connsiteX8" fmla="*/ 0 w 2797549"/>
              <a:gd name="connsiteY8" fmla="*/ 0 h 3348141"/>
              <a:gd name="connsiteX0" fmla="*/ 0 w 2797549"/>
              <a:gd name="connsiteY0" fmla="*/ 0 h 3348141"/>
              <a:gd name="connsiteX1" fmla="*/ 271875 w 2797549"/>
              <a:gd name="connsiteY1" fmla="*/ 713073 h 3348141"/>
              <a:gd name="connsiteX2" fmla="*/ 479149 w 2797549"/>
              <a:gd name="connsiteY2" fmla="*/ 1205598 h 3348141"/>
              <a:gd name="connsiteX3" fmla="*/ 701316 w 2797549"/>
              <a:gd name="connsiteY3" fmla="*/ 1689354 h 3348141"/>
              <a:gd name="connsiteX4" fmla="*/ 1011129 w 2797549"/>
              <a:gd name="connsiteY4" fmla="*/ 2291360 h 3348141"/>
              <a:gd name="connsiteX5" fmla="*/ 1430709 w 2797549"/>
              <a:gd name="connsiteY5" fmla="*/ 3016166 h 3348141"/>
              <a:gd name="connsiteX6" fmla="*/ 2797549 w 2797549"/>
              <a:gd name="connsiteY6" fmla="*/ 3348141 h 3348141"/>
              <a:gd name="connsiteX7" fmla="*/ 783099 w 2797549"/>
              <a:gd name="connsiteY7" fmla="*/ 405420 h 3348141"/>
              <a:gd name="connsiteX8" fmla="*/ 0 w 2797549"/>
              <a:gd name="connsiteY8" fmla="*/ 0 h 3348141"/>
              <a:gd name="connsiteX0" fmla="*/ 0 w 2797549"/>
              <a:gd name="connsiteY0" fmla="*/ 0 h 3348141"/>
              <a:gd name="connsiteX1" fmla="*/ 271875 w 2797549"/>
              <a:gd name="connsiteY1" fmla="*/ 713073 h 3348141"/>
              <a:gd name="connsiteX2" fmla="*/ 479149 w 2797549"/>
              <a:gd name="connsiteY2" fmla="*/ 1205598 h 3348141"/>
              <a:gd name="connsiteX3" fmla="*/ 701316 w 2797549"/>
              <a:gd name="connsiteY3" fmla="*/ 1689354 h 3348141"/>
              <a:gd name="connsiteX4" fmla="*/ 1037137 w 2797549"/>
              <a:gd name="connsiteY4" fmla="*/ 2349298 h 3348141"/>
              <a:gd name="connsiteX5" fmla="*/ 1430709 w 2797549"/>
              <a:gd name="connsiteY5" fmla="*/ 3016166 h 3348141"/>
              <a:gd name="connsiteX6" fmla="*/ 2797549 w 2797549"/>
              <a:gd name="connsiteY6" fmla="*/ 3348141 h 3348141"/>
              <a:gd name="connsiteX7" fmla="*/ 783099 w 2797549"/>
              <a:gd name="connsiteY7" fmla="*/ 405420 h 3348141"/>
              <a:gd name="connsiteX8" fmla="*/ 0 w 2797549"/>
              <a:gd name="connsiteY8" fmla="*/ 0 h 3348141"/>
              <a:gd name="connsiteX0" fmla="*/ 0 w 2797549"/>
              <a:gd name="connsiteY0" fmla="*/ 0 h 3348141"/>
              <a:gd name="connsiteX1" fmla="*/ 271875 w 2797549"/>
              <a:gd name="connsiteY1" fmla="*/ 713073 h 3348141"/>
              <a:gd name="connsiteX2" fmla="*/ 479149 w 2797549"/>
              <a:gd name="connsiteY2" fmla="*/ 1205598 h 3348141"/>
              <a:gd name="connsiteX3" fmla="*/ 701316 w 2797549"/>
              <a:gd name="connsiteY3" fmla="*/ 1689354 h 3348141"/>
              <a:gd name="connsiteX4" fmla="*/ 1037137 w 2797549"/>
              <a:gd name="connsiteY4" fmla="*/ 2349298 h 3348141"/>
              <a:gd name="connsiteX5" fmla="*/ 1430709 w 2797549"/>
              <a:gd name="connsiteY5" fmla="*/ 3059620 h 3348141"/>
              <a:gd name="connsiteX6" fmla="*/ 2797549 w 2797549"/>
              <a:gd name="connsiteY6" fmla="*/ 3348141 h 3348141"/>
              <a:gd name="connsiteX7" fmla="*/ 783099 w 2797549"/>
              <a:gd name="connsiteY7" fmla="*/ 405420 h 3348141"/>
              <a:gd name="connsiteX8" fmla="*/ 0 w 2797549"/>
              <a:gd name="connsiteY8" fmla="*/ 0 h 3348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7549" h="3348141">
                <a:moveTo>
                  <a:pt x="0" y="0"/>
                </a:moveTo>
                <a:cubicBezTo>
                  <a:pt x="104496" y="258456"/>
                  <a:pt x="167379" y="454617"/>
                  <a:pt x="271875" y="713073"/>
                </a:cubicBezTo>
                <a:cubicBezTo>
                  <a:pt x="346168" y="875639"/>
                  <a:pt x="404856" y="1043032"/>
                  <a:pt x="479149" y="1205598"/>
                </a:cubicBezTo>
                <a:lnTo>
                  <a:pt x="701316" y="1689354"/>
                </a:lnTo>
                <a:cubicBezTo>
                  <a:pt x="802910" y="1878652"/>
                  <a:pt x="935543" y="2160000"/>
                  <a:pt x="1037137" y="2349298"/>
                </a:cubicBezTo>
                <a:lnTo>
                  <a:pt x="1430709" y="3059620"/>
                </a:lnTo>
                <a:lnTo>
                  <a:pt x="2797549" y="3348141"/>
                </a:lnTo>
                <a:lnTo>
                  <a:pt x="783099" y="405420"/>
                </a:lnTo>
                <a:lnTo>
                  <a:pt x="0" y="0"/>
                </a:lnTo>
                <a:close/>
              </a:path>
            </a:pathLst>
          </a:custGeom>
          <a:gradFill>
            <a:gsLst>
              <a:gs pos="0">
                <a:srgbClr val="FF0000">
                  <a:alpha val="70000"/>
                </a:srgbClr>
              </a:gs>
              <a:gs pos="54000">
                <a:schemeClr val="accent1">
                  <a:lumMod val="29000"/>
                  <a:lumOff val="71000"/>
                  <a:alpha val="40000"/>
                </a:schemeClr>
              </a:gs>
              <a:gs pos="99000">
                <a:schemeClr val="accent1">
                  <a:lumMod val="26000"/>
                  <a:lumOff val="74000"/>
                  <a:alpha val="12000"/>
                </a:schemeClr>
              </a:gs>
            </a:gsLst>
            <a:lin ang="1980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Chart, line chart&#10;&#10;Description automatically generated">
            <a:extLst>
              <a:ext uri="{FF2B5EF4-FFF2-40B4-BE49-F238E27FC236}">
                <a16:creationId xmlns:a16="http://schemas.microsoft.com/office/drawing/2014/main" id="{70DEA509-012C-B14C-9D4B-2012B1E0BDD7}"/>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702" y="964140"/>
            <a:ext cx="6402194" cy="5328000"/>
          </a:xfrm>
          <a:prstGeom prst="rect">
            <a:avLst/>
          </a:prstGeom>
        </p:spPr>
      </p:pic>
      <p:sp>
        <p:nvSpPr>
          <p:cNvPr id="9" name="Title 8">
            <a:extLst>
              <a:ext uri="{FF2B5EF4-FFF2-40B4-BE49-F238E27FC236}">
                <a16:creationId xmlns:a16="http://schemas.microsoft.com/office/drawing/2014/main" id="{D970B669-00F8-1847-936F-9D3E8870C432}"/>
              </a:ext>
            </a:extLst>
          </p:cNvPr>
          <p:cNvSpPr>
            <a:spLocks noGrp="1"/>
          </p:cNvSpPr>
          <p:nvPr>
            <p:ph type="title"/>
          </p:nvPr>
        </p:nvSpPr>
        <p:spPr/>
        <p:txBody>
          <a:bodyPr>
            <a:noAutofit/>
          </a:bodyPr>
          <a:lstStyle/>
          <a:p>
            <a:r>
              <a:rPr lang="en-US" sz="3600"/>
              <a:t>HFM Objectives</a:t>
            </a:r>
            <a:endParaRPr lang="en-US" sz="3600" dirty="0"/>
          </a:p>
        </p:txBody>
      </p:sp>
      <p:sp>
        <p:nvSpPr>
          <p:cNvPr id="13" name="Slide Number Placeholder 5">
            <a:extLst>
              <a:ext uri="{FF2B5EF4-FFF2-40B4-BE49-F238E27FC236}">
                <a16:creationId xmlns:a16="http://schemas.microsoft.com/office/drawing/2014/main" id="{3EEF4706-9D82-9540-AD86-35FC0AE8E1FE}"/>
              </a:ext>
            </a:extLst>
          </p:cNvPr>
          <p:cNvSpPr>
            <a:spLocks noGrp="1"/>
          </p:cNvSpPr>
          <p:nvPr>
            <p:ph type="sldNum" sz="quarter" idx="4"/>
          </p:nvPr>
        </p:nvSpPr>
        <p:spPr/>
        <p:txBody>
          <a:bodyPr/>
          <a:lstStyle/>
          <a:p>
            <a:fld id="{17918391-D411-FE40-AAD7-861AE5233E0E}" type="slidenum">
              <a:rPr lang="en-US" smtClean="0"/>
              <a:pPr/>
              <a:t>4</a:t>
            </a:fld>
            <a:endParaRPr lang="en-US" dirty="0"/>
          </a:p>
        </p:txBody>
      </p:sp>
      <p:grpSp>
        <p:nvGrpSpPr>
          <p:cNvPr id="32" name="Group 31">
            <a:extLst>
              <a:ext uri="{FF2B5EF4-FFF2-40B4-BE49-F238E27FC236}">
                <a16:creationId xmlns:a16="http://schemas.microsoft.com/office/drawing/2014/main" id="{33D07C34-FEE5-4C4B-B551-87E05C17FAF3}"/>
              </a:ext>
            </a:extLst>
          </p:cNvPr>
          <p:cNvGrpSpPr/>
          <p:nvPr/>
        </p:nvGrpSpPr>
        <p:grpSpPr>
          <a:xfrm>
            <a:off x="2102079" y="4484018"/>
            <a:ext cx="6950473" cy="928282"/>
            <a:chOff x="2102079" y="4415917"/>
            <a:chExt cx="6950473" cy="928282"/>
          </a:xfrm>
        </p:grpSpPr>
        <p:sp>
          <p:nvSpPr>
            <p:cNvPr id="12" name="TextBox 11">
              <a:extLst>
                <a:ext uri="{FF2B5EF4-FFF2-40B4-BE49-F238E27FC236}">
                  <a16:creationId xmlns:a16="http://schemas.microsoft.com/office/drawing/2014/main" id="{80CCA8F9-C6F6-8D4A-A921-0624B986C8BC}"/>
                </a:ext>
              </a:extLst>
            </p:cNvPr>
            <p:cNvSpPr txBox="1"/>
            <p:nvPr/>
          </p:nvSpPr>
          <p:spPr>
            <a:xfrm>
              <a:off x="7119631" y="4415917"/>
              <a:ext cx="1932921" cy="923330"/>
            </a:xfrm>
            <a:prstGeom prst="rect">
              <a:avLst/>
            </a:prstGeom>
            <a:noFill/>
          </p:spPr>
          <p:txBody>
            <a:bodyPr wrap="square" rtlCol="0">
              <a:spAutoFit/>
            </a:bodyPr>
            <a:lstStyle/>
            <a:p>
              <a:r>
                <a:rPr lang="en-US" i="1" dirty="0">
                  <a:solidFill>
                    <a:schemeClr val="accent6">
                      <a:lumMod val="50000"/>
                    </a:schemeClr>
                  </a:solidFill>
                </a:rPr>
                <a:t>Exploration of new concepts and technologies</a:t>
              </a:r>
            </a:p>
          </p:txBody>
        </p:sp>
        <p:cxnSp>
          <p:nvCxnSpPr>
            <p:cNvPr id="27" name="Straight Arrow Connector 26">
              <a:extLst>
                <a:ext uri="{FF2B5EF4-FFF2-40B4-BE49-F238E27FC236}">
                  <a16:creationId xmlns:a16="http://schemas.microsoft.com/office/drawing/2014/main" id="{86A34588-68A2-8845-AD4E-BD8E01708356}"/>
                </a:ext>
              </a:extLst>
            </p:cNvPr>
            <p:cNvCxnSpPr>
              <a:cxnSpLocks/>
            </p:cNvCxnSpPr>
            <p:nvPr/>
          </p:nvCxnSpPr>
          <p:spPr>
            <a:xfrm>
              <a:off x="2102079" y="5344199"/>
              <a:ext cx="6432331" cy="0"/>
            </a:xfrm>
            <a:prstGeom prst="straightConnector1">
              <a:avLst/>
            </a:prstGeom>
            <a:ln w="25400">
              <a:solidFill>
                <a:schemeClr val="accent6">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DA8F8796-A8EC-5545-8D74-330B321A20DA}"/>
              </a:ext>
            </a:extLst>
          </p:cNvPr>
          <p:cNvGrpSpPr/>
          <p:nvPr/>
        </p:nvGrpSpPr>
        <p:grpSpPr>
          <a:xfrm>
            <a:off x="2102079" y="801716"/>
            <a:ext cx="3192646" cy="4612628"/>
            <a:chOff x="2102079" y="742082"/>
            <a:chExt cx="3192646" cy="4612628"/>
          </a:xfrm>
        </p:grpSpPr>
        <p:cxnSp>
          <p:nvCxnSpPr>
            <p:cNvPr id="28" name="Straight Arrow Connector 27">
              <a:extLst>
                <a:ext uri="{FF2B5EF4-FFF2-40B4-BE49-F238E27FC236}">
                  <a16:creationId xmlns:a16="http://schemas.microsoft.com/office/drawing/2014/main" id="{1FECD099-53BE-434D-A90A-424A376C7C11}"/>
                </a:ext>
              </a:extLst>
            </p:cNvPr>
            <p:cNvCxnSpPr>
              <a:cxnSpLocks/>
            </p:cNvCxnSpPr>
            <p:nvPr/>
          </p:nvCxnSpPr>
          <p:spPr>
            <a:xfrm flipV="1">
              <a:off x="2102079" y="777764"/>
              <a:ext cx="0" cy="4576946"/>
            </a:xfrm>
            <a:prstGeom prst="straightConnector1">
              <a:avLst/>
            </a:prstGeom>
            <a:ln w="25400">
              <a:solidFill>
                <a:schemeClr val="accent6">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61B24001-4319-ED40-AE84-F255FF206DF5}"/>
                </a:ext>
              </a:extLst>
            </p:cNvPr>
            <p:cNvSpPr txBox="1"/>
            <p:nvPr/>
          </p:nvSpPr>
          <p:spPr>
            <a:xfrm>
              <a:off x="2169814" y="742082"/>
              <a:ext cx="3124911" cy="646331"/>
            </a:xfrm>
            <a:prstGeom prst="rect">
              <a:avLst/>
            </a:prstGeom>
            <a:solidFill>
              <a:schemeClr val="bg1"/>
            </a:solidFill>
          </p:spPr>
          <p:txBody>
            <a:bodyPr wrap="square" rtlCol="0">
              <a:spAutoFit/>
            </a:bodyPr>
            <a:lstStyle/>
            <a:p>
              <a:r>
                <a:rPr lang="en-US" i="1" dirty="0">
                  <a:solidFill>
                    <a:schemeClr val="accent6">
                      <a:lumMod val="50000"/>
                    </a:schemeClr>
                  </a:solidFill>
                </a:rPr>
                <a:t>Development of robust and cost-efficient processes</a:t>
              </a:r>
            </a:p>
          </p:txBody>
        </p:sp>
      </p:grpSp>
      <p:sp>
        <p:nvSpPr>
          <p:cNvPr id="14" name="TextBox 13">
            <a:extLst>
              <a:ext uri="{FF2B5EF4-FFF2-40B4-BE49-F238E27FC236}">
                <a16:creationId xmlns:a16="http://schemas.microsoft.com/office/drawing/2014/main" id="{774070BD-E8B4-A544-90B4-6D555B7C3144}"/>
              </a:ext>
            </a:extLst>
          </p:cNvPr>
          <p:cNvSpPr txBox="1"/>
          <p:nvPr/>
        </p:nvSpPr>
        <p:spPr>
          <a:xfrm>
            <a:off x="2395638" y="3458660"/>
            <a:ext cx="1318759" cy="338554"/>
          </a:xfrm>
          <a:prstGeom prst="rect">
            <a:avLst/>
          </a:prstGeom>
          <a:noFill/>
        </p:spPr>
        <p:txBody>
          <a:bodyPr wrap="none" rtlCol="0">
            <a:spAutoFit/>
          </a:bodyPr>
          <a:lstStyle/>
          <a:p>
            <a:pPr algn="r"/>
            <a:r>
              <a:rPr lang="en-US" sz="1600" dirty="0"/>
              <a:t>HL-LHC 11T</a:t>
            </a:r>
          </a:p>
        </p:txBody>
      </p:sp>
      <p:sp>
        <p:nvSpPr>
          <p:cNvPr id="15" name="TextBox 14">
            <a:extLst>
              <a:ext uri="{FF2B5EF4-FFF2-40B4-BE49-F238E27FC236}">
                <a16:creationId xmlns:a16="http://schemas.microsoft.com/office/drawing/2014/main" id="{0C25D5D1-94D6-E440-91A8-54240ACE44AA}"/>
              </a:ext>
            </a:extLst>
          </p:cNvPr>
          <p:cNvSpPr txBox="1"/>
          <p:nvPr/>
        </p:nvSpPr>
        <p:spPr>
          <a:xfrm>
            <a:off x="3489775" y="4486996"/>
            <a:ext cx="1026242" cy="584775"/>
          </a:xfrm>
          <a:prstGeom prst="rect">
            <a:avLst/>
          </a:prstGeom>
          <a:noFill/>
        </p:spPr>
        <p:txBody>
          <a:bodyPr wrap="none" rtlCol="0">
            <a:spAutoFit/>
          </a:bodyPr>
          <a:lstStyle/>
          <a:p>
            <a:r>
              <a:rPr lang="en-US" sz="1600" dirty="0"/>
              <a:t>Fresca2</a:t>
            </a:r>
          </a:p>
          <a:p>
            <a:r>
              <a:rPr lang="en-US" sz="1600" dirty="0"/>
              <a:t>MDPCT1</a:t>
            </a:r>
          </a:p>
        </p:txBody>
      </p:sp>
      <p:sp>
        <p:nvSpPr>
          <p:cNvPr id="34" name="Freeform 33">
            <a:extLst>
              <a:ext uri="{FF2B5EF4-FFF2-40B4-BE49-F238E27FC236}">
                <a16:creationId xmlns:a16="http://schemas.microsoft.com/office/drawing/2014/main" id="{78108359-9A7D-9149-8FF7-A3ADFE22AC7C}"/>
              </a:ext>
            </a:extLst>
          </p:cNvPr>
          <p:cNvSpPr/>
          <p:nvPr/>
        </p:nvSpPr>
        <p:spPr>
          <a:xfrm>
            <a:off x="2729046" y="2218854"/>
            <a:ext cx="569454" cy="223864"/>
          </a:xfrm>
          <a:custGeom>
            <a:avLst/>
            <a:gdLst>
              <a:gd name="connsiteX0" fmla="*/ 0 w 569454"/>
              <a:gd name="connsiteY0" fmla="*/ 0 h 223864"/>
              <a:gd name="connsiteX1" fmla="*/ 569454 w 569454"/>
              <a:gd name="connsiteY1" fmla="*/ 0 h 223864"/>
              <a:gd name="connsiteX2" fmla="*/ 569454 w 569454"/>
              <a:gd name="connsiteY2" fmla="*/ 223864 h 223864"/>
              <a:gd name="connsiteX3" fmla="*/ 0 w 569454"/>
              <a:gd name="connsiteY3" fmla="*/ 223864 h 223864"/>
              <a:gd name="connsiteX4" fmla="*/ 0 w 569454"/>
              <a:gd name="connsiteY4" fmla="*/ 0 h 223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454" h="223864">
                <a:moveTo>
                  <a:pt x="0" y="0"/>
                </a:moveTo>
                <a:lnTo>
                  <a:pt x="569454" y="0"/>
                </a:lnTo>
                <a:lnTo>
                  <a:pt x="569454" y="223864"/>
                </a:lnTo>
                <a:lnTo>
                  <a:pt x="0" y="22386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b" anchorCtr="0">
            <a:noAutofit/>
          </a:bodyPr>
          <a:lstStyle/>
          <a:p>
            <a:pPr marL="0" lvl="0" indent="0" algn="ctr" defTabSz="622300">
              <a:lnSpc>
                <a:spcPct val="90000"/>
              </a:lnSpc>
              <a:spcBef>
                <a:spcPct val="0"/>
              </a:spcBef>
              <a:spcAft>
                <a:spcPct val="35000"/>
              </a:spcAft>
              <a:buNone/>
            </a:pPr>
            <a:endParaRPr lang="en-US" sz="1400" kern="1200" dirty="0"/>
          </a:p>
        </p:txBody>
      </p:sp>
      <p:sp>
        <p:nvSpPr>
          <p:cNvPr id="6" name="TextBox 5">
            <a:extLst>
              <a:ext uri="{FF2B5EF4-FFF2-40B4-BE49-F238E27FC236}">
                <a16:creationId xmlns:a16="http://schemas.microsoft.com/office/drawing/2014/main" id="{1EBFE6EF-A67F-3C4F-8595-3AC0A0C476B4}"/>
              </a:ext>
            </a:extLst>
          </p:cNvPr>
          <p:cNvSpPr txBox="1"/>
          <p:nvPr/>
        </p:nvSpPr>
        <p:spPr>
          <a:xfrm>
            <a:off x="2387098" y="1481965"/>
            <a:ext cx="593432" cy="338554"/>
          </a:xfrm>
          <a:prstGeom prst="rect">
            <a:avLst/>
          </a:prstGeom>
          <a:noFill/>
        </p:spPr>
        <p:txBody>
          <a:bodyPr wrap="none" rtlCol="0">
            <a:spAutoFit/>
          </a:bodyPr>
          <a:lstStyle/>
          <a:p>
            <a:pPr algn="r"/>
            <a:r>
              <a:rPr lang="en-US" sz="1600" dirty="0"/>
              <a:t>LHC</a:t>
            </a:r>
          </a:p>
        </p:txBody>
      </p:sp>
      <p:grpSp>
        <p:nvGrpSpPr>
          <p:cNvPr id="5" name="Group 4">
            <a:extLst>
              <a:ext uri="{FF2B5EF4-FFF2-40B4-BE49-F238E27FC236}">
                <a16:creationId xmlns:a16="http://schemas.microsoft.com/office/drawing/2014/main" id="{EA95D5A1-936E-7B4E-9B0B-71C06604AD4B}"/>
              </a:ext>
            </a:extLst>
          </p:cNvPr>
          <p:cNvGrpSpPr/>
          <p:nvPr/>
        </p:nvGrpSpPr>
        <p:grpSpPr>
          <a:xfrm>
            <a:off x="4540478" y="4442893"/>
            <a:ext cx="2129870" cy="400110"/>
            <a:chOff x="5034454" y="3734364"/>
            <a:chExt cx="2129870" cy="400110"/>
          </a:xfrm>
        </p:grpSpPr>
        <p:cxnSp>
          <p:nvCxnSpPr>
            <p:cNvPr id="19" name="Straight Arrow Connector 18">
              <a:extLst>
                <a:ext uri="{FF2B5EF4-FFF2-40B4-BE49-F238E27FC236}">
                  <a16:creationId xmlns:a16="http://schemas.microsoft.com/office/drawing/2014/main" id="{CC67143C-7B74-9042-A3F4-6F58B1D326D6}"/>
                </a:ext>
              </a:extLst>
            </p:cNvPr>
            <p:cNvCxnSpPr>
              <a:cxnSpLocks/>
            </p:cNvCxnSpPr>
            <p:nvPr/>
          </p:nvCxnSpPr>
          <p:spPr>
            <a:xfrm>
              <a:off x="5034454" y="3999839"/>
              <a:ext cx="201011" cy="0"/>
            </a:xfrm>
            <a:prstGeom prst="straightConnector1">
              <a:avLst/>
            </a:prstGeom>
            <a:ln w="25400">
              <a:solidFill>
                <a:srgbClr val="FF0000"/>
              </a:solidFill>
              <a:tailEnd type="triangle" w="med" len="lg"/>
            </a:ln>
            <a:effectLst>
              <a:outerShdw blurRad="50800" dist="762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101D293-7975-6549-882F-8E8F66AB7E02}"/>
                </a:ext>
              </a:extLst>
            </p:cNvPr>
            <p:cNvSpPr txBox="1"/>
            <p:nvPr/>
          </p:nvSpPr>
          <p:spPr>
            <a:xfrm>
              <a:off x="5231400" y="3734364"/>
              <a:ext cx="1932924" cy="400110"/>
            </a:xfrm>
            <a:prstGeom prst="rect">
              <a:avLst/>
            </a:prstGeom>
            <a:noFill/>
          </p:spPr>
          <p:txBody>
            <a:bodyPr wrap="square" rtlCol="0">
              <a:spAutoFit/>
            </a:bodyPr>
            <a:lstStyle/>
            <a:p>
              <a:r>
                <a:rPr lang="en-US" sz="2000" i="1" dirty="0">
                  <a:solidFill>
                    <a:srgbClr val="FF0000"/>
                  </a:solidFill>
                </a:rPr>
                <a:t>Ultimate</a:t>
              </a:r>
              <a:r>
                <a:rPr lang="en-US" sz="2000" dirty="0">
                  <a:solidFill>
                    <a:srgbClr val="FF0000"/>
                  </a:solidFill>
                </a:rPr>
                <a:t> Nb</a:t>
              </a:r>
              <a:r>
                <a:rPr lang="en-US" sz="2000" baseline="-25000" dirty="0">
                  <a:solidFill>
                    <a:srgbClr val="FF0000"/>
                  </a:solidFill>
                </a:rPr>
                <a:t>3</a:t>
              </a:r>
              <a:r>
                <a:rPr lang="en-US" sz="2000" dirty="0">
                  <a:solidFill>
                    <a:srgbClr val="FF0000"/>
                  </a:solidFill>
                </a:rPr>
                <a:t>Sn</a:t>
              </a:r>
            </a:p>
          </p:txBody>
        </p:sp>
      </p:grpSp>
      <p:grpSp>
        <p:nvGrpSpPr>
          <p:cNvPr id="47" name="Group 46">
            <a:extLst>
              <a:ext uri="{FF2B5EF4-FFF2-40B4-BE49-F238E27FC236}">
                <a16:creationId xmlns:a16="http://schemas.microsoft.com/office/drawing/2014/main" id="{618775BF-163C-1F40-B8B1-08C8D6869D73}"/>
              </a:ext>
            </a:extLst>
          </p:cNvPr>
          <p:cNvGrpSpPr/>
          <p:nvPr/>
        </p:nvGrpSpPr>
        <p:grpSpPr>
          <a:xfrm>
            <a:off x="4628905" y="4657416"/>
            <a:ext cx="1628350" cy="519552"/>
            <a:chOff x="4628905" y="4597782"/>
            <a:chExt cx="1628350" cy="519552"/>
          </a:xfrm>
        </p:grpSpPr>
        <p:sp>
          <p:nvSpPr>
            <p:cNvPr id="26" name="TextBox 25">
              <a:extLst>
                <a:ext uri="{FF2B5EF4-FFF2-40B4-BE49-F238E27FC236}">
                  <a16:creationId xmlns:a16="http://schemas.microsoft.com/office/drawing/2014/main" id="{9A8AE9C2-1B48-0D4A-8E08-51BA1B0E5632}"/>
                </a:ext>
              </a:extLst>
            </p:cNvPr>
            <p:cNvSpPr txBox="1"/>
            <p:nvPr/>
          </p:nvSpPr>
          <p:spPr>
            <a:xfrm>
              <a:off x="5539779" y="4717224"/>
              <a:ext cx="717476" cy="400110"/>
            </a:xfrm>
            <a:prstGeom prst="rect">
              <a:avLst/>
            </a:prstGeom>
            <a:noFill/>
          </p:spPr>
          <p:txBody>
            <a:bodyPr wrap="square" rtlCol="0">
              <a:spAutoFit/>
            </a:bodyPr>
            <a:lstStyle/>
            <a:p>
              <a:r>
                <a:rPr lang="en-US" sz="2000" dirty="0">
                  <a:solidFill>
                    <a:srgbClr val="7030A0"/>
                  </a:solidFill>
                </a:rPr>
                <a:t>HTS</a:t>
              </a:r>
            </a:p>
          </p:txBody>
        </p:sp>
        <p:sp>
          <p:nvSpPr>
            <p:cNvPr id="44" name="Shape 43">
              <a:extLst>
                <a:ext uri="{FF2B5EF4-FFF2-40B4-BE49-F238E27FC236}">
                  <a16:creationId xmlns:a16="http://schemas.microsoft.com/office/drawing/2014/main" id="{FA58C20E-1D0B-CA45-8AE3-0191B6D4634C}"/>
                </a:ext>
              </a:extLst>
            </p:cNvPr>
            <p:cNvSpPr/>
            <p:nvPr/>
          </p:nvSpPr>
          <p:spPr>
            <a:xfrm rot="20671414" flipV="1">
              <a:off x="4628905" y="4597782"/>
              <a:ext cx="910622" cy="515513"/>
            </a:xfrm>
            <a:prstGeom prst="swooshArrow">
              <a:avLst>
                <a:gd name="adj1" fmla="val 23406"/>
                <a:gd name="adj2" fmla="val 61979"/>
              </a:avLst>
            </a:prstGeom>
            <a:solidFill>
              <a:srgbClr val="7030A0">
                <a:alpha val="70000"/>
              </a:srgbClr>
            </a:solidFill>
            <a:ln>
              <a:solidFill>
                <a:srgbClr val="7030A0"/>
              </a:solidFill>
            </a:ln>
            <a:effectLst>
              <a:outerShdw blurRad="50800" dist="762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51" name="Group 50">
            <a:extLst>
              <a:ext uri="{FF2B5EF4-FFF2-40B4-BE49-F238E27FC236}">
                <a16:creationId xmlns:a16="http://schemas.microsoft.com/office/drawing/2014/main" id="{1784FFA7-CDD9-9F46-99A6-B374E9458627}"/>
              </a:ext>
            </a:extLst>
          </p:cNvPr>
          <p:cNvGrpSpPr/>
          <p:nvPr/>
        </p:nvGrpSpPr>
        <p:grpSpPr>
          <a:xfrm>
            <a:off x="4485094" y="3202702"/>
            <a:ext cx="2832095" cy="1314317"/>
            <a:chOff x="4485094" y="3143068"/>
            <a:chExt cx="2832095" cy="1314317"/>
          </a:xfrm>
        </p:grpSpPr>
        <p:sp>
          <p:nvSpPr>
            <p:cNvPr id="10" name="TextBox 9">
              <a:extLst>
                <a:ext uri="{FF2B5EF4-FFF2-40B4-BE49-F238E27FC236}">
                  <a16:creationId xmlns:a16="http://schemas.microsoft.com/office/drawing/2014/main" id="{D3D949FA-F76B-7C4F-B498-863C1C5EEC08}"/>
                </a:ext>
              </a:extLst>
            </p:cNvPr>
            <p:cNvSpPr txBox="1"/>
            <p:nvPr/>
          </p:nvSpPr>
          <p:spPr>
            <a:xfrm>
              <a:off x="4555921" y="3143068"/>
              <a:ext cx="2761268" cy="707886"/>
            </a:xfrm>
            <a:prstGeom prst="rect">
              <a:avLst/>
            </a:prstGeom>
            <a:noFill/>
          </p:spPr>
          <p:txBody>
            <a:bodyPr wrap="square" rtlCol="0">
              <a:spAutoFit/>
            </a:bodyPr>
            <a:lstStyle/>
            <a:p>
              <a:pPr algn="r"/>
              <a:r>
                <a:rPr lang="en-US" sz="2000" dirty="0">
                  <a:solidFill>
                    <a:srgbClr val="00B050"/>
                  </a:solidFill>
                </a:rPr>
                <a:t>Logical step for a next phase (2027-2034)</a:t>
              </a:r>
            </a:p>
          </p:txBody>
        </p:sp>
        <p:sp>
          <p:nvSpPr>
            <p:cNvPr id="39" name="Shape 38">
              <a:extLst>
                <a:ext uri="{FF2B5EF4-FFF2-40B4-BE49-F238E27FC236}">
                  <a16:creationId xmlns:a16="http://schemas.microsoft.com/office/drawing/2014/main" id="{010B31E5-4935-DC47-A1B1-A567C469A7D0}"/>
                </a:ext>
              </a:extLst>
            </p:cNvPr>
            <p:cNvSpPr/>
            <p:nvPr/>
          </p:nvSpPr>
          <p:spPr>
            <a:xfrm rot="15144546" flipV="1">
              <a:off x="4360543" y="3754726"/>
              <a:ext cx="827210" cy="578108"/>
            </a:xfrm>
            <a:prstGeom prst="swooshArrow">
              <a:avLst>
                <a:gd name="adj1" fmla="val 17779"/>
                <a:gd name="adj2" fmla="val 50744"/>
              </a:avLst>
            </a:prstGeom>
            <a:solidFill>
              <a:srgbClr val="00B050">
                <a:alpha val="70000"/>
              </a:srgbClr>
            </a:solidFill>
            <a:ln>
              <a:solidFill>
                <a:srgbClr val="00B050"/>
              </a:solidFill>
            </a:ln>
            <a:effectLst>
              <a:outerShdw blurRad="50800" dist="762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50" name="Group 49">
            <a:extLst>
              <a:ext uri="{FF2B5EF4-FFF2-40B4-BE49-F238E27FC236}">
                <a16:creationId xmlns:a16="http://schemas.microsoft.com/office/drawing/2014/main" id="{9EB873F4-C1DD-F94D-88FB-C2BC78487410}"/>
              </a:ext>
            </a:extLst>
          </p:cNvPr>
          <p:cNvGrpSpPr/>
          <p:nvPr/>
        </p:nvGrpSpPr>
        <p:grpSpPr>
          <a:xfrm>
            <a:off x="3498678" y="1866039"/>
            <a:ext cx="2363708" cy="1442083"/>
            <a:chOff x="3498678" y="1806405"/>
            <a:chExt cx="2363708" cy="1442083"/>
          </a:xfrm>
        </p:grpSpPr>
        <p:sp>
          <p:nvSpPr>
            <p:cNvPr id="21" name="TextBox 20">
              <a:extLst>
                <a:ext uri="{FF2B5EF4-FFF2-40B4-BE49-F238E27FC236}">
                  <a16:creationId xmlns:a16="http://schemas.microsoft.com/office/drawing/2014/main" id="{21757AF1-C632-0447-A2C4-C453D1099864}"/>
                </a:ext>
              </a:extLst>
            </p:cNvPr>
            <p:cNvSpPr txBox="1"/>
            <p:nvPr/>
          </p:nvSpPr>
          <p:spPr>
            <a:xfrm>
              <a:off x="3925466" y="1806405"/>
              <a:ext cx="1936920" cy="400110"/>
            </a:xfrm>
            <a:prstGeom prst="rect">
              <a:avLst/>
            </a:prstGeom>
            <a:noFill/>
          </p:spPr>
          <p:txBody>
            <a:bodyPr wrap="square" rtlCol="0">
              <a:spAutoFit/>
            </a:bodyPr>
            <a:lstStyle/>
            <a:p>
              <a:r>
                <a:rPr lang="en-US" sz="2000" i="1" dirty="0">
                  <a:solidFill>
                    <a:srgbClr val="0024F4"/>
                  </a:solidFill>
                </a:rPr>
                <a:t>Robust </a:t>
              </a:r>
              <a:r>
                <a:rPr lang="en-US" sz="2000" dirty="0">
                  <a:solidFill>
                    <a:srgbClr val="0024F4"/>
                  </a:solidFill>
                </a:rPr>
                <a:t>Nb</a:t>
              </a:r>
              <a:r>
                <a:rPr lang="en-US" sz="2000" baseline="-25000" dirty="0">
                  <a:solidFill>
                    <a:srgbClr val="0024F4"/>
                  </a:solidFill>
                </a:rPr>
                <a:t>3</a:t>
              </a:r>
              <a:r>
                <a:rPr lang="en-US" sz="2000" dirty="0">
                  <a:solidFill>
                    <a:srgbClr val="0024F4"/>
                  </a:solidFill>
                </a:rPr>
                <a:t>Sn</a:t>
              </a:r>
            </a:p>
          </p:txBody>
        </p:sp>
        <p:sp>
          <p:nvSpPr>
            <p:cNvPr id="35" name="Shape 34">
              <a:extLst>
                <a:ext uri="{FF2B5EF4-FFF2-40B4-BE49-F238E27FC236}">
                  <a16:creationId xmlns:a16="http://schemas.microsoft.com/office/drawing/2014/main" id="{F1C1AAF9-6878-7849-AD31-DF54C02B0E02}"/>
                </a:ext>
              </a:extLst>
            </p:cNvPr>
            <p:cNvSpPr/>
            <p:nvPr/>
          </p:nvSpPr>
          <p:spPr>
            <a:xfrm rot="14044714" flipV="1">
              <a:off x="3500085" y="2340186"/>
              <a:ext cx="906895" cy="909710"/>
            </a:xfrm>
            <a:prstGeom prst="swooshArrow">
              <a:avLst>
                <a:gd name="adj1" fmla="val 18671"/>
                <a:gd name="adj2" fmla="val 41164"/>
              </a:avLst>
            </a:prstGeom>
            <a:solidFill>
              <a:srgbClr val="0024F4">
                <a:alpha val="70000"/>
              </a:srgbClr>
            </a:solidFill>
            <a:ln>
              <a:solidFill>
                <a:srgbClr val="0024F4"/>
              </a:solidFill>
            </a:ln>
            <a:effectLst>
              <a:outerShdw blurRad="50800" dist="762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30" name="TextBox 29">
            <a:extLst>
              <a:ext uri="{FF2B5EF4-FFF2-40B4-BE49-F238E27FC236}">
                <a16:creationId xmlns:a16="http://schemas.microsoft.com/office/drawing/2014/main" id="{B2300EC3-BA7C-0D4E-A4E4-4FA9D7BA4BE4}"/>
              </a:ext>
            </a:extLst>
          </p:cNvPr>
          <p:cNvSpPr txBox="1"/>
          <p:nvPr/>
        </p:nvSpPr>
        <p:spPr>
          <a:xfrm>
            <a:off x="3647687" y="4227923"/>
            <a:ext cx="559769" cy="338554"/>
          </a:xfrm>
          <a:prstGeom prst="rect">
            <a:avLst/>
          </a:prstGeom>
          <a:noFill/>
        </p:spPr>
        <p:txBody>
          <a:bodyPr wrap="none" rtlCol="0">
            <a:spAutoFit/>
          </a:bodyPr>
          <a:lstStyle/>
          <a:p>
            <a:r>
              <a:rPr lang="en-US" sz="1600" dirty="0"/>
              <a:t>D20</a:t>
            </a:r>
          </a:p>
        </p:txBody>
      </p:sp>
      <p:sp>
        <p:nvSpPr>
          <p:cNvPr id="36" name="TextBox 35">
            <a:extLst>
              <a:ext uri="{FF2B5EF4-FFF2-40B4-BE49-F238E27FC236}">
                <a16:creationId xmlns:a16="http://schemas.microsoft.com/office/drawing/2014/main" id="{ACD3C2CC-8C67-E943-AC4F-17554F98212E}"/>
              </a:ext>
            </a:extLst>
          </p:cNvPr>
          <p:cNvSpPr txBox="1"/>
          <p:nvPr/>
        </p:nvSpPr>
        <p:spPr>
          <a:xfrm>
            <a:off x="2289976" y="2919792"/>
            <a:ext cx="1402949" cy="338554"/>
          </a:xfrm>
          <a:prstGeom prst="rect">
            <a:avLst/>
          </a:prstGeom>
          <a:noFill/>
        </p:spPr>
        <p:txBody>
          <a:bodyPr wrap="none" rtlCol="0">
            <a:spAutoFit/>
          </a:bodyPr>
          <a:lstStyle/>
          <a:p>
            <a:pPr algn="r"/>
            <a:r>
              <a:rPr lang="en-US" sz="1600" dirty="0"/>
              <a:t>HL-LHC QXF</a:t>
            </a:r>
          </a:p>
        </p:txBody>
      </p:sp>
    </p:spTree>
    <p:extLst>
      <p:ext uri="{BB962C8B-B14F-4D97-AF65-F5344CB8AC3E}">
        <p14:creationId xmlns:p14="http://schemas.microsoft.com/office/powerpoint/2010/main" val="2088854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down)">
                                      <p:cBhvr>
                                        <p:cTn id="27" dur="500"/>
                                        <p:tgtEl>
                                          <p:spTgt spid="5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down)">
                                      <p:cBhvr>
                                        <p:cTn id="3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0247394-E496-DF4C-B2AE-278A02D13558}"/>
              </a:ext>
            </a:extLst>
          </p:cNvPr>
          <p:cNvSpPr txBox="1"/>
          <p:nvPr/>
        </p:nvSpPr>
        <p:spPr>
          <a:xfrm rot="19396908">
            <a:off x="1605747" y="2321005"/>
            <a:ext cx="6178294" cy="2215991"/>
          </a:xfrm>
          <a:prstGeom prst="rect">
            <a:avLst/>
          </a:prstGeom>
          <a:noFill/>
        </p:spPr>
        <p:txBody>
          <a:bodyPr wrap="none" rtlCol="0">
            <a:spAutoFit/>
          </a:bodyPr>
          <a:lstStyle/>
          <a:p>
            <a:r>
              <a:rPr lang="en-US" sz="13800" b="1" dirty="0">
                <a:ln w="22225">
                  <a:solidFill>
                    <a:schemeClr val="accent1"/>
                  </a:solidFill>
                  <a:prstDash val="solid"/>
                </a:ln>
                <a:solidFill>
                  <a:schemeClr val="accent2">
                    <a:lumMod val="20000"/>
                    <a:lumOff val="80000"/>
                  </a:schemeClr>
                </a:solidFill>
              </a:rPr>
              <a:t>DRAFT</a:t>
            </a:r>
          </a:p>
        </p:txBody>
      </p:sp>
      <p:sp>
        <p:nvSpPr>
          <p:cNvPr id="2" name="Title 1">
            <a:extLst>
              <a:ext uri="{FF2B5EF4-FFF2-40B4-BE49-F238E27FC236}">
                <a16:creationId xmlns:a16="http://schemas.microsoft.com/office/drawing/2014/main" id="{D25415F6-9D23-7446-A9BC-4E27BA11C94E}"/>
              </a:ext>
            </a:extLst>
          </p:cNvPr>
          <p:cNvSpPr>
            <a:spLocks noGrp="1"/>
          </p:cNvSpPr>
          <p:nvPr>
            <p:ph type="title"/>
          </p:nvPr>
        </p:nvSpPr>
        <p:spPr>
          <a:xfrm>
            <a:off x="457200" y="0"/>
            <a:ext cx="8226854" cy="940443"/>
          </a:xfrm>
        </p:spPr>
        <p:txBody>
          <a:bodyPr/>
          <a:lstStyle/>
          <a:p>
            <a:r>
              <a:rPr lang="en-US" dirty="0"/>
              <a:t>Conductors</a:t>
            </a:r>
          </a:p>
        </p:txBody>
      </p:sp>
      <p:sp>
        <p:nvSpPr>
          <p:cNvPr id="3" name="Content Placeholder 2">
            <a:extLst>
              <a:ext uri="{FF2B5EF4-FFF2-40B4-BE49-F238E27FC236}">
                <a16:creationId xmlns:a16="http://schemas.microsoft.com/office/drawing/2014/main" id="{8E920B4C-7369-594E-A7DF-E515E974E899}"/>
              </a:ext>
            </a:extLst>
          </p:cNvPr>
          <p:cNvSpPr>
            <a:spLocks noGrp="1"/>
          </p:cNvSpPr>
          <p:nvPr>
            <p:ph idx="1"/>
          </p:nvPr>
        </p:nvSpPr>
        <p:spPr>
          <a:xfrm>
            <a:off x="457200" y="957482"/>
            <a:ext cx="8226854" cy="5035546"/>
          </a:xfrm>
        </p:spPr>
        <p:txBody>
          <a:bodyPr>
            <a:normAutofit fontScale="77500" lnSpcReduction="20000"/>
          </a:bodyPr>
          <a:lstStyle/>
          <a:p>
            <a:r>
              <a:rPr lang="en-US" b="1" dirty="0" smtClean="0">
                <a:solidFill>
                  <a:schemeClr val="accent6">
                    <a:lumMod val="50000"/>
                  </a:schemeClr>
                </a:solidFill>
              </a:rPr>
              <a:t>Nb</a:t>
            </a:r>
            <a:r>
              <a:rPr lang="en-US" b="1" baseline="-25000" dirty="0" smtClean="0">
                <a:solidFill>
                  <a:schemeClr val="accent6">
                    <a:lumMod val="50000"/>
                  </a:schemeClr>
                </a:solidFill>
              </a:rPr>
              <a:t>3</a:t>
            </a:r>
            <a:r>
              <a:rPr lang="en-US" b="1" dirty="0" smtClean="0">
                <a:solidFill>
                  <a:schemeClr val="accent6">
                    <a:lumMod val="50000"/>
                  </a:schemeClr>
                </a:solidFill>
              </a:rPr>
              <a:t>Sn </a:t>
            </a:r>
            <a:r>
              <a:rPr lang="en-US" b="1" dirty="0">
                <a:solidFill>
                  <a:schemeClr val="accent6">
                    <a:lumMod val="50000"/>
                  </a:schemeClr>
                </a:solidFill>
              </a:rPr>
              <a:t>Conductor</a:t>
            </a:r>
          </a:p>
          <a:p>
            <a:pPr lvl="1"/>
            <a:r>
              <a:rPr lang="en-US" dirty="0"/>
              <a:t>Secure </a:t>
            </a:r>
            <a:r>
              <a:rPr lang="en-US" b="1" dirty="0"/>
              <a:t>state-of-the-art </a:t>
            </a:r>
            <a:r>
              <a:rPr lang="en-US" dirty="0"/>
              <a:t>wire and cable for the magnet program at </a:t>
            </a:r>
            <a:r>
              <a:rPr lang="en-US" b="1" dirty="0"/>
              <a:t>affordable cost </a:t>
            </a:r>
            <a:r>
              <a:rPr lang="en-US" sz="1900" dirty="0"/>
              <a:t>(including extensive characterization measurements</a:t>
            </a:r>
            <a:r>
              <a:rPr lang="en-US" sz="1900" dirty="0" smtClean="0"/>
              <a:t>).</a:t>
            </a:r>
            <a:endParaRPr lang="en-US" sz="1900" dirty="0"/>
          </a:p>
          <a:p>
            <a:pPr lvl="1"/>
            <a:r>
              <a:rPr lang="en-US" dirty="0"/>
              <a:t>Pursue the FCC Conductor Development Program towards </a:t>
            </a:r>
            <a:r>
              <a:rPr lang="en-US" b="1" dirty="0"/>
              <a:t>ultimate performance </a:t>
            </a:r>
            <a:r>
              <a:rPr lang="en-US" sz="1900" dirty="0"/>
              <a:t>(new wire layouts and compositions, enhanced mechanical properties and reinforcements, magnetization and stability, means towards cost reduction for large scale production</a:t>
            </a:r>
            <a:r>
              <a:rPr lang="en-US" sz="1900" dirty="0" smtClean="0"/>
              <a:t>).</a:t>
            </a:r>
            <a:endParaRPr lang="en-US" sz="1900" dirty="0"/>
          </a:p>
          <a:p>
            <a:r>
              <a:rPr lang="en-US" b="1" dirty="0" smtClean="0">
                <a:solidFill>
                  <a:schemeClr val="accent6">
                    <a:lumMod val="50000"/>
                  </a:schemeClr>
                </a:solidFill>
              </a:rPr>
              <a:t>HTS </a:t>
            </a:r>
            <a:r>
              <a:rPr lang="en-US" b="1" dirty="0">
                <a:solidFill>
                  <a:schemeClr val="accent6">
                    <a:lumMod val="50000"/>
                  </a:schemeClr>
                </a:solidFill>
              </a:rPr>
              <a:t>Conductor</a:t>
            </a:r>
          </a:p>
          <a:p>
            <a:pPr lvl="1"/>
            <a:r>
              <a:rPr lang="en-US" dirty="0"/>
              <a:t>Focus is on </a:t>
            </a:r>
            <a:r>
              <a:rPr lang="en-US" b="1" dirty="0"/>
              <a:t>REBCO</a:t>
            </a:r>
            <a:r>
              <a:rPr lang="en-US" dirty="0"/>
              <a:t> </a:t>
            </a:r>
            <a:r>
              <a:rPr lang="en-US" sz="1900" dirty="0"/>
              <a:t>(exploit complementarity with US-MDP for Bi-2212</a:t>
            </a:r>
            <a:r>
              <a:rPr lang="en-US" sz="1900" dirty="0" smtClean="0"/>
              <a:t>).</a:t>
            </a:r>
            <a:endParaRPr lang="en-US" dirty="0"/>
          </a:p>
          <a:p>
            <a:pPr lvl="1"/>
            <a:r>
              <a:rPr lang="en-US" dirty="0"/>
              <a:t>Match </a:t>
            </a:r>
            <a:r>
              <a:rPr lang="en-US" b="1" dirty="0"/>
              <a:t>conductor </a:t>
            </a:r>
            <a:r>
              <a:rPr lang="en-US" sz="1900" dirty="0"/>
              <a:t>(tape and cable) </a:t>
            </a:r>
            <a:r>
              <a:rPr lang="en-US" b="1" dirty="0"/>
              <a:t>specifications </a:t>
            </a:r>
            <a:r>
              <a:rPr lang="en-US" dirty="0"/>
              <a:t>to accelerator magnet needs, and revisit present wisdom </a:t>
            </a:r>
            <a:r>
              <a:rPr lang="en-US" sz="1900" dirty="0"/>
              <a:t>(</a:t>
            </a:r>
            <a:r>
              <a:rPr lang="en-US" sz="1900" dirty="0" err="1"/>
              <a:t>EuCARD</a:t>
            </a:r>
            <a:r>
              <a:rPr lang="en-US" sz="1900" dirty="0"/>
              <a:t> -&gt; EuCARD2 -&gt; ARIES-&gt; I-FAST -&gt; </a:t>
            </a:r>
            <a:r>
              <a:rPr lang="en-US" sz="1900" dirty="0" smtClean="0"/>
              <a:t>…).</a:t>
            </a:r>
            <a:endParaRPr lang="en-US" sz="1900" dirty="0"/>
          </a:p>
          <a:p>
            <a:pPr lvl="1"/>
            <a:r>
              <a:rPr lang="en-US" dirty="0"/>
              <a:t>Procure and develop </a:t>
            </a:r>
            <a:r>
              <a:rPr lang="en-US" b="1" dirty="0"/>
              <a:t>tailored conductor and cable concepts </a:t>
            </a:r>
            <a:r>
              <a:rPr lang="en-US" dirty="0"/>
              <a:t>for the magnet </a:t>
            </a:r>
            <a:r>
              <a:rPr lang="en-US" dirty="0" smtClean="0"/>
              <a:t>program.</a:t>
            </a:r>
            <a:endParaRPr lang="en-US" sz="1900" dirty="0"/>
          </a:p>
          <a:p>
            <a:r>
              <a:rPr lang="en-US" b="1" dirty="0" smtClean="0">
                <a:solidFill>
                  <a:schemeClr val="accent6">
                    <a:lumMod val="50000"/>
                  </a:schemeClr>
                </a:solidFill>
              </a:rPr>
              <a:t>Measurements</a:t>
            </a:r>
            <a:r>
              <a:rPr lang="en-US" dirty="0" smtClean="0">
                <a:solidFill>
                  <a:schemeClr val="accent6">
                    <a:lumMod val="50000"/>
                  </a:schemeClr>
                </a:solidFill>
              </a:rPr>
              <a:t> </a:t>
            </a:r>
          </a:p>
          <a:p>
            <a:pPr lvl="1"/>
            <a:r>
              <a:rPr lang="en-US" dirty="0" smtClean="0"/>
              <a:t>Coordinate </a:t>
            </a:r>
            <a:r>
              <a:rPr lang="en-US" dirty="0"/>
              <a:t>wire, tape and cable characterization, including material studies and advanced analytical </a:t>
            </a:r>
            <a:r>
              <a:rPr lang="en-US" dirty="0" smtClean="0"/>
              <a:t>techniques.</a:t>
            </a:r>
            <a:endParaRPr lang="en-US" dirty="0"/>
          </a:p>
        </p:txBody>
      </p:sp>
      <p:sp>
        <p:nvSpPr>
          <p:cNvPr id="6" name="Slide Number Placeholder 5">
            <a:extLst>
              <a:ext uri="{FF2B5EF4-FFF2-40B4-BE49-F238E27FC236}">
                <a16:creationId xmlns:a16="http://schemas.microsoft.com/office/drawing/2014/main" id="{C58FD597-B130-604E-9624-48CAF5779CC8}"/>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318155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5A6B9B4-228B-7C45-B4EA-4521C3FD8484}"/>
              </a:ext>
            </a:extLst>
          </p:cNvPr>
          <p:cNvSpPr txBox="1"/>
          <p:nvPr/>
        </p:nvSpPr>
        <p:spPr>
          <a:xfrm rot="19396908">
            <a:off x="1605747" y="2321005"/>
            <a:ext cx="6178294" cy="2215991"/>
          </a:xfrm>
          <a:prstGeom prst="rect">
            <a:avLst/>
          </a:prstGeom>
          <a:noFill/>
        </p:spPr>
        <p:txBody>
          <a:bodyPr wrap="none" rtlCol="0">
            <a:spAutoFit/>
          </a:bodyPr>
          <a:lstStyle/>
          <a:p>
            <a:r>
              <a:rPr lang="en-US" sz="13800" b="1" dirty="0">
                <a:ln w="22225">
                  <a:solidFill>
                    <a:schemeClr val="accent1"/>
                  </a:solidFill>
                  <a:prstDash val="solid"/>
                </a:ln>
                <a:solidFill>
                  <a:schemeClr val="accent2">
                    <a:lumMod val="20000"/>
                    <a:lumOff val="80000"/>
                  </a:schemeClr>
                </a:solidFill>
              </a:rPr>
              <a:t>DRAFT</a:t>
            </a:r>
          </a:p>
        </p:txBody>
      </p:sp>
      <p:sp>
        <p:nvSpPr>
          <p:cNvPr id="2" name="Title 1">
            <a:extLst>
              <a:ext uri="{FF2B5EF4-FFF2-40B4-BE49-F238E27FC236}">
                <a16:creationId xmlns:a16="http://schemas.microsoft.com/office/drawing/2014/main" id="{D25415F6-9D23-7446-A9BC-4E27BA11C94E}"/>
              </a:ext>
            </a:extLst>
          </p:cNvPr>
          <p:cNvSpPr>
            <a:spLocks noGrp="1"/>
          </p:cNvSpPr>
          <p:nvPr>
            <p:ph type="title"/>
          </p:nvPr>
        </p:nvSpPr>
        <p:spPr/>
        <p:txBody>
          <a:bodyPr/>
          <a:lstStyle/>
          <a:p>
            <a:r>
              <a:rPr lang="en-US" dirty="0"/>
              <a:t>Nb</a:t>
            </a:r>
            <a:r>
              <a:rPr lang="en-US" baseline="-25000" dirty="0"/>
              <a:t>3</a:t>
            </a:r>
            <a:r>
              <a:rPr lang="en-US" dirty="0"/>
              <a:t>Sn magnets</a:t>
            </a:r>
          </a:p>
        </p:txBody>
      </p:sp>
      <p:sp>
        <p:nvSpPr>
          <p:cNvPr id="3" name="Content Placeholder 2">
            <a:extLst>
              <a:ext uri="{FF2B5EF4-FFF2-40B4-BE49-F238E27FC236}">
                <a16:creationId xmlns:a16="http://schemas.microsoft.com/office/drawing/2014/main" id="{8E920B4C-7369-594E-A7DF-E515E974E899}"/>
              </a:ext>
            </a:extLst>
          </p:cNvPr>
          <p:cNvSpPr>
            <a:spLocks noGrp="1"/>
          </p:cNvSpPr>
          <p:nvPr>
            <p:ph idx="1"/>
          </p:nvPr>
        </p:nvSpPr>
        <p:spPr/>
        <p:txBody>
          <a:bodyPr>
            <a:normAutofit fontScale="77500" lnSpcReduction="20000"/>
          </a:bodyPr>
          <a:lstStyle/>
          <a:p>
            <a:r>
              <a:rPr lang="en-US" b="1" dirty="0" smtClean="0">
                <a:solidFill>
                  <a:schemeClr val="accent6">
                    <a:lumMod val="50000"/>
                  </a:schemeClr>
                </a:solidFill>
              </a:rPr>
              <a:t>Robust </a:t>
            </a:r>
            <a:r>
              <a:rPr lang="en-US" b="1" dirty="0">
                <a:solidFill>
                  <a:schemeClr val="accent6">
                    <a:lumMod val="50000"/>
                  </a:schemeClr>
                </a:solidFill>
              </a:rPr>
              <a:t>Nb</a:t>
            </a:r>
            <a:r>
              <a:rPr lang="en-US" b="1" baseline="-25000" dirty="0">
                <a:solidFill>
                  <a:schemeClr val="accent6">
                    <a:lumMod val="50000"/>
                  </a:schemeClr>
                </a:solidFill>
              </a:rPr>
              <a:t>3</a:t>
            </a:r>
            <a:r>
              <a:rPr lang="en-US" b="1" dirty="0">
                <a:solidFill>
                  <a:schemeClr val="accent6">
                    <a:lumMod val="50000"/>
                  </a:schemeClr>
                </a:solidFill>
              </a:rPr>
              <a:t>Sn Accelerator Magnet</a:t>
            </a:r>
          </a:p>
          <a:p>
            <a:pPr lvl="1"/>
            <a:r>
              <a:rPr lang="en-US" dirty="0"/>
              <a:t>Design and demonstrate a long dipole magnet with </a:t>
            </a:r>
            <a:r>
              <a:rPr lang="en-US" b="1" dirty="0"/>
              <a:t>robust performance </a:t>
            </a:r>
            <a:r>
              <a:rPr lang="en-US" dirty="0"/>
              <a:t>in the range of 12T </a:t>
            </a:r>
            <a:r>
              <a:rPr lang="en-US" sz="1900" dirty="0"/>
              <a:t>(HL-LHC performance benchmark</a:t>
            </a:r>
            <a:r>
              <a:rPr lang="en-US" sz="1900" dirty="0" smtClean="0"/>
              <a:t>).</a:t>
            </a:r>
            <a:endParaRPr lang="en-US" dirty="0"/>
          </a:p>
          <a:p>
            <a:pPr lvl="1"/>
            <a:r>
              <a:rPr lang="en-US" dirty="0"/>
              <a:t>Strive to introduce </a:t>
            </a:r>
            <a:r>
              <a:rPr lang="en-US" b="1" dirty="0"/>
              <a:t>cost-effective engineering solutions</a:t>
            </a:r>
            <a:r>
              <a:rPr lang="en-US" dirty="0"/>
              <a:t>, suitable for large-scale production </a:t>
            </a:r>
            <a:r>
              <a:rPr lang="en-US" sz="1900" dirty="0"/>
              <a:t>(o(10</a:t>
            </a:r>
            <a:r>
              <a:rPr lang="en-US" sz="1900" baseline="30000" dirty="0"/>
              <a:t>3</a:t>
            </a:r>
            <a:r>
              <a:rPr lang="en-US" sz="1900" dirty="0"/>
              <a:t>) magnets</a:t>
            </a:r>
            <a:r>
              <a:rPr lang="en-US" sz="1900" dirty="0" smtClean="0"/>
              <a:t>).</a:t>
            </a:r>
            <a:endParaRPr lang="en-US" sz="1900" dirty="0"/>
          </a:p>
          <a:p>
            <a:r>
              <a:rPr lang="en-US" b="1" dirty="0" smtClean="0">
                <a:solidFill>
                  <a:schemeClr val="accent6">
                    <a:lumMod val="50000"/>
                  </a:schemeClr>
                </a:solidFill>
              </a:rPr>
              <a:t>Ultimate </a:t>
            </a:r>
            <a:r>
              <a:rPr lang="en-US" b="1" dirty="0">
                <a:solidFill>
                  <a:schemeClr val="accent6">
                    <a:lumMod val="50000"/>
                  </a:schemeClr>
                </a:solidFill>
              </a:rPr>
              <a:t>Nb</a:t>
            </a:r>
            <a:r>
              <a:rPr lang="en-US" b="1" baseline="-25000" dirty="0">
                <a:solidFill>
                  <a:schemeClr val="accent6">
                    <a:lumMod val="50000"/>
                  </a:schemeClr>
                </a:solidFill>
              </a:rPr>
              <a:t>3</a:t>
            </a:r>
            <a:r>
              <a:rPr lang="en-US" b="1" dirty="0">
                <a:solidFill>
                  <a:schemeClr val="accent6">
                    <a:lumMod val="50000"/>
                  </a:schemeClr>
                </a:solidFill>
              </a:rPr>
              <a:t>Sn Magnet Technology </a:t>
            </a:r>
          </a:p>
          <a:p>
            <a:pPr lvl="1"/>
            <a:r>
              <a:rPr lang="en-US" dirty="0"/>
              <a:t>Support construction of </a:t>
            </a:r>
            <a:r>
              <a:rPr lang="en-US" b="1" dirty="0"/>
              <a:t>short and long Nb</a:t>
            </a:r>
            <a:r>
              <a:rPr lang="en-US" b="1" baseline="-25000" dirty="0"/>
              <a:t>3</a:t>
            </a:r>
            <a:r>
              <a:rPr lang="en-US" b="1" dirty="0"/>
              <a:t>Sn magnets </a:t>
            </a:r>
            <a:r>
              <a:rPr lang="en-US" dirty="0"/>
              <a:t>through a </a:t>
            </a:r>
            <a:r>
              <a:rPr lang="en-US" b="1" dirty="0"/>
              <a:t>progression of basic R&amp;D consolidated steps </a:t>
            </a:r>
            <a:r>
              <a:rPr lang="en-US" dirty="0"/>
              <a:t>(e.g. SMC, RMC, </a:t>
            </a:r>
            <a:r>
              <a:rPr lang="en-US" dirty="0" err="1"/>
              <a:t>eRMC</a:t>
            </a:r>
            <a:r>
              <a:rPr lang="en-US" dirty="0"/>
              <a:t>, RMM) exploring design and technology variants.</a:t>
            </a:r>
          </a:p>
          <a:p>
            <a:pPr lvl="1"/>
            <a:r>
              <a:rPr lang="en-US" dirty="0" smtClean="0"/>
              <a:t>Explore </a:t>
            </a:r>
            <a:r>
              <a:rPr lang="en-US" dirty="0"/>
              <a:t>alternatives and </a:t>
            </a:r>
            <a:r>
              <a:rPr lang="en-US" b="1" dirty="0"/>
              <a:t>develop technology </a:t>
            </a:r>
            <a:r>
              <a:rPr lang="en-US" dirty="0"/>
              <a:t>for magnets beyond HL-LHC, aiming at the </a:t>
            </a:r>
            <a:r>
              <a:rPr lang="en-US" b="1" dirty="0"/>
              <a:t>highest practical operating field </a:t>
            </a:r>
            <a:r>
              <a:rPr lang="en-US" dirty="0"/>
              <a:t>that can be reached with Nb</a:t>
            </a:r>
            <a:r>
              <a:rPr lang="en-US" baseline="-25000" dirty="0"/>
              <a:t>3</a:t>
            </a:r>
            <a:r>
              <a:rPr lang="en-US" dirty="0"/>
              <a:t>Sn. The design target is set for 16 T </a:t>
            </a:r>
            <a:r>
              <a:rPr lang="en-US" sz="1900" dirty="0"/>
              <a:t>(FCC-</a:t>
            </a:r>
            <a:r>
              <a:rPr lang="en-US" sz="1900" dirty="0" err="1"/>
              <a:t>hh</a:t>
            </a:r>
            <a:r>
              <a:rPr lang="en-US" sz="1900" dirty="0" smtClean="0"/>
              <a:t>).</a:t>
            </a:r>
            <a:endParaRPr lang="en-US" sz="1900" dirty="0"/>
          </a:p>
          <a:p>
            <a:pPr lvl="1"/>
            <a:r>
              <a:rPr lang="en-US" dirty="0"/>
              <a:t>Pursue</a:t>
            </a:r>
            <a:r>
              <a:rPr lang="en-US" b="1" dirty="0"/>
              <a:t> </a:t>
            </a:r>
            <a:r>
              <a:rPr lang="en-US" dirty="0"/>
              <a:t>FCC Magnet Development Program towards ultimate field, </a:t>
            </a:r>
            <a:r>
              <a:rPr lang="en-US" b="1" dirty="0"/>
              <a:t>building and testing </a:t>
            </a:r>
            <a:r>
              <a:rPr lang="en-US" dirty="0"/>
              <a:t>accelerator relevant </a:t>
            </a:r>
            <a:r>
              <a:rPr lang="en-US" b="1" dirty="0"/>
              <a:t>Nb</a:t>
            </a:r>
            <a:r>
              <a:rPr lang="en-US" b="1" baseline="-25000" dirty="0"/>
              <a:t>3</a:t>
            </a:r>
            <a:r>
              <a:rPr lang="en-US" b="1" dirty="0"/>
              <a:t>Sn dipole models </a:t>
            </a:r>
            <a:r>
              <a:rPr lang="en-US" sz="1900" dirty="0"/>
              <a:t>(through high-visibility collaborations</a:t>
            </a:r>
            <a:r>
              <a:rPr lang="en-US" sz="1900" dirty="0" smtClean="0"/>
              <a:t>).</a:t>
            </a:r>
            <a:endParaRPr lang="en-US" sz="1900" dirty="0"/>
          </a:p>
        </p:txBody>
      </p:sp>
      <p:sp>
        <p:nvSpPr>
          <p:cNvPr id="6" name="Slide Number Placeholder 5">
            <a:extLst>
              <a:ext uri="{FF2B5EF4-FFF2-40B4-BE49-F238E27FC236}">
                <a16:creationId xmlns:a16="http://schemas.microsoft.com/office/drawing/2014/main" id="{C58FD597-B130-604E-9624-48CAF5779CC8}"/>
              </a:ext>
            </a:extLst>
          </p:cNvPr>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4221147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AC7FA5C-C226-D045-AA15-8920F47F15D3}"/>
              </a:ext>
            </a:extLst>
          </p:cNvPr>
          <p:cNvSpPr txBox="1"/>
          <p:nvPr/>
        </p:nvSpPr>
        <p:spPr>
          <a:xfrm rot="19396908">
            <a:off x="1605747" y="2321005"/>
            <a:ext cx="6178294" cy="2215991"/>
          </a:xfrm>
          <a:prstGeom prst="rect">
            <a:avLst/>
          </a:prstGeom>
          <a:noFill/>
        </p:spPr>
        <p:txBody>
          <a:bodyPr wrap="none" rtlCol="0">
            <a:spAutoFit/>
          </a:bodyPr>
          <a:lstStyle/>
          <a:p>
            <a:r>
              <a:rPr lang="en-US" sz="13800" b="1" dirty="0">
                <a:ln w="22225">
                  <a:solidFill>
                    <a:schemeClr val="accent1"/>
                  </a:solidFill>
                  <a:prstDash val="solid"/>
                </a:ln>
                <a:solidFill>
                  <a:schemeClr val="accent2">
                    <a:lumMod val="20000"/>
                    <a:lumOff val="80000"/>
                  </a:schemeClr>
                </a:solidFill>
              </a:rPr>
              <a:t>DRAFT</a:t>
            </a:r>
          </a:p>
        </p:txBody>
      </p:sp>
      <p:sp>
        <p:nvSpPr>
          <p:cNvPr id="2" name="Title 1">
            <a:extLst>
              <a:ext uri="{FF2B5EF4-FFF2-40B4-BE49-F238E27FC236}">
                <a16:creationId xmlns:a16="http://schemas.microsoft.com/office/drawing/2014/main" id="{D25415F6-9D23-7446-A9BC-4E27BA11C94E}"/>
              </a:ext>
            </a:extLst>
          </p:cNvPr>
          <p:cNvSpPr>
            <a:spLocks noGrp="1"/>
          </p:cNvSpPr>
          <p:nvPr>
            <p:ph type="title"/>
          </p:nvPr>
        </p:nvSpPr>
        <p:spPr/>
        <p:txBody>
          <a:bodyPr/>
          <a:lstStyle/>
          <a:p>
            <a:r>
              <a:rPr lang="en-US" dirty="0"/>
              <a:t>HTS magnets</a:t>
            </a:r>
          </a:p>
        </p:txBody>
      </p:sp>
      <p:sp>
        <p:nvSpPr>
          <p:cNvPr id="3" name="Content Placeholder 2">
            <a:extLst>
              <a:ext uri="{FF2B5EF4-FFF2-40B4-BE49-F238E27FC236}">
                <a16:creationId xmlns:a16="http://schemas.microsoft.com/office/drawing/2014/main" id="{8E920B4C-7369-594E-A7DF-E515E974E899}"/>
              </a:ext>
            </a:extLst>
          </p:cNvPr>
          <p:cNvSpPr>
            <a:spLocks noGrp="1"/>
          </p:cNvSpPr>
          <p:nvPr>
            <p:ph idx="1"/>
          </p:nvPr>
        </p:nvSpPr>
        <p:spPr/>
        <p:txBody>
          <a:bodyPr/>
          <a:lstStyle/>
          <a:p>
            <a:r>
              <a:rPr lang="en-US" b="1" dirty="0" smtClean="0">
                <a:solidFill>
                  <a:schemeClr val="accent6">
                    <a:lumMod val="50000"/>
                  </a:schemeClr>
                </a:solidFill>
              </a:rPr>
              <a:t>HTS </a:t>
            </a:r>
            <a:r>
              <a:rPr lang="en-US" b="1" dirty="0">
                <a:solidFill>
                  <a:schemeClr val="accent6">
                    <a:lumMod val="50000"/>
                  </a:schemeClr>
                </a:solidFill>
              </a:rPr>
              <a:t>Magnet Technology</a:t>
            </a:r>
          </a:p>
          <a:p>
            <a:pPr lvl="1"/>
            <a:r>
              <a:rPr lang="en-US" dirty="0"/>
              <a:t>Manufacture and test </a:t>
            </a:r>
            <a:r>
              <a:rPr lang="en-US" b="1" dirty="0"/>
              <a:t>sub-scale and insert coils </a:t>
            </a:r>
            <a:r>
              <a:rPr lang="en-US" dirty="0"/>
              <a:t>as a “R&amp;D vehicle” and demonstration of operation beyond the reach of Nb</a:t>
            </a:r>
            <a:r>
              <a:rPr lang="en-US" baseline="-25000" dirty="0"/>
              <a:t>3</a:t>
            </a:r>
            <a:r>
              <a:rPr lang="en-US" dirty="0"/>
              <a:t>Sn.</a:t>
            </a:r>
          </a:p>
          <a:p>
            <a:pPr lvl="2"/>
            <a:r>
              <a:rPr lang="en-US" dirty="0"/>
              <a:t>Test the conductor and magnets in relevant conditions of field and forces </a:t>
            </a:r>
            <a:r>
              <a:rPr lang="en-US" sz="1800" dirty="0"/>
              <a:t>(see experience gained through R&amp;D on solenoids and small dipole inserts).</a:t>
            </a:r>
            <a:endParaRPr lang="en-US" dirty="0"/>
          </a:p>
          <a:p>
            <a:pPr lvl="1"/>
            <a:r>
              <a:rPr lang="en-US" b="1" dirty="0" smtClean="0"/>
              <a:t>Explore </a:t>
            </a:r>
            <a:r>
              <a:rPr lang="en-US" b="1" dirty="0"/>
              <a:t>HTS magnet technology </a:t>
            </a:r>
            <a:r>
              <a:rPr lang="en-US" dirty="0"/>
              <a:t>at field beyond Nb</a:t>
            </a:r>
            <a:r>
              <a:rPr lang="en-US" baseline="-25000" dirty="0"/>
              <a:t>3</a:t>
            </a:r>
            <a:r>
              <a:rPr lang="en-US" dirty="0"/>
              <a:t>Sn, with a projected dipole field target of at least 20 </a:t>
            </a:r>
            <a:r>
              <a:rPr lang="en-US" dirty="0" smtClean="0"/>
              <a:t>T.</a:t>
            </a:r>
            <a:endParaRPr lang="en-US" dirty="0"/>
          </a:p>
        </p:txBody>
      </p:sp>
      <p:sp>
        <p:nvSpPr>
          <p:cNvPr id="6" name="Slide Number Placeholder 5">
            <a:extLst>
              <a:ext uri="{FF2B5EF4-FFF2-40B4-BE49-F238E27FC236}">
                <a16:creationId xmlns:a16="http://schemas.microsoft.com/office/drawing/2014/main" id="{C58FD597-B130-604E-9624-48CAF5779CC8}"/>
              </a:ext>
            </a:extLst>
          </p:cNvPr>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3936312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0C48D22-AA0B-C449-98F5-9C10D4FA240E}"/>
              </a:ext>
            </a:extLst>
          </p:cNvPr>
          <p:cNvSpPr txBox="1"/>
          <p:nvPr/>
        </p:nvSpPr>
        <p:spPr>
          <a:xfrm rot="19396908">
            <a:off x="1605747" y="2321005"/>
            <a:ext cx="6178294" cy="2215991"/>
          </a:xfrm>
          <a:prstGeom prst="rect">
            <a:avLst/>
          </a:prstGeom>
          <a:noFill/>
        </p:spPr>
        <p:txBody>
          <a:bodyPr wrap="none" rtlCol="0">
            <a:spAutoFit/>
          </a:bodyPr>
          <a:lstStyle/>
          <a:p>
            <a:r>
              <a:rPr lang="en-US" sz="13800" b="1" dirty="0">
                <a:ln w="22225">
                  <a:solidFill>
                    <a:schemeClr val="accent1"/>
                  </a:solidFill>
                  <a:prstDash val="solid"/>
                </a:ln>
                <a:solidFill>
                  <a:schemeClr val="accent2">
                    <a:lumMod val="20000"/>
                    <a:lumOff val="80000"/>
                  </a:schemeClr>
                </a:solidFill>
              </a:rPr>
              <a:t>DRAFT</a:t>
            </a:r>
          </a:p>
        </p:txBody>
      </p:sp>
      <p:sp>
        <p:nvSpPr>
          <p:cNvPr id="2" name="Title 1">
            <a:extLst>
              <a:ext uri="{FF2B5EF4-FFF2-40B4-BE49-F238E27FC236}">
                <a16:creationId xmlns:a16="http://schemas.microsoft.com/office/drawing/2014/main" id="{2F86F5F7-45A2-194D-9E36-7044B0419554}"/>
              </a:ext>
            </a:extLst>
          </p:cNvPr>
          <p:cNvSpPr>
            <a:spLocks noGrp="1"/>
          </p:cNvSpPr>
          <p:nvPr>
            <p:ph type="title"/>
          </p:nvPr>
        </p:nvSpPr>
        <p:spPr>
          <a:xfrm>
            <a:off x="457200" y="17038"/>
            <a:ext cx="8226854" cy="940443"/>
          </a:xfrm>
        </p:spPr>
        <p:txBody>
          <a:bodyPr>
            <a:noAutofit/>
          </a:bodyPr>
          <a:lstStyle/>
          <a:p>
            <a:r>
              <a:rPr lang="en-US" dirty="0"/>
              <a:t>Cross-cutting </a:t>
            </a:r>
            <a:r>
              <a:rPr lang="en-US" dirty="0" smtClean="0"/>
              <a:t>R&amp;D (1/2)</a:t>
            </a:r>
            <a:endParaRPr lang="en-US" dirty="0"/>
          </a:p>
        </p:txBody>
      </p:sp>
      <p:sp>
        <p:nvSpPr>
          <p:cNvPr id="3" name="Content Placeholder 2">
            <a:extLst>
              <a:ext uri="{FF2B5EF4-FFF2-40B4-BE49-F238E27FC236}">
                <a16:creationId xmlns:a16="http://schemas.microsoft.com/office/drawing/2014/main" id="{388CADF0-DF32-FB4E-9F82-00BDF5DB115C}"/>
              </a:ext>
            </a:extLst>
          </p:cNvPr>
          <p:cNvSpPr>
            <a:spLocks noGrp="1"/>
          </p:cNvSpPr>
          <p:nvPr>
            <p:ph idx="1"/>
          </p:nvPr>
        </p:nvSpPr>
        <p:spPr>
          <a:xfrm>
            <a:off x="457200" y="957263"/>
            <a:ext cx="8226425" cy="5177814"/>
          </a:xfrm>
        </p:spPr>
        <p:txBody>
          <a:bodyPr>
            <a:normAutofit fontScale="77500" lnSpcReduction="20000"/>
          </a:bodyPr>
          <a:lstStyle/>
          <a:p>
            <a:r>
              <a:rPr lang="en-US" b="1" dirty="0" smtClean="0">
                <a:solidFill>
                  <a:schemeClr val="accent6">
                    <a:lumMod val="50000"/>
                  </a:schemeClr>
                </a:solidFill>
              </a:rPr>
              <a:t>Engineering, Materials </a:t>
            </a:r>
            <a:r>
              <a:rPr lang="en-US" b="1" dirty="0">
                <a:solidFill>
                  <a:schemeClr val="accent6">
                    <a:lumMod val="50000"/>
                  </a:schemeClr>
                </a:solidFill>
              </a:rPr>
              <a:t>and Production Infrastructure</a:t>
            </a:r>
          </a:p>
          <a:p>
            <a:pPr lvl="1">
              <a:spcBef>
                <a:spcPts val="1200"/>
              </a:spcBef>
            </a:pPr>
            <a:r>
              <a:rPr lang="en-US" dirty="0" smtClean="0"/>
              <a:t>Challenge the </a:t>
            </a:r>
            <a:r>
              <a:rPr lang="en-US" b="1" dirty="0" smtClean="0"/>
              <a:t>HFM magnet engineering concepts </a:t>
            </a:r>
            <a:r>
              <a:rPr lang="en-US" sz="2100" dirty="0" smtClean="0"/>
              <a:t>(towards simplicity, robustness and industrialization)</a:t>
            </a:r>
            <a:r>
              <a:rPr lang="en-US" dirty="0" smtClean="0"/>
              <a:t>.</a:t>
            </a:r>
          </a:p>
          <a:p>
            <a:pPr lvl="1">
              <a:spcBef>
                <a:spcPts val="1200"/>
              </a:spcBef>
            </a:pPr>
            <a:r>
              <a:rPr lang="en-US" dirty="0" smtClean="0"/>
              <a:t>Develop </a:t>
            </a:r>
            <a:r>
              <a:rPr lang="en-US" dirty="0"/>
              <a:t>and characterize </a:t>
            </a:r>
            <a:r>
              <a:rPr lang="en-US" b="1" dirty="0"/>
              <a:t>materials and composites </a:t>
            </a:r>
            <a:r>
              <a:rPr lang="en-US" dirty="0"/>
              <a:t>relevant to HFM </a:t>
            </a:r>
            <a:r>
              <a:rPr lang="en-US" dirty="0" smtClean="0"/>
              <a:t>applications </a:t>
            </a:r>
            <a:r>
              <a:rPr lang="en-US" sz="2100" dirty="0" smtClean="0"/>
              <a:t>(including </a:t>
            </a:r>
            <a:r>
              <a:rPr lang="en-US" sz="2100" dirty="0"/>
              <a:t>detailed material studies, advanced imaging and analytical techniques, material measurements and </a:t>
            </a:r>
            <a:r>
              <a:rPr lang="en-US" sz="2100" dirty="0" smtClean="0"/>
              <a:t>descriptions).</a:t>
            </a:r>
            <a:endParaRPr lang="en-US" sz="2200" dirty="0" smtClean="0"/>
          </a:p>
          <a:p>
            <a:pPr lvl="1">
              <a:spcBef>
                <a:spcPts val="1200"/>
              </a:spcBef>
            </a:pPr>
            <a:r>
              <a:rPr lang="en-US" sz="2200" b="1" dirty="0" smtClean="0"/>
              <a:t>C</a:t>
            </a:r>
            <a:r>
              <a:rPr lang="en-US" b="1" dirty="0" smtClean="0"/>
              <a:t>onsolidate the modelling tools </a:t>
            </a:r>
            <a:r>
              <a:rPr lang="en-US" dirty="0" smtClean="0"/>
              <a:t>to complement short models magnets </a:t>
            </a:r>
            <a:r>
              <a:rPr lang="en-US" sz="2100" dirty="0" smtClean="0"/>
              <a:t>(</a:t>
            </a:r>
            <a:r>
              <a:rPr lang="en-US" sz="2100" dirty="0"/>
              <a:t>constitutive </a:t>
            </a:r>
            <a:r>
              <a:rPr lang="en-US" sz="2100" dirty="0" smtClean="0"/>
              <a:t>equations </a:t>
            </a:r>
            <a:r>
              <a:rPr lang="en-US" sz="2100" dirty="0"/>
              <a:t>and models adapted to the whole spectrum of electro-thermo-mechanical, cryogenics and thermo-physical properties relevant to HFM </a:t>
            </a:r>
            <a:r>
              <a:rPr lang="en-US" sz="2100" dirty="0" smtClean="0"/>
              <a:t>R&amp;D)</a:t>
            </a:r>
            <a:r>
              <a:rPr lang="en-US" sz="2300" dirty="0" smtClean="0"/>
              <a:t>.</a:t>
            </a:r>
          </a:p>
          <a:p>
            <a:pPr lvl="1">
              <a:spcBef>
                <a:spcPts val="1200"/>
              </a:spcBef>
            </a:pPr>
            <a:endParaRPr lang="en-US" dirty="0"/>
          </a:p>
          <a:p>
            <a:r>
              <a:rPr lang="en-US" b="1" dirty="0" smtClean="0">
                <a:solidFill>
                  <a:schemeClr val="accent6">
                    <a:lumMod val="50000"/>
                  </a:schemeClr>
                </a:solidFill>
              </a:rPr>
              <a:t>HFM </a:t>
            </a:r>
            <a:r>
              <a:rPr lang="en-US" b="1" dirty="0">
                <a:solidFill>
                  <a:schemeClr val="accent6">
                    <a:lumMod val="50000"/>
                  </a:schemeClr>
                </a:solidFill>
              </a:rPr>
              <a:t>Magnet Protection</a:t>
            </a:r>
          </a:p>
          <a:p>
            <a:pPr lvl="1"/>
            <a:r>
              <a:rPr lang="en-US" dirty="0"/>
              <a:t>Design the </a:t>
            </a:r>
            <a:r>
              <a:rPr lang="en-US" b="1" dirty="0"/>
              <a:t>quench detection and protection </a:t>
            </a:r>
            <a:r>
              <a:rPr lang="en-US" dirty="0"/>
              <a:t>of LTS and HTS high-field magnets beyond the state-of-the-art (HL-LHC), establishing physical limits and including new strategies, methods and </a:t>
            </a:r>
            <a:r>
              <a:rPr lang="en-US" dirty="0" smtClean="0"/>
              <a:t>tools.</a:t>
            </a:r>
            <a:endParaRPr lang="en-US" dirty="0"/>
          </a:p>
        </p:txBody>
      </p:sp>
      <p:sp>
        <p:nvSpPr>
          <p:cNvPr id="4" name="Slide Number Placeholder 5">
            <a:extLst>
              <a:ext uri="{FF2B5EF4-FFF2-40B4-BE49-F238E27FC236}">
                <a16:creationId xmlns:a16="http://schemas.microsoft.com/office/drawing/2014/main" id="{F842B58E-442E-9C46-BB96-C19FEA9B98F9}"/>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1542311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0C48D22-AA0B-C449-98F5-9C10D4FA240E}"/>
              </a:ext>
            </a:extLst>
          </p:cNvPr>
          <p:cNvSpPr txBox="1"/>
          <p:nvPr/>
        </p:nvSpPr>
        <p:spPr>
          <a:xfrm rot="19396908">
            <a:off x="1605747" y="2321005"/>
            <a:ext cx="6178294" cy="2215991"/>
          </a:xfrm>
          <a:prstGeom prst="rect">
            <a:avLst/>
          </a:prstGeom>
          <a:noFill/>
        </p:spPr>
        <p:txBody>
          <a:bodyPr wrap="none" rtlCol="0">
            <a:spAutoFit/>
          </a:bodyPr>
          <a:lstStyle/>
          <a:p>
            <a:r>
              <a:rPr lang="en-US" sz="13800" b="1" dirty="0">
                <a:ln w="22225">
                  <a:solidFill>
                    <a:schemeClr val="accent1"/>
                  </a:solidFill>
                  <a:prstDash val="solid"/>
                </a:ln>
                <a:solidFill>
                  <a:schemeClr val="accent2">
                    <a:lumMod val="20000"/>
                    <a:lumOff val="80000"/>
                  </a:schemeClr>
                </a:solidFill>
              </a:rPr>
              <a:t>DRAFT</a:t>
            </a:r>
          </a:p>
        </p:txBody>
      </p:sp>
      <p:sp>
        <p:nvSpPr>
          <p:cNvPr id="2" name="Title 1">
            <a:extLst>
              <a:ext uri="{FF2B5EF4-FFF2-40B4-BE49-F238E27FC236}">
                <a16:creationId xmlns:a16="http://schemas.microsoft.com/office/drawing/2014/main" id="{2F86F5F7-45A2-194D-9E36-7044B0419554}"/>
              </a:ext>
            </a:extLst>
          </p:cNvPr>
          <p:cNvSpPr>
            <a:spLocks noGrp="1"/>
          </p:cNvSpPr>
          <p:nvPr>
            <p:ph type="title"/>
          </p:nvPr>
        </p:nvSpPr>
        <p:spPr>
          <a:xfrm>
            <a:off x="457200" y="17038"/>
            <a:ext cx="8226854" cy="940443"/>
          </a:xfrm>
        </p:spPr>
        <p:txBody>
          <a:bodyPr>
            <a:noAutofit/>
          </a:bodyPr>
          <a:lstStyle/>
          <a:p>
            <a:r>
              <a:rPr lang="en-US" dirty="0"/>
              <a:t>Cross-cutting </a:t>
            </a:r>
            <a:r>
              <a:rPr lang="en-US" dirty="0" smtClean="0"/>
              <a:t>R&amp;D (2/2)</a:t>
            </a:r>
            <a:endParaRPr lang="en-US" dirty="0"/>
          </a:p>
        </p:txBody>
      </p:sp>
      <p:sp>
        <p:nvSpPr>
          <p:cNvPr id="3" name="Content Placeholder 2">
            <a:extLst>
              <a:ext uri="{FF2B5EF4-FFF2-40B4-BE49-F238E27FC236}">
                <a16:creationId xmlns:a16="http://schemas.microsoft.com/office/drawing/2014/main" id="{388CADF0-DF32-FB4E-9F82-00BDF5DB115C}"/>
              </a:ext>
            </a:extLst>
          </p:cNvPr>
          <p:cNvSpPr>
            <a:spLocks noGrp="1"/>
          </p:cNvSpPr>
          <p:nvPr>
            <p:ph idx="1"/>
          </p:nvPr>
        </p:nvSpPr>
        <p:spPr>
          <a:xfrm>
            <a:off x="457200" y="957263"/>
            <a:ext cx="8226425" cy="5177814"/>
          </a:xfrm>
        </p:spPr>
        <p:txBody>
          <a:bodyPr>
            <a:normAutofit fontScale="92500" lnSpcReduction="10000"/>
          </a:bodyPr>
          <a:lstStyle/>
          <a:p>
            <a:r>
              <a:rPr lang="en-US" b="1" dirty="0" smtClean="0">
                <a:solidFill>
                  <a:schemeClr val="accent6">
                    <a:lumMod val="50000"/>
                  </a:schemeClr>
                </a:solidFill>
              </a:rPr>
              <a:t>HFM </a:t>
            </a:r>
            <a:r>
              <a:rPr lang="en-US" b="1" dirty="0">
                <a:solidFill>
                  <a:schemeClr val="accent6">
                    <a:lumMod val="50000"/>
                  </a:schemeClr>
                </a:solidFill>
              </a:rPr>
              <a:t>Test Infrastructure and Instrumentation </a:t>
            </a:r>
          </a:p>
          <a:p>
            <a:pPr lvl="1"/>
            <a:r>
              <a:rPr lang="en-US" dirty="0"/>
              <a:t>Review existing </a:t>
            </a:r>
            <a:r>
              <a:rPr lang="en-US" b="1" dirty="0"/>
              <a:t>diagnostic, instrumentation and test infrastructure </a:t>
            </a:r>
            <a:r>
              <a:rPr lang="en-US" dirty="0"/>
              <a:t>as required by HFM R&amp;D, and establish future needs. </a:t>
            </a:r>
            <a:endParaRPr lang="en-US" dirty="0" smtClean="0"/>
          </a:p>
          <a:p>
            <a:pPr lvl="1"/>
            <a:r>
              <a:rPr lang="en-US" dirty="0" smtClean="0"/>
              <a:t>Coordinate </a:t>
            </a:r>
            <a:r>
              <a:rPr lang="en-US" b="1" dirty="0"/>
              <a:t>instrumentation and test infrastructure development and upgrades </a:t>
            </a:r>
            <a:r>
              <a:rPr lang="en-US" dirty="0"/>
              <a:t>and facilitate sharing of test resources within the scope of HFM </a:t>
            </a:r>
            <a:r>
              <a:rPr lang="en-US" dirty="0" smtClean="0"/>
              <a:t>R&amp;D.</a:t>
            </a:r>
          </a:p>
          <a:p>
            <a:pPr lvl="1"/>
            <a:endParaRPr lang="en-US" dirty="0"/>
          </a:p>
          <a:p>
            <a:r>
              <a:rPr lang="en-US" b="1" dirty="0" smtClean="0">
                <a:solidFill>
                  <a:schemeClr val="accent6">
                    <a:lumMod val="50000"/>
                  </a:schemeClr>
                </a:solidFill>
              </a:rPr>
              <a:t>HFM </a:t>
            </a:r>
            <a:r>
              <a:rPr lang="en-US" b="1" dirty="0">
                <a:solidFill>
                  <a:schemeClr val="accent6">
                    <a:lumMod val="50000"/>
                  </a:schemeClr>
                </a:solidFill>
              </a:rPr>
              <a:t>Applications to Science and Society </a:t>
            </a:r>
          </a:p>
          <a:p>
            <a:pPr lvl="1"/>
            <a:r>
              <a:rPr lang="en-US" dirty="0"/>
              <a:t>Evaluate and foster the </a:t>
            </a:r>
            <a:r>
              <a:rPr lang="en-US" b="1" dirty="0"/>
              <a:t>scientific and societal impact </a:t>
            </a:r>
            <a:r>
              <a:rPr lang="en-US" dirty="0"/>
              <a:t>of the HFM R&amp;D, maintaining a tight connection with the HFM </a:t>
            </a:r>
            <a:r>
              <a:rPr lang="en-US" dirty="0" smtClean="0"/>
              <a:t>stakeholders.</a:t>
            </a:r>
            <a:endParaRPr lang="en-US" dirty="0"/>
          </a:p>
          <a:p>
            <a:pPr lvl="1"/>
            <a:endParaRPr lang="en-US" dirty="0"/>
          </a:p>
        </p:txBody>
      </p:sp>
      <p:sp>
        <p:nvSpPr>
          <p:cNvPr id="4" name="Slide Number Placeholder 5">
            <a:extLst>
              <a:ext uri="{FF2B5EF4-FFF2-40B4-BE49-F238E27FC236}">
                <a16:creationId xmlns:a16="http://schemas.microsoft.com/office/drawing/2014/main" id="{F842B58E-442E-9C46-BB96-C19FEA9B98F9}"/>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2238823414"/>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17370</TotalTime>
  <Words>2872</Words>
  <Application>Microsoft Office PowerPoint</Application>
  <PresentationFormat>On-screen Show (4:3)</PresentationFormat>
  <Paragraphs>202</Paragraphs>
  <Slides>18</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CERN(4-3)</vt:lpstr>
      <vt:lpstr>High Field Accelerator Magnet  R&amp;D Programme  </vt:lpstr>
      <vt:lpstr>Reference Documents</vt:lpstr>
      <vt:lpstr>HFM Goals (long term)</vt:lpstr>
      <vt:lpstr>HFM Objectives</vt:lpstr>
      <vt:lpstr>Conductors</vt:lpstr>
      <vt:lpstr>Nb3Sn magnets</vt:lpstr>
      <vt:lpstr>HTS magnets</vt:lpstr>
      <vt:lpstr>Cross-cutting R&amp;D (1/2)</vt:lpstr>
      <vt:lpstr>Cross-cutting R&amp;D (2/2)</vt:lpstr>
      <vt:lpstr>HFM Programme construction</vt:lpstr>
      <vt:lpstr>M+P – Target figures 2021-2030</vt:lpstr>
      <vt:lpstr>M Share among lines</vt:lpstr>
      <vt:lpstr>Reminding the learning steps…</vt:lpstr>
      <vt:lpstr>State-of-the-art infrastructures</vt:lpstr>
      <vt:lpstr>State-of-the-art infrastructures</vt:lpstr>
      <vt:lpstr>CERN approach (1/2)</vt:lpstr>
      <vt:lpstr>CERN approach (2/2)</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Jose Miguel Jimenez</cp:lastModifiedBy>
  <cp:revision>558</cp:revision>
  <cp:lastPrinted>2020-08-23T09:27:52Z</cp:lastPrinted>
  <dcterms:created xsi:type="dcterms:W3CDTF">2012-11-30T11:04:26Z</dcterms:created>
  <dcterms:modified xsi:type="dcterms:W3CDTF">2021-06-03T07:18:58Z</dcterms:modified>
</cp:coreProperties>
</file>