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ahoma"/>
        <a:ea typeface="Tahoma"/>
        <a:cs typeface="Tahoma"/>
        <a:sym typeface="Tahom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ahoma"/>
        <a:ea typeface="Tahoma"/>
        <a:cs typeface="Tahoma"/>
        <a:sym typeface="Tahom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ahoma"/>
        <a:ea typeface="Tahoma"/>
        <a:cs typeface="Tahoma"/>
        <a:sym typeface="Tahom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ahoma"/>
        <a:ea typeface="Tahoma"/>
        <a:cs typeface="Tahoma"/>
        <a:sym typeface="Tahom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ahoma"/>
        <a:ea typeface="Tahoma"/>
        <a:cs typeface="Tahoma"/>
        <a:sym typeface="Tahom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ahoma"/>
        <a:ea typeface="Tahoma"/>
        <a:cs typeface="Tahoma"/>
        <a:sym typeface="Tahom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ahoma"/>
        <a:ea typeface="Tahoma"/>
        <a:cs typeface="Tahoma"/>
        <a:sym typeface="Tahom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ahoma"/>
        <a:ea typeface="Tahoma"/>
        <a:cs typeface="Tahoma"/>
        <a:sym typeface="Tahom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ahoma"/>
        <a:ea typeface="Tahoma"/>
        <a:cs typeface="Tahoma"/>
        <a:sym typeface="Tahom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Tahoma"/>
          <a:ea typeface="Tahoma"/>
          <a:cs typeface="Tahom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Tahoma"/>
          <a:ea typeface="Tahoma"/>
          <a:cs typeface="Tahom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Tahoma"/>
          <a:ea typeface="Tahoma"/>
          <a:cs typeface="Tahom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E6"/>
          </a:solidFill>
        </a:fill>
      </a:tcStyle>
    </a:wholeTbl>
    <a:band2H>
      <a:tcTxStyle/>
      <a:tcStyle>
        <a:tcBdr/>
        <a:fill>
          <a:solidFill>
            <a:srgbClr val="E7E7F3"/>
          </a:solidFill>
        </a:fill>
      </a:tcStyle>
    </a:band2H>
    <a:firstCol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Tahoma"/>
          <a:ea typeface="Tahoma"/>
          <a:cs typeface="Tahom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ahoma Bold"/>
          <a:ea typeface="Tahoma Bold"/>
          <a:cs typeface="Tahoma Bol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Tahoma"/>
          <a:ea typeface="Tahoma"/>
          <a:cs typeface="Tahom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Tahoma Bold"/>
          <a:ea typeface="Tahoma Bold"/>
          <a:cs typeface="Tahoma Bold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Tahoma"/>
          <a:ea typeface="Tahoma"/>
          <a:cs typeface="Tahom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Tahoma Bold"/>
          <a:ea typeface="Tahoma Bold"/>
          <a:cs typeface="Tahoma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Tahoma Bold"/>
          <a:ea typeface="Tahoma Bold"/>
          <a:cs typeface="Tahoma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Tahoma Bold"/>
          <a:ea typeface="Tahoma Bold"/>
          <a:cs typeface="Tahoma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/>
    <p:restoredTop sz="94656"/>
  </p:normalViewPr>
  <p:slideViewPr>
    <p:cSldViewPr snapToGrid="0" snapToObjects="1">
      <p:cViewPr varScale="1">
        <p:scale>
          <a:sx n="102" d="100"/>
          <a:sy n="102" d="100"/>
        </p:scale>
        <p:origin x="12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245753"/>
          <c:y val="0.24555299999999999"/>
          <c:w val="0.749247"/>
          <c:h val="0.616971999999999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Competitive Funds</c:v>
                </c:pt>
              </c:strCache>
            </c:strRef>
          </c:tx>
          <c:spPr>
            <a:solidFill>
              <a:srgbClr val="FFC000"/>
            </a:solidFill>
            <a:ln w="9525" cap="flat">
              <a:solidFill>
                <a:srgbClr val="FFC000"/>
              </a:solidFill>
              <a:prstDash val="solid"/>
              <a:round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0.95610099999999998</c:v>
                </c:pt>
                <c:pt idx="1">
                  <c:v>1.0517920000000001</c:v>
                </c:pt>
                <c:pt idx="2">
                  <c:v>1.1416580000000001</c:v>
                </c:pt>
                <c:pt idx="3">
                  <c:v>1.1361330000000001</c:v>
                </c:pt>
                <c:pt idx="4">
                  <c:v>1.0379419999999999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BE-2B4D-B884-5A79E2600D4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Staff</c:v>
                </c:pt>
              </c:strCache>
            </c:strRef>
          </c:tx>
          <c:spPr>
            <a:solidFill>
              <a:srgbClr val="ED7D3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0.32800000000000001</c:v>
                </c:pt>
                <c:pt idx="1">
                  <c:v>0.37</c:v>
                </c:pt>
                <c:pt idx="2">
                  <c:v>0.41</c:v>
                </c:pt>
                <c:pt idx="3">
                  <c:v>0.41</c:v>
                </c:pt>
                <c:pt idx="4">
                  <c:v>0.41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BE-2B4D-B884-5A79E2600D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Calibri"/>
              </a:defRPr>
            </a:pPr>
            <a:endParaRPr lang="es-E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ax val="1.2"/>
          <c:min val="0"/>
        </c:scaling>
        <c:delete val="0"/>
        <c:axPos val="l"/>
        <c:majorGridlines>
          <c:spPr>
            <a:ln w="12700" cap="flat">
              <a:solidFill>
                <a:srgbClr val="888888"/>
              </a:solidFill>
              <a:prstDash val="solid"/>
              <a:miter lim="800000"/>
            </a:ln>
          </c:spPr>
        </c:majorGridlines>
        <c:title>
          <c:tx>
            <c:rich>
              <a:bodyPr rot="-5400000"/>
              <a:lstStyle/>
              <a:p>
                <a:pPr>
                  <a:defRPr sz="1400" b="0" i="0" u="none" strike="noStrike">
                    <a:solidFill>
                      <a:srgbClr val="000000"/>
                    </a:solidFill>
                    <a:latin typeface="Calibri"/>
                  </a:defRPr>
                </a:pPr>
                <a:r>
                  <a:rPr sz="1400" b="0" i="0" u="none" strike="noStrike">
                    <a:solidFill>
                      <a:srgbClr val="000000"/>
                    </a:solidFill>
                    <a:latin typeface="Calibri"/>
                  </a:rPr>
                  <a:t>Budget (M€)</a:t>
                </a:r>
              </a:p>
            </c:rich>
          </c:tx>
          <c:overlay val="1"/>
        </c:title>
        <c:numFmt formatCode="0.00" sourceLinked="0"/>
        <c:majorTickMark val="out"/>
        <c:minorTickMark val="none"/>
        <c:tickLblPos val="nextTo"/>
        <c:spPr>
          <a:ln w="12700" cap="flat">
            <a:solidFill>
              <a:srgbClr val="888888"/>
            </a:solidFill>
            <a:prstDash val="solid"/>
            <a:miter lim="800000"/>
          </a:ln>
        </c:spPr>
        <c:txPr>
          <a:bodyPr rot="0"/>
          <a:lstStyle/>
          <a:p>
            <a:pPr>
              <a:defRPr sz="1000" b="0" i="0" u="none" strike="noStrike">
                <a:solidFill>
                  <a:srgbClr val="000000"/>
                </a:solidFill>
                <a:latin typeface="Calibri"/>
              </a:defRPr>
            </a:pPr>
            <a:endParaRPr lang="es-ES"/>
          </a:p>
        </c:txPr>
        <c:crossAx val="2094734552"/>
        <c:crosses val="autoZero"/>
        <c:crossBetween val="between"/>
        <c:majorUnit val="0.4"/>
        <c:minorUnit val="0.2"/>
      </c:val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.129384"/>
          <c:y val="0"/>
          <c:w val="0.69943"/>
          <c:h val="0.10581500000000001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000" b="0" i="0" u="none" strike="noStrike">
              <a:solidFill>
                <a:srgbClr val="000000"/>
              </a:solidFill>
              <a:latin typeface="Calibri"/>
            </a:defRPr>
          </a:pPr>
          <a:endParaRPr lang="es-E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Times New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Counterfog - Se trata de un proyecto de 7PM de la UE enfocado al desarrollo de contramedidas tipo NRBQ. El proyecto evalúa tanto el desarrollo de sistemas fijos o móviles y su posible afectación a los humanos a través de la experimentación con animales.</a:t>
            </a:r>
          </a:p>
          <a:p>
            <a:r>
              <a:t>2.- REMEX 2013, CURIEX-2013 o el último realizado @tomic2014 - Se tratan de ejercicios internacionales de simulación de emergencias, en los que la subdirección viene participando desde el 2013 y seguirá participando, suelen tener una periodicidad anual.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53" name="Shape 3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Posem les research lines 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"/>
          <p:cNvSpPr/>
          <p:nvPr/>
        </p:nvSpPr>
        <p:spPr>
          <a:xfrm>
            <a:off x="-41310" y="4973"/>
            <a:ext cx="9448559" cy="7070143"/>
          </a:xfrm>
          <a:prstGeom prst="rect">
            <a:avLst/>
          </a:prstGeom>
          <a:gradFill>
            <a:gsLst>
              <a:gs pos="0">
                <a:srgbClr val="DCDEE0"/>
              </a:gs>
              <a:gs pos="100000">
                <a:schemeClr val="accent3">
                  <a:lumOff val="44000"/>
                </a:schemeClr>
              </a:gs>
            </a:gsLst>
            <a:lin ang="5400000"/>
          </a:gra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45719" rIns="45719"/>
          <a:lstStyle/>
          <a:p>
            <a:endParaRPr/>
          </a:p>
        </p:txBody>
      </p:sp>
      <p:pic>
        <p:nvPicPr>
          <p:cNvPr id="31" name="Google Shape;93;p17" descr="Google Shape;93;p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92850" y="216852"/>
            <a:ext cx="1431626" cy="251401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Google Shape;333;p36"/>
          <p:cNvSpPr/>
          <p:nvPr/>
        </p:nvSpPr>
        <p:spPr>
          <a:xfrm flipH="1">
            <a:off x="189050" y="3842"/>
            <a:ext cx="1" cy="6848450"/>
          </a:xfrm>
          <a:prstGeom prst="line">
            <a:avLst/>
          </a:prstGeom>
          <a:ln w="165100">
            <a:solidFill>
              <a:srgbClr val="FFD773"/>
            </a:solidFill>
          </a:ln>
        </p:spPr>
        <p:txBody>
          <a:bodyPr lIns="34289" tIns="34289" rIns="34289" bIns="34289"/>
          <a:lstStyle/>
          <a:p>
            <a:pPr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3" name="Google Shape;334;p36"/>
          <p:cNvSpPr/>
          <p:nvPr/>
        </p:nvSpPr>
        <p:spPr>
          <a:xfrm flipH="1">
            <a:off x="152050" y="3842"/>
            <a:ext cx="1" cy="6848450"/>
          </a:xfrm>
          <a:prstGeom prst="line">
            <a:avLst/>
          </a:prstGeom>
          <a:ln w="165100">
            <a:solidFill>
              <a:srgbClr val="FCEBC3"/>
            </a:solidFill>
          </a:ln>
        </p:spPr>
        <p:txBody>
          <a:bodyPr lIns="34289" tIns="34289" rIns="34289" bIns="34289"/>
          <a:lstStyle/>
          <a:p>
            <a:pPr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4" name="Google Shape;335;p36"/>
          <p:cNvSpPr/>
          <p:nvPr/>
        </p:nvSpPr>
        <p:spPr>
          <a:xfrm flipH="1">
            <a:off x="96850" y="3842"/>
            <a:ext cx="1" cy="6848450"/>
          </a:xfrm>
          <a:prstGeom prst="line">
            <a:avLst/>
          </a:prstGeom>
          <a:ln w="165100">
            <a:solidFill>
              <a:srgbClr val="6E6697"/>
            </a:solidFill>
          </a:ln>
        </p:spPr>
        <p:txBody>
          <a:bodyPr lIns="34289" tIns="34289" rIns="34289" bIns="34289"/>
          <a:lstStyle/>
          <a:p>
            <a:pPr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5" name="Google Shape;336;p36"/>
          <p:cNvSpPr/>
          <p:nvPr/>
        </p:nvSpPr>
        <p:spPr>
          <a:xfrm flipH="1">
            <a:off x="6349" y="-933"/>
            <a:ext cx="2" cy="6858001"/>
          </a:xfrm>
          <a:prstGeom prst="line">
            <a:avLst/>
          </a:prstGeom>
          <a:ln w="165100">
            <a:solidFill>
              <a:srgbClr val="403A60"/>
            </a:solidFill>
          </a:ln>
        </p:spPr>
        <p:txBody>
          <a:bodyPr lIns="34289" tIns="34289" rIns="34289" bIns="34289"/>
          <a:lstStyle/>
          <a:p>
            <a:pPr>
              <a:defRPr sz="18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54608" y="5458198"/>
            <a:ext cx="366551" cy="518138"/>
          </a:xfrm>
          <a:prstGeom prst="rect">
            <a:avLst/>
          </a:prstGeom>
        </p:spPr>
        <p:txBody>
          <a:bodyPr lIns="68568" tIns="68568" rIns="68568" bIns="68568" anchor="ctr"/>
          <a:lstStyle>
            <a:lvl1pPr algn="r" defTabSz="914400">
              <a:defRPr sz="1800" i="0">
                <a:solidFill>
                  <a:srgbClr val="888888"/>
                </a:solidFill>
                <a:latin typeface="MuktaMahee ExtraBold"/>
                <a:ea typeface="MuktaMahee ExtraBold"/>
                <a:cs typeface="MuktaMahee ExtraBold"/>
                <a:sym typeface="MuktaMahee Extra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DEE0"/>
            </a:gs>
            <a:gs pos="100000">
              <a:schemeClr val="accent3">
                <a:lumOff val="44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96891" y="6441260"/>
            <a:ext cx="9257533" cy="406257"/>
          </a:xfrm>
          <a:prstGeom prst="rect">
            <a:avLst/>
          </a:prstGeom>
          <a:solidFill>
            <a:srgbClr val="3DAAD6"/>
          </a:solid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35718" tIns="35718" rIns="35718" bIns="35718" anchor="ctr"/>
          <a:lstStyle/>
          <a:p>
            <a:pPr algn="r" defTabSz="642937">
              <a:buClr>
                <a:srgbClr val="515A9E"/>
              </a:buClr>
              <a:defRPr sz="1600">
                <a:solidFill>
                  <a:srgbClr val="515A9E"/>
                </a:solidFill>
                <a:uFill>
                  <a:solidFill>
                    <a:srgbClr val="515A9E"/>
                  </a:solidFill>
                </a:uFill>
              </a:defRPr>
            </a:pPr>
            <a:endParaRPr/>
          </a:p>
        </p:txBody>
      </p:sp>
      <p:pic>
        <p:nvPicPr>
          <p:cNvPr id="3" name="Image" descr="Image"/>
          <p:cNvPicPr>
            <a:picLocks noChangeAspect="1"/>
          </p:cNvPicPr>
          <p:nvPr/>
        </p:nvPicPr>
        <p:blipFill>
          <a:blip r:embed="rId4">
            <a:alphaModFix amt="14504"/>
            <a:extLst/>
          </a:blip>
          <a:stretch>
            <a:fillRect/>
          </a:stretch>
        </p:blipFill>
        <p:spPr>
          <a:xfrm>
            <a:off x="5902383" y="5930032"/>
            <a:ext cx="2853355" cy="35667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he HFM Strategy in Spain"/>
          <p:cNvSpPr txBox="1"/>
          <p:nvPr/>
        </p:nvSpPr>
        <p:spPr>
          <a:xfrm>
            <a:off x="5373011" y="6488019"/>
            <a:ext cx="2330352" cy="31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1600" i="1">
                <a:solidFill>
                  <a:schemeClr val="accent3">
                    <a:lumOff val="44000"/>
                  </a:schemeClr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The HFM Strategy in Spain</a:t>
            </a:r>
          </a:p>
        </p:txBody>
      </p:sp>
      <p:sp>
        <p:nvSpPr>
          <p:cNvPr id="5" name="Line"/>
          <p:cNvSpPr/>
          <p:nvPr/>
        </p:nvSpPr>
        <p:spPr>
          <a:xfrm flipV="1">
            <a:off x="8877799" y="5167317"/>
            <a:ext cx="1" cy="1631901"/>
          </a:xfrm>
          <a:prstGeom prst="line">
            <a:avLst/>
          </a:prstGeom>
          <a:ln w="3175">
            <a:solidFill>
              <a:srgbClr val="FF2600"/>
            </a:solidFill>
          </a:ln>
        </p:spPr>
        <p:txBody>
          <a:bodyPr lIns="0" tIns="0" rIns="0" bIns="0"/>
          <a:lstStyle/>
          <a:p>
            <a:pPr defTabSz="321468">
              <a:defRPr sz="8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6" name="Shape"/>
          <p:cNvSpPr/>
          <p:nvPr/>
        </p:nvSpPr>
        <p:spPr>
          <a:xfrm rot="5400000">
            <a:off x="8897175" y="6558481"/>
            <a:ext cx="222360" cy="2075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F0DE94">
              <a:alpha val="49000"/>
            </a:srgbClr>
          </a:solidFill>
          <a:ln w="3175"/>
        </p:spPr>
        <p:txBody>
          <a:bodyPr lIns="0" tIns="0" rIns="0" bIns="0"/>
          <a:lstStyle/>
          <a:p>
            <a:pPr defTabSz="642937">
              <a:defRPr sz="1600">
                <a:solidFill>
                  <a:srgbClr val="515A9E"/>
                </a:solidFill>
                <a:uFill>
                  <a:solidFill>
                    <a:srgbClr val="515A9E"/>
                  </a:solidFill>
                </a:uFill>
              </a:defRPr>
            </a:pPr>
            <a:endParaRPr/>
          </a:p>
        </p:txBody>
      </p:sp>
      <p:sp>
        <p:nvSpPr>
          <p:cNvPr id="7" name="Line"/>
          <p:cNvSpPr/>
          <p:nvPr/>
        </p:nvSpPr>
        <p:spPr>
          <a:xfrm flipH="1">
            <a:off x="7810701" y="6513371"/>
            <a:ext cx="1318916" cy="1"/>
          </a:xfrm>
          <a:prstGeom prst="line">
            <a:avLst/>
          </a:prstGeom>
          <a:ln w="3175">
            <a:solidFill>
              <a:srgbClr val="021CA1"/>
            </a:solidFill>
          </a:ln>
        </p:spPr>
        <p:txBody>
          <a:bodyPr lIns="0" tIns="0" rIns="0" bIns="0"/>
          <a:lstStyle/>
          <a:p>
            <a:pPr defTabSz="321468">
              <a:defRPr sz="8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8" name="Rectangle"/>
          <p:cNvSpPr/>
          <p:nvPr/>
        </p:nvSpPr>
        <p:spPr>
          <a:xfrm>
            <a:off x="0" y="-473"/>
            <a:ext cx="487516" cy="6734982"/>
          </a:xfrm>
          <a:prstGeom prst="rect">
            <a:avLst/>
          </a:prstGeom>
          <a:gradFill>
            <a:gsLst>
              <a:gs pos="2218">
                <a:schemeClr val="accent3">
                  <a:lumOff val="44000"/>
                  <a:alpha val="39000"/>
                </a:schemeClr>
              </a:gs>
              <a:gs pos="86270">
                <a:srgbClr val="3DAAD6"/>
              </a:gs>
            </a:gsLst>
            <a:lin ang="5400000"/>
          </a:gradFill>
          <a:ln w="3175">
            <a:miter lim="400000"/>
          </a:ln>
        </p:spPr>
        <p:txBody>
          <a:bodyPr lIns="26789" tIns="26789" rIns="26789" bIns="26789" anchor="ctr"/>
          <a:lstStyle/>
          <a:p>
            <a:pPr algn="r" defTabSz="642937">
              <a:buClr>
                <a:srgbClr val="515A9E"/>
              </a:buClr>
              <a:defRPr sz="1600">
                <a:solidFill>
                  <a:srgbClr val="515A9E"/>
                </a:solidFill>
                <a:uFill>
                  <a:solidFill>
                    <a:srgbClr val="515A9E"/>
                  </a:solidFill>
                </a:uFill>
              </a:defRPr>
            </a:pPr>
            <a:endParaRPr/>
          </a:p>
        </p:txBody>
      </p:sp>
      <p:sp>
        <p:nvSpPr>
          <p:cNvPr id="9" name="Line"/>
          <p:cNvSpPr/>
          <p:nvPr/>
        </p:nvSpPr>
        <p:spPr>
          <a:xfrm flipH="1">
            <a:off x="35814" y="272355"/>
            <a:ext cx="1500189" cy="1"/>
          </a:xfrm>
          <a:prstGeom prst="line">
            <a:avLst/>
          </a:prstGeom>
          <a:ln w="3175">
            <a:solidFill>
              <a:srgbClr val="021CA1"/>
            </a:solidFill>
          </a:ln>
        </p:spPr>
        <p:txBody>
          <a:bodyPr lIns="0" tIns="0" rIns="0" bIns="0"/>
          <a:lstStyle/>
          <a:p>
            <a:pPr defTabSz="321468">
              <a:defRPr sz="8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0" name="Line"/>
          <p:cNvSpPr/>
          <p:nvPr/>
        </p:nvSpPr>
        <p:spPr>
          <a:xfrm flipH="1">
            <a:off x="279476" y="32915"/>
            <a:ext cx="1" cy="1631901"/>
          </a:xfrm>
          <a:prstGeom prst="line">
            <a:avLst/>
          </a:prstGeom>
          <a:ln w="3175">
            <a:solidFill>
              <a:srgbClr val="EC5D57"/>
            </a:solidFill>
          </a:ln>
          <a:effectLst>
            <a:outerShdw blurRad="241300" rotWithShape="0">
              <a:srgbClr val="000000">
                <a:alpha val="75000"/>
              </a:srgbClr>
            </a:outerShdw>
          </a:effectLst>
        </p:spPr>
        <p:txBody>
          <a:bodyPr lIns="0" tIns="0" rIns="0" bIns="0"/>
          <a:lstStyle/>
          <a:p>
            <a:pPr defTabSz="321468">
              <a:defRPr sz="8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1" name="Shape"/>
          <p:cNvSpPr/>
          <p:nvPr/>
        </p:nvSpPr>
        <p:spPr>
          <a:xfrm rot="16200000">
            <a:off x="19163" y="23370"/>
            <a:ext cx="222359" cy="207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929" y="0"/>
                  <a:pt x="21600" y="9671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F0DE94">
              <a:alpha val="49000"/>
            </a:srgbClr>
          </a:solidFill>
          <a:ln w="3175"/>
        </p:spPr>
        <p:txBody>
          <a:bodyPr lIns="0" tIns="0" rIns="0" bIns="0"/>
          <a:lstStyle/>
          <a:p>
            <a:pPr defTabSz="642937">
              <a:defRPr sz="1600">
                <a:solidFill>
                  <a:srgbClr val="515A9E"/>
                </a:solidFill>
                <a:uFill>
                  <a:solidFill>
                    <a:srgbClr val="515A9E"/>
                  </a:solidFill>
                </a:uFill>
              </a:defRPr>
            </a:pPr>
            <a:endParaRPr/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23060" y="6540307"/>
            <a:ext cx="236538" cy="249239"/>
          </a:xfrm>
          <a:prstGeom prst="rect">
            <a:avLst/>
          </a:prstGeom>
          <a:ln w="12700">
            <a:miter lim="400000"/>
          </a:ln>
        </p:spPr>
        <p:txBody>
          <a:bodyPr wrap="none" lIns="35718" tIns="35718" rIns="35718" bIns="35718">
            <a:spAutoFit/>
          </a:bodyPr>
          <a:lstStyle>
            <a:lvl1pPr algn="ctr" defTabSz="410765">
              <a:defRPr sz="1200" i="1">
                <a:solidFill>
                  <a:schemeClr val="accent3">
                    <a:lumOff val="44000"/>
                  </a:schemeClr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" name="/21"/>
          <p:cNvSpPr txBox="1"/>
          <p:nvPr/>
        </p:nvSpPr>
        <p:spPr>
          <a:xfrm>
            <a:off x="3398534" y="6537628"/>
            <a:ext cx="278880" cy="24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ctr" defTabSz="410765">
              <a:defRPr sz="1200" i="1">
                <a:solidFill>
                  <a:schemeClr val="accent3">
                    <a:lumOff val="44000"/>
                  </a:schemeClr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/21</a:t>
            </a:r>
          </a:p>
        </p:txBody>
      </p:sp>
      <p:pic>
        <p:nvPicPr>
          <p:cNvPr id="14" name="Picture 10" descr="Picture 1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17293" y="6443675"/>
            <a:ext cx="3120196" cy="416551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xfrm>
            <a:off x="669726" y="285750"/>
            <a:ext cx="7804548" cy="1491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16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6" y="1821656"/>
            <a:ext cx="7804548" cy="4420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2286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4572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6858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9144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11430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13716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16002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18288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312821" marR="0" indent="-312821" algn="l" defTabSz="410765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770021" marR="0" indent="-312821" algn="l" defTabSz="410765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227221" marR="0" indent="-312821" algn="l" defTabSz="410765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684421" marR="0" indent="-312821" algn="l" defTabSz="410765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141621" marR="0" indent="-312821" algn="l" defTabSz="410765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598821" marR="0" indent="-312821" algn="l" defTabSz="410765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056021" marR="0" indent="-312821" algn="l" defTabSz="410765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513221" marR="0" indent="-312821" algn="l" defTabSz="410765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3970421" marR="0" indent="-312821" algn="l" defTabSz="410765" latinLnBrk="0">
        <a:lnSpc>
          <a:spcPct val="100000"/>
        </a:lnSpc>
        <a:spcBef>
          <a:spcPts val="29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solidFill>
            <a:schemeClr val="accent3">
              <a:lumOff val="44000"/>
            </a:schemeClr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Roman"/>
        </a:defRPr>
      </a:lvl1pPr>
      <a:lvl2pPr marL="0" marR="0" indent="2286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Roman"/>
        </a:defRPr>
      </a:lvl2pPr>
      <a:lvl3pPr marL="0" marR="0" indent="4572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Roman"/>
        </a:defRPr>
      </a:lvl3pPr>
      <a:lvl4pPr marL="0" marR="0" indent="6858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Roman"/>
        </a:defRPr>
      </a:lvl4pPr>
      <a:lvl5pPr marL="0" marR="0" indent="9144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Roman"/>
        </a:defRPr>
      </a:lvl5pPr>
      <a:lvl6pPr marL="0" marR="0" indent="11430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Roman"/>
        </a:defRPr>
      </a:lvl6pPr>
      <a:lvl7pPr marL="0" marR="0" indent="13716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Roman"/>
        </a:defRPr>
      </a:lvl7pPr>
      <a:lvl8pPr marL="0" marR="0" indent="16002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Roman"/>
        </a:defRPr>
      </a:lvl8pPr>
      <a:lvl9pPr marL="0" marR="0" indent="1828800" algn="ctr" defTabSz="410765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1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mes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3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44.jpeg"/><Relationship Id="rId5" Type="http://schemas.openxmlformats.org/officeDocument/2006/relationships/image" Target="../media/image39.png"/><Relationship Id="rId15" Type="http://schemas.openxmlformats.org/officeDocument/2006/relationships/image" Target="../media/image48.jpe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Relationship Id="rId1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jpe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jpe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61160" y="6540307"/>
            <a:ext cx="1603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46" name="Rectangle 7"/>
          <p:cNvSpPr txBox="1"/>
          <p:nvPr/>
        </p:nvSpPr>
        <p:spPr>
          <a:xfrm>
            <a:off x="2786778" y="2820089"/>
            <a:ext cx="6091430" cy="1217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>
              <a:defRPr sz="4000" b="1">
                <a:solidFill>
                  <a:srgbClr val="9421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The High Field Magnet Strategy in Spain</a:t>
            </a:r>
          </a:p>
        </p:txBody>
      </p:sp>
      <p:sp>
        <p:nvSpPr>
          <p:cNvPr id="47" name="2 CuadroTexto"/>
          <p:cNvSpPr txBox="1"/>
          <p:nvPr/>
        </p:nvSpPr>
        <p:spPr>
          <a:xfrm>
            <a:off x="6488452" y="5273577"/>
            <a:ext cx="2362559" cy="541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1600" i="1">
                <a:solidFill>
                  <a:schemeClr val="accent6">
                    <a:lumOff val="-9019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Jose M. Perez, CIEMAT, </a:t>
            </a:r>
          </a:p>
          <a:p>
            <a:pPr algn="r">
              <a:defRPr sz="1600" i="1">
                <a:solidFill>
                  <a:schemeClr val="accent6">
                    <a:lumOff val="-9019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June 3, 2021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04164" y="644240"/>
            <a:ext cx="1877536" cy="1958241"/>
          </a:xfrm>
          <a:prstGeom prst="rect">
            <a:avLst/>
          </a:prstGeom>
          <a:ln w="12700">
            <a:miter lim="400000"/>
          </a:ln>
        </p:spPr>
      </p:pic>
      <p:sp>
        <p:nvSpPr>
          <p:cNvPr id="277" name="Rounded Rectangle"/>
          <p:cNvSpPr/>
          <p:nvPr/>
        </p:nvSpPr>
        <p:spPr>
          <a:xfrm>
            <a:off x="499851" y="2638030"/>
            <a:ext cx="8452726" cy="2895726"/>
          </a:xfrm>
          <a:prstGeom prst="roundRect">
            <a:avLst>
              <a:gd name="adj" fmla="val 6820"/>
            </a:avLst>
          </a:prstGeom>
          <a:gradFill>
            <a:gsLst>
              <a:gs pos="0">
                <a:srgbClr val="0066C1"/>
              </a:gs>
              <a:gs pos="100000">
                <a:srgbClr val="094593"/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279" name="Rectangle"/>
          <p:cNvSpPr/>
          <p:nvPr/>
        </p:nvSpPr>
        <p:spPr>
          <a:xfrm>
            <a:off x="94213" y="644714"/>
            <a:ext cx="6619794" cy="507807"/>
          </a:xfrm>
          <a:prstGeom prst="rect">
            <a:avLst/>
          </a:prstGeom>
          <a:solidFill>
            <a:srgbClr val="0C377B"/>
          </a:solidFill>
          <a:ln w="3175">
            <a:miter lim="400000"/>
          </a:ln>
        </p:spPr>
        <p:txBody>
          <a:bodyPr lIns="32146" tIns="32146" rIns="32146" bIns="32146" anchor="ctr"/>
          <a:lstStyle/>
          <a:p>
            <a:pPr algn="ctr" defTabSz="642937">
              <a:defRPr sz="24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0" name="CERN/EU program for 16 T dipole"/>
          <p:cNvSpPr txBox="1"/>
          <p:nvPr/>
        </p:nvSpPr>
        <p:spPr>
          <a:xfrm>
            <a:off x="94213" y="750618"/>
            <a:ext cx="6619794" cy="285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>
            <a:lvl1pPr algn="ctr" defTabSz="642937">
              <a:defRPr sz="18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       CERN/EU program for 16 T dipole</a:t>
            </a:r>
          </a:p>
        </p:txBody>
      </p:sp>
      <p:pic>
        <p:nvPicPr>
          <p:cNvPr id="281" name="E9AE129B-AADE-4D42-A5CD-D33420D126B1" descr="E9AE129B-AADE-4D42-A5CD-D33420D126B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381" y="644240"/>
            <a:ext cx="1214232" cy="50780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6" name="Group"/>
          <p:cNvGrpSpPr/>
          <p:nvPr/>
        </p:nvGrpSpPr>
        <p:grpSpPr>
          <a:xfrm>
            <a:off x="3189263" y="5614707"/>
            <a:ext cx="1313614" cy="672083"/>
            <a:chOff x="0" y="0"/>
            <a:chExt cx="1313613" cy="672082"/>
          </a:xfrm>
        </p:grpSpPr>
        <p:sp>
          <p:nvSpPr>
            <p:cNvPr id="282" name="Rectangle"/>
            <p:cNvSpPr/>
            <p:nvPr/>
          </p:nvSpPr>
          <p:spPr>
            <a:xfrm>
              <a:off x="0" y="0"/>
              <a:ext cx="1313614" cy="672083"/>
            </a:xfrm>
            <a:prstGeom prst="rect">
              <a:avLst/>
            </a:prstGeom>
            <a:solidFill>
              <a:srgbClr val="01199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285" name="Picture 14"/>
            <p:cNvGrpSpPr/>
            <p:nvPr/>
          </p:nvGrpSpPr>
          <p:grpSpPr>
            <a:xfrm>
              <a:off x="153308" y="112069"/>
              <a:ext cx="932235" cy="447944"/>
              <a:chOff x="0" y="0"/>
              <a:chExt cx="932233" cy="447943"/>
            </a:xfrm>
          </p:grpSpPr>
          <p:sp>
            <p:nvSpPr>
              <p:cNvPr id="283" name="Rectangle"/>
              <p:cNvSpPr/>
              <p:nvPr/>
            </p:nvSpPr>
            <p:spPr>
              <a:xfrm>
                <a:off x="0" y="0"/>
                <a:ext cx="932234" cy="447944"/>
              </a:xfrm>
              <a:prstGeom prst="rect">
                <a:avLst/>
              </a:prstGeom>
              <a:solidFill>
                <a:srgbClr val="0C377B"/>
              </a:solidFill>
              <a:ln w="3175" cap="flat">
                <a:noFill/>
                <a:miter lim="400000"/>
              </a:ln>
              <a:effectLst/>
            </p:spPr>
            <p:txBody>
              <a:bodyPr wrap="square" lIns="32146" tIns="32146" rIns="32146" bIns="32146" numCol="1" anchor="ctr">
                <a:noAutofit/>
              </a:bodyPr>
              <a:lstStyle/>
              <a:p>
                <a:pPr defTabSz="642937">
                  <a:defRPr sz="1200">
                    <a:solidFill>
                      <a:srgbClr val="0C377B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pic>
            <p:nvPicPr>
              <p:cNvPr id="284" name="image5.png" descr="image5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932234" cy="44794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287" name="Rectangle 15"/>
          <p:cNvSpPr txBox="1"/>
          <p:nvPr/>
        </p:nvSpPr>
        <p:spPr>
          <a:xfrm>
            <a:off x="324844" y="1195049"/>
            <a:ext cx="6292144" cy="323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2146" tIns="32146" rIns="32146" bIns="32146">
            <a:spAutoFit/>
          </a:bodyPr>
          <a:lstStyle>
            <a:lvl1pPr defTabSz="642937">
              <a:defRPr sz="1800" b="1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 comparison study of different approaches: </a:t>
            </a:r>
          </a:p>
        </p:txBody>
      </p:sp>
      <p:grpSp>
        <p:nvGrpSpPr>
          <p:cNvPr id="296" name="Group"/>
          <p:cNvGrpSpPr/>
          <p:nvPr/>
        </p:nvGrpSpPr>
        <p:grpSpPr>
          <a:xfrm>
            <a:off x="-192550" y="2850571"/>
            <a:ext cx="6702406" cy="3464758"/>
            <a:chOff x="0" y="0"/>
            <a:chExt cx="6702405" cy="3464756"/>
          </a:xfrm>
        </p:grpSpPr>
        <p:graphicFrame>
          <p:nvGraphicFramePr>
            <p:cNvPr id="288" name="Table 8"/>
            <p:cNvGraphicFramePr/>
            <p:nvPr/>
          </p:nvGraphicFramePr>
          <p:xfrm>
            <a:off x="0" y="1663120"/>
            <a:ext cx="6400800" cy="317501"/>
          </p:xfrm>
          <a:graphic>
            <a:graphicData uri="http://schemas.openxmlformats.org/drawingml/2006/table">
              <a:tbl>
                <a:tblPr bandRow="1">
                  <a:tableStyleId>{4C3C2611-4C71-4FC5-86AE-919BDF0F9419}</a:tableStyleId>
                </a:tblPr>
                <a:tblGrid>
                  <a:gridCol w="119585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708984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693572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953237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809357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846613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15297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</a:tblGrid>
                <a:tr h="279087">
                  <a:tc>
                    <a:txBody>
                      <a:bodyPr/>
                      <a:lstStyle/>
                      <a:p>
                        <a:pPr defTabSz="642937">
                          <a:defRPr sz="1200">
                            <a:solidFill>
                              <a:schemeClr val="accent3">
                                <a:lumOff val="44000"/>
                              </a:schemeClr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45720" marR="45720" horzOverflow="overflow">
                      <a:lnL w="3175">
                        <a:miter lim="400000"/>
                      </a:lnL>
                      <a:lnR w="12700">
                        <a:miter lim="400000"/>
                      </a:lnR>
                      <a:lnT w="3175">
                        <a:miter lim="400000"/>
                      </a:lnT>
                      <a:lnB w="12700">
                        <a:miter lim="400000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defTabSz="642937">
                          <a:defRPr sz="1200">
                            <a:solidFill>
                              <a:schemeClr val="accent3">
                                <a:lumOff val="44000"/>
                              </a:schemeClr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45720" marR="45720" horzOverflow="overflow">
                      <a:lnL w="12700">
                        <a:miter lim="400000"/>
                      </a:lnL>
                      <a:lnR w="12700">
                        <a:miter lim="400000"/>
                      </a:lnR>
                      <a:lnT w="3175">
                        <a:miter lim="400000"/>
                      </a:lnT>
                      <a:lnB w="12700">
                        <a:miter lim="400000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defTabSz="642937">
                          <a:defRPr sz="1800"/>
                        </a:pPr>
                        <a:r>
                          <a:rPr sz="1200">
                            <a:solidFill>
                              <a:schemeClr val="accent3">
                                <a:lumOff val="44000"/>
                              </a:schemeClr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blocks</a:t>
                        </a:r>
                      </a:p>
                    </a:txBody>
                    <a:tcPr marL="45720" marR="45720" horzOverflow="overflow">
                      <a:lnL w="12700">
                        <a:miter lim="400000"/>
                      </a:lnL>
                      <a:lnR w="12700">
                        <a:miter lim="400000"/>
                      </a:lnR>
                      <a:lnT w="3175">
                        <a:miter lim="400000"/>
                      </a:lnT>
                      <a:lnB w="12700">
                        <a:miter lim="400000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defTabSz="642937">
                          <a:defRPr sz="1200">
                            <a:solidFill>
                              <a:schemeClr val="accent3">
                                <a:lumOff val="44000"/>
                              </a:schemeClr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45720" marR="45720" horzOverflow="overflow">
                      <a:lnL w="12700">
                        <a:miter lim="400000"/>
                      </a:lnL>
                      <a:lnR w="12700">
                        <a:miter lim="400000"/>
                      </a:lnR>
                      <a:lnT w="3175">
                        <a:miter lim="400000"/>
                      </a:lnT>
                      <a:lnB w="12700">
                        <a:miter lim="400000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defTabSz="642937">
                          <a:defRPr sz="1200">
                            <a:solidFill>
                              <a:schemeClr val="accent3">
                                <a:lumOff val="44000"/>
                              </a:schemeClr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r>
                          <a:t>cos(</a:t>
                        </a:r>
                        <a:r>
                          <a:rPr>
                            <a:latin typeface="Symbol"/>
                            <a:ea typeface="Symbol"/>
                            <a:cs typeface="Symbol"/>
                            <a:sym typeface="Symbol"/>
                          </a:rPr>
                          <a:t>q</a:t>
                        </a:r>
                        <a:r>
                          <a:t>)</a:t>
                        </a:r>
                      </a:p>
                    </a:txBody>
                    <a:tcPr marL="45720" marR="45720" horzOverflow="overflow">
                      <a:lnL w="12700">
                        <a:miter lim="400000"/>
                      </a:lnL>
                      <a:lnR w="12700">
                        <a:miter lim="400000"/>
                      </a:lnR>
                      <a:lnT w="3175">
                        <a:miter lim="400000"/>
                      </a:lnT>
                      <a:lnB w="12700">
                        <a:miter lim="400000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defTabSz="642937">
                          <a:defRPr sz="1200">
                            <a:solidFill>
                              <a:schemeClr val="accent3">
                                <a:lumOff val="44000"/>
                              </a:schemeClr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endParaRPr/>
                      </a:p>
                    </a:txBody>
                    <a:tcPr marL="45720" marR="45720" horzOverflow="overflow">
                      <a:lnL w="12700">
                        <a:miter lim="400000"/>
                      </a:lnL>
                      <a:lnR w="12700">
                        <a:miter lim="400000"/>
                      </a:lnR>
                      <a:lnT w="3175">
                        <a:miter lim="400000"/>
                      </a:lnT>
                      <a:lnB w="12700">
                        <a:miter lim="400000"/>
                      </a:lnB>
                      <a:noFill/>
                    </a:tcPr>
                  </a:tc>
                  <a:tc>
                    <a:txBody>
                      <a:bodyPr/>
                      <a:lstStyle/>
                      <a:p>
                        <a:pPr algn="ctr" defTabSz="642937">
                          <a:defRPr sz="1800"/>
                        </a:pPr>
                        <a:r>
                          <a:rPr sz="1200">
                            <a:solidFill>
                              <a:schemeClr val="accent3">
                                <a:lumOff val="44000"/>
                              </a:schemeClr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common coil</a:t>
                        </a:r>
                      </a:p>
                    </a:txBody>
                    <a:tcPr marL="45720" marR="45720" horzOverflow="overflow">
                      <a:lnL w="12700">
                        <a:miter lim="400000"/>
                      </a:lnL>
                      <a:lnR w="3175">
                        <a:miter lim="400000"/>
                      </a:lnR>
                      <a:lnT w="3175">
                        <a:miter lim="400000"/>
                      </a:lnT>
                      <a:lnB w="12700">
                        <a:miter lim="400000"/>
                      </a:lnB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</a:tbl>
            </a:graphicData>
          </a:graphic>
        </p:graphicFrame>
        <p:pic>
          <p:nvPicPr>
            <p:cNvPr id="289" name="Picture 2" descr="Picture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172480" y="6729"/>
              <a:ext cx="1761835" cy="16959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0" name="Picture 3" descr="Picture 3"/>
            <p:cNvPicPr>
              <a:picLocks noChangeAspect="1"/>
            </p:cNvPicPr>
            <p:nvPr/>
          </p:nvPicPr>
          <p:blipFill>
            <a:blip r:embed="rId6">
              <a:extLst/>
            </a:blip>
            <a:srcRect/>
            <a:stretch>
              <a:fillRect/>
            </a:stretch>
          </p:blipFill>
          <p:spPr>
            <a:xfrm>
              <a:off x="2830130" y="0"/>
              <a:ext cx="1808513" cy="17093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1" name="Picture 4" descr="Picture 4"/>
            <p:cNvPicPr>
              <a:picLocks noChangeAspect="1"/>
            </p:cNvPicPr>
            <p:nvPr/>
          </p:nvPicPr>
          <p:blipFill>
            <a:blip r:embed="rId7">
              <a:extLst/>
            </a:blip>
            <a:srcRect/>
            <a:stretch>
              <a:fillRect/>
            </a:stretch>
          </p:blipFill>
          <p:spPr>
            <a:xfrm rot="16200000">
              <a:off x="4608141" y="36565"/>
              <a:ext cx="1710007" cy="16719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2" name="TextBox 12"/>
            <p:cNvSpPr/>
            <p:nvPr/>
          </p:nvSpPr>
          <p:spPr>
            <a:xfrm>
              <a:off x="4646800" y="2194756"/>
              <a:ext cx="205560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>
              <a:lvl1pPr algn="ctr" defTabSz="642937">
                <a:defRPr sz="1200">
                  <a:solidFill>
                    <a:schemeClr val="accent3">
                      <a:lumOff val="44000"/>
                    </a:schemeClr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Simplified mechanics and manufacturing ?</a:t>
              </a:r>
            </a:p>
          </p:txBody>
        </p:sp>
        <p:sp>
          <p:nvSpPr>
            <p:cNvPr id="293" name="Left Brace 14"/>
            <p:cNvSpPr/>
            <p:nvPr/>
          </p:nvSpPr>
          <p:spPr>
            <a:xfrm rot="16200000">
              <a:off x="3061156" y="979345"/>
              <a:ext cx="148712" cy="23548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347"/>
                    <a:pt x="10800" y="21035"/>
                  </a:cubicBezTo>
                  <a:lnTo>
                    <a:pt x="10800" y="11365"/>
                  </a:lnTo>
                  <a:cubicBezTo>
                    <a:pt x="10800" y="11053"/>
                    <a:pt x="5965" y="10800"/>
                    <a:pt x="0" y="10800"/>
                  </a:cubicBezTo>
                  <a:cubicBezTo>
                    <a:pt x="5965" y="10800"/>
                    <a:pt x="10800" y="10547"/>
                    <a:pt x="10800" y="10235"/>
                  </a:cubicBezTo>
                  <a:lnTo>
                    <a:pt x="10800" y="565"/>
                  </a:lnTo>
                  <a:cubicBezTo>
                    <a:pt x="10800" y="253"/>
                    <a:pt x="15635" y="0"/>
                    <a:pt x="21600" y="0"/>
                  </a:cubicBezTo>
                </a:path>
              </a:pathLst>
            </a:custGeom>
            <a:noFill/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ctr">
              <a:noAutofit/>
            </a:bodyPr>
            <a:lstStyle/>
            <a:p>
              <a:pPr algn="ctr" defTabSz="642937">
                <a:defRPr sz="1200">
                  <a:solidFill>
                    <a:schemeClr val="accent3">
                      <a:lumOff val="44000"/>
                    </a:schemeClr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4" name="Left Brace 15"/>
            <p:cNvSpPr/>
            <p:nvPr/>
          </p:nvSpPr>
          <p:spPr>
            <a:xfrm rot="16200000">
              <a:off x="5719793" y="1632198"/>
              <a:ext cx="159072" cy="949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0788"/>
                    <a:pt x="10800" y="19787"/>
                  </a:cubicBezTo>
                  <a:lnTo>
                    <a:pt x="10800" y="12613"/>
                  </a:lnTo>
                  <a:cubicBezTo>
                    <a:pt x="10800" y="11612"/>
                    <a:pt x="5965" y="10800"/>
                    <a:pt x="0" y="10800"/>
                  </a:cubicBezTo>
                  <a:cubicBezTo>
                    <a:pt x="5965" y="10800"/>
                    <a:pt x="10800" y="9988"/>
                    <a:pt x="10800" y="8987"/>
                  </a:cubicBezTo>
                  <a:lnTo>
                    <a:pt x="10800" y="1813"/>
                  </a:lnTo>
                  <a:cubicBezTo>
                    <a:pt x="10800" y="812"/>
                    <a:pt x="15635" y="0"/>
                    <a:pt x="21600" y="0"/>
                  </a:cubicBezTo>
                </a:path>
              </a:pathLst>
            </a:custGeom>
            <a:noFill/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ctr">
              <a:noAutofit/>
            </a:bodyPr>
            <a:lstStyle/>
            <a:p>
              <a:pPr algn="ctr" defTabSz="642937">
                <a:defRPr sz="1200">
                  <a:solidFill>
                    <a:schemeClr val="accent3">
                      <a:lumOff val="44000"/>
                    </a:schemeClr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5" name="TextBox 11"/>
            <p:cNvSpPr/>
            <p:nvPr/>
          </p:nvSpPr>
          <p:spPr>
            <a:xfrm>
              <a:off x="1972459" y="2194756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2146" tIns="32146" rIns="32146" bIns="32146" numCol="1" anchor="t">
              <a:spAutoFit/>
            </a:bodyPr>
            <a:lstStyle>
              <a:lvl1pPr defTabSz="642937">
                <a:defRPr sz="1200">
                  <a:solidFill>
                    <a:schemeClr val="accent3">
                      <a:lumOff val="44000"/>
                    </a:schemeClr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Very efficient use of superconductor</a:t>
              </a:r>
            </a:p>
          </p:txBody>
        </p:sp>
      </p:grpSp>
      <p:sp>
        <p:nvSpPr>
          <p:cNvPr id="297" name="III. The Spanish High Field Magnet Program"/>
          <p:cNvSpPr txBox="1"/>
          <p:nvPr/>
        </p:nvSpPr>
        <p:spPr>
          <a:xfrm rot="21600000">
            <a:off x="2263602" y="54539"/>
            <a:ext cx="6736199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 defTabSz="410765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III. The Spanish High Field Magnet Program   </a:t>
            </a:r>
          </a:p>
        </p:txBody>
      </p:sp>
      <p:sp>
        <p:nvSpPr>
          <p:cNvPr id="298" name="CCT"/>
          <p:cNvSpPr txBox="1"/>
          <p:nvPr/>
        </p:nvSpPr>
        <p:spPr>
          <a:xfrm>
            <a:off x="7284989" y="4686123"/>
            <a:ext cx="417350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 defTabSz="642937">
              <a:defRPr sz="1200">
                <a:solidFill>
                  <a:schemeClr val="accent3">
                    <a:lumOff val="44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CCT</a:t>
            </a:r>
          </a:p>
        </p:txBody>
      </p:sp>
      <p:pic>
        <p:nvPicPr>
          <p:cNvPr id="299" name="Screen Shot 2021-05-31 at 15.15.54.png" descr="Screen Shot 2021-05-31 at 15.15.54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700838" y="2922884"/>
            <a:ext cx="1585653" cy="1631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Picture 10" descr="Picture 10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-17293" y="6443675"/>
            <a:ext cx="3120196" cy="4165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Screen Shot 2021-06-02 at 08.12.55.png" descr="Screen Shot 2021-06-02 at 08.12.55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603394" y="2357314"/>
            <a:ext cx="1318915" cy="4574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28678" y="6540307"/>
            <a:ext cx="225302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304" name="Rectangle"/>
          <p:cNvSpPr/>
          <p:nvPr/>
        </p:nvSpPr>
        <p:spPr>
          <a:xfrm>
            <a:off x="94213" y="644714"/>
            <a:ext cx="6619794" cy="507807"/>
          </a:xfrm>
          <a:prstGeom prst="rect">
            <a:avLst/>
          </a:prstGeom>
          <a:solidFill>
            <a:srgbClr val="0C377B"/>
          </a:solidFill>
          <a:ln w="3175">
            <a:miter lim="400000"/>
          </a:ln>
        </p:spPr>
        <p:txBody>
          <a:bodyPr lIns="32146" tIns="32146" rIns="32146" bIns="32146" anchor="ctr"/>
          <a:lstStyle/>
          <a:p>
            <a:pPr algn="ctr" defTabSz="642937">
              <a:defRPr sz="24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5" name="CERN/EU program for 16 T dipole"/>
          <p:cNvSpPr txBox="1"/>
          <p:nvPr/>
        </p:nvSpPr>
        <p:spPr>
          <a:xfrm>
            <a:off x="94213" y="750618"/>
            <a:ext cx="6619794" cy="285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/>
          <a:lstStyle>
            <a:lvl1pPr algn="ctr" defTabSz="642937">
              <a:defRPr sz="18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       CERN/EU program for 16 T dipole</a:t>
            </a:r>
          </a:p>
        </p:txBody>
      </p:sp>
      <p:pic>
        <p:nvPicPr>
          <p:cNvPr id="306" name="E9AE129B-AADE-4D42-A5CD-D33420D126B1" descr="E9AE129B-AADE-4D42-A5CD-D33420D126B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8381" y="644240"/>
            <a:ext cx="1214232" cy="507808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III. The Spanish High Field Magnet Program"/>
          <p:cNvSpPr txBox="1"/>
          <p:nvPr/>
        </p:nvSpPr>
        <p:spPr>
          <a:xfrm rot="21600000">
            <a:off x="2263602" y="54539"/>
            <a:ext cx="6736199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 defTabSz="410765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III. The Spanish High Field Magnet Program   </a:t>
            </a:r>
          </a:p>
        </p:txBody>
      </p:sp>
      <p:sp>
        <p:nvSpPr>
          <p:cNvPr id="308" name="3 Marcador de contenido"/>
          <p:cNvSpPr txBox="1"/>
          <p:nvPr/>
        </p:nvSpPr>
        <p:spPr>
          <a:xfrm>
            <a:off x="675659" y="1123712"/>
            <a:ext cx="8064456" cy="1861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defTabSz="457200">
              <a:spcBef>
                <a:spcPts val="300"/>
              </a:spcBef>
              <a:defRPr sz="1600">
                <a:latin typeface="Arial"/>
                <a:ea typeface="Arial"/>
                <a:cs typeface="Arial"/>
                <a:sym typeface="Arial"/>
              </a:defRPr>
            </a:pPr>
            <a:endParaRPr sz="2400">
              <a:solidFill>
                <a:schemeClr val="accent5"/>
              </a:solidFill>
            </a:endParaRPr>
          </a:p>
          <a:p>
            <a:pPr defTabSz="410765">
              <a:defRPr sz="21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Our proposal is based on the following steps:</a:t>
            </a:r>
          </a:p>
          <a:p>
            <a:pPr marL="546100" lvl="1" indent="-317500" defTabSz="410765">
              <a:buSzPct val="100000"/>
              <a:buAutoNum type="arabicPeriod"/>
              <a:defRPr sz="1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Model magnet using RMC coils in common coil configuration.</a:t>
            </a:r>
          </a:p>
          <a:p>
            <a:pPr marL="546100" lvl="1" indent="-317500" defTabSz="410765">
              <a:buSzPct val="100000"/>
              <a:buAutoNum type="arabicPeriod"/>
              <a:defRPr sz="1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Revise the existing design of 16T common coil dipole magnet.</a:t>
            </a:r>
          </a:p>
          <a:p>
            <a:pPr marL="546100" lvl="1" indent="-317500" defTabSz="410765">
              <a:buSzPct val="100000"/>
              <a:buAutoNum type="arabicPeriod"/>
              <a:defRPr sz="1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Research on fabrication techniques: react-and-wind coils.</a:t>
            </a:r>
          </a:p>
          <a:p>
            <a:pPr marL="546100" lvl="1" indent="-317500" defTabSz="410765">
              <a:buSzPct val="100000"/>
              <a:buAutoNum type="arabicPeriod"/>
              <a:defRPr sz="1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Prototype of a high field magnet in common coil configuration.</a:t>
            </a:r>
          </a:p>
        </p:txBody>
      </p:sp>
      <p:graphicFrame>
        <p:nvGraphicFramePr>
          <p:cNvPr id="309" name="Table"/>
          <p:cNvGraphicFramePr/>
          <p:nvPr/>
        </p:nvGraphicFramePr>
        <p:xfrm>
          <a:off x="713136" y="3314877"/>
          <a:ext cx="8077156" cy="2933701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483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7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92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21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75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94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1462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</a:tblGrid>
              <a:tr h="216045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200" b="1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Task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 gridSpan="4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200" b="1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2021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200" b="1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2022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200" b="1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2023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200" b="1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2024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200" b="1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2025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200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MCBXF series production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  <a:solidFill>
                      <a:srgbClr val="FFD4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T w="12700">
                      <a:solidFill>
                        <a:schemeClr val="accent2">
                          <a:lumOff val="-10000"/>
                        </a:schemeClr>
                      </a:solidFill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200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Laboratory construction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200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Laboratory commissioning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solidFill>
                      <a:srgbClr val="FF7E79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200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Model magnet with RMC coils in common coil confiig.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200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Revise 16T common coil dipole design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200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React and wind coils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200">
                          <a:solidFill>
                            <a:srgbClr val="004479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Common Coil High field magnet prototype</a:t>
                      </a:r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L w="12700">
                      <a:solidFill>
                        <a:schemeClr val="accent2">
                          <a:lumOff val="-10000"/>
                        </a:schemeClr>
                      </a:solidFill>
                    </a:lnL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>
                          <a:sym typeface="Tahoma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lnR w="12700">
                      <a:solidFill>
                        <a:schemeClr val="accent2">
                          <a:lumOff val="-10000"/>
                        </a:schemeClr>
                      </a:solidFill>
                    </a:lnR>
                    <a:lnB w="12700">
                      <a:solidFill>
                        <a:schemeClr val="accent2">
                          <a:lumOff val="-10000"/>
                        </a:schemeClr>
                      </a:solidFill>
                    </a:lnB>
                    <a:solidFill>
                      <a:srgbClr val="76D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89626" y="5285025"/>
            <a:ext cx="236539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312" name="The direct investment of Spain in this program"/>
          <p:cNvSpPr txBox="1"/>
          <p:nvPr/>
        </p:nvSpPr>
        <p:spPr>
          <a:xfrm rot="21600000">
            <a:off x="659626" y="660746"/>
            <a:ext cx="6736199" cy="376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>
            <a:spAutoFit/>
          </a:bodyPr>
          <a:lstStyle>
            <a:lvl1pPr algn="just" defTabSz="410765">
              <a:spcBef>
                <a:spcPts val="400"/>
              </a:spcBef>
              <a:defRPr sz="20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direct investment of Spain in this program </a:t>
            </a:r>
          </a:p>
        </p:txBody>
      </p:sp>
      <p:sp>
        <p:nvSpPr>
          <p:cNvPr id="313" name="III. The Spanish High Field Magnet Program"/>
          <p:cNvSpPr txBox="1"/>
          <p:nvPr/>
        </p:nvSpPr>
        <p:spPr>
          <a:xfrm rot="21600000">
            <a:off x="2339802" y="3739"/>
            <a:ext cx="6736199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 defTabSz="410765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III. The Spanish High Field Magnet Program   </a:t>
            </a:r>
          </a:p>
        </p:txBody>
      </p:sp>
      <p:grpSp>
        <p:nvGrpSpPr>
          <p:cNvPr id="319" name="Group"/>
          <p:cNvGrpSpPr/>
          <p:nvPr/>
        </p:nvGrpSpPr>
        <p:grpSpPr>
          <a:xfrm>
            <a:off x="765442" y="2013972"/>
            <a:ext cx="6272747" cy="1385921"/>
            <a:chOff x="0" y="0"/>
            <a:chExt cx="6272745" cy="1385920"/>
          </a:xfrm>
        </p:grpSpPr>
        <p:sp>
          <p:nvSpPr>
            <p:cNvPr id="315" name="1. CDTI. Via CDTI-CIEMAT  Agreement (pilot funding tool)."/>
            <p:cNvSpPr txBox="1"/>
            <p:nvPr/>
          </p:nvSpPr>
          <p:spPr>
            <a:xfrm rot="21600000">
              <a:off x="0" y="0"/>
              <a:ext cx="6272746" cy="325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defTabSz="410765">
                <a:defRPr sz="17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1. CDTI. Via CDTI-CIEMAT  Agreement (pilot funding tool). </a:t>
              </a:r>
            </a:p>
          </p:txBody>
        </p:sp>
        <p:sp>
          <p:nvSpPr>
            <p:cNvPr id="316" name="2. Ministry of Science -CIEMAT Program"/>
            <p:cNvSpPr txBox="1"/>
            <p:nvPr/>
          </p:nvSpPr>
          <p:spPr>
            <a:xfrm rot="21600000">
              <a:off x="8488" y="608200"/>
              <a:ext cx="4296535" cy="325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defTabSz="410765">
                <a:defRPr sz="17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2. Ministry of Science -CIEMAT Program</a:t>
              </a:r>
            </a:p>
          </p:txBody>
        </p:sp>
        <p:sp>
          <p:nvSpPr>
            <p:cNvPr id="317" name="Direct funds executed by CIEMAT : 8.0 M€;…"/>
            <p:cNvSpPr txBox="1"/>
            <p:nvPr/>
          </p:nvSpPr>
          <p:spPr>
            <a:xfrm rot="21600000">
              <a:off x="1217877" y="857282"/>
              <a:ext cx="4988450" cy="528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/>
            <a:p>
              <a:pPr defTabSz="410765">
                <a:defRPr sz="1500" i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Direct funds executed by CIEMAT : 8.0 M€;  </a:t>
              </a:r>
            </a:p>
            <a:p>
              <a:pPr defTabSz="410765">
                <a:defRPr sz="1500" i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Own Personnel  and in-kind:            2.9 M€.</a:t>
              </a:r>
            </a:p>
          </p:txBody>
        </p:sp>
        <p:sp>
          <p:nvSpPr>
            <p:cNvPr id="318" name="Direct funds: 7 M€ (executed by CIEMAT)"/>
            <p:cNvSpPr txBox="1"/>
            <p:nvPr/>
          </p:nvSpPr>
          <p:spPr>
            <a:xfrm>
              <a:off x="1229655" y="312526"/>
              <a:ext cx="3656458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defTabSz="410765">
                <a:defRPr sz="1500">
                  <a:solidFill>
                    <a:srgbClr val="00397A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i="1">
                  <a:latin typeface="+mj-lt"/>
                  <a:ea typeface="+mj-ea"/>
                  <a:cs typeface="+mj-cs"/>
                  <a:sym typeface="Helvetica"/>
                </a:rPr>
                <a:t>Direct funds</a:t>
              </a:r>
              <a:r>
                <a:t>: 7 M€ </a:t>
              </a:r>
              <a:r>
                <a:rPr i="1">
                  <a:latin typeface="+mj-lt"/>
                  <a:ea typeface="+mj-ea"/>
                  <a:cs typeface="+mj-cs"/>
                  <a:sym typeface="Helvetica"/>
                </a:rPr>
                <a:t>(executed by CIEMAT)</a:t>
              </a:r>
            </a:p>
          </p:txBody>
        </p:sp>
      </p:grpSp>
      <p:grpSp>
        <p:nvGrpSpPr>
          <p:cNvPr id="322" name="Group"/>
          <p:cNvGrpSpPr/>
          <p:nvPr/>
        </p:nvGrpSpPr>
        <p:grpSpPr>
          <a:xfrm>
            <a:off x="790842" y="3601314"/>
            <a:ext cx="7214521" cy="1433152"/>
            <a:chOff x="0" y="0"/>
            <a:chExt cx="7214519" cy="1433150"/>
          </a:xfrm>
        </p:grpSpPr>
        <p:sp>
          <p:nvSpPr>
            <p:cNvPr id="320" name="Personnel involved:"/>
            <p:cNvSpPr txBox="1"/>
            <p:nvPr/>
          </p:nvSpPr>
          <p:spPr>
            <a:xfrm rot="21600000">
              <a:off x="0" y="0"/>
              <a:ext cx="4831208" cy="325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defTabSz="410765">
                <a:defRPr sz="17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Personnel involved:</a:t>
              </a:r>
            </a:p>
          </p:txBody>
        </p:sp>
        <p:sp>
          <p:nvSpPr>
            <p:cNvPr id="321" name="Senior staff:                             2 FTE…"/>
            <p:cNvSpPr txBox="1"/>
            <p:nvPr/>
          </p:nvSpPr>
          <p:spPr>
            <a:xfrm rot="21600000">
              <a:off x="2383312" y="155197"/>
              <a:ext cx="4831208" cy="12779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/>
            <a:p>
              <a:pPr defTabSz="410765">
                <a:defRPr sz="16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Senior staff:                             </a:t>
              </a:r>
              <a:r>
                <a:rPr b="0">
                  <a:latin typeface="Helvetica Light"/>
                  <a:ea typeface="Helvetica Light"/>
                  <a:cs typeface="Helvetica Light"/>
                  <a:sym typeface="Helvetica Light"/>
                </a:rPr>
                <a:t>2 FTE</a:t>
              </a:r>
              <a:r>
                <a:t>                            </a:t>
              </a:r>
            </a:p>
            <a:p>
              <a:pPr defTabSz="410765">
                <a:defRPr sz="16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Researchers and engineers:  </a:t>
              </a:r>
              <a:r>
                <a:rPr b="0">
                  <a:latin typeface="Helvetica Light"/>
                  <a:ea typeface="Helvetica Light"/>
                  <a:cs typeface="Helvetica Light"/>
                  <a:sym typeface="Helvetica Light"/>
                </a:rPr>
                <a:t>5 FTE</a:t>
              </a:r>
            </a:p>
            <a:p>
              <a:pPr defTabSz="410765">
                <a:defRPr sz="16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Technicians:                             </a:t>
              </a:r>
              <a:r>
                <a:rPr b="0">
                  <a:latin typeface="Helvetica Light"/>
                  <a:ea typeface="Helvetica Light"/>
                  <a:cs typeface="Helvetica Light"/>
                  <a:sym typeface="Helvetica Light"/>
                </a:rPr>
                <a:t>3 FTE</a:t>
              </a:r>
            </a:p>
            <a:p>
              <a:pPr defTabSz="410765">
                <a:defRPr sz="16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Admnistrative support:           </a:t>
              </a:r>
              <a:r>
                <a:rPr b="0">
                  <a:latin typeface="Helvetica Light"/>
                  <a:ea typeface="Helvetica Light"/>
                  <a:cs typeface="Helvetica Light"/>
                  <a:sym typeface="Helvetica Light"/>
                </a:rPr>
                <a:t>1 FTE</a:t>
              </a:r>
            </a:p>
            <a:p>
              <a:pPr defTabSz="410765">
                <a:defRPr sz="16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Students:                                  </a:t>
              </a:r>
              <a:r>
                <a:rPr b="0">
                  <a:latin typeface="Helvetica Light"/>
                  <a:ea typeface="Helvetica Light"/>
                  <a:cs typeface="Helvetica Light"/>
                  <a:sym typeface="Helvetica Light"/>
                </a:rPr>
                <a:t>2</a:t>
              </a:r>
              <a:r>
                <a:t> 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" grpId="1" animBg="1" advAuto="0"/>
      <p:bldP spid="322" grpId="2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Rounded Rectangle"/>
          <p:cNvSpPr/>
          <p:nvPr/>
        </p:nvSpPr>
        <p:spPr>
          <a:xfrm>
            <a:off x="851993" y="1384271"/>
            <a:ext cx="7959120" cy="666879"/>
          </a:xfrm>
          <a:prstGeom prst="roundRect">
            <a:avLst>
              <a:gd name="adj" fmla="val 24374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25" name="Rounded Rectangle"/>
          <p:cNvSpPr/>
          <p:nvPr/>
        </p:nvSpPr>
        <p:spPr>
          <a:xfrm>
            <a:off x="890442" y="5532005"/>
            <a:ext cx="7959120" cy="666879"/>
          </a:xfrm>
          <a:prstGeom prst="roundRect">
            <a:avLst>
              <a:gd name="adj" fmla="val 24374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26" name="Rounded Rectangle"/>
          <p:cNvSpPr/>
          <p:nvPr/>
        </p:nvSpPr>
        <p:spPr>
          <a:xfrm>
            <a:off x="863792" y="4002066"/>
            <a:ext cx="7959120" cy="1490869"/>
          </a:xfrm>
          <a:prstGeom prst="roundRect">
            <a:avLst>
              <a:gd name="adj" fmla="val 13546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327" name="tin"/>
          <p:cNvSpPr/>
          <p:nvPr/>
        </p:nvSpPr>
        <p:spPr>
          <a:xfrm>
            <a:off x="863792" y="2208778"/>
            <a:ext cx="7959120" cy="1716644"/>
          </a:xfrm>
          <a:prstGeom prst="roundRect">
            <a:avLst>
              <a:gd name="adj" fmla="val 13360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/>
          <a:lstStyle>
            <a:lvl1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tin</a:t>
            </a:r>
          </a:p>
        </p:txBody>
      </p:sp>
      <p:sp>
        <p:nvSpPr>
          <p:cNvPr id="328" name="The High Field Magnet Strategy in Spain"/>
          <p:cNvSpPr txBox="1"/>
          <p:nvPr/>
        </p:nvSpPr>
        <p:spPr>
          <a:xfrm rot="21600000">
            <a:off x="2085139" y="136414"/>
            <a:ext cx="6941959" cy="50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>
              <a:defRPr sz="28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High Field Magnet Strategy in Spain </a:t>
            </a:r>
          </a:p>
        </p:txBody>
      </p:sp>
      <p:sp>
        <p:nvSpPr>
          <p:cNvPr id="329" name="I. Accelerator-related institutions in Spain"/>
          <p:cNvSpPr txBox="1"/>
          <p:nvPr/>
        </p:nvSpPr>
        <p:spPr>
          <a:xfrm rot="21600000">
            <a:off x="1061747" y="1536930"/>
            <a:ext cx="7768213" cy="363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marL="252280" indent="-252280" defTabSz="410765">
              <a:lnSpc>
                <a:spcPct val="110000"/>
              </a:lnSpc>
              <a:defRPr sz="19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I. Accelerator-related institutions in Spain</a:t>
            </a:r>
          </a:p>
        </p:txBody>
      </p:sp>
      <p:sp>
        <p:nvSpPr>
          <p:cNvPr id="330" name="III. The Spanish High Field Magnet Program"/>
          <p:cNvSpPr txBox="1"/>
          <p:nvPr/>
        </p:nvSpPr>
        <p:spPr>
          <a:xfrm rot="21600000">
            <a:off x="963025" y="3357739"/>
            <a:ext cx="5192205" cy="363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III. The Spanish High Field Magnet Program  </a:t>
            </a:r>
          </a:p>
        </p:txBody>
      </p:sp>
      <p:sp>
        <p:nvSpPr>
          <p:cNvPr id="331" name="Outline"/>
          <p:cNvSpPr txBox="1"/>
          <p:nvPr/>
        </p:nvSpPr>
        <p:spPr>
          <a:xfrm rot="21600000">
            <a:off x="678097" y="846197"/>
            <a:ext cx="1265202" cy="477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Outline</a:t>
            </a:r>
          </a:p>
        </p:txBody>
      </p:sp>
      <p:sp>
        <p:nvSpPr>
          <p:cNvPr id="3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333" name="II. Background. Previous contribution on superconducting magnets"/>
          <p:cNvSpPr txBox="1"/>
          <p:nvPr/>
        </p:nvSpPr>
        <p:spPr>
          <a:xfrm rot="21600000">
            <a:off x="887389" y="2649183"/>
            <a:ext cx="7579997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2798" indent="-392798" defTabSz="584200">
              <a:defRPr sz="19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  II. Background. Previous contribution on superconducting magnets </a:t>
            </a:r>
          </a:p>
        </p:txBody>
      </p:sp>
      <p:sp>
        <p:nvSpPr>
          <p:cNvPr id="334" name="Accelerator Technologies. CIEMAT"/>
          <p:cNvSpPr txBox="1"/>
          <p:nvPr/>
        </p:nvSpPr>
        <p:spPr>
          <a:xfrm rot="21600000">
            <a:off x="1037913" y="2194739"/>
            <a:ext cx="4475964" cy="388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1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Accelerator Technologies. CIEMAT</a:t>
            </a:r>
          </a:p>
        </p:txBody>
      </p:sp>
      <p:sp>
        <p:nvSpPr>
          <p:cNvPr id="335" name="Materials for HFM. CSIC-ICMAB"/>
          <p:cNvSpPr txBox="1"/>
          <p:nvPr/>
        </p:nvSpPr>
        <p:spPr>
          <a:xfrm>
            <a:off x="1030071" y="4034039"/>
            <a:ext cx="4070054" cy="388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1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Materials for HFM. CSIC-ICMAB</a:t>
            </a:r>
          </a:p>
        </p:txBody>
      </p:sp>
      <p:sp>
        <p:nvSpPr>
          <p:cNvPr id="336" name="IV. The Superconducting material group at ICMAB"/>
          <p:cNvSpPr txBox="1"/>
          <p:nvPr/>
        </p:nvSpPr>
        <p:spPr>
          <a:xfrm rot="21600000">
            <a:off x="1020351" y="4501158"/>
            <a:ext cx="5786619" cy="363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IV. The Superconducting material group at ICMAB</a:t>
            </a:r>
          </a:p>
        </p:txBody>
      </p:sp>
      <p:sp>
        <p:nvSpPr>
          <p:cNvPr id="337" name="V. Activities of interest for HFM"/>
          <p:cNvSpPr txBox="1"/>
          <p:nvPr/>
        </p:nvSpPr>
        <p:spPr>
          <a:xfrm rot="21600000">
            <a:off x="1033051" y="4919741"/>
            <a:ext cx="3834068" cy="363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 V. Activities of interest for HFM  </a:t>
            </a:r>
          </a:p>
        </p:txBody>
      </p:sp>
      <p:sp>
        <p:nvSpPr>
          <p:cNvPr id="338" name="VI. The Global Strategy on High Field Magnet"/>
          <p:cNvSpPr txBox="1"/>
          <p:nvPr/>
        </p:nvSpPr>
        <p:spPr>
          <a:xfrm rot="21600000">
            <a:off x="1028700" y="5626578"/>
            <a:ext cx="5366347" cy="363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VI. The Global Strategy on High Field Magnet  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Imagen 1" descr="Imagen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92471" y="57919"/>
            <a:ext cx="2858667" cy="1099562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Rectangle"/>
          <p:cNvSpPr/>
          <p:nvPr/>
        </p:nvSpPr>
        <p:spPr>
          <a:xfrm>
            <a:off x="6075009" y="39572"/>
            <a:ext cx="3078805" cy="1275583"/>
          </a:xfrm>
          <a:prstGeom prst="rect">
            <a:avLst/>
          </a:prstGeom>
          <a:solidFill>
            <a:srgbClr val="DDDDDD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42" name="6 Rectángulo"/>
          <p:cNvSpPr txBox="1"/>
          <p:nvPr/>
        </p:nvSpPr>
        <p:spPr>
          <a:xfrm>
            <a:off x="412224" y="336861"/>
            <a:ext cx="7040003" cy="829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tIns="34289" rIns="34289" bIns="34289">
            <a:spAutoFit/>
          </a:bodyPr>
          <a:lstStyle/>
          <a:p>
            <a:pPr>
              <a:lnSpc>
                <a:spcPct val="90000"/>
              </a:lnSpc>
              <a:spcBef>
                <a:spcPts val="700"/>
              </a:spcBef>
              <a:defRPr sz="2600" b="1">
                <a:solidFill>
                  <a:srgbClr val="37366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IV. ICMAB-CSIC:</a:t>
            </a:r>
          </a:p>
          <a:p>
            <a:pPr>
              <a:lnSpc>
                <a:spcPct val="90000"/>
              </a:lnSpc>
              <a:spcBef>
                <a:spcPts val="700"/>
              </a:spcBef>
              <a:defRPr sz="2100" b="1">
                <a:solidFill>
                  <a:srgbClr val="94175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 research Institute on advanced (nano)materials</a:t>
            </a:r>
          </a:p>
        </p:txBody>
      </p:sp>
      <p:sp>
        <p:nvSpPr>
          <p:cNvPr id="343" name="10 Rectángulo"/>
          <p:cNvSpPr txBox="1"/>
          <p:nvPr/>
        </p:nvSpPr>
        <p:spPr>
          <a:xfrm>
            <a:off x="420292" y="1166104"/>
            <a:ext cx="6033618" cy="1488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>
            <a:spAutoFit/>
          </a:bodyPr>
          <a:lstStyle/>
          <a:p>
            <a:pPr defTabSz="410764">
              <a:spcBef>
                <a:spcPts val="500"/>
              </a:spcBef>
              <a:defRPr sz="15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Located at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campus of Autonoma University of Barcelona</a:t>
            </a:r>
            <a:r>
              <a:t> </a:t>
            </a:r>
          </a:p>
          <a:p>
            <a:pPr defTabSz="410764">
              <a:spcBef>
                <a:spcPts val="500"/>
              </a:spcBef>
              <a:defRPr sz="15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∼250 people, 60 Permanent scientific staff</a:t>
            </a:r>
          </a:p>
          <a:p>
            <a:pPr defTabSz="410764">
              <a:spcBef>
                <a:spcPts val="500"/>
              </a:spcBef>
              <a:defRPr sz="15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14.5 M€ 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annual budget, </a:t>
            </a:r>
            <a:r>
              <a:t>65% competitive funds</a:t>
            </a:r>
          </a:p>
          <a:p>
            <a:pPr defTabSz="410764">
              <a:spcBef>
                <a:spcPts val="500"/>
              </a:spcBef>
              <a:defRPr sz="15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Awarded EXCELLENCE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Severo Ochoa Institute</a:t>
            </a:r>
          </a:p>
          <a:p>
            <a:pPr defTabSz="410764">
              <a:spcBef>
                <a:spcPts val="500"/>
              </a:spcBef>
              <a:defRPr sz="15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1 Research Line (out of 5) is on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Superconductivity</a:t>
            </a:r>
          </a:p>
        </p:txBody>
      </p:sp>
      <p:pic>
        <p:nvPicPr>
          <p:cNvPr id="344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rcRect r="17483"/>
          <a:stretch>
            <a:fillRect/>
          </a:stretch>
        </p:blipFill>
        <p:spPr>
          <a:xfrm>
            <a:off x="6416964" y="1466675"/>
            <a:ext cx="2737782" cy="1866308"/>
          </a:xfrm>
          <a:prstGeom prst="rect">
            <a:avLst/>
          </a:prstGeom>
          <a:ln w="12700">
            <a:miter lim="400000"/>
          </a:ln>
        </p:spPr>
      </p:pic>
      <p:sp>
        <p:nvSpPr>
          <p:cNvPr id="345" name="Rectangle"/>
          <p:cNvSpPr/>
          <p:nvPr/>
        </p:nvSpPr>
        <p:spPr>
          <a:xfrm>
            <a:off x="7273307" y="78646"/>
            <a:ext cx="1857587" cy="113538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346" name="Screen Shot 2021-05-19 at 07.33.32.png" descr="Screen Shot 2021-05-19 at 07.33.3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305343" y="50451"/>
            <a:ext cx="2819402" cy="584203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Screen Shot 2021-05-19 at 07.34.04.png" descr="Screen Shot 2021-05-19 at 07.34.04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211042" y="600514"/>
            <a:ext cx="1982114" cy="714641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3 Título"/>
          <p:cNvSpPr txBox="1"/>
          <p:nvPr/>
        </p:nvSpPr>
        <p:spPr>
          <a:xfrm>
            <a:off x="412223" y="2911258"/>
            <a:ext cx="6901524" cy="3733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tIns="34289" rIns="34289" bIns="34289">
            <a:spAutoFit/>
          </a:bodyPr>
          <a:lstStyle>
            <a:lvl1pPr>
              <a:lnSpc>
                <a:spcPct val="90000"/>
              </a:lnSpc>
              <a:defRPr sz="2000" b="1">
                <a:solidFill>
                  <a:srgbClr val="941751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Superconducting Group at ICMAB </a:t>
            </a:r>
          </a:p>
        </p:txBody>
      </p:sp>
      <p:sp>
        <p:nvSpPr>
          <p:cNvPr id="349" name="CuadroTexto 1"/>
          <p:cNvSpPr txBox="1"/>
          <p:nvPr/>
        </p:nvSpPr>
        <p:spPr>
          <a:xfrm>
            <a:off x="311173" y="3305196"/>
            <a:ext cx="8743593" cy="1073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317500" indent="-165100">
              <a:buSzPct val="100000"/>
              <a:buFont typeface="Arial"/>
              <a:buChar char="•"/>
              <a:defRPr sz="16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∼ 25-30 researchers with 25 year of experience in High Temperature Superconductors</a:t>
            </a:r>
          </a:p>
          <a:p>
            <a:pPr marL="317500" indent="-165100">
              <a:buSzPct val="100000"/>
              <a:buFont typeface="Arial"/>
              <a:buChar char="•"/>
              <a:defRPr sz="16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Interdisciplinary group of physicist, chemists, materials scientists and electrical engineers</a:t>
            </a:r>
          </a:p>
          <a:p>
            <a:pPr marL="317500" indent="-165100">
              <a:buSzPct val="100000"/>
              <a:buFont typeface="Arial"/>
              <a:buChar char="•"/>
              <a:defRPr sz="16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Interest from </a:t>
            </a:r>
            <a:r>
              <a:rPr b="1"/>
              <a:t>fundamental knowledge on materials and science of superconductors to applied research of process scalabitliy, integration in devices and technology transfer</a:t>
            </a:r>
          </a:p>
        </p:txBody>
      </p:sp>
      <p:sp>
        <p:nvSpPr>
          <p:cNvPr id="350" name="CuadroTexto 18"/>
          <p:cNvSpPr txBox="1"/>
          <p:nvPr/>
        </p:nvSpPr>
        <p:spPr>
          <a:xfrm>
            <a:off x="412223" y="4729225"/>
            <a:ext cx="5825292" cy="2021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152400" indent="-152400">
              <a:buSzPct val="100000"/>
              <a:buFont typeface="Arial"/>
              <a:buChar char="•"/>
              <a:defRPr sz="16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Low-cost high-throughput Coated Conductors manufacturing and Technology Transfer production</a:t>
            </a:r>
          </a:p>
          <a:p>
            <a:pPr marL="152400" indent="-152400">
              <a:buSzPct val="100000"/>
              <a:buFont typeface="Arial"/>
              <a:buChar char="•"/>
              <a:defRPr sz="16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Advanced characterization:</a:t>
            </a:r>
          </a:p>
          <a:p>
            <a:pPr lvl="5" indent="358775">
              <a:defRPr sz="16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-16 T multipurpose cryomagnet system with a 50 mm bore</a:t>
            </a:r>
          </a:p>
          <a:p>
            <a:pPr lvl="5" indent="358775">
              <a:defRPr sz="16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-Mechanical-electrical properties with 2D/3D stress-strain maping setup</a:t>
            </a:r>
          </a:p>
          <a:p>
            <a:pPr lvl="5" indent="358775">
              <a:defRPr sz="16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-Multiphysics computational platform </a:t>
            </a:r>
          </a:p>
          <a:p>
            <a:pPr marL="152400" lvl="5" indent="-152400">
              <a:buSzPct val="100000"/>
              <a:buFont typeface="Arial"/>
              <a:buChar char="•"/>
              <a:defRPr sz="16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 Coated Conductors integration in HFM and HEP </a:t>
            </a:r>
          </a:p>
        </p:txBody>
      </p:sp>
      <p:graphicFrame>
        <p:nvGraphicFramePr>
          <p:cNvPr id="351" name="3 Gráfico"/>
          <p:cNvGraphicFramePr/>
          <p:nvPr/>
        </p:nvGraphicFramePr>
        <p:xfrm>
          <a:off x="5884364" y="4751414"/>
          <a:ext cx="2911167" cy="2042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" name="Grupo 8"/>
          <p:cNvGrpSpPr/>
          <p:nvPr/>
        </p:nvGrpSpPr>
        <p:grpSpPr>
          <a:xfrm>
            <a:off x="6638797" y="841720"/>
            <a:ext cx="1708862" cy="1115410"/>
            <a:chOff x="0" y="0"/>
            <a:chExt cx="1708861" cy="1115408"/>
          </a:xfrm>
        </p:grpSpPr>
        <p:grpSp>
          <p:nvGrpSpPr>
            <p:cNvPr id="359" name="Grupo 6"/>
            <p:cNvGrpSpPr/>
            <p:nvPr/>
          </p:nvGrpSpPr>
          <p:grpSpPr>
            <a:xfrm>
              <a:off x="0" y="-1"/>
              <a:ext cx="1708862" cy="791136"/>
              <a:chOff x="0" y="0"/>
              <a:chExt cx="1708861" cy="791134"/>
            </a:xfrm>
          </p:grpSpPr>
          <p:pic>
            <p:nvPicPr>
              <p:cNvPr id="355" name="Picture 6" descr="Picture 6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1235486" y="-1"/>
                <a:ext cx="463901" cy="42647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6" name="Picture 3" descr="Picture 3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6612" y="65589"/>
                <a:ext cx="458085" cy="39905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7" name="Imagen 4" descr="Imagen 4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b="37006"/>
              <a:stretch>
                <a:fillRect/>
              </a:stretch>
            </p:blipFill>
            <p:spPr>
              <a:xfrm>
                <a:off x="581577" y="14663"/>
                <a:ext cx="574263" cy="36175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8" name="Picture 2" descr="Picture 2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"/>
              <a:stretch>
                <a:fillRect/>
              </a:stretch>
            </p:blipFill>
            <p:spPr>
              <a:xfrm>
                <a:off x="0" y="497138"/>
                <a:ext cx="1708862" cy="29399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360" name="Google Shape;93;p17" descr="Google Shape;93;p17"/>
            <p:cNvPicPr>
              <a:picLocks noChangeAspect="1"/>
            </p:cNvPicPr>
            <p:nvPr/>
          </p:nvPicPr>
          <p:blipFill>
            <a:blip r:embed="rId6">
              <a:extLst/>
            </a:blip>
            <a:srcRect r="28854"/>
            <a:stretch>
              <a:fillRect/>
            </a:stretch>
          </p:blipFill>
          <p:spPr>
            <a:xfrm>
              <a:off x="81082" y="833632"/>
              <a:ext cx="1154405" cy="2647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61" name="Picture 2" descr="Picture 2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339755" y="730971"/>
              <a:ext cx="272951" cy="3844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63" name="Rectángulo 18"/>
          <p:cNvSpPr txBox="1"/>
          <p:nvPr/>
        </p:nvSpPr>
        <p:spPr>
          <a:xfrm>
            <a:off x="601587" y="844250"/>
            <a:ext cx="4507739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685800">
              <a:defRPr sz="2000">
                <a:solidFill>
                  <a:srgbClr val="373661"/>
                </a:solidFill>
                <a:latin typeface="MuktaMahee ExtraBold"/>
                <a:ea typeface="MuktaMahee ExtraBold"/>
                <a:cs typeface="MuktaMahee ExtraBold"/>
                <a:sym typeface="MuktaMahee ExtraBold"/>
              </a:defRPr>
            </a:lvl1pPr>
          </a:lstStyle>
          <a:p>
            <a:r>
              <a:t>- HTS beam screen for FCC-hh 2017-2023</a:t>
            </a:r>
          </a:p>
        </p:txBody>
      </p:sp>
      <p:pic>
        <p:nvPicPr>
          <p:cNvPr id="364" name="Picture 18" descr="Picture 18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822453" y="2071800"/>
            <a:ext cx="2868564" cy="1366491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Rectángulo 59"/>
          <p:cNvSpPr txBox="1"/>
          <p:nvPr/>
        </p:nvSpPr>
        <p:spPr>
          <a:xfrm>
            <a:off x="617125" y="3570263"/>
            <a:ext cx="597595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685800">
              <a:lnSpc>
                <a:spcPct val="70000"/>
              </a:lnSpc>
              <a:defRPr sz="2000">
                <a:solidFill>
                  <a:srgbClr val="373661"/>
                </a:solidFill>
                <a:latin typeface="MuktaMahee ExtraBold"/>
                <a:ea typeface="MuktaMahee ExtraBold"/>
                <a:cs typeface="MuktaMahee ExtraBold"/>
                <a:sym typeface="MuktaMahee ExtraBold"/>
              </a:defRPr>
            </a:lvl1pPr>
          </a:lstStyle>
          <a:p>
            <a:r>
              <a:t>- Detecting Axions as Dark Matter candidate in RADES consortium (since 2020)</a:t>
            </a:r>
          </a:p>
        </p:txBody>
      </p:sp>
      <p:grpSp>
        <p:nvGrpSpPr>
          <p:cNvPr id="374" name="Grupo 60"/>
          <p:cNvGrpSpPr/>
          <p:nvPr/>
        </p:nvGrpSpPr>
        <p:grpSpPr>
          <a:xfrm>
            <a:off x="6645409" y="3672182"/>
            <a:ext cx="1950062" cy="1016001"/>
            <a:chOff x="0" y="0"/>
            <a:chExt cx="1950061" cy="1016000"/>
          </a:xfrm>
        </p:grpSpPr>
        <p:grpSp>
          <p:nvGrpSpPr>
            <p:cNvPr id="372" name="Grupo 61"/>
            <p:cNvGrpSpPr/>
            <p:nvPr/>
          </p:nvGrpSpPr>
          <p:grpSpPr>
            <a:xfrm>
              <a:off x="0" y="-1"/>
              <a:ext cx="1950062" cy="1016001"/>
              <a:chOff x="0" y="0"/>
              <a:chExt cx="1950061" cy="1016000"/>
            </a:xfrm>
          </p:grpSpPr>
          <p:pic>
            <p:nvPicPr>
              <p:cNvPr id="366" name="Picture 4" descr="Picture 4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rcRect t="19794" b="19292"/>
              <a:stretch>
                <a:fillRect/>
              </a:stretch>
            </p:blipFill>
            <p:spPr>
              <a:xfrm>
                <a:off x="-1" y="426824"/>
                <a:ext cx="1036894" cy="33963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7" name="Picture 10" descr="Picture 10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448460" y="16105"/>
                <a:ext cx="904826" cy="34527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8" name="Picture 12" descr="Picture 12"/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rcRect l="20758" r="21408"/>
              <a:stretch>
                <a:fillRect/>
              </a:stretch>
            </p:blipFill>
            <p:spPr>
              <a:xfrm>
                <a:off x="1398509" y="-1"/>
                <a:ext cx="551553" cy="42682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9" name="Google Shape;93;p17" descr="Google Shape;93;p17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r="28854"/>
              <a:stretch>
                <a:fillRect/>
              </a:stretch>
            </p:blipFill>
            <p:spPr>
              <a:xfrm>
                <a:off x="46106" y="764181"/>
                <a:ext cx="832469" cy="2422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0" name="Picture 2" descr="Picture 2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tretch>
                <a:fillRect/>
              </a:stretch>
            </p:blipFill>
            <p:spPr>
              <a:xfrm>
                <a:off x="878574" y="663561"/>
                <a:ext cx="261759" cy="3524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1" name="Imagen 68" descr="Imagen 68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rcRect l="62352" t="22783" r="22754" b="66564"/>
              <a:stretch>
                <a:fillRect/>
              </a:stretch>
            </p:blipFill>
            <p:spPr>
              <a:xfrm>
                <a:off x="1186843" y="449882"/>
                <a:ext cx="763218" cy="2935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373" name="Picture 3" descr="Picture 3"/>
            <p:cNvPicPr>
              <a:picLocks noChangeAspect="1"/>
            </p:cNvPicPr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58602" y="42747"/>
              <a:ext cx="382608" cy="3186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75" name="Imagen 69" descr="Imagen 69"/>
          <p:cNvPicPr>
            <a:picLocks noChangeAspect="1"/>
          </p:cNvPicPr>
          <p:nvPr/>
        </p:nvPicPr>
        <p:blipFill>
          <a:blip r:embed="rId15">
            <a:extLst/>
          </a:blip>
          <a:srcRect l="21436" t="24036" r="13472" b="13401"/>
          <a:stretch>
            <a:fillRect/>
          </a:stretch>
        </p:blipFill>
        <p:spPr>
          <a:xfrm rot="10800000">
            <a:off x="6490353" y="4819846"/>
            <a:ext cx="2487136" cy="1788075"/>
          </a:xfrm>
          <a:prstGeom prst="rect">
            <a:avLst/>
          </a:prstGeom>
          <a:ln w="12700">
            <a:miter lim="400000"/>
          </a:ln>
        </p:spPr>
      </p:pic>
      <p:sp>
        <p:nvSpPr>
          <p:cNvPr id="376" name="CuadroTexto 9"/>
          <p:cNvSpPr txBox="1"/>
          <p:nvPr/>
        </p:nvSpPr>
        <p:spPr>
          <a:xfrm>
            <a:off x="906352" y="4522446"/>
            <a:ext cx="3514345" cy="1083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defTabSz="685800"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t>-</a:t>
            </a:r>
            <a:r>
              <a:rPr b="1"/>
              <a:t>HTS benefit demonstrated: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270271" lvl="1" indent="-67866" defTabSz="685800">
              <a:buSzPct val="100000"/>
              <a:buChar char="-"/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t>Covering the inside of the RF cavity</a:t>
            </a:r>
          </a:p>
          <a:p>
            <a:pPr marL="270271" lvl="1" indent="-67866" defTabSz="685800">
              <a:buSzPct val="100000"/>
              <a:buChar char="-"/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t>Increase of Quality-factor at high B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270271" lvl="1" indent="-67866" defTabSz="685800">
              <a:buSzPct val="100000"/>
              <a:buChar char="-"/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t>Increasing cavity sensitivity:</a:t>
            </a:r>
            <a:r>
              <a:rPr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B</a:t>
            </a:r>
            <a:r>
              <a:rPr baseline="30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2</a:t>
            </a:r>
            <a:r>
              <a:rPr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 V Q</a:t>
            </a:r>
            <a:r>
              <a:rPr baseline="-250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cav</a:t>
            </a:r>
          </a:p>
        </p:txBody>
      </p:sp>
      <p:sp>
        <p:nvSpPr>
          <p:cNvPr id="377" name="CuadroTexto 70"/>
          <p:cNvSpPr txBox="1"/>
          <p:nvPr/>
        </p:nvSpPr>
        <p:spPr>
          <a:xfrm>
            <a:off x="822464" y="1523411"/>
            <a:ext cx="4829559" cy="153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defTabSz="685800"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t>-</a:t>
            </a:r>
            <a:r>
              <a:rPr b="1"/>
              <a:t>HTS benefit demonstrated: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marL="209550" lvl="1" indent="-76200" defTabSz="685800">
              <a:defRPr sz="1600" b="1">
                <a:latin typeface="Calibri"/>
                <a:ea typeface="Calibri"/>
                <a:cs typeface="Calibri"/>
                <a:sym typeface="Calibri"/>
              </a:defRPr>
            </a:pPr>
            <a:r>
              <a:t>-</a:t>
            </a:r>
            <a:r>
              <a:rPr b="0"/>
              <a:t>Cover the inside of the 16 T magnets beam screen with striated HTS</a:t>
            </a:r>
            <a:endParaRPr b="0">
              <a:latin typeface="Tahoma Bold"/>
              <a:ea typeface="Tahoma Bold"/>
              <a:cs typeface="Tahoma Bold"/>
              <a:sym typeface="Tahoma Bold"/>
            </a:endParaRPr>
          </a:p>
          <a:p>
            <a:pPr marL="209550" lvl="1" indent="-76200" defTabSz="685800"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t>-Allow working at 50 K by the decrease of surface impedance</a:t>
            </a:r>
          </a:p>
          <a:p>
            <a:pPr marL="209550" lvl="1" indent="-76200" defTabSz="685800">
              <a:defRPr sz="1600">
                <a:latin typeface="Calibri"/>
                <a:ea typeface="Calibri"/>
                <a:cs typeface="Calibri"/>
                <a:sym typeface="Calibri"/>
              </a:defRPr>
            </a:pPr>
            <a:r>
              <a:t>-Ensure field quality and beam impedance demands</a:t>
            </a:r>
          </a:p>
        </p:txBody>
      </p:sp>
      <p:sp>
        <p:nvSpPr>
          <p:cNvPr id="378" name="CuadroTexto 27"/>
          <p:cNvSpPr txBox="1"/>
          <p:nvPr/>
        </p:nvSpPr>
        <p:spPr>
          <a:xfrm>
            <a:off x="642417" y="5850840"/>
            <a:ext cx="5451924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685800">
              <a:lnSpc>
                <a:spcPct val="70000"/>
              </a:lnSpc>
              <a:defRPr sz="2000">
                <a:solidFill>
                  <a:srgbClr val="373661"/>
                </a:solidFill>
                <a:latin typeface="MuktaMahee ExtraBold"/>
                <a:ea typeface="MuktaMahee ExtraBold"/>
                <a:cs typeface="MuktaMahee ExtraBold"/>
                <a:sym typeface="MuktaMahee ExtraBold"/>
              </a:defRPr>
            </a:lvl1pPr>
          </a:lstStyle>
          <a:p>
            <a:r>
              <a:t>-Interest for HTS RF cavities also received from muon collider community</a:t>
            </a:r>
          </a:p>
        </p:txBody>
      </p:sp>
      <p:sp>
        <p:nvSpPr>
          <p:cNvPr id="379" name="CuadroTexto 39"/>
          <p:cNvSpPr txBox="1"/>
          <p:nvPr/>
        </p:nvSpPr>
        <p:spPr>
          <a:xfrm>
            <a:off x="6490353" y="6604054"/>
            <a:ext cx="2014499" cy="20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tIns="34289" rIns="34289" bIns="34289">
            <a:spAutoFit/>
          </a:bodyPr>
          <a:lstStyle>
            <a:lvl1pPr>
              <a:defRPr sz="10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RADES action cavity coverd by HTS</a:t>
            </a:r>
          </a:p>
        </p:txBody>
      </p:sp>
      <p:sp>
        <p:nvSpPr>
          <p:cNvPr id="380" name="Título 1"/>
          <p:cNvSpPr txBox="1">
            <a:spLocks noGrp="1"/>
          </p:cNvSpPr>
          <p:nvPr>
            <p:ph type="title" idx="4294967295"/>
          </p:nvPr>
        </p:nvSpPr>
        <p:spPr>
          <a:xfrm>
            <a:off x="415211" y="105664"/>
            <a:ext cx="5975953" cy="650240"/>
          </a:xfrm>
          <a:prstGeom prst="rect">
            <a:avLst/>
          </a:prstGeom>
        </p:spPr>
        <p:txBody>
          <a:bodyPr lIns="91424" tIns="91424" rIns="91424" bIns="91424" anchor="t">
            <a:noAutofit/>
          </a:bodyPr>
          <a:lstStyle>
            <a:lvl1pPr algn="l" defTabSz="914400">
              <a:lnSpc>
                <a:spcPct val="90000"/>
              </a:lnSpc>
              <a:defRPr sz="2500">
                <a:solidFill>
                  <a:srgbClr val="373661"/>
                </a:solidFill>
                <a:latin typeface="MuktaMahee ExtraBold"/>
                <a:ea typeface="MuktaMahee ExtraBold"/>
                <a:cs typeface="MuktaMahee ExtraBold"/>
                <a:sym typeface="MuktaMahee ExtraBold"/>
              </a:defRPr>
            </a:lvl1pPr>
          </a:lstStyle>
          <a:p>
            <a:r>
              <a:t>ICMAB on-going collaboration with HEP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" grpId="1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Rectángulo 17"/>
          <p:cNvSpPr txBox="1"/>
          <p:nvPr/>
        </p:nvSpPr>
        <p:spPr>
          <a:xfrm>
            <a:off x="558086" y="1249761"/>
            <a:ext cx="5125598" cy="4589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tIns="34289" rIns="34289" bIns="34289">
            <a:spAutoFit/>
          </a:bodyPr>
          <a:lstStyle/>
          <a:p>
            <a:pPr marL="375396" indent="-190500">
              <a:spcBef>
                <a:spcPts val="200"/>
              </a:spcBef>
              <a:buSzPct val="100000"/>
              <a:buFont typeface="Arial"/>
              <a:buChar char="•"/>
              <a:defRPr sz="1700" b="1">
                <a:solidFill>
                  <a:srgbClr val="1F4E79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Low-cost high-throughput HTS </a:t>
            </a:r>
            <a:r>
              <a:rPr b="0"/>
              <a:t>coated conductors manufacturing</a:t>
            </a:r>
            <a:endParaRPr sz="1600"/>
          </a:p>
          <a:p>
            <a:pPr indent="184896">
              <a:spcBef>
                <a:spcPts val="200"/>
              </a:spcBef>
              <a:defRPr sz="1700">
                <a:solidFill>
                  <a:srgbClr val="1F4E79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1600"/>
          </a:p>
          <a:p>
            <a:pPr marL="375396" indent="-190500">
              <a:spcBef>
                <a:spcPts val="200"/>
              </a:spcBef>
              <a:buSzPct val="100000"/>
              <a:buFont typeface="Arial"/>
              <a:buChar char="•"/>
              <a:defRPr sz="1700">
                <a:solidFill>
                  <a:srgbClr val="1F4E79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Use the expertise in delamination and current-flow-diverter (CFD) strategies </a:t>
            </a:r>
            <a:r>
              <a:rPr b="1"/>
              <a:t>to define novel and robust HTS conductors</a:t>
            </a:r>
            <a:endParaRPr sz="1600"/>
          </a:p>
          <a:p>
            <a:pPr marL="386602" indent="-201704">
              <a:spcBef>
                <a:spcPts val="200"/>
              </a:spcBef>
              <a:buSzPct val="100000"/>
              <a:buFont typeface="Arial"/>
              <a:buChar char="•"/>
              <a:defRPr sz="1700">
                <a:solidFill>
                  <a:srgbClr val="1F4E79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Propose a </a:t>
            </a:r>
            <a:r>
              <a:rPr b="1"/>
              <a:t>HTS Rutherford like conductor</a:t>
            </a:r>
            <a:r>
              <a:t> strategy winding on a former</a:t>
            </a:r>
          </a:p>
          <a:p>
            <a:pPr marL="386602" indent="-201704">
              <a:spcBef>
                <a:spcPts val="200"/>
              </a:spcBef>
              <a:buSzPct val="100000"/>
              <a:buFont typeface="Arial"/>
              <a:buChar char="•"/>
              <a:defRPr sz="1700">
                <a:solidFill>
                  <a:srgbClr val="1F4E79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It would ensure transposition with reduced conductor cross section and </a:t>
            </a:r>
            <a:r>
              <a:rPr b="1"/>
              <a:t>bending radius below 1 mm</a:t>
            </a:r>
            <a:r>
              <a:t> is expected</a:t>
            </a:r>
          </a:p>
          <a:p>
            <a:pPr indent="184896">
              <a:spcBef>
                <a:spcPts val="200"/>
              </a:spcBef>
              <a:defRPr sz="1700">
                <a:solidFill>
                  <a:srgbClr val="1F4E79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  <a:p>
            <a:pPr marL="375396" indent="-190500">
              <a:spcBef>
                <a:spcPts val="200"/>
              </a:spcBef>
              <a:buSzPct val="100000"/>
              <a:buFont typeface="Arial"/>
              <a:buChar char="•"/>
              <a:defRPr sz="1700">
                <a:solidFill>
                  <a:srgbClr val="1F4E79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Participate in the </a:t>
            </a:r>
            <a:r>
              <a:rPr b="1"/>
              <a:t>characterization of wires and conductors</a:t>
            </a:r>
            <a:r>
              <a:t> by offering characterization techniques and skills</a:t>
            </a:r>
            <a:endParaRPr sz="1600"/>
          </a:p>
          <a:p>
            <a:pPr marL="386602" indent="-201704">
              <a:spcBef>
                <a:spcPts val="200"/>
              </a:spcBef>
              <a:buSzPct val="100000"/>
              <a:buFont typeface="Arial"/>
              <a:buChar char="•"/>
              <a:defRPr sz="1700">
                <a:solidFill>
                  <a:srgbClr val="1F4E79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1600"/>
          </a:p>
        </p:txBody>
      </p:sp>
      <p:grpSp>
        <p:nvGrpSpPr>
          <p:cNvPr id="394" name="Grupo 2"/>
          <p:cNvGrpSpPr/>
          <p:nvPr/>
        </p:nvGrpSpPr>
        <p:grpSpPr>
          <a:xfrm>
            <a:off x="5607699" y="1122970"/>
            <a:ext cx="3717292" cy="1523962"/>
            <a:chOff x="0" y="0"/>
            <a:chExt cx="3717290" cy="1523961"/>
          </a:xfrm>
        </p:grpSpPr>
        <p:sp>
          <p:nvSpPr>
            <p:cNvPr id="383" name="Rectángulo 1"/>
            <p:cNvSpPr/>
            <p:nvPr/>
          </p:nvSpPr>
          <p:spPr>
            <a:xfrm>
              <a:off x="192790" y="-1"/>
              <a:ext cx="3513712" cy="1523962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393" name="Grupo 36"/>
            <p:cNvGrpSpPr/>
            <p:nvPr/>
          </p:nvGrpSpPr>
          <p:grpSpPr>
            <a:xfrm>
              <a:off x="0" y="18397"/>
              <a:ext cx="3717291" cy="1372194"/>
              <a:chOff x="0" y="0"/>
              <a:chExt cx="3717290" cy="1372193"/>
            </a:xfrm>
          </p:grpSpPr>
          <p:pic>
            <p:nvPicPr>
              <p:cNvPr id="384" name="Picture 13" descr="Picture 13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-1" y="311415"/>
                <a:ext cx="672771" cy="56180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5" name="Picture 2" descr="Picture 2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557951" y="-1"/>
                <a:ext cx="3159340" cy="131357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6" name="Picture 2" descr="Picture 2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r="28560"/>
              <a:stretch>
                <a:fillRect/>
              </a:stretch>
            </p:blipFill>
            <p:spPr>
              <a:xfrm>
                <a:off x="2051724" y="536746"/>
                <a:ext cx="967489" cy="83544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87" name="Rectángulo 18"/>
              <p:cNvSpPr/>
              <p:nvPr/>
            </p:nvSpPr>
            <p:spPr>
              <a:xfrm>
                <a:off x="2961669" y="847608"/>
                <a:ext cx="187025" cy="435455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3175" cap="flat">
                <a:solidFill>
                  <a:schemeClr val="accent3">
                    <a:lumOff val="44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1800" b="1">
                    <a:solidFill>
                      <a:schemeClr val="accent3">
                        <a:lumOff val="44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88" name="Rectángulo 25"/>
              <p:cNvSpPr/>
              <p:nvPr/>
            </p:nvSpPr>
            <p:spPr>
              <a:xfrm>
                <a:off x="3100634" y="924394"/>
                <a:ext cx="605868" cy="398885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3175" cap="flat">
                <a:solidFill>
                  <a:schemeClr val="accent3">
                    <a:lumOff val="44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1800" b="1">
                    <a:solidFill>
                      <a:schemeClr val="accent3">
                        <a:lumOff val="44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89" name="CuadroTexto 27"/>
              <p:cNvSpPr txBox="1"/>
              <p:nvPr/>
            </p:nvSpPr>
            <p:spPr>
              <a:xfrm>
                <a:off x="2981861" y="1021604"/>
                <a:ext cx="632510" cy="2938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4289" tIns="34289" rIns="34289" bIns="34289" numCol="1" anchor="t">
                <a:spAutoFit/>
              </a:bodyPr>
              <a:lstStyle>
                <a:lvl1pPr algn="ctr" defTabSz="914377">
                  <a:defRPr sz="8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Final HTS tape</a:t>
                </a:r>
              </a:p>
            </p:txBody>
          </p:sp>
          <p:sp>
            <p:nvSpPr>
              <p:cNvPr id="390" name="Rectángulo 31"/>
              <p:cNvSpPr/>
              <p:nvPr/>
            </p:nvSpPr>
            <p:spPr>
              <a:xfrm>
                <a:off x="2574641" y="708451"/>
                <a:ext cx="909130" cy="793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3175" cap="flat">
                <a:solidFill>
                  <a:schemeClr val="accent3">
                    <a:lumOff val="44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1800">
                    <a:solidFill>
                      <a:schemeClr val="accent3">
                        <a:lumOff val="44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91" name="Rectángulo 33"/>
              <p:cNvSpPr/>
              <p:nvPr/>
            </p:nvSpPr>
            <p:spPr>
              <a:xfrm>
                <a:off x="1543920" y="515141"/>
                <a:ext cx="867847" cy="76080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3175" cap="flat">
                <a:solidFill>
                  <a:schemeClr val="accent3">
                    <a:lumOff val="44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1800">
                    <a:solidFill>
                      <a:schemeClr val="accent3">
                        <a:lumOff val="44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392" name="Rectángulo 35"/>
              <p:cNvSpPr/>
              <p:nvPr/>
            </p:nvSpPr>
            <p:spPr>
              <a:xfrm>
                <a:off x="654382" y="89941"/>
                <a:ext cx="857392" cy="87343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3175" cap="flat">
                <a:solidFill>
                  <a:schemeClr val="accent3">
                    <a:lumOff val="44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1800">
                    <a:solidFill>
                      <a:schemeClr val="accent3">
                        <a:lumOff val="44000"/>
                      </a:schemeClr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</p:grpSp>
      <p:grpSp>
        <p:nvGrpSpPr>
          <p:cNvPr id="397" name="Grupo 7"/>
          <p:cNvGrpSpPr/>
          <p:nvPr/>
        </p:nvGrpSpPr>
        <p:grpSpPr>
          <a:xfrm>
            <a:off x="6572370" y="5207832"/>
            <a:ext cx="2509596" cy="1393415"/>
            <a:chOff x="0" y="0"/>
            <a:chExt cx="2509595" cy="1393413"/>
          </a:xfrm>
        </p:grpSpPr>
        <p:pic>
          <p:nvPicPr>
            <p:cNvPr id="395" name="Imagen 2" descr="Imagen 2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27948" t="37469" r="29491" b="36279"/>
            <a:stretch>
              <a:fillRect/>
            </a:stretch>
          </p:blipFill>
          <p:spPr>
            <a:xfrm>
              <a:off x="1077805" y="0"/>
              <a:ext cx="1431791" cy="11814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6" name="CuadroTexto 17"/>
            <p:cNvSpPr txBox="1"/>
            <p:nvPr/>
          </p:nvSpPr>
          <p:spPr>
            <a:xfrm>
              <a:off x="-1" y="1172435"/>
              <a:ext cx="2509597" cy="2209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spAutoFit/>
            </a:bodyPr>
            <a:lstStyle>
              <a:lvl1pPr algn="r">
                <a:defRPr sz="100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Substrate-Less HTS 4mm wire</a:t>
              </a:r>
            </a:p>
          </p:txBody>
        </p:sp>
      </p:grpSp>
      <p:grpSp>
        <p:nvGrpSpPr>
          <p:cNvPr id="400" name="Grupo 6"/>
          <p:cNvGrpSpPr/>
          <p:nvPr/>
        </p:nvGrpSpPr>
        <p:grpSpPr>
          <a:xfrm>
            <a:off x="4441759" y="5423749"/>
            <a:ext cx="2717465" cy="1045608"/>
            <a:chOff x="0" y="0"/>
            <a:chExt cx="2717463" cy="1045607"/>
          </a:xfrm>
        </p:grpSpPr>
        <p:pic>
          <p:nvPicPr>
            <p:cNvPr id="398" name="Imagen 20" descr="Imagen 20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37282" t="50886" r="4464" b="30126"/>
            <a:stretch>
              <a:fillRect/>
            </a:stretch>
          </p:blipFill>
          <p:spPr>
            <a:xfrm>
              <a:off x="808609" y="0"/>
              <a:ext cx="1863181" cy="8124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9" name="CuadroTexto 40"/>
            <p:cNvSpPr txBox="1"/>
            <p:nvPr/>
          </p:nvSpPr>
          <p:spPr>
            <a:xfrm>
              <a:off x="0" y="824629"/>
              <a:ext cx="2717464" cy="2209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spAutoFit/>
            </a:bodyPr>
            <a:lstStyle/>
            <a:p>
              <a:pPr algn="r">
                <a:defRPr sz="1000">
                  <a:latin typeface="+mj-lt"/>
                  <a:ea typeface="+mj-ea"/>
                  <a:cs typeface="+mj-cs"/>
                  <a:sym typeface="Helvetica"/>
                </a:defRPr>
              </a:pPr>
              <a:r>
                <a:t>Multi wire strand is possible</a:t>
              </a:r>
            </a:p>
          </p:txBody>
        </p:sp>
      </p:grpSp>
      <p:sp>
        <p:nvSpPr>
          <p:cNvPr id="401" name="CuadroTexto 39"/>
          <p:cNvSpPr txBox="1"/>
          <p:nvPr/>
        </p:nvSpPr>
        <p:spPr>
          <a:xfrm>
            <a:off x="5833040" y="2429069"/>
            <a:ext cx="3541593" cy="220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89" tIns="34289" rIns="34289" bIns="34289">
            <a:spAutoFit/>
          </a:bodyPr>
          <a:lstStyle/>
          <a:p>
            <a:pPr>
              <a:defRPr sz="1000">
                <a:latin typeface="+mj-lt"/>
                <a:ea typeface="+mj-ea"/>
                <a:cs typeface="+mj-cs"/>
                <a:sym typeface="Helvetica"/>
              </a:defRPr>
            </a:pPr>
            <a:r>
              <a:t>Scheme of TLAG manufacturing</a:t>
            </a:r>
          </a:p>
        </p:txBody>
      </p:sp>
      <p:grpSp>
        <p:nvGrpSpPr>
          <p:cNvPr id="412" name="Grupo 4"/>
          <p:cNvGrpSpPr/>
          <p:nvPr/>
        </p:nvGrpSpPr>
        <p:grpSpPr>
          <a:xfrm>
            <a:off x="6391380" y="3393647"/>
            <a:ext cx="2752620" cy="1397407"/>
            <a:chOff x="0" y="0"/>
            <a:chExt cx="2752620" cy="1397405"/>
          </a:xfrm>
        </p:grpSpPr>
        <p:sp>
          <p:nvSpPr>
            <p:cNvPr id="402" name="Rectángulo 3"/>
            <p:cNvSpPr/>
            <p:nvPr/>
          </p:nvSpPr>
          <p:spPr>
            <a:xfrm>
              <a:off x="0" y="17463"/>
              <a:ext cx="2752620" cy="1379943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411" name="Grupo 45"/>
            <p:cNvGrpSpPr/>
            <p:nvPr/>
          </p:nvGrpSpPr>
          <p:grpSpPr>
            <a:xfrm>
              <a:off x="-1" y="0"/>
              <a:ext cx="2730949" cy="1389991"/>
              <a:chOff x="0" y="0"/>
              <a:chExt cx="2730947" cy="1389990"/>
            </a:xfrm>
          </p:grpSpPr>
          <p:pic>
            <p:nvPicPr>
              <p:cNvPr id="403" name="Picture 4" descr="Picture 4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 l="21527" t="45188" r="41438" b="21279"/>
              <a:stretch>
                <a:fillRect/>
              </a:stretch>
            </p:blipFill>
            <p:spPr>
              <a:xfrm>
                <a:off x="168892" y="77637"/>
                <a:ext cx="2562056" cy="129609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04" name="Rectángulo 47"/>
              <p:cNvSpPr/>
              <p:nvPr/>
            </p:nvSpPr>
            <p:spPr>
              <a:xfrm>
                <a:off x="1262082" y="79071"/>
                <a:ext cx="354192" cy="632570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  <a:latin typeface="+mn-lt"/>
                    <a:ea typeface="+mn-ea"/>
                    <a:cs typeface="+mn-cs"/>
                    <a:sym typeface="Times New Roman"/>
                  </a:defRPr>
                </a:pPr>
                <a:endParaRPr/>
              </a:p>
            </p:txBody>
          </p:sp>
          <p:sp>
            <p:nvSpPr>
              <p:cNvPr id="405" name="Rectángulo 48"/>
              <p:cNvSpPr/>
              <p:nvPr/>
            </p:nvSpPr>
            <p:spPr>
              <a:xfrm rot="5400000">
                <a:off x="681723" y="425570"/>
                <a:ext cx="307269" cy="1621573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  <a:latin typeface="+mn-lt"/>
                    <a:ea typeface="+mn-ea"/>
                    <a:cs typeface="+mn-cs"/>
                    <a:sym typeface="Times New Roman"/>
                  </a:defRPr>
                </a:pPr>
                <a:endParaRPr/>
              </a:p>
            </p:txBody>
          </p:sp>
          <p:sp>
            <p:nvSpPr>
              <p:cNvPr id="406" name="Rectángulo 49"/>
              <p:cNvSpPr/>
              <p:nvPr/>
            </p:nvSpPr>
            <p:spPr>
              <a:xfrm>
                <a:off x="1560799" y="0"/>
                <a:ext cx="396859" cy="477201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  <a:latin typeface="+mn-lt"/>
                    <a:ea typeface="+mn-ea"/>
                    <a:cs typeface="+mn-cs"/>
                    <a:sym typeface="Times New Roman"/>
                  </a:defRPr>
                </a:pPr>
                <a:endParaRPr/>
              </a:p>
            </p:txBody>
          </p:sp>
          <p:sp>
            <p:nvSpPr>
              <p:cNvPr id="407" name="Rectángulo 50"/>
              <p:cNvSpPr/>
              <p:nvPr/>
            </p:nvSpPr>
            <p:spPr>
              <a:xfrm>
                <a:off x="2213695" y="17463"/>
                <a:ext cx="311513" cy="262752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  <a:latin typeface="+mn-lt"/>
                    <a:ea typeface="+mn-ea"/>
                    <a:cs typeface="+mn-cs"/>
                    <a:sym typeface="Times New Roman"/>
                  </a:defRPr>
                </a:pPr>
                <a:endParaRPr/>
              </a:p>
            </p:txBody>
          </p:sp>
          <p:pic>
            <p:nvPicPr>
              <p:cNvPr id="408" name="Imagen 51" descr="Imagen 51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-1" y="125772"/>
                <a:ext cx="1318905" cy="100317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09" name="Rectángulo 52"/>
              <p:cNvSpPr/>
              <p:nvPr/>
            </p:nvSpPr>
            <p:spPr>
              <a:xfrm>
                <a:off x="1874632" y="30688"/>
                <a:ext cx="152376" cy="301025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  <a:latin typeface="+mn-lt"/>
                    <a:ea typeface="+mn-ea"/>
                    <a:cs typeface="+mn-cs"/>
                    <a:sym typeface="Times New Roman"/>
                  </a:defRPr>
                </a:pPr>
                <a:endParaRPr/>
              </a:p>
            </p:txBody>
          </p:sp>
          <p:sp>
            <p:nvSpPr>
              <p:cNvPr id="410" name="Rectángulo 53"/>
              <p:cNvSpPr/>
              <p:nvPr/>
            </p:nvSpPr>
            <p:spPr>
              <a:xfrm>
                <a:off x="1484336" y="366540"/>
                <a:ext cx="184518" cy="301025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  <a:latin typeface="+mn-lt"/>
                    <a:ea typeface="+mn-ea"/>
                    <a:cs typeface="+mn-cs"/>
                    <a:sym typeface="Times New Roman"/>
                  </a:defRPr>
                </a:pPr>
                <a:endParaRPr/>
              </a:p>
            </p:txBody>
          </p:sp>
        </p:grpSp>
      </p:grpSp>
      <p:grpSp>
        <p:nvGrpSpPr>
          <p:cNvPr id="416" name="Grupo 5"/>
          <p:cNvGrpSpPr/>
          <p:nvPr/>
        </p:nvGrpSpPr>
        <p:grpSpPr>
          <a:xfrm>
            <a:off x="162695" y="5562429"/>
            <a:ext cx="4596721" cy="816112"/>
            <a:chOff x="0" y="0"/>
            <a:chExt cx="4596719" cy="816111"/>
          </a:xfrm>
        </p:grpSpPr>
        <p:pic>
          <p:nvPicPr>
            <p:cNvPr id="413" name="Imagen 14" descr="Imagen 14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2935" t="39748" r="20596" b="38804"/>
            <a:stretch>
              <a:fillRect/>
            </a:stretch>
          </p:blipFill>
          <p:spPr>
            <a:xfrm>
              <a:off x="722496" y="0"/>
              <a:ext cx="3874224" cy="6112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4" name="Rectángulo 15"/>
            <p:cNvSpPr txBox="1"/>
            <p:nvPr/>
          </p:nvSpPr>
          <p:spPr>
            <a:xfrm>
              <a:off x="0" y="595133"/>
              <a:ext cx="2390124" cy="2209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spAutoFit/>
            </a:bodyPr>
            <a:lstStyle>
              <a:lvl1pPr algn="r">
                <a:defRPr sz="100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HTS Rutherford like assenbly</a:t>
              </a:r>
            </a:p>
          </p:txBody>
        </p:sp>
        <p:sp>
          <p:nvSpPr>
            <p:cNvPr id="415" name="Rectángulo 57"/>
            <p:cNvSpPr txBox="1"/>
            <p:nvPr/>
          </p:nvSpPr>
          <p:spPr>
            <a:xfrm>
              <a:off x="753148" y="69975"/>
              <a:ext cx="405021" cy="231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000">
                  <a:latin typeface="Arial Narrow"/>
                  <a:ea typeface="Arial Narrow"/>
                  <a:cs typeface="Arial Narrow"/>
                  <a:sym typeface="Arial Narrow"/>
                </a:defRPr>
              </a:lvl1pPr>
            </a:lstStyle>
            <a:p>
              <a:r>
                <a:t>former</a:t>
              </a:r>
            </a:p>
          </p:txBody>
        </p:sp>
      </p:grpSp>
      <p:sp>
        <p:nvSpPr>
          <p:cNvPr id="417" name="Rectángulo 8"/>
          <p:cNvSpPr txBox="1"/>
          <p:nvPr/>
        </p:nvSpPr>
        <p:spPr>
          <a:xfrm>
            <a:off x="5942062" y="4619569"/>
            <a:ext cx="4480560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Nanocoatings of HTS for increased quench propagation</a:t>
            </a:r>
          </a:p>
        </p:txBody>
      </p:sp>
      <p:sp>
        <p:nvSpPr>
          <p:cNvPr id="418" name="Título 2"/>
          <p:cNvSpPr txBox="1">
            <a:spLocks noGrp="1"/>
          </p:cNvSpPr>
          <p:nvPr>
            <p:ph type="title" idx="4294967295"/>
          </p:nvPr>
        </p:nvSpPr>
        <p:spPr>
          <a:xfrm>
            <a:off x="451883" y="142251"/>
            <a:ext cx="11348137" cy="1242982"/>
          </a:xfrm>
          <a:prstGeom prst="rect">
            <a:avLst/>
          </a:prstGeom>
        </p:spPr>
        <p:txBody>
          <a:bodyPr lIns="34289" tIns="34289" rIns="34289" bIns="34289" anchor="t"/>
          <a:lstStyle/>
          <a:p>
            <a:pPr algn="l" defTabSz="914400">
              <a:defRPr sz="2900" b="1">
                <a:solidFill>
                  <a:srgbClr val="37366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V. </a:t>
            </a:r>
            <a:r>
              <a:rPr sz="2700"/>
              <a:t>Activities of interest for HFM: </a:t>
            </a:r>
            <a:r>
              <a:rPr sz="2700">
                <a:solidFill>
                  <a:srgbClr val="C00000"/>
                </a:solidFill>
              </a:rPr>
              <a:t>Proposal</a:t>
            </a:r>
          </a:p>
          <a:p>
            <a:pPr algn="l" defTabSz="914400">
              <a:defRPr sz="2100" b="1">
                <a:solidFill>
                  <a:srgbClr val="373661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(related to High Temperature Superconducting Coated Conductors)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Rounded Rectangle"/>
          <p:cNvSpPr/>
          <p:nvPr/>
        </p:nvSpPr>
        <p:spPr>
          <a:xfrm>
            <a:off x="851993" y="1384271"/>
            <a:ext cx="7959120" cy="666879"/>
          </a:xfrm>
          <a:prstGeom prst="roundRect">
            <a:avLst>
              <a:gd name="adj" fmla="val 24374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21" name="Rounded Rectangle"/>
          <p:cNvSpPr/>
          <p:nvPr/>
        </p:nvSpPr>
        <p:spPr>
          <a:xfrm>
            <a:off x="890442" y="5532005"/>
            <a:ext cx="7959120" cy="666879"/>
          </a:xfrm>
          <a:prstGeom prst="roundRect">
            <a:avLst>
              <a:gd name="adj" fmla="val 24374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22" name="Rounded Rectangle"/>
          <p:cNvSpPr/>
          <p:nvPr/>
        </p:nvSpPr>
        <p:spPr>
          <a:xfrm>
            <a:off x="863792" y="4002066"/>
            <a:ext cx="7959120" cy="1490869"/>
          </a:xfrm>
          <a:prstGeom prst="roundRect">
            <a:avLst>
              <a:gd name="adj" fmla="val 13546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23" name="tin"/>
          <p:cNvSpPr/>
          <p:nvPr/>
        </p:nvSpPr>
        <p:spPr>
          <a:xfrm>
            <a:off x="863792" y="2208778"/>
            <a:ext cx="7959120" cy="1716644"/>
          </a:xfrm>
          <a:prstGeom prst="roundRect">
            <a:avLst>
              <a:gd name="adj" fmla="val 13360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/>
          <a:lstStyle>
            <a:lvl1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tin</a:t>
            </a:r>
          </a:p>
        </p:txBody>
      </p:sp>
      <p:sp>
        <p:nvSpPr>
          <p:cNvPr id="424" name="The High Field Magnet Strategy in Spain"/>
          <p:cNvSpPr txBox="1"/>
          <p:nvPr/>
        </p:nvSpPr>
        <p:spPr>
          <a:xfrm rot="21600000">
            <a:off x="2085139" y="136414"/>
            <a:ext cx="6941959" cy="50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>
              <a:defRPr sz="28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High Field Magnet Strategy in Spain </a:t>
            </a:r>
          </a:p>
        </p:txBody>
      </p:sp>
      <p:sp>
        <p:nvSpPr>
          <p:cNvPr id="425" name="I. Accelerator-related institutions in Spain"/>
          <p:cNvSpPr txBox="1"/>
          <p:nvPr/>
        </p:nvSpPr>
        <p:spPr>
          <a:xfrm rot="21600000">
            <a:off x="1061747" y="1530580"/>
            <a:ext cx="7768213" cy="376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marL="252280" indent="-252280" defTabSz="410765">
              <a:lnSpc>
                <a:spcPct val="110000"/>
              </a:lnSpc>
              <a:defRPr sz="20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I. Accelerator-related institutions in Spain</a:t>
            </a:r>
          </a:p>
        </p:txBody>
      </p:sp>
      <p:sp>
        <p:nvSpPr>
          <p:cNvPr id="426" name="III. The Spanish High Field Magnet Program"/>
          <p:cNvSpPr txBox="1"/>
          <p:nvPr/>
        </p:nvSpPr>
        <p:spPr>
          <a:xfrm rot="21600000">
            <a:off x="963025" y="3351389"/>
            <a:ext cx="5461051" cy="376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0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III. The Spanish High Field Magnet Program  </a:t>
            </a:r>
          </a:p>
        </p:txBody>
      </p:sp>
      <p:sp>
        <p:nvSpPr>
          <p:cNvPr id="427" name="Outline"/>
          <p:cNvSpPr txBox="1"/>
          <p:nvPr/>
        </p:nvSpPr>
        <p:spPr>
          <a:xfrm rot="21600000">
            <a:off x="678097" y="846197"/>
            <a:ext cx="1265202" cy="477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Outline</a:t>
            </a:r>
          </a:p>
        </p:txBody>
      </p:sp>
      <p:sp>
        <p:nvSpPr>
          <p:cNvPr id="4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429" name="II. Background. Previous contribution on superconducting magnets"/>
          <p:cNvSpPr txBox="1"/>
          <p:nvPr/>
        </p:nvSpPr>
        <p:spPr>
          <a:xfrm rot="21600000">
            <a:off x="887389" y="2636483"/>
            <a:ext cx="8038925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70609" indent="-470609" defTabSz="584200">
              <a:defRPr sz="20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  II. Background. Previous contribution on superconducting magnets </a:t>
            </a:r>
          </a:p>
        </p:txBody>
      </p:sp>
      <p:sp>
        <p:nvSpPr>
          <p:cNvPr id="430" name="CIEMAT"/>
          <p:cNvSpPr txBox="1"/>
          <p:nvPr/>
        </p:nvSpPr>
        <p:spPr>
          <a:xfrm rot="21600000">
            <a:off x="1037913" y="2175689"/>
            <a:ext cx="1182224" cy="427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3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CIEMAT</a:t>
            </a:r>
          </a:p>
        </p:txBody>
      </p:sp>
      <p:sp>
        <p:nvSpPr>
          <p:cNvPr id="431" name="ICMAB-CSIC"/>
          <p:cNvSpPr txBox="1"/>
          <p:nvPr/>
        </p:nvSpPr>
        <p:spPr>
          <a:xfrm>
            <a:off x="1030071" y="4040389"/>
            <a:ext cx="1608015" cy="376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0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ICMAB-CSIC</a:t>
            </a:r>
          </a:p>
        </p:txBody>
      </p:sp>
      <p:sp>
        <p:nvSpPr>
          <p:cNvPr id="432" name="IV. The Superconducting material group at ICMAB"/>
          <p:cNvSpPr txBox="1"/>
          <p:nvPr/>
        </p:nvSpPr>
        <p:spPr>
          <a:xfrm rot="21600000">
            <a:off x="1020351" y="4494808"/>
            <a:ext cx="6086749" cy="376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0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IV. The Superconducting material group at ICMAB</a:t>
            </a:r>
          </a:p>
        </p:txBody>
      </p:sp>
      <p:sp>
        <p:nvSpPr>
          <p:cNvPr id="433" name="V. Activities of interest for HFM"/>
          <p:cNvSpPr txBox="1"/>
          <p:nvPr/>
        </p:nvSpPr>
        <p:spPr>
          <a:xfrm rot="21600000">
            <a:off x="1033051" y="4913391"/>
            <a:ext cx="4031433" cy="376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0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 V. Activities of interest for HFM  </a:t>
            </a:r>
          </a:p>
        </p:txBody>
      </p:sp>
      <p:sp>
        <p:nvSpPr>
          <p:cNvPr id="434" name="VI. The Global Strategy on High Field Magnet"/>
          <p:cNvSpPr txBox="1"/>
          <p:nvPr/>
        </p:nvSpPr>
        <p:spPr>
          <a:xfrm rot="21600000">
            <a:off x="1028700" y="5620228"/>
            <a:ext cx="5644358" cy="376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0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VI. The Global Strategy on High Field Magnet  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437" name="VI. The Global Strategy on High Field Magnet"/>
          <p:cNvSpPr txBox="1"/>
          <p:nvPr/>
        </p:nvSpPr>
        <p:spPr>
          <a:xfrm rot="21600000">
            <a:off x="2495895" y="-41932"/>
            <a:ext cx="6756401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VI. The Global Strategy on High Field Magnet  </a:t>
            </a:r>
          </a:p>
        </p:txBody>
      </p:sp>
      <p:grpSp>
        <p:nvGrpSpPr>
          <p:cNvPr id="440" name="Group"/>
          <p:cNvGrpSpPr/>
          <p:nvPr/>
        </p:nvGrpSpPr>
        <p:grpSpPr>
          <a:xfrm>
            <a:off x="777368" y="1445623"/>
            <a:ext cx="1278541" cy="1623480"/>
            <a:chOff x="0" y="175418"/>
            <a:chExt cx="1278539" cy="1623479"/>
          </a:xfrm>
        </p:grpSpPr>
        <p:sp>
          <p:nvSpPr>
            <p:cNvPr id="438" name="Expected industrial return"/>
            <p:cNvSpPr/>
            <p:nvPr/>
          </p:nvSpPr>
          <p:spPr>
            <a:xfrm>
              <a:off x="0" y="17541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marL="228600" indent="-228600" defTabSz="410765">
                <a:buSzPct val="100000"/>
                <a:buChar char="•"/>
                <a:defRPr sz="18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Expected industrial return  </a:t>
              </a:r>
            </a:p>
          </p:txBody>
        </p:sp>
        <p:sp>
          <p:nvSpPr>
            <p:cNvPr id="439" name="Translational implications"/>
            <p:cNvSpPr/>
            <p:nvPr/>
          </p:nvSpPr>
          <p:spPr>
            <a:xfrm>
              <a:off x="8539" y="528897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marL="228600" indent="-228600" defTabSz="410765">
                <a:buSzPct val="100000"/>
                <a:buChar char="•"/>
                <a:defRPr sz="18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Translational implications </a:t>
              </a:r>
            </a:p>
          </p:txBody>
        </p:sp>
      </p:grpSp>
      <p:sp>
        <p:nvSpPr>
          <p:cNvPr id="441" name="A technological contribution, with aims on"/>
          <p:cNvSpPr txBox="1"/>
          <p:nvPr/>
        </p:nvSpPr>
        <p:spPr>
          <a:xfrm rot="21600000">
            <a:off x="777368" y="917637"/>
            <a:ext cx="4928909" cy="376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defTabSz="410765">
              <a:defRPr sz="19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>
                <a:solidFill>
                  <a:srgbClr val="941751"/>
                </a:solidFill>
              </a:rPr>
              <a:t>A technological contribution</a:t>
            </a:r>
            <a:r>
              <a:rPr sz="2000"/>
              <a:t>, </a:t>
            </a:r>
            <a:r>
              <a:rPr sz="1700"/>
              <a:t>with aims on</a:t>
            </a:r>
            <a:r>
              <a:t>  </a:t>
            </a:r>
          </a:p>
        </p:txBody>
      </p:sp>
      <p:sp>
        <p:nvSpPr>
          <p:cNvPr id="442" name="The global strategy within the HFM program in Spain is based on"/>
          <p:cNvSpPr txBox="1"/>
          <p:nvPr/>
        </p:nvSpPr>
        <p:spPr>
          <a:xfrm rot="21600000">
            <a:off x="619189" y="526969"/>
            <a:ext cx="8128299" cy="376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0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global strategy within the HFM program in Spain is based on   </a:t>
            </a:r>
          </a:p>
        </p:txBody>
      </p:sp>
      <p:grpSp>
        <p:nvGrpSpPr>
          <p:cNvPr id="449" name="Group"/>
          <p:cNvGrpSpPr/>
          <p:nvPr/>
        </p:nvGrpSpPr>
        <p:grpSpPr>
          <a:xfrm>
            <a:off x="-51101" y="2438708"/>
            <a:ext cx="9458908" cy="4646357"/>
            <a:chOff x="0" y="181768"/>
            <a:chExt cx="9458907" cy="4646356"/>
          </a:xfrm>
        </p:grpSpPr>
        <p:sp>
          <p:nvSpPr>
            <p:cNvPr id="443" name="1. The technological contribution."/>
            <p:cNvSpPr/>
            <p:nvPr/>
          </p:nvSpPr>
          <p:spPr>
            <a:xfrm>
              <a:off x="785886" y="18176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defTabSz="410765">
                <a:defRPr sz="19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1. The technological contribution. </a:t>
              </a:r>
            </a:p>
          </p:txBody>
        </p:sp>
        <p:sp>
          <p:nvSpPr>
            <p:cNvPr id="444" name="Main objective: being a key player on the EPP strategy.…"/>
            <p:cNvSpPr/>
            <p:nvPr/>
          </p:nvSpPr>
          <p:spPr>
            <a:xfrm rot="21600000">
              <a:off x="968127" y="382380"/>
              <a:ext cx="8084572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t">
              <a:spAutoFit/>
            </a:bodyPr>
            <a:lstStyle/>
            <a:p>
              <a:pPr defTabSz="410765">
                <a:spcBef>
                  <a:spcPts val="600"/>
                </a:spcBef>
                <a:buClr>
                  <a:srgbClr val="00397A"/>
                </a:buClr>
                <a:defRPr sz="1600">
                  <a:solidFill>
                    <a:srgbClr val="00397A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t>Main objective: being a key player on the EPP strategy. </a:t>
              </a:r>
            </a:p>
            <a:p>
              <a:pPr defTabSz="410765">
                <a:spcBef>
                  <a:spcPts val="600"/>
                </a:spcBef>
                <a:buClr>
                  <a:srgbClr val="00397A"/>
                </a:buClr>
                <a:defRPr sz="1600">
                  <a:solidFill>
                    <a:srgbClr val="00397A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t>Specific technical aims</a:t>
              </a:r>
              <a:r>
                <a:rPr i="1">
                  <a:latin typeface="+mj-lt"/>
                  <a:ea typeface="+mj-ea"/>
                  <a:cs typeface="+mj-cs"/>
                  <a:sym typeface="Helvetica"/>
                </a:rPr>
                <a:t>: </a:t>
              </a:r>
              <a:r>
                <a:rPr sz="1300" i="1">
                  <a:solidFill>
                    <a:srgbClr val="FF2F92"/>
                  </a:solidFill>
                  <a:latin typeface="+mj-lt"/>
                  <a:ea typeface="+mj-ea"/>
                  <a:cs typeface="+mj-cs"/>
                  <a:sym typeface="Helvetica"/>
                </a:rPr>
                <a:t> </a:t>
              </a:r>
              <a:endParaRPr sz="1300">
                <a:solidFill>
                  <a:srgbClr val="FF2F92"/>
                </a:solidFill>
              </a:endParaRPr>
            </a:p>
            <a:p>
              <a:pPr marL="228600" indent="-228600" defTabSz="410765">
                <a:buSzPct val="100000"/>
                <a:buChar char="•"/>
                <a:defRPr sz="1600">
                  <a:solidFill>
                    <a:srgbClr val="00397A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t>Contribute to HiLumi as inmediate prioritity: </a:t>
              </a:r>
              <a:r>
                <a:rPr b="1">
                  <a:latin typeface="+mj-lt"/>
                  <a:ea typeface="+mj-ea"/>
                  <a:cs typeface="+mj-cs"/>
                  <a:sym typeface="Helvetica"/>
                </a:rPr>
                <a:t>The MCBXFA-B series</a:t>
              </a:r>
              <a:r>
                <a:t>.</a:t>
              </a:r>
            </a:p>
            <a:p>
              <a:pPr marL="228600" indent="-228600" defTabSz="410765">
                <a:buSzPct val="100000"/>
                <a:buChar char="•"/>
                <a:defRPr sz="1600">
                  <a:solidFill>
                    <a:srgbClr val="00397A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t>Develop own experimental capabilities of </a:t>
              </a:r>
              <a:r>
                <a:rPr b="1">
                  <a:latin typeface="+mj-lt"/>
                  <a:ea typeface="+mj-ea"/>
                  <a:cs typeface="+mj-cs"/>
                  <a:sym typeface="Helvetica"/>
                </a:rPr>
                <a:t>design, construction and testing on HFM</a:t>
              </a:r>
              <a:r>
                <a:t> </a:t>
              </a:r>
            </a:p>
            <a:p>
              <a:pPr marL="228600" indent="-228600" defTabSz="410765">
                <a:buSzPct val="100000"/>
                <a:buChar char="•"/>
                <a:defRPr sz="1600">
                  <a:solidFill>
                    <a:srgbClr val="00397A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t>Target specific technologies: </a:t>
              </a:r>
              <a:r>
                <a:rPr b="1">
                  <a:latin typeface="+mj-lt"/>
                  <a:ea typeface="+mj-ea"/>
                  <a:cs typeface="+mj-cs"/>
                  <a:sym typeface="Helvetica"/>
                </a:rPr>
                <a:t>Common Coil, React &amp; Wind, B&amp;K</a:t>
              </a:r>
              <a:r>
                <a:t>. </a:t>
              </a:r>
            </a:p>
          </p:txBody>
        </p:sp>
        <p:pic>
          <p:nvPicPr>
            <p:cNvPr id="445" name="Imagen 1" descr="Imagen 1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880036" y="2331144"/>
              <a:ext cx="2026144" cy="24969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6" name="Imagen 2" descr="Imagen 2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7468" t="32567" r="14457" b="10171"/>
            <a:stretch>
              <a:fillRect/>
            </a:stretch>
          </p:blipFill>
          <p:spPr>
            <a:xfrm>
              <a:off x="6170996" y="2680713"/>
              <a:ext cx="3287912" cy="17978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7" name="Imagen 3" descr="Imagen 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2250745"/>
              <a:ext cx="3832732" cy="19745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8" name="Imagen 20" descr="Imagen 20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37282" t="50886" r="4465" b="30127"/>
            <a:stretch>
              <a:fillRect/>
            </a:stretch>
          </p:blipFill>
          <p:spPr>
            <a:xfrm>
              <a:off x="3880035" y="2242100"/>
              <a:ext cx="2528573" cy="11025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50" name="Contribute to the HTS material program:  low cost, robust HTS conductors"/>
          <p:cNvSpPr txBox="1"/>
          <p:nvPr/>
        </p:nvSpPr>
        <p:spPr>
          <a:xfrm rot="21600000">
            <a:off x="925608" y="4033932"/>
            <a:ext cx="8381485" cy="312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>
            <a:spAutoFit/>
          </a:bodyPr>
          <a:lstStyle/>
          <a:p>
            <a:pPr marL="228600" indent="-228600" defTabSz="410765">
              <a:buSzPct val="100000"/>
              <a:buChar char="•"/>
              <a:defRPr sz="16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Contribute to the HTS material program: 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low cost, robust HTS conductors</a:t>
            </a:r>
            <a: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" grpId="1" animBg="1" advAuto="0"/>
      <p:bldP spid="449" grpId="2" animBg="1" advAuto="0"/>
      <p:bldP spid="450" grpId="3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4" name="Group"/>
          <p:cNvGrpSpPr/>
          <p:nvPr/>
        </p:nvGrpSpPr>
        <p:grpSpPr>
          <a:xfrm>
            <a:off x="510875" y="638684"/>
            <a:ext cx="8122251" cy="1487468"/>
            <a:chOff x="0" y="0"/>
            <a:chExt cx="8122250" cy="1487466"/>
          </a:xfrm>
        </p:grpSpPr>
        <p:sp>
          <p:nvSpPr>
            <p:cNvPr id="452" name="2. Industrial return"/>
            <p:cNvSpPr txBox="1"/>
            <p:nvPr/>
          </p:nvSpPr>
          <p:spPr>
            <a:xfrm rot="21600000">
              <a:off x="0" y="0"/>
              <a:ext cx="2384649" cy="376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defTabSz="410765">
                <a:defRPr sz="20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2. Industrial return </a:t>
              </a:r>
            </a:p>
          </p:txBody>
        </p:sp>
        <p:sp>
          <p:nvSpPr>
            <p:cNvPr id="453" name="A major aim to us: This program should help to consolidate the collaboration with industry, promoting the access of our collaborator industry to know-how and expertise that may facilitate its competitiveness in the construction phase of the next accelera"/>
            <p:cNvSpPr txBox="1"/>
            <p:nvPr/>
          </p:nvSpPr>
          <p:spPr>
            <a:xfrm rot="21600000">
              <a:off x="345165" y="450818"/>
              <a:ext cx="7777086" cy="10366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t">
              <a:spAutoFit/>
            </a:bodyPr>
            <a:lstStyle/>
            <a:p>
              <a:pPr defTabSz="410765">
                <a:defRPr sz="1600">
                  <a:solidFill>
                    <a:srgbClr val="00397A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t>A major aim to us: This program should help to consolidate the collaboration with industry, promoting </a:t>
              </a:r>
              <a:r>
                <a:rPr b="1">
                  <a:latin typeface="+mj-lt"/>
                  <a:ea typeface="+mj-ea"/>
                  <a:cs typeface="+mj-cs"/>
                  <a:sym typeface="Helvetica"/>
                </a:rPr>
                <a:t>the access of our collaborator industry to know-how and expertise </a:t>
              </a:r>
              <a:r>
                <a:t>that may</a:t>
              </a:r>
              <a:r>
                <a:rPr b="1">
                  <a:latin typeface="+mj-lt"/>
                  <a:ea typeface="+mj-ea"/>
                  <a:cs typeface="+mj-cs"/>
                  <a:sym typeface="Helvetica"/>
                </a:rPr>
                <a:t> facilitate its competitiveness</a:t>
              </a:r>
              <a:r>
                <a:t> </a:t>
              </a:r>
              <a:r>
                <a:rPr b="1">
                  <a:latin typeface="+mj-lt"/>
                  <a:ea typeface="+mj-ea"/>
                  <a:cs typeface="+mj-cs"/>
                  <a:sym typeface="Helvetica"/>
                </a:rPr>
                <a:t>in the construction phase of the next accelerator infrastructures</a:t>
              </a:r>
              <a:r>
                <a:t>.  </a:t>
              </a:r>
            </a:p>
          </p:txBody>
        </p:sp>
      </p:grpSp>
      <p:grpSp>
        <p:nvGrpSpPr>
          <p:cNvPr id="457" name="Group"/>
          <p:cNvGrpSpPr/>
          <p:nvPr/>
        </p:nvGrpSpPr>
        <p:grpSpPr>
          <a:xfrm>
            <a:off x="675109" y="5331277"/>
            <a:ext cx="8175902" cy="959150"/>
            <a:chOff x="0" y="0"/>
            <a:chExt cx="8175900" cy="959148"/>
          </a:xfrm>
        </p:grpSpPr>
        <p:sp>
          <p:nvSpPr>
            <p:cNvPr id="455" name="4. Educational"/>
            <p:cNvSpPr txBox="1"/>
            <p:nvPr/>
          </p:nvSpPr>
          <p:spPr>
            <a:xfrm rot="21600000">
              <a:off x="0" y="0"/>
              <a:ext cx="1947218" cy="376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defTabSz="410765">
                <a:defRPr sz="20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4. Educational  </a:t>
              </a:r>
            </a:p>
          </p:txBody>
        </p:sp>
        <p:sp>
          <p:nvSpPr>
            <p:cNvPr id="456" name="Long-term collaboration with CERN on a trainee Program on accelerator fields and related infrastructures"/>
            <p:cNvSpPr txBox="1"/>
            <p:nvPr/>
          </p:nvSpPr>
          <p:spPr>
            <a:xfrm rot="21600000">
              <a:off x="369709" y="430510"/>
              <a:ext cx="7806192" cy="5286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t">
              <a:spAutoFit/>
            </a:bodyPr>
            <a:lstStyle>
              <a:lvl1pPr defTabSz="410765">
                <a:defRPr sz="1500">
                  <a:solidFill>
                    <a:srgbClr val="00397A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r>
                <a:t>Long-term collaboration with CERN on a trainee Program on accelerator fields and related infrastructures  </a:t>
              </a:r>
            </a:p>
          </p:txBody>
        </p:sp>
      </p:grpSp>
      <p:sp>
        <p:nvSpPr>
          <p:cNvPr id="458" name="IV. The Global Strategy on High Field Magnet"/>
          <p:cNvSpPr txBox="1"/>
          <p:nvPr/>
        </p:nvSpPr>
        <p:spPr>
          <a:xfrm rot="21600000">
            <a:off x="2495895" y="-41932"/>
            <a:ext cx="6728421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IV. The Global Strategy on High Field Magnet  </a:t>
            </a:r>
          </a:p>
        </p:txBody>
      </p:sp>
      <p:grpSp>
        <p:nvGrpSpPr>
          <p:cNvPr id="468" name="Group"/>
          <p:cNvGrpSpPr/>
          <p:nvPr/>
        </p:nvGrpSpPr>
        <p:grpSpPr>
          <a:xfrm>
            <a:off x="588022" y="2631502"/>
            <a:ext cx="8089579" cy="2286261"/>
            <a:chOff x="0" y="188118"/>
            <a:chExt cx="8089578" cy="2286260"/>
          </a:xfrm>
        </p:grpSpPr>
        <p:sp>
          <p:nvSpPr>
            <p:cNvPr id="459" name="3. Translational"/>
            <p:cNvSpPr/>
            <p:nvPr/>
          </p:nvSpPr>
          <p:spPr>
            <a:xfrm>
              <a:off x="0" y="18811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8" tIns="35718" rIns="35718" bIns="35718" numCol="1" anchor="ctr">
              <a:spAutoFit/>
            </a:bodyPr>
            <a:lstStyle>
              <a:lvl1pPr defTabSz="410765">
                <a:defRPr sz="20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3. Translational </a:t>
              </a:r>
            </a:p>
          </p:txBody>
        </p:sp>
        <p:grpSp>
          <p:nvGrpSpPr>
            <p:cNvPr id="467" name="Group"/>
            <p:cNvGrpSpPr/>
            <p:nvPr/>
          </p:nvGrpSpPr>
          <p:grpSpPr>
            <a:xfrm>
              <a:off x="369709" y="379914"/>
              <a:ext cx="7719870" cy="2094465"/>
              <a:chOff x="0" y="0"/>
              <a:chExt cx="7719868" cy="2094464"/>
            </a:xfrm>
          </p:grpSpPr>
          <p:sp>
            <p:nvSpPr>
              <p:cNvPr id="460" name="Energy and transport applications"/>
              <p:cNvSpPr/>
              <p:nvPr/>
            </p:nvSpPr>
            <p:spPr>
              <a:xfrm rot="21600000">
                <a:off x="260496" y="1799110"/>
                <a:ext cx="7459373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8" tIns="35718" rIns="35718" bIns="35718" numCol="1" anchor="t">
                <a:spAutoFit/>
              </a:bodyPr>
              <a:lstStyle>
                <a:lvl1pPr defTabSz="410765">
                  <a:defRPr sz="1700" b="1">
                    <a:solidFill>
                      <a:srgbClr val="00397A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r>
                  <a:t>Energy and transport applications </a:t>
                </a:r>
              </a:p>
            </p:txBody>
          </p:sp>
          <p:sp>
            <p:nvSpPr>
              <p:cNvPr id="461" name="In fields of main interest of national Strategic Programs (PNIEC)"/>
              <p:cNvSpPr/>
              <p:nvPr/>
            </p:nvSpPr>
            <p:spPr>
              <a:xfrm rot="21600000">
                <a:off x="828569" y="2094462"/>
                <a:ext cx="6752552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8" tIns="35718" rIns="35718" bIns="35718" numCol="1" anchor="t">
                <a:spAutoFit/>
              </a:bodyPr>
              <a:lstStyle>
                <a:lvl1pPr defTabSz="410765">
                  <a:defRPr sz="1500">
                    <a:solidFill>
                      <a:srgbClr val="00397A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r>
                  <a:t>In fields of main interest of national Strategic Programs (PNIEC)  </a:t>
                </a:r>
              </a:p>
            </p:txBody>
          </p:sp>
          <p:sp>
            <p:nvSpPr>
              <p:cNvPr id="462" name="Traslational applications of the HFM technology is a relevant secondary objective. In particular, on three aspects:"/>
              <p:cNvSpPr/>
              <p:nvPr/>
            </p:nvSpPr>
            <p:spPr>
              <a:xfrm rot="21600000">
                <a:off x="0" y="0"/>
                <a:ext cx="7643800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8" tIns="35718" rIns="35718" bIns="35718" numCol="1" anchor="t">
                <a:spAutoFit/>
              </a:bodyPr>
              <a:lstStyle>
                <a:lvl1pPr defTabSz="410765">
                  <a:defRPr sz="1600">
                    <a:solidFill>
                      <a:srgbClr val="00397A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r>
                  <a:t>Traslational applications of the HFM technology is a relevant secondary objective. In particular, on three aspects: </a:t>
                </a:r>
              </a:p>
            </p:txBody>
          </p:sp>
          <p:sp>
            <p:nvSpPr>
              <p:cNvPr id="463" name="Medical Applications"/>
              <p:cNvSpPr/>
              <p:nvPr/>
            </p:nvSpPr>
            <p:spPr>
              <a:xfrm rot="21600000">
                <a:off x="260496" y="554987"/>
                <a:ext cx="7459373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8" tIns="35718" rIns="35718" bIns="35718" numCol="1" anchor="t">
                <a:spAutoFit/>
              </a:bodyPr>
              <a:lstStyle>
                <a:lvl1pPr defTabSz="410765">
                  <a:defRPr sz="1700" b="1">
                    <a:solidFill>
                      <a:srgbClr val="00397A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r>
                  <a:t>Medical Applications </a:t>
                </a:r>
              </a:p>
            </p:txBody>
          </p:sp>
          <p:sp>
            <p:nvSpPr>
              <p:cNvPr id="464" name="Medical radio-isotopes, hadrontherapy"/>
              <p:cNvSpPr/>
              <p:nvPr/>
            </p:nvSpPr>
            <p:spPr>
              <a:xfrm rot="21600000">
                <a:off x="828569" y="901139"/>
                <a:ext cx="4706289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8" tIns="35718" rIns="35718" bIns="35718" numCol="1" anchor="t">
                <a:spAutoFit/>
              </a:bodyPr>
              <a:lstStyle>
                <a:lvl1pPr defTabSz="410765">
                  <a:defRPr sz="1500">
                    <a:solidFill>
                      <a:srgbClr val="00397A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r>
                  <a:t>Medical radio-isotopes, hadrontherapy</a:t>
                </a:r>
              </a:p>
            </p:txBody>
          </p:sp>
          <p:sp>
            <p:nvSpPr>
              <p:cNvPr id="465" name="Other Scienfic fields"/>
              <p:cNvSpPr/>
              <p:nvPr/>
            </p:nvSpPr>
            <p:spPr>
              <a:xfrm rot="21600000">
                <a:off x="260496" y="1217431"/>
                <a:ext cx="7459373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8" tIns="35718" rIns="35718" bIns="35718" numCol="1" anchor="t">
                <a:spAutoFit/>
              </a:bodyPr>
              <a:lstStyle>
                <a:lvl1pPr defTabSz="410765">
                  <a:defRPr sz="1700" b="1">
                    <a:solidFill>
                      <a:srgbClr val="00397A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r>
                  <a:t>Other Scienfic fields </a:t>
                </a:r>
              </a:p>
            </p:txBody>
          </p:sp>
          <p:sp>
            <p:nvSpPr>
              <p:cNvPr id="466" name="In particular, Fusion facilities"/>
              <p:cNvSpPr/>
              <p:nvPr/>
            </p:nvSpPr>
            <p:spPr>
              <a:xfrm rot="21600000">
                <a:off x="828569" y="1487384"/>
                <a:ext cx="6752552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8" tIns="35718" rIns="35718" bIns="35718" numCol="1" anchor="t">
                <a:spAutoFit/>
              </a:bodyPr>
              <a:lstStyle>
                <a:lvl1pPr defTabSz="410765">
                  <a:defRPr sz="1500">
                    <a:solidFill>
                      <a:srgbClr val="00397A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lvl1pPr>
              </a:lstStyle>
              <a:p>
                <a:r>
                  <a:t>In particular, Fusion facilities </a:t>
                </a:r>
              </a:p>
            </p:txBody>
          </p:sp>
        </p:grpSp>
      </p:grpSp>
      <p:sp>
        <p:nvSpPr>
          <p:cNvPr id="4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" grpId="2" animBg="1" advAuto="0"/>
      <p:bldP spid="468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ounded Rectangle"/>
          <p:cNvSpPr/>
          <p:nvPr/>
        </p:nvSpPr>
        <p:spPr>
          <a:xfrm>
            <a:off x="851993" y="1384271"/>
            <a:ext cx="7959120" cy="666879"/>
          </a:xfrm>
          <a:prstGeom prst="roundRect">
            <a:avLst>
              <a:gd name="adj" fmla="val 24374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2" name="Rounded Rectangle"/>
          <p:cNvSpPr/>
          <p:nvPr/>
        </p:nvSpPr>
        <p:spPr>
          <a:xfrm>
            <a:off x="890442" y="5532005"/>
            <a:ext cx="7959120" cy="666879"/>
          </a:xfrm>
          <a:prstGeom prst="roundRect">
            <a:avLst>
              <a:gd name="adj" fmla="val 24374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3" name="Rounded Rectangle"/>
          <p:cNvSpPr/>
          <p:nvPr/>
        </p:nvSpPr>
        <p:spPr>
          <a:xfrm>
            <a:off x="863792" y="4002066"/>
            <a:ext cx="7959120" cy="1490869"/>
          </a:xfrm>
          <a:prstGeom prst="roundRect">
            <a:avLst>
              <a:gd name="adj" fmla="val 13546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4" name="tin"/>
          <p:cNvSpPr/>
          <p:nvPr/>
        </p:nvSpPr>
        <p:spPr>
          <a:xfrm>
            <a:off x="863792" y="2208778"/>
            <a:ext cx="7959120" cy="1716644"/>
          </a:xfrm>
          <a:prstGeom prst="roundRect">
            <a:avLst>
              <a:gd name="adj" fmla="val 13360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/>
          <a:lstStyle>
            <a:lvl1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tin</a:t>
            </a:r>
          </a:p>
        </p:txBody>
      </p:sp>
      <p:sp>
        <p:nvSpPr>
          <p:cNvPr id="55" name="The High Field Magnet Strategy in Spain"/>
          <p:cNvSpPr txBox="1"/>
          <p:nvPr/>
        </p:nvSpPr>
        <p:spPr>
          <a:xfrm rot="21600000">
            <a:off x="2085139" y="136414"/>
            <a:ext cx="6941959" cy="50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>
              <a:defRPr sz="28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High Field Magnet Strategy in Spain </a:t>
            </a:r>
          </a:p>
        </p:txBody>
      </p:sp>
      <p:sp>
        <p:nvSpPr>
          <p:cNvPr id="56" name="I. Accelerator-related institutions in Spain"/>
          <p:cNvSpPr txBox="1"/>
          <p:nvPr/>
        </p:nvSpPr>
        <p:spPr>
          <a:xfrm rot="21600000">
            <a:off x="1061747" y="1536930"/>
            <a:ext cx="7768213" cy="363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marL="252280" indent="-252280" defTabSz="410765">
              <a:lnSpc>
                <a:spcPct val="110000"/>
              </a:lnSpc>
              <a:defRPr sz="19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I. Accelerator-related institutions in Spain</a:t>
            </a:r>
          </a:p>
        </p:txBody>
      </p:sp>
      <p:sp>
        <p:nvSpPr>
          <p:cNvPr id="57" name="III. The Spanish High Field Magnet Program"/>
          <p:cNvSpPr txBox="1"/>
          <p:nvPr/>
        </p:nvSpPr>
        <p:spPr>
          <a:xfrm rot="21600000">
            <a:off x="963025" y="3357739"/>
            <a:ext cx="5192205" cy="363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III. The Spanish High Field Magnet Program  </a:t>
            </a:r>
          </a:p>
        </p:txBody>
      </p:sp>
      <p:sp>
        <p:nvSpPr>
          <p:cNvPr id="58" name="Outline"/>
          <p:cNvSpPr txBox="1"/>
          <p:nvPr/>
        </p:nvSpPr>
        <p:spPr>
          <a:xfrm rot="21600000">
            <a:off x="678097" y="846197"/>
            <a:ext cx="1265202" cy="477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Outline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61160" y="6540307"/>
            <a:ext cx="1603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60" name="II. Background. Previous contribution on superconducting magnets"/>
          <p:cNvSpPr txBox="1"/>
          <p:nvPr/>
        </p:nvSpPr>
        <p:spPr>
          <a:xfrm rot="21600000">
            <a:off x="887389" y="2649183"/>
            <a:ext cx="7579997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92798" indent="-392798" defTabSz="584200">
              <a:defRPr sz="19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  II. Background. Previous contribution on superconducting magnets </a:t>
            </a:r>
          </a:p>
        </p:txBody>
      </p:sp>
      <p:sp>
        <p:nvSpPr>
          <p:cNvPr id="61" name="Accelerator Technologies. CIEMAT"/>
          <p:cNvSpPr txBox="1"/>
          <p:nvPr/>
        </p:nvSpPr>
        <p:spPr>
          <a:xfrm rot="21600000">
            <a:off x="1037913" y="2194739"/>
            <a:ext cx="4475964" cy="388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1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Accelerator Technologies. CIEMAT</a:t>
            </a:r>
          </a:p>
        </p:txBody>
      </p:sp>
      <p:sp>
        <p:nvSpPr>
          <p:cNvPr id="62" name="Materials for HFM. CSIC-ICMAB"/>
          <p:cNvSpPr txBox="1"/>
          <p:nvPr/>
        </p:nvSpPr>
        <p:spPr>
          <a:xfrm>
            <a:off x="1030071" y="4034039"/>
            <a:ext cx="4070054" cy="388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1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Materials for HFM. CSIC-ICMAB</a:t>
            </a:r>
          </a:p>
        </p:txBody>
      </p:sp>
      <p:sp>
        <p:nvSpPr>
          <p:cNvPr id="63" name="IV. The Superconducting material group at ICMAB"/>
          <p:cNvSpPr txBox="1"/>
          <p:nvPr/>
        </p:nvSpPr>
        <p:spPr>
          <a:xfrm rot="21600000">
            <a:off x="1020351" y="4501158"/>
            <a:ext cx="5786619" cy="363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IV. The Superconducting material group at ICMAB</a:t>
            </a:r>
          </a:p>
        </p:txBody>
      </p:sp>
      <p:sp>
        <p:nvSpPr>
          <p:cNvPr id="64" name="V. Activities of interest for HFM"/>
          <p:cNvSpPr txBox="1"/>
          <p:nvPr/>
        </p:nvSpPr>
        <p:spPr>
          <a:xfrm rot="21600000">
            <a:off x="1033051" y="4919741"/>
            <a:ext cx="3834068" cy="363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 V. Activities of interest for HFM  </a:t>
            </a:r>
          </a:p>
        </p:txBody>
      </p:sp>
      <p:sp>
        <p:nvSpPr>
          <p:cNvPr id="65" name="VI. The Global Strategy on High Field Magnet"/>
          <p:cNvSpPr txBox="1"/>
          <p:nvPr/>
        </p:nvSpPr>
        <p:spPr>
          <a:xfrm rot="21600000">
            <a:off x="1028700" y="5626578"/>
            <a:ext cx="5366347" cy="363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VI. The Global Strategy on High Field Magnet  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23060" y="6540306"/>
            <a:ext cx="2365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10764"/>
          </a:lstStyle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472" name="3. Translational"/>
          <p:cNvSpPr txBox="1"/>
          <p:nvPr/>
        </p:nvSpPr>
        <p:spPr>
          <a:xfrm>
            <a:off x="572166" y="309132"/>
            <a:ext cx="2196009" cy="401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defTabSz="410764">
              <a:defRPr sz="22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3. Translational </a:t>
            </a:r>
          </a:p>
        </p:txBody>
      </p:sp>
      <p:sp>
        <p:nvSpPr>
          <p:cNvPr id="473" name="Ion Therapy"/>
          <p:cNvSpPr txBox="1"/>
          <p:nvPr/>
        </p:nvSpPr>
        <p:spPr>
          <a:xfrm>
            <a:off x="576613" y="1029046"/>
            <a:ext cx="2853534" cy="287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>
            <a:spAutoFit/>
          </a:bodyPr>
          <a:lstStyle>
            <a:lvl1pPr defTabSz="410764">
              <a:defRPr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Ion Beam Therapy </a:t>
            </a:r>
          </a:p>
        </p:txBody>
      </p:sp>
      <p:pic>
        <p:nvPicPr>
          <p:cNvPr id="474" name="Picture 16" descr="Picture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278" y="2071578"/>
            <a:ext cx="3244007" cy="1631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475" name="Screen Shot 2019-03-21 at 10.05.26.png" descr="Screen Shot 2019-03-21 at 10.05.2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42936" y="1929163"/>
            <a:ext cx="1548123" cy="1750304"/>
          </a:xfrm>
          <a:prstGeom prst="rect">
            <a:avLst/>
          </a:prstGeom>
          <a:ln w="12700">
            <a:miter lim="400000"/>
          </a:ln>
        </p:spPr>
      </p:pic>
      <p:sp>
        <p:nvSpPr>
          <p:cNvPr id="476" name="Aim: C6+ ion-beam therapy LINACs…"/>
          <p:cNvSpPr txBox="1"/>
          <p:nvPr/>
        </p:nvSpPr>
        <p:spPr>
          <a:xfrm>
            <a:off x="576613" y="1263621"/>
            <a:ext cx="8138119" cy="477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>
            <a:spAutoFit/>
          </a:bodyPr>
          <a:lstStyle/>
          <a:p>
            <a:pPr defTabSz="410764">
              <a:defRPr sz="13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Aim: C6+ ion-beam LINACs. </a:t>
            </a:r>
          </a:p>
          <a:p>
            <a:pPr defTabSz="410764">
              <a:defRPr sz="13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(CERN, HITRI-PLUS, ARIES, SEEIIST &amp; National programs) </a:t>
            </a:r>
          </a:p>
        </p:txBody>
      </p:sp>
      <p:sp>
        <p:nvSpPr>
          <p:cNvPr id="477" name="V. The Global Strategy on High Field Magnet"/>
          <p:cNvSpPr txBox="1"/>
          <p:nvPr/>
        </p:nvSpPr>
        <p:spPr>
          <a:xfrm>
            <a:off x="2495894" y="-41932"/>
            <a:ext cx="6643737" cy="43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defTabSz="410764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V. The Global Strategy on High Field Magnet  </a:t>
            </a:r>
          </a:p>
        </p:txBody>
      </p:sp>
      <p:sp>
        <p:nvSpPr>
          <p:cNvPr id="478" name="PET Isotope production"/>
          <p:cNvSpPr txBox="1"/>
          <p:nvPr/>
        </p:nvSpPr>
        <p:spPr>
          <a:xfrm>
            <a:off x="5062811" y="978246"/>
            <a:ext cx="2853533" cy="287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>
            <a:spAutoFit/>
          </a:bodyPr>
          <a:lstStyle>
            <a:lvl1pPr defTabSz="410764">
              <a:defRPr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PET Isotope production </a:t>
            </a:r>
          </a:p>
        </p:txBody>
      </p:sp>
      <p:pic>
        <p:nvPicPr>
          <p:cNvPr id="479" name="Screen Shot 2019-03-21 at 20.28.41.png" descr="Screen Shot 2019-03-21 at 20.28.4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30038" y="1592140"/>
            <a:ext cx="2783077" cy="2066583"/>
          </a:xfrm>
          <a:prstGeom prst="rect">
            <a:avLst/>
          </a:prstGeom>
          <a:ln w="12700">
            <a:miter lim="400000"/>
          </a:ln>
        </p:spPr>
      </p:pic>
      <p:sp>
        <p:nvSpPr>
          <p:cNvPr id="480" name="Compact accelerators for research PET radioisotopes"/>
          <p:cNvSpPr txBox="1"/>
          <p:nvPr/>
        </p:nvSpPr>
        <p:spPr>
          <a:xfrm>
            <a:off x="5176563" y="1250921"/>
            <a:ext cx="3888144" cy="50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>
            <a:spAutoFit/>
          </a:bodyPr>
          <a:lstStyle>
            <a:lvl1pPr defTabSz="410764">
              <a:defRPr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Compact accelerators for research PET radioisotopes</a:t>
            </a:r>
          </a:p>
        </p:txBody>
      </p:sp>
      <p:grpSp>
        <p:nvGrpSpPr>
          <p:cNvPr id="487" name="Group"/>
          <p:cNvGrpSpPr/>
          <p:nvPr/>
        </p:nvGrpSpPr>
        <p:grpSpPr>
          <a:xfrm>
            <a:off x="545923" y="3723087"/>
            <a:ext cx="8320660" cy="2741778"/>
            <a:chOff x="0" y="0"/>
            <a:chExt cx="8320659" cy="2741777"/>
          </a:xfrm>
        </p:grpSpPr>
        <p:sp>
          <p:nvSpPr>
            <p:cNvPr id="481" name="Energy and transport applications"/>
            <p:cNvSpPr txBox="1"/>
            <p:nvPr/>
          </p:nvSpPr>
          <p:spPr>
            <a:xfrm>
              <a:off x="78454" y="0"/>
              <a:ext cx="7459375" cy="3254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7" tIns="35717" rIns="35717" bIns="35717" numCol="1" anchor="t">
              <a:spAutoFit/>
            </a:bodyPr>
            <a:lstStyle>
              <a:lvl1pPr defTabSz="410764">
                <a:defRPr sz="17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Energy and transport applications </a:t>
              </a:r>
            </a:p>
          </p:txBody>
        </p:sp>
        <p:sp>
          <p:nvSpPr>
            <p:cNvPr id="482" name="(Examples of on-going discussions with industry and academia)"/>
            <p:cNvSpPr txBox="1"/>
            <p:nvPr/>
          </p:nvSpPr>
          <p:spPr>
            <a:xfrm>
              <a:off x="0" y="294819"/>
              <a:ext cx="6948297" cy="50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7" tIns="35717" rIns="35717" bIns="35717" numCol="1" anchor="t">
              <a:spAutoFit/>
            </a:bodyPr>
            <a:lstStyle/>
            <a:p>
              <a:pPr defTabSz="410764">
                <a:defRPr>
                  <a:solidFill>
                    <a:srgbClr val="00397A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t>(Examples of on-going discussions with industry and academia: a) Ultrafast Transportation System  b) Ocean Energy Extraction Systems</a:t>
              </a:r>
            </a:p>
          </p:txBody>
        </p:sp>
        <p:pic>
          <p:nvPicPr>
            <p:cNvPr id="483" name="Picture 2" descr="Picture 2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46884" y="870601"/>
              <a:ext cx="3458285" cy="18017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86" name="Grupo 3"/>
            <p:cNvGrpSpPr/>
            <p:nvPr/>
          </p:nvGrpSpPr>
          <p:grpSpPr>
            <a:xfrm>
              <a:off x="4941416" y="58696"/>
              <a:ext cx="3379244" cy="2683082"/>
              <a:chOff x="0" y="0"/>
              <a:chExt cx="3379243" cy="2683080"/>
            </a:xfrm>
          </p:grpSpPr>
          <p:pic>
            <p:nvPicPr>
              <p:cNvPr id="484" name="Imagen 2" descr="Imagen 2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8588" t="17916" r="16647" b="6702"/>
              <a:stretch>
                <a:fillRect/>
              </a:stretch>
            </p:blipFill>
            <p:spPr>
              <a:xfrm>
                <a:off x="-1" y="840023"/>
                <a:ext cx="2043953" cy="178426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85" name="Imagen 21" descr="Imagen 21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 l="30688" t="15535" r="46811" b="4098"/>
              <a:stretch>
                <a:fillRect/>
              </a:stretch>
            </p:blipFill>
            <p:spPr>
              <a:xfrm>
                <a:off x="2043952" y="0"/>
                <a:ext cx="1335291" cy="268308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488" name="Ion Therapy"/>
          <p:cNvSpPr txBox="1"/>
          <p:nvPr/>
        </p:nvSpPr>
        <p:spPr>
          <a:xfrm>
            <a:off x="576613" y="682263"/>
            <a:ext cx="2853534" cy="350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>
            <a:spAutoFit/>
          </a:bodyPr>
          <a:lstStyle>
            <a:lvl1pPr defTabSz="410764">
              <a:defRPr sz="18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Medical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7" grpId="1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491" name="VI. The Global Strategy on High Field Magnet"/>
          <p:cNvSpPr txBox="1"/>
          <p:nvPr/>
        </p:nvSpPr>
        <p:spPr>
          <a:xfrm rot="21600000">
            <a:off x="2495895" y="-41932"/>
            <a:ext cx="6756401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4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VI. The Global Strategy on High Field Magnet  </a:t>
            </a:r>
          </a:p>
        </p:txBody>
      </p:sp>
      <p:sp>
        <p:nvSpPr>
          <p:cNvPr id="492" name="Expected industrial return"/>
          <p:cNvSpPr txBox="1"/>
          <p:nvPr/>
        </p:nvSpPr>
        <p:spPr>
          <a:xfrm rot="21600000">
            <a:off x="777368" y="1270205"/>
            <a:ext cx="3272483" cy="350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marL="228600" indent="-228600" defTabSz="410765">
              <a:buSzPct val="100000"/>
              <a:buChar char="•"/>
              <a:defRPr sz="18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Expected industrial return  </a:t>
            </a:r>
          </a:p>
        </p:txBody>
      </p:sp>
      <p:sp>
        <p:nvSpPr>
          <p:cNvPr id="493" name="Translational implications"/>
          <p:cNvSpPr txBox="1"/>
          <p:nvPr/>
        </p:nvSpPr>
        <p:spPr>
          <a:xfrm rot="21600000">
            <a:off x="785908" y="1623684"/>
            <a:ext cx="3183745" cy="350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marL="228600" indent="-228600" defTabSz="410765">
              <a:buSzPct val="100000"/>
              <a:buChar char="•"/>
              <a:defRPr sz="18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Translational implications </a:t>
            </a:r>
          </a:p>
        </p:txBody>
      </p:sp>
      <p:sp>
        <p:nvSpPr>
          <p:cNvPr id="494" name="A technological contribution, with aims on"/>
          <p:cNvSpPr txBox="1"/>
          <p:nvPr/>
        </p:nvSpPr>
        <p:spPr>
          <a:xfrm rot="21600000">
            <a:off x="777368" y="923987"/>
            <a:ext cx="5075679" cy="363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A technological contribution, with aims on  </a:t>
            </a:r>
          </a:p>
        </p:txBody>
      </p:sp>
      <p:sp>
        <p:nvSpPr>
          <p:cNvPr id="495" name="The global strategy within the HFM program in Spain is based on"/>
          <p:cNvSpPr txBox="1"/>
          <p:nvPr/>
        </p:nvSpPr>
        <p:spPr>
          <a:xfrm rot="21600000">
            <a:off x="619189" y="526969"/>
            <a:ext cx="8128299" cy="376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20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The global strategy within the HFM program in Spain is based on   </a:t>
            </a:r>
          </a:p>
        </p:txBody>
      </p:sp>
      <p:sp>
        <p:nvSpPr>
          <p:cNvPr id="496" name="1. The technological contribution."/>
          <p:cNvSpPr txBox="1"/>
          <p:nvPr/>
        </p:nvSpPr>
        <p:spPr>
          <a:xfrm rot="21600000">
            <a:off x="734785" y="2256939"/>
            <a:ext cx="4012097" cy="363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410765">
              <a:defRPr sz="1900" b="1">
                <a:solidFill>
                  <a:srgbClr val="A7A7A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1. The technological contribution. </a:t>
            </a:r>
          </a:p>
        </p:txBody>
      </p:sp>
      <p:sp>
        <p:nvSpPr>
          <p:cNvPr id="497" name="Main objective: being a key player on the EPP strategy.…"/>
          <p:cNvSpPr txBox="1"/>
          <p:nvPr/>
        </p:nvSpPr>
        <p:spPr>
          <a:xfrm rot="21600000">
            <a:off x="917026" y="2639319"/>
            <a:ext cx="8084572" cy="1430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>
            <a:spAutoFit/>
          </a:bodyPr>
          <a:lstStyle/>
          <a:p>
            <a:pPr defTabSz="410765">
              <a:spcBef>
                <a:spcPts val="600"/>
              </a:spcBef>
              <a:buClr>
                <a:srgbClr val="00397A"/>
              </a:buClr>
              <a:defRPr sz="1600">
                <a:solidFill>
                  <a:srgbClr val="A7A7A7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Main objective: being a key player on the EPP strategy. </a:t>
            </a:r>
          </a:p>
          <a:p>
            <a:pPr defTabSz="410765">
              <a:spcBef>
                <a:spcPts val="600"/>
              </a:spcBef>
              <a:buClr>
                <a:srgbClr val="00397A"/>
              </a:buClr>
              <a:defRPr sz="1600">
                <a:solidFill>
                  <a:srgbClr val="A7A7A7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Specific technical aims:  </a:t>
            </a:r>
          </a:p>
          <a:p>
            <a:pPr marL="228600" indent="-228600" defTabSz="410765">
              <a:buSzPct val="100000"/>
              <a:buChar char="•"/>
              <a:defRPr sz="1600">
                <a:solidFill>
                  <a:srgbClr val="A7A7A7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Contribute to HiLumi as inmediate prioritity: The MCBXFA-B series.</a:t>
            </a:r>
          </a:p>
          <a:p>
            <a:pPr marL="228600" indent="-228600" defTabSz="410765">
              <a:buSzPct val="100000"/>
              <a:buChar char="•"/>
              <a:defRPr sz="1600">
                <a:solidFill>
                  <a:srgbClr val="A7A7A7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Develop own experimental capabilities of design, construction and testing on HFM </a:t>
            </a:r>
          </a:p>
          <a:p>
            <a:pPr marL="228600" indent="-228600" defTabSz="410765">
              <a:buSzPct val="100000"/>
              <a:buChar char="•"/>
              <a:defRPr sz="1600">
                <a:solidFill>
                  <a:srgbClr val="A7A7A7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Target specific technologies: Common Coil, React &amp; Wind, B&amp;K. </a:t>
            </a:r>
          </a:p>
        </p:txBody>
      </p:sp>
      <p:pic>
        <p:nvPicPr>
          <p:cNvPr id="498" name="Imagen 1" descr="Imagen 1"/>
          <p:cNvPicPr>
            <a:picLocks noChangeAspect="1"/>
          </p:cNvPicPr>
          <p:nvPr/>
        </p:nvPicPr>
        <p:blipFill>
          <a:blip r:embed="rId2">
            <a:alphaModFix amt="57692"/>
            <a:extLst/>
          </a:blip>
          <a:stretch>
            <a:fillRect/>
          </a:stretch>
        </p:blipFill>
        <p:spPr>
          <a:xfrm>
            <a:off x="3828935" y="4588083"/>
            <a:ext cx="2026145" cy="2496982"/>
          </a:xfrm>
          <a:prstGeom prst="rect">
            <a:avLst/>
          </a:prstGeom>
          <a:ln w="12700">
            <a:miter lim="400000"/>
          </a:ln>
        </p:spPr>
      </p:pic>
      <p:pic>
        <p:nvPicPr>
          <p:cNvPr id="499" name="Imagen 2" descr="Imagen 2"/>
          <p:cNvPicPr>
            <a:picLocks noChangeAspect="1"/>
          </p:cNvPicPr>
          <p:nvPr/>
        </p:nvPicPr>
        <p:blipFill>
          <a:blip r:embed="rId3">
            <a:alphaModFix amt="57692"/>
            <a:extLst/>
          </a:blip>
          <a:srcRect l="7468" t="32567" r="14457" b="10171"/>
          <a:stretch>
            <a:fillRect/>
          </a:stretch>
        </p:blipFill>
        <p:spPr>
          <a:xfrm>
            <a:off x="6119896" y="4937652"/>
            <a:ext cx="3287911" cy="17978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00" name="Imagen 3" descr="Imagen 3"/>
          <p:cNvPicPr>
            <a:picLocks noChangeAspect="1"/>
          </p:cNvPicPr>
          <p:nvPr/>
        </p:nvPicPr>
        <p:blipFill>
          <a:blip r:embed="rId4">
            <a:alphaModFix amt="57692"/>
            <a:extLst/>
          </a:blip>
          <a:stretch>
            <a:fillRect/>
          </a:stretch>
        </p:blipFill>
        <p:spPr>
          <a:xfrm>
            <a:off x="-51101" y="4507684"/>
            <a:ext cx="3832732" cy="1974569"/>
          </a:xfrm>
          <a:prstGeom prst="rect">
            <a:avLst/>
          </a:prstGeom>
          <a:ln w="12700">
            <a:miter lim="400000"/>
          </a:ln>
        </p:spPr>
      </p:pic>
      <p:pic>
        <p:nvPicPr>
          <p:cNvPr id="501" name="Imagen 20" descr="Imagen 20"/>
          <p:cNvPicPr>
            <a:picLocks noChangeAspect="1"/>
          </p:cNvPicPr>
          <p:nvPr/>
        </p:nvPicPr>
        <p:blipFill>
          <a:blip r:embed="rId5">
            <a:alphaModFix amt="57692"/>
            <a:extLst/>
          </a:blip>
          <a:srcRect l="37282" t="50886" r="4465" b="30127"/>
          <a:stretch>
            <a:fillRect/>
          </a:stretch>
        </p:blipFill>
        <p:spPr>
          <a:xfrm>
            <a:off x="3828935" y="4499039"/>
            <a:ext cx="2528572" cy="1102575"/>
          </a:xfrm>
          <a:prstGeom prst="rect">
            <a:avLst/>
          </a:prstGeom>
          <a:ln w="12700">
            <a:miter lim="400000"/>
          </a:ln>
        </p:spPr>
      </p:pic>
      <p:sp>
        <p:nvSpPr>
          <p:cNvPr id="502" name="Contribute to the HTS material program:  low cost, robust HTS conductors"/>
          <p:cNvSpPr txBox="1"/>
          <p:nvPr/>
        </p:nvSpPr>
        <p:spPr>
          <a:xfrm rot="21600000">
            <a:off x="925608" y="4033932"/>
            <a:ext cx="8381485" cy="312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>
            <a:spAutoFit/>
          </a:bodyPr>
          <a:lstStyle/>
          <a:p>
            <a:pPr marL="228600" indent="-228600" defTabSz="410765">
              <a:buSzPct val="100000"/>
              <a:buChar char="•"/>
              <a:defRPr sz="1600">
                <a:solidFill>
                  <a:srgbClr val="A7A7A7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Contribute to the HTS material program: 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low cost, robust HTS conductors</a:t>
            </a:r>
            <a:r>
              <a:t> </a:t>
            </a:r>
          </a:p>
        </p:txBody>
      </p:sp>
      <p:sp>
        <p:nvSpPr>
          <p:cNvPr id="503" name="Thank you very much"/>
          <p:cNvSpPr txBox="1"/>
          <p:nvPr/>
        </p:nvSpPr>
        <p:spPr>
          <a:xfrm>
            <a:off x="696310" y="2219403"/>
            <a:ext cx="7953015" cy="825501"/>
          </a:xfrm>
          <a:prstGeom prst="rect">
            <a:avLst/>
          </a:prstGeom>
          <a:gradFill>
            <a:gsLst>
              <a:gs pos="0">
                <a:schemeClr val="accent3">
                  <a:lumOff val="44000"/>
                  <a:alpha val="78102"/>
                </a:schemeClr>
              </a:gs>
              <a:gs pos="100000">
                <a:srgbClr val="DCDEE0">
                  <a:alpha val="78102"/>
                </a:srgbClr>
              </a:gs>
            </a:gsLst>
            <a:lin ang="54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marL="119821" algn="ctr" defTabSz="228600">
              <a:spcBef>
                <a:spcPts val="300"/>
              </a:spcBef>
              <a:defRPr sz="4900">
                <a:solidFill>
                  <a:srgbClr val="942193"/>
                </a:solidFill>
                <a:uFill>
                  <a:solidFill>
                    <a:srgbClr val="942193"/>
                  </a:solidFill>
                </a:u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pPr>
              <a:defRPr sz="6400"/>
            </a:pPr>
            <a:r>
              <a:rPr sz="4900"/>
              <a:t>Thank you very much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23060" y="6540306"/>
            <a:ext cx="2365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10764"/>
          </a:lstStyle>
          <a:p>
            <a:fld id="{86CB4B4D-7CA3-9044-876B-883B54F8677D}" type="slidenum">
              <a:t>22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creen Shot 2014-10-11 at 09.02.59.png" descr="Screen Shot 2014-10-11 at 09.02.5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3088" y="1434001"/>
            <a:ext cx="6423487" cy="4607697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68" name="Table"/>
          <p:cNvGraphicFramePr/>
          <p:nvPr/>
        </p:nvGraphicFramePr>
        <p:xfrm>
          <a:off x="7776229" y="755721"/>
          <a:ext cx="1077957" cy="5625704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074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15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Institutes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75DB3C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IFIC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CIEMAT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IGFAE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UB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UCM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UGR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IFAE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IFT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UZ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IMZ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UIB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UPV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CNA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UAM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IEM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IFCA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UH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UO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USAL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B4B4B4"/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556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900" b="1">
                          <a:solidFill>
                            <a:srgbClr val="0065C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IMB</a:t>
                      </a:r>
                    </a:p>
                  </a:txBody>
                  <a:tcPr marL="63500" marR="63500" marT="0" marB="0" anchor="ctr" horzOverflow="overflow">
                    <a:lnL w="3175">
                      <a:solidFill>
                        <a:srgbClr val="75DB3C"/>
                      </a:solidFill>
                      <a:miter lim="400000"/>
                    </a:lnL>
                    <a:lnR w="3175">
                      <a:solidFill>
                        <a:srgbClr val="75DB3C"/>
                      </a:solidFill>
                      <a:miter lim="400000"/>
                    </a:lnR>
                    <a:lnT w="3175">
                      <a:solidFill>
                        <a:srgbClr val="B4B4B4"/>
                      </a:solidFill>
                      <a:miter lim="400000"/>
                    </a:lnT>
                    <a:lnB w="3175">
                      <a:solidFill>
                        <a:srgbClr val="75DB3C"/>
                      </a:solidFill>
                      <a:miter lim="400000"/>
                    </a:lnB>
                    <a:solidFill>
                      <a:srgbClr val="797A7C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69" name="Scientific activity on Particle Physics and Astroparticle Physics.…"/>
          <p:cNvSpPr txBox="1"/>
          <p:nvPr/>
        </p:nvSpPr>
        <p:spPr>
          <a:xfrm rot="21600000">
            <a:off x="528160" y="482946"/>
            <a:ext cx="7205838" cy="7318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/>
          <a:p>
            <a:pPr defTabSz="584200">
              <a:spcBef>
                <a:spcPts val="800"/>
              </a:spcBef>
              <a:defRPr sz="1800" b="1">
                <a:solidFill>
                  <a:srgbClr val="164F86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Scientific activity on Particle Physics and Astroparticle Physics.</a:t>
            </a:r>
          </a:p>
          <a:p>
            <a:pPr defTabSz="584200">
              <a:spcBef>
                <a:spcPts val="800"/>
              </a:spcBef>
              <a:defRPr sz="1800" b="1">
                <a:solidFill>
                  <a:srgbClr val="164F86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Instrumentation: detectors and computing </a:t>
            </a:r>
          </a:p>
        </p:txBody>
      </p:sp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61160" y="6540307"/>
            <a:ext cx="1603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71" name="I. Accelerator-related institutions in Spain"/>
          <p:cNvSpPr txBox="1"/>
          <p:nvPr/>
        </p:nvSpPr>
        <p:spPr>
          <a:xfrm rot="21600000">
            <a:off x="1364433" y="-16532"/>
            <a:ext cx="7768213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 defTabSz="410765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I. Accelerator-related institutions in Spain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ESS-B"/>
          <p:cNvSpPr/>
          <p:nvPr/>
        </p:nvSpPr>
        <p:spPr>
          <a:xfrm>
            <a:off x="3490997" y="2350732"/>
            <a:ext cx="503940" cy="229395"/>
          </a:xfrm>
          <a:prstGeom prst="rect">
            <a:avLst/>
          </a:prstGeom>
          <a:solidFill>
            <a:srgbClr val="8881F0"/>
          </a:solidFill>
          <a:ln w="3175">
            <a:miter lim="400000"/>
          </a:ln>
          <a:effectLst>
            <a:outerShdw blurRad="381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146" tIns="32146" rIns="32146" bIns="32146">
            <a:spAutoFit/>
          </a:bodyPr>
          <a:lstStyle>
            <a:lvl1pPr algn="ctr" defTabSz="584200">
              <a:defRPr sz="1100" b="1">
                <a:solidFill>
                  <a:srgbClr val="DCDEE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ESS-B</a:t>
            </a:r>
          </a:p>
        </p:txBody>
      </p:sp>
      <p:pic>
        <p:nvPicPr>
          <p:cNvPr id="74" name="Screen Shot 2014-10-11 at 09.29.21.png" descr="Screen Shot 2014-10-11 at 09.29.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5619" y="2164858"/>
            <a:ext cx="6564818" cy="4127935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Activity on Science, Technology and service providers related with accelerators"/>
          <p:cNvSpPr txBox="1"/>
          <p:nvPr/>
        </p:nvSpPr>
        <p:spPr>
          <a:xfrm rot="21600000">
            <a:off x="491499" y="530199"/>
            <a:ext cx="8298653" cy="31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defTabSz="584200">
              <a:defRPr sz="1600" b="1">
                <a:solidFill>
                  <a:srgbClr val="164F86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Activity on Science, Technology and service providers related with accelerators </a:t>
            </a:r>
          </a:p>
        </p:txBody>
      </p:sp>
      <p:sp>
        <p:nvSpPr>
          <p:cNvPr id="76" name="CIEMAT"/>
          <p:cNvSpPr/>
          <p:nvPr/>
        </p:nvSpPr>
        <p:spPr>
          <a:xfrm>
            <a:off x="2903404" y="3565808"/>
            <a:ext cx="602166" cy="229395"/>
          </a:xfrm>
          <a:prstGeom prst="rect">
            <a:avLst/>
          </a:prstGeom>
          <a:solidFill>
            <a:srgbClr val="8881F0"/>
          </a:solidFill>
          <a:ln w="3175">
            <a:miter lim="400000"/>
          </a:ln>
          <a:effectLst>
            <a:outerShdw blurRad="381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146" tIns="32146" rIns="32146" bIns="32146">
            <a:spAutoFit/>
          </a:bodyPr>
          <a:lstStyle>
            <a:lvl1pPr algn="ctr" defTabSz="584200">
              <a:defRPr sz="1100" b="1">
                <a:solidFill>
                  <a:srgbClr val="DCDEE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CIEMAT</a:t>
            </a:r>
          </a:p>
        </p:txBody>
      </p:sp>
      <p:sp>
        <p:nvSpPr>
          <p:cNvPr id="77" name="IFIC"/>
          <p:cNvSpPr/>
          <p:nvPr/>
        </p:nvSpPr>
        <p:spPr>
          <a:xfrm>
            <a:off x="4735853" y="4323699"/>
            <a:ext cx="340843" cy="229395"/>
          </a:xfrm>
          <a:prstGeom prst="rect">
            <a:avLst/>
          </a:prstGeom>
          <a:solidFill>
            <a:srgbClr val="8881F0"/>
          </a:solidFill>
          <a:ln w="3175">
            <a:miter lim="400000"/>
          </a:ln>
          <a:effectLst>
            <a:outerShdw blurRad="381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146" tIns="32146" rIns="32146" bIns="32146">
            <a:spAutoFit/>
          </a:bodyPr>
          <a:lstStyle>
            <a:lvl1pPr algn="ctr" defTabSz="584200">
              <a:defRPr sz="1100" b="1">
                <a:solidFill>
                  <a:srgbClr val="DCDEE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IFIC</a:t>
            </a:r>
          </a:p>
        </p:txBody>
      </p:sp>
      <p:sp>
        <p:nvSpPr>
          <p:cNvPr id="78" name="ALBA"/>
          <p:cNvSpPr/>
          <p:nvPr/>
        </p:nvSpPr>
        <p:spPr>
          <a:xfrm>
            <a:off x="5677477" y="3469099"/>
            <a:ext cx="464989" cy="229395"/>
          </a:xfrm>
          <a:prstGeom prst="rect">
            <a:avLst/>
          </a:prstGeom>
          <a:solidFill>
            <a:srgbClr val="8881F0"/>
          </a:solidFill>
          <a:ln w="3175">
            <a:miter lim="400000"/>
          </a:ln>
          <a:effectLst>
            <a:outerShdw blurRad="381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146" tIns="32146" rIns="32146" bIns="32146">
            <a:spAutoFit/>
          </a:bodyPr>
          <a:lstStyle>
            <a:lvl1pPr algn="ctr" defTabSz="584200">
              <a:defRPr sz="1100" b="1">
                <a:solidFill>
                  <a:srgbClr val="DCDEE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ALBA</a:t>
            </a:r>
          </a:p>
        </p:txBody>
      </p:sp>
      <p:sp>
        <p:nvSpPr>
          <p:cNvPr id="79" name="CMAM"/>
          <p:cNvSpPr/>
          <p:nvPr/>
        </p:nvSpPr>
        <p:spPr>
          <a:xfrm>
            <a:off x="3018364" y="3871415"/>
            <a:ext cx="511511" cy="229395"/>
          </a:xfrm>
          <a:prstGeom prst="rect">
            <a:avLst/>
          </a:prstGeom>
          <a:solidFill>
            <a:srgbClr val="8881F0"/>
          </a:solidFill>
          <a:ln w="3175">
            <a:miter lim="400000"/>
          </a:ln>
          <a:effectLst>
            <a:outerShdw blurRad="381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146" tIns="32146" rIns="32146" bIns="32146">
            <a:spAutoFit/>
          </a:bodyPr>
          <a:lstStyle>
            <a:lvl1pPr algn="ctr" defTabSz="584200">
              <a:defRPr sz="1100" b="1">
                <a:solidFill>
                  <a:srgbClr val="DCDEE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CMAM</a:t>
            </a:r>
          </a:p>
        </p:txBody>
      </p:sp>
      <p:sp>
        <p:nvSpPr>
          <p:cNvPr id="80" name="CNA"/>
          <p:cNvSpPr/>
          <p:nvPr/>
        </p:nvSpPr>
        <p:spPr>
          <a:xfrm>
            <a:off x="1915060" y="5170080"/>
            <a:ext cx="379655" cy="229394"/>
          </a:xfrm>
          <a:prstGeom prst="rect">
            <a:avLst/>
          </a:prstGeom>
          <a:solidFill>
            <a:srgbClr val="8881F0"/>
          </a:solidFill>
          <a:ln w="3175">
            <a:miter lim="400000"/>
          </a:ln>
          <a:effectLst>
            <a:outerShdw blurRad="381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146" tIns="32146" rIns="32146" bIns="32146">
            <a:spAutoFit/>
          </a:bodyPr>
          <a:lstStyle>
            <a:lvl1pPr algn="ctr" defTabSz="584200">
              <a:defRPr sz="1100" b="1">
                <a:solidFill>
                  <a:srgbClr val="DCDEE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CNA</a:t>
            </a:r>
          </a:p>
        </p:txBody>
      </p:sp>
      <p:sp>
        <p:nvSpPr>
          <p:cNvPr id="81" name="Dones"/>
          <p:cNvSpPr/>
          <p:nvPr/>
        </p:nvSpPr>
        <p:spPr>
          <a:xfrm>
            <a:off x="3686947" y="5415586"/>
            <a:ext cx="503940" cy="229395"/>
          </a:xfrm>
          <a:prstGeom prst="rect">
            <a:avLst/>
          </a:prstGeom>
          <a:solidFill>
            <a:srgbClr val="A7A7A7"/>
          </a:solidFill>
          <a:ln w="3175">
            <a:miter lim="400000"/>
          </a:ln>
          <a:effectLst>
            <a:outerShdw blurRad="381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146" tIns="32146" rIns="32146" bIns="32146">
            <a:spAutoFit/>
          </a:bodyPr>
          <a:lstStyle>
            <a:lvl1pPr algn="ctr" defTabSz="584200">
              <a:defRPr sz="1100" b="1">
                <a:solidFill>
                  <a:srgbClr val="DCDEE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Dones</a:t>
            </a:r>
          </a:p>
        </p:txBody>
      </p:sp>
      <p:sp>
        <p:nvSpPr>
          <p:cNvPr id="82" name="1. ALBA-CELLS, Barcelona…"/>
          <p:cNvSpPr txBox="1"/>
          <p:nvPr/>
        </p:nvSpPr>
        <p:spPr>
          <a:xfrm>
            <a:off x="6895320" y="1989350"/>
            <a:ext cx="2114079" cy="2569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marL="457200" marR="331469" indent="-228600" algn="just" defTabSz="457200">
              <a:lnSpc>
                <a:spcPct val="115000"/>
              </a:lnSpc>
              <a:spcBef>
                <a:spcPts val="1000"/>
              </a:spcBef>
              <a:defRPr sz="1200">
                <a:latin typeface="+mn-lt"/>
                <a:ea typeface="+mn-ea"/>
                <a:cs typeface="+mn-cs"/>
                <a:sym typeface="Times New Roman"/>
              </a:defRPr>
            </a:pPr>
            <a:r>
              <a:rPr b="1">
                <a:solidFill>
                  <a:srgbClr val="0065C1"/>
                </a:solidFill>
                <a:latin typeface="Calibri"/>
                <a:ea typeface="Calibri"/>
                <a:cs typeface="Calibri"/>
                <a:sym typeface="Calibri"/>
              </a:rPr>
              <a:t>1.	ALBA-CELLS, Barcelona</a:t>
            </a:r>
          </a:p>
          <a:p>
            <a:pPr marL="457200" marR="331469" indent="-228600" algn="just" defTabSz="457200">
              <a:lnSpc>
                <a:spcPct val="115000"/>
              </a:lnSpc>
              <a:spcBef>
                <a:spcPts val="1000"/>
              </a:spcBef>
              <a:defRPr sz="1200">
                <a:latin typeface="+mn-lt"/>
                <a:ea typeface="+mn-ea"/>
                <a:cs typeface="+mn-cs"/>
                <a:sym typeface="Times New Roman"/>
              </a:defRPr>
            </a:pPr>
            <a:r>
              <a:rPr b="1">
                <a:solidFill>
                  <a:srgbClr val="0065C1"/>
                </a:solidFill>
                <a:latin typeface="Calibri"/>
                <a:ea typeface="Calibri"/>
                <a:cs typeface="Calibri"/>
                <a:sym typeface="Calibri"/>
              </a:rPr>
              <a:t>2.	CIEMAT, Madrid </a:t>
            </a:r>
          </a:p>
          <a:p>
            <a:pPr marL="457200" marR="331469" indent="-228600" algn="just" defTabSz="457200">
              <a:lnSpc>
                <a:spcPct val="115000"/>
              </a:lnSpc>
              <a:spcBef>
                <a:spcPts val="1000"/>
              </a:spcBef>
              <a:defRPr sz="1200">
                <a:latin typeface="+mn-lt"/>
                <a:ea typeface="+mn-ea"/>
                <a:cs typeface="+mn-cs"/>
                <a:sym typeface="Times New Roman"/>
              </a:defRPr>
            </a:pPr>
            <a:r>
              <a:rPr b="1">
                <a:solidFill>
                  <a:srgbClr val="0065C1"/>
                </a:solidFill>
                <a:latin typeface="Calibri"/>
                <a:ea typeface="Calibri"/>
                <a:cs typeface="Calibri"/>
                <a:sym typeface="Calibri"/>
              </a:rPr>
              <a:t>3.	CMAM – UAM, Madrid</a:t>
            </a:r>
          </a:p>
          <a:p>
            <a:pPr marL="457200" marR="331469" indent="-228600" algn="just" defTabSz="457200">
              <a:lnSpc>
                <a:spcPct val="115000"/>
              </a:lnSpc>
              <a:spcBef>
                <a:spcPts val="1000"/>
              </a:spcBef>
              <a:defRPr sz="1200">
                <a:latin typeface="+mn-lt"/>
                <a:ea typeface="+mn-ea"/>
                <a:cs typeface="+mn-cs"/>
                <a:sym typeface="Times New Roman"/>
              </a:defRPr>
            </a:pPr>
            <a:r>
              <a:rPr b="1">
                <a:solidFill>
                  <a:srgbClr val="0065C1"/>
                </a:solidFill>
                <a:latin typeface="Calibri"/>
                <a:ea typeface="Calibri"/>
                <a:cs typeface="Calibri"/>
                <a:sym typeface="Calibri"/>
              </a:rPr>
              <a:t>4.	CNA – CSIC – UA, Sevilla</a:t>
            </a:r>
          </a:p>
          <a:p>
            <a:pPr marL="457200" marR="331469" indent="-228600" algn="just" defTabSz="457200">
              <a:lnSpc>
                <a:spcPct val="115000"/>
              </a:lnSpc>
              <a:spcBef>
                <a:spcPts val="1000"/>
              </a:spcBef>
              <a:defRPr sz="1200">
                <a:latin typeface="+mn-lt"/>
                <a:ea typeface="+mn-ea"/>
                <a:cs typeface="+mn-cs"/>
                <a:sym typeface="Times New Roman"/>
              </a:defRPr>
            </a:pPr>
            <a:r>
              <a:rPr b="1">
                <a:solidFill>
                  <a:srgbClr val="0065C1"/>
                </a:solidFill>
                <a:latin typeface="Calibri"/>
                <a:ea typeface="Calibri"/>
                <a:cs typeface="Calibri"/>
                <a:sym typeface="Calibri"/>
              </a:rPr>
              <a:t>5.	ESS - Bilbao</a:t>
            </a:r>
          </a:p>
          <a:p>
            <a:pPr marL="457200" marR="331469" indent="-228600" defTabSz="457200">
              <a:lnSpc>
                <a:spcPct val="115000"/>
              </a:lnSpc>
              <a:spcBef>
                <a:spcPts val="1000"/>
              </a:spcBef>
              <a:defRPr sz="1200">
                <a:latin typeface="+mn-lt"/>
                <a:ea typeface="+mn-ea"/>
                <a:cs typeface="+mn-cs"/>
                <a:sym typeface="Times New Roman"/>
              </a:defRPr>
            </a:pPr>
            <a:r>
              <a:rPr b="1">
                <a:solidFill>
                  <a:srgbClr val="0065C1"/>
                </a:solidFill>
                <a:latin typeface="Calibri"/>
                <a:ea typeface="Calibri"/>
                <a:cs typeface="Calibri"/>
                <a:sym typeface="Calibri"/>
              </a:rPr>
              <a:t>6.	IFIC (CSIC – UV), Valencia</a:t>
            </a:r>
          </a:p>
          <a:p>
            <a:pPr marL="457200" marR="331469" indent="-228600" defTabSz="457200">
              <a:lnSpc>
                <a:spcPct val="115000"/>
              </a:lnSpc>
              <a:spcBef>
                <a:spcPts val="1000"/>
              </a:spcBef>
              <a:defRPr sz="1200">
                <a:latin typeface="+mn-lt"/>
                <a:ea typeface="+mn-ea"/>
                <a:cs typeface="+mn-cs"/>
                <a:sym typeface="Times New Roman"/>
              </a:defRPr>
            </a:pPr>
            <a:r>
              <a:rPr b="1">
                <a:solidFill>
                  <a:srgbClr val="0065C1"/>
                </a:solidFill>
                <a:latin typeface="Calibri"/>
                <a:ea typeface="Calibri"/>
                <a:cs typeface="Calibri"/>
                <a:sym typeface="Calibri"/>
              </a:rPr>
              <a:t>7. DONES</a:t>
            </a:r>
          </a:p>
          <a:p>
            <a:pPr marL="457200" marR="331469" indent="-228600" defTabSz="457200">
              <a:lnSpc>
                <a:spcPct val="115000"/>
              </a:lnSpc>
              <a:spcBef>
                <a:spcPts val="1000"/>
              </a:spcBef>
              <a:defRPr sz="1200">
                <a:latin typeface="+mn-lt"/>
                <a:ea typeface="+mn-ea"/>
                <a:cs typeface="+mn-cs"/>
                <a:sym typeface="Times New Roman"/>
              </a:defRPr>
            </a:pPr>
            <a:r>
              <a:rPr b="1">
                <a:solidFill>
                  <a:srgbClr val="0065C1"/>
                </a:solidFill>
                <a:latin typeface="Calibri"/>
                <a:ea typeface="Calibri"/>
                <a:cs typeface="Calibri"/>
                <a:sym typeface="Calibri"/>
              </a:rPr>
              <a:t>8. ICMAB-CSIC-UAB</a:t>
            </a:r>
          </a:p>
        </p:txBody>
      </p:sp>
      <p:sp>
        <p:nvSpPr>
          <p:cNvPr id="83" name="ESS-B"/>
          <p:cNvSpPr/>
          <p:nvPr/>
        </p:nvSpPr>
        <p:spPr>
          <a:xfrm>
            <a:off x="3490997" y="2363029"/>
            <a:ext cx="503940" cy="229394"/>
          </a:xfrm>
          <a:prstGeom prst="rect">
            <a:avLst/>
          </a:prstGeom>
          <a:solidFill>
            <a:srgbClr val="8881F0"/>
          </a:solidFill>
          <a:ln w="3175">
            <a:miter lim="400000"/>
          </a:ln>
          <a:effectLst>
            <a:outerShdw blurRad="38100" dir="18900000" rotWithShape="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2146" tIns="32146" rIns="32146" bIns="32146">
            <a:spAutoFit/>
          </a:bodyPr>
          <a:lstStyle>
            <a:lvl1pPr algn="ctr" defTabSz="584200">
              <a:defRPr sz="1100" b="1">
                <a:solidFill>
                  <a:srgbClr val="DCDEE0"/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 b="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ESS-B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61160" y="6540307"/>
            <a:ext cx="1603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85" name="I. Accelerator-related institutions in Spain"/>
          <p:cNvSpPr txBox="1"/>
          <p:nvPr/>
        </p:nvSpPr>
        <p:spPr>
          <a:xfrm rot="21600000">
            <a:off x="1364433" y="-16532"/>
            <a:ext cx="7768213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 defTabSz="410765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I. Accelerator-related institutions in Spain</a:t>
            </a:r>
          </a:p>
        </p:txBody>
      </p:sp>
      <p:grpSp>
        <p:nvGrpSpPr>
          <p:cNvPr id="88" name="Group"/>
          <p:cNvGrpSpPr/>
          <p:nvPr/>
        </p:nvGrpSpPr>
        <p:grpSpPr>
          <a:xfrm>
            <a:off x="491499" y="1135596"/>
            <a:ext cx="7053879" cy="3339646"/>
            <a:chOff x="0" y="156368"/>
            <a:chExt cx="7053877" cy="3339644"/>
          </a:xfrm>
        </p:grpSpPr>
        <p:sp>
          <p:nvSpPr>
            <p:cNvPr id="86" name="ICMAB"/>
            <p:cNvSpPr/>
            <p:nvPr/>
          </p:nvSpPr>
          <p:spPr>
            <a:xfrm>
              <a:off x="5783877" y="2226013"/>
              <a:ext cx="1270001" cy="1270001"/>
            </a:xfrm>
            <a:prstGeom prst="line">
              <a:avLst/>
            </a:prstGeom>
            <a:solidFill>
              <a:srgbClr val="531B93"/>
            </a:solidFill>
            <a:ln w="3175" cap="flat">
              <a:noFill/>
              <a:miter lim="400000"/>
            </a:ln>
            <a:effectLst>
              <a:outerShdw blurRad="38100" dir="18900000" rotWithShape="0">
                <a:srgbClr val="000000">
                  <a:alpha val="8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2146" tIns="32146" rIns="32146" bIns="32146" numCol="1" anchor="t">
              <a:spAutoFit/>
            </a:bodyPr>
            <a:lstStyle>
              <a:lvl1pPr algn="ctr" defTabSz="584200">
                <a:defRPr sz="1100" b="1">
                  <a:solidFill>
                    <a:srgbClr val="DCDEE0"/>
                  </a:solidFill>
                  <a:effectLst>
                    <a:outerShdw blurRad="25400" dist="23998" dir="2700000" rotWithShape="0">
                      <a:srgbClr val="000000">
                        <a:alpha val="31034"/>
                      </a:srgbClr>
                    </a:outerShdw>
                  </a:effectLst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b="1">
                  <a:latin typeface="+mj-lt"/>
                  <a:ea typeface="+mj-ea"/>
                  <a:cs typeface="+mj-cs"/>
                  <a:sym typeface="Helvetica"/>
                </a:rPr>
                <a:t>ICMAB</a:t>
              </a:r>
            </a:p>
          </p:txBody>
        </p:sp>
        <p:sp>
          <p:nvSpPr>
            <p:cNvPr id="87" name="Material Sciences related with superconductivity"/>
            <p:cNvSpPr/>
            <p:nvPr/>
          </p:nvSpPr>
          <p:spPr>
            <a:xfrm rot="21600000">
              <a:off x="0" y="156368"/>
              <a:ext cx="5699658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defTabSz="584200">
                <a:defRPr sz="1600" b="1">
                  <a:solidFill>
                    <a:srgbClr val="164F86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Material Sciences related with superconductivity  </a:t>
              </a:r>
            </a:p>
          </p:txBody>
        </p:sp>
      </p:grpSp>
      <p:grpSp>
        <p:nvGrpSpPr>
          <p:cNvPr id="96" name="Group"/>
          <p:cNvGrpSpPr/>
          <p:nvPr/>
        </p:nvGrpSpPr>
        <p:grpSpPr>
          <a:xfrm>
            <a:off x="491499" y="1304678"/>
            <a:ext cx="6688216" cy="4289516"/>
            <a:chOff x="0" y="0"/>
            <a:chExt cx="6688215" cy="4289515"/>
          </a:xfrm>
        </p:grpSpPr>
        <p:grpSp>
          <p:nvGrpSpPr>
            <p:cNvPr id="94" name="Group"/>
            <p:cNvGrpSpPr/>
            <p:nvPr/>
          </p:nvGrpSpPr>
          <p:grpSpPr>
            <a:xfrm>
              <a:off x="2707650" y="1061952"/>
              <a:ext cx="3980566" cy="3227563"/>
              <a:chOff x="301082" y="0"/>
              <a:chExt cx="3980564" cy="3227561"/>
            </a:xfrm>
          </p:grpSpPr>
          <p:sp>
            <p:nvSpPr>
              <p:cNvPr id="89" name="ESS-B"/>
              <p:cNvSpPr/>
              <p:nvPr/>
            </p:nvSpPr>
            <p:spPr>
              <a:xfrm>
                <a:off x="836297" y="0"/>
                <a:ext cx="1270001" cy="1270000"/>
              </a:xfrm>
              <a:prstGeom prst="line">
                <a:avLst/>
              </a:prstGeom>
              <a:solidFill>
                <a:srgbClr val="C82506"/>
              </a:solidFill>
              <a:ln w="3175" cap="flat">
                <a:noFill/>
                <a:miter lim="400000"/>
              </a:ln>
              <a:effectLst>
                <a:outerShdw blurRad="38100" dir="18900000" rotWithShape="0">
                  <a:srgbClr val="000000">
                    <a:alpha val="8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32146" tIns="32146" rIns="32146" bIns="32146" numCol="1" anchor="t">
                <a:spAutoFit/>
              </a:bodyPr>
              <a:lstStyle>
                <a:lvl1pPr algn="ctr" defTabSz="584200">
                  <a:defRPr sz="1100" b="1">
                    <a:solidFill>
                      <a:srgbClr val="DCDEE0"/>
                    </a:solidFill>
                    <a:effectLst>
                      <a:outerShdw blurRad="25400" dist="23998" dir="2700000" rotWithShape="0">
                        <a:srgbClr val="000000">
                          <a:alpha val="31034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r>
                  <a:t>ESS-B</a:t>
                </a:r>
              </a:p>
            </p:txBody>
          </p:sp>
          <p:grpSp>
            <p:nvGrpSpPr>
              <p:cNvPr id="93" name="Group"/>
              <p:cNvGrpSpPr/>
              <p:nvPr/>
            </p:nvGrpSpPr>
            <p:grpSpPr>
              <a:xfrm>
                <a:off x="301082" y="1113464"/>
                <a:ext cx="3980565" cy="2114098"/>
                <a:chOff x="301082" y="0"/>
                <a:chExt cx="3980564" cy="2114096"/>
              </a:xfrm>
            </p:grpSpPr>
            <p:sp>
              <p:nvSpPr>
                <p:cNvPr id="90" name="CIEMAT"/>
                <p:cNvSpPr/>
                <p:nvPr/>
              </p:nvSpPr>
              <p:spPr>
                <a:xfrm>
                  <a:off x="301082" y="86206"/>
                  <a:ext cx="1270001" cy="1270001"/>
                </a:xfrm>
                <a:prstGeom prst="line">
                  <a:avLst/>
                </a:prstGeom>
                <a:solidFill>
                  <a:srgbClr val="C82506"/>
                </a:solidFill>
                <a:ln w="3175" cap="flat">
                  <a:noFill/>
                  <a:miter lim="400000"/>
                </a:ln>
                <a:effectLst>
                  <a:outerShdw blurRad="38100" dir="18900000" rotWithShape="0">
                    <a:srgbClr val="000000">
                      <a:alpha val="8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32146" tIns="32146" rIns="32146" bIns="32146" numCol="1" anchor="t">
                  <a:spAutoFit/>
                </a:bodyPr>
                <a:lstStyle>
                  <a:lvl1pPr algn="ctr" defTabSz="584200">
                    <a:defRPr sz="1100" b="1">
                      <a:solidFill>
                        <a:srgbClr val="DCDEE0"/>
                      </a:solidFill>
                      <a:effectLst>
                        <a:outerShdw blurRad="25400" dist="23998" dir="2700000" rotWithShape="0">
                          <a:srgbClr val="000000">
                            <a:alpha val="31034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r>
                    <a:rPr b="1">
                      <a:latin typeface="+mj-lt"/>
                      <a:ea typeface="+mj-ea"/>
                      <a:cs typeface="+mj-cs"/>
                      <a:sym typeface="Helvetica"/>
                    </a:rPr>
                    <a:t>CIEMAT</a:t>
                  </a:r>
                </a:p>
              </p:txBody>
            </p:sp>
            <p:sp>
              <p:nvSpPr>
                <p:cNvPr id="91" name="IFIC"/>
                <p:cNvSpPr/>
                <p:nvPr/>
              </p:nvSpPr>
              <p:spPr>
                <a:xfrm>
                  <a:off x="2002869" y="844096"/>
                  <a:ext cx="1270001" cy="1270001"/>
                </a:xfrm>
                <a:prstGeom prst="line">
                  <a:avLst/>
                </a:prstGeom>
                <a:solidFill>
                  <a:srgbClr val="C82506"/>
                </a:solidFill>
                <a:ln w="3175" cap="flat">
                  <a:noFill/>
                  <a:miter lim="400000"/>
                </a:ln>
                <a:effectLst>
                  <a:outerShdw blurRad="38100" dir="18900000" rotWithShape="0">
                    <a:srgbClr val="000000">
                      <a:alpha val="8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32146" tIns="32146" rIns="32146" bIns="32146" numCol="1" anchor="t">
                  <a:spAutoFit/>
                </a:bodyPr>
                <a:lstStyle>
                  <a:lvl1pPr algn="ctr" defTabSz="584200">
                    <a:defRPr sz="1100" b="1">
                      <a:solidFill>
                        <a:srgbClr val="DCDEE0"/>
                      </a:solidFill>
                      <a:effectLst>
                        <a:outerShdw blurRad="25400" dist="23998" dir="2700000" rotWithShape="0">
                          <a:srgbClr val="000000">
                            <a:alpha val="31034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r>
                    <a:rPr b="1">
                      <a:latin typeface="+mj-lt"/>
                      <a:ea typeface="+mj-ea"/>
                      <a:cs typeface="+mj-cs"/>
                      <a:sym typeface="Helvetica"/>
                    </a:rPr>
                    <a:t>IFIC</a:t>
                  </a:r>
                </a:p>
              </p:txBody>
            </p:sp>
            <p:sp>
              <p:nvSpPr>
                <p:cNvPr id="92" name="ALBA"/>
                <p:cNvSpPr/>
                <p:nvPr/>
              </p:nvSpPr>
              <p:spPr>
                <a:xfrm>
                  <a:off x="3011646" y="0"/>
                  <a:ext cx="1270001" cy="1270000"/>
                </a:xfrm>
                <a:prstGeom prst="line">
                  <a:avLst/>
                </a:prstGeom>
                <a:solidFill>
                  <a:srgbClr val="C82506"/>
                </a:solidFill>
                <a:ln w="3175" cap="flat">
                  <a:noFill/>
                  <a:miter lim="400000"/>
                </a:ln>
                <a:effectLst>
                  <a:outerShdw blurRad="38100" dir="18900000" rotWithShape="0">
                    <a:srgbClr val="000000">
                      <a:alpha val="80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32146" tIns="32146" rIns="32146" bIns="32146" numCol="1" anchor="t">
                  <a:spAutoFit/>
                </a:bodyPr>
                <a:lstStyle>
                  <a:lvl1pPr algn="ctr" defTabSz="584200">
                    <a:defRPr sz="1100" b="1">
                      <a:solidFill>
                        <a:srgbClr val="DCDEE0"/>
                      </a:solidFill>
                      <a:effectLst>
                        <a:outerShdw blurRad="25400" dist="23998" dir="2700000" rotWithShape="0">
                          <a:srgbClr val="000000">
                            <a:alpha val="31034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r>
                    <a:t>ALBA</a:t>
                  </a:r>
                </a:p>
              </p:txBody>
            </p:sp>
          </p:grpSp>
        </p:grpSp>
        <p:sp>
          <p:nvSpPr>
            <p:cNvPr id="95" name="Developers on accelerator technology"/>
            <p:cNvSpPr txBox="1"/>
            <p:nvPr/>
          </p:nvSpPr>
          <p:spPr>
            <a:xfrm rot="21600000">
              <a:off x="0" y="-1"/>
              <a:ext cx="5177486" cy="3127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defTabSz="584200">
                <a:defRPr sz="1600" b="1">
                  <a:solidFill>
                    <a:srgbClr val="164F86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Developers on accelerator technology 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1" animBg="1" advAuto="0"/>
      <p:bldP spid="96" grpId="2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5" descr="Picture 5"/>
          <p:cNvPicPr>
            <a:picLocks noChangeAspect="1"/>
          </p:cNvPicPr>
          <p:nvPr/>
        </p:nvPicPr>
        <p:blipFill>
          <a:blip r:embed="rId2">
            <a:alphaModFix amt="65488"/>
            <a:extLst/>
          </a:blip>
          <a:stretch>
            <a:fillRect/>
          </a:stretch>
        </p:blipFill>
        <p:spPr>
          <a:xfrm>
            <a:off x="3214895" y="566715"/>
            <a:ext cx="5793814" cy="3879267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61160" y="6540307"/>
            <a:ext cx="1603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00" name="CIEMAT"/>
          <p:cNvSpPr txBox="1"/>
          <p:nvPr/>
        </p:nvSpPr>
        <p:spPr>
          <a:xfrm>
            <a:off x="5667661" y="50799"/>
            <a:ext cx="310305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marL="119821" algn="r" defTabSz="228600">
              <a:spcBef>
                <a:spcPts val="700"/>
              </a:spcBef>
              <a:defRPr sz="2300">
                <a:solidFill>
                  <a:srgbClr val="942193"/>
                </a:solidFill>
                <a:uFill>
                  <a:solidFill>
                    <a:srgbClr val="942193"/>
                  </a:solidFill>
                </a:u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CIEMAT</a:t>
            </a:r>
          </a:p>
        </p:txBody>
      </p:sp>
      <p:sp>
        <p:nvSpPr>
          <p:cNvPr id="101" name="1.1. Structure"/>
          <p:cNvSpPr txBox="1"/>
          <p:nvPr/>
        </p:nvSpPr>
        <p:spPr>
          <a:xfrm>
            <a:off x="411326" y="308328"/>
            <a:ext cx="286958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marL="119821" defTabSz="228600">
              <a:spcBef>
                <a:spcPts val="700"/>
              </a:spcBef>
              <a:defRPr sz="2000">
                <a:solidFill>
                  <a:srgbClr val="942193"/>
                </a:solidFill>
                <a:uFill>
                  <a:solidFill>
                    <a:srgbClr val="942193"/>
                  </a:solidFill>
                </a:u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1.1. Structure</a:t>
            </a:r>
          </a:p>
        </p:txBody>
      </p:sp>
      <p:sp>
        <p:nvSpPr>
          <p:cNvPr id="102" name="Ministry of Science and Innovation"/>
          <p:cNvSpPr txBox="1"/>
          <p:nvPr/>
        </p:nvSpPr>
        <p:spPr>
          <a:xfrm>
            <a:off x="517241" y="735365"/>
            <a:ext cx="2339167" cy="508001"/>
          </a:xfrm>
          <a:prstGeom prst="rect">
            <a:avLst/>
          </a:prstGeom>
          <a:solidFill>
            <a:schemeClr val="accent6">
              <a:lumOff val="-901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defRPr>
                <a:solidFill>
                  <a:schemeClr val="accent3">
                    <a:lumOff val="44000"/>
                  </a:schemeClr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Ministry of Science and Innovation</a:t>
            </a:r>
          </a:p>
        </p:txBody>
      </p:sp>
      <p:sp>
        <p:nvSpPr>
          <p:cNvPr id="103" name="37 Rectángulo"/>
          <p:cNvSpPr/>
          <p:nvPr/>
        </p:nvSpPr>
        <p:spPr>
          <a:xfrm>
            <a:off x="3805961" y="2298078"/>
            <a:ext cx="2526218" cy="45720"/>
          </a:xfrm>
          <a:prstGeom prst="rect">
            <a:avLst/>
          </a:prstGeom>
          <a:gradFill>
            <a:gsLst>
              <a:gs pos="0">
                <a:srgbClr val="000033"/>
              </a:gs>
              <a:gs pos="50000">
                <a:srgbClr val="CECCCC"/>
              </a:gs>
              <a:gs pos="100000">
                <a:srgbClr val="000033"/>
              </a:gs>
            </a:gsLst>
            <a:lin ang="5400000"/>
          </a:gradFill>
          <a:ln w="12700">
            <a:miter lim="400000"/>
          </a:ln>
          <a:effectLst>
            <a:outerShdw blurRad="38100" dist="50800" dir="5460000" rotWithShape="0">
              <a:srgbClr val="CECCCC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4000" b="1">
                <a:solidFill>
                  <a:schemeClr val="accent3">
                    <a:lumOff val="44000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106" name="38 Rectángulo"/>
          <p:cNvGrpSpPr/>
          <p:nvPr/>
        </p:nvGrpSpPr>
        <p:grpSpPr>
          <a:xfrm>
            <a:off x="3891791" y="852493"/>
            <a:ext cx="1136498" cy="652789"/>
            <a:chOff x="0" y="0"/>
            <a:chExt cx="1136497" cy="652788"/>
          </a:xfrm>
        </p:grpSpPr>
        <p:sp>
          <p:nvSpPr>
            <p:cNvPr id="104" name="Rectangle"/>
            <p:cNvSpPr/>
            <p:nvPr/>
          </p:nvSpPr>
          <p:spPr>
            <a:xfrm>
              <a:off x="-1" y="-1"/>
              <a:ext cx="1136499" cy="652790"/>
            </a:xfrm>
            <a:prstGeom prst="rect">
              <a:avLst/>
            </a:prstGeom>
            <a:solidFill>
              <a:srgbClr val="00518E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05" name="Director…"/>
            <p:cNvSpPr txBox="1"/>
            <p:nvPr/>
          </p:nvSpPr>
          <p:spPr>
            <a:xfrm>
              <a:off x="60007" y="13974"/>
              <a:ext cx="1016483" cy="624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7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Director</a:t>
              </a:r>
              <a:endParaRPr>
                <a:latin typeface="+mn-lt"/>
                <a:ea typeface="+mn-ea"/>
                <a:cs typeface="+mn-cs"/>
                <a:sym typeface="Times New Roman"/>
              </a:endParaRPr>
            </a:p>
            <a:p>
              <a:pPr algn="ctr">
                <a:defRPr sz="17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General</a:t>
              </a:r>
            </a:p>
          </p:txBody>
        </p:sp>
      </p:grpSp>
      <p:grpSp>
        <p:nvGrpSpPr>
          <p:cNvPr id="109" name="39 Rectángulo"/>
          <p:cNvGrpSpPr/>
          <p:nvPr/>
        </p:nvGrpSpPr>
        <p:grpSpPr>
          <a:xfrm>
            <a:off x="4596008" y="1440427"/>
            <a:ext cx="1124903" cy="370841"/>
            <a:chOff x="0" y="0"/>
            <a:chExt cx="1124901" cy="370840"/>
          </a:xfrm>
        </p:grpSpPr>
        <p:sp>
          <p:nvSpPr>
            <p:cNvPr id="107" name="Rectangle"/>
            <p:cNvSpPr/>
            <p:nvPr/>
          </p:nvSpPr>
          <p:spPr>
            <a:xfrm>
              <a:off x="0" y="22223"/>
              <a:ext cx="1124902" cy="326395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600"/>
                </a:spcBef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08" name="Carlos Alejaldre Losilla"/>
            <p:cNvSpPr txBox="1"/>
            <p:nvPr/>
          </p:nvSpPr>
          <p:spPr>
            <a:xfrm>
              <a:off x="60007" y="-1"/>
              <a:ext cx="1004888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spcBef>
                  <a:spcPts val="600"/>
                </a:spcBef>
                <a:defRPr sz="9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Carlos Alejaldre Losilla</a:t>
              </a:r>
            </a:p>
          </p:txBody>
        </p:sp>
      </p:grpSp>
      <p:grpSp>
        <p:nvGrpSpPr>
          <p:cNvPr id="112" name="40 Rectángulo"/>
          <p:cNvGrpSpPr/>
          <p:nvPr/>
        </p:nvGrpSpPr>
        <p:grpSpPr>
          <a:xfrm>
            <a:off x="2436448" y="2043597"/>
            <a:ext cx="1348708" cy="652789"/>
            <a:chOff x="0" y="0"/>
            <a:chExt cx="1348707" cy="652788"/>
          </a:xfrm>
        </p:grpSpPr>
        <p:sp>
          <p:nvSpPr>
            <p:cNvPr id="110" name="Rectangle"/>
            <p:cNvSpPr/>
            <p:nvPr/>
          </p:nvSpPr>
          <p:spPr>
            <a:xfrm>
              <a:off x="-1" y="-1"/>
              <a:ext cx="1348709" cy="652790"/>
            </a:xfrm>
            <a:prstGeom prst="rect">
              <a:avLst/>
            </a:prstGeom>
            <a:solidFill>
              <a:srgbClr val="00589A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11" name="Secretary General"/>
            <p:cNvSpPr txBox="1"/>
            <p:nvPr/>
          </p:nvSpPr>
          <p:spPr>
            <a:xfrm>
              <a:off x="60007" y="198124"/>
              <a:ext cx="1228693" cy="256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Secretary General</a:t>
              </a:r>
            </a:p>
          </p:txBody>
        </p:sp>
      </p:grpSp>
      <p:grpSp>
        <p:nvGrpSpPr>
          <p:cNvPr id="115" name="41 Rectángulo"/>
          <p:cNvGrpSpPr/>
          <p:nvPr/>
        </p:nvGrpSpPr>
        <p:grpSpPr>
          <a:xfrm>
            <a:off x="3205569" y="2620488"/>
            <a:ext cx="946808" cy="345441"/>
            <a:chOff x="0" y="0"/>
            <a:chExt cx="946807" cy="345440"/>
          </a:xfrm>
        </p:grpSpPr>
        <p:sp>
          <p:nvSpPr>
            <p:cNvPr id="113" name="Rectangle"/>
            <p:cNvSpPr/>
            <p:nvPr/>
          </p:nvSpPr>
          <p:spPr>
            <a:xfrm>
              <a:off x="0" y="9522"/>
              <a:ext cx="946808" cy="326396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14" name="Julio Cárabe…"/>
            <p:cNvSpPr txBox="1"/>
            <p:nvPr/>
          </p:nvSpPr>
          <p:spPr>
            <a:xfrm>
              <a:off x="60007" y="0"/>
              <a:ext cx="826793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Julio Cárabe</a:t>
              </a:r>
              <a:endParaRPr>
                <a:solidFill>
                  <a:schemeClr val="accent3">
                    <a:lumOff val="44000"/>
                  </a:schemeClr>
                </a:solidFill>
                <a:latin typeface="+mn-lt"/>
                <a:ea typeface="+mn-ea"/>
                <a:cs typeface="+mn-cs"/>
                <a:sym typeface="Times New Roman"/>
              </a:endParaRPr>
            </a:p>
            <a:p>
              <a: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López</a:t>
              </a:r>
            </a:p>
          </p:txBody>
        </p:sp>
      </p:grpSp>
      <p:grpSp>
        <p:nvGrpSpPr>
          <p:cNvPr id="118" name="42 Rectángulo"/>
          <p:cNvGrpSpPr/>
          <p:nvPr/>
        </p:nvGrpSpPr>
        <p:grpSpPr>
          <a:xfrm>
            <a:off x="4519815" y="2043597"/>
            <a:ext cx="1597817" cy="652789"/>
            <a:chOff x="0" y="0"/>
            <a:chExt cx="1597816" cy="652788"/>
          </a:xfrm>
        </p:grpSpPr>
        <p:sp>
          <p:nvSpPr>
            <p:cNvPr id="116" name="Rectangle"/>
            <p:cNvSpPr/>
            <p:nvPr/>
          </p:nvSpPr>
          <p:spPr>
            <a:xfrm>
              <a:off x="-1" y="-1"/>
              <a:ext cx="1597818" cy="652790"/>
            </a:xfrm>
            <a:prstGeom prst="rect">
              <a:avLst/>
            </a:prstGeom>
            <a:solidFill>
              <a:srgbClr val="00589A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17" name="S.G. Institutional Relations and Technology Transfer"/>
            <p:cNvSpPr txBox="1"/>
            <p:nvPr/>
          </p:nvSpPr>
          <p:spPr>
            <a:xfrm>
              <a:off x="60007" y="33024"/>
              <a:ext cx="1477802" cy="586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S.G. Institutional Relations and Technology Transfer</a:t>
              </a:r>
            </a:p>
          </p:txBody>
        </p:sp>
      </p:grpSp>
      <p:grpSp>
        <p:nvGrpSpPr>
          <p:cNvPr id="121" name="43 Rectángulo"/>
          <p:cNvGrpSpPr/>
          <p:nvPr/>
        </p:nvGrpSpPr>
        <p:grpSpPr>
          <a:xfrm>
            <a:off x="5333786" y="2629103"/>
            <a:ext cx="946808" cy="345441"/>
            <a:chOff x="0" y="0"/>
            <a:chExt cx="946807" cy="345440"/>
          </a:xfrm>
        </p:grpSpPr>
        <p:sp>
          <p:nvSpPr>
            <p:cNvPr id="119" name="Rectangle"/>
            <p:cNvSpPr/>
            <p:nvPr/>
          </p:nvSpPr>
          <p:spPr>
            <a:xfrm>
              <a:off x="0" y="9522"/>
              <a:ext cx="946808" cy="326396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20" name="Margarita          Vila Pena"/>
            <p:cNvSpPr txBox="1"/>
            <p:nvPr/>
          </p:nvSpPr>
          <p:spPr>
            <a:xfrm>
              <a:off x="60007" y="0"/>
              <a:ext cx="826793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Margarita          Vila Pena</a:t>
              </a:r>
            </a:p>
          </p:txBody>
        </p:sp>
      </p:grpSp>
      <p:grpSp>
        <p:nvGrpSpPr>
          <p:cNvPr id="124" name="44 Rectángulo"/>
          <p:cNvGrpSpPr/>
          <p:nvPr/>
        </p:nvGrpSpPr>
        <p:grpSpPr>
          <a:xfrm>
            <a:off x="6352297" y="2042324"/>
            <a:ext cx="1429874" cy="652789"/>
            <a:chOff x="0" y="0"/>
            <a:chExt cx="1429872" cy="652788"/>
          </a:xfrm>
        </p:grpSpPr>
        <p:sp>
          <p:nvSpPr>
            <p:cNvPr id="122" name="Rectangle"/>
            <p:cNvSpPr/>
            <p:nvPr/>
          </p:nvSpPr>
          <p:spPr>
            <a:xfrm>
              <a:off x="0" y="-1"/>
              <a:ext cx="1429873" cy="652790"/>
            </a:xfrm>
            <a:prstGeom prst="rect">
              <a:avLst/>
            </a:prstGeom>
            <a:solidFill>
              <a:srgbClr val="00589A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23" name="S.G. de Safety and Facility Refurbishment"/>
            <p:cNvSpPr txBox="1"/>
            <p:nvPr/>
          </p:nvSpPr>
          <p:spPr>
            <a:xfrm>
              <a:off x="60007" y="33024"/>
              <a:ext cx="1309859" cy="586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S.G. de Safety and Facility Refurbishment</a:t>
              </a:r>
            </a:p>
          </p:txBody>
        </p:sp>
      </p:grpSp>
      <p:grpSp>
        <p:nvGrpSpPr>
          <p:cNvPr id="127" name="45 Rectángulo"/>
          <p:cNvGrpSpPr/>
          <p:nvPr/>
        </p:nvGrpSpPr>
        <p:grpSpPr>
          <a:xfrm>
            <a:off x="7012197" y="2618668"/>
            <a:ext cx="946808" cy="345441"/>
            <a:chOff x="0" y="0"/>
            <a:chExt cx="946807" cy="345440"/>
          </a:xfrm>
        </p:grpSpPr>
        <p:sp>
          <p:nvSpPr>
            <p:cNvPr id="125" name="Rectangle"/>
            <p:cNvSpPr/>
            <p:nvPr/>
          </p:nvSpPr>
          <p:spPr>
            <a:xfrm>
              <a:off x="0" y="9522"/>
              <a:ext cx="946808" cy="326396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26" name="Lina Rodríguez Rodrigo"/>
            <p:cNvSpPr txBox="1"/>
            <p:nvPr/>
          </p:nvSpPr>
          <p:spPr>
            <a:xfrm>
              <a:off x="60007" y="0"/>
              <a:ext cx="826793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Lina Rodríguez Rodrigo</a:t>
              </a:r>
            </a:p>
          </p:txBody>
        </p:sp>
      </p:grpSp>
      <p:sp>
        <p:nvSpPr>
          <p:cNvPr id="128" name="46 Rectángulo"/>
          <p:cNvSpPr/>
          <p:nvPr/>
        </p:nvSpPr>
        <p:spPr>
          <a:xfrm>
            <a:off x="4376073" y="1486561"/>
            <a:ext cx="45720" cy="1958032"/>
          </a:xfrm>
          <a:prstGeom prst="rect">
            <a:avLst/>
          </a:prstGeom>
          <a:gradFill>
            <a:gsLst>
              <a:gs pos="0">
                <a:srgbClr val="000033"/>
              </a:gs>
              <a:gs pos="50000">
                <a:srgbClr val="CECCCC"/>
              </a:gs>
              <a:gs pos="100000">
                <a:srgbClr val="000033"/>
              </a:gs>
            </a:gsLst>
          </a:gradFill>
          <a:ln w="12700">
            <a:miter lim="400000"/>
          </a:ln>
          <a:effectLst>
            <a:outerShdw blurRad="38100" dist="50800" dir="5460000" rotWithShape="0">
              <a:srgbClr val="CECCCC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4000" b="1">
                <a:solidFill>
                  <a:schemeClr val="accent3">
                    <a:lumOff val="44000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9" name="47 Rectángulo"/>
          <p:cNvSpPr/>
          <p:nvPr/>
        </p:nvSpPr>
        <p:spPr>
          <a:xfrm>
            <a:off x="1331217" y="3139934"/>
            <a:ext cx="7078199" cy="45720"/>
          </a:xfrm>
          <a:prstGeom prst="rect">
            <a:avLst/>
          </a:prstGeom>
          <a:gradFill>
            <a:gsLst>
              <a:gs pos="0">
                <a:srgbClr val="000033"/>
              </a:gs>
              <a:gs pos="50000">
                <a:srgbClr val="CECCCC"/>
              </a:gs>
              <a:gs pos="100000">
                <a:srgbClr val="000033"/>
              </a:gs>
            </a:gsLst>
            <a:lin ang="5400000"/>
          </a:gradFill>
          <a:ln w="12700">
            <a:miter lim="400000"/>
          </a:ln>
          <a:effectLst>
            <a:outerShdw blurRad="38100" dist="50800" dir="5460000" rotWithShape="0">
              <a:srgbClr val="CECCCC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4000" b="1">
                <a:solidFill>
                  <a:schemeClr val="accent3">
                    <a:lumOff val="44000"/>
                  </a:schemeClr>
                </a:solidFill>
                <a:latin typeface="+mn-lt"/>
                <a:ea typeface="+mn-ea"/>
                <a:cs typeface="+mn-cs"/>
                <a:sym typeface="Times New Roman"/>
              </a:defRPr>
            </a:pPr>
            <a:endParaRPr/>
          </a:p>
        </p:txBody>
      </p:sp>
      <p:sp>
        <p:nvSpPr>
          <p:cNvPr id="130" name="48 Rectángulo"/>
          <p:cNvSpPr/>
          <p:nvPr/>
        </p:nvSpPr>
        <p:spPr>
          <a:xfrm>
            <a:off x="1320378" y="3139933"/>
            <a:ext cx="46801" cy="118801"/>
          </a:xfrm>
          <a:prstGeom prst="rect">
            <a:avLst/>
          </a:prstGeom>
          <a:gradFill>
            <a:gsLst>
              <a:gs pos="0">
                <a:srgbClr val="000033"/>
              </a:gs>
              <a:gs pos="50000">
                <a:srgbClr val="CECCCC"/>
              </a:gs>
              <a:gs pos="100000">
                <a:srgbClr val="000033"/>
              </a:gs>
            </a:gsLst>
          </a:gradFill>
          <a:ln w="12700">
            <a:miter lim="400000"/>
          </a:ln>
          <a:effectLst>
            <a:outerShdw blurRad="38100" dist="50800" dir="5460000" rotWithShape="0">
              <a:srgbClr val="CECCCC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4000" b="1">
                <a:solidFill>
                  <a:schemeClr val="accent3">
                    <a:lumOff val="44000"/>
                  </a:schemeClr>
                </a:solidFill>
                <a:latin typeface="+mn-lt"/>
                <a:ea typeface="+mn-ea"/>
                <a:cs typeface="+mn-cs"/>
                <a:sym typeface="Times New Roman"/>
              </a:defRPr>
            </a:pPr>
            <a:endParaRPr/>
          </a:p>
        </p:txBody>
      </p:sp>
      <p:sp>
        <p:nvSpPr>
          <p:cNvPr id="131" name="49 Rectángulo"/>
          <p:cNvSpPr/>
          <p:nvPr/>
        </p:nvSpPr>
        <p:spPr>
          <a:xfrm>
            <a:off x="5490510" y="3180643"/>
            <a:ext cx="46801" cy="118801"/>
          </a:xfrm>
          <a:prstGeom prst="rect">
            <a:avLst/>
          </a:prstGeom>
          <a:gradFill>
            <a:gsLst>
              <a:gs pos="0">
                <a:srgbClr val="000033"/>
              </a:gs>
              <a:gs pos="50000">
                <a:srgbClr val="CECCCC"/>
              </a:gs>
              <a:gs pos="100000">
                <a:srgbClr val="000033"/>
              </a:gs>
            </a:gsLst>
          </a:gradFill>
          <a:ln w="12700">
            <a:miter lim="400000"/>
          </a:ln>
          <a:effectLst>
            <a:outerShdw blurRad="38100" dist="50800" dir="5460000" rotWithShape="0">
              <a:srgbClr val="CECCCC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4000" b="1">
                <a:solidFill>
                  <a:schemeClr val="accent3">
                    <a:lumOff val="44000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32" name="50 Rectángulo"/>
          <p:cNvSpPr/>
          <p:nvPr/>
        </p:nvSpPr>
        <p:spPr>
          <a:xfrm>
            <a:off x="6754319" y="3149033"/>
            <a:ext cx="46801" cy="126001"/>
          </a:xfrm>
          <a:prstGeom prst="rect">
            <a:avLst/>
          </a:prstGeom>
          <a:gradFill>
            <a:gsLst>
              <a:gs pos="0">
                <a:srgbClr val="000033"/>
              </a:gs>
              <a:gs pos="50000">
                <a:srgbClr val="CECCCC"/>
              </a:gs>
              <a:gs pos="100000">
                <a:srgbClr val="000033"/>
              </a:gs>
            </a:gsLst>
          </a:gradFill>
          <a:ln w="12700">
            <a:miter lim="400000"/>
          </a:ln>
          <a:effectLst>
            <a:outerShdw blurRad="38100" dist="50800" dir="5460000" rotWithShape="0">
              <a:srgbClr val="CECCCC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4000" b="1">
                <a:solidFill>
                  <a:schemeClr val="accent3">
                    <a:lumOff val="44000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33" name="51 Rectángulo"/>
          <p:cNvSpPr/>
          <p:nvPr/>
        </p:nvSpPr>
        <p:spPr>
          <a:xfrm>
            <a:off x="8356069" y="3149033"/>
            <a:ext cx="46801" cy="126001"/>
          </a:xfrm>
          <a:prstGeom prst="rect">
            <a:avLst/>
          </a:prstGeom>
          <a:gradFill>
            <a:gsLst>
              <a:gs pos="0">
                <a:srgbClr val="000033"/>
              </a:gs>
              <a:gs pos="50000">
                <a:srgbClr val="CECCCC"/>
              </a:gs>
              <a:gs pos="100000">
                <a:srgbClr val="000033"/>
              </a:gs>
            </a:gsLst>
          </a:gradFill>
          <a:ln w="12700">
            <a:miter lim="400000"/>
          </a:ln>
          <a:effectLst>
            <a:outerShdw blurRad="38100" dist="50800" dir="5460000" rotWithShape="0">
              <a:srgbClr val="CECCCC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4000" b="1">
                <a:solidFill>
                  <a:schemeClr val="accent3">
                    <a:lumOff val="44000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34" name="52 Rectángulo"/>
          <p:cNvSpPr/>
          <p:nvPr/>
        </p:nvSpPr>
        <p:spPr>
          <a:xfrm>
            <a:off x="2534097" y="3139344"/>
            <a:ext cx="45720" cy="126001"/>
          </a:xfrm>
          <a:prstGeom prst="rect">
            <a:avLst/>
          </a:prstGeom>
          <a:gradFill>
            <a:gsLst>
              <a:gs pos="0">
                <a:srgbClr val="000033"/>
              </a:gs>
              <a:gs pos="50000">
                <a:srgbClr val="CECCCC"/>
              </a:gs>
              <a:gs pos="100000">
                <a:srgbClr val="000033"/>
              </a:gs>
            </a:gsLst>
          </a:gradFill>
          <a:ln w="12700">
            <a:miter lim="400000"/>
          </a:ln>
          <a:effectLst>
            <a:outerShdw blurRad="38100" dist="50800" dir="5460000" rotWithShape="0">
              <a:srgbClr val="CECCCC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4000" b="1">
                <a:solidFill>
                  <a:schemeClr val="accent3">
                    <a:lumOff val="44000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137" name="63 Rectángulo"/>
          <p:cNvGrpSpPr/>
          <p:nvPr/>
        </p:nvGrpSpPr>
        <p:grpSpPr>
          <a:xfrm>
            <a:off x="7711010" y="3289446"/>
            <a:ext cx="1336918" cy="652789"/>
            <a:chOff x="0" y="0"/>
            <a:chExt cx="1336917" cy="652788"/>
          </a:xfrm>
        </p:grpSpPr>
        <p:sp>
          <p:nvSpPr>
            <p:cNvPr id="135" name="Rectangle"/>
            <p:cNvSpPr/>
            <p:nvPr/>
          </p:nvSpPr>
          <p:spPr>
            <a:xfrm>
              <a:off x="-1" y="-1"/>
              <a:ext cx="1336919" cy="652790"/>
            </a:xfrm>
            <a:prstGeom prst="rect">
              <a:avLst/>
            </a:prstGeom>
            <a:solidFill>
              <a:srgbClr val="00518E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36" name="Dept. of Biomedical Innovation"/>
            <p:cNvSpPr txBox="1"/>
            <p:nvPr/>
          </p:nvSpPr>
          <p:spPr>
            <a:xfrm>
              <a:off x="14287" y="174433"/>
              <a:ext cx="1308343" cy="330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Dept. of Biomedical Innovation</a:t>
              </a:r>
            </a:p>
          </p:txBody>
        </p:sp>
      </p:grpSp>
      <p:grpSp>
        <p:nvGrpSpPr>
          <p:cNvPr id="140" name="64 Rectángulo"/>
          <p:cNvGrpSpPr/>
          <p:nvPr/>
        </p:nvGrpSpPr>
        <p:grpSpPr>
          <a:xfrm>
            <a:off x="658254" y="3295599"/>
            <a:ext cx="1240075" cy="605502"/>
            <a:chOff x="0" y="0"/>
            <a:chExt cx="1240073" cy="605501"/>
          </a:xfrm>
        </p:grpSpPr>
        <p:sp>
          <p:nvSpPr>
            <p:cNvPr id="138" name="Rectangle"/>
            <p:cNvSpPr/>
            <p:nvPr/>
          </p:nvSpPr>
          <p:spPr>
            <a:xfrm>
              <a:off x="-1" y="-1"/>
              <a:ext cx="1240075" cy="605503"/>
            </a:xfrm>
            <a:prstGeom prst="rect">
              <a:avLst/>
            </a:prstGeom>
            <a:solidFill>
              <a:srgbClr val="00518E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39" name="Dept. of Tecnology"/>
            <p:cNvSpPr txBox="1"/>
            <p:nvPr/>
          </p:nvSpPr>
          <p:spPr>
            <a:xfrm>
              <a:off x="55660" y="107202"/>
              <a:ext cx="1128754" cy="3910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Dept. of Tecnology</a:t>
              </a:r>
            </a:p>
          </p:txBody>
        </p:sp>
      </p:grpSp>
      <p:grpSp>
        <p:nvGrpSpPr>
          <p:cNvPr id="143" name="65 Rectángulo"/>
          <p:cNvGrpSpPr/>
          <p:nvPr/>
        </p:nvGrpSpPr>
        <p:grpSpPr>
          <a:xfrm>
            <a:off x="4944340" y="3295599"/>
            <a:ext cx="1173292" cy="572894"/>
            <a:chOff x="0" y="0"/>
            <a:chExt cx="1173291" cy="572893"/>
          </a:xfrm>
        </p:grpSpPr>
        <p:sp>
          <p:nvSpPr>
            <p:cNvPr id="141" name="Rectangle"/>
            <p:cNvSpPr/>
            <p:nvPr/>
          </p:nvSpPr>
          <p:spPr>
            <a:xfrm>
              <a:off x="-1" y="-1"/>
              <a:ext cx="1173293" cy="572895"/>
            </a:xfrm>
            <a:prstGeom prst="rect">
              <a:avLst/>
            </a:prstGeom>
            <a:solidFill>
              <a:srgbClr val="00518E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42" name="Dept. of Energy"/>
            <p:cNvSpPr txBox="1"/>
            <p:nvPr/>
          </p:nvSpPr>
          <p:spPr>
            <a:xfrm>
              <a:off x="52663" y="101428"/>
              <a:ext cx="1067966" cy="3700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Dept. of Energy</a:t>
              </a:r>
            </a:p>
          </p:txBody>
        </p:sp>
      </p:grpSp>
      <p:grpSp>
        <p:nvGrpSpPr>
          <p:cNvPr id="146" name="66 Rectángulo"/>
          <p:cNvGrpSpPr/>
          <p:nvPr/>
        </p:nvGrpSpPr>
        <p:grpSpPr>
          <a:xfrm>
            <a:off x="6223168" y="3289446"/>
            <a:ext cx="1336919" cy="652789"/>
            <a:chOff x="0" y="0"/>
            <a:chExt cx="1336917" cy="652788"/>
          </a:xfrm>
        </p:grpSpPr>
        <p:sp>
          <p:nvSpPr>
            <p:cNvPr id="144" name="Rectangle"/>
            <p:cNvSpPr/>
            <p:nvPr/>
          </p:nvSpPr>
          <p:spPr>
            <a:xfrm>
              <a:off x="-1" y="-1"/>
              <a:ext cx="1336919" cy="652790"/>
            </a:xfrm>
            <a:prstGeom prst="rect">
              <a:avLst/>
            </a:prstGeom>
            <a:solidFill>
              <a:srgbClr val="00518E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45" name="Dept. of Basic Research"/>
            <p:cNvSpPr txBox="1"/>
            <p:nvPr/>
          </p:nvSpPr>
          <p:spPr>
            <a:xfrm>
              <a:off x="14287" y="174433"/>
              <a:ext cx="1308343" cy="330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Dept. of Basic Research</a:t>
              </a:r>
            </a:p>
          </p:txBody>
        </p:sp>
      </p:grpSp>
      <p:grpSp>
        <p:nvGrpSpPr>
          <p:cNvPr id="149" name="67 Rectángulo"/>
          <p:cNvGrpSpPr/>
          <p:nvPr/>
        </p:nvGrpSpPr>
        <p:grpSpPr>
          <a:xfrm>
            <a:off x="3392290" y="3285178"/>
            <a:ext cx="1336918" cy="652789"/>
            <a:chOff x="0" y="0"/>
            <a:chExt cx="1336917" cy="652788"/>
          </a:xfrm>
        </p:grpSpPr>
        <p:sp>
          <p:nvSpPr>
            <p:cNvPr id="147" name="Rectangle"/>
            <p:cNvSpPr/>
            <p:nvPr/>
          </p:nvSpPr>
          <p:spPr>
            <a:xfrm>
              <a:off x="-1" y="-1"/>
              <a:ext cx="1336919" cy="652790"/>
            </a:xfrm>
            <a:prstGeom prst="rect">
              <a:avLst/>
            </a:prstGeom>
            <a:solidFill>
              <a:srgbClr val="00518E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48" name="National Fusion Laboratory"/>
            <p:cNvSpPr txBox="1"/>
            <p:nvPr/>
          </p:nvSpPr>
          <p:spPr>
            <a:xfrm>
              <a:off x="60007" y="115574"/>
              <a:ext cx="1216903" cy="421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National Fusion Laboratory</a:t>
              </a:r>
            </a:p>
          </p:txBody>
        </p:sp>
      </p:grpSp>
      <p:grpSp>
        <p:nvGrpSpPr>
          <p:cNvPr id="152" name="68 Rectángulo"/>
          <p:cNvGrpSpPr/>
          <p:nvPr/>
        </p:nvGrpSpPr>
        <p:grpSpPr>
          <a:xfrm>
            <a:off x="8266176" y="3867554"/>
            <a:ext cx="946808" cy="326395"/>
            <a:chOff x="0" y="0"/>
            <a:chExt cx="946807" cy="326394"/>
          </a:xfrm>
        </p:grpSpPr>
        <p:sp>
          <p:nvSpPr>
            <p:cNvPr id="150" name="Rectangle"/>
            <p:cNvSpPr/>
            <p:nvPr/>
          </p:nvSpPr>
          <p:spPr>
            <a:xfrm>
              <a:off x="0" y="0"/>
              <a:ext cx="946808" cy="326395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51" name="Juan Bueren"/>
            <p:cNvSpPr/>
            <p:nvPr/>
          </p:nvSpPr>
          <p:spPr>
            <a:xfrm>
              <a:off x="60007" y="163197"/>
              <a:ext cx="826793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Juan Bueren</a:t>
              </a:r>
            </a:p>
          </p:txBody>
        </p:sp>
      </p:grpSp>
      <p:grpSp>
        <p:nvGrpSpPr>
          <p:cNvPr id="155" name="70 Rectángulo"/>
          <p:cNvGrpSpPr/>
          <p:nvPr/>
        </p:nvGrpSpPr>
        <p:grpSpPr>
          <a:xfrm>
            <a:off x="5227027" y="3849117"/>
            <a:ext cx="946808" cy="345441"/>
            <a:chOff x="0" y="0"/>
            <a:chExt cx="946807" cy="345440"/>
          </a:xfrm>
        </p:grpSpPr>
        <p:sp>
          <p:nvSpPr>
            <p:cNvPr id="153" name="Rectangle"/>
            <p:cNvSpPr/>
            <p:nvPr/>
          </p:nvSpPr>
          <p:spPr>
            <a:xfrm>
              <a:off x="0" y="9522"/>
              <a:ext cx="946808" cy="326396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54" name="Mercedes Ballesteros"/>
            <p:cNvSpPr txBox="1"/>
            <p:nvPr/>
          </p:nvSpPr>
          <p:spPr>
            <a:xfrm>
              <a:off x="60007" y="0"/>
              <a:ext cx="826793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Mercedes Ballesteros</a:t>
              </a:r>
            </a:p>
          </p:txBody>
        </p:sp>
      </p:grpSp>
      <p:grpSp>
        <p:nvGrpSpPr>
          <p:cNvPr id="158" name="71 Rectángulo"/>
          <p:cNvGrpSpPr/>
          <p:nvPr/>
        </p:nvGrpSpPr>
        <p:grpSpPr>
          <a:xfrm>
            <a:off x="6778335" y="3858031"/>
            <a:ext cx="946808" cy="345441"/>
            <a:chOff x="0" y="0"/>
            <a:chExt cx="946807" cy="345440"/>
          </a:xfrm>
        </p:grpSpPr>
        <p:sp>
          <p:nvSpPr>
            <p:cNvPr id="156" name="Rectangle"/>
            <p:cNvSpPr/>
            <p:nvPr/>
          </p:nvSpPr>
          <p:spPr>
            <a:xfrm>
              <a:off x="0" y="9522"/>
              <a:ext cx="946808" cy="326396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57" name="Nicanor Colino Arriero"/>
            <p:cNvSpPr txBox="1"/>
            <p:nvPr/>
          </p:nvSpPr>
          <p:spPr>
            <a:xfrm>
              <a:off x="60007" y="0"/>
              <a:ext cx="826793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Nicanor Colino Arriero</a:t>
              </a:r>
            </a:p>
          </p:txBody>
        </p:sp>
      </p:grpSp>
      <p:grpSp>
        <p:nvGrpSpPr>
          <p:cNvPr id="161" name="72 Rectángulo"/>
          <p:cNvGrpSpPr/>
          <p:nvPr/>
        </p:nvGrpSpPr>
        <p:grpSpPr>
          <a:xfrm>
            <a:off x="3873379" y="3848854"/>
            <a:ext cx="946808" cy="345441"/>
            <a:chOff x="0" y="0"/>
            <a:chExt cx="946807" cy="345440"/>
          </a:xfrm>
        </p:grpSpPr>
        <p:sp>
          <p:nvSpPr>
            <p:cNvPr id="159" name="Rectangle"/>
            <p:cNvSpPr/>
            <p:nvPr/>
          </p:nvSpPr>
          <p:spPr>
            <a:xfrm>
              <a:off x="0" y="9522"/>
              <a:ext cx="946808" cy="326396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60" name="Joaquín Pedro Sánchez Sanz"/>
            <p:cNvSpPr txBox="1"/>
            <p:nvPr/>
          </p:nvSpPr>
          <p:spPr>
            <a:xfrm>
              <a:off x="60007" y="0"/>
              <a:ext cx="826793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Joaquín Pedro Sánchez Sanz</a:t>
              </a:r>
            </a:p>
          </p:txBody>
        </p:sp>
      </p:grpSp>
      <p:grpSp>
        <p:nvGrpSpPr>
          <p:cNvPr id="164" name="63 Rectángulo"/>
          <p:cNvGrpSpPr/>
          <p:nvPr/>
        </p:nvGrpSpPr>
        <p:grpSpPr>
          <a:xfrm>
            <a:off x="1962106" y="3282800"/>
            <a:ext cx="1299402" cy="634470"/>
            <a:chOff x="0" y="0"/>
            <a:chExt cx="1299400" cy="634469"/>
          </a:xfrm>
        </p:grpSpPr>
        <p:sp>
          <p:nvSpPr>
            <p:cNvPr id="162" name="Rectangle"/>
            <p:cNvSpPr/>
            <p:nvPr/>
          </p:nvSpPr>
          <p:spPr>
            <a:xfrm>
              <a:off x="-1" y="-1"/>
              <a:ext cx="1299402" cy="634471"/>
            </a:xfrm>
            <a:prstGeom prst="rect">
              <a:avLst/>
            </a:prstGeom>
            <a:solidFill>
              <a:srgbClr val="00518E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63" name="Dept. of  Environment"/>
            <p:cNvSpPr txBox="1"/>
            <p:nvPr/>
          </p:nvSpPr>
          <p:spPr>
            <a:xfrm>
              <a:off x="13886" y="169539"/>
              <a:ext cx="1271629" cy="3209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1100" b="1">
                  <a:solidFill>
                    <a:schemeClr val="accent3">
                      <a:lumOff val="44000"/>
                    </a:schemeClr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Dept. of  Environment</a:t>
              </a:r>
            </a:p>
          </p:txBody>
        </p:sp>
      </p:grpSp>
      <p:grpSp>
        <p:nvGrpSpPr>
          <p:cNvPr id="167" name="68 Rectángulo"/>
          <p:cNvGrpSpPr/>
          <p:nvPr/>
        </p:nvGrpSpPr>
        <p:grpSpPr>
          <a:xfrm>
            <a:off x="2517272" y="3842225"/>
            <a:ext cx="946808" cy="345441"/>
            <a:chOff x="0" y="0"/>
            <a:chExt cx="946807" cy="345440"/>
          </a:xfrm>
        </p:grpSpPr>
        <p:sp>
          <p:nvSpPr>
            <p:cNvPr id="165" name="Rectangle"/>
            <p:cNvSpPr/>
            <p:nvPr/>
          </p:nvSpPr>
          <p:spPr>
            <a:xfrm>
              <a:off x="0" y="9522"/>
              <a:ext cx="946808" cy="326396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66" name="Yolanda Benito     Moreno"/>
            <p:cNvSpPr txBox="1"/>
            <p:nvPr/>
          </p:nvSpPr>
          <p:spPr>
            <a:xfrm>
              <a:off x="60007" y="0"/>
              <a:ext cx="826793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Yolanda Benito     Moreno</a:t>
              </a:r>
            </a:p>
          </p:txBody>
        </p:sp>
      </p:grpSp>
      <p:grpSp>
        <p:nvGrpSpPr>
          <p:cNvPr id="170" name="69 Rectángulo"/>
          <p:cNvGrpSpPr/>
          <p:nvPr/>
        </p:nvGrpSpPr>
        <p:grpSpPr>
          <a:xfrm>
            <a:off x="1213420" y="3840540"/>
            <a:ext cx="946809" cy="345441"/>
            <a:chOff x="0" y="0"/>
            <a:chExt cx="946807" cy="345440"/>
          </a:xfrm>
        </p:grpSpPr>
        <p:sp>
          <p:nvSpPr>
            <p:cNvPr id="168" name="Rectangle"/>
            <p:cNvSpPr/>
            <p:nvPr/>
          </p:nvSpPr>
          <p:spPr>
            <a:xfrm>
              <a:off x="0" y="9522"/>
              <a:ext cx="946808" cy="326396"/>
            </a:xfrm>
            <a:prstGeom prst="rect">
              <a:avLst/>
            </a:prstGeom>
            <a:solidFill>
              <a:srgbClr val="C9D7ED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>
              <a:outerShdw blurRad="63500" dist="38100" dir="8100000" rotWithShape="0">
                <a:srgbClr val="000000">
                  <a:alpha val="40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>
                  <a:solidFill>
                    <a:schemeClr val="accent3">
                      <a:lumOff val="44000"/>
                    </a:schemeClr>
                  </a:solidFill>
                  <a:latin typeface="+mn-lt"/>
                  <a:ea typeface="+mn-ea"/>
                  <a:cs typeface="+mn-cs"/>
                  <a:sym typeface="Times New Roman"/>
                </a:defRPr>
              </a:pPr>
              <a:endParaRPr/>
            </a:p>
          </p:txBody>
        </p:sp>
        <p:sp>
          <p:nvSpPr>
            <p:cNvPr id="169" name="José Manuel  Pérez Morales"/>
            <p:cNvSpPr txBox="1"/>
            <p:nvPr/>
          </p:nvSpPr>
          <p:spPr>
            <a:xfrm>
              <a:off x="60007" y="0"/>
              <a:ext cx="826793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 b="1">
                  <a:solidFill>
                    <a:srgbClr val="000066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José Manuel  Pérez Morales</a:t>
              </a:r>
            </a:p>
          </p:txBody>
        </p:sp>
      </p:grpSp>
      <p:sp>
        <p:nvSpPr>
          <p:cNvPr id="171" name="52 Rectángulo"/>
          <p:cNvSpPr/>
          <p:nvPr/>
        </p:nvSpPr>
        <p:spPr>
          <a:xfrm>
            <a:off x="4037889" y="3149033"/>
            <a:ext cx="45720" cy="126001"/>
          </a:xfrm>
          <a:prstGeom prst="rect">
            <a:avLst/>
          </a:prstGeom>
          <a:gradFill>
            <a:gsLst>
              <a:gs pos="0">
                <a:srgbClr val="000033"/>
              </a:gs>
              <a:gs pos="50000">
                <a:srgbClr val="CECCCC"/>
              </a:gs>
              <a:gs pos="100000">
                <a:srgbClr val="000033"/>
              </a:gs>
            </a:gsLst>
          </a:gradFill>
          <a:ln w="12700">
            <a:miter lim="400000"/>
          </a:ln>
          <a:effectLst>
            <a:outerShdw blurRad="38100" dist="50800" dir="5460000" rotWithShape="0">
              <a:srgbClr val="CECCCC">
                <a:alpha val="40000"/>
              </a:srgbClr>
            </a:outerShdw>
          </a:effectLst>
        </p:spPr>
        <p:txBody>
          <a:bodyPr lIns="45719" rIns="45719" anchor="ctr"/>
          <a:lstStyle/>
          <a:p>
            <a:pPr algn="ctr">
              <a:defRPr sz="4000" b="1">
                <a:solidFill>
                  <a:schemeClr val="accent3">
                    <a:lumOff val="44000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72" name="Secretary General for Research"/>
          <p:cNvSpPr txBox="1"/>
          <p:nvPr/>
        </p:nvSpPr>
        <p:spPr>
          <a:xfrm>
            <a:off x="697045" y="1359147"/>
            <a:ext cx="1870072" cy="508001"/>
          </a:xfrm>
          <a:prstGeom prst="rect">
            <a:avLst/>
          </a:prstGeom>
          <a:solidFill>
            <a:schemeClr val="accent6">
              <a:satOff val="-10869"/>
              <a:lumOff val="1372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defRPr>
                <a:solidFill>
                  <a:schemeClr val="accent3">
                    <a:lumOff val="44000"/>
                  </a:schemeClr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Secretary General for Research</a:t>
            </a:r>
          </a:p>
        </p:txBody>
      </p:sp>
      <p:grpSp>
        <p:nvGrpSpPr>
          <p:cNvPr id="177" name="Group"/>
          <p:cNvGrpSpPr/>
          <p:nvPr/>
        </p:nvGrpSpPr>
        <p:grpSpPr>
          <a:xfrm>
            <a:off x="601410" y="3083058"/>
            <a:ext cx="8406616" cy="1841162"/>
            <a:chOff x="0" y="0"/>
            <a:chExt cx="8406614" cy="1841161"/>
          </a:xfrm>
        </p:grpSpPr>
        <p:grpSp>
          <p:nvGrpSpPr>
            <p:cNvPr id="175" name="Group"/>
            <p:cNvGrpSpPr/>
            <p:nvPr/>
          </p:nvGrpSpPr>
          <p:grpSpPr>
            <a:xfrm>
              <a:off x="-1" y="1489136"/>
              <a:ext cx="8248486" cy="352026"/>
              <a:chOff x="0" y="0"/>
              <a:chExt cx="8248484" cy="352024"/>
            </a:xfrm>
          </p:grpSpPr>
          <p:sp>
            <p:nvSpPr>
              <p:cNvPr id="173" name="Total: 1250, incluided scientists, engineers, technicians, administrative staff and students."/>
              <p:cNvSpPr/>
              <p:nvPr/>
            </p:nvSpPr>
            <p:spPr>
              <a:xfrm>
                <a:off x="505757" y="352024"/>
                <a:ext cx="7742728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marL="119821" defTabSz="228600">
                  <a:spcBef>
                    <a:spcPts val="400"/>
                  </a:spcBef>
                  <a:defRPr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</a:defRPr>
                </a:lvl1pPr>
              </a:lstStyle>
              <a:p>
                <a:r>
                  <a:t>Total: 1250, incluided scientists, engineers, technicians, administrative staff and students.</a:t>
                </a:r>
              </a:p>
            </p:txBody>
          </p:sp>
          <p:sp>
            <p:nvSpPr>
              <p:cNvPr id="174" name="Personnel:"/>
              <p:cNvSpPr/>
              <p:nvPr/>
            </p:nvSpPr>
            <p:spPr>
              <a:xfrm>
                <a:off x="0" y="0"/>
                <a:ext cx="6200555" cy="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marL="119821" defTabSz="228600">
                  <a:spcBef>
                    <a:spcPts val="700"/>
                  </a:spcBef>
                  <a:defRPr sz="1700"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  <a:latin typeface="Tahoma Bold"/>
                    <a:ea typeface="Tahoma Bold"/>
                    <a:cs typeface="Tahoma Bold"/>
                    <a:sym typeface="Tahoma Bold"/>
                  </a:defRPr>
                </a:lvl1pPr>
              </a:lstStyle>
              <a:p>
                <a:r>
                  <a:t>Personnel: </a:t>
                </a:r>
              </a:p>
            </p:txBody>
          </p:sp>
        </p:grpSp>
        <p:pic>
          <p:nvPicPr>
            <p:cNvPr id="176" name="Group" descr="Group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361766" y="0"/>
              <a:ext cx="3044849" cy="1798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78" name="(Accelerator related: ~20 FTE Dept. of Technology; ~10 FTE Fusion)"/>
          <p:cNvSpPr txBox="1"/>
          <p:nvPr/>
        </p:nvSpPr>
        <p:spPr>
          <a:xfrm>
            <a:off x="1124195" y="5208977"/>
            <a:ext cx="5722653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marL="119821" defTabSz="228600">
              <a:spcBef>
                <a:spcPts val="400"/>
              </a:spcBef>
              <a:defRPr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</a:defRPr>
            </a:lvl1pPr>
          </a:lstStyle>
          <a:p>
            <a:r>
              <a:t>(Accelerator related: ~20 FTE Dept. of Technology; ~10 FTE Fusion)  </a:t>
            </a:r>
          </a:p>
        </p:txBody>
      </p:sp>
      <p:grpSp>
        <p:nvGrpSpPr>
          <p:cNvPr id="184" name="Group"/>
          <p:cNvGrpSpPr/>
          <p:nvPr/>
        </p:nvGrpSpPr>
        <p:grpSpPr>
          <a:xfrm>
            <a:off x="600924" y="3096457"/>
            <a:ext cx="8538785" cy="3425041"/>
            <a:chOff x="0" y="0"/>
            <a:chExt cx="8538784" cy="3425039"/>
          </a:xfrm>
        </p:grpSpPr>
        <p:grpSp>
          <p:nvGrpSpPr>
            <p:cNvPr id="182" name="Group"/>
            <p:cNvGrpSpPr/>
            <p:nvPr/>
          </p:nvGrpSpPr>
          <p:grpSpPr>
            <a:xfrm>
              <a:off x="-1" y="0"/>
              <a:ext cx="8538786" cy="2724619"/>
              <a:chOff x="0" y="0"/>
              <a:chExt cx="8538783" cy="2724618"/>
            </a:xfrm>
          </p:grpSpPr>
          <p:sp>
            <p:nvSpPr>
              <p:cNvPr id="179" name="~100 M€ per year. Approximately, 75 M€ Govermental funds, 25 M€ income from competitive programs, contracts with companies and collaborations with institutions."/>
              <p:cNvSpPr/>
              <p:nvPr/>
            </p:nvSpPr>
            <p:spPr>
              <a:xfrm>
                <a:off x="437177" y="2724618"/>
                <a:ext cx="7742728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marL="119821" defTabSz="228600">
                  <a:spcBef>
                    <a:spcPts val="400"/>
                  </a:spcBef>
                  <a:defRPr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</a:defRPr>
                </a:lvl1pPr>
              </a:lstStyle>
              <a:p>
                <a:r>
                  <a:t>~100 M€ per year. Approximately, 75 M€ Govermental funds, 25 M€ income from competitive programs, contracts with companies and collaborations with institutions.  </a:t>
                </a:r>
              </a:p>
            </p:txBody>
          </p:sp>
          <p:sp>
            <p:nvSpPr>
              <p:cNvPr id="180" name="Budget:"/>
              <p:cNvSpPr/>
              <p:nvPr/>
            </p:nvSpPr>
            <p:spPr>
              <a:xfrm>
                <a:off x="0" y="2401829"/>
                <a:ext cx="620055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marL="119821" defTabSz="228600">
                  <a:spcBef>
                    <a:spcPts val="700"/>
                  </a:spcBef>
                  <a:defRPr sz="1700"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  <a:latin typeface="Tahoma Bold"/>
                    <a:ea typeface="Tahoma Bold"/>
                    <a:cs typeface="Tahoma Bold"/>
                    <a:sym typeface="Tahoma Bold"/>
                  </a:defRPr>
                </a:lvl1pPr>
              </a:lstStyle>
              <a:p>
                <a:r>
                  <a:t>Budget: </a:t>
                </a:r>
              </a:p>
            </p:txBody>
          </p:sp>
          <p:pic>
            <p:nvPicPr>
              <p:cNvPr id="181" name="Screen Shot 2021-05-11 at 08.08.53.png" descr="Screen Shot 2021-05-11 at 08.08.53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/>
              <a:stretch>
                <a:fillRect/>
              </a:stretch>
            </p:blipFill>
            <p:spPr>
              <a:xfrm>
                <a:off x="5171138" y="0"/>
                <a:ext cx="3367646" cy="233980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83" name="2019"/>
            <p:cNvSpPr/>
            <p:nvPr/>
          </p:nvSpPr>
          <p:spPr>
            <a:xfrm>
              <a:off x="5744048" y="2155039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119821" defTabSz="228600">
                <a:spcBef>
                  <a:spcPts val="700"/>
                </a:spcBef>
                <a:defRPr sz="700">
                  <a:solidFill>
                    <a:srgbClr val="51A7F9"/>
                  </a:solidFill>
                  <a:uFill>
                    <a:solidFill>
                      <a:srgbClr val="371A94"/>
                    </a:solidFill>
                  </a:uFill>
                  <a:latin typeface="Tahoma Bold"/>
                  <a:ea typeface="Tahoma Bold"/>
                  <a:cs typeface="Tahoma Bold"/>
                  <a:sym typeface="Tahoma Bold"/>
                </a:defRPr>
              </a:lvl1pPr>
            </a:lstStyle>
            <a:p>
              <a:r>
                <a:t>2019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1" animBg="1" advAuto="0"/>
      <p:bldP spid="178" grpId="2" animBg="1" advAuto="0"/>
      <p:bldP spid="184" grpId="3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61160" y="6540307"/>
            <a:ext cx="1603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87" name="Text Box 20"/>
          <p:cNvSpPr txBox="1"/>
          <p:nvPr/>
        </p:nvSpPr>
        <p:spPr>
          <a:xfrm>
            <a:off x="583941" y="618301"/>
            <a:ext cx="8287268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spAutoFit/>
          </a:bodyPr>
          <a:lstStyle>
            <a:lvl1pPr algn="just">
              <a:spcBef>
                <a:spcPts val="1000"/>
              </a:spcBef>
              <a:defRPr sz="1500">
                <a:solidFill>
                  <a:schemeClr val="accent2">
                    <a:lumOff val="-10000"/>
                  </a:schemeClr>
                </a:solidFill>
              </a:defRPr>
            </a:lvl1pPr>
          </a:lstStyle>
          <a:p>
            <a:r>
              <a:t>Since 1989, CIEMAT contributed in the design, construction and testing of several superconducting magnets for the LHC Project. In most cases with a significant industrial participation. </a:t>
            </a:r>
          </a:p>
        </p:txBody>
      </p:sp>
      <p:pic>
        <p:nvPicPr>
          <p:cNvPr id="188" name="Imagen 16" descr="Imagen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2487" y="1645695"/>
            <a:ext cx="2473326" cy="32972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Imagen 4" descr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4212" y="1625600"/>
            <a:ext cx="2159001" cy="32813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Picture 1" descr="Picture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65411" y="1654317"/>
            <a:ext cx="2232026" cy="1644651"/>
          </a:xfrm>
          <a:prstGeom prst="rect">
            <a:avLst/>
          </a:prstGeom>
          <a:ln w="38100">
            <a:solidFill>
              <a:srgbClr val="000000"/>
            </a:solidFill>
            <a:miter/>
          </a:ln>
        </p:spPr>
      </p:pic>
      <p:pic>
        <p:nvPicPr>
          <p:cNvPr id="191" name="Picture 27" descr="Picture 2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17369" y="3602672"/>
            <a:ext cx="2305051" cy="1411289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CuadroTexto 5"/>
          <p:cNvSpPr txBox="1"/>
          <p:nvPr/>
        </p:nvSpPr>
        <p:spPr>
          <a:xfrm>
            <a:off x="611187" y="5021262"/>
            <a:ext cx="230505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chemeClr val="accent2">
                    <a:lumOff val="-10000"/>
                  </a:schemeClr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The Tuning Quadrupole</a:t>
            </a:r>
          </a:p>
        </p:txBody>
      </p:sp>
      <p:sp>
        <p:nvSpPr>
          <p:cNvPr id="193" name="CuadroTexto 26"/>
          <p:cNvSpPr txBox="1"/>
          <p:nvPr/>
        </p:nvSpPr>
        <p:spPr>
          <a:xfrm>
            <a:off x="3419475" y="5033962"/>
            <a:ext cx="2232025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solidFill>
                  <a:schemeClr val="accent2">
                    <a:lumOff val="-10000"/>
                  </a:schemeClr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Sextupole Correctors</a:t>
            </a:r>
          </a:p>
        </p:txBody>
      </p:sp>
      <p:sp>
        <p:nvSpPr>
          <p:cNvPr id="194" name="CuadroTexto 27"/>
          <p:cNvSpPr txBox="1"/>
          <p:nvPr/>
        </p:nvSpPr>
        <p:spPr>
          <a:xfrm>
            <a:off x="3337643" y="3275329"/>
            <a:ext cx="2087562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solidFill>
                  <a:schemeClr val="accent2">
                    <a:lumOff val="-10000"/>
                  </a:schemeClr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Twin Octupoles</a:t>
            </a:r>
          </a:p>
        </p:txBody>
      </p:sp>
      <p:sp>
        <p:nvSpPr>
          <p:cNvPr id="195" name="CuadroTexto 28"/>
          <p:cNvSpPr txBox="1"/>
          <p:nvPr/>
        </p:nvSpPr>
        <p:spPr>
          <a:xfrm>
            <a:off x="6096575" y="5007265"/>
            <a:ext cx="2663826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solidFill>
                  <a:schemeClr val="accent2">
                    <a:lumOff val="-10000"/>
                  </a:schemeClr>
                </a:solidFill>
                <a:latin typeface="Tahoma Bold"/>
                <a:ea typeface="Tahoma Bold"/>
                <a:cs typeface="Tahoma Bold"/>
                <a:sym typeface="Tahoma Bold"/>
              </a:defRPr>
            </a:lvl1pPr>
          </a:lstStyle>
          <a:p>
            <a:r>
              <a:t>The MQTL Trim Quadrupole</a:t>
            </a:r>
          </a:p>
        </p:txBody>
      </p:sp>
      <p:sp>
        <p:nvSpPr>
          <p:cNvPr id="196" name="Text Box 15"/>
          <p:cNvSpPr txBox="1"/>
          <p:nvPr/>
        </p:nvSpPr>
        <p:spPr>
          <a:xfrm>
            <a:off x="619546" y="5488774"/>
            <a:ext cx="7523757" cy="57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spAutoFit/>
          </a:bodyPr>
          <a:lstStyle/>
          <a:p>
            <a:pPr algn="just">
              <a:spcBef>
                <a:spcPts val="1000"/>
              </a:spcBef>
              <a:defRPr sz="1600">
                <a:solidFill>
                  <a:schemeClr val="accent2">
                    <a:lumOff val="-10000"/>
                  </a:schemeClr>
                </a:solidFill>
              </a:defRPr>
            </a:pPr>
            <a:r>
              <a:t>As a result, a company was awarded with two contracts for manufacturing more than </a:t>
            </a:r>
            <a:r>
              <a:rPr>
                <a:latin typeface="Tahoma Bold"/>
                <a:ea typeface="Tahoma Bold"/>
                <a:cs typeface="Tahoma Bold"/>
                <a:sym typeface="Tahoma Bold"/>
              </a:rPr>
              <a:t>2.000 correctors (sextupoles &amp; octupoles)</a:t>
            </a:r>
            <a:r>
              <a:t>.</a:t>
            </a:r>
          </a:p>
        </p:txBody>
      </p:sp>
      <p:sp>
        <p:nvSpPr>
          <p:cNvPr id="197" name="Text Box 20"/>
          <p:cNvSpPr txBox="1"/>
          <p:nvPr/>
        </p:nvSpPr>
        <p:spPr>
          <a:xfrm>
            <a:off x="317500" y="7144"/>
            <a:ext cx="8820150" cy="465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>
              <a:defRPr sz="26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II. Background. Contributions to LHC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61160" y="6540307"/>
            <a:ext cx="1603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200" name="This program is the frame of the technical activities of CIEMAT on HFM for the next years.…"/>
          <p:cNvSpPr txBox="1"/>
          <p:nvPr/>
        </p:nvSpPr>
        <p:spPr>
          <a:xfrm rot="21600000">
            <a:off x="798714" y="4675458"/>
            <a:ext cx="7952996" cy="1074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/>
          <a:p>
            <a:pPr defTabSz="410765">
              <a:spcBef>
                <a:spcPts val="300"/>
              </a:spcBef>
              <a:defRPr sz="16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This program is the frame of the technical activities of CIEMAT on HFM for the next years. </a:t>
            </a:r>
          </a:p>
          <a:p>
            <a:pPr defTabSz="410765">
              <a:spcBef>
                <a:spcPts val="300"/>
              </a:spcBef>
              <a:defRPr sz="16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collaborations were signed for four years and can be extended up to another 4-years period. That means a stable and long-term commitment. </a:t>
            </a:r>
          </a:p>
        </p:txBody>
      </p:sp>
      <p:sp>
        <p:nvSpPr>
          <p:cNvPr id="201" name="III. The Spanish High Field Magnet Program"/>
          <p:cNvSpPr txBox="1"/>
          <p:nvPr/>
        </p:nvSpPr>
        <p:spPr>
          <a:xfrm rot="21600000">
            <a:off x="2263602" y="54539"/>
            <a:ext cx="6736199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 defTabSz="410765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III. The Spanish High Field Magnet Program   </a:t>
            </a:r>
          </a:p>
        </p:txBody>
      </p:sp>
      <p:grpSp>
        <p:nvGrpSpPr>
          <p:cNvPr id="208" name="Group"/>
          <p:cNvGrpSpPr/>
          <p:nvPr/>
        </p:nvGrpSpPr>
        <p:grpSpPr>
          <a:xfrm>
            <a:off x="612719" y="2507819"/>
            <a:ext cx="8497757" cy="2021522"/>
            <a:chOff x="10524" y="175418"/>
            <a:chExt cx="8497755" cy="2021521"/>
          </a:xfrm>
        </p:grpSpPr>
        <p:grpSp>
          <p:nvGrpSpPr>
            <p:cNvPr id="205" name="Group"/>
            <p:cNvGrpSpPr/>
            <p:nvPr/>
          </p:nvGrpSpPr>
          <p:grpSpPr>
            <a:xfrm>
              <a:off x="10524" y="175418"/>
              <a:ext cx="8497757" cy="2021523"/>
              <a:chOff x="0" y="175418"/>
              <a:chExt cx="8497755" cy="2021521"/>
            </a:xfrm>
          </p:grpSpPr>
          <p:sp>
            <p:nvSpPr>
              <p:cNvPr id="202" name="Rounded Rectangle"/>
              <p:cNvSpPr/>
              <p:nvPr/>
            </p:nvSpPr>
            <p:spPr>
              <a:xfrm>
                <a:off x="0" y="394596"/>
                <a:ext cx="8497756" cy="1802345"/>
              </a:xfrm>
              <a:prstGeom prst="roundRect">
                <a:avLst>
                  <a:gd name="adj" fmla="val 8320"/>
                </a:avLst>
              </a:prstGeom>
              <a:gradFill flip="none" rotWithShape="1">
                <a:gsLst>
                  <a:gs pos="0">
                    <a:srgbClr val="00A6AC">
                      <a:alpha val="6244"/>
                    </a:srgbClr>
                  </a:gs>
                  <a:gs pos="100000">
                    <a:srgbClr val="005C5F">
                      <a:alpha val="6244"/>
                    </a:srgbClr>
                  </a:gs>
                </a:gsLst>
                <a:lin ang="5400000" scaled="0"/>
              </a:gradFill>
              <a:ln w="3175" cap="flat">
                <a:noFill/>
                <a:miter lim="400000"/>
              </a:ln>
              <a:effectLst>
                <a:outerShdw blurRad="50800" dir="18900000" rotWithShape="0">
                  <a:srgbClr val="000000">
                    <a:alpha val="80000"/>
                  </a:srgbClr>
                </a:outerShdw>
              </a:effectLst>
            </p:spPr>
            <p:txBody>
              <a:bodyPr wrap="square" lIns="35718" tIns="35718" rIns="35718" bIns="35718" numCol="1" anchor="ctr">
                <a:noAutofit/>
              </a:bodyPr>
              <a:lstStyle/>
              <a:p>
                <a:pPr algn="ctr" defTabSz="410765">
                  <a:defRPr sz="1500">
                    <a:solidFill>
                      <a:schemeClr val="accent3">
                        <a:lumOff val="44000"/>
                      </a:schemeClr>
                    </a:solidFill>
                    <a:effectLst>
                      <a:outerShdw blurRad="25400" dist="23998" dir="2700000" rotWithShape="0">
                        <a:srgbClr val="000000">
                          <a:alpha val="31034"/>
                        </a:srgbClr>
                      </a:outerShdw>
                    </a:effectLst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203" name="A small series (18 units+prototypes) of non-conventional magnets for HL-LHC, based on NbTi (MCBXF type)…"/>
              <p:cNvSpPr/>
              <p:nvPr/>
            </p:nvSpPr>
            <p:spPr>
              <a:xfrm rot="21600000">
                <a:off x="156609" y="1192292"/>
                <a:ext cx="7336917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8" tIns="35718" rIns="35718" bIns="35718" numCol="1" anchor="ctr">
                <a:spAutoFit/>
              </a:bodyPr>
              <a:lstStyle/>
              <a:p>
                <a:pPr marL="326421" indent="-326421" defTabSz="410765">
                  <a:spcBef>
                    <a:spcPts val="300"/>
                  </a:spcBef>
                  <a:buSzPct val="100000"/>
                  <a:buAutoNum type="romanLcParenR"/>
                  <a:defRPr sz="1800" b="1">
                    <a:solidFill>
                      <a:srgbClr val="00397A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pPr>
                <a:r>
                  <a:t>A small series (18 units+prototypes) of non-conventional magnets for HL-LHC, based on NbTi (MCBXF type) </a:t>
                </a:r>
              </a:p>
              <a:p>
                <a:pPr marL="326421" indent="-326421" defTabSz="410765">
                  <a:spcBef>
                    <a:spcPts val="300"/>
                  </a:spcBef>
                  <a:buSzPct val="100000"/>
                  <a:buAutoNum type="romanLcParenR"/>
                  <a:defRPr sz="1800" b="1">
                    <a:solidFill>
                      <a:srgbClr val="00397A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pPr>
                <a:r>
                  <a:t>The construction of a new laboratory at CIEMAT specifically for high field superconducting magnets prototyping and testing.  </a:t>
                </a:r>
              </a:p>
              <a:p>
                <a:pPr marL="326421" indent="-326421" defTabSz="410765">
                  <a:spcBef>
                    <a:spcPts val="300"/>
                  </a:spcBef>
                  <a:buSzPct val="100000"/>
                  <a:buAutoNum type="romanLcParenR"/>
                  <a:defRPr sz="1800" b="1">
                    <a:solidFill>
                      <a:srgbClr val="00397A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pPr>
                <a:r>
                  <a:t> Contribution to the high field FCC magnet prototypes. </a:t>
                </a:r>
              </a:p>
            </p:txBody>
          </p:sp>
          <p:sp>
            <p:nvSpPr>
              <p:cNvPr id="204" name="The program PRISMAC is based on three contributions:"/>
              <p:cNvSpPr/>
              <p:nvPr/>
            </p:nvSpPr>
            <p:spPr>
              <a:xfrm>
                <a:off x="96587" y="175418"/>
                <a:ext cx="1270001" cy="12700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35718" tIns="35718" rIns="35718" bIns="35718" numCol="1" anchor="ctr">
                <a:spAutoFit/>
              </a:bodyPr>
              <a:lstStyle>
                <a:lvl1pPr defTabSz="410765">
                  <a:defRPr sz="1800" b="1">
                    <a:solidFill>
                      <a:srgbClr val="00397A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r>
                  <a:t>The program PRISMAC is based on three contributions:   </a:t>
                </a:r>
              </a:p>
            </p:txBody>
          </p:sp>
        </p:grpSp>
        <p:pic>
          <p:nvPicPr>
            <p:cNvPr id="206" name="E9AE129B-AADE-4D42-A5CD-D33420D126B1" descr="E9AE129B-AADE-4D42-A5CD-D33420D126B1"/>
            <p:cNvPicPr>
              <a:picLocks noChangeAspect="1"/>
            </p:cNvPicPr>
            <p:nvPr/>
          </p:nvPicPr>
          <p:blipFill>
            <a:blip r:embed="rId2">
              <a:extLst/>
            </a:blip>
            <a:srcRect/>
            <a:stretch>
              <a:fillRect/>
            </a:stretch>
          </p:blipFill>
          <p:spPr>
            <a:xfrm>
              <a:off x="7260943" y="1603639"/>
              <a:ext cx="1214232" cy="50780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254000" dist="127000" dir="16200000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07" name="Image 11" descr="Image 1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146987" y="451435"/>
              <a:ext cx="1253246" cy="508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16" name="Group"/>
          <p:cNvGrpSpPr/>
          <p:nvPr/>
        </p:nvGrpSpPr>
        <p:grpSpPr>
          <a:xfrm>
            <a:off x="324843" y="559704"/>
            <a:ext cx="9000210" cy="6009370"/>
            <a:chOff x="0" y="0"/>
            <a:chExt cx="9000208" cy="6009369"/>
          </a:xfrm>
        </p:grpSpPr>
        <p:sp>
          <p:nvSpPr>
            <p:cNvPr id="209" name="In 2019, CIEMAT, CERN and CDTI signed a set of three collaboraboration agreements for the so-called High Field Magnet Program, PRISMAC."/>
            <p:cNvSpPr txBox="1"/>
            <p:nvPr/>
          </p:nvSpPr>
          <p:spPr>
            <a:xfrm rot="21600000">
              <a:off x="380522" y="1157149"/>
              <a:ext cx="8375611" cy="5794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ctr">
              <a:spAutoFit/>
            </a:bodyPr>
            <a:lstStyle>
              <a:lvl1pPr defTabSz="410765">
                <a:defRPr sz="1700" b="1">
                  <a:solidFill>
                    <a:srgbClr val="00397A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In 2019, CIEMAT, CERN and CDTI signed a set of three collaboraboration agreements for the so-called High Field Magnet Program, PRISMAC. </a:t>
              </a:r>
            </a:p>
          </p:txBody>
        </p:sp>
        <p:grpSp>
          <p:nvGrpSpPr>
            <p:cNvPr id="214" name="Group"/>
            <p:cNvGrpSpPr/>
            <p:nvPr/>
          </p:nvGrpSpPr>
          <p:grpSpPr>
            <a:xfrm>
              <a:off x="0" y="0"/>
              <a:ext cx="6241031" cy="1049188"/>
              <a:chOff x="0" y="0"/>
              <a:chExt cx="6241030" cy="1049187"/>
            </a:xfrm>
          </p:grpSpPr>
          <p:sp>
            <p:nvSpPr>
              <p:cNvPr id="210" name="Rounded Rectangle"/>
              <p:cNvSpPr/>
              <p:nvPr/>
            </p:nvSpPr>
            <p:spPr>
              <a:xfrm>
                <a:off x="0" y="0"/>
                <a:ext cx="6241031" cy="1049188"/>
              </a:xfrm>
              <a:prstGeom prst="roundRect">
                <a:avLst>
                  <a:gd name="adj" fmla="val 13152"/>
                </a:avLst>
              </a:prstGeom>
              <a:solidFill>
                <a:schemeClr val="accent3">
                  <a:lumOff val="44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pic>
            <p:nvPicPr>
              <p:cNvPr id="211" name="Screen Shot 2017-11-01 at 11.14.30.png" descr="Screen Shot 2017-11-01 at 11.14.30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4869767" y="28565"/>
                <a:ext cx="1200303" cy="99205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2" name="Logo CDTI-MICINN.jpg" descr="Logo CDTI-MICINN.jp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2424293" y="79365"/>
                <a:ext cx="2271976" cy="90792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13" name="Screen Shot 2021-05-11 at 11.27.23.png" descr="Screen Shot 2021-05-11 at 11.27.23.png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196042" y="99997"/>
                <a:ext cx="2067453" cy="82379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15" name="Group"/>
            <p:cNvSpPr txBox="1"/>
            <p:nvPr/>
          </p:nvSpPr>
          <p:spPr>
            <a:xfrm>
              <a:off x="2441483" y="5311210"/>
              <a:ext cx="6558726" cy="6981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5718" tIns="35718" rIns="35718" bIns="35718" numCol="1" anchor="ctr">
              <a:noAutofit/>
            </a:bodyPr>
            <a:lstStyle/>
            <a:p>
              <a:pPr marL="321468" marR="40183" indent="-160734" defTabSz="321468">
                <a:defRPr sz="1100" spc="-13">
                  <a:latin typeface="+mn-lt"/>
                  <a:ea typeface="+mn-ea"/>
                  <a:cs typeface="+mn-cs"/>
                  <a:sym typeface="Times New Roman"/>
                </a:defRPr>
              </a:pPr>
              <a:r>
                <a:rPr>
                  <a:latin typeface="Symbol"/>
                  <a:ea typeface="Symbol"/>
                  <a:cs typeface="Symbol"/>
                  <a:sym typeface="Symbol"/>
                </a:rPr>
                <a:t>·	</a:t>
              </a:r>
              <a:r>
                <a:rPr b="1" i="1"/>
                <a:t>KE3797/TE/HL-LHC</a:t>
              </a:r>
              <a:r>
                <a:t>. </a:t>
              </a:r>
              <a:r>
                <a:rPr b="1" i="1"/>
                <a:t>Development of MCBXFA &amp; MCBXFB-type corrector magnets for the HL-LHC</a:t>
              </a:r>
            </a:p>
            <a:p>
              <a:pPr marL="321468" marR="40183" indent="-160734" algn="just" defTabSz="321468">
                <a:defRPr sz="1100" spc="-13">
                  <a:latin typeface="+mn-lt"/>
                  <a:ea typeface="+mn-ea"/>
                  <a:cs typeface="+mn-cs"/>
                  <a:sym typeface="Times New Roman"/>
                </a:defRPr>
              </a:pPr>
              <a:r>
                <a:rPr>
                  <a:latin typeface="Symbol"/>
                  <a:ea typeface="Symbol"/>
                  <a:cs typeface="Symbol"/>
                  <a:sym typeface="Symbol"/>
                </a:rPr>
                <a:t>·	</a:t>
              </a:r>
              <a:r>
                <a:rPr b="1" i="1"/>
                <a:t>ADDENDUM FCC-GOV-CC-0130 / KE3920/TE</a:t>
              </a:r>
              <a:r>
                <a:t>. </a:t>
              </a:r>
              <a:r>
                <a:rPr b="1" i="1"/>
                <a:t>(MoU for the Future Circular Collider (FCC) Study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3" animBg="1" advAuto="0"/>
      <p:bldP spid="208" grpId="2" animBg="1" advAuto="0"/>
      <p:bldP spid="216" grpId="1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61160" y="6540306"/>
            <a:ext cx="1603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219" name="Image 11" descr="Image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179" y="57150"/>
            <a:ext cx="1500190" cy="608100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Commitment:…"/>
          <p:cNvSpPr txBox="1"/>
          <p:nvPr/>
        </p:nvSpPr>
        <p:spPr>
          <a:xfrm>
            <a:off x="611478" y="4065763"/>
            <a:ext cx="596744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defTabSz="584200">
              <a:buSzPct val="100000"/>
              <a:buChar char="•"/>
              <a:defRPr sz="1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2 Short magnet prototypes manufactured and tested. </a:t>
            </a:r>
          </a:p>
          <a:p>
            <a:pPr marL="228600" indent="-228600" defTabSz="584200">
              <a:buSzPct val="100000"/>
              <a:buChar char="•"/>
              <a:defRPr sz="1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 Long magnet prototype production ongoing.</a:t>
            </a:r>
          </a:p>
          <a:p>
            <a:pPr marL="228600" indent="-228600" defTabSz="584200">
              <a:buSzPct val="100000"/>
              <a:buChar char="•"/>
              <a:defRPr sz="1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First series magnet being produced.</a:t>
            </a:r>
          </a:p>
        </p:txBody>
      </p:sp>
      <p:sp>
        <p:nvSpPr>
          <p:cNvPr id="221" name="III. The Spanish High Field Magnet Program"/>
          <p:cNvSpPr txBox="1"/>
          <p:nvPr/>
        </p:nvSpPr>
        <p:spPr>
          <a:xfrm>
            <a:off x="2263601" y="54538"/>
            <a:ext cx="6736200" cy="43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7" tIns="35717" rIns="35717" bIns="35717" anchor="ctr">
            <a:spAutoFit/>
          </a:bodyPr>
          <a:lstStyle>
            <a:lvl1pPr algn="r" defTabSz="410764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III. The Spanish High Field Magnet Program   </a:t>
            </a:r>
          </a:p>
        </p:txBody>
      </p:sp>
      <p:pic>
        <p:nvPicPr>
          <p:cNvPr id="222" name="Imagen 13" descr="Imagen 13"/>
          <p:cNvPicPr>
            <a:picLocks noChangeAspect="1"/>
          </p:cNvPicPr>
          <p:nvPr/>
        </p:nvPicPr>
        <p:blipFill>
          <a:blip r:embed="rId3">
            <a:extLst/>
          </a:blip>
          <a:srcRect l="26572" r="25607"/>
          <a:stretch>
            <a:fillRect/>
          </a:stretch>
        </p:blipFill>
        <p:spPr>
          <a:xfrm>
            <a:off x="6778956" y="635344"/>
            <a:ext cx="2016225" cy="5673254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Commitment:…"/>
          <p:cNvSpPr txBox="1"/>
          <p:nvPr/>
        </p:nvSpPr>
        <p:spPr>
          <a:xfrm>
            <a:off x="619849" y="4952707"/>
            <a:ext cx="505534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defRPr sz="17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Contract for 6 long and 11 short  MCBXF magnets initiated in March 2021.</a:t>
            </a:r>
          </a:p>
        </p:txBody>
      </p:sp>
      <p:pic>
        <p:nvPicPr>
          <p:cNvPr id="224" name="Imagen 2" descr="Imagen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1478" y="5685389"/>
            <a:ext cx="3969630" cy="10786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Imagen 14" descr="Imagen 1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97501" y="5019192"/>
            <a:ext cx="3571663" cy="1819317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1. The contribution proposed for HL-LHC:"/>
          <p:cNvSpPr txBox="1"/>
          <p:nvPr/>
        </p:nvSpPr>
        <p:spPr>
          <a:xfrm rot="21600000">
            <a:off x="611478" y="654396"/>
            <a:ext cx="7674080" cy="388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>
            <a:spAutoFit/>
          </a:bodyPr>
          <a:lstStyle>
            <a:lvl1pPr defTabSz="410765">
              <a:defRPr sz="21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1. The contribution proposed for HL-LHC: </a:t>
            </a:r>
          </a:p>
        </p:txBody>
      </p:sp>
      <p:sp>
        <p:nvSpPr>
          <p:cNvPr id="227" name="Rounded Rectangle"/>
          <p:cNvSpPr/>
          <p:nvPr/>
        </p:nvSpPr>
        <p:spPr>
          <a:xfrm>
            <a:off x="646682" y="1155187"/>
            <a:ext cx="6051145" cy="1302312"/>
          </a:xfrm>
          <a:prstGeom prst="roundRect">
            <a:avLst>
              <a:gd name="adj" fmla="val 11515"/>
            </a:avLst>
          </a:prstGeom>
          <a:gradFill>
            <a:gsLst>
              <a:gs pos="0">
                <a:srgbClr val="00A6AC">
                  <a:alpha val="6244"/>
                </a:srgbClr>
              </a:gs>
              <a:gs pos="100000">
                <a:srgbClr val="005C5F">
                  <a:alpha val="6244"/>
                </a:srgbClr>
              </a:gs>
            </a:gsLst>
            <a:lin ang="5400000"/>
          </a:gradFill>
          <a:ln w="3175">
            <a:miter lim="400000"/>
          </a:ln>
          <a:effectLst>
            <a:outerShdw blurRad="50800" dir="18900000" rotWithShape="0">
              <a:srgbClr val="000000">
                <a:alpha val="80000"/>
              </a:srgbClr>
            </a:outerShdw>
          </a:effectLst>
        </p:spPr>
        <p:txBody>
          <a:bodyPr lIns="35718" tIns="35718" rIns="35718" bIns="35718" anchor="ctr"/>
          <a:lstStyle/>
          <a:p>
            <a:pPr algn="ctr" defTabSz="410765">
              <a:defRPr sz="1600" b="1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28" name="Commitment:…"/>
          <p:cNvSpPr txBox="1"/>
          <p:nvPr/>
        </p:nvSpPr>
        <p:spPr>
          <a:xfrm rot="21600000">
            <a:off x="874404" y="1156148"/>
            <a:ext cx="5967448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584200">
              <a:defRPr sz="18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Commitment: </a:t>
            </a:r>
          </a:p>
          <a:p>
            <a:pPr defTabSz="584200">
              <a:defRPr sz="18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An in-kind contribution for delivering</a:t>
            </a:r>
          </a:p>
          <a:p>
            <a:pPr defTabSz="584200">
              <a:defRPr sz="18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18+3 MCBXF-type orbit corrector superconducting  magnets (shot: 11+1+2 prot; long: 6+1 prototype)  </a:t>
            </a:r>
          </a:p>
        </p:txBody>
      </p:sp>
      <p:pic>
        <p:nvPicPr>
          <p:cNvPr id="229" name="Imagen 1" descr="Imagen 1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64005" y="2503663"/>
            <a:ext cx="2605196" cy="147372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757299" y="2604608"/>
            <a:ext cx="1748804" cy="12526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254572" y="6537628"/>
            <a:ext cx="160338" cy="2492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233" name="2. CIEMAT high field SC magnet Laboratory"/>
          <p:cNvSpPr txBox="1"/>
          <p:nvPr/>
        </p:nvSpPr>
        <p:spPr>
          <a:xfrm rot="21600000">
            <a:off x="499959" y="442616"/>
            <a:ext cx="6372687" cy="376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>
            <a:spAutoFit/>
          </a:bodyPr>
          <a:lstStyle>
            <a:lvl1pPr algn="just" defTabSz="410765">
              <a:spcBef>
                <a:spcPts val="400"/>
              </a:spcBef>
              <a:defRPr sz="20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2. CIEMAT high field SC magnet Laboratory </a:t>
            </a:r>
          </a:p>
        </p:txBody>
      </p:sp>
      <p:sp>
        <p:nvSpPr>
          <p:cNvPr id="234" name="Line"/>
          <p:cNvSpPr/>
          <p:nvPr/>
        </p:nvSpPr>
        <p:spPr>
          <a:xfrm>
            <a:off x="659626" y="1306242"/>
            <a:ext cx="8404900" cy="1"/>
          </a:xfrm>
          <a:prstGeom prst="line">
            <a:avLst/>
          </a:prstGeom>
          <a:ln w="12700">
            <a:solidFill>
              <a:srgbClr val="00397A"/>
            </a:solidFill>
            <a:miter lim="400000"/>
            <a:headEnd type="triangle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35" name="Line"/>
          <p:cNvSpPr/>
          <p:nvPr/>
        </p:nvSpPr>
        <p:spPr>
          <a:xfrm flipV="1">
            <a:off x="573957" y="1328299"/>
            <a:ext cx="1" cy="4547797"/>
          </a:xfrm>
          <a:prstGeom prst="line">
            <a:avLst/>
          </a:prstGeom>
          <a:ln w="12700">
            <a:solidFill>
              <a:srgbClr val="00397A"/>
            </a:solidFill>
            <a:miter lim="400000"/>
            <a:headEnd type="triangle"/>
            <a:tailEnd type="triangle"/>
          </a:ln>
        </p:spPr>
        <p:txBody>
          <a:bodyPr lIns="35718" tIns="35718" rIns="35718" bIns="35718" anchor="ctr"/>
          <a:lstStyle/>
          <a:p>
            <a:pPr algn="ctr" defTabSz="410765">
              <a:defRPr sz="1600">
                <a:solidFill>
                  <a:schemeClr val="accent3">
                    <a:lumOff val="44000"/>
                  </a:schemeClr>
                </a:solidFill>
                <a:effectLst>
                  <a:outerShdw blurRad="25400" dist="23998" dir="2700000" rotWithShape="0">
                    <a:srgbClr val="000000">
                      <a:alpha val="31034"/>
                    </a:srgbClr>
                  </a:outerShdw>
                </a:effectLst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36" name="44.6 m"/>
          <p:cNvSpPr txBox="1"/>
          <p:nvPr/>
        </p:nvSpPr>
        <p:spPr>
          <a:xfrm rot="21600000">
            <a:off x="5037339" y="1145904"/>
            <a:ext cx="576572" cy="236539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>
            <a:spAutoFit/>
          </a:bodyPr>
          <a:lstStyle>
            <a:lvl1pPr algn="just" defTabSz="410765">
              <a:spcBef>
                <a:spcPts val="400"/>
              </a:spcBef>
              <a:defRPr sz="11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44.6 m</a:t>
            </a:r>
          </a:p>
        </p:txBody>
      </p:sp>
      <p:sp>
        <p:nvSpPr>
          <p:cNvPr id="237" name="III. The Spanish High Field Magnet Program"/>
          <p:cNvSpPr txBox="1"/>
          <p:nvPr/>
        </p:nvSpPr>
        <p:spPr>
          <a:xfrm rot="21600000">
            <a:off x="2339802" y="3739"/>
            <a:ext cx="6736199" cy="439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r" defTabSz="410765">
              <a:defRPr sz="2400" b="1">
                <a:solidFill>
                  <a:srgbClr val="94219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III. The Spanish High Field Magnet Program   </a:t>
            </a:r>
          </a:p>
        </p:txBody>
      </p:sp>
      <p:pic>
        <p:nvPicPr>
          <p:cNvPr id="238" name="Imagen 5" descr="Imagen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7987" y="1397227"/>
            <a:ext cx="8388425" cy="4479922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Rectángulo 6"/>
          <p:cNvSpPr/>
          <p:nvPr/>
        </p:nvSpPr>
        <p:spPr>
          <a:xfrm>
            <a:off x="3822079" y="3746208"/>
            <a:ext cx="5274333" cy="2130941"/>
          </a:xfrm>
          <a:prstGeom prst="rect">
            <a:avLst/>
          </a:prstGeom>
          <a:solidFill>
            <a:schemeClr val="accent3">
              <a:lumOff val="44000"/>
            </a:schemeClr>
          </a:solidFill>
          <a:ln>
            <a:solidFill>
              <a:schemeClr val="accent3">
                <a:lumOff val="44000"/>
              </a:schemeClr>
            </a:solidFill>
          </a:ln>
        </p:spPr>
        <p:txBody>
          <a:bodyPr lIns="45719" rIns="45719" anchor="ctr"/>
          <a:lstStyle/>
          <a:p>
            <a:pPr algn="ctr" defTabSz="457200">
              <a:defRPr sz="1800">
                <a:solidFill>
                  <a:schemeClr val="accent3">
                    <a:lumOff val="44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40" name="Rectángulo 11"/>
          <p:cNvSpPr/>
          <p:nvPr/>
        </p:nvSpPr>
        <p:spPr>
          <a:xfrm>
            <a:off x="7566496" y="1448114"/>
            <a:ext cx="1450505" cy="2232249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800">
                <a:solidFill>
                  <a:schemeClr val="accent3">
                    <a:lumOff val="44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41" name="CuadroTexto 12"/>
          <p:cNvSpPr txBox="1"/>
          <p:nvPr/>
        </p:nvSpPr>
        <p:spPr>
          <a:xfrm>
            <a:off x="7873503" y="832503"/>
            <a:ext cx="1204705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Winding</a:t>
            </a:r>
          </a:p>
        </p:txBody>
      </p:sp>
      <p:sp>
        <p:nvSpPr>
          <p:cNvPr id="242" name="Conector recto de flecha 13"/>
          <p:cNvSpPr/>
          <p:nvPr/>
        </p:nvSpPr>
        <p:spPr>
          <a:xfrm flipH="1">
            <a:off x="8291748" y="1201835"/>
            <a:ext cx="184108" cy="246280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43" name="CuadroTexto 14"/>
          <p:cNvSpPr txBox="1"/>
          <p:nvPr/>
        </p:nvSpPr>
        <p:spPr>
          <a:xfrm>
            <a:off x="557977" y="1006444"/>
            <a:ext cx="1169208" cy="301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Furnace</a:t>
            </a:r>
          </a:p>
        </p:txBody>
      </p:sp>
      <p:sp>
        <p:nvSpPr>
          <p:cNvPr id="244" name="Conector recto de flecha 15"/>
          <p:cNvSpPr/>
          <p:nvPr/>
        </p:nvSpPr>
        <p:spPr>
          <a:xfrm>
            <a:off x="1142580" y="1375776"/>
            <a:ext cx="361365" cy="560071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45" name="CuadroTexto 16"/>
          <p:cNvSpPr txBox="1"/>
          <p:nvPr/>
        </p:nvSpPr>
        <p:spPr>
          <a:xfrm>
            <a:off x="374904" y="3746208"/>
            <a:ext cx="1169208" cy="541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Vertical assembly</a:t>
            </a:r>
          </a:p>
        </p:txBody>
      </p:sp>
      <p:sp>
        <p:nvSpPr>
          <p:cNvPr id="246" name="Conector recto de flecha 17"/>
          <p:cNvSpPr/>
          <p:nvPr/>
        </p:nvSpPr>
        <p:spPr>
          <a:xfrm flipV="1">
            <a:off x="959507" y="3410762"/>
            <a:ext cx="270285" cy="335447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47" name="Rectángulo 18"/>
          <p:cNvSpPr/>
          <p:nvPr/>
        </p:nvSpPr>
        <p:spPr>
          <a:xfrm>
            <a:off x="5359908" y="2780803"/>
            <a:ext cx="1450505" cy="899561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800">
                <a:solidFill>
                  <a:schemeClr val="accent3">
                    <a:lumOff val="44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48" name="CuadroTexto 19"/>
          <p:cNvSpPr txBox="1"/>
          <p:nvPr/>
        </p:nvSpPr>
        <p:spPr>
          <a:xfrm>
            <a:off x="7180161" y="3854777"/>
            <a:ext cx="666372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CMM</a:t>
            </a:r>
          </a:p>
        </p:txBody>
      </p:sp>
      <p:sp>
        <p:nvSpPr>
          <p:cNvPr id="249" name="Conector recto de flecha 20"/>
          <p:cNvSpPr/>
          <p:nvPr/>
        </p:nvSpPr>
        <p:spPr>
          <a:xfrm flipH="1" flipV="1">
            <a:off x="6763794" y="3706802"/>
            <a:ext cx="370649" cy="332641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0" name="Rectángulo 21"/>
          <p:cNvSpPr/>
          <p:nvPr/>
        </p:nvSpPr>
        <p:spPr>
          <a:xfrm>
            <a:off x="5558183" y="1638953"/>
            <a:ext cx="1450505" cy="644870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800">
                <a:solidFill>
                  <a:schemeClr val="accent3">
                    <a:lumOff val="44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1" name="CuadroTexto 22"/>
          <p:cNvSpPr txBox="1"/>
          <p:nvPr/>
        </p:nvSpPr>
        <p:spPr>
          <a:xfrm>
            <a:off x="5607917" y="918261"/>
            <a:ext cx="1564744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Impregnation</a:t>
            </a:r>
          </a:p>
        </p:txBody>
      </p:sp>
      <p:sp>
        <p:nvSpPr>
          <p:cNvPr id="252" name="Conector recto de flecha 23"/>
          <p:cNvSpPr/>
          <p:nvPr/>
        </p:nvSpPr>
        <p:spPr>
          <a:xfrm flipH="1">
            <a:off x="6283436" y="1287593"/>
            <a:ext cx="106853" cy="351360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3" name="Rectángulo 24"/>
          <p:cNvSpPr/>
          <p:nvPr/>
        </p:nvSpPr>
        <p:spPr>
          <a:xfrm>
            <a:off x="3860548" y="2924818"/>
            <a:ext cx="1257677" cy="742580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800">
                <a:solidFill>
                  <a:schemeClr val="accent3">
                    <a:lumOff val="44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4" name="CuadroTexto 25"/>
          <p:cNvSpPr txBox="1"/>
          <p:nvPr/>
        </p:nvSpPr>
        <p:spPr>
          <a:xfrm>
            <a:off x="4905754" y="3858809"/>
            <a:ext cx="1049733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Storage</a:t>
            </a:r>
          </a:p>
        </p:txBody>
      </p:sp>
      <p:sp>
        <p:nvSpPr>
          <p:cNvPr id="255" name="Conector recto de flecha 26"/>
          <p:cNvSpPr/>
          <p:nvPr/>
        </p:nvSpPr>
        <p:spPr>
          <a:xfrm flipH="1" flipV="1">
            <a:off x="4489385" y="3667397"/>
            <a:ext cx="370650" cy="376079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6" name="Rectángulo 27"/>
          <p:cNvSpPr/>
          <p:nvPr/>
        </p:nvSpPr>
        <p:spPr>
          <a:xfrm>
            <a:off x="3504524" y="1638954"/>
            <a:ext cx="1974248" cy="730891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800">
                <a:solidFill>
                  <a:schemeClr val="accent3">
                    <a:lumOff val="44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7" name="CuadroTexto 28"/>
          <p:cNvSpPr txBox="1"/>
          <p:nvPr/>
        </p:nvSpPr>
        <p:spPr>
          <a:xfrm>
            <a:off x="3966198" y="943851"/>
            <a:ext cx="1234228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Assembly</a:t>
            </a:r>
          </a:p>
        </p:txBody>
      </p:sp>
      <p:sp>
        <p:nvSpPr>
          <p:cNvPr id="258" name="Conector recto de flecha 29"/>
          <p:cNvSpPr/>
          <p:nvPr/>
        </p:nvSpPr>
        <p:spPr>
          <a:xfrm flipH="1">
            <a:off x="4491649" y="1313184"/>
            <a:ext cx="91664" cy="325771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9" name="CuadroTexto 30"/>
          <p:cNvSpPr txBox="1"/>
          <p:nvPr/>
        </p:nvSpPr>
        <p:spPr>
          <a:xfrm>
            <a:off x="1898037" y="831045"/>
            <a:ext cx="1743582" cy="541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Magnetic measurements</a:t>
            </a:r>
          </a:p>
        </p:txBody>
      </p:sp>
      <p:sp>
        <p:nvSpPr>
          <p:cNvPr id="260" name="Conector recto de flecha 31"/>
          <p:cNvSpPr/>
          <p:nvPr/>
        </p:nvSpPr>
        <p:spPr>
          <a:xfrm>
            <a:off x="2769827" y="1375776"/>
            <a:ext cx="289144" cy="692354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1" name="CuadroTexto 32"/>
          <p:cNvSpPr txBox="1"/>
          <p:nvPr/>
        </p:nvSpPr>
        <p:spPr>
          <a:xfrm>
            <a:off x="2939451" y="6096049"/>
            <a:ext cx="2781126" cy="3133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Magnetic measurements</a:t>
            </a:r>
          </a:p>
        </p:txBody>
      </p:sp>
      <p:sp>
        <p:nvSpPr>
          <p:cNvPr id="262" name="Conector recto de flecha 33"/>
          <p:cNvSpPr/>
          <p:nvPr/>
        </p:nvSpPr>
        <p:spPr>
          <a:xfrm flipH="1" flipV="1">
            <a:off x="2678414" y="5342750"/>
            <a:ext cx="215319" cy="937966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3" name="CuadroTexto 34"/>
          <p:cNvSpPr txBox="1"/>
          <p:nvPr/>
        </p:nvSpPr>
        <p:spPr>
          <a:xfrm>
            <a:off x="495985" y="6132716"/>
            <a:ext cx="1659929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Heavy storage</a:t>
            </a:r>
          </a:p>
        </p:txBody>
      </p:sp>
      <p:sp>
        <p:nvSpPr>
          <p:cNvPr id="264" name="Conector recto de flecha 35"/>
          <p:cNvSpPr/>
          <p:nvPr/>
        </p:nvSpPr>
        <p:spPr>
          <a:xfrm flipH="1" flipV="1">
            <a:off x="1189420" y="5887993"/>
            <a:ext cx="136531" cy="244724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5" name="Rectángulo 36"/>
          <p:cNvSpPr/>
          <p:nvPr/>
        </p:nvSpPr>
        <p:spPr>
          <a:xfrm>
            <a:off x="789008" y="5145413"/>
            <a:ext cx="800824" cy="742580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 defTabSz="457200">
              <a:defRPr sz="1800">
                <a:solidFill>
                  <a:schemeClr val="accent3">
                    <a:lumOff val="44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6" name="CuadroTexto 37"/>
          <p:cNvSpPr txBox="1"/>
          <p:nvPr/>
        </p:nvSpPr>
        <p:spPr>
          <a:xfrm>
            <a:off x="3966198" y="5261633"/>
            <a:ext cx="1333925" cy="541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Heavy assembly</a:t>
            </a:r>
          </a:p>
        </p:txBody>
      </p:sp>
      <p:sp>
        <p:nvSpPr>
          <p:cNvPr id="267" name="Conector recto de flecha 38"/>
          <p:cNvSpPr/>
          <p:nvPr/>
        </p:nvSpPr>
        <p:spPr>
          <a:xfrm flipH="1" flipV="1">
            <a:off x="3447974" y="5425581"/>
            <a:ext cx="472505" cy="163513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8" name="CuadroTexto 39"/>
          <p:cNvSpPr txBox="1"/>
          <p:nvPr/>
        </p:nvSpPr>
        <p:spPr>
          <a:xfrm>
            <a:off x="4255246" y="4628060"/>
            <a:ext cx="1332627" cy="541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Collaring Press</a:t>
            </a:r>
          </a:p>
        </p:txBody>
      </p:sp>
      <p:sp>
        <p:nvSpPr>
          <p:cNvPr id="269" name="Conector recto de flecha 40"/>
          <p:cNvSpPr/>
          <p:nvPr/>
        </p:nvSpPr>
        <p:spPr>
          <a:xfrm flipH="1" flipV="1">
            <a:off x="3380926" y="4258729"/>
            <a:ext cx="828601" cy="692497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0" name="CuadroTexto 41"/>
          <p:cNvSpPr txBox="1"/>
          <p:nvPr/>
        </p:nvSpPr>
        <p:spPr>
          <a:xfrm>
            <a:off x="4005483" y="4149774"/>
            <a:ext cx="1812321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457200">
              <a:defRPr sz="16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Rotating tool</a:t>
            </a:r>
          </a:p>
        </p:txBody>
      </p:sp>
      <p:sp>
        <p:nvSpPr>
          <p:cNvPr id="271" name="Conector recto de flecha 42"/>
          <p:cNvSpPr/>
          <p:nvPr/>
        </p:nvSpPr>
        <p:spPr>
          <a:xfrm flipH="1" flipV="1">
            <a:off x="3063782" y="3294619"/>
            <a:ext cx="895982" cy="1039822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9" rIns="45719"/>
          <a:lstStyle/>
          <a:p>
            <a:pPr defTabSz="457200">
              <a:defRPr sz="18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2" name="3 Marcador de contenido"/>
          <p:cNvSpPr txBox="1"/>
          <p:nvPr/>
        </p:nvSpPr>
        <p:spPr>
          <a:xfrm>
            <a:off x="5596684" y="4302268"/>
            <a:ext cx="3464931" cy="767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 anchor="ctr"/>
          <a:lstStyle/>
          <a:p>
            <a:pPr defTabSz="410765">
              <a:spcBef>
                <a:spcPts val="300"/>
              </a:spcBef>
              <a:defRPr sz="13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Winding area of 72m2 (2 winding machines)</a:t>
            </a:r>
          </a:p>
          <a:p>
            <a:pPr defTabSz="410765">
              <a:spcBef>
                <a:spcPts val="300"/>
              </a:spcBef>
              <a:defRPr sz="13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CMM area of 29m</a:t>
            </a:r>
          </a:p>
          <a:p>
            <a:pPr defTabSz="410765">
              <a:spcBef>
                <a:spcPts val="300"/>
              </a:spcBef>
              <a:defRPr sz="1300">
                <a:solidFill>
                  <a:srgbClr val="00397A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Assembly &amp; storage area of 446m2</a:t>
            </a:r>
          </a:p>
        </p:txBody>
      </p:sp>
      <p:sp>
        <p:nvSpPr>
          <p:cNvPr id="273" name="20.5 m"/>
          <p:cNvSpPr txBox="1"/>
          <p:nvPr/>
        </p:nvSpPr>
        <p:spPr>
          <a:xfrm rot="21600000">
            <a:off x="164992" y="3356218"/>
            <a:ext cx="576572" cy="236538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>
            <a:spAutoFit/>
          </a:bodyPr>
          <a:lstStyle>
            <a:lvl1pPr algn="just" defTabSz="410765">
              <a:spcBef>
                <a:spcPts val="400"/>
              </a:spcBef>
              <a:defRPr sz="11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20.5 m</a:t>
            </a:r>
          </a:p>
        </p:txBody>
      </p:sp>
      <p:sp>
        <p:nvSpPr>
          <p:cNvPr id="274" name="3 Marcador de contenido"/>
          <p:cNvSpPr txBox="1"/>
          <p:nvPr/>
        </p:nvSpPr>
        <p:spPr>
          <a:xfrm>
            <a:off x="5596684" y="5372877"/>
            <a:ext cx="3282292" cy="406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/>
          <a:lstStyle>
            <a:lvl1pPr defTabSz="410765">
              <a:spcBef>
                <a:spcPts val="300"/>
              </a:spcBef>
              <a:defRPr sz="1600" b="1">
                <a:solidFill>
                  <a:srgbClr val="00397A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Schedule: ready by June 2022.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iseño predeterminado">
  <a:themeElements>
    <a:clrScheme name="Diseño predeterminad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Diseño predeterminado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Diseño predeterminad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ahoma"/>
            <a:ea typeface="Tahoma"/>
            <a:cs typeface="Tahoma"/>
            <a:sym typeface="Taho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ahoma"/>
            <a:ea typeface="Tahoma"/>
            <a:cs typeface="Tahoma"/>
            <a:sym typeface="Taho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8F8F8F"/>
      </a:accent3>
      <a:accent4>
        <a:srgbClr val="707070"/>
      </a:accent4>
      <a:accent5>
        <a:srgbClr val="AAE2CA"/>
      </a:accent5>
      <a:accent6>
        <a:srgbClr val="2D2DB9"/>
      </a:accent6>
      <a:hlink>
        <a:srgbClr val="0000FF"/>
      </a:hlink>
      <a:folHlink>
        <a:srgbClr val="FF00FF"/>
      </a:folHlink>
    </a:clrScheme>
    <a:fontScheme name="Diseño predeterminado">
      <a:majorFont>
        <a:latin typeface="Helvetica"/>
        <a:ea typeface="Helvetica"/>
        <a:cs typeface="Helvetica"/>
      </a:majorFont>
      <a:minorFont>
        <a:latin typeface="Times New Roman"/>
        <a:ea typeface="Times New Roman"/>
        <a:cs typeface="Times New Roman"/>
      </a:minorFont>
    </a:fontScheme>
    <a:fmtScheme name="Diseño predeterminad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ahoma"/>
            <a:ea typeface="Tahoma"/>
            <a:cs typeface="Tahoma"/>
            <a:sym typeface="Taho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ahoma"/>
            <a:ea typeface="Tahoma"/>
            <a:cs typeface="Tahoma"/>
            <a:sym typeface="Tahom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2026</Words>
  <Application>Microsoft Macintosh PowerPoint</Application>
  <PresentationFormat>On-screen Show (4:3)</PresentationFormat>
  <Paragraphs>325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Arial</vt:lpstr>
      <vt:lpstr>Arial Narrow</vt:lpstr>
      <vt:lpstr>Calibri</vt:lpstr>
      <vt:lpstr>Calibri Light</vt:lpstr>
      <vt:lpstr>Helvetica</vt:lpstr>
      <vt:lpstr>Helvetica Light</vt:lpstr>
      <vt:lpstr>MuktaMahee ExtraBold</vt:lpstr>
      <vt:lpstr>Symbol</vt:lpstr>
      <vt:lpstr>Tahoma</vt:lpstr>
      <vt:lpstr>Tahoma Bold</vt:lpstr>
      <vt:lpstr>Times New Roman</vt:lpstr>
      <vt:lpstr>Times Roman</vt:lpstr>
      <vt:lpstr>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ICMAB on-going collaboration with HEP</vt:lpstr>
      <vt:lpstr>V. Activities of interest for HFM: Proposal (related to High Temperature Superconducting Coated Conductors)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Jose Manuel Perez</cp:lastModifiedBy>
  <cp:revision>1</cp:revision>
  <dcterms:modified xsi:type="dcterms:W3CDTF">2021-06-02T07:04:19Z</dcterms:modified>
</cp:coreProperties>
</file>