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33"/>
  </p:notesMasterIdLst>
  <p:handoutMasterIdLst>
    <p:handoutMasterId r:id="rId34"/>
  </p:handoutMasterIdLst>
  <p:sldIdLst>
    <p:sldId id="331" r:id="rId2"/>
    <p:sldId id="1262" r:id="rId3"/>
    <p:sldId id="1338" r:id="rId4"/>
    <p:sldId id="1351" r:id="rId5"/>
    <p:sldId id="1352" r:id="rId6"/>
    <p:sldId id="1353" r:id="rId7"/>
    <p:sldId id="1355" r:id="rId8"/>
    <p:sldId id="1369" r:id="rId9"/>
    <p:sldId id="1343" r:id="rId10"/>
    <p:sldId id="1346" r:id="rId11"/>
    <p:sldId id="1350" r:id="rId12"/>
    <p:sldId id="1344" r:id="rId13"/>
    <p:sldId id="1345" r:id="rId14"/>
    <p:sldId id="1347" r:id="rId15"/>
    <p:sldId id="1354" r:id="rId16"/>
    <p:sldId id="1366" r:id="rId17"/>
    <p:sldId id="1334" r:id="rId18"/>
    <p:sldId id="1339" r:id="rId19"/>
    <p:sldId id="1335" r:id="rId20"/>
    <p:sldId id="1368" r:id="rId21"/>
    <p:sldId id="1370" r:id="rId22"/>
    <p:sldId id="1360" r:id="rId23"/>
    <p:sldId id="1367" r:id="rId24"/>
    <p:sldId id="1361" r:id="rId25"/>
    <p:sldId id="1371" r:id="rId26"/>
    <p:sldId id="1363" r:id="rId27"/>
    <p:sldId id="1364" r:id="rId28"/>
    <p:sldId id="1266" r:id="rId29"/>
    <p:sldId id="1336" r:id="rId30"/>
    <p:sldId id="1359" r:id="rId31"/>
    <p:sldId id="1205" r:id="rId32"/>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331"/>
            <p14:sldId id="1262"/>
            <p14:sldId id="1338"/>
            <p14:sldId id="1351"/>
            <p14:sldId id="1352"/>
            <p14:sldId id="1353"/>
            <p14:sldId id="1355"/>
            <p14:sldId id="1369"/>
            <p14:sldId id="1343"/>
            <p14:sldId id="1346"/>
            <p14:sldId id="1350"/>
            <p14:sldId id="1344"/>
            <p14:sldId id="1345"/>
            <p14:sldId id="1347"/>
            <p14:sldId id="1354"/>
            <p14:sldId id="1366"/>
            <p14:sldId id="1334"/>
            <p14:sldId id="1339"/>
            <p14:sldId id="1335"/>
            <p14:sldId id="1368"/>
            <p14:sldId id="1370"/>
            <p14:sldId id="1360"/>
            <p14:sldId id="1367"/>
            <p14:sldId id="1361"/>
            <p14:sldId id="1371"/>
            <p14:sldId id="1363"/>
            <p14:sldId id="1364"/>
            <p14:sldId id="1266"/>
            <p14:sldId id="1336"/>
            <p14:sldId id="1359"/>
            <p14:sldId id="1205"/>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chmann@gmail.com" initials="a" lastIdx="1" clrIdx="0">
    <p:extLst>
      <p:ext uri="{19B8F6BF-5375-455C-9EA6-DF929625EA0E}">
        <p15:presenceInfo xmlns:p15="http://schemas.microsoft.com/office/powerpoint/2012/main" userId="581e28c61e3209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7A916"/>
    <a:srgbClr val="A9889D"/>
    <a:srgbClr val="D3A302"/>
    <a:srgbClr val="FEE599"/>
    <a:srgbClr val="D38A88"/>
    <a:srgbClr val="E39E89"/>
    <a:srgbClr val="343A3F"/>
    <a:srgbClr val="8E95AD"/>
    <a:srgbClr val="BA8793"/>
    <a:srgbClr val="5B053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85"/>
    <p:restoredTop sz="95934" autoAdjust="0"/>
  </p:normalViewPr>
  <p:slideViewPr>
    <p:cSldViewPr snapToObjects="1">
      <p:cViewPr varScale="1">
        <p:scale>
          <a:sx n="106" d="100"/>
          <a:sy n="106" d="100"/>
        </p:scale>
        <p:origin x="1608" y="168"/>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outlineViewPr>
    <p:cViewPr>
      <p:scale>
        <a:sx n="33" d="100"/>
        <a:sy n="33" d="100"/>
      </p:scale>
      <p:origin x="0" y="-23592"/>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3A033F-B211-4A4E-B57A-7D17E8978F86}" type="doc">
      <dgm:prSet loTypeId="urn:microsoft.com/office/officeart/2005/8/layout/venn1" loCatId="" qsTypeId="urn:microsoft.com/office/officeart/2005/8/quickstyle/simple1" qsCatId="simple" csTypeId="urn:microsoft.com/office/officeart/2005/8/colors/accent1_2" csCatId="accent1" phldr="1"/>
      <dgm:spPr/>
    </dgm:pt>
    <dgm:pt modelId="{57ACCE59-3465-8C43-B340-2EA488D3E06B}">
      <dgm:prSet phldrT="[Text]"/>
      <dgm:spPr>
        <a:solidFill>
          <a:schemeClr val="accent2">
            <a:alpha val="50000"/>
          </a:schemeClr>
        </a:solidFill>
      </dgm:spPr>
      <dgm:t>
        <a:bodyPr/>
        <a:lstStyle/>
        <a:p>
          <a:r>
            <a:rPr lang="en-US" dirty="0"/>
            <a:t>Ultimate performance</a:t>
          </a:r>
        </a:p>
      </dgm:t>
    </dgm:pt>
    <dgm:pt modelId="{07673CA3-BE0D-5C41-8B63-1A4A50046086}" type="parTrans" cxnId="{3DAC3163-42D0-4148-A92D-03CD66B7593B}">
      <dgm:prSet/>
      <dgm:spPr/>
      <dgm:t>
        <a:bodyPr/>
        <a:lstStyle/>
        <a:p>
          <a:endParaRPr lang="en-US"/>
        </a:p>
      </dgm:t>
    </dgm:pt>
    <dgm:pt modelId="{9AE94710-64B3-3F47-8AAC-DD9D398C39E2}" type="sibTrans" cxnId="{3DAC3163-42D0-4148-A92D-03CD66B7593B}">
      <dgm:prSet/>
      <dgm:spPr/>
      <dgm:t>
        <a:bodyPr/>
        <a:lstStyle/>
        <a:p>
          <a:endParaRPr lang="en-US"/>
        </a:p>
      </dgm:t>
    </dgm:pt>
    <dgm:pt modelId="{8ED9702D-5F2D-F241-9A9F-74EB43ECAC54}">
      <dgm:prSet phldrT="[Text]"/>
      <dgm:spPr>
        <a:solidFill>
          <a:srgbClr val="0070C0">
            <a:alpha val="50000"/>
          </a:srgbClr>
        </a:solidFill>
      </dgm:spPr>
      <dgm:t>
        <a:bodyPr/>
        <a:lstStyle/>
        <a:p>
          <a:r>
            <a:rPr lang="en-US" dirty="0"/>
            <a:t>Robustness</a:t>
          </a:r>
        </a:p>
      </dgm:t>
    </dgm:pt>
    <dgm:pt modelId="{ABCBA6B1-9C62-F647-98A8-27F8145FAB52}" type="parTrans" cxnId="{D158AF09-79F6-C74E-9B50-1EF2B45FA968}">
      <dgm:prSet/>
      <dgm:spPr/>
      <dgm:t>
        <a:bodyPr/>
        <a:lstStyle/>
        <a:p>
          <a:endParaRPr lang="en-US"/>
        </a:p>
      </dgm:t>
    </dgm:pt>
    <dgm:pt modelId="{33E8A0FE-C5B2-9641-B98F-470474908F08}" type="sibTrans" cxnId="{D158AF09-79F6-C74E-9B50-1EF2B45FA968}">
      <dgm:prSet/>
      <dgm:spPr/>
      <dgm:t>
        <a:bodyPr/>
        <a:lstStyle/>
        <a:p>
          <a:endParaRPr lang="en-US"/>
        </a:p>
      </dgm:t>
    </dgm:pt>
    <dgm:pt modelId="{C771CBB6-FDA8-4B4F-9505-2AB1152037B9}">
      <dgm:prSet phldrT="[Text]"/>
      <dgm:spPr>
        <a:solidFill>
          <a:srgbClr val="7DA569">
            <a:alpha val="50000"/>
          </a:srgbClr>
        </a:solidFill>
      </dgm:spPr>
      <dgm:t>
        <a:bodyPr/>
        <a:lstStyle/>
        <a:p>
          <a:r>
            <a:rPr lang="en-US" dirty="0"/>
            <a:t>Cost</a:t>
          </a:r>
        </a:p>
      </dgm:t>
    </dgm:pt>
    <dgm:pt modelId="{05BD51F7-1DC9-2843-97DC-DF889A26086C}" type="parTrans" cxnId="{2CC2A2D0-6594-0D4A-92E8-3BB4154F233B}">
      <dgm:prSet/>
      <dgm:spPr/>
      <dgm:t>
        <a:bodyPr/>
        <a:lstStyle/>
        <a:p>
          <a:endParaRPr lang="en-US"/>
        </a:p>
      </dgm:t>
    </dgm:pt>
    <dgm:pt modelId="{F1591AB6-6F7D-B74A-9492-DFE2CF83B40E}" type="sibTrans" cxnId="{2CC2A2D0-6594-0D4A-92E8-3BB4154F233B}">
      <dgm:prSet/>
      <dgm:spPr/>
      <dgm:t>
        <a:bodyPr/>
        <a:lstStyle/>
        <a:p>
          <a:endParaRPr lang="en-US"/>
        </a:p>
      </dgm:t>
    </dgm:pt>
    <dgm:pt modelId="{20FE5ACF-19FE-C54D-95FD-8A894AC070DA}" type="pres">
      <dgm:prSet presAssocID="{8B3A033F-B211-4A4E-B57A-7D17E8978F86}" presName="compositeShape" presStyleCnt="0">
        <dgm:presLayoutVars>
          <dgm:chMax val="7"/>
          <dgm:dir/>
          <dgm:resizeHandles val="exact"/>
        </dgm:presLayoutVars>
      </dgm:prSet>
      <dgm:spPr/>
    </dgm:pt>
    <dgm:pt modelId="{16BC4B38-A80E-B542-A995-DEF48E5D4633}" type="pres">
      <dgm:prSet presAssocID="{57ACCE59-3465-8C43-B340-2EA488D3E06B}" presName="circ1" presStyleLbl="vennNode1" presStyleIdx="0" presStyleCnt="3"/>
      <dgm:spPr/>
    </dgm:pt>
    <dgm:pt modelId="{28F96EA4-9A46-6E44-96E5-5C32E59BEEF5}" type="pres">
      <dgm:prSet presAssocID="{57ACCE59-3465-8C43-B340-2EA488D3E06B}" presName="circ1Tx" presStyleLbl="revTx" presStyleIdx="0" presStyleCnt="0">
        <dgm:presLayoutVars>
          <dgm:chMax val="0"/>
          <dgm:chPref val="0"/>
          <dgm:bulletEnabled val="1"/>
        </dgm:presLayoutVars>
      </dgm:prSet>
      <dgm:spPr/>
    </dgm:pt>
    <dgm:pt modelId="{089C1589-AEAF-CE4D-971F-09193C236EF5}" type="pres">
      <dgm:prSet presAssocID="{8ED9702D-5F2D-F241-9A9F-74EB43ECAC54}" presName="circ2" presStyleLbl="vennNode1" presStyleIdx="1" presStyleCnt="3"/>
      <dgm:spPr/>
    </dgm:pt>
    <dgm:pt modelId="{E912CFBD-3048-D541-B41D-69F36256A1E9}" type="pres">
      <dgm:prSet presAssocID="{8ED9702D-5F2D-F241-9A9F-74EB43ECAC54}" presName="circ2Tx" presStyleLbl="revTx" presStyleIdx="0" presStyleCnt="0">
        <dgm:presLayoutVars>
          <dgm:chMax val="0"/>
          <dgm:chPref val="0"/>
          <dgm:bulletEnabled val="1"/>
        </dgm:presLayoutVars>
      </dgm:prSet>
      <dgm:spPr/>
    </dgm:pt>
    <dgm:pt modelId="{74EB4734-C4DC-9841-B061-DFC693295DA3}" type="pres">
      <dgm:prSet presAssocID="{C771CBB6-FDA8-4B4F-9505-2AB1152037B9}" presName="circ3" presStyleLbl="vennNode1" presStyleIdx="2" presStyleCnt="3"/>
      <dgm:spPr/>
    </dgm:pt>
    <dgm:pt modelId="{4666438E-3C87-414C-892F-5C29D61D8D5A}" type="pres">
      <dgm:prSet presAssocID="{C771CBB6-FDA8-4B4F-9505-2AB1152037B9}" presName="circ3Tx" presStyleLbl="revTx" presStyleIdx="0" presStyleCnt="0">
        <dgm:presLayoutVars>
          <dgm:chMax val="0"/>
          <dgm:chPref val="0"/>
          <dgm:bulletEnabled val="1"/>
        </dgm:presLayoutVars>
      </dgm:prSet>
      <dgm:spPr/>
    </dgm:pt>
  </dgm:ptLst>
  <dgm:cxnLst>
    <dgm:cxn modelId="{D158AF09-79F6-C74E-9B50-1EF2B45FA968}" srcId="{8B3A033F-B211-4A4E-B57A-7D17E8978F86}" destId="{8ED9702D-5F2D-F241-9A9F-74EB43ECAC54}" srcOrd="1" destOrd="0" parTransId="{ABCBA6B1-9C62-F647-98A8-27F8145FAB52}" sibTransId="{33E8A0FE-C5B2-9641-B98F-470474908F08}"/>
    <dgm:cxn modelId="{108A292F-8CF2-DE44-BD70-2F907033DE37}" type="presOf" srcId="{C771CBB6-FDA8-4B4F-9505-2AB1152037B9}" destId="{4666438E-3C87-414C-892F-5C29D61D8D5A}" srcOrd="1" destOrd="0" presId="urn:microsoft.com/office/officeart/2005/8/layout/venn1"/>
    <dgm:cxn modelId="{6C555F4E-4EEE-2147-B621-DB73991CE6BB}" type="presOf" srcId="{C771CBB6-FDA8-4B4F-9505-2AB1152037B9}" destId="{74EB4734-C4DC-9841-B061-DFC693295DA3}" srcOrd="0" destOrd="0" presId="urn:microsoft.com/office/officeart/2005/8/layout/venn1"/>
    <dgm:cxn modelId="{77BF1450-D2FD-004F-89C7-7976AE871334}" type="presOf" srcId="{8B3A033F-B211-4A4E-B57A-7D17E8978F86}" destId="{20FE5ACF-19FE-C54D-95FD-8A894AC070DA}" srcOrd="0" destOrd="0" presId="urn:microsoft.com/office/officeart/2005/8/layout/venn1"/>
    <dgm:cxn modelId="{3DAC3163-42D0-4148-A92D-03CD66B7593B}" srcId="{8B3A033F-B211-4A4E-B57A-7D17E8978F86}" destId="{57ACCE59-3465-8C43-B340-2EA488D3E06B}" srcOrd="0" destOrd="0" parTransId="{07673CA3-BE0D-5C41-8B63-1A4A50046086}" sibTransId="{9AE94710-64B3-3F47-8AAC-DD9D398C39E2}"/>
    <dgm:cxn modelId="{CB0FDF82-E237-8F4D-85F1-5BA206637E4A}" type="presOf" srcId="{57ACCE59-3465-8C43-B340-2EA488D3E06B}" destId="{28F96EA4-9A46-6E44-96E5-5C32E59BEEF5}" srcOrd="1" destOrd="0" presId="urn:microsoft.com/office/officeart/2005/8/layout/venn1"/>
    <dgm:cxn modelId="{71AF3588-81A4-4845-A426-AA180E4D06DE}" type="presOf" srcId="{8ED9702D-5F2D-F241-9A9F-74EB43ECAC54}" destId="{E912CFBD-3048-D541-B41D-69F36256A1E9}" srcOrd="1" destOrd="0" presId="urn:microsoft.com/office/officeart/2005/8/layout/venn1"/>
    <dgm:cxn modelId="{79B54A95-0F76-994C-9793-090B5F27522F}" type="presOf" srcId="{8ED9702D-5F2D-F241-9A9F-74EB43ECAC54}" destId="{089C1589-AEAF-CE4D-971F-09193C236EF5}" srcOrd="0" destOrd="0" presId="urn:microsoft.com/office/officeart/2005/8/layout/venn1"/>
    <dgm:cxn modelId="{2CC2A2D0-6594-0D4A-92E8-3BB4154F233B}" srcId="{8B3A033F-B211-4A4E-B57A-7D17E8978F86}" destId="{C771CBB6-FDA8-4B4F-9505-2AB1152037B9}" srcOrd="2" destOrd="0" parTransId="{05BD51F7-1DC9-2843-97DC-DF889A26086C}" sibTransId="{F1591AB6-6F7D-B74A-9492-DFE2CF83B40E}"/>
    <dgm:cxn modelId="{B5A8F3E0-524A-C14A-8844-66CEE90EAE8E}" type="presOf" srcId="{57ACCE59-3465-8C43-B340-2EA488D3E06B}" destId="{16BC4B38-A80E-B542-A995-DEF48E5D4633}" srcOrd="0" destOrd="0" presId="urn:microsoft.com/office/officeart/2005/8/layout/venn1"/>
    <dgm:cxn modelId="{731C98BF-0D95-4A4A-B318-E76F66546614}" type="presParOf" srcId="{20FE5ACF-19FE-C54D-95FD-8A894AC070DA}" destId="{16BC4B38-A80E-B542-A995-DEF48E5D4633}" srcOrd="0" destOrd="0" presId="urn:microsoft.com/office/officeart/2005/8/layout/venn1"/>
    <dgm:cxn modelId="{929FBEEF-8A63-0349-B0EB-1CF1FCAFBA4E}" type="presParOf" srcId="{20FE5ACF-19FE-C54D-95FD-8A894AC070DA}" destId="{28F96EA4-9A46-6E44-96E5-5C32E59BEEF5}" srcOrd="1" destOrd="0" presId="urn:microsoft.com/office/officeart/2005/8/layout/venn1"/>
    <dgm:cxn modelId="{B11E9264-ECA6-784D-A5D9-431FFF3F335F}" type="presParOf" srcId="{20FE5ACF-19FE-C54D-95FD-8A894AC070DA}" destId="{089C1589-AEAF-CE4D-971F-09193C236EF5}" srcOrd="2" destOrd="0" presId="urn:microsoft.com/office/officeart/2005/8/layout/venn1"/>
    <dgm:cxn modelId="{AD278244-1530-E64F-8E64-F1C6FBE9E1AB}" type="presParOf" srcId="{20FE5ACF-19FE-C54D-95FD-8A894AC070DA}" destId="{E912CFBD-3048-D541-B41D-69F36256A1E9}" srcOrd="3" destOrd="0" presId="urn:microsoft.com/office/officeart/2005/8/layout/venn1"/>
    <dgm:cxn modelId="{D332D391-04BB-6B44-A52F-CFCC1B4546B8}" type="presParOf" srcId="{20FE5ACF-19FE-C54D-95FD-8A894AC070DA}" destId="{74EB4734-C4DC-9841-B061-DFC693295DA3}" srcOrd="4" destOrd="0" presId="urn:microsoft.com/office/officeart/2005/8/layout/venn1"/>
    <dgm:cxn modelId="{8F4A5966-FE5B-FE42-AA63-51102ECFC4F4}" type="presParOf" srcId="{20FE5ACF-19FE-C54D-95FD-8A894AC070DA}" destId="{4666438E-3C87-414C-892F-5C29D61D8D5A}"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3A033F-B211-4A4E-B57A-7D17E8978F86}" type="doc">
      <dgm:prSet loTypeId="urn:microsoft.com/office/officeart/2005/8/layout/venn1" loCatId="" qsTypeId="urn:microsoft.com/office/officeart/2005/8/quickstyle/simple1" qsCatId="simple" csTypeId="urn:microsoft.com/office/officeart/2005/8/colors/accent1_2" csCatId="accent1" phldr="1"/>
      <dgm:spPr/>
    </dgm:pt>
    <dgm:pt modelId="{57ACCE59-3465-8C43-B340-2EA488D3E06B}">
      <dgm:prSet phldrT="[Text]"/>
      <dgm:spPr>
        <a:solidFill>
          <a:schemeClr val="accent2">
            <a:alpha val="50000"/>
          </a:schemeClr>
        </a:solidFill>
      </dgm:spPr>
      <dgm:t>
        <a:bodyPr/>
        <a:lstStyle/>
        <a:p>
          <a:r>
            <a:rPr lang="en-US" dirty="0"/>
            <a:t>Technologies</a:t>
          </a:r>
        </a:p>
      </dgm:t>
    </dgm:pt>
    <dgm:pt modelId="{07673CA3-BE0D-5C41-8B63-1A4A50046086}" type="parTrans" cxnId="{3DAC3163-42D0-4148-A92D-03CD66B7593B}">
      <dgm:prSet/>
      <dgm:spPr/>
      <dgm:t>
        <a:bodyPr/>
        <a:lstStyle/>
        <a:p>
          <a:endParaRPr lang="en-US"/>
        </a:p>
      </dgm:t>
    </dgm:pt>
    <dgm:pt modelId="{9AE94710-64B3-3F47-8AAC-DD9D398C39E2}" type="sibTrans" cxnId="{3DAC3163-42D0-4148-A92D-03CD66B7593B}">
      <dgm:prSet/>
      <dgm:spPr/>
      <dgm:t>
        <a:bodyPr/>
        <a:lstStyle/>
        <a:p>
          <a:endParaRPr lang="en-US"/>
        </a:p>
      </dgm:t>
    </dgm:pt>
    <dgm:pt modelId="{8ED9702D-5F2D-F241-9A9F-74EB43ECAC54}">
      <dgm:prSet phldrT="[Text]"/>
      <dgm:spPr>
        <a:solidFill>
          <a:srgbClr val="0070C0">
            <a:alpha val="50000"/>
          </a:srgbClr>
        </a:solidFill>
      </dgm:spPr>
      <dgm:t>
        <a:bodyPr/>
        <a:lstStyle/>
        <a:p>
          <a:r>
            <a:rPr lang="en-US" dirty="0"/>
            <a:t>Route to high fields</a:t>
          </a:r>
        </a:p>
      </dgm:t>
    </dgm:pt>
    <dgm:pt modelId="{ABCBA6B1-9C62-F647-98A8-27F8145FAB52}" type="parTrans" cxnId="{D158AF09-79F6-C74E-9B50-1EF2B45FA968}">
      <dgm:prSet/>
      <dgm:spPr/>
      <dgm:t>
        <a:bodyPr/>
        <a:lstStyle/>
        <a:p>
          <a:endParaRPr lang="en-US"/>
        </a:p>
      </dgm:t>
    </dgm:pt>
    <dgm:pt modelId="{33E8A0FE-C5B2-9641-B98F-470474908F08}" type="sibTrans" cxnId="{D158AF09-79F6-C74E-9B50-1EF2B45FA968}">
      <dgm:prSet/>
      <dgm:spPr/>
      <dgm:t>
        <a:bodyPr/>
        <a:lstStyle/>
        <a:p>
          <a:endParaRPr lang="en-US"/>
        </a:p>
      </dgm:t>
    </dgm:pt>
    <dgm:pt modelId="{C771CBB6-FDA8-4B4F-9505-2AB1152037B9}">
      <dgm:prSet phldrT="[Text]"/>
      <dgm:spPr>
        <a:solidFill>
          <a:srgbClr val="7DA569">
            <a:alpha val="50000"/>
          </a:srgbClr>
        </a:solidFill>
      </dgm:spPr>
      <dgm:t>
        <a:bodyPr/>
        <a:lstStyle/>
        <a:p>
          <a:r>
            <a:rPr lang="en-US" dirty="0"/>
            <a:t>Accelerator integration</a:t>
          </a:r>
        </a:p>
      </dgm:t>
    </dgm:pt>
    <dgm:pt modelId="{05BD51F7-1DC9-2843-97DC-DF889A26086C}" type="parTrans" cxnId="{2CC2A2D0-6594-0D4A-92E8-3BB4154F233B}">
      <dgm:prSet/>
      <dgm:spPr/>
      <dgm:t>
        <a:bodyPr/>
        <a:lstStyle/>
        <a:p>
          <a:endParaRPr lang="en-US"/>
        </a:p>
      </dgm:t>
    </dgm:pt>
    <dgm:pt modelId="{F1591AB6-6F7D-B74A-9492-DFE2CF83B40E}" type="sibTrans" cxnId="{2CC2A2D0-6594-0D4A-92E8-3BB4154F233B}">
      <dgm:prSet/>
      <dgm:spPr/>
      <dgm:t>
        <a:bodyPr/>
        <a:lstStyle/>
        <a:p>
          <a:endParaRPr lang="en-US"/>
        </a:p>
      </dgm:t>
    </dgm:pt>
    <dgm:pt modelId="{20FE5ACF-19FE-C54D-95FD-8A894AC070DA}" type="pres">
      <dgm:prSet presAssocID="{8B3A033F-B211-4A4E-B57A-7D17E8978F86}" presName="compositeShape" presStyleCnt="0">
        <dgm:presLayoutVars>
          <dgm:chMax val="7"/>
          <dgm:dir/>
          <dgm:resizeHandles val="exact"/>
        </dgm:presLayoutVars>
      </dgm:prSet>
      <dgm:spPr/>
    </dgm:pt>
    <dgm:pt modelId="{16BC4B38-A80E-B542-A995-DEF48E5D4633}" type="pres">
      <dgm:prSet presAssocID="{57ACCE59-3465-8C43-B340-2EA488D3E06B}" presName="circ1" presStyleLbl="vennNode1" presStyleIdx="0" presStyleCnt="3"/>
      <dgm:spPr/>
    </dgm:pt>
    <dgm:pt modelId="{28F96EA4-9A46-6E44-96E5-5C32E59BEEF5}" type="pres">
      <dgm:prSet presAssocID="{57ACCE59-3465-8C43-B340-2EA488D3E06B}" presName="circ1Tx" presStyleLbl="revTx" presStyleIdx="0" presStyleCnt="0">
        <dgm:presLayoutVars>
          <dgm:chMax val="0"/>
          <dgm:chPref val="0"/>
          <dgm:bulletEnabled val="1"/>
        </dgm:presLayoutVars>
      </dgm:prSet>
      <dgm:spPr/>
    </dgm:pt>
    <dgm:pt modelId="{089C1589-AEAF-CE4D-971F-09193C236EF5}" type="pres">
      <dgm:prSet presAssocID="{8ED9702D-5F2D-F241-9A9F-74EB43ECAC54}" presName="circ2" presStyleLbl="vennNode1" presStyleIdx="1" presStyleCnt="3"/>
      <dgm:spPr/>
    </dgm:pt>
    <dgm:pt modelId="{E912CFBD-3048-D541-B41D-69F36256A1E9}" type="pres">
      <dgm:prSet presAssocID="{8ED9702D-5F2D-F241-9A9F-74EB43ECAC54}" presName="circ2Tx" presStyleLbl="revTx" presStyleIdx="0" presStyleCnt="0">
        <dgm:presLayoutVars>
          <dgm:chMax val="0"/>
          <dgm:chPref val="0"/>
          <dgm:bulletEnabled val="1"/>
        </dgm:presLayoutVars>
      </dgm:prSet>
      <dgm:spPr/>
    </dgm:pt>
    <dgm:pt modelId="{74EB4734-C4DC-9841-B061-DFC693295DA3}" type="pres">
      <dgm:prSet presAssocID="{C771CBB6-FDA8-4B4F-9505-2AB1152037B9}" presName="circ3" presStyleLbl="vennNode1" presStyleIdx="2" presStyleCnt="3"/>
      <dgm:spPr/>
    </dgm:pt>
    <dgm:pt modelId="{4666438E-3C87-414C-892F-5C29D61D8D5A}" type="pres">
      <dgm:prSet presAssocID="{C771CBB6-FDA8-4B4F-9505-2AB1152037B9}" presName="circ3Tx" presStyleLbl="revTx" presStyleIdx="0" presStyleCnt="0">
        <dgm:presLayoutVars>
          <dgm:chMax val="0"/>
          <dgm:chPref val="0"/>
          <dgm:bulletEnabled val="1"/>
        </dgm:presLayoutVars>
      </dgm:prSet>
      <dgm:spPr/>
    </dgm:pt>
  </dgm:ptLst>
  <dgm:cxnLst>
    <dgm:cxn modelId="{D158AF09-79F6-C74E-9B50-1EF2B45FA968}" srcId="{8B3A033F-B211-4A4E-B57A-7D17E8978F86}" destId="{8ED9702D-5F2D-F241-9A9F-74EB43ECAC54}" srcOrd="1" destOrd="0" parTransId="{ABCBA6B1-9C62-F647-98A8-27F8145FAB52}" sibTransId="{33E8A0FE-C5B2-9641-B98F-470474908F08}"/>
    <dgm:cxn modelId="{108A292F-8CF2-DE44-BD70-2F907033DE37}" type="presOf" srcId="{C771CBB6-FDA8-4B4F-9505-2AB1152037B9}" destId="{4666438E-3C87-414C-892F-5C29D61D8D5A}" srcOrd="1" destOrd="0" presId="urn:microsoft.com/office/officeart/2005/8/layout/venn1"/>
    <dgm:cxn modelId="{6C555F4E-4EEE-2147-B621-DB73991CE6BB}" type="presOf" srcId="{C771CBB6-FDA8-4B4F-9505-2AB1152037B9}" destId="{74EB4734-C4DC-9841-B061-DFC693295DA3}" srcOrd="0" destOrd="0" presId="urn:microsoft.com/office/officeart/2005/8/layout/venn1"/>
    <dgm:cxn modelId="{77BF1450-D2FD-004F-89C7-7976AE871334}" type="presOf" srcId="{8B3A033F-B211-4A4E-B57A-7D17E8978F86}" destId="{20FE5ACF-19FE-C54D-95FD-8A894AC070DA}" srcOrd="0" destOrd="0" presId="urn:microsoft.com/office/officeart/2005/8/layout/venn1"/>
    <dgm:cxn modelId="{3DAC3163-42D0-4148-A92D-03CD66B7593B}" srcId="{8B3A033F-B211-4A4E-B57A-7D17E8978F86}" destId="{57ACCE59-3465-8C43-B340-2EA488D3E06B}" srcOrd="0" destOrd="0" parTransId="{07673CA3-BE0D-5C41-8B63-1A4A50046086}" sibTransId="{9AE94710-64B3-3F47-8AAC-DD9D398C39E2}"/>
    <dgm:cxn modelId="{CB0FDF82-E237-8F4D-85F1-5BA206637E4A}" type="presOf" srcId="{57ACCE59-3465-8C43-B340-2EA488D3E06B}" destId="{28F96EA4-9A46-6E44-96E5-5C32E59BEEF5}" srcOrd="1" destOrd="0" presId="urn:microsoft.com/office/officeart/2005/8/layout/venn1"/>
    <dgm:cxn modelId="{71AF3588-81A4-4845-A426-AA180E4D06DE}" type="presOf" srcId="{8ED9702D-5F2D-F241-9A9F-74EB43ECAC54}" destId="{E912CFBD-3048-D541-B41D-69F36256A1E9}" srcOrd="1" destOrd="0" presId="urn:microsoft.com/office/officeart/2005/8/layout/venn1"/>
    <dgm:cxn modelId="{79B54A95-0F76-994C-9793-090B5F27522F}" type="presOf" srcId="{8ED9702D-5F2D-F241-9A9F-74EB43ECAC54}" destId="{089C1589-AEAF-CE4D-971F-09193C236EF5}" srcOrd="0" destOrd="0" presId="urn:microsoft.com/office/officeart/2005/8/layout/venn1"/>
    <dgm:cxn modelId="{2CC2A2D0-6594-0D4A-92E8-3BB4154F233B}" srcId="{8B3A033F-B211-4A4E-B57A-7D17E8978F86}" destId="{C771CBB6-FDA8-4B4F-9505-2AB1152037B9}" srcOrd="2" destOrd="0" parTransId="{05BD51F7-1DC9-2843-97DC-DF889A26086C}" sibTransId="{F1591AB6-6F7D-B74A-9492-DFE2CF83B40E}"/>
    <dgm:cxn modelId="{B5A8F3E0-524A-C14A-8844-66CEE90EAE8E}" type="presOf" srcId="{57ACCE59-3465-8C43-B340-2EA488D3E06B}" destId="{16BC4B38-A80E-B542-A995-DEF48E5D4633}" srcOrd="0" destOrd="0" presId="urn:microsoft.com/office/officeart/2005/8/layout/venn1"/>
    <dgm:cxn modelId="{731C98BF-0D95-4A4A-B318-E76F66546614}" type="presParOf" srcId="{20FE5ACF-19FE-C54D-95FD-8A894AC070DA}" destId="{16BC4B38-A80E-B542-A995-DEF48E5D4633}" srcOrd="0" destOrd="0" presId="urn:microsoft.com/office/officeart/2005/8/layout/venn1"/>
    <dgm:cxn modelId="{929FBEEF-8A63-0349-B0EB-1CF1FCAFBA4E}" type="presParOf" srcId="{20FE5ACF-19FE-C54D-95FD-8A894AC070DA}" destId="{28F96EA4-9A46-6E44-96E5-5C32E59BEEF5}" srcOrd="1" destOrd="0" presId="urn:microsoft.com/office/officeart/2005/8/layout/venn1"/>
    <dgm:cxn modelId="{B11E9264-ECA6-784D-A5D9-431FFF3F335F}" type="presParOf" srcId="{20FE5ACF-19FE-C54D-95FD-8A894AC070DA}" destId="{089C1589-AEAF-CE4D-971F-09193C236EF5}" srcOrd="2" destOrd="0" presId="urn:microsoft.com/office/officeart/2005/8/layout/venn1"/>
    <dgm:cxn modelId="{AD278244-1530-E64F-8E64-F1C6FBE9E1AB}" type="presParOf" srcId="{20FE5ACF-19FE-C54D-95FD-8A894AC070DA}" destId="{E912CFBD-3048-D541-B41D-69F36256A1E9}" srcOrd="3" destOrd="0" presId="urn:microsoft.com/office/officeart/2005/8/layout/venn1"/>
    <dgm:cxn modelId="{D332D391-04BB-6B44-A52F-CFCC1B4546B8}" type="presParOf" srcId="{20FE5ACF-19FE-C54D-95FD-8A894AC070DA}" destId="{74EB4734-C4DC-9841-B061-DFC693295DA3}" srcOrd="4" destOrd="0" presId="urn:microsoft.com/office/officeart/2005/8/layout/venn1"/>
    <dgm:cxn modelId="{8F4A5966-FE5B-FE42-AA63-51102ECFC4F4}" type="presParOf" srcId="{20FE5ACF-19FE-C54D-95FD-8A894AC070DA}" destId="{4666438E-3C87-414C-892F-5C29D61D8D5A}"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BC4B38-A80E-B542-A995-DEF48E5D4633}">
      <dsp:nvSpPr>
        <dsp:cNvPr id="0" name=""/>
        <dsp:cNvSpPr/>
      </dsp:nvSpPr>
      <dsp:spPr>
        <a:xfrm>
          <a:off x="1644969" y="36471"/>
          <a:ext cx="1750621" cy="1750621"/>
        </a:xfrm>
        <a:prstGeom prst="ellipse">
          <a:avLst/>
        </a:prstGeom>
        <a:solidFill>
          <a:schemeClr val="accent2">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Ultimate performance</a:t>
          </a:r>
        </a:p>
      </dsp:txBody>
      <dsp:txXfrm>
        <a:off x="1878385" y="342830"/>
        <a:ext cx="1283789" cy="787779"/>
      </dsp:txXfrm>
    </dsp:sp>
    <dsp:sp modelId="{089C1589-AEAF-CE4D-971F-09193C236EF5}">
      <dsp:nvSpPr>
        <dsp:cNvPr id="0" name=""/>
        <dsp:cNvSpPr/>
      </dsp:nvSpPr>
      <dsp:spPr>
        <a:xfrm>
          <a:off x="2276651" y="1130609"/>
          <a:ext cx="1750621" cy="1750621"/>
        </a:xfrm>
        <a:prstGeom prst="ellipse">
          <a:avLst/>
        </a:prstGeom>
        <a:solidFill>
          <a:srgbClr val="0070C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Robustness</a:t>
          </a:r>
        </a:p>
      </dsp:txBody>
      <dsp:txXfrm>
        <a:off x="2812050" y="1582853"/>
        <a:ext cx="1050373" cy="962841"/>
      </dsp:txXfrm>
    </dsp:sp>
    <dsp:sp modelId="{74EB4734-C4DC-9841-B061-DFC693295DA3}">
      <dsp:nvSpPr>
        <dsp:cNvPr id="0" name=""/>
        <dsp:cNvSpPr/>
      </dsp:nvSpPr>
      <dsp:spPr>
        <a:xfrm>
          <a:off x="1013286" y="1130609"/>
          <a:ext cx="1750621" cy="1750621"/>
        </a:xfrm>
        <a:prstGeom prst="ellipse">
          <a:avLst/>
        </a:prstGeom>
        <a:solidFill>
          <a:srgbClr val="7DA569">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Cost</a:t>
          </a:r>
        </a:p>
      </dsp:txBody>
      <dsp:txXfrm>
        <a:off x="1178136" y="1582853"/>
        <a:ext cx="1050373" cy="9628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BC4B38-A80E-B542-A995-DEF48E5D4633}">
      <dsp:nvSpPr>
        <dsp:cNvPr id="0" name=""/>
        <dsp:cNvSpPr/>
      </dsp:nvSpPr>
      <dsp:spPr>
        <a:xfrm>
          <a:off x="1351054" y="36801"/>
          <a:ext cx="1766470" cy="1766470"/>
        </a:xfrm>
        <a:prstGeom prst="ellipse">
          <a:avLst/>
        </a:prstGeom>
        <a:solidFill>
          <a:schemeClr val="accent2">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Technologies</a:t>
          </a:r>
        </a:p>
      </dsp:txBody>
      <dsp:txXfrm>
        <a:off x="1586583" y="345933"/>
        <a:ext cx="1295411" cy="794911"/>
      </dsp:txXfrm>
    </dsp:sp>
    <dsp:sp modelId="{089C1589-AEAF-CE4D-971F-09193C236EF5}">
      <dsp:nvSpPr>
        <dsp:cNvPr id="0" name=""/>
        <dsp:cNvSpPr/>
      </dsp:nvSpPr>
      <dsp:spPr>
        <a:xfrm>
          <a:off x="1988455" y="1140845"/>
          <a:ext cx="1766470" cy="1766470"/>
        </a:xfrm>
        <a:prstGeom prst="ellipse">
          <a:avLst/>
        </a:prstGeom>
        <a:solidFill>
          <a:srgbClr val="0070C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Route to high fields</a:t>
          </a:r>
        </a:p>
      </dsp:txBody>
      <dsp:txXfrm>
        <a:off x="2528701" y="1597184"/>
        <a:ext cx="1059882" cy="971558"/>
      </dsp:txXfrm>
    </dsp:sp>
    <dsp:sp modelId="{74EB4734-C4DC-9841-B061-DFC693295DA3}">
      <dsp:nvSpPr>
        <dsp:cNvPr id="0" name=""/>
        <dsp:cNvSpPr/>
      </dsp:nvSpPr>
      <dsp:spPr>
        <a:xfrm>
          <a:off x="713652" y="1140845"/>
          <a:ext cx="1766470" cy="1766470"/>
        </a:xfrm>
        <a:prstGeom prst="ellipse">
          <a:avLst/>
        </a:prstGeom>
        <a:solidFill>
          <a:srgbClr val="7DA569">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Accelerator integration</a:t>
          </a:r>
        </a:p>
      </dsp:txBody>
      <dsp:txXfrm>
        <a:off x="879995" y="1597184"/>
        <a:ext cx="1059882" cy="97155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2</a:t>
            </a:fld>
            <a:endParaRPr lang="de-DE" dirty="0"/>
          </a:p>
        </p:txBody>
      </p:sp>
    </p:spTree>
    <p:extLst>
      <p:ext uri="{BB962C8B-B14F-4D97-AF65-F5344CB8AC3E}">
        <p14:creationId xmlns:p14="http://schemas.microsoft.com/office/powerpoint/2010/main" val="3797751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UNIGE is one of the few laboratories specialized in testing the electromechanical properties of technical superconductors under conditions relevant for magnet design. Recently, they developed a new tool to investigate the internal features of Nb3Sn superconducting wires, combining X-ray tomographic data with an unsupervised machine-learning algorithm, with a view to providing new insights to enhance the electro-mechanical performance of the wires. The tool is ideal for characterizing quantitatively the distribution and morphology of the components of superconducting wires, with a particular focus on the voids that are generated during the heat treatment necessary to form the Nb3Sn superconducting phase. Voids can be detrimental for the electro-mechanical performance as they act as stress concentrators. This tool paves the way for novel wire design, assisted by detailed Finite Element Models (FEM) at sub-element level, with the final goal being further optimization of wire properties relevant for use in future accelerator magnets.</a:t>
            </a:r>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26</a:t>
            </a:fld>
            <a:endParaRPr lang="de-DE" dirty="0"/>
          </a:p>
        </p:txBody>
      </p:sp>
    </p:spTree>
    <p:extLst>
      <p:ext uri="{BB962C8B-B14F-4D97-AF65-F5344CB8AC3E}">
        <p14:creationId xmlns:p14="http://schemas.microsoft.com/office/powerpoint/2010/main" val="487737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baseline="0" dirty="0">
                <a:solidFill>
                  <a:schemeClr val="tx1"/>
                </a:solidFill>
                <a:effectLst/>
                <a:latin typeface="+mn-lt"/>
                <a:ea typeface="ヒラギノ角ゴ Pro W3" pitchFamily="-108" charset="-128"/>
                <a:cs typeface="ヒラギノ角ゴ Pro W3" pitchFamily="-108" charset="-128"/>
              </a:rPr>
              <a:t>Another peculiarity of the laboratories at UNIGE is the capability of manufacturing superconducting wires with the same processes as at industry. The goal of the running activity is the development of methods scalable at industrial level to implement internal oxidation (to refine the grain size and increase </a:t>
            </a:r>
            <a:r>
              <a:rPr lang="en-US" sz="1000" kern="1200" baseline="0" dirty="0" err="1">
                <a:solidFill>
                  <a:schemeClr val="tx1"/>
                </a:solidFill>
                <a:effectLst/>
                <a:latin typeface="+mn-lt"/>
                <a:ea typeface="ヒラギノ角ゴ Pro W3" pitchFamily="-108" charset="-128"/>
                <a:cs typeface="ヒラギノ角ゴ Pro W3" pitchFamily="-108" charset="-128"/>
              </a:rPr>
              <a:t>Jc</a:t>
            </a:r>
            <a:r>
              <a:rPr lang="en-US" sz="1000" kern="1200" baseline="0" dirty="0">
                <a:solidFill>
                  <a:schemeClr val="tx1"/>
                </a:solidFill>
                <a:effectLst/>
                <a:latin typeface="+mn-lt"/>
                <a:ea typeface="ヒラギノ角ゴ Pro W3" pitchFamily="-108" charset="-128"/>
                <a:cs typeface="ヒラギノ角ゴ Pro W3" pitchFamily="-108" charset="-128"/>
              </a:rPr>
              <a:t>) in wires produced by the internal Sn method. </a:t>
            </a:r>
          </a:p>
          <a:p>
            <a:r>
              <a:rPr lang="en-US" sz="1000" kern="1200" baseline="0" dirty="0">
                <a:solidFill>
                  <a:schemeClr val="tx1"/>
                </a:solidFill>
                <a:effectLst/>
                <a:latin typeface="+mn-lt"/>
                <a:ea typeface="ヒラギノ角ゴ Pro W3" pitchFamily="-108" charset="-128"/>
                <a:cs typeface="ヒラギノ角ゴ Pro W3" pitchFamily="-108" charset="-128"/>
              </a:rPr>
              <a:t>Prototype wires with reduced number of filaments exhibit a significant grain refinement. But this is not the most surprising result. These wires with a combined presence of Ta (to enhance Bc2) and </a:t>
            </a:r>
            <a:r>
              <a:rPr lang="en-US" sz="1000" kern="1200" baseline="0" dirty="0" err="1">
                <a:solidFill>
                  <a:schemeClr val="tx1"/>
                </a:solidFill>
                <a:effectLst/>
                <a:latin typeface="+mn-lt"/>
                <a:ea typeface="ヒラギノ角ゴ Pro W3" pitchFamily="-108" charset="-128"/>
                <a:cs typeface="ヒラギノ角ゴ Pro W3" pitchFamily="-108" charset="-128"/>
              </a:rPr>
              <a:t>Zr</a:t>
            </a:r>
            <a:r>
              <a:rPr lang="en-US" sz="1000" kern="1200" baseline="0" dirty="0">
                <a:solidFill>
                  <a:schemeClr val="tx1"/>
                </a:solidFill>
                <a:effectLst/>
                <a:latin typeface="+mn-lt"/>
                <a:ea typeface="ヒラギノ角ゴ Pro W3" pitchFamily="-108" charset="-128"/>
                <a:cs typeface="ヒラギノ角ゴ Pro W3" pitchFamily="-108" charset="-128"/>
              </a:rPr>
              <a:t> (needed for the internal oxidation) exhibit record high upper critical fields. The highest </a:t>
            </a:r>
            <a:r>
              <a:rPr lang="en-US" sz="1000" u="sng" kern="1200" baseline="0" dirty="0">
                <a:solidFill>
                  <a:schemeClr val="tx1"/>
                </a:solidFill>
                <a:effectLst/>
                <a:latin typeface="+mn-lt"/>
                <a:ea typeface="ヒラギノ角ゴ Pro W3" pitchFamily="-108" charset="-128"/>
                <a:cs typeface="ヒラギノ角ゴ Pro W3" pitchFamily="-108" charset="-128"/>
              </a:rPr>
              <a:t>measured</a:t>
            </a:r>
            <a:r>
              <a:rPr lang="en-US" sz="1000" kern="1200" baseline="0" dirty="0">
                <a:solidFill>
                  <a:schemeClr val="tx1"/>
                </a:solidFill>
                <a:effectLst/>
                <a:latin typeface="+mn-lt"/>
                <a:ea typeface="ヒラギノ角ゴ Pro W3" pitchFamily="-108" charset="-128"/>
                <a:cs typeface="ヒラギノ角ゴ Pro W3" pitchFamily="-108" charset="-128"/>
              </a:rPr>
              <a:t> value is 29 T at 4.2 K, which is about 1 T higher compared to industrial wires. The mechanism is still under investigation, but it is showing that it is possible to further improve the field performance of Nb3Sn.</a:t>
            </a:r>
          </a:p>
          <a:p>
            <a:endParaRPr lang="en-US"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27</a:t>
            </a:fld>
            <a:endParaRPr lang="de-DE" dirty="0"/>
          </a:p>
        </p:txBody>
      </p:sp>
    </p:spTree>
    <p:extLst>
      <p:ext uri="{BB962C8B-B14F-4D97-AF65-F5344CB8AC3E}">
        <p14:creationId xmlns:p14="http://schemas.microsoft.com/office/powerpoint/2010/main" val="822757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0488" marR="0" lvl="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dirty="0" err="1"/>
              <a:t>UniGE</a:t>
            </a:r>
            <a:r>
              <a:rPr lang="en-US" dirty="0"/>
              <a:t> has experience in rod-type internal tin wire manufacturing</a:t>
            </a:r>
            <a:endParaRPr lang="en-CH" dirty="0"/>
          </a:p>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9</a:t>
            </a:fld>
            <a:endParaRPr lang="de-DE" dirty="0"/>
          </a:p>
        </p:txBody>
      </p:sp>
    </p:spTree>
    <p:extLst>
      <p:ext uri="{BB962C8B-B14F-4D97-AF65-F5344CB8AC3E}">
        <p14:creationId xmlns:p14="http://schemas.microsoft.com/office/powerpoint/2010/main" val="1848385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Grenoble, synchrotron and HMF</a:t>
            </a:r>
          </a:p>
          <a:p>
            <a:r>
              <a:rPr lang="en-CH" dirty="0"/>
              <a:t>CERN</a:t>
            </a:r>
          </a:p>
          <a:p>
            <a:pPr lvl="1"/>
            <a:r>
              <a:rPr lang="en-US" dirty="0"/>
              <a:t>Manufacturing infrastructure</a:t>
            </a:r>
          </a:p>
          <a:p>
            <a:pPr lvl="1"/>
            <a:r>
              <a:rPr lang="en-US" dirty="0"/>
              <a:t>M</a:t>
            </a:r>
            <a:r>
              <a:rPr lang="en-CH" dirty="0"/>
              <a:t>odeling wire to cable performance </a:t>
            </a:r>
          </a:p>
          <a:p>
            <a:pPr lvl="1"/>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10</a:t>
            </a:fld>
            <a:endParaRPr lang="de-DE" dirty="0"/>
          </a:p>
        </p:txBody>
      </p:sp>
    </p:spTree>
    <p:extLst>
      <p:ext uri="{BB962C8B-B14F-4D97-AF65-F5344CB8AC3E}">
        <p14:creationId xmlns:p14="http://schemas.microsoft.com/office/powerpoint/2010/main" val="2886311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Grenoble, synchrotron and HMF</a:t>
            </a:r>
          </a:p>
          <a:p>
            <a:r>
              <a:rPr lang="en-CH" dirty="0"/>
              <a:t>CERN</a:t>
            </a:r>
          </a:p>
          <a:p>
            <a:pPr lvl="1"/>
            <a:r>
              <a:rPr lang="en-US" dirty="0"/>
              <a:t>Manufacturing infrastructure</a:t>
            </a:r>
          </a:p>
          <a:p>
            <a:pPr lvl="1"/>
            <a:r>
              <a:rPr lang="en-US" dirty="0"/>
              <a:t>M</a:t>
            </a:r>
            <a:r>
              <a:rPr lang="en-CH" dirty="0"/>
              <a:t>odeling wire to cable performance </a:t>
            </a:r>
          </a:p>
          <a:p>
            <a:pPr lvl="1"/>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11</a:t>
            </a:fld>
            <a:endParaRPr lang="de-DE" dirty="0"/>
          </a:p>
        </p:txBody>
      </p:sp>
    </p:spTree>
    <p:extLst>
      <p:ext uri="{BB962C8B-B14F-4D97-AF65-F5344CB8AC3E}">
        <p14:creationId xmlns:p14="http://schemas.microsoft.com/office/powerpoint/2010/main" val="4156490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15</a:t>
            </a:fld>
            <a:endParaRPr lang="de-DE" dirty="0"/>
          </a:p>
        </p:txBody>
      </p:sp>
    </p:spTree>
    <p:extLst>
      <p:ext uri="{BB962C8B-B14F-4D97-AF65-F5344CB8AC3E}">
        <p14:creationId xmlns:p14="http://schemas.microsoft.com/office/powerpoint/2010/main" val="3437507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0488" marR="0" lvl="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dirty="0"/>
              <a:t>B. Auchmann can comment on the strategy details </a:t>
            </a:r>
            <a:endParaRPr lang="en-CH" dirty="0"/>
          </a:p>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18</a:t>
            </a:fld>
            <a:endParaRPr lang="de-DE" dirty="0"/>
          </a:p>
        </p:txBody>
      </p:sp>
    </p:spTree>
    <p:extLst>
      <p:ext uri="{BB962C8B-B14F-4D97-AF65-F5344CB8AC3E}">
        <p14:creationId xmlns:p14="http://schemas.microsoft.com/office/powerpoint/2010/main" val="3076007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0488" marR="0" lvl="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dirty="0"/>
              <a:t>B. Auchmann can comment on the strategy details </a:t>
            </a:r>
            <a:endParaRPr lang="en-CH" dirty="0"/>
          </a:p>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20</a:t>
            </a:fld>
            <a:endParaRPr lang="de-DE" dirty="0"/>
          </a:p>
        </p:txBody>
      </p:sp>
    </p:spTree>
    <p:extLst>
      <p:ext uri="{BB962C8B-B14F-4D97-AF65-F5344CB8AC3E}">
        <p14:creationId xmlns:p14="http://schemas.microsoft.com/office/powerpoint/2010/main" val="1291342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0488" marR="0" lvl="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dirty="0"/>
              <a:t>Studied intensely now at CEA to be used in graded</a:t>
            </a:r>
            <a:r>
              <a:rPr lang="en-US" baseline="0" dirty="0"/>
              <a:t> block coils</a:t>
            </a:r>
            <a:endParaRPr lang="en-US" dirty="0"/>
          </a:p>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23</a:t>
            </a:fld>
            <a:endParaRPr lang="de-DE" dirty="0"/>
          </a:p>
        </p:txBody>
      </p:sp>
    </p:spTree>
    <p:extLst>
      <p:ext uri="{BB962C8B-B14F-4D97-AF65-F5344CB8AC3E}">
        <p14:creationId xmlns:p14="http://schemas.microsoft.com/office/powerpoint/2010/main" val="2421518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LBNL is preparing a wax impregnated subscale CCT magnet</a:t>
            </a:r>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25</a:t>
            </a:fld>
            <a:endParaRPr lang="de-DE" dirty="0"/>
          </a:p>
        </p:txBody>
      </p:sp>
    </p:spTree>
    <p:extLst>
      <p:ext uri="{BB962C8B-B14F-4D97-AF65-F5344CB8AC3E}">
        <p14:creationId xmlns:p14="http://schemas.microsoft.com/office/powerpoint/2010/main" val="36893838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US" noProof="0"/>
              <a:t>Click to edit Master title style</a:t>
            </a:r>
            <a:endParaRPr lang="en-GB"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a:t>Click to edit Master subtitle style</a:t>
            </a:r>
            <a:endParaRPr lang="en-GB" noProof="0" dirty="0"/>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a:solidFill>
                  <a:srgbClr val="505150"/>
                </a:solidFill>
                <a:latin typeface="+mn-lt"/>
                <a:cs typeface="Arial" charset="0"/>
              </a:rPr>
              <a:t>WIR SCHAFFEN WISSEN – HEUTE FÜR MORGEN</a:t>
            </a: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33366807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pic>
        <p:nvPicPr>
          <p:cNvPr id="5" name="Picture 4" descr="A picture containing drawing&#10;&#10;Description automatically generated">
            <a:extLst>
              <a:ext uri="{FF2B5EF4-FFF2-40B4-BE49-F238E27FC236}">
                <a16:creationId xmlns:a16="http://schemas.microsoft.com/office/drawing/2014/main" id="{E9C8FF03-1C7C-704D-9829-51FE64A170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88760" y="13863"/>
            <a:ext cx="916380" cy="916380"/>
          </a:xfrm>
          <a:prstGeom prst="rect">
            <a:avLst/>
          </a:prstGeom>
        </p:spPr>
      </p:pic>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a:t>Click to edit Master title style</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13" name="Bild 1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el &amp; Aufzählung">
    <p:spTree>
      <p:nvGrpSpPr>
        <p:cNvPr id="1" name=""/>
        <p:cNvGrpSpPr/>
        <p:nvPr/>
      </p:nvGrpSpPr>
      <p:grpSpPr>
        <a:xfrm>
          <a:off x="0" y="0"/>
          <a:ext cx="0" cy="0"/>
          <a:chOff x="0" y="0"/>
          <a:chExt cx="0" cy="0"/>
        </a:xfrm>
      </p:grpSpPr>
      <p:sp>
        <p:nvSpPr>
          <p:cNvPr id="60" name="Shape 60"/>
          <p:cNvSpPr>
            <a:spLocks noGrp="1"/>
          </p:cNvSpPr>
          <p:nvPr>
            <p:ph type="title"/>
          </p:nvPr>
        </p:nvSpPr>
        <p:spPr>
          <a:prstGeom prst="rect">
            <a:avLst/>
          </a:prstGeom>
        </p:spPr>
        <p:txBody>
          <a:bodyPr/>
          <a:lstStyle/>
          <a:p>
            <a:r>
              <a:rPr lang="en-US" dirty="0"/>
              <a:t>Click to edit Master title style</a:t>
            </a:r>
            <a:endParaRPr dirty="0"/>
          </a:p>
        </p:txBody>
      </p:sp>
      <p:sp>
        <p:nvSpPr>
          <p:cNvPr id="61" name="Shape 61"/>
          <p:cNvSpPr>
            <a:spLocks noGrp="1"/>
          </p:cNvSpPr>
          <p:nvPr>
            <p:ph type="body" idx="1"/>
          </p:nvPr>
        </p:nvSpPr>
        <p:spPr>
          <a:prstGeom prst="rect">
            <a:avLst/>
          </a:prstGeo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62" name="Shape 62"/>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3762970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noProof="0" dirty="0" err="1"/>
              <a:t>Folientitel</a:t>
            </a:r>
            <a:r>
              <a:rPr lang="en-GB" noProof="0" dirty="0"/>
              <a:t> </a:t>
            </a:r>
            <a:r>
              <a:rPr lang="en-GB" noProof="0" dirty="0" err="1"/>
              <a:t>eingeben</a:t>
            </a:r>
            <a:endParaRPr lang="en-GB"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pic>
        <p:nvPicPr>
          <p:cNvPr id="8" name="Bild 14" descr="PSI-Logo_narrow_30k.eps"/>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80" r:id="rId8"/>
    <p:sldLayoutId id="2147483981" r:id="rId9"/>
  </p:sldLayoutIdLst>
  <p:transition spd="med"/>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6.tiff"/><Relationship Id="rId13" Type="http://schemas.openxmlformats.org/officeDocument/2006/relationships/image" Target="../media/image41.jpeg"/><Relationship Id="rId18" Type="http://schemas.openxmlformats.org/officeDocument/2006/relationships/image" Target="../media/image10.jpeg"/><Relationship Id="rId26" Type="http://schemas.openxmlformats.org/officeDocument/2006/relationships/image" Target="../media/image48.jpeg"/><Relationship Id="rId3" Type="http://schemas.openxmlformats.org/officeDocument/2006/relationships/image" Target="../media/image31.tiff"/><Relationship Id="rId21" Type="http://schemas.openxmlformats.org/officeDocument/2006/relationships/image" Target="../media/image21.png"/><Relationship Id="rId7" Type="http://schemas.openxmlformats.org/officeDocument/2006/relationships/image" Target="../media/image35.png"/><Relationship Id="rId12" Type="http://schemas.openxmlformats.org/officeDocument/2006/relationships/image" Target="../media/image40.png"/><Relationship Id="rId17" Type="http://schemas.openxmlformats.org/officeDocument/2006/relationships/image" Target="../media/image44.jpeg"/><Relationship Id="rId25" Type="http://schemas.openxmlformats.org/officeDocument/2006/relationships/image" Target="../media/image46.png"/><Relationship Id="rId2" Type="http://schemas.openxmlformats.org/officeDocument/2006/relationships/notesSlide" Target="../notesSlides/notesSlide3.xml"/><Relationship Id="rId16" Type="http://schemas.microsoft.com/office/2007/relationships/hdphoto" Target="../media/hdphoto2.wdp"/><Relationship Id="rId20" Type="http://schemas.openxmlformats.org/officeDocument/2006/relationships/image" Target="../media/image12.tiff"/><Relationship Id="rId1" Type="http://schemas.openxmlformats.org/officeDocument/2006/relationships/slideLayout" Target="../slideLayouts/slideLayout2.xml"/><Relationship Id="rId6" Type="http://schemas.openxmlformats.org/officeDocument/2006/relationships/image" Target="../media/image34.tiff"/><Relationship Id="rId11" Type="http://schemas.openxmlformats.org/officeDocument/2006/relationships/image" Target="../media/image39.jpeg"/><Relationship Id="rId24" Type="http://schemas.openxmlformats.org/officeDocument/2006/relationships/image" Target="../media/image15.png"/><Relationship Id="rId5" Type="http://schemas.openxmlformats.org/officeDocument/2006/relationships/image" Target="../media/image33.tiff"/><Relationship Id="rId15" Type="http://schemas.openxmlformats.org/officeDocument/2006/relationships/image" Target="../media/image43.png"/><Relationship Id="rId23" Type="http://schemas.openxmlformats.org/officeDocument/2006/relationships/image" Target="../media/image14.png"/><Relationship Id="rId10" Type="http://schemas.openxmlformats.org/officeDocument/2006/relationships/image" Target="../media/image38.tiff"/><Relationship Id="rId19" Type="http://schemas.openxmlformats.org/officeDocument/2006/relationships/image" Target="../media/image47.tiff"/><Relationship Id="rId4" Type="http://schemas.openxmlformats.org/officeDocument/2006/relationships/image" Target="../media/image32.tiff"/><Relationship Id="rId9" Type="http://schemas.openxmlformats.org/officeDocument/2006/relationships/image" Target="../media/image37.tiff"/><Relationship Id="rId14" Type="http://schemas.openxmlformats.org/officeDocument/2006/relationships/image" Target="../media/image42.jpeg"/><Relationship Id="rId22" Type="http://schemas.openxmlformats.org/officeDocument/2006/relationships/image" Target="../media/image45.tiff"/><Relationship Id="rId27" Type="http://schemas.openxmlformats.org/officeDocument/2006/relationships/image" Target="../media/image49.png"/></Relationships>
</file>

<file path=ppt/slides/_rels/slide11.xml.rels><?xml version="1.0" encoding="UTF-8" standalone="yes"?>
<Relationships xmlns="http://schemas.openxmlformats.org/package/2006/relationships"><Relationship Id="rId8" Type="http://schemas.openxmlformats.org/officeDocument/2006/relationships/image" Target="../media/image36.tiff"/><Relationship Id="rId13" Type="http://schemas.openxmlformats.org/officeDocument/2006/relationships/image" Target="../media/image41.jpeg"/><Relationship Id="rId18" Type="http://schemas.openxmlformats.org/officeDocument/2006/relationships/image" Target="../media/image10.jpeg"/><Relationship Id="rId26" Type="http://schemas.openxmlformats.org/officeDocument/2006/relationships/image" Target="../media/image14.png"/><Relationship Id="rId3" Type="http://schemas.openxmlformats.org/officeDocument/2006/relationships/image" Target="../media/image31.tiff"/><Relationship Id="rId21" Type="http://schemas.openxmlformats.org/officeDocument/2006/relationships/image" Target="../media/image12.tiff"/><Relationship Id="rId7" Type="http://schemas.openxmlformats.org/officeDocument/2006/relationships/image" Target="../media/image35.png"/><Relationship Id="rId12" Type="http://schemas.openxmlformats.org/officeDocument/2006/relationships/image" Target="../media/image40.png"/><Relationship Id="rId17" Type="http://schemas.openxmlformats.org/officeDocument/2006/relationships/image" Target="../media/image44.jpeg"/><Relationship Id="rId25" Type="http://schemas.openxmlformats.org/officeDocument/2006/relationships/image" Target="../media/image45.tiff"/><Relationship Id="rId2" Type="http://schemas.openxmlformats.org/officeDocument/2006/relationships/notesSlide" Target="../notesSlides/notesSlide4.xml"/><Relationship Id="rId16" Type="http://schemas.microsoft.com/office/2007/relationships/hdphoto" Target="../media/hdphoto3.wdp"/><Relationship Id="rId20" Type="http://schemas.openxmlformats.org/officeDocument/2006/relationships/image" Target="../media/image47.tiff"/><Relationship Id="rId1" Type="http://schemas.openxmlformats.org/officeDocument/2006/relationships/slideLayout" Target="../slideLayouts/slideLayout2.xml"/><Relationship Id="rId6" Type="http://schemas.openxmlformats.org/officeDocument/2006/relationships/image" Target="../media/image34.tiff"/><Relationship Id="rId11" Type="http://schemas.openxmlformats.org/officeDocument/2006/relationships/image" Target="../media/image39.jpeg"/><Relationship Id="rId24" Type="http://schemas.openxmlformats.org/officeDocument/2006/relationships/image" Target="../media/image21.png"/><Relationship Id="rId5" Type="http://schemas.openxmlformats.org/officeDocument/2006/relationships/image" Target="../media/image33.tiff"/><Relationship Id="rId15" Type="http://schemas.openxmlformats.org/officeDocument/2006/relationships/image" Target="../media/image43.png"/><Relationship Id="rId23" Type="http://schemas.openxmlformats.org/officeDocument/2006/relationships/image" Target="../media/image51.png"/><Relationship Id="rId28" Type="http://schemas.openxmlformats.org/officeDocument/2006/relationships/image" Target="../media/image46.png"/><Relationship Id="rId10" Type="http://schemas.openxmlformats.org/officeDocument/2006/relationships/image" Target="../media/image38.tiff"/><Relationship Id="rId19" Type="http://schemas.openxmlformats.org/officeDocument/2006/relationships/image" Target="../media/image16.tiff"/><Relationship Id="rId4" Type="http://schemas.openxmlformats.org/officeDocument/2006/relationships/image" Target="../media/image32.tiff"/><Relationship Id="rId9" Type="http://schemas.openxmlformats.org/officeDocument/2006/relationships/image" Target="../media/image37.tiff"/><Relationship Id="rId14" Type="http://schemas.openxmlformats.org/officeDocument/2006/relationships/image" Target="../media/image42.jpeg"/><Relationship Id="rId22" Type="http://schemas.openxmlformats.org/officeDocument/2006/relationships/image" Target="../media/image50.png"/><Relationship Id="rId27"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32.tiff"/><Relationship Id="rId13" Type="http://schemas.openxmlformats.org/officeDocument/2006/relationships/image" Target="../media/image37.tiff"/><Relationship Id="rId18" Type="http://schemas.openxmlformats.org/officeDocument/2006/relationships/image" Target="../media/image42.jpeg"/><Relationship Id="rId26" Type="http://schemas.openxmlformats.org/officeDocument/2006/relationships/image" Target="../media/image45.tiff"/><Relationship Id="rId3" Type="http://schemas.openxmlformats.org/officeDocument/2006/relationships/image" Target="../media/image52.tiff"/><Relationship Id="rId21" Type="http://schemas.openxmlformats.org/officeDocument/2006/relationships/image" Target="../media/image44.jpeg"/><Relationship Id="rId7" Type="http://schemas.openxmlformats.org/officeDocument/2006/relationships/image" Target="../media/image31.tiff"/><Relationship Id="rId12" Type="http://schemas.openxmlformats.org/officeDocument/2006/relationships/image" Target="../media/image36.tiff"/><Relationship Id="rId17" Type="http://schemas.openxmlformats.org/officeDocument/2006/relationships/image" Target="../media/image41.jpeg"/><Relationship Id="rId25" Type="http://schemas.openxmlformats.org/officeDocument/2006/relationships/image" Target="../media/image21.png"/><Relationship Id="rId2" Type="http://schemas.openxmlformats.org/officeDocument/2006/relationships/image" Target="../media/image16.tiff"/><Relationship Id="rId16" Type="http://schemas.openxmlformats.org/officeDocument/2006/relationships/image" Target="../media/image40.png"/><Relationship Id="rId20" Type="http://schemas.microsoft.com/office/2007/relationships/hdphoto" Target="../media/hdphoto4.wdp"/><Relationship Id="rId29"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4.png"/><Relationship Id="rId11" Type="http://schemas.openxmlformats.org/officeDocument/2006/relationships/image" Target="../media/image35.png"/><Relationship Id="rId24" Type="http://schemas.openxmlformats.org/officeDocument/2006/relationships/image" Target="../media/image12.tiff"/><Relationship Id="rId5" Type="http://schemas.openxmlformats.org/officeDocument/2006/relationships/image" Target="../media/image53.png"/><Relationship Id="rId15" Type="http://schemas.openxmlformats.org/officeDocument/2006/relationships/image" Target="../media/image39.jpeg"/><Relationship Id="rId23" Type="http://schemas.openxmlformats.org/officeDocument/2006/relationships/image" Target="../media/image55.jpeg"/><Relationship Id="rId28" Type="http://schemas.openxmlformats.org/officeDocument/2006/relationships/image" Target="../media/image15.png"/><Relationship Id="rId10" Type="http://schemas.openxmlformats.org/officeDocument/2006/relationships/image" Target="../media/image34.tiff"/><Relationship Id="rId19" Type="http://schemas.openxmlformats.org/officeDocument/2006/relationships/image" Target="../media/image43.png"/><Relationship Id="rId4" Type="http://schemas.openxmlformats.org/officeDocument/2006/relationships/image" Target="../media/image47.tiff"/><Relationship Id="rId9" Type="http://schemas.openxmlformats.org/officeDocument/2006/relationships/image" Target="../media/image33.tiff"/><Relationship Id="rId14" Type="http://schemas.openxmlformats.org/officeDocument/2006/relationships/image" Target="../media/image38.tiff"/><Relationship Id="rId22" Type="http://schemas.openxmlformats.org/officeDocument/2006/relationships/image" Target="../media/image10.jpeg"/><Relationship Id="rId27"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image" Target="../media/image37.tiff"/><Relationship Id="rId13" Type="http://schemas.openxmlformats.org/officeDocument/2006/relationships/image" Target="../media/image42.jpeg"/><Relationship Id="rId18" Type="http://schemas.openxmlformats.org/officeDocument/2006/relationships/image" Target="../media/image16.tiff"/><Relationship Id="rId26" Type="http://schemas.openxmlformats.org/officeDocument/2006/relationships/image" Target="../media/image46.png"/><Relationship Id="rId3" Type="http://schemas.openxmlformats.org/officeDocument/2006/relationships/image" Target="../media/image32.tiff"/><Relationship Id="rId21" Type="http://schemas.openxmlformats.org/officeDocument/2006/relationships/image" Target="../media/image12.tiff"/><Relationship Id="rId7" Type="http://schemas.openxmlformats.org/officeDocument/2006/relationships/image" Target="../media/image36.tiff"/><Relationship Id="rId12" Type="http://schemas.openxmlformats.org/officeDocument/2006/relationships/image" Target="../media/image41.jpeg"/><Relationship Id="rId17" Type="http://schemas.openxmlformats.org/officeDocument/2006/relationships/image" Target="../media/image10.jpeg"/><Relationship Id="rId25" Type="http://schemas.openxmlformats.org/officeDocument/2006/relationships/image" Target="../media/image15.png"/><Relationship Id="rId2" Type="http://schemas.openxmlformats.org/officeDocument/2006/relationships/image" Target="../media/image31.tiff"/><Relationship Id="rId16" Type="http://schemas.openxmlformats.org/officeDocument/2006/relationships/image" Target="../media/image44.jpeg"/><Relationship Id="rId20" Type="http://schemas.openxmlformats.org/officeDocument/2006/relationships/image" Target="../media/image56.tiff"/><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24" Type="http://schemas.openxmlformats.org/officeDocument/2006/relationships/image" Target="../media/image14.png"/><Relationship Id="rId5" Type="http://schemas.openxmlformats.org/officeDocument/2006/relationships/image" Target="../media/image34.tiff"/><Relationship Id="rId15" Type="http://schemas.microsoft.com/office/2007/relationships/hdphoto" Target="../media/hdphoto5.wdp"/><Relationship Id="rId23" Type="http://schemas.openxmlformats.org/officeDocument/2006/relationships/image" Target="../media/image45.tiff"/><Relationship Id="rId10" Type="http://schemas.openxmlformats.org/officeDocument/2006/relationships/image" Target="../media/image39.jpeg"/><Relationship Id="rId19" Type="http://schemas.openxmlformats.org/officeDocument/2006/relationships/image" Target="../media/image47.tiff"/><Relationship Id="rId4" Type="http://schemas.openxmlformats.org/officeDocument/2006/relationships/image" Target="../media/image33.tiff"/><Relationship Id="rId9" Type="http://schemas.openxmlformats.org/officeDocument/2006/relationships/image" Target="../media/image38.tiff"/><Relationship Id="rId14" Type="http://schemas.openxmlformats.org/officeDocument/2006/relationships/image" Target="../media/image43.png"/><Relationship Id="rId22" Type="http://schemas.openxmlformats.org/officeDocument/2006/relationships/image" Target="../media/image21.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4.jpeg"/><Relationship Id="rId26" Type="http://schemas.openxmlformats.org/officeDocument/2006/relationships/image" Target="../media/image15.png"/><Relationship Id="rId3" Type="http://schemas.openxmlformats.org/officeDocument/2006/relationships/image" Target="../media/image58.png"/><Relationship Id="rId21" Type="http://schemas.openxmlformats.org/officeDocument/2006/relationships/image" Target="../media/image60.jpeg"/><Relationship Id="rId7" Type="http://schemas.openxmlformats.org/officeDocument/2006/relationships/image" Target="../media/image34.tiff"/><Relationship Id="rId12" Type="http://schemas.openxmlformats.org/officeDocument/2006/relationships/image" Target="../media/image39.jpeg"/><Relationship Id="rId17" Type="http://schemas.microsoft.com/office/2007/relationships/hdphoto" Target="../media/hdphoto6.wdp"/><Relationship Id="rId25" Type="http://schemas.openxmlformats.org/officeDocument/2006/relationships/image" Target="../media/image14.png"/><Relationship Id="rId2" Type="http://schemas.openxmlformats.org/officeDocument/2006/relationships/image" Target="../media/image57.tiff"/><Relationship Id="rId16" Type="http://schemas.openxmlformats.org/officeDocument/2006/relationships/image" Target="../media/image43.png"/><Relationship Id="rId20"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33.tiff"/><Relationship Id="rId11" Type="http://schemas.openxmlformats.org/officeDocument/2006/relationships/image" Target="../media/image38.tiff"/><Relationship Id="rId24" Type="http://schemas.openxmlformats.org/officeDocument/2006/relationships/image" Target="../media/image45.tiff"/><Relationship Id="rId5" Type="http://schemas.openxmlformats.org/officeDocument/2006/relationships/image" Target="../media/image32.tiff"/><Relationship Id="rId15" Type="http://schemas.openxmlformats.org/officeDocument/2006/relationships/image" Target="../media/image42.jpeg"/><Relationship Id="rId23" Type="http://schemas.openxmlformats.org/officeDocument/2006/relationships/image" Target="../media/image21.png"/><Relationship Id="rId10" Type="http://schemas.openxmlformats.org/officeDocument/2006/relationships/image" Target="../media/image37.tiff"/><Relationship Id="rId19" Type="http://schemas.openxmlformats.org/officeDocument/2006/relationships/image" Target="../media/image10.jpeg"/><Relationship Id="rId4" Type="http://schemas.openxmlformats.org/officeDocument/2006/relationships/image" Target="../media/image31.tiff"/><Relationship Id="rId9" Type="http://schemas.openxmlformats.org/officeDocument/2006/relationships/image" Target="../media/image36.tiff"/><Relationship Id="rId14" Type="http://schemas.openxmlformats.org/officeDocument/2006/relationships/image" Target="../media/image41.jpeg"/><Relationship Id="rId22" Type="http://schemas.openxmlformats.org/officeDocument/2006/relationships/image" Target="../media/image12.tiff"/><Relationship Id="rId27"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12.tiff"/><Relationship Id="rId4" Type="http://schemas.openxmlformats.org/officeDocument/2006/relationships/image" Target="../media/image16.tiff"/></Relationships>
</file>

<file path=ppt/slides/_rels/slide16.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12.tiff"/><Relationship Id="rId7" Type="http://schemas.openxmlformats.org/officeDocument/2006/relationships/image" Target="../media/image61.jpe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1.png"/><Relationship Id="rId4" Type="http://schemas.openxmlformats.org/officeDocument/2006/relationships/image" Target="../media/image16.tiff"/></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tiff"/><Relationship Id="rId18" Type="http://schemas.openxmlformats.org/officeDocument/2006/relationships/image" Target="../media/image21.png"/><Relationship Id="rId3" Type="http://schemas.openxmlformats.org/officeDocument/2006/relationships/image" Target="../media/image6.jpeg"/><Relationship Id="rId21" Type="http://schemas.openxmlformats.org/officeDocument/2006/relationships/image" Target="../media/image24.png"/><Relationship Id="rId7" Type="http://schemas.openxmlformats.org/officeDocument/2006/relationships/image" Target="../media/image10.jpeg"/><Relationship Id="rId12" Type="http://schemas.openxmlformats.org/officeDocument/2006/relationships/image" Target="../media/image15.png"/><Relationship Id="rId17" Type="http://schemas.openxmlformats.org/officeDocument/2006/relationships/image" Target="../media/image20.jpeg"/><Relationship Id="rId2" Type="http://schemas.openxmlformats.org/officeDocument/2006/relationships/notesSlide" Target="../notesSlides/notesSlide1.xml"/><Relationship Id="rId16" Type="http://schemas.openxmlformats.org/officeDocument/2006/relationships/image" Target="../media/image19.png"/><Relationship Id="rId20" Type="http://schemas.openxmlformats.org/officeDocument/2006/relationships/image" Target="../media/image23.tiff"/><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jpeg"/><Relationship Id="rId15" Type="http://schemas.openxmlformats.org/officeDocument/2006/relationships/image" Target="../media/image18.png"/><Relationship Id="rId23" Type="http://schemas.openxmlformats.org/officeDocument/2006/relationships/image" Target="../media/image26.png"/><Relationship Id="rId10" Type="http://schemas.openxmlformats.org/officeDocument/2006/relationships/image" Target="../media/image13.jpeg"/><Relationship Id="rId19" Type="http://schemas.openxmlformats.org/officeDocument/2006/relationships/image" Target="../media/image22.png"/><Relationship Id="rId4" Type="http://schemas.openxmlformats.org/officeDocument/2006/relationships/image" Target="../media/image7.jpeg"/><Relationship Id="rId9" Type="http://schemas.openxmlformats.org/officeDocument/2006/relationships/image" Target="../media/image12.tiff"/><Relationship Id="rId14" Type="http://schemas.openxmlformats.org/officeDocument/2006/relationships/image" Target="../media/image17.png"/><Relationship Id="rId22" Type="http://schemas.openxmlformats.org/officeDocument/2006/relationships/image" Target="../media/image25.jpeg"/></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9.xml"/><Relationship Id="rId6" Type="http://schemas.openxmlformats.org/officeDocument/2006/relationships/image" Target="../media/image69.jpg"/><Relationship Id="rId5" Type="http://schemas.openxmlformats.org/officeDocument/2006/relationships/image" Target="../media/image68.emf"/><Relationship Id="rId4" Type="http://schemas.openxmlformats.org/officeDocument/2006/relationships/image" Target="../media/image67.png"/></Relationships>
</file>

<file path=ppt/slides/_rels/slide22.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jpeg"/><Relationship Id="rId10" Type="http://schemas.openxmlformats.org/officeDocument/2006/relationships/image" Target="../media/image15.png"/><Relationship Id="rId4" Type="http://schemas.openxmlformats.org/officeDocument/2006/relationships/image" Target="../media/image72.jpeg"/><Relationship Id="rId9"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82.jpeg"/><Relationship Id="rId2" Type="http://schemas.openxmlformats.org/officeDocument/2006/relationships/image" Target="../media/image77.jpeg"/><Relationship Id="rId1" Type="http://schemas.openxmlformats.org/officeDocument/2006/relationships/slideLayout" Target="../slideLayouts/slideLayout2.xml"/><Relationship Id="rId6" Type="http://schemas.openxmlformats.org/officeDocument/2006/relationships/image" Target="../media/image81.jpeg"/><Relationship Id="rId5" Type="http://schemas.openxmlformats.org/officeDocument/2006/relationships/image" Target="../media/image80.png"/><Relationship Id="rId4" Type="http://schemas.openxmlformats.org/officeDocument/2006/relationships/image" Target="../media/image79.jpeg"/></Relationships>
</file>

<file path=ppt/slides/_rels/slide2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6.emf"/><Relationship Id="rId5" Type="http://schemas.openxmlformats.org/officeDocument/2006/relationships/image" Target="../media/image85.png"/><Relationship Id="rId4" Type="http://schemas.openxmlformats.org/officeDocument/2006/relationships/image" Target="../media/image84.png"/></Relationships>
</file>

<file path=ppt/slides/_rels/slide2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89.jpeg"/><Relationship Id="rId4" Type="http://schemas.openxmlformats.org/officeDocument/2006/relationships/image" Target="../media/image88.png"/></Relationships>
</file>

<file path=ppt/slides/_rels/slide2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8.png"/><Relationship Id="rId4" Type="http://schemas.openxmlformats.org/officeDocument/2006/relationships/hyperlink" Target="https://doi.org/10.1088/2515-7639/abe662"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9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1.png"/><Relationship Id="rId4" Type="http://schemas.openxmlformats.org/officeDocument/2006/relationships/image" Target="../media/image16.tiff"/></Relationships>
</file>

<file path=ppt/slides/_rels/slide8.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1.png"/><Relationship Id="rId4" Type="http://schemas.openxmlformats.org/officeDocument/2006/relationships/image" Target="../media/image16.tiff"/></Relationships>
</file>

<file path=ppt/slides/_rels/slide9.xml.rels><?xml version="1.0" encoding="UTF-8" standalone="yes"?>
<Relationships xmlns="http://schemas.openxmlformats.org/package/2006/relationships"><Relationship Id="rId8" Type="http://schemas.openxmlformats.org/officeDocument/2006/relationships/image" Target="../media/image36.tiff"/><Relationship Id="rId13" Type="http://schemas.openxmlformats.org/officeDocument/2006/relationships/image" Target="../media/image41.jpeg"/><Relationship Id="rId18" Type="http://schemas.openxmlformats.org/officeDocument/2006/relationships/image" Target="../media/image10.jpeg"/><Relationship Id="rId3" Type="http://schemas.openxmlformats.org/officeDocument/2006/relationships/image" Target="../media/image31.tiff"/><Relationship Id="rId21" Type="http://schemas.openxmlformats.org/officeDocument/2006/relationships/image" Target="../media/image45.tiff"/><Relationship Id="rId7" Type="http://schemas.openxmlformats.org/officeDocument/2006/relationships/image" Target="../media/image35.png"/><Relationship Id="rId12" Type="http://schemas.openxmlformats.org/officeDocument/2006/relationships/image" Target="../media/image40.png"/><Relationship Id="rId17" Type="http://schemas.openxmlformats.org/officeDocument/2006/relationships/image" Target="../media/image44.jpeg"/><Relationship Id="rId2" Type="http://schemas.openxmlformats.org/officeDocument/2006/relationships/notesSlide" Target="../notesSlides/notesSlide2.xml"/><Relationship Id="rId16" Type="http://schemas.microsoft.com/office/2007/relationships/hdphoto" Target="../media/hdphoto1.wdp"/><Relationship Id="rId20"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34.tiff"/><Relationship Id="rId11" Type="http://schemas.openxmlformats.org/officeDocument/2006/relationships/image" Target="../media/image39.jpeg"/><Relationship Id="rId24" Type="http://schemas.openxmlformats.org/officeDocument/2006/relationships/image" Target="../media/image46.png"/><Relationship Id="rId5" Type="http://schemas.openxmlformats.org/officeDocument/2006/relationships/image" Target="../media/image33.tiff"/><Relationship Id="rId15" Type="http://schemas.openxmlformats.org/officeDocument/2006/relationships/image" Target="../media/image43.png"/><Relationship Id="rId23" Type="http://schemas.openxmlformats.org/officeDocument/2006/relationships/image" Target="../media/image15.png"/><Relationship Id="rId10" Type="http://schemas.openxmlformats.org/officeDocument/2006/relationships/image" Target="../media/image38.tiff"/><Relationship Id="rId19" Type="http://schemas.openxmlformats.org/officeDocument/2006/relationships/image" Target="../media/image12.tiff"/><Relationship Id="rId4" Type="http://schemas.openxmlformats.org/officeDocument/2006/relationships/image" Target="../media/image32.tiff"/><Relationship Id="rId9" Type="http://schemas.openxmlformats.org/officeDocument/2006/relationships/image" Target="../media/image37.tiff"/><Relationship Id="rId14" Type="http://schemas.openxmlformats.org/officeDocument/2006/relationships/image" Target="../media/image42.jpeg"/><Relationship Id="rId2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814387" y="5085184"/>
            <a:ext cx="7969249" cy="1090800"/>
          </a:xfrm>
        </p:spPr>
        <p:txBody>
          <a:bodyPr/>
          <a:lstStyle/>
          <a:p>
            <a:r>
              <a:rPr lang="en-US" dirty="0"/>
              <a:t>CHART HFM Strategy</a:t>
            </a:r>
          </a:p>
        </p:txBody>
      </p:sp>
      <p:sp>
        <p:nvSpPr>
          <p:cNvPr id="6" name="Untertitel 5"/>
          <p:cNvSpPr>
            <a:spLocks noGrp="1"/>
          </p:cNvSpPr>
          <p:nvPr>
            <p:ph type="subTitle" sz="quarter" idx="1"/>
          </p:nvPr>
        </p:nvSpPr>
        <p:spPr>
          <a:xfrm>
            <a:off x="611561" y="4005064"/>
            <a:ext cx="8172076" cy="1090800"/>
          </a:xfrm>
        </p:spPr>
        <p:txBody>
          <a:bodyPr/>
          <a:lstStyle/>
          <a:p>
            <a:r>
              <a:rPr lang="en-GB" sz="1200" b="0" dirty="0"/>
              <a:t>B. Auchmann (CERN/PSI), </a:t>
            </a:r>
            <a:r>
              <a:rPr lang="en-GB" sz="1200" b="0" u="sng" dirty="0"/>
              <a:t>L. Rivkin</a:t>
            </a:r>
            <a:r>
              <a:rPr lang="en-GB" sz="1200" b="0" dirty="0"/>
              <a:t> (CHART), C. </a:t>
            </a:r>
            <a:r>
              <a:rPr lang="en-GB" sz="1200" b="0" dirty="0" err="1"/>
              <a:t>Senatore</a:t>
            </a:r>
            <a:r>
              <a:rPr lang="en-GB" sz="1200" b="0" dirty="0"/>
              <a:t> (</a:t>
            </a:r>
            <a:r>
              <a:rPr lang="en-GB" sz="1200" b="0" dirty="0" err="1"/>
              <a:t>UniGE</a:t>
            </a:r>
            <a:r>
              <a:rPr lang="en-GB" sz="1200" b="0" dirty="0"/>
              <a:t>)</a:t>
            </a:r>
          </a:p>
          <a:p>
            <a:r>
              <a:rPr lang="en-GB" sz="1200" b="0" dirty="0"/>
              <a:t>with input from L. </a:t>
            </a:r>
            <a:r>
              <a:rPr lang="en-GB" sz="1200" b="0" dirty="0" err="1"/>
              <a:t>Bottura</a:t>
            </a:r>
            <a:r>
              <a:rPr lang="en-GB" sz="1200" b="0" dirty="0"/>
              <a:t> (CERN), M. </a:t>
            </a:r>
            <a:r>
              <a:rPr lang="en-GB" sz="1200" b="0" dirty="0" err="1"/>
              <a:t>Calvi</a:t>
            </a:r>
            <a:r>
              <a:rPr lang="en-GB" sz="1200" b="0" dirty="0"/>
              <a:t> (PSI), M. </a:t>
            </a:r>
            <a:r>
              <a:rPr lang="en-GB" sz="1200" b="0" dirty="0" err="1"/>
              <a:t>Mebolt</a:t>
            </a:r>
            <a:r>
              <a:rPr lang="en-GB" sz="1200" b="0" dirty="0"/>
              <a:t> (ETHZ), K. </a:t>
            </a:r>
            <a:r>
              <a:rPr lang="en-GB" sz="1200" b="0" dirty="0" err="1"/>
              <a:t>Sedlak</a:t>
            </a:r>
            <a:r>
              <a:rPr lang="en-GB" sz="1200" b="0" dirty="0"/>
              <a:t> (EPFL-SPC), J. </a:t>
            </a:r>
            <a:r>
              <a:rPr lang="en-GB" sz="1200" b="0" dirty="0" err="1"/>
              <a:t>Smajic</a:t>
            </a:r>
            <a:r>
              <a:rPr lang="en-GB" sz="1200" b="0" dirty="0"/>
              <a:t> (ETHZ), T. </a:t>
            </a:r>
            <a:r>
              <a:rPr lang="en-GB" sz="1200" b="0" dirty="0" err="1"/>
              <a:t>Tervoort</a:t>
            </a:r>
            <a:r>
              <a:rPr lang="en-GB" sz="1200" b="0" dirty="0"/>
              <a:t> (ETHZ), D. </a:t>
            </a:r>
            <a:r>
              <a:rPr lang="en-GB" sz="1200" b="0" dirty="0" err="1"/>
              <a:t>Tommasini</a:t>
            </a:r>
            <a:r>
              <a:rPr lang="en-GB" sz="1200" b="0" dirty="0"/>
              <a:t> (CERN)</a:t>
            </a:r>
          </a:p>
          <a:p>
            <a:endParaRPr lang="en-GB" sz="1200" b="0" dirty="0"/>
          </a:p>
          <a:p>
            <a:r>
              <a:rPr lang="en-GB" sz="1200" b="0" dirty="0"/>
              <a:t>LDG HFM Roadmap Workshop, June 3</a:t>
            </a:r>
            <a:r>
              <a:rPr lang="en-GB" sz="1200" b="0" baseline="30000" dirty="0"/>
              <a:t>rd</a:t>
            </a:r>
            <a:r>
              <a:rPr lang="en-GB" sz="1200" b="0" dirty="0"/>
              <a:t>, 2021.</a:t>
            </a:r>
          </a:p>
        </p:txBody>
      </p:sp>
      <p:sp>
        <p:nvSpPr>
          <p:cNvPr id="7" name="Textfeld 6"/>
          <p:cNvSpPr txBox="1"/>
          <p:nvPr/>
        </p:nvSpPr>
        <p:spPr>
          <a:xfrm>
            <a:off x="1691680" y="6201867"/>
            <a:ext cx="7790061" cy="504056"/>
          </a:xfrm>
          <a:prstGeom prst="rect">
            <a:avLst/>
          </a:prstGeom>
          <a:noFill/>
        </p:spPr>
        <p:txBody>
          <a:bodyPr wrap="square" lIns="0" tIns="0" rIns="0" bIns="0" rtlCol="0">
            <a:noAutofit/>
          </a:bodyPr>
          <a:lstStyle/>
          <a:p>
            <a:pPr>
              <a:lnSpc>
                <a:spcPct val="110000"/>
              </a:lnSpc>
              <a:spcBef>
                <a:spcPts val="0"/>
              </a:spcBef>
            </a:pPr>
            <a:r>
              <a:rPr lang="en-GB" sz="1200" dirty="0">
                <a:solidFill>
                  <a:srgbClr val="969696"/>
                </a:solidFill>
              </a:rPr>
              <a:t>Work supported by the Swiss State Secretariat for Education, Research and Innovation SERI.</a:t>
            </a:r>
          </a:p>
          <a:p>
            <a:pPr>
              <a:lnSpc>
                <a:spcPct val="110000"/>
              </a:lnSpc>
              <a:spcBef>
                <a:spcPts val="0"/>
              </a:spcBef>
            </a:pPr>
            <a:endParaRPr lang="en-GB" sz="1200" kern="1000" spc="30" dirty="0">
              <a:solidFill>
                <a:srgbClr val="969696"/>
              </a:solidFill>
              <a:latin typeface="+mn-lt"/>
              <a:cs typeface="Franklin Gothic Book"/>
            </a:endParaRPr>
          </a:p>
        </p:txBody>
      </p:sp>
      <p:pic>
        <p:nvPicPr>
          <p:cNvPr id="4" name="Picture 3" descr="A picture containing drawing&#10;&#10;Description automatically generated">
            <a:extLst>
              <a:ext uri="{FF2B5EF4-FFF2-40B4-BE49-F238E27FC236}">
                <a16:creationId xmlns:a16="http://schemas.microsoft.com/office/drawing/2014/main" id="{087F8F26-F8B5-8945-A24E-9C4F2A856C3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4387" y="1196752"/>
            <a:ext cx="1270820" cy="1270820"/>
          </a:xfrm>
          <a:prstGeom prst="rect">
            <a:avLst/>
          </a:prstGeom>
        </p:spPr>
      </p:pic>
    </p:spTree>
    <p:extLst>
      <p:ext uri="{BB962C8B-B14F-4D97-AF65-F5344CB8AC3E}">
        <p14:creationId xmlns:p14="http://schemas.microsoft.com/office/powerpoint/2010/main" val="275951994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C0245460-0994-904E-91A7-5284467C477A}"/>
              </a:ext>
            </a:extLst>
          </p:cNvPr>
          <p:cNvSpPr/>
          <p:nvPr/>
        </p:nvSpPr>
        <p:spPr bwMode="auto">
          <a:xfrm>
            <a:off x="355916" y="740322"/>
            <a:ext cx="1424094" cy="2808276"/>
          </a:xfrm>
          <a:prstGeom prst="rect">
            <a:avLst/>
          </a:prstGeom>
          <a:solidFill>
            <a:srgbClr val="FEE59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10</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nvGrpSpPr>
          <p:cNvPr id="13" name="Group 12">
            <a:extLst>
              <a:ext uri="{FF2B5EF4-FFF2-40B4-BE49-F238E27FC236}">
                <a16:creationId xmlns:a16="http://schemas.microsoft.com/office/drawing/2014/main" id="{891DDB86-8AAD-F140-AAC7-4EBC28DBA81E}"/>
              </a:ext>
            </a:extLst>
          </p:cNvPr>
          <p:cNvGrpSpPr/>
          <p:nvPr/>
        </p:nvGrpSpPr>
        <p:grpSpPr>
          <a:xfrm>
            <a:off x="1776533" y="4029201"/>
            <a:ext cx="1418154" cy="2785889"/>
            <a:chOff x="1776328" y="4029201"/>
            <a:chExt cx="1418154" cy="2785889"/>
          </a:xfrm>
        </p:grpSpPr>
        <p:sp>
          <p:nvSpPr>
            <p:cNvPr id="14" name="Rectangle 13">
              <a:extLst>
                <a:ext uri="{FF2B5EF4-FFF2-40B4-BE49-F238E27FC236}">
                  <a16:creationId xmlns:a16="http://schemas.microsoft.com/office/drawing/2014/main" id="{612BEB05-85F6-5B47-B65C-A8A07A5F361B}"/>
                </a:ext>
              </a:extLst>
            </p:cNvPr>
            <p:cNvSpPr/>
            <p:nvPr/>
          </p:nvSpPr>
          <p:spPr bwMode="auto">
            <a:xfrm>
              <a:off x="1776328"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5" name="Picture 14">
              <a:extLst>
                <a:ext uri="{FF2B5EF4-FFF2-40B4-BE49-F238E27FC236}">
                  <a16:creationId xmlns:a16="http://schemas.microsoft.com/office/drawing/2014/main" id="{AE3D1346-71DF-3049-918D-0AD0CD57244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64374" y="6397176"/>
              <a:ext cx="1017399" cy="263974"/>
            </a:xfrm>
            <a:prstGeom prst="rect">
              <a:avLst/>
            </a:prstGeom>
          </p:spPr>
        </p:pic>
        <p:pic>
          <p:nvPicPr>
            <p:cNvPr id="16" name="Picture 15">
              <a:extLst>
                <a:ext uri="{FF2B5EF4-FFF2-40B4-BE49-F238E27FC236}">
                  <a16:creationId xmlns:a16="http://schemas.microsoft.com/office/drawing/2014/main" id="{1E6B8EAF-BF54-2A4B-8EEA-1339FA4465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1048" y="5796041"/>
              <a:ext cx="624720" cy="531787"/>
            </a:xfrm>
            <a:prstGeom prst="rect">
              <a:avLst/>
            </a:prstGeom>
          </p:spPr>
        </p:pic>
      </p:gr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7"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7"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10"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5" cstate="screen">
            <a:extLst>
              <a:ext uri="{BEBA8EAE-BF5A-486C-A8C5-ECC9F3942E4B}">
                <a14:imgProps xmlns:a14="http://schemas.microsoft.com/office/drawing/2010/main">
                  <a14:imgLayer r:embed="rId16">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69" name="Picture 68">
            <a:extLst>
              <a:ext uri="{FF2B5EF4-FFF2-40B4-BE49-F238E27FC236}">
                <a16:creationId xmlns:a16="http://schemas.microsoft.com/office/drawing/2014/main" id="{F5480088-B109-0A41-B1B5-D960ABED09F0}"/>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pic>
        <p:nvPicPr>
          <p:cNvPr id="72" name="Picture 71">
            <a:extLst>
              <a:ext uri="{FF2B5EF4-FFF2-40B4-BE49-F238E27FC236}">
                <a16:creationId xmlns:a16="http://schemas.microsoft.com/office/drawing/2014/main" id="{BECF9D45-CA18-EE49-98FA-D1E98620755A}"/>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814157" y="999322"/>
            <a:ext cx="524114" cy="524114"/>
          </a:xfrm>
          <a:prstGeom prst="rect">
            <a:avLst/>
          </a:prstGeom>
        </p:spPr>
      </p:pic>
      <p:sp>
        <p:nvSpPr>
          <p:cNvPr id="74" name="TextBox 73">
            <a:extLst>
              <a:ext uri="{FF2B5EF4-FFF2-40B4-BE49-F238E27FC236}">
                <a16:creationId xmlns:a16="http://schemas.microsoft.com/office/drawing/2014/main" id="{B45E5D14-92FB-9646-B35A-4AB176431385}"/>
              </a:ext>
            </a:extLst>
          </p:cNvPr>
          <p:cNvSpPr txBox="1"/>
          <p:nvPr/>
        </p:nvSpPr>
        <p:spPr>
          <a:xfrm>
            <a:off x="599990" y="2434248"/>
            <a:ext cx="914400" cy="914400"/>
          </a:xfrm>
          <a:prstGeom prst="rect">
            <a:avLst/>
          </a:prstGeom>
          <a:noFill/>
        </p:spPr>
        <p:txBody>
          <a:bodyPr wrap="none" lIns="0" tIns="0" rIns="0" bIns="0" rtlCol="0">
            <a:noAutofit/>
          </a:bodyPr>
          <a:lstStyle/>
          <a:p>
            <a:pPr algn="ctr">
              <a:lnSpc>
                <a:spcPct val="110000"/>
              </a:lnSpc>
              <a:spcBef>
                <a:spcPts val="0"/>
              </a:spcBef>
            </a:pPr>
            <a:r>
              <a:rPr lang="en-US" sz="1050" kern="1000" spc="30" dirty="0">
                <a:solidFill>
                  <a:srgbClr val="D3A302"/>
                </a:solidFill>
                <a:latin typeface="+mn-lt"/>
                <a:cs typeface="Franklin Gothic Book"/>
              </a:rPr>
              <a:t>X-ray tomography</a:t>
            </a:r>
          </a:p>
          <a:p>
            <a:pPr algn="ctr">
              <a:lnSpc>
                <a:spcPct val="110000"/>
              </a:lnSpc>
              <a:spcBef>
                <a:spcPts val="0"/>
              </a:spcBef>
            </a:pPr>
            <a:r>
              <a:rPr lang="en-US" sz="1050" kern="1000" spc="30" dirty="0">
                <a:solidFill>
                  <a:srgbClr val="D3A302"/>
                </a:solidFill>
                <a:latin typeface="+mn-lt"/>
                <a:cs typeface="Franklin Gothic Book"/>
              </a:rPr>
              <a:t>Billet manufacturing</a:t>
            </a:r>
          </a:p>
        </p:txBody>
      </p:sp>
      <p:pic>
        <p:nvPicPr>
          <p:cNvPr id="82" name="Picture 81">
            <a:extLst>
              <a:ext uri="{FF2B5EF4-FFF2-40B4-BE49-F238E27FC236}">
                <a16:creationId xmlns:a16="http://schemas.microsoft.com/office/drawing/2014/main" id="{815AB52F-3579-444E-9D52-5CFBD085EE26}"/>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pic>
        <p:nvPicPr>
          <p:cNvPr id="87" name="Picture 62" descr="sciences70">
            <a:extLst>
              <a:ext uri="{FF2B5EF4-FFF2-40B4-BE49-F238E27FC236}">
                <a16:creationId xmlns:a16="http://schemas.microsoft.com/office/drawing/2014/main" id="{0B67DF3F-7E76-EC49-966B-5E6D855B0637}"/>
              </a:ext>
            </a:extLst>
          </p:cNvPr>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470489" y="5521034"/>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7" name="Group 96">
            <a:extLst>
              <a:ext uri="{FF2B5EF4-FFF2-40B4-BE49-F238E27FC236}">
                <a16:creationId xmlns:a16="http://schemas.microsoft.com/office/drawing/2014/main" id="{D6388FE8-F219-D343-B45F-8CB92DBEED8F}"/>
              </a:ext>
            </a:extLst>
          </p:cNvPr>
          <p:cNvGrpSpPr/>
          <p:nvPr/>
        </p:nvGrpSpPr>
        <p:grpSpPr>
          <a:xfrm>
            <a:off x="7543198" y="5194321"/>
            <a:ext cx="1218023" cy="1534528"/>
            <a:chOff x="7543198" y="5194321"/>
            <a:chExt cx="1218023" cy="1534528"/>
          </a:xfrm>
        </p:grpSpPr>
        <p:pic>
          <p:nvPicPr>
            <p:cNvPr id="98" name="Picture 97">
              <a:extLst>
                <a:ext uri="{FF2B5EF4-FFF2-40B4-BE49-F238E27FC236}">
                  <a16:creationId xmlns:a16="http://schemas.microsoft.com/office/drawing/2014/main" id="{A149C616-2FCF-3F44-9FBC-9CA9DCBA1CF5}"/>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550364" y="6069887"/>
              <a:ext cx="779777" cy="310036"/>
            </a:xfrm>
            <a:prstGeom prst="rect">
              <a:avLst/>
            </a:prstGeom>
          </p:spPr>
        </p:pic>
        <p:grpSp>
          <p:nvGrpSpPr>
            <p:cNvPr id="99" name="Group 98">
              <a:extLst>
                <a:ext uri="{FF2B5EF4-FFF2-40B4-BE49-F238E27FC236}">
                  <a16:creationId xmlns:a16="http://schemas.microsoft.com/office/drawing/2014/main" id="{274E82F8-C59B-514C-9231-E34D0B7B7BA4}"/>
                </a:ext>
              </a:extLst>
            </p:cNvPr>
            <p:cNvGrpSpPr/>
            <p:nvPr/>
          </p:nvGrpSpPr>
          <p:grpSpPr>
            <a:xfrm>
              <a:off x="7554130" y="5194321"/>
              <a:ext cx="1206849" cy="252014"/>
              <a:chOff x="5415407" y="6241501"/>
              <a:chExt cx="2057410" cy="363553"/>
            </a:xfrm>
          </p:grpSpPr>
          <p:pic>
            <p:nvPicPr>
              <p:cNvPr id="103" name="Picture 3" descr="page1image846823312">
                <a:extLst>
                  <a:ext uri="{FF2B5EF4-FFF2-40B4-BE49-F238E27FC236}">
                    <a16:creationId xmlns:a16="http://schemas.microsoft.com/office/drawing/2014/main" id="{98695FA7-5D5C-AD4C-ADC6-912BE819D1F2}"/>
                  </a:ext>
                </a:extLst>
              </p:cNvPr>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5415407" y="6241501"/>
                <a:ext cx="1005119" cy="363553"/>
              </a:xfrm>
              <a:prstGeom prst="rect">
                <a:avLst/>
              </a:prstGeom>
              <a:noFill/>
              <a:extLst>
                <a:ext uri="{909E8E84-426E-40DD-AFC4-6F175D3DCCD1}">
                  <a14:hiddenFill xmlns:a14="http://schemas.microsoft.com/office/drawing/2010/main">
                    <a:solidFill>
                      <a:srgbClr val="FFFFFF"/>
                    </a:solidFill>
                  </a14:hiddenFill>
                </a:ext>
              </a:extLst>
            </p:spPr>
          </p:pic>
          <p:sp>
            <p:nvSpPr>
              <p:cNvPr id="104" name="Rectangle 103">
                <a:extLst>
                  <a:ext uri="{FF2B5EF4-FFF2-40B4-BE49-F238E27FC236}">
                    <a16:creationId xmlns:a16="http://schemas.microsoft.com/office/drawing/2014/main" id="{E9B8098C-EF76-9140-B6CF-EEA79358E054}"/>
                  </a:ext>
                </a:extLst>
              </p:cNvPr>
              <p:cNvSpPr/>
              <p:nvPr/>
            </p:nvSpPr>
            <p:spPr bwMode="auto">
              <a:xfrm>
                <a:off x="6421717" y="6245741"/>
                <a:ext cx="1051100" cy="8420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05" name="Picture 2" descr="page1image846823584">
                <a:extLst>
                  <a:ext uri="{FF2B5EF4-FFF2-40B4-BE49-F238E27FC236}">
                    <a16:creationId xmlns:a16="http://schemas.microsoft.com/office/drawing/2014/main" id="{88E952C9-22CD-E94A-9A4C-0253D07829EF}"/>
                  </a:ext>
                </a:extLst>
              </p:cNvPr>
              <p:cNvPicPr>
                <a:picLocks noChangeAspect="1" noChangeArrowheads="1"/>
              </p:cNvPicPr>
              <p:nvPr/>
            </p:nvPicPr>
            <p:blipFill rotWithShape="1">
              <a:blip r:embed="rId24" cstate="screen">
                <a:extLst>
                  <a:ext uri="{28A0092B-C50C-407E-A947-70E740481C1C}">
                    <a14:useLocalDpi xmlns:a14="http://schemas.microsoft.com/office/drawing/2010/main"/>
                  </a:ext>
                </a:extLst>
              </a:blip>
              <a:srcRect/>
              <a:stretch/>
            </p:blipFill>
            <p:spPr bwMode="auto">
              <a:xfrm>
                <a:off x="6397884" y="6280460"/>
                <a:ext cx="1069275" cy="324594"/>
              </a:xfrm>
              <a:prstGeom prst="rect">
                <a:avLst/>
              </a:prstGeom>
              <a:noFill/>
              <a:extLst>
                <a:ext uri="{909E8E84-426E-40DD-AFC4-6F175D3DCCD1}">
                  <a14:hiddenFill xmlns:a14="http://schemas.microsoft.com/office/drawing/2010/main">
                    <a:solidFill>
                      <a:srgbClr val="FFFFFF"/>
                    </a:solidFill>
                  </a14:hiddenFill>
                </a:ext>
              </a:extLst>
            </p:spPr>
          </p:pic>
        </p:grpSp>
        <p:pic>
          <p:nvPicPr>
            <p:cNvPr id="100" name="Picture 62" descr="sciences70">
              <a:extLst>
                <a:ext uri="{FF2B5EF4-FFF2-40B4-BE49-F238E27FC236}">
                  <a16:creationId xmlns:a16="http://schemas.microsoft.com/office/drawing/2014/main" id="{402E0F25-D68B-1C40-B6C3-C9142377D000}"/>
                </a:ext>
              </a:extLst>
            </p:cNvPr>
            <p:cNvPicPr>
              <a:picLocks noChangeAspect="1" noChangeArrowheads="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7543198" y="6423089"/>
              <a:ext cx="776012" cy="3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 name="Picture 100">
              <a:extLst>
                <a:ext uri="{FF2B5EF4-FFF2-40B4-BE49-F238E27FC236}">
                  <a16:creationId xmlns:a16="http://schemas.microsoft.com/office/drawing/2014/main" id="{BC4A31CE-365E-C149-BBD3-AACAAE0A8AA5}"/>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7554129" y="5488919"/>
              <a:ext cx="532369" cy="532369"/>
            </a:xfrm>
            <a:prstGeom prst="rect">
              <a:avLst/>
            </a:prstGeom>
          </p:spPr>
        </p:pic>
        <p:pic>
          <p:nvPicPr>
            <p:cNvPr id="102" name="Picture 101">
              <a:extLst>
                <a:ext uri="{FF2B5EF4-FFF2-40B4-BE49-F238E27FC236}">
                  <a16:creationId xmlns:a16="http://schemas.microsoft.com/office/drawing/2014/main" id="{E3458BE0-AC76-7340-84D9-2B6B4C09708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36501" y="5494934"/>
              <a:ext cx="624720" cy="531787"/>
            </a:xfrm>
            <a:prstGeom prst="rect">
              <a:avLst/>
            </a:prstGeom>
          </p:spPr>
        </p:pic>
      </p:grpSp>
      <p:pic>
        <p:nvPicPr>
          <p:cNvPr id="107" name="Picture 106">
            <a:extLst>
              <a:ext uri="{FF2B5EF4-FFF2-40B4-BE49-F238E27FC236}">
                <a16:creationId xmlns:a16="http://schemas.microsoft.com/office/drawing/2014/main" id="{CE9B9D59-24E7-244B-82D5-D29AE05CE212}"/>
              </a:ext>
            </a:extLst>
          </p:cNvPr>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538491" y="1608742"/>
            <a:ext cx="524114" cy="524114"/>
          </a:xfrm>
          <a:prstGeom prst="rect">
            <a:avLst/>
          </a:prstGeom>
        </p:spPr>
      </p:pic>
      <p:sp>
        <p:nvSpPr>
          <p:cNvPr id="108" name="Title 2">
            <a:extLst>
              <a:ext uri="{FF2B5EF4-FFF2-40B4-BE49-F238E27FC236}">
                <a16:creationId xmlns:a16="http://schemas.microsoft.com/office/drawing/2014/main" id="{6CBB3093-DC93-A046-9122-FC2B4E82F12E}"/>
              </a:ext>
            </a:extLst>
          </p:cNvPr>
          <p:cNvSpPr>
            <a:spLocks noGrp="1"/>
          </p:cNvSpPr>
          <p:nvPr>
            <p:ph type="title"/>
          </p:nvPr>
        </p:nvSpPr>
        <p:spPr>
          <a:xfrm>
            <a:off x="2077200" y="291600"/>
            <a:ext cx="6708025" cy="508500"/>
          </a:xfrm>
        </p:spPr>
        <p:txBody>
          <a:bodyPr/>
          <a:lstStyle/>
          <a:p>
            <a:r>
              <a:rPr lang="en-CH" dirty="0"/>
              <a:t>CHART – Enabling Technology R&amp;D</a:t>
            </a:r>
          </a:p>
        </p:txBody>
      </p:sp>
      <p:pic>
        <p:nvPicPr>
          <p:cNvPr id="71" name="Picture 5">
            <a:extLst>
              <a:ext uri="{FF2B5EF4-FFF2-40B4-BE49-F238E27FC236}">
                <a16:creationId xmlns:a16="http://schemas.microsoft.com/office/drawing/2014/main" id="{AB5CD785-ADF3-9445-8AEE-BA79F368B640}"/>
              </a:ext>
            </a:extLst>
          </p:cNvPr>
          <p:cNvPicPr>
            <a:picLocks noChangeAspect="1"/>
          </p:cNvPicPr>
          <p:nvPr/>
        </p:nvPicPr>
        <p:blipFill>
          <a:blip r:embed="rId27">
            <a:extLst>
              <a:ext uri="{28A0092B-C50C-407E-A947-70E740481C1C}">
                <a14:useLocalDpi xmlns:a14="http://schemas.microsoft.com/office/drawing/2010/main"/>
              </a:ext>
            </a:extLst>
          </a:blip>
          <a:stretch>
            <a:fillRect/>
          </a:stretch>
        </p:blipFill>
        <p:spPr>
          <a:xfrm>
            <a:off x="1127982" y="1601888"/>
            <a:ext cx="491690" cy="525600"/>
          </a:xfrm>
          <a:prstGeom prst="rect">
            <a:avLst/>
          </a:prstGeom>
        </p:spPr>
      </p:pic>
    </p:spTree>
    <p:extLst>
      <p:ext uri="{BB962C8B-B14F-4D97-AF65-F5344CB8AC3E}">
        <p14:creationId xmlns:p14="http://schemas.microsoft.com/office/powerpoint/2010/main" val="224900540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C0245460-0994-904E-91A7-5284467C477A}"/>
              </a:ext>
            </a:extLst>
          </p:cNvPr>
          <p:cNvSpPr/>
          <p:nvPr/>
        </p:nvSpPr>
        <p:spPr bwMode="auto">
          <a:xfrm>
            <a:off x="355915" y="740322"/>
            <a:ext cx="4250593" cy="2808276"/>
          </a:xfrm>
          <a:prstGeom prst="rect">
            <a:avLst/>
          </a:prstGeom>
          <a:gradFill>
            <a:gsLst>
              <a:gs pos="0">
                <a:srgbClr val="BA8793"/>
              </a:gs>
              <a:gs pos="55000">
                <a:srgbClr val="E39E89"/>
              </a:gs>
              <a:gs pos="0">
                <a:srgbClr val="FEE599"/>
              </a:gs>
              <a:gs pos="100000">
                <a:srgbClr val="D38A88"/>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11</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nvGrpSpPr>
          <p:cNvPr id="13" name="Group 12">
            <a:extLst>
              <a:ext uri="{FF2B5EF4-FFF2-40B4-BE49-F238E27FC236}">
                <a16:creationId xmlns:a16="http://schemas.microsoft.com/office/drawing/2014/main" id="{891DDB86-8AAD-F140-AAC7-4EBC28DBA81E}"/>
              </a:ext>
            </a:extLst>
          </p:cNvPr>
          <p:cNvGrpSpPr/>
          <p:nvPr/>
        </p:nvGrpSpPr>
        <p:grpSpPr>
          <a:xfrm>
            <a:off x="1776533" y="4029201"/>
            <a:ext cx="1418154" cy="2785889"/>
            <a:chOff x="1776328" y="4029201"/>
            <a:chExt cx="1418154" cy="2785889"/>
          </a:xfrm>
        </p:grpSpPr>
        <p:sp>
          <p:nvSpPr>
            <p:cNvPr id="14" name="Rectangle 13">
              <a:extLst>
                <a:ext uri="{FF2B5EF4-FFF2-40B4-BE49-F238E27FC236}">
                  <a16:creationId xmlns:a16="http://schemas.microsoft.com/office/drawing/2014/main" id="{612BEB05-85F6-5B47-B65C-A8A07A5F361B}"/>
                </a:ext>
              </a:extLst>
            </p:cNvPr>
            <p:cNvSpPr/>
            <p:nvPr/>
          </p:nvSpPr>
          <p:spPr bwMode="auto">
            <a:xfrm>
              <a:off x="1776328"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5" name="Picture 14">
              <a:extLst>
                <a:ext uri="{FF2B5EF4-FFF2-40B4-BE49-F238E27FC236}">
                  <a16:creationId xmlns:a16="http://schemas.microsoft.com/office/drawing/2014/main" id="{AE3D1346-71DF-3049-918D-0AD0CD57244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64374" y="6397176"/>
              <a:ext cx="1017399" cy="263974"/>
            </a:xfrm>
            <a:prstGeom prst="rect">
              <a:avLst/>
            </a:prstGeom>
          </p:spPr>
        </p:pic>
        <p:pic>
          <p:nvPicPr>
            <p:cNvPr id="16" name="Picture 15">
              <a:extLst>
                <a:ext uri="{FF2B5EF4-FFF2-40B4-BE49-F238E27FC236}">
                  <a16:creationId xmlns:a16="http://schemas.microsoft.com/office/drawing/2014/main" id="{1E6B8EAF-BF54-2A4B-8EEA-1339FA4465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1048" y="5796041"/>
              <a:ext cx="624720" cy="531787"/>
            </a:xfrm>
            <a:prstGeom prst="rect">
              <a:avLst/>
            </a:prstGeom>
          </p:spPr>
        </p:pic>
      </p:gr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7"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7"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10"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5" cstate="screen">
            <a:extLst>
              <a:ext uri="{BEBA8EAE-BF5A-486C-A8C5-ECC9F3942E4B}">
                <a14:imgProps xmlns:a14="http://schemas.microsoft.com/office/drawing/2010/main">
                  <a14:imgLayer r:embed="rId16">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69" name="Picture 68">
            <a:extLst>
              <a:ext uri="{FF2B5EF4-FFF2-40B4-BE49-F238E27FC236}">
                <a16:creationId xmlns:a16="http://schemas.microsoft.com/office/drawing/2014/main" id="{F5480088-B109-0A41-B1B5-D960ABED09F0}"/>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pic>
        <p:nvPicPr>
          <p:cNvPr id="71" name="Picture 70">
            <a:extLst>
              <a:ext uri="{FF2B5EF4-FFF2-40B4-BE49-F238E27FC236}">
                <a16:creationId xmlns:a16="http://schemas.microsoft.com/office/drawing/2014/main" id="{DF3779E5-9AE8-D747-8539-CC924DD02B26}"/>
              </a:ext>
            </a:extLst>
          </p:cNvPr>
          <p:cNvPicPr>
            <a:picLocks noChangeAspect="1"/>
          </p:cNvPicPr>
          <p:nvPr/>
        </p:nvPicPr>
        <p:blipFill rotWithShape="1">
          <a:blip r:embed="rId19" cstate="print">
            <a:extLst>
              <a:ext uri="{28A0092B-C50C-407E-A947-70E740481C1C}">
                <a14:useLocalDpi xmlns:a14="http://schemas.microsoft.com/office/drawing/2010/main"/>
              </a:ext>
            </a:extLst>
          </a:blip>
          <a:srcRect/>
          <a:stretch/>
        </p:blipFill>
        <p:spPr>
          <a:xfrm>
            <a:off x="1933810" y="1064569"/>
            <a:ext cx="1182613" cy="266420"/>
          </a:xfrm>
          <a:prstGeom prst="rect">
            <a:avLst/>
          </a:prstGeom>
        </p:spPr>
      </p:pic>
      <p:pic>
        <p:nvPicPr>
          <p:cNvPr id="72" name="Picture 71">
            <a:extLst>
              <a:ext uri="{FF2B5EF4-FFF2-40B4-BE49-F238E27FC236}">
                <a16:creationId xmlns:a16="http://schemas.microsoft.com/office/drawing/2014/main" id="{BECF9D45-CA18-EE49-98FA-D1E98620755A}"/>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1928594" y="1381850"/>
            <a:ext cx="524114" cy="524114"/>
          </a:xfrm>
          <a:prstGeom prst="rect">
            <a:avLst/>
          </a:prstGeom>
        </p:spPr>
      </p:pic>
      <p:sp>
        <p:nvSpPr>
          <p:cNvPr id="74" name="TextBox 73">
            <a:extLst>
              <a:ext uri="{FF2B5EF4-FFF2-40B4-BE49-F238E27FC236}">
                <a16:creationId xmlns:a16="http://schemas.microsoft.com/office/drawing/2014/main" id="{B45E5D14-92FB-9646-B35A-4AB176431385}"/>
              </a:ext>
            </a:extLst>
          </p:cNvPr>
          <p:cNvSpPr txBox="1"/>
          <p:nvPr/>
        </p:nvSpPr>
        <p:spPr>
          <a:xfrm>
            <a:off x="1991578" y="2374285"/>
            <a:ext cx="914400" cy="914400"/>
          </a:xfrm>
          <a:prstGeom prst="rect">
            <a:avLst/>
          </a:prstGeom>
          <a:noFill/>
        </p:spPr>
        <p:txBody>
          <a:bodyPr wrap="none" lIns="0" tIns="0" rIns="0" bIns="0" rtlCol="0">
            <a:noAutofit/>
          </a:bodyPr>
          <a:lstStyle>
            <a:defPPr>
              <a:defRPr lang="de-CH"/>
            </a:defPPr>
            <a:lvl1pPr algn="ctr">
              <a:lnSpc>
                <a:spcPct val="110000"/>
              </a:lnSpc>
              <a:spcBef>
                <a:spcPts val="0"/>
              </a:spcBef>
              <a:defRPr sz="1050" kern="1000" spc="30">
                <a:solidFill>
                  <a:schemeClr val="bg1"/>
                </a:solidFill>
                <a:latin typeface="Calibri" panose="020F0502020204030204" pitchFamily="34" charset="0"/>
                <a:cs typeface="Calibri" panose="020F0502020204030204" pitchFamily="34" charset="0"/>
              </a:defRPr>
            </a:lvl1pPr>
          </a:lstStyle>
          <a:p>
            <a:r>
              <a:rPr lang="en-US" dirty="0"/>
              <a:t>Sustainable design and analysis workflows</a:t>
            </a:r>
          </a:p>
          <a:p>
            <a:r>
              <a:rPr lang="en-US" dirty="0"/>
              <a:t>Multi-scale modeling</a:t>
            </a:r>
          </a:p>
        </p:txBody>
      </p:sp>
      <p:sp>
        <p:nvSpPr>
          <p:cNvPr id="75" name="TextBox 74">
            <a:extLst>
              <a:ext uri="{FF2B5EF4-FFF2-40B4-BE49-F238E27FC236}">
                <a16:creationId xmlns:a16="http://schemas.microsoft.com/office/drawing/2014/main" id="{3E0D2C24-7BB3-034D-8E3F-26D24FC4CE53}"/>
              </a:ext>
            </a:extLst>
          </p:cNvPr>
          <p:cNvSpPr txBox="1"/>
          <p:nvPr/>
        </p:nvSpPr>
        <p:spPr>
          <a:xfrm>
            <a:off x="4645503" y="1595532"/>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AA0000"/>
                </a:solidFill>
                <a:latin typeface="+mn-lt"/>
                <a:cs typeface="Franklin Gothic Book"/>
              </a:rPr>
              <a:t>MagNum</a:t>
            </a:r>
          </a:p>
        </p:txBody>
      </p:sp>
      <p:pic>
        <p:nvPicPr>
          <p:cNvPr id="82" name="Picture 81">
            <a:extLst>
              <a:ext uri="{FF2B5EF4-FFF2-40B4-BE49-F238E27FC236}">
                <a16:creationId xmlns:a16="http://schemas.microsoft.com/office/drawing/2014/main" id="{815AB52F-3579-444E-9D52-5CFBD085EE26}"/>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pic>
        <p:nvPicPr>
          <p:cNvPr id="83" name="Picture 82">
            <a:extLst>
              <a:ext uri="{FF2B5EF4-FFF2-40B4-BE49-F238E27FC236}">
                <a16:creationId xmlns:a16="http://schemas.microsoft.com/office/drawing/2014/main" id="{C8EF4A2E-A3DE-5145-8045-F22585FE42A6}"/>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2695533" y="1958068"/>
            <a:ext cx="420890" cy="271726"/>
          </a:xfrm>
          <a:prstGeom prst="rect">
            <a:avLst/>
          </a:prstGeom>
          <a:solidFill>
            <a:srgbClr val="343A3F"/>
          </a:solidFill>
        </p:spPr>
      </p:pic>
      <p:pic>
        <p:nvPicPr>
          <p:cNvPr id="85" name="Picture 84">
            <a:extLst>
              <a:ext uri="{FF2B5EF4-FFF2-40B4-BE49-F238E27FC236}">
                <a16:creationId xmlns:a16="http://schemas.microsoft.com/office/drawing/2014/main" id="{EE3E49E1-8BF9-C348-983E-7BF9A8FBCE97}"/>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1928595" y="1958068"/>
            <a:ext cx="721396" cy="271726"/>
          </a:xfrm>
          <a:prstGeom prst="rect">
            <a:avLst/>
          </a:prstGeom>
          <a:solidFill>
            <a:schemeClr val="bg1"/>
          </a:solidFill>
        </p:spPr>
      </p:pic>
      <p:pic>
        <p:nvPicPr>
          <p:cNvPr id="86" name="Picture 85">
            <a:extLst>
              <a:ext uri="{FF2B5EF4-FFF2-40B4-BE49-F238E27FC236}">
                <a16:creationId xmlns:a16="http://schemas.microsoft.com/office/drawing/2014/main" id="{0E24F803-C25B-5842-8FCC-5D70ED175F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91703" y="1376176"/>
            <a:ext cx="624720" cy="531787"/>
          </a:xfrm>
          <a:prstGeom prst="rect">
            <a:avLst/>
          </a:prstGeom>
        </p:spPr>
      </p:pic>
      <p:pic>
        <p:nvPicPr>
          <p:cNvPr id="87" name="Picture 62" descr="sciences70">
            <a:extLst>
              <a:ext uri="{FF2B5EF4-FFF2-40B4-BE49-F238E27FC236}">
                <a16:creationId xmlns:a16="http://schemas.microsoft.com/office/drawing/2014/main" id="{0B67DF3F-7E76-EC49-966B-5E6D855B0637}"/>
              </a:ext>
            </a:extLst>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470489" y="5521034"/>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7" name="Group 96">
            <a:extLst>
              <a:ext uri="{FF2B5EF4-FFF2-40B4-BE49-F238E27FC236}">
                <a16:creationId xmlns:a16="http://schemas.microsoft.com/office/drawing/2014/main" id="{D6388FE8-F219-D343-B45F-8CB92DBEED8F}"/>
              </a:ext>
            </a:extLst>
          </p:cNvPr>
          <p:cNvGrpSpPr/>
          <p:nvPr/>
        </p:nvGrpSpPr>
        <p:grpSpPr>
          <a:xfrm>
            <a:off x="7543198" y="5194321"/>
            <a:ext cx="1218023" cy="1534528"/>
            <a:chOff x="7543198" y="5194321"/>
            <a:chExt cx="1218023" cy="1534528"/>
          </a:xfrm>
        </p:grpSpPr>
        <p:pic>
          <p:nvPicPr>
            <p:cNvPr id="98" name="Picture 97">
              <a:extLst>
                <a:ext uri="{FF2B5EF4-FFF2-40B4-BE49-F238E27FC236}">
                  <a16:creationId xmlns:a16="http://schemas.microsoft.com/office/drawing/2014/main" id="{A149C616-2FCF-3F44-9FBC-9CA9DCBA1CF5}"/>
                </a:ext>
              </a:extLst>
            </p:cNvPr>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7550364" y="6069887"/>
              <a:ext cx="779777" cy="310036"/>
            </a:xfrm>
            <a:prstGeom prst="rect">
              <a:avLst/>
            </a:prstGeom>
          </p:spPr>
        </p:pic>
        <p:grpSp>
          <p:nvGrpSpPr>
            <p:cNvPr id="99" name="Group 98">
              <a:extLst>
                <a:ext uri="{FF2B5EF4-FFF2-40B4-BE49-F238E27FC236}">
                  <a16:creationId xmlns:a16="http://schemas.microsoft.com/office/drawing/2014/main" id="{274E82F8-C59B-514C-9231-E34D0B7B7BA4}"/>
                </a:ext>
              </a:extLst>
            </p:cNvPr>
            <p:cNvGrpSpPr/>
            <p:nvPr/>
          </p:nvGrpSpPr>
          <p:grpSpPr>
            <a:xfrm>
              <a:off x="7554130" y="5194321"/>
              <a:ext cx="1206849" cy="252014"/>
              <a:chOff x="5415407" y="6241501"/>
              <a:chExt cx="2057410" cy="363553"/>
            </a:xfrm>
          </p:grpSpPr>
          <p:pic>
            <p:nvPicPr>
              <p:cNvPr id="103" name="Picture 3" descr="page1image846823312">
                <a:extLst>
                  <a:ext uri="{FF2B5EF4-FFF2-40B4-BE49-F238E27FC236}">
                    <a16:creationId xmlns:a16="http://schemas.microsoft.com/office/drawing/2014/main" id="{98695FA7-5D5C-AD4C-ADC6-912BE819D1F2}"/>
                  </a:ext>
                </a:extLst>
              </p:cNvPr>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5415407" y="6241501"/>
                <a:ext cx="1005119" cy="363553"/>
              </a:xfrm>
              <a:prstGeom prst="rect">
                <a:avLst/>
              </a:prstGeom>
              <a:noFill/>
              <a:extLst>
                <a:ext uri="{909E8E84-426E-40DD-AFC4-6F175D3DCCD1}">
                  <a14:hiddenFill xmlns:a14="http://schemas.microsoft.com/office/drawing/2010/main">
                    <a:solidFill>
                      <a:srgbClr val="FFFFFF"/>
                    </a:solidFill>
                  </a14:hiddenFill>
                </a:ext>
              </a:extLst>
            </p:spPr>
          </p:pic>
          <p:sp>
            <p:nvSpPr>
              <p:cNvPr id="104" name="Rectangle 103">
                <a:extLst>
                  <a:ext uri="{FF2B5EF4-FFF2-40B4-BE49-F238E27FC236}">
                    <a16:creationId xmlns:a16="http://schemas.microsoft.com/office/drawing/2014/main" id="{E9B8098C-EF76-9140-B6CF-EEA79358E054}"/>
                  </a:ext>
                </a:extLst>
              </p:cNvPr>
              <p:cNvSpPr/>
              <p:nvPr/>
            </p:nvSpPr>
            <p:spPr bwMode="auto">
              <a:xfrm>
                <a:off x="6421717" y="6245741"/>
                <a:ext cx="1051100" cy="8420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05" name="Picture 2" descr="page1image846823584">
                <a:extLst>
                  <a:ext uri="{FF2B5EF4-FFF2-40B4-BE49-F238E27FC236}">
                    <a16:creationId xmlns:a16="http://schemas.microsoft.com/office/drawing/2014/main" id="{88E952C9-22CD-E94A-9A4C-0253D07829EF}"/>
                  </a:ext>
                </a:extLst>
              </p:cNvPr>
              <p:cNvPicPr>
                <a:picLocks noChangeAspect="1" noChangeArrowheads="1"/>
              </p:cNvPicPr>
              <p:nvPr/>
            </p:nvPicPr>
            <p:blipFill rotWithShape="1">
              <a:blip r:embed="rId27" cstate="screen">
                <a:extLst>
                  <a:ext uri="{28A0092B-C50C-407E-A947-70E740481C1C}">
                    <a14:useLocalDpi xmlns:a14="http://schemas.microsoft.com/office/drawing/2010/main"/>
                  </a:ext>
                </a:extLst>
              </a:blip>
              <a:srcRect/>
              <a:stretch/>
            </p:blipFill>
            <p:spPr bwMode="auto">
              <a:xfrm>
                <a:off x="6397884" y="6280460"/>
                <a:ext cx="1069275" cy="324594"/>
              </a:xfrm>
              <a:prstGeom prst="rect">
                <a:avLst/>
              </a:prstGeom>
              <a:noFill/>
              <a:extLst>
                <a:ext uri="{909E8E84-426E-40DD-AFC4-6F175D3DCCD1}">
                  <a14:hiddenFill xmlns:a14="http://schemas.microsoft.com/office/drawing/2010/main">
                    <a:solidFill>
                      <a:srgbClr val="FFFFFF"/>
                    </a:solidFill>
                  </a14:hiddenFill>
                </a:ext>
              </a:extLst>
            </p:spPr>
          </p:pic>
        </p:grpSp>
        <p:pic>
          <p:nvPicPr>
            <p:cNvPr id="100" name="Picture 62" descr="sciences70">
              <a:extLst>
                <a:ext uri="{FF2B5EF4-FFF2-40B4-BE49-F238E27FC236}">
                  <a16:creationId xmlns:a16="http://schemas.microsoft.com/office/drawing/2014/main" id="{402E0F25-D68B-1C40-B6C3-C9142377D000}"/>
                </a:ext>
              </a:extLst>
            </p:cNvPr>
            <p:cNvPicPr>
              <a:picLocks noChangeAspect="1" noChangeArrowheads="1"/>
            </p:cNvPicPr>
            <p:nvPr/>
          </p:nvPicPr>
          <p:blipFill>
            <a:blip r:embed="rId28" cstate="screen">
              <a:extLst>
                <a:ext uri="{28A0092B-C50C-407E-A947-70E740481C1C}">
                  <a14:useLocalDpi xmlns:a14="http://schemas.microsoft.com/office/drawing/2010/main"/>
                </a:ext>
              </a:extLst>
            </a:blip>
            <a:srcRect/>
            <a:stretch>
              <a:fillRect/>
            </a:stretch>
          </p:blipFill>
          <p:spPr bwMode="auto">
            <a:xfrm>
              <a:off x="7543198" y="6423089"/>
              <a:ext cx="776012" cy="3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 name="Picture 100">
              <a:extLst>
                <a:ext uri="{FF2B5EF4-FFF2-40B4-BE49-F238E27FC236}">
                  <a16:creationId xmlns:a16="http://schemas.microsoft.com/office/drawing/2014/main" id="{BC4A31CE-365E-C149-BBD3-AACAAE0A8AA5}"/>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7554129" y="5488919"/>
              <a:ext cx="532369" cy="532369"/>
            </a:xfrm>
            <a:prstGeom prst="rect">
              <a:avLst/>
            </a:prstGeom>
          </p:spPr>
        </p:pic>
        <p:pic>
          <p:nvPicPr>
            <p:cNvPr id="102" name="Picture 101">
              <a:extLst>
                <a:ext uri="{FF2B5EF4-FFF2-40B4-BE49-F238E27FC236}">
                  <a16:creationId xmlns:a16="http://schemas.microsoft.com/office/drawing/2014/main" id="{E3458BE0-AC76-7340-84D9-2B6B4C09708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36501" y="5494934"/>
              <a:ext cx="624720" cy="531787"/>
            </a:xfrm>
            <a:prstGeom prst="rect">
              <a:avLst/>
            </a:prstGeom>
          </p:spPr>
        </p:pic>
      </p:grpSp>
      <p:sp>
        <p:nvSpPr>
          <p:cNvPr id="77" name="Title 2">
            <a:extLst>
              <a:ext uri="{FF2B5EF4-FFF2-40B4-BE49-F238E27FC236}">
                <a16:creationId xmlns:a16="http://schemas.microsoft.com/office/drawing/2014/main" id="{57D6C3B3-A404-5A46-BD47-AC8E6C13F638}"/>
              </a:ext>
            </a:extLst>
          </p:cNvPr>
          <p:cNvSpPr>
            <a:spLocks noGrp="1"/>
          </p:cNvSpPr>
          <p:nvPr>
            <p:ph type="title"/>
          </p:nvPr>
        </p:nvSpPr>
        <p:spPr>
          <a:xfrm>
            <a:off x="2077200" y="291600"/>
            <a:ext cx="6708025" cy="508500"/>
          </a:xfrm>
        </p:spPr>
        <p:txBody>
          <a:bodyPr/>
          <a:lstStyle/>
          <a:p>
            <a:r>
              <a:rPr lang="en-CH" dirty="0"/>
              <a:t>CHART – Enabling Technology R&amp;D</a:t>
            </a:r>
          </a:p>
        </p:txBody>
      </p:sp>
    </p:spTree>
    <p:extLst>
      <p:ext uri="{BB962C8B-B14F-4D97-AF65-F5344CB8AC3E}">
        <p14:creationId xmlns:p14="http://schemas.microsoft.com/office/powerpoint/2010/main" val="97807437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F18EFB01-8280-0648-B74C-7F7CB6CDF687}"/>
              </a:ext>
            </a:extLst>
          </p:cNvPr>
          <p:cNvSpPr/>
          <p:nvPr/>
        </p:nvSpPr>
        <p:spPr bwMode="auto">
          <a:xfrm>
            <a:off x="1773801" y="740322"/>
            <a:ext cx="4251092" cy="2808276"/>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72" name="TextBox 71">
            <a:extLst>
              <a:ext uri="{FF2B5EF4-FFF2-40B4-BE49-F238E27FC236}">
                <a16:creationId xmlns:a16="http://schemas.microsoft.com/office/drawing/2014/main" id="{CB504AB6-AEA4-8B42-9128-1A3CF1C7338B}"/>
              </a:ext>
            </a:extLst>
          </p:cNvPr>
          <p:cNvSpPr txBox="1"/>
          <p:nvPr/>
        </p:nvSpPr>
        <p:spPr>
          <a:xfrm>
            <a:off x="3478880" y="2052910"/>
            <a:ext cx="914400" cy="914400"/>
          </a:xfrm>
          <a:prstGeom prst="rect">
            <a:avLst/>
          </a:prstGeom>
          <a:noFill/>
        </p:spPr>
        <p:txBody>
          <a:bodyPr wrap="none" lIns="0" tIns="0" rIns="0" bIns="0" rtlCol="0">
            <a:noAutofit/>
          </a:bodyPr>
          <a:lstStyle/>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Polymer R&amp;D</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Insulation and composite R&amp;D</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Splices and Joints</a:t>
            </a:r>
            <a:br>
              <a:rPr lang="en-US" sz="1050" kern="1000" spc="30" dirty="0">
                <a:solidFill>
                  <a:schemeClr val="bg1"/>
                </a:solidFill>
                <a:latin typeface="Calibri" panose="020F0502020204030204" pitchFamily="34" charset="0"/>
                <a:cs typeface="Calibri" panose="020F0502020204030204" pitchFamily="34" charset="0"/>
              </a:rPr>
            </a:br>
            <a:r>
              <a:rPr lang="en-US" sz="1050" kern="1000" spc="30" dirty="0">
                <a:solidFill>
                  <a:schemeClr val="bg1"/>
                </a:solidFill>
                <a:latin typeface="Calibri" panose="020F0502020204030204" pitchFamily="34" charset="0"/>
                <a:cs typeface="Calibri" panose="020F0502020204030204" pitchFamily="34" charset="0"/>
              </a:rPr>
              <a:t>REBCO NI Coil Technology</a:t>
            </a:r>
          </a:p>
        </p:txBody>
      </p:sp>
      <p:pic>
        <p:nvPicPr>
          <p:cNvPr id="73" name="Picture 72">
            <a:extLst>
              <a:ext uri="{FF2B5EF4-FFF2-40B4-BE49-F238E27FC236}">
                <a16:creationId xmlns:a16="http://schemas.microsoft.com/office/drawing/2014/main" id="{3C0370A3-7D01-D846-8153-5956AC4C692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929611" y="964615"/>
            <a:ext cx="1182613" cy="266420"/>
          </a:xfrm>
          <a:prstGeom prst="rect">
            <a:avLst/>
          </a:prstGeom>
        </p:spPr>
      </p:pic>
      <p:pic>
        <p:nvPicPr>
          <p:cNvPr id="75" name="Picture 74">
            <a:extLst>
              <a:ext uri="{FF2B5EF4-FFF2-40B4-BE49-F238E27FC236}">
                <a16:creationId xmlns:a16="http://schemas.microsoft.com/office/drawing/2014/main" id="{D8B52747-D23E-AB40-BDAF-CFDD1A4348D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29611" y="1297650"/>
            <a:ext cx="1195863" cy="295527"/>
          </a:xfrm>
          <a:prstGeom prst="rect">
            <a:avLst/>
          </a:prstGeom>
        </p:spPr>
      </p:pic>
      <p:pic>
        <p:nvPicPr>
          <p:cNvPr id="76" name="Picture 75">
            <a:extLst>
              <a:ext uri="{FF2B5EF4-FFF2-40B4-BE49-F238E27FC236}">
                <a16:creationId xmlns:a16="http://schemas.microsoft.com/office/drawing/2014/main" id="{C1FAB243-7B07-4642-9B41-74BD3585A2B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8324" y="957131"/>
            <a:ext cx="524114" cy="524114"/>
          </a:xfrm>
          <a:prstGeom prst="rect">
            <a:avLst/>
          </a:prstGeom>
        </p:spPr>
      </p:pic>
      <p:grpSp>
        <p:nvGrpSpPr>
          <p:cNvPr id="77" name="Group 76">
            <a:extLst>
              <a:ext uri="{FF2B5EF4-FFF2-40B4-BE49-F238E27FC236}">
                <a16:creationId xmlns:a16="http://schemas.microsoft.com/office/drawing/2014/main" id="{B1609D23-731A-824B-A991-555C7DAF15DF}"/>
              </a:ext>
            </a:extLst>
          </p:cNvPr>
          <p:cNvGrpSpPr/>
          <p:nvPr/>
        </p:nvGrpSpPr>
        <p:grpSpPr>
          <a:xfrm>
            <a:off x="2928233" y="1659792"/>
            <a:ext cx="1188170" cy="248114"/>
            <a:chOff x="5415408" y="6241501"/>
            <a:chExt cx="2057409" cy="363553"/>
          </a:xfrm>
        </p:grpSpPr>
        <p:pic>
          <p:nvPicPr>
            <p:cNvPr id="78" name="Picture 3" descr="page1image846823312">
              <a:extLst>
                <a:ext uri="{FF2B5EF4-FFF2-40B4-BE49-F238E27FC236}">
                  <a16:creationId xmlns:a16="http://schemas.microsoft.com/office/drawing/2014/main" id="{CE229543-054B-0649-B59C-9F73EC0D5EB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15408" y="6241501"/>
              <a:ext cx="1005119" cy="363553"/>
            </a:xfrm>
            <a:prstGeom prst="rect">
              <a:avLst/>
            </a:prstGeom>
            <a:noFill/>
            <a:extLst>
              <a:ext uri="{909E8E84-426E-40DD-AFC4-6F175D3DCCD1}">
                <a14:hiddenFill xmlns:a14="http://schemas.microsoft.com/office/drawing/2010/main">
                  <a:solidFill>
                    <a:srgbClr val="FFFFFF"/>
                  </a:solidFill>
                </a14:hiddenFill>
              </a:ext>
            </a:extLst>
          </p:spPr>
        </p:pic>
        <p:sp>
          <p:nvSpPr>
            <p:cNvPr id="79" name="Rectangle 78">
              <a:extLst>
                <a:ext uri="{FF2B5EF4-FFF2-40B4-BE49-F238E27FC236}">
                  <a16:creationId xmlns:a16="http://schemas.microsoft.com/office/drawing/2014/main" id="{31DEFB8B-7BB4-8148-A684-35B6E5DA804E}"/>
                </a:ext>
              </a:extLst>
            </p:cNvPr>
            <p:cNvSpPr/>
            <p:nvPr/>
          </p:nvSpPr>
          <p:spPr bwMode="auto">
            <a:xfrm>
              <a:off x="6421717" y="6245741"/>
              <a:ext cx="1051100" cy="8420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80" name="Picture 2" descr="page1image846823584">
              <a:extLst>
                <a:ext uri="{FF2B5EF4-FFF2-40B4-BE49-F238E27FC236}">
                  <a16:creationId xmlns:a16="http://schemas.microsoft.com/office/drawing/2014/main" id="{FEC333C6-409A-6B45-B3AD-57877656D2D2}"/>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397885" y="6280455"/>
              <a:ext cx="1069275" cy="324593"/>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12</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nvGrpSpPr>
          <p:cNvPr id="13" name="Group 12">
            <a:extLst>
              <a:ext uri="{FF2B5EF4-FFF2-40B4-BE49-F238E27FC236}">
                <a16:creationId xmlns:a16="http://schemas.microsoft.com/office/drawing/2014/main" id="{891DDB86-8AAD-F140-AAC7-4EBC28DBA81E}"/>
              </a:ext>
            </a:extLst>
          </p:cNvPr>
          <p:cNvGrpSpPr/>
          <p:nvPr/>
        </p:nvGrpSpPr>
        <p:grpSpPr>
          <a:xfrm>
            <a:off x="1776533" y="4029201"/>
            <a:ext cx="1418154" cy="2785889"/>
            <a:chOff x="1776328" y="4029201"/>
            <a:chExt cx="1418154" cy="2785889"/>
          </a:xfrm>
        </p:grpSpPr>
        <p:sp>
          <p:nvSpPr>
            <p:cNvPr id="14" name="Rectangle 13">
              <a:extLst>
                <a:ext uri="{FF2B5EF4-FFF2-40B4-BE49-F238E27FC236}">
                  <a16:creationId xmlns:a16="http://schemas.microsoft.com/office/drawing/2014/main" id="{612BEB05-85F6-5B47-B65C-A8A07A5F361B}"/>
                </a:ext>
              </a:extLst>
            </p:cNvPr>
            <p:cNvSpPr/>
            <p:nvPr/>
          </p:nvSpPr>
          <p:spPr bwMode="auto">
            <a:xfrm>
              <a:off x="1776328"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5" name="Picture 14">
              <a:extLst>
                <a:ext uri="{FF2B5EF4-FFF2-40B4-BE49-F238E27FC236}">
                  <a16:creationId xmlns:a16="http://schemas.microsoft.com/office/drawing/2014/main" id="{AE3D1346-71DF-3049-918D-0AD0CD57244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964374" y="6397176"/>
              <a:ext cx="1017399" cy="263974"/>
            </a:xfrm>
            <a:prstGeom prst="rect">
              <a:avLst/>
            </a:prstGeom>
          </p:spPr>
        </p:pic>
        <p:pic>
          <p:nvPicPr>
            <p:cNvPr id="16" name="Picture 15">
              <a:extLst>
                <a:ext uri="{FF2B5EF4-FFF2-40B4-BE49-F238E27FC236}">
                  <a16:creationId xmlns:a16="http://schemas.microsoft.com/office/drawing/2014/main" id="{1E6B8EAF-BF54-2A4B-8EEA-1339FA4465A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151048" y="5796041"/>
              <a:ext cx="624720" cy="531787"/>
            </a:xfrm>
            <a:prstGeom prst="rect">
              <a:avLst/>
            </a:prstGeom>
          </p:spPr>
        </p:pic>
      </p:gr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9"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10"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11"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9"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1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10"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11"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13"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14"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8"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9" cstate="screen">
            <a:extLst>
              <a:ext uri="{BEBA8EAE-BF5A-486C-A8C5-ECC9F3942E4B}">
                <a14:imgProps xmlns:a14="http://schemas.microsoft.com/office/drawing/2010/main">
                  <a14:imgLayer r:embed="rId20">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21"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69" name="Picture 68">
            <a:extLst>
              <a:ext uri="{FF2B5EF4-FFF2-40B4-BE49-F238E27FC236}">
                <a16:creationId xmlns:a16="http://schemas.microsoft.com/office/drawing/2014/main" id="{F5480088-B109-0A41-B1B5-D960ABED09F0}"/>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sp>
        <p:nvSpPr>
          <p:cNvPr id="82" name="TextBox 81">
            <a:extLst>
              <a:ext uri="{FF2B5EF4-FFF2-40B4-BE49-F238E27FC236}">
                <a16:creationId xmlns:a16="http://schemas.microsoft.com/office/drawing/2014/main" id="{FD0CB3A0-A75D-5941-A547-C9266AD9531C}"/>
              </a:ext>
            </a:extLst>
          </p:cNvPr>
          <p:cNvSpPr txBox="1"/>
          <p:nvPr/>
        </p:nvSpPr>
        <p:spPr>
          <a:xfrm>
            <a:off x="6098359" y="1700529"/>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5B0530"/>
                </a:solidFill>
                <a:latin typeface="+mn-lt"/>
                <a:cs typeface="Franklin Gothic Book"/>
              </a:rPr>
              <a:t>MagRes</a:t>
            </a:r>
          </a:p>
        </p:txBody>
      </p:sp>
      <p:pic>
        <p:nvPicPr>
          <p:cNvPr id="88" name="Picture 87">
            <a:extLst>
              <a:ext uri="{FF2B5EF4-FFF2-40B4-BE49-F238E27FC236}">
                <a16:creationId xmlns:a16="http://schemas.microsoft.com/office/drawing/2014/main" id="{21A92FE7-9757-2E41-BA15-4D6AE5427BB1}"/>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4188096" y="1529145"/>
            <a:ext cx="1195863" cy="382012"/>
          </a:xfrm>
          <a:prstGeom prst="rect">
            <a:avLst/>
          </a:prstGeom>
        </p:spPr>
      </p:pic>
      <p:pic>
        <p:nvPicPr>
          <p:cNvPr id="89" name="Picture 88">
            <a:extLst>
              <a:ext uri="{FF2B5EF4-FFF2-40B4-BE49-F238E27FC236}">
                <a16:creationId xmlns:a16="http://schemas.microsoft.com/office/drawing/2014/main" id="{984223B3-167F-8A44-844E-3B7F0AD3366B}"/>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pic>
        <p:nvPicPr>
          <p:cNvPr id="91" name="Picture 62" descr="sciences70">
            <a:extLst>
              <a:ext uri="{FF2B5EF4-FFF2-40B4-BE49-F238E27FC236}">
                <a16:creationId xmlns:a16="http://schemas.microsoft.com/office/drawing/2014/main" id="{93BB2590-E3DE-5548-8844-DDBBD5259648}"/>
              </a:ext>
            </a:extLst>
          </p:cNvPr>
          <p:cNvPicPr>
            <a:picLocks noChangeAspect="1" noChangeArrowheads="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470489" y="5521034"/>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 name="Group 91">
            <a:extLst>
              <a:ext uri="{FF2B5EF4-FFF2-40B4-BE49-F238E27FC236}">
                <a16:creationId xmlns:a16="http://schemas.microsoft.com/office/drawing/2014/main" id="{07E307AB-F547-7C4D-919E-A0158CA2F924}"/>
              </a:ext>
            </a:extLst>
          </p:cNvPr>
          <p:cNvGrpSpPr/>
          <p:nvPr/>
        </p:nvGrpSpPr>
        <p:grpSpPr>
          <a:xfrm>
            <a:off x="7543198" y="5194321"/>
            <a:ext cx="1218023" cy="1534528"/>
            <a:chOff x="7543198" y="5194321"/>
            <a:chExt cx="1218023" cy="1534528"/>
          </a:xfrm>
        </p:grpSpPr>
        <p:pic>
          <p:nvPicPr>
            <p:cNvPr id="93" name="Picture 92">
              <a:extLst>
                <a:ext uri="{FF2B5EF4-FFF2-40B4-BE49-F238E27FC236}">
                  <a16:creationId xmlns:a16="http://schemas.microsoft.com/office/drawing/2014/main" id="{1F739D22-BC9A-A641-9D8A-27E730F0C82C}"/>
                </a:ext>
              </a:extLst>
            </p:cNvPr>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7550364" y="6069887"/>
              <a:ext cx="779777" cy="310036"/>
            </a:xfrm>
            <a:prstGeom prst="rect">
              <a:avLst/>
            </a:prstGeom>
          </p:spPr>
        </p:pic>
        <p:grpSp>
          <p:nvGrpSpPr>
            <p:cNvPr id="94" name="Group 93">
              <a:extLst>
                <a:ext uri="{FF2B5EF4-FFF2-40B4-BE49-F238E27FC236}">
                  <a16:creationId xmlns:a16="http://schemas.microsoft.com/office/drawing/2014/main" id="{DE8D4AF6-FD60-4841-B4CE-F69F4898B10A}"/>
                </a:ext>
              </a:extLst>
            </p:cNvPr>
            <p:cNvGrpSpPr/>
            <p:nvPr/>
          </p:nvGrpSpPr>
          <p:grpSpPr>
            <a:xfrm>
              <a:off x="7554130" y="5194321"/>
              <a:ext cx="1206849" cy="252014"/>
              <a:chOff x="5415407" y="6241501"/>
              <a:chExt cx="2057410" cy="363553"/>
            </a:xfrm>
          </p:grpSpPr>
          <p:pic>
            <p:nvPicPr>
              <p:cNvPr id="98" name="Picture 3" descr="page1image846823312">
                <a:extLst>
                  <a:ext uri="{FF2B5EF4-FFF2-40B4-BE49-F238E27FC236}">
                    <a16:creationId xmlns:a16="http://schemas.microsoft.com/office/drawing/2014/main" id="{8F094275-724D-F041-8C21-B84BEB9753A7}"/>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5415407" y="6241501"/>
                <a:ext cx="1005119" cy="363553"/>
              </a:xfrm>
              <a:prstGeom prst="rect">
                <a:avLst/>
              </a:prstGeom>
              <a:noFill/>
              <a:extLst>
                <a:ext uri="{909E8E84-426E-40DD-AFC4-6F175D3DCCD1}">
                  <a14:hiddenFill xmlns:a14="http://schemas.microsoft.com/office/drawing/2010/main">
                    <a:solidFill>
                      <a:srgbClr val="FFFFFF"/>
                    </a:solidFill>
                  </a14:hiddenFill>
                </a:ext>
              </a:extLst>
            </p:spPr>
          </p:pic>
          <p:sp>
            <p:nvSpPr>
              <p:cNvPr id="99" name="Rectangle 98">
                <a:extLst>
                  <a:ext uri="{FF2B5EF4-FFF2-40B4-BE49-F238E27FC236}">
                    <a16:creationId xmlns:a16="http://schemas.microsoft.com/office/drawing/2014/main" id="{06E9EF8D-94B1-A944-87D4-01B0457BFA32}"/>
                  </a:ext>
                </a:extLst>
              </p:cNvPr>
              <p:cNvSpPr/>
              <p:nvPr/>
            </p:nvSpPr>
            <p:spPr bwMode="auto">
              <a:xfrm>
                <a:off x="6421717" y="6245741"/>
                <a:ext cx="1051100" cy="8420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00" name="Picture 2" descr="page1image846823584">
                <a:extLst>
                  <a:ext uri="{FF2B5EF4-FFF2-40B4-BE49-F238E27FC236}">
                    <a16:creationId xmlns:a16="http://schemas.microsoft.com/office/drawing/2014/main" id="{FE33534A-2C7D-E045-BE60-E4E79B96E04F}"/>
                  </a:ext>
                </a:extLst>
              </p:cNvPr>
              <p:cNvPicPr>
                <a:picLocks noChangeAspect="1" noChangeArrowheads="1"/>
              </p:cNvPicPr>
              <p:nvPr/>
            </p:nvPicPr>
            <p:blipFill rotWithShape="1">
              <a:blip r:embed="rId28" cstate="screen">
                <a:extLst>
                  <a:ext uri="{28A0092B-C50C-407E-A947-70E740481C1C}">
                    <a14:useLocalDpi xmlns:a14="http://schemas.microsoft.com/office/drawing/2010/main"/>
                  </a:ext>
                </a:extLst>
              </a:blip>
              <a:srcRect/>
              <a:stretch/>
            </p:blipFill>
            <p:spPr bwMode="auto">
              <a:xfrm>
                <a:off x="6397884" y="6280460"/>
                <a:ext cx="1069275" cy="324594"/>
              </a:xfrm>
              <a:prstGeom prst="rect">
                <a:avLst/>
              </a:prstGeom>
              <a:noFill/>
              <a:extLst>
                <a:ext uri="{909E8E84-426E-40DD-AFC4-6F175D3DCCD1}">
                  <a14:hiddenFill xmlns:a14="http://schemas.microsoft.com/office/drawing/2010/main">
                    <a:solidFill>
                      <a:srgbClr val="FFFFFF"/>
                    </a:solidFill>
                  </a14:hiddenFill>
                </a:ext>
              </a:extLst>
            </p:spPr>
          </p:pic>
        </p:grpSp>
        <p:pic>
          <p:nvPicPr>
            <p:cNvPr id="95" name="Picture 62" descr="sciences70">
              <a:extLst>
                <a:ext uri="{FF2B5EF4-FFF2-40B4-BE49-F238E27FC236}">
                  <a16:creationId xmlns:a16="http://schemas.microsoft.com/office/drawing/2014/main" id="{25C06020-FF7E-7C42-BECE-E00C9F46AB74}"/>
                </a:ext>
              </a:extLst>
            </p:cNvPr>
            <p:cNvPicPr>
              <a:picLocks noChangeAspect="1" noChangeArrowheads="1"/>
            </p:cNvPicPr>
            <p:nvPr/>
          </p:nvPicPr>
          <p:blipFill>
            <a:blip r:embed="rId29" cstate="screen">
              <a:extLst>
                <a:ext uri="{28A0092B-C50C-407E-A947-70E740481C1C}">
                  <a14:useLocalDpi xmlns:a14="http://schemas.microsoft.com/office/drawing/2010/main"/>
                </a:ext>
              </a:extLst>
            </a:blip>
            <a:srcRect/>
            <a:stretch>
              <a:fillRect/>
            </a:stretch>
          </p:blipFill>
          <p:spPr bwMode="auto">
            <a:xfrm>
              <a:off x="7543198" y="6423089"/>
              <a:ext cx="776012" cy="3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Picture 95">
              <a:extLst>
                <a:ext uri="{FF2B5EF4-FFF2-40B4-BE49-F238E27FC236}">
                  <a16:creationId xmlns:a16="http://schemas.microsoft.com/office/drawing/2014/main" id="{FBA2BB0A-1357-6B48-B9E9-B615736C757F}"/>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554129" y="5488919"/>
              <a:ext cx="532369" cy="532369"/>
            </a:xfrm>
            <a:prstGeom prst="rect">
              <a:avLst/>
            </a:prstGeom>
          </p:spPr>
        </p:pic>
        <p:pic>
          <p:nvPicPr>
            <p:cNvPr id="97" name="Picture 96">
              <a:extLst>
                <a:ext uri="{FF2B5EF4-FFF2-40B4-BE49-F238E27FC236}">
                  <a16:creationId xmlns:a16="http://schemas.microsoft.com/office/drawing/2014/main" id="{D6A6944F-AF5F-8745-8600-71DB2FF4FEA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136501" y="5494934"/>
              <a:ext cx="624720" cy="531787"/>
            </a:xfrm>
            <a:prstGeom prst="rect">
              <a:avLst/>
            </a:prstGeom>
          </p:spPr>
        </p:pic>
      </p:grpSp>
      <p:sp>
        <p:nvSpPr>
          <p:cNvPr id="101" name="Title 2">
            <a:extLst>
              <a:ext uri="{FF2B5EF4-FFF2-40B4-BE49-F238E27FC236}">
                <a16:creationId xmlns:a16="http://schemas.microsoft.com/office/drawing/2014/main" id="{A2997ACF-25BB-8745-B9B9-FC54F6CD956C}"/>
              </a:ext>
            </a:extLst>
          </p:cNvPr>
          <p:cNvSpPr>
            <a:spLocks noGrp="1"/>
          </p:cNvSpPr>
          <p:nvPr>
            <p:ph type="title"/>
          </p:nvPr>
        </p:nvSpPr>
        <p:spPr>
          <a:xfrm>
            <a:off x="2077200" y="291600"/>
            <a:ext cx="6708025" cy="508500"/>
          </a:xfrm>
        </p:spPr>
        <p:txBody>
          <a:bodyPr/>
          <a:lstStyle/>
          <a:p>
            <a:r>
              <a:rPr lang="en-CH" dirty="0"/>
              <a:t>CHART – Enabling Technology R&amp;D</a:t>
            </a:r>
          </a:p>
        </p:txBody>
      </p:sp>
    </p:spTree>
    <p:extLst>
      <p:ext uri="{BB962C8B-B14F-4D97-AF65-F5344CB8AC3E}">
        <p14:creationId xmlns:p14="http://schemas.microsoft.com/office/powerpoint/2010/main" val="88713975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Group 69">
            <a:extLst>
              <a:ext uri="{FF2B5EF4-FFF2-40B4-BE49-F238E27FC236}">
                <a16:creationId xmlns:a16="http://schemas.microsoft.com/office/drawing/2014/main" id="{EBED71F9-40D4-8F41-8E9C-8C692C05474C}"/>
              </a:ext>
            </a:extLst>
          </p:cNvPr>
          <p:cNvGrpSpPr/>
          <p:nvPr/>
        </p:nvGrpSpPr>
        <p:grpSpPr>
          <a:xfrm>
            <a:off x="4598265" y="740403"/>
            <a:ext cx="2837883" cy="2808276"/>
            <a:chOff x="4598265" y="740403"/>
            <a:chExt cx="2837883" cy="2808276"/>
          </a:xfrm>
        </p:grpSpPr>
        <p:sp>
          <p:nvSpPr>
            <p:cNvPr id="71" name="Rectangle 70">
              <a:extLst>
                <a:ext uri="{FF2B5EF4-FFF2-40B4-BE49-F238E27FC236}">
                  <a16:creationId xmlns:a16="http://schemas.microsoft.com/office/drawing/2014/main" id="{DE006546-D71D-9245-B007-6AA0506FAF42}"/>
                </a:ext>
              </a:extLst>
            </p:cNvPr>
            <p:cNvSpPr/>
            <p:nvPr/>
          </p:nvSpPr>
          <p:spPr bwMode="auto">
            <a:xfrm>
              <a:off x="4598265" y="740403"/>
              <a:ext cx="2837883" cy="2808276"/>
            </a:xfrm>
            <a:prstGeom prst="rect">
              <a:avLst/>
            </a:prstGeom>
            <a:gradFill>
              <a:gsLst>
                <a:gs pos="0">
                  <a:srgbClr val="5F0634">
                    <a:alpha val="50000"/>
                  </a:srgbClr>
                </a:gs>
                <a:gs pos="86000">
                  <a:srgbClr val="0C3366">
                    <a:alpha val="50000"/>
                  </a:srgbClr>
                </a:gs>
                <a:gs pos="91000">
                  <a:srgbClr val="0C3366">
                    <a:alpha val="50000"/>
                  </a:srgbClr>
                </a:gs>
                <a:gs pos="100000">
                  <a:srgbClr val="0C3366">
                    <a:alpha val="50000"/>
                  </a:srgbClr>
                </a:gs>
              </a:gsLst>
              <a:lin ang="0" scaled="0"/>
            </a:gra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latin typeface="+mn-lt"/>
                <a:ea typeface="+mn-ea"/>
                <a:cs typeface="+mn-cs"/>
              </a:endParaRPr>
            </a:p>
          </p:txBody>
        </p:sp>
        <p:sp>
          <p:nvSpPr>
            <p:cNvPr id="72" name="TextBox 71">
              <a:extLst>
                <a:ext uri="{FF2B5EF4-FFF2-40B4-BE49-F238E27FC236}">
                  <a16:creationId xmlns:a16="http://schemas.microsoft.com/office/drawing/2014/main" id="{594BCDFC-89C0-2047-8591-691E2B68684A}"/>
                </a:ext>
              </a:extLst>
            </p:cNvPr>
            <p:cNvSpPr txBox="1"/>
            <p:nvPr/>
          </p:nvSpPr>
          <p:spPr>
            <a:xfrm>
              <a:off x="5552908" y="2244740"/>
              <a:ext cx="914400" cy="914400"/>
            </a:xfrm>
            <a:prstGeom prst="rect">
              <a:avLst/>
            </a:prstGeom>
            <a:noFill/>
          </p:spPr>
          <p:txBody>
            <a:bodyPr wrap="none" lIns="0" tIns="0" rIns="0" bIns="0" rtlCol="0">
              <a:noAutofit/>
            </a:bodyPr>
            <a:lstStyle/>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Additive manufacturing</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Coil interfaces</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Process digitization QA/QC</a:t>
              </a:r>
            </a:p>
          </p:txBody>
        </p:sp>
      </p:grpSp>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13</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nvGrpSpPr>
          <p:cNvPr id="13" name="Group 12">
            <a:extLst>
              <a:ext uri="{FF2B5EF4-FFF2-40B4-BE49-F238E27FC236}">
                <a16:creationId xmlns:a16="http://schemas.microsoft.com/office/drawing/2014/main" id="{891DDB86-8AAD-F140-AAC7-4EBC28DBA81E}"/>
              </a:ext>
            </a:extLst>
          </p:cNvPr>
          <p:cNvGrpSpPr/>
          <p:nvPr/>
        </p:nvGrpSpPr>
        <p:grpSpPr>
          <a:xfrm>
            <a:off x="1776533" y="4029201"/>
            <a:ext cx="1418154" cy="2785889"/>
            <a:chOff x="1776328" y="4029201"/>
            <a:chExt cx="1418154" cy="2785889"/>
          </a:xfrm>
        </p:grpSpPr>
        <p:sp>
          <p:nvSpPr>
            <p:cNvPr id="14" name="Rectangle 13">
              <a:extLst>
                <a:ext uri="{FF2B5EF4-FFF2-40B4-BE49-F238E27FC236}">
                  <a16:creationId xmlns:a16="http://schemas.microsoft.com/office/drawing/2014/main" id="{612BEB05-85F6-5B47-B65C-A8A07A5F361B}"/>
                </a:ext>
              </a:extLst>
            </p:cNvPr>
            <p:cNvSpPr/>
            <p:nvPr/>
          </p:nvSpPr>
          <p:spPr bwMode="auto">
            <a:xfrm>
              <a:off x="1776328"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5" name="Picture 14">
              <a:extLst>
                <a:ext uri="{FF2B5EF4-FFF2-40B4-BE49-F238E27FC236}">
                  <a16:creationId xmlns:a16="http://schemas.microsoft.com/office/drawing/2014/main" id="{AE3D1346-71DF-3049-918D-0AD0CD57244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964374" y="6397176"/>
              <a:ext cx="1017399" cy="263974"/>
            </a:xfrm>
            <a:prstGeom prst="rect">
              <a:avLst/>
            </a:prstGeom>
          </p:spPr>
        </p:pic>
        <p:pic>
          <p:nvPicPr>
            <p:cNvPr id="16" name="Picture 15">
              <a:extLst>
                <a:ext uri="{FF2B5EF4-FFF2-40B4-BE49-F238E27FC236}">
                  <a16:creationId xmlns:a16="http://schemas.microsoft.com/office/drawing/2014/main" id="{1E6B8EAF-BF54-2A4B-8EEA-1339FA4465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1048" y="5796041"/>
              <a:ext cx="624720" cy="531787"/>
            </a:xfrm>
            <a:prstGeom prst="rect">
              <a:avLst/>
            </a:prstGeom>
          </p:spPr>
        </p:pic>
      </p:gr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5"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6"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5"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6"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9"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4" cstate="screen">
            <a:extLst>
              <a:ext uri="{BEBA8EAE-BF5A-486C-A8C5-ECC9F3942E4B}">
                <a14:imgProps xmlns:a14="http://schemas.microsoft.com/office/drawing/2010/main">
                  <a14:imgLayer r:embed="rId15">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6"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69" name="Picture 68">
            <a:extLst>
              <a:ext uri="{FF2B5EF4-FFF2-40B4-BE49-F238E27FC236}">
                <a16:creationId xmlns:a16="http://schemas.microsoft.com/office/drawing/2014/main" id="{F5480088-B109-0A41-B1B5-D960ABED09F0}"/>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pic>
        <p:nvPicPr>
          <p:cNvPr id="76" name="Picture 75">
            <a:extLst>
              <a:ext uri="{FF2B5EF4-FFF2-40B4-BE49-F238E27FC236}">
                <a16:creationId xmlns:a16="http://schemas.microsoft.com/office/drawing/2014/main" id="{2ABDF698-F0A8-8B42-A86A-B402B2BB9D2E}"/>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a:off x="5209179" y="1276244"/>
            <a:ext cx="1182613" cy="266420"/>
          </a:xfrm>
          <a:prstGeom prst="rect">
            <a:avLst/>
          </a:prstGeom>
        </p:spPr>
      </p:pic>
      <p:pic>
        <p:nvPicPr>
          <p:cNvPr id="77" name="Picture 76">
            <a:extLst>
              <a:ext uri="{FF2B5EF4-FFF2-40B4-BE49-F238E27FC236}">
                <a16:creationId xmlns:a16="http://schemas.microsoft.com/office/drawing/2014/main" id="{824DA7B2-067E-4445-AAF9-CB526A7261EC}"/>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6437892" y="1268760"/>
            <a:ext cx="524114" cy="524114"/>
          </a:xfrm>
          <a:prstGeom prst="rect">
            <a:avLst/>
          </a:prstGeom>
        </p:spPr>
      </p:pic>
      <p:pic>
        <p:nvPicPr>
          <p:cNvPr id="79" name="Picture 78">
            <a:extLst>
              <a:ext uri="{FF2B5EF4-FFF2-40B4-BE49-F238E27FC236}">
                <a16:creationId xmlns:a16="http://schemas.microsoft.com/office/drawing/2014/main" id="{AF64597E-4302-BF41-8ADF-9AE51FA60A34}"/>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5209179" y="1593981"/>
            <a:ext cx="1182613" cy="270901"/>
          </a:xfrm>
          <a:prstGeom prst="rect">
            <a:avLst/>
          </a:prstGeom>
        </p:spPr>
      </p:pic>
      <p:sp>
        <p:nvSpPr>
          <p:cNvPr id="80" name="TextBox 79">
            <a:extLst>
              <a:ext uri="{FF2B5EF4-FFF2-40B4-BE49-F238E27FC236}">
                <a16:creationId xmlns:a16="http://schemas.microsoft.com/office/drawing/2014/main" id="{D4536409-9D21-5846-B141-AB9AD13EA66C}"/>
              </a:ext>
            </a:extLst>
          </p:cNvPr>
          <p:cNvSpPr txBox="1"/>
          <p:nvPr/>
        </p:nvSpPr>
        <p:spPr>
          <a:xfrm>
            <a:off x="3597650" y="1623379"/>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5B0530"/>
                </a:solidFill>
                <a:latin typeface="+mn-lt"/>
                <a:cs typeface="Franklin Gothic Book"/>
              </a:rPr>
              <a:t>MagAM</a:t>
            </a:r>
          </a:p>
        </p:txBody>
      </p:sp>
      <p:pic>
        <p:nvPicPr>
          <p:cNvPr id="84" name="Picture 83">
            <a:extLst>
              <a:ext uri="{FF2B5EF4-FFF2-40B4-BE49-F238E27FC236}">
                <a16:creationId xmlns:a16="http://schemas.microsoft.com/office/drawing/2014/main" id="{1C3A545D-F498-9A4E-B5DD-AD8413220BB9}"/>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pic>
        <p:nvPicPr>
          <p:cNvPr id="86" name="Picture 62" descr="sciences70">
            <a:extLst>
              <a:ext uri="{FF2B5EF4-FFF2-40B4-BE49-F238E27FC236}">
                <a16:creationId xmlns:a16="http://schemas.microsoft.com/office/drawing/2014/main" id="{AA5B2888-0E56-9F45-8B35-8228A598ABBB}"/>
              </a:ext>
            </a:extLst>
          </p:cNvPr>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470489" y="5521034"/>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7" name="Group 86">
            <a:extLst>
              <a:ext uri="{FF2B5EF4-FFF2-40B4-BE49-F238E27FC236}">
                <a16:creationId xmlns:a16="http://schemas.microsoft.com/office/drawing/2014/main" id="{06254F04-276F-5442-8278-70CB2FD08710}"/>
              </a:ext>
            </a:extLst>
          </p:cNvPr>
          <p:cNvGrpSpPr/>
          <p:nvPr/>
        </p:nvGrpSpPr>
        <p:grpSpPr>
          <a:xfrm>
            <a:off x="7543198" y="5194321"/>
            <a:ext cx="1218023" cy="1534528"/>
            <a:chOff x="7543198" y="5194321"/>
            <a:chExt cx="1218023" cy="1534528"/>
          </a:xfrm>
        </p:grpSpPr>
        <p:pic>
          <p:nvPicPr>
            <p:cNvPr id="88" name="Picture 87">
              <a:extLst>
                <a:ext uri="{FF2B5EF4-FFF2-40B4-BE49-F238E27FC236}">
                  <a16:creationId xmlns:a16="http://schemas.microsoft.com/office/drawing/2014/main" id="{8923A883-A588-4544-8357-0369B98AE028}"/>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7550364" y="6069887"/>
              <a:ext cx="779777" cy="310036"/>
            </a:xfrm>
            <a:prstGeom prst="rect">
              <a:avLst/>
            </a:prstGeom>
          </p:spPr>
        </p:pic>
        <p:grpSp>
          <p:nvGrpSpPr>
            <p:cNvPr id="89" name="Group 88">
              <a:extLst>
                <a:ext uri="{FF2B5EF4-FFF2-40B4-BE49-F238E27FC236}">
                  <a16:creationId xmlns:a16="http://schemas.microsoft.com/office/drawing/2014/main" id="{133E56CC-AF43-164D-AD8D-F4EB1B0F6AAE}"/>
                </a:ext>
              </a:extLst>
            </p:cNvPr>
            <p:cNvGrpSpPr/>
            <p:nvPr/>
          </p:nvGrpSpPr>
          <p:grpSpPr>
            <a:xfrm>
              <a:off x="7554130" y="5194321"/>
              <a:ext cx="1206849" cy="252014"/>
              <a:chOff x="5415407" y="6241501"/>
              <a:chExt cx="2057410" cy="363553"/>
            </a:xfrm>
          </p:grpSpPr>
          <p:pic>
            <p:nvPicPr>
              <p:cNvPr id="93" name="Picture 3" descr="page1image846823312">
                <a:extLst>
                  <a:ext uri="{FF2B5EF4-FFF2-40B4-BE49-F238E27FC236}">
                    <a16:creationId xmlns:a16="http://schemas.microsoft.com/office/drawing/2014/main" id="{76FEC588-3F75-9B4D-86BF-B40C94E37BA1}"/>
                  </a:ext>
                </a:extLst>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5415407" y="6241501"/>
                <a:ext cx="1005119" cy="363553"/>
              </a:xfrm>
              <a:prstGeom prst="rect">
                <a:avLst/>
              </a:prstGeom>
              <a:noFill/>
              <a:extLst>
                <a:ext uri="{909E8E84-426E-40DD-AFC4-6F175D3DCCD1}">
                  <a14:hiddenFill xmlns:a14="http://schemas.microsoft.com/office/drawing/2010/main">
                    <a:solidFill>
                      <a:srgbClr val="FFFFFF"/>
                    </a:solidFill>
                  </a14:hiddenFill>
                </a:ext>
              </a:extLst>
            </p:spPr>
          </p:pic>
          <p:sp>
            <p:nvSpPr>
              <p:cNvPr id="94" name="Rectangle 93">
                <a:extLst>
                  <a:ext uri="{FF2B5EF4-FFF2-40B4-BE49-F238E27FC236}">
                    <a16:creationId xmlns:a16="http://schemas.microsoft.com/office/drawing/2014/main" id="{556C33C5-57C0-F641-AA3B-304104FA732B}"/>
                  </a:ext>
                </a:extLst>
              </p:cNvPr>
              <p:cNvSpPr/>
              <p:nvPr/>
            </p:nvSpPr>
            <p:spPr bwMode="auto">
              <a:xfrm>
                <a:off x="6421717" y="6245741"/>
                <a:ext cx="1051100" cy="8420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95" name="Picture 2" descr="page1image846823584">
                <a:extLst>
                  <a:ext uri="{FF2B5EF4-FFF2-40B4-BE49-F238E27FC236}">
                    <a16:creationId xmlns:a16="http://schemas.microsoft.com/office/drawing/2014/main" id="{A7ECEF73-FE6C-8049-BF50-D2F7F8B575D1}"/>
                  </a:ext>
                </a:extLst>
              </p:cNvPr>
              <p:cNvPicPr>
                <a:picLocks noChangeAspect="1" noChangeArrowheads="1"/>
              </p:cNvPicPr>
              <p:nvPr/>
            </p:nvPicPr>
            <p:blipFill rotWithShape="1">
              <a:blip r:embed="rId25" cstate="screen">
                <a:extLst>
                  <a:ext uri="{28A0092B-C50C-407E-A947-70E740481C1C}">
                    <a14:useLocalDpi xmlns:a14="http://schemas.microsoft.com/office/drawing/2010/main"/>
                  </a:ext>
                </a:extLst>
              </a:blip>
              <a:srcRect/>
              <a:stretch/>
            </p:blipFill>
            <p:spPr bwMode="auto">
              <a:xfrm>
                <a:off x="6397884" y="6280460"/>
                <a:ext cx="1069275" cy="324594"/>
              </a:xfrm>
              <a:prstGeom prst="rect">
                <a:avLst/>
              </a:prstGeom>
              <a:noFill/>
              <a:extLst>
                <a:ext uri="{909E8E84-426E-40DD-AFC4-6F175D3DCCD1}">
                  <a14:hiddenFill xmlns:a14="http://schemas.microsoft.com/office/drawing/2010/main">
                    <a:solidFill>
                      <a:srgbClr val="FFFFFF"/>
                    </a:solidFill>
                  </a14:hiddenFill>
                </a:ext>
              </a:extLst>
            </p:spPr>
          </p:pic>
        </p:grpSp>
        <p:pic>
          <p:nvPicPr>
            <p:cNvPr id="90" name="Picture 62" descr="sciences70">
              <a:extLst>
                <a:ext uri="{FF2B5EF4-FFF2-40B4-BE49-F238E27FC236}">
                  <a16:creationId xmlns:a16="http://schemas.microsoft.com/office/drawing/2014/main" id="{7FE7B3BF-95D1-6C40-8748-727C26F474E7}"/>
                </a:ext>
              </a:extLst>
            </p:cNvPr>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7543198" y="6423089"/>
              <a:ext cx="776012" cy="3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90">
              <a:extLst>
                <a:ext uri="{FF2B5EF4-FFF2-40B4-BE49-F238E27FC236}">
                  <a16:creationId xmlns:a16="http://schemas.microsoft.com/office/drawing/2014/main" id="{E4FDB74D-F5B8-6149-8C63-B7F079357516}"/>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7554129" y="5488919"/>
              <a:ext cx="532369" cy="532369"/>
            </a:xfrm>
            <a:prstGeom prst="rect">
              <a:avLst/>
            </a:prstGeom>
          </p:spPr>
        </p:pic>
        <p:pic>
          <p:nvPicPr>
            <p:cNvPr id="92" name="Picture 91">
              <a:extLst>
                <a:ext uri="{FF2B5EF4-FFF2-40B4-BE49-F238E27FC236}">
                  <a16:creationId xmlns:a16="http://schemas.microsoft.com/office/drawing/2014/main" id="{4C1928D1-BF8F-B14C-8464-573B056DE0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36501" y="5494934"/>
              <a:ext cx="624720" cy="531787"/>
            </a:xfrm>
            <a:prstGeom prst="rect">
              <a:avLst/>
            </a:prstGeom>
          </p:spPr>
        </p:pic>
      </p:grpSp>
      <p:sp>
        <p:nvSpPr>
          <p:cNvPr id="96" name="Title 2">
            <a:extLst>
              <a:ext uri="{FF2B5EF4-FFF2-40B4-BE49-F238E27FC236}">
                <a16:creationId xmlns:a16="http://schemas.microsoft.com/office/drawing/2014/main" id="{EE10372F-8F5C-1C48-B009-0FBE9788DC45}"/>
              </a:ext>
            </a:extLst>
          </p:cNvPr>
          <p:cNvSpPr>
            <a:spLocks noGrp="1"/>
          </p:cNvSpPr>
          <p:nvPr>
            <p:ph type="title"/>
          </p:nvPr>
        </p:nvSpPr>
        <p:spPr>
          <a:xfrm>
            <a:off x="2077200" y="291600"/>
            <a:ext cx="6708025" cy="508500"/>
          </a:xfrm>
        </p:spPr>
        <p:txBody>
          <a:bodyPr/>
          <a:lstStyle/>
          <a:p>
            <a:r>
              <a:rPr lang="en-CH" dirty="0"/>
              <a:t>CHART – Enabling Technology R&amp;D</a:t>
            </a:r>
          </a:p>
        </p:txBody>
      </p:sp>
    </p:spTree>
    <p:extLst>
      <p:ext uri="{BB962C8B-B14F-4D97-AF65-F5344CB8AC3E}">
        <p14:creationId xmlns:p14="http://schemas.microsoft.com/office/powerpoint/2010/main" val="242601487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EEABE703-6800-8947-9C3F-5E09EDB60562}"/>
              </a:ext>
            </a:extLst>
          </p:cNvPr>
          <p:cNvSpPr/>
          <p:nvPr/>
        </p:nvSpPr>
        <p:spPr bwMode="auto">
          <a:xfrm>
            <a:off x="4605448" y="740403"/>
            <a:ext cx="4252925" cy="2808276"/>
          </a:xfrm>
          <a:prstGeom prst="rect">
            <a:avLst/>
          </a:prstGeom>
          <a:gradFill>
            <a:gsLst>
              <a:gs pos="0">
                <a:srgbClr val="BA8793"/>
              </a:gs>
              <a:gs pos="55000">
                <a:srgbClr val="8E95AD"/>
              </a:gs>
              <a:gs pos="0">
                <a:srgbClr val="BA8793"/>
              </a:gs>
              <a:gs pos="95000">
                <a:srgbClr val="075E07">
                  <a:alpha val="50000"/>
                </a:srgbClr>
              </a:gs>
              <a:gs pos="98000">
                <a:srgbClr val="075E07">
                  <a:alpha val="50000"/>
                </a:srgbClr>
              </a:gs>
              <a:gs pos="100000">
                <a:srgbClr val="075E07">
                  <a:alpha val="50000"/>
                </a:srgbClr>
              </a:gs>
            </a:gsLst>
            <a:lin ang="0" scaled="0"/>
          </a:gra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2" name="TextBox 71">
            <a:extLst>
              <a:ext uri="{FF2B5EF4-FFF2-40B4-BE49-F238E27FC236}">
                <a16:creationId xmlns:a16="http://schemas.microsoft.com/office/drawing/2014/main" id="{628CE299-E238-AB4E-BA32-BB1FC57304FA}"/>
              </a:ext>
            </a:extLst>
          </p:cNvPr>
          <p:cNvSpPr txBox="1"/>
          <p:nvPr/>
        </p:nvSpPr>
        <p:spPr>
          <a:xfrm>
            <a:off x="6144318" y="2257464"/>
            <a:ext cx="914400" cy="914400"/>
          </a:xfrm>
          <a:prstGeom prst="rect">
            <a:avLst/>
          </a:prstGeom>
          <a:noFill/>
        </p:spPr>
        <p:txBody>
          <a:bodyPr wrap="none" lIns="0" tIns="0" rIns="0" bIns="0" rtlCol="0">
            <a:noAutofit/>
          </a:bodyPr>
          <a:lstStyle/>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Subscale sample tests in background field</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Quench Protection</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Instrumentation and Signal Analysis</a:t>
            </a:r>
          </a:p>
        </p:txBody>
      </p:sp>
      <p:pic>
        <p:nvPicPr>
          <p:cNvPr id="75" name="Picture 74">
            <a:extLst>
              <a:ext uri="{FF2B5EF4-FFF2-40B4-BE49-F238E27FC236}">
                <a16:creationId xmlns:a16="http://schemas.microsoft.com/office/drawing/2014/main" id="{D4B07477-0CA1-4142-AB73-0E172395CB1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78254" y="1688680"/>
            <a:ext cx="1795560" cy="237648"/>
          </a:xfrm>
          <a:prstGeom prst="rect">
            <a:avLst/>
          </a:prstGeom>
        </p:spPr>
      </p:pic>
      <p:pic>
        <p:nvPicPr>
          <p:cNvPr id="78" name="Picture 3" descr="page1image846823312">
            <a:extLst>
              <a:ext uri="{FF2B5EF4-FFF2-40B4-BE49-F238E27FC236}">
                <a16:creationId xmlns:a16="http://schemas.microsoft.com/office/drawing/2014/main" id="{AAD3A02E-CD00-904D-A482-C2F7DB737B2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58835" y="1685266"/>
            <a:ext cx="746826" cy="31922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14</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nvGrpSpPr>
          <p:cNvPr id="13" name="Group 12">
            <a:extLst>
              <a:ext uri="{FF2B5EF4-FFF2-40B4-BE49-F238E27FC236}">
                <a16:creationId xmlns:a16="http://schemas.microsoft.com/office/drawing/2014/main" id="{891DDB86-8AAD-F140-AAC7-4EBC28DBA81E}"/>
              </a:ext>
            </a:extLst>
          </p:cNvPr>
          <p:cNvGrpSpPr/>
          <p:nvPr/>
        </p:nvGrpSpPr>
        <p:grpSpPr>
          <a:xfrm>
            <a:off x="1776533" y="4029201"/>
            <a:ext cx="1418154" cy="2785889"/>
            <a:chOff x="1776328" y="4029201"/>
            <a:chExt cx="1418154" cy="2785889"/>
          </a:xfrm>
        </p:grpSpPr>
        <p:sp>
          <p:nvSpPr>
            <p:cNvPr id="14" name="Rectangle 13">
              <a:extLst>
                <a:ext uri="{FF2B5EF4-FFF2-40B4-BE49-F238E27FC236}">
                  <a16:creationId xmlns:a16="http://schemas.microsoft.com/office/drawing/2014/main" id="{612BEB05-85F6-5B47-B65C-A8A07A5F361B}"/>
                </a:ext>
              </a:extLst>
            </p:cNvPr>
            <p:cNvSpPr/>
            <p:nvPr/>
          </p:nvSpPr>
          <p:spPr bwMode="auto">
            <a:xfrm>
              <a:off x="1776328"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5" name="Picture 14">
              <a:extLst>
                <a:ext uri="{FF2B5EF4-FFF2-40B4-BE49-F238E27FC236}">
                  <a16:creationId xmlns:a16="http://schemas.microsoft.com/office/drawing/2014/main" id="{AE3D1346-71DF-3049-918D-0AD0CD57244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964374" y="6397176"/>
              <a:ext cx="1017399" cy="263974"/>
            </a:xfrm>
            <a:prstGeom prst="rect">
              <a:avLst/>
            </a:prstGeom>
          </p:spPr>
        </p:pic>
        <p:pic>
          <p:nvPicPr>
            <p:cNvPr id="16" name="Picture 15">
              <a:extLst>
                <a:ext uri="{FF2B5EF4-FFF2-40B4-BE49-F238E27FC236}">
                  <a16:creationId xmlns:a16="http://schemas.microsoft.com/office/drawing/2014/main" id="{1E6B8EAF-BF54-2A4B-8EEA-1339FA4465A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51048" y="5796041"/>
              <a:ext cx="624720" cy="531787"/>
            </a:xfrm>
            <a:prstGeom prst="rect">
              <a:avLst/>
            </a:prstGeom>
          </p:spPr>
        </p:pic>
      </p:gr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7"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8"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7"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8"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11"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6" cstate="screen">
            <a:extLst>
              <a:ext uri="{BEBA8EAE-BF5A-486C-A8C5-ECC9F3942E4B}">
                <a14:imgProps xmlns:a14="http://schemas.microsoft.com/office/drawing/2010/main">
                  <a14:imgLayer r:embed="rId17">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8"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69" name="Picture 68">
            <a:extLst>
              <a:ext uri="{FF2B5EF4-FFF2-40B4-BE49-F238E27FC236}">
                <a16:creationId xmlns:a16="http://schemas.microsoft.com/office/drawing/2014/main" id="{F5480088-B109-0A41-B1B5-D960ABED09F0}"/>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pic>
        <p:nvPicPr>
          <p:cNvPr id="81" name="Picture 80">
            <a:extLst>
              <a:ext uri="{FF2B5EF4-FFF2-40B4-BE49-F238E27FC236}">
                <a16:creationId xmlns:a16="http://schemas.microsoft.com/office/drawing/2014/main" id="{9BAEE697-5000-7642-979F-3F27FE6863A3}"/>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5869899" y="1254021"/>
            <a:ext cx="735652" cy="361373"/>
          </a:xfrm>
          <a:prstGeom prst="rect">
            <a:avLst/>
          </a:prstGeom>
          <a:solidFill>
            <a:schemeClr val="bg1"/>
          </a:solidFill>
        </p:spPr>
      </p:pic>
      <p:pic>
        <p:nvPicPr>
          <p:cNvPr id="17" name="Picture 16">
            <a:extLst>
              <a:ext uri="{FF2B5EF4-FFF2-40B4-BE49-F238E27FC236}">
                <a16:creationId xmlns:a16="http://schemas.microsoft.com/office/drawing/2014/main" id="{B5FADB42-2DCB-AE4D-BFA4-BD0D33F4AE36}"/>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6678254" y="1252477"/>
            <a:ext cx="985935" cy="361012"/>
          </a:xfrm>
          <a:prstGeom prst="rect">
            <a:avLst/>
          </a:prstGeom>
        </p:spPr>
      </p:pic>
      <p:pic>
        <p:nvPicPr>
          <p:cNvPr id="87" name="Picture 86">
            <a:extLst>
              <a:ext uri="{FF2B5EF4-FFF2-40B4-BE49-F238E27FC236}">
                <a16:creationId xmlns:a16="http://schemas.microsoft.com/office/drawing/2014/main" id="{44494500-1FB7-C44F-9A87-9BC40742F6F8}"/>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pic>
        <p:nvPicPr>
          <p:cNvPr id="91" name="Picture 62" descr="sciences70">
            <a:extLst>
              <a:ext uri="{FF2B5EF4-FFF2-40B4-BE49-F238E27FC236}">
                <a16:creationId xmlns:a16="http://schemas.microsoft.com/office/drawing/2014/main" id="{3B1A9F10-C288-2644-9C8C-0D28E2849D9B}"/>
              </a:ext>
            </a:extLst>
          </p:cNvPr>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470489" y="5521034"/>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 name="Group 91">
            <a:extLst>
              <a:ext uri="{FF2B5EF4-FFF2-40B4-BE49-F238E27FC236}">
                <a16:creationId xmlns:a16="http://schemas.microsoft.com/office/drawing/2014/main" id="{297D649B-BECA-3D4D-9376-AF23EA0302EC}"/>
              </a:ext>
            </a:extLst>
          </p:cNvPr>
          <p:cNvGrpSpPr/>
          <p:nvPr/>
        </p:nvGrpSpPr>
        <p:grpSpPr>
          <a:xfrm>
            <a:off x="7543198" y="5194321"/>
            <a:ext cx="1218023" cy="1534528"/>
            <a:chOff x="7543198" y="5194321"/>
            <a:chExt cx="1218023" cy="1534528"/>
          </a:xfrm>
        </p:grpSpPr>
        <p:pic>
          <p:nvPicPr>
            <p:cNvPr id="93" name="Picture 92">
              <a:extLst>
                <a:ext uri="{FF2B5EF4-FFF2-40B4-BE49-F238E27FC236}">
                  <a16:creationId xmlns:a16="http://schemas.microsoft.com/office/drawing/2014/main" id="{69CD7509-A87E-1047-A3D4-9F45D4C5B527}"/>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7550364" y="6069887"/>
              <a:ext cx="779777" cy="310036"/>
            </a:xfrm>
            <a:prstGeom prst="rect">
              <a:avLst/>
            </a:prstGeom>
          </p:spPr>
        </p:pic>
        <p:grpSp>
          <p:nvGrpSpPr>
            <p:cNvPr id="94" name="Group 93">
              <a:extLst>
                <a:ext uri="{FF2B5EF4-FFF2-40B4-BE49-F238E27FC236}">
                  <a16:creationId xmlns:a16="http://schemas.microsoft.com/office/drawing/2014/main" id="{84302EBB-B1E8-BE43-9FED-E8FF3DAEF2C6}"/>
                </a:ext>
              </a:extLst>
            </p:cNvPr>
            <p:cNvGrpSpPr/>
            <p:nvPr/>
          </p:nvGrpSpPr>
          <p:grpSpPr>
            <a:xfrm>
              <a:off x="7554130" y="5194321"/>
              <a:ext cx="1206849" cy="252014"/>
              <a:chOff x="5415407" y="6241501"/>
              <a:chExt cx="2057410" cy="363553"/>
            </a:xfrm>
          </p:grpSpPr>
          <p:pic>
            <p:nvPicPr>
              <p:cNvPr id="98" name="Picture 3" descr="page1image846823312">
                <a:extLst>
                  <a:ext uri="{FF2B5EF4-FFF2-40B4-BE49-F238E27FC236}">
                    <a16:creationId xmlns:a16="http://schemas.microsoft.com/office/drawing/2014/main" id="{DEB0C643-73BC-1F47-B8BD-490AA2AD002B}"/>
                  </a:ext>
                </a:extLst>
              </p:cNvPr>
              <p:cNvPicPr>
                <a:picLocks noChangeAspect="1" noChangeArrowheads="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5415407" y="6241501"/>
                <a:ext cx="1005119" cy="363553"/>
              </a:xfrm>
              <a:prstGeom prst="rect">
                <a:avLst/>
              </a:prstGeom>
              <a:noFill/>
              <a:extLst>
                <a:ext uri="{909E8E84-426E-40DD-AFC4-6F175D3DCCD1}">
                  <a14:hiddenFill xmlns:a14="http://schemas.microsoft.com/office/drawing/2010/main">
                    <a:solidFill>
                      <a:srgbClr val="FFFFFF"/>
                    </a:solidFill>
                  </a14:hiddenFill>
                </a:ext>
              </a:extLst>
            </p:spPr>
          </p:pic>
          <p:sp>
            <p:nvSpPr>
              <p:cNvPr id="99" name="Rectangle 98">
                <a:extLst>
                  <a:ext uri="{FF2B5EF4-FFF2-40B4-BE49-F238E27FC236}">
                    <a16:creationId xmlns:a16="http://schemas.microsoft.com/office/drawing/2014/main" id="{4492B31E-4BB7-F549-A028-AAA2E9720CDB}"/>
                  </a:ext>
                </a:extLst>
              </p:cNvPr>
              <p:cNvSpPr/>
              <p:nvPr/>
            </p:nvSpPr>
            <p:spPr bwMode="auto">
              <a:xfrm>
                <a:off x="6421717" y="6245741"/>
                <a:ext cx="1051100" cy="8420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00" name="Picture 2" descr="page1image846823584">
                <a:extLst>
                  <a:ext uri="{FF2B5EF4-FFF2-40B4-BE49-F238E27FC236}">
                    <a16:creationId xmlns:a16="http://schemas.microsoft.com/office/drawing/2014/main" id="{86D47EE0-02E2-7E40-A648-27859056906E}"/>
                  </a:ext>
                </a:extLst>
              </p:cNvPr>
              <p:cNvPicPr>
                <a:picLocks noChangeAspect="1" noChangeArrowheads="1"/>
              </p:cNvPicPr>
              <p:nvPr/>
            </p:nvPicPr>
            <p:blipFill rotWithShape="1">
              <a:blip r:embed="rId26" cstate="screen">
                <a:extLst>
                  <a:ext uri="{28A0092B-C50C-407E-A947-70E740481C1C}">
                    <a14:useLocalDpi xmlns:a14="http://schemas.microsoft.com/office/drawing/2010/main"/>
                  </a:ext>
                </a:extLst>
              </a:blip>
              <a:srcRect/>
              <a:stretch/>
            </p:blipFill>
            <p:spPr bwMode="auto">
              <a:xfrm>
                <a:off x="6397884" y="6280460"/>
                <a:ext cx="1069275" cy="324594"/>
              </a:xfrm>
              <a:prstGeom prst="rect">
                <a:avLst/>
              </a:prstGeom>
              <a:noFill/>
              <a:extLst>
                <a:ext uri="{909E8E84-426E-40DD-AFC4-6F175D3DCCD1}">
                  <a14:hiddenFill xmlns:a14="http://schemas.microsoft.com/office/drawing/2010/main">
                    <a:solidFill>
                      <a:srgbClr val="FFFFFF"/>
                    </a:solidFill>
                  </a14:hiddenFill>
                </a:ext>
              </a:extLst>
            </p:spPr>
          </p:pic>
        </p:grpSp>
        <p:pic>
          <p:nvPicPr>
            <p:cNvPr id="95" name="Picture 62" descr="sciences70">
              <a:extLst>
                <a:ext uri="{FF2B5EF4-FFF2-40B4-BE49-F238E27FC236}">
                  <a16:creationId xmlns:a16="http://schemas.microsoft.com/office/drawing/2014/main" id="{066298DC-0864-9F4C-9B3E-499A96E9DB2C}"/>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7543198" y="6423089"/>
              <a:ext cx="776012" cy="3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Picture 95">
              <a:extLst>
                <a:ext uri="{FF2B5EF4-FFF2-40B4-BE49-F238E27FC236}">
                  <a16:creationId xmlns:a16="http://schemas.microsoft.com/office/drawing/2014/main" id="{98FBCC89-8D6F-8B47-BFDF-CFD967B61B8D}"/>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554129" y="5488919"/>
              <a:ext cx="532369" cy="532369"/>
            </a:xfrm>
            <a:prstGeom prst="rect">
              <a:avLst/>
            </a:prstGeom>
          </p:spPr>
        </p:pic>
        <p:pic>
          <p:nvPicPr>
            <p:cNvPr id="97" name="Picture 96">
              <a:extLst>
                <a:ext uri="{FF2B5EF4-FFF2-40B4-BE49-F238E27FC236}">
                  <a16:creationId xmlns:a16="http://schemas.microsoft.com/office/drawing/2014/main" id="{E606B9D6-96D6-0549-8A62-2D8859C1381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36501" y="5494934"/>
              <a:ext cx="624720" cy="531787"/>
            </a:xfrm>
            <a:prstGeom prst="rect">
              <a:avLst/>
            </a:prstGeom>
          </p:spPr>
        </p:pic>
      </p:grpSp>
      <p:sp>
        <p:nvSpPr>
          <p:cNvPr id="101" name="Title 2">
            <a:extLst>
              <a:ext uri="{FF2B5EF4-FFF2-40B4-BE49-F238E27FC236}">
                <a16:creationId xmlns:a16="http://schemas.microsoft.com/office/drawing/2014/main" id="{2380E7FB-3D5A-3442-9FE5-43C7CB341667}"/>
              </a:ext>
            </a:extLst>
          </p:cNvPr>
          <p:cNvSpPr>
            <a:spLocks noGrp="1"/>
          </p:cNvSpPr>
          <p:nvPr>
            <p:ph type="title"/>
          </p:nvPr>
        </p:nvSpPr>
        <p:spPr>
          <a:xfrm>
            <a:off x="2077200" y="291600"/>
            <a:ext cx="6708025" cy="508500"/>
          </a:xfrm>
        </p:spPr>
        <p:txBody>
          <a:bodyPr/>
          <a:lstStyle/>
          <a:p>
            <a:r>
              <a:rPr lang="en-CH" dirty="0"/>
              <a:t>CHART – Enabling Technology R&amp;D</a:t>
            </a:r>
          </a:p>
        </p:txBody>
      </p:sp>
    </p:spTree>
    <p:extLst>
      <p:ext uri="{BB962C8B-B14F-4D97-AF65-F5344CB8AC3E}">
        <p14:creationId xmlns:p14="http://schemas.microsoft.com/office/powerpoint/2010/main" val="265648885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9395C8-7935-C645-A174-69C5FC96EC06}"/>
              </a:ext>
            </a:extLst>
          </p:cNvPr>
          <p:cNvSpPr>
            <a:spLocks noGrp="1"/>
          </p:cNvSpPr>
          <p:nvPr>
            <p:ph sz="quarter" idx="13"/>
          </p:nvPr>
        </p:nvSpPr>
        <p:spPr>
          <a:xfrm>
            <a:off x="1042988" y="1413345"/>
            <a:ext cx="7742237" cy="4679951"/>
          </a:xfrm>
        </p:spPr>
        <p:txBody>
          <a:bodyPr/>
          <a:lstStyle/>
          <a:p>
            <a:r>
              <a:rPr lang="en-CH" dirty="0"/>
              <a:t>Topics and FTEs of ongoing </a:t>
            </a:r>
            <a:r>
              <a:rPr lang="en-CH" b="1" dirty="0"/>
              <a:t>ASC projects </a:t>
            </a:r>
            <a:r>
              <a:rPr lang="en-CH" dirty="0"/>
              <a:t>in CHART: </a:t>
            </a:r>
          </a:p>
          <a:p>
            <a:pPr lvl="1"/>
            <a:r>
              <a:rPr lang="en-CH" dirty="0">
                <a:solidFill>
                  <a:srgbClr val="7030A0"/>
                </a:solidFill>
              </a:rPr>
              <a:t>WireChar – SC wire and tape characterization (1 FTE)</a:t>
            </a:r>
          </a:p>
          <a:p>
            <a:pPr lvl="1"/>
            <a:r>
              <a:rPr lang="en-CH" dirty="0">
                <a:solidFill>
                  <a:srgbClr val="7030A0"/>
                </a:solidFill>
              </a:rPr>
              <a:t>WireDev – Nb</a:t>
            </a:r>
            <a:r>
              <a:rPr lang="en-CH" baseline="-25000" dirty="0">
                <a:solidFill>
                  <a:srgbClr val="7030A0"/>
                </a:solidFill>
              </a:rPr>
              <a:t>3</a:t>
            </a:r>
            <a:r>
              <a:rPr lang="en-CH" dirty="0">
                <a:solidFill>
                  <a:srgbClr val="7030A0"/>
                </a:solidFill>
              </a:rPr>
              <a:t>Sn wire development (3 FTE)</a:t>
            </a:r>
            <a:endParaRPr lang="en-CH" dirty="0">
              <a:solidFill>
                <a:srgbClr val="0070C0"/>
              </a:solidFill>
            </a:endParaRPr>
          </a:p>
          <a:p>
            <a:pPr lvl="1"/>
            <a:r>
              <a:rPr lang="en-CH" dirty="0">
                <a:solidFill>
                  <a:srgbClr val="0070C0"/>
                </a:solidFill>
              </a:rPr>
              <a:t>MagDev1 – SC magnet development (8 FTE)</a:t>
            </a:r>
          </a:p>
          <a:p>
            <a:pPr lvl="1"/>
            <a:r>
              <a:rPr lang="en-CH" dirty="0">
                <a:solidFill>
                  <a:srgbClr val="C00000"/>
                </a:solidFill>
              </a:rPr>
              <a:t>MagRes – resin development (1 FTE)</a:t>
            </a:r>
          </a:p>
          <a:p>
            <a:pPr lvl="1"/>
            <a:r>
              <a:rPr lang="en-CH" dirty="0">
                <a:solidFill>
                  <a:srgbClr val="C00000"/>
                </a:solidFill>
              </a:rPr>
              <a:t>MagAM – additive manufacturing for coil components (1 FTE)</a:t>
            </a:r>
          </a:p>
          <a:p>
            <a:pPr lvl="1"/>
            <a:r>
              <a:rPr lang="en-CH" dirty="0">
                <a:solidFill>
                  <a:srgbClr val="C00000"/>
                </a:solidFill>
              </a:rPr>
              <a:t>MagNum – numerics for design and analysis (1 FTE)</a:t>
            </a:r>
          </a:p>
          <a:p>
            <a:pPr lvl="1"/>
            <a:r>
              <a:rPr lang="en-CH" dirty="0">
                <a:solidFill>
                  <a:srgbClr val="0070C0"/>
                </a:solidFill>
              </a:rPr>
              <a:t>HTS Bulk Undulator – Bulk REBCO undulator technology (2 FTE)</a:t>
            </a:r>
          </a:p>
          <a:p>
            <a:pPr lvl="1"/>
            <a:r>
              <a:rPr lang="en-CH" dirty="0">
                <a:solidFill>
                  <a:srgbClr val="0070C0"/>
                </a:solidFill>
              </a:rPr>
              <a:t>FCCee Injector – injector test at SwissFEL, incl. NI solenoid (1 FTE)</a:t>
            </a:r>
          </a:p>
          <a:p>
            <a:pPr lvl="1"/>
            <a:r>
              <a:rPr lang="en-CH" dirty="0"/>
              <a:t>Total: 18 FTE</a:t>
            </a:r>
          </a:p>
          <a:p>
            <a:r>
              <a:rPr lang="en-CH" dirty="0"/>
              <a:t>Other ongoing CHART projects:</a:t>
            </a:r>
          </a:p>
          <a:p>
            <a:pPr lvl="1"/>
            <a:r>
              <a:rPr lang="en-CH" dirty="0">
                <a:solidFill>
                  <a:schemeClr val="accent6"/>
                </a:solidFill>
              </a:rPr>
              <a:t>FCC / LHC Lumi</a:t>
            </a:r>
          </a:p>
          <a:p>
            <a:pPr lvl="1"/>
            <a:r>
              <a:rPr lang="en-CH" dirty="0">
                <a:solidFill>
                  <a:schemeClr val="accent6"/>
                </a:solidFill>
              </a:rPr>
              <a:t>FCCee Beam Dynamics Simulation</a:t>
            </a:r>
          </a:p>
          <a:p>
            <a:pPr lvl="1"/>
            <a:r>
              <a:rPr lang="en-CH" dirty="0">
                <a:solidFill>
                  <a:schemeClr val="accent6"/>
                </a:solidFill>
              </a:rPr>
              <a:t>FCChh Stability</a:t>
            </a:r>
          </a:p>
          <a:p>
            <a:pPr lvl="1"/>
            <a:r>
              <a:rPr lang="en-CH" dirty="0">
                <a:solidFill>
                  <a:srgbClr val="85543A"/>
                </a:solidFill>
              </a:rPr>
              <a:t>FCC Geodesy</a:t>
            </a:r>
          </a:p>
          <a:p>
            <a:pPr lvl="1"/>
            <a:r>
              <a:rPr lang="en-CH" dirty="0">
                <a:solidFill>
                  <a:srgbClr val="85543A"/>
                </a:solidFill>
              </a:rPr>
              <a:t>FCC Geology 3D Model</a:t>
            </a:r>
          </a:p>
          <a:p>
            <a:pPr lvl="1"/>
            <a:endParaRPr lang="en-CH" dirty="0"/>
          </a:p>
        </p:txBody>
      </p:sp>
      <p:sp>
        <p:nvSpPr>
          <p:cNvPr id="3" name="Title 2">
            <a:extLst>
              <a:ext uri="{FF2B5EF4-FFF2-40B4-BE49-F238E27FC236}">
                <a16:creationId xmlns:a16="http://schemas.microsoft.com/office/drawing/2014/main" id="{2A66A0E4-C1E5-B649-88BC-1522F79B9C28}"/>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B1966889-3790-0E43-A549-F77B73A722D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15</a:t>
            </a:fld>
            <a:endParaRPr lang="de-DE" dirty="0"/>
          </a:p>
        </p:txBody>
      </p:sp>
      <p:pic>
        <p:nvPicPr>
          <p:cNvPr id="5" name="Picture 62" descr="sciences70">
            <a:extLst>
              <a:ext uri="{FF2B5EF4-FFF2-40B4-BE49-F238E27FC236}">
                <a16:creationId xmlns:a16="http://schemas.microsoft.com/office/drawing/2014/main" id="{466F7326-C96B-424F-A1B9-24932E8140E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17802" y="1701377"/>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E6576F2B-699B-F442-A3C2-E260EDF624B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596336" y="2924944"/>
            <a:ext cx="1182613" cy="266420"/>
          </a:xfrm>
          <a:prstGeom prst="rect">
            <a:avLst/>
          </a:prstGeom>
        </p:spPr>
      </p:pic>
      <p:pic>
        <p:nvPicPr>
          <p:cNvPr id="7" name="Picture 6">
            <a:extLst>
              <a:ext uri="{FF2B5EF4-FFF2-40B4-BE49-F238E27FC236}">
                <a16:creationId xmlns:a16="http://schemas.microsoft.com/office/drawing/2014/main" id="{4FA81EE8-842E-8541-BECE-563B2D13748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12720" y="2204864"/>
            <a:ext cx="1202670" cy="478177"/>
          </a:xfrm>
          <a:prstGeom prst="rect">
            <a:avLst/>
          </a:prstGeom>
        </p:spPr>
      </p:pic>
      <p:pic>
        <p:nvPicPr>
          <p:cNvPr id="8" name="Picture 7">
            <a:extLst>
              <a:ext uri="{FF2B5EF4-FFF2-40B4-BE49-F238E27FC236}">
                <a16:creationId xmlns:a16="http://schemas.microsoft.com/office/drawing/2014/main" id="{F5CEC251-089A-D344-ABE5-B8D5517B1C1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12720" y="3641286"/>
            <a:ext cx="1202670" cy="478177"/>
          </a:xfrm>
          <a:prstGeom prst="rect">
            <a:avLst/>
          </a:prstGeom>
        </p:spPr>
      </p:pic>
      <p:sp>
        <p:nvSpPr>
          <p:cNvPr id="15" name="TextBox 14">
            <a:extLst>
              <a:ext uri="{FF2B5EF4-FFF2-40B4-BE49-F238E27FC236}">
                <a16:creationId xmlns:a16="http://schemas.microsoft.com/office/drawing/2014/main" id="{52A6D73B-EC80-B545-9E6E-66A7E09A1506}"/>
              </a:ext>
            </a:extLst>
          </p:cNvPr>
          <p:cNvSpPr txBox="1"/>
          <p:nvPr/>
        </p:nvSpPr>
        <p:spPr>
          <a:xfrm>
            <a:off x="9452610" y="3943350"/>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pic>
        <p:nvPicPr>
          <p:cNvPr id="17" name="Picture 3" descr="page1image846823312">
            <a:extLst>
              <a:ext uri="{FF2B5EF4-FFF2-40B4-BE49-F238E27FC236}">
                <a16:creationId xmlns:a16="http://schemas.microsoft.com/office/drawing/2014/main" id="{0017951D-68E4-5248-9680-FFC46BD9A13B}"/>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612720" y="4906836"/>
            <a:ext cx="1108619" cy="47386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1BE0A743-9125-6242-9565-FD5A743477A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615915" y="5695407"/>
            <a:ext cx="1182613" cy="266420"/>
          </a:xfrm>
          <a:prstGeom prst="rect">
            <a:avLst/>
          </a:prstGeom>
        </p:spPr>
      </p:pic>
      <p:pic>
        <p:nvPicPr>
          <p:cNvPr id="19" name="Picture 62" descr="sciences70">
            <a:extLst>
              <a:ext uri="{FF2B5EF4-FFF2-40B4-BE49-F238E27FC236}">
                <a16:creationId xmlns:a16="http://schemas.microsoft.com/office/drawing/2014/main" id="{61A98AF0-C175-A548-8D84-0D1478CA71A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12720" y="6039594"/>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94910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
                                            <p:txEl>
                                              <p:pRg st="10" end="10"/>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
                                            <p:txEl>
                                              <p:pRg st="11" end="1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
                                            <p:txEl>
                                              <p:pRg st="12" end="1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14" end="14"/>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
                                            <p:txEl>
                                              <p:pRg st="15" end="15"/>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AA0F9E-3D7C-954C-AB54-CBA5B3CBFA3C}"/>
              </a:ext>
            </a:extLst>
          </p:cNvPr>
          <p:cNvSpPr>
            <a:spLocks noGrp="1"/>
          </p:cNvSpPr>
          <p:nvPr>
            <p:ph sz="quarter" idx="13"/>
          </p:nvPr>
        </p:nvSpPr>
        <p:spPr>
          <a:xfrm>
            <a:off x="1042988" y="1341438"/>
            <a:ext cx="7739065" cy="4679951"/>
          </a:xfrm>
        </p:spPr>
        <p:txBody>
          <a:bodyPr/>
          <a:lstStyle/>
          <a:p>
            <a:r>
              <a:rPr lang="en-CH" dirty="0"/>
              <a:t>Aim for innovative solutions to pressing problems.</a:t>
            </a:r>
          </a:p>
          <a:p>
            <a:r>
              <a:rPr lang="en-CH" dirty="0"/>
              <a:t>Fast-track key technology R&amp;D with academia and industry.</a:t>
            </a:r>
          </a:p>
          <a:p>
            <a:r>
              <a:rPr lang="en-CH" dirty="0"/>
              <a:t>Use fast-turnaround subscale samples and coils as innovation funnel.</a:t>
            </a:r>
          </a:p>
          <a:p>
            <a:r>
              <a:rPr lang="en-CH" dirty="0"/>
              <a:t>Stick to fast-turnaround paradigm when stepping up in unit length and coil size.</a:t>
            </a:r>
          </a:p>
          <a:p>
            <a:r>
              <a:rPr lang="en-CH" dirty="0"/>
              <a:t>Benefit from existing infrastructure (UniGE: 21 T solenoid, rod-type internal tin wire manufacturing, EPFL-SPC: SULTAN, PSI: advanced analytics facilities).</a:t>
            </a:r>
          </a:p>
          <a:p>
            <a:r>
              <a:rPr lang="en-CH" dirty="0"/>
              <a:t>Where required, invest in new infrastructure early to maximize its impact.</a:t>
            </a:r>
          </a:p>
          <a:p>
            <a:r>
              <a:rPr lang="en-CH" dirty="0"/>
              <a:t>Strive to keep competencies and people on board across financing periods.</a:t>
            </a:r>
          </a:p>
          <a:p>
            <a:r>
              <a:rPr lang="en-US" dirty="0"/>
              <a:t>Increase the cross-linking among CHART members to reach our full potential as a vibrant, distributed research network. </a:t>
            </a:r>
          </a:p>
          <a:p>
            <a:r>
              <a:rPr lang="en-US" dirty="0"/>
              <a:t>Ensure optimal coordination with CERN and the international HFM effort. </a:t>
            </a:r>
            <a:endParaRPr lang="en-CH" dirty="0"/>
          </a:p>
          <a:p>
            <a:endParaRPr lang="en-CH" dirty="0"/>
          </a:p>
          <a:p>
            <a:endParaRPr lang="en-CH" dirty="0"/>
          </a:p>
          <a:p>
            <a:pPr lvl="1"/>
            <a:endParaRPr lang="en-CH" dirty="0"/>
          </a:p>
        </p:txBody>
      </p:sp>
      <p:sp>
        <p:nvSpPr>
          <p:cNvPr id="3" name="Title 2">
            <a:extLst>
              <a:ext uri="{FF2B5EF4-FFF2-40B4-BE49-F238E27FC236}">
                <a16:creationId xmlns:a16="http://schemas.microsoft.com/office/drawing/2014/main" id="{1A3266CD-5C2A-2547-8FF8-7BDDC903DF73}"/>
              </a:ext>
            </a:extLst>
          </p:cNvPr>
          <p:cNvSpPr>
            <a:spLocks noGrp="1"/>
          </p:cNvSpPr>
          <p:nvPr>
            <p:ph type="title"/>
          </p:nvPr>
        </p:nvSpPr>
        <p:spPr/>
        <p:txBody>
          <a:bodyPr/>
          <a:lstStyle/>
          <a:p>
            <a:r>
              <a:rPr lang="en-CH" dirty="0"/>
              <a:t>CHART HFM Roadmap Strategy</a:t>
            </a:r>
          </a:p>
        </p:txBody>
      </p:sp>
      <p:sp>
        <p:nvSpPr>
          <p:cNvPr id="4" name="Slide Number Placeholder 3">
            <a:extLst>
              <a:ext uri="{FF2B5EF4-FFF2-40B4-BE49-F238E27FC236}">
                <a16:creationId xmlns:a16="http://schemas.microsoft.com/office/drawing/2014/main" id="{E4266E4C-9131-9045-94CD-4622B929527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16</a:t>
            </a:fld>
            <a:endParaRPr lang="de-DE" dirty="0"/>
          </a:p>
        </p:txBody>
      </p:sp>
      <p:pic>
        <p:nvPicPr>
          <p:cNvPr id="23" name="Picture 22">
            <a:extLst>
              <a:ext uri="{FF2B5EF4-FFF2-40B4-BE49-F238E27FC236}">
                <a16:creationId xmlns:a16="http://schemas.microsoft.com/office/drawing/2014/main" id="{17BC2761-AB37-A44A-8425-CB8458CA52D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23820" y="5269363"/>
            <a:ext cx="472516" cy="472516"/>
          </a:xfrm>
          <a:prstGeom prst="rect">
            <a:avLst/>
          </a:prstGeom>
        </p:spPr>
      </p:pic>
      <p:pic>
        <p:nvPicPr>
          <p:cNvPr id="24" name="Picture 23">
            <a:extLst>
              <a:ext uri="{FF2B5EF4-FFF2-40B4-BE49-F238E27FC236}">
                <a16:creationId xmlns:a16="http://schemas.microsoft.com/office/drawing/2014/main" id="{3FC05510-A563-3748-B344-1BA3A32739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07704" y="5269362"/>
            <a:ext cx="1202670" cy="478177"/>
          </a:xfrm>
          <a:prstGeom prst="rect">
            <a:avLst/>
          </a:prstGeom>
        </p:spPr>
      </p:pic>
      <p:pic>
        <p:nvPicPr>
          <p:cNvPr id="25" name="Picture 24">
            <a:extLst>
              <a:ext uri="{FF2B5EF4-FFF2-40B4-BE49-F238E27FC236}">
                <a16:creationId xmlns:a16="http://schemas.microsoft.com/office/drawing/2014/main" id="{6512FA88-1FB1-0344-ABB8-32A94642766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765651" y="5375240"/>
            <a:ext cx="1182613" cy="266420"/>
          </a:xfrm>
          <a:prstGeom prst="rect">
            <a:avLst/>
          </a:prstGeom>
        </p:spPr>
      </p:pic>
      <p:pic>
        <p:nvPicPr>
          <p:cNvPr id="26" name="Picture 62" descr="sciences70">
            <a:extLst>
              <a:ext uri="{FF2B5EF4-FFF2-40B4-BE49-F238E27FC236}">
                <a16:creationId xmlns:a16="http://schemas.microsoft.com/office/drawing/2014/main" id="{1D7C28D6-6118-CF4B-AF07-4D3C04D00FB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03848" y="5273669"/>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3" descr="page1image846823312">
            <a:extLst>
              <a:ext uri="{FF2B5EF4-FFF2-40B4-BE49-F238E27FC236}">
                <a16:creationId xmlns:a16="http://schemas.microsoft.com/office/drawing/2014/main" id="{060414BB-022C-6947-93C1-62841556BBFC}"/>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559375" y="5279627"/>
            <a:ext cx="1108619" cy="47386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828E9718-C815-BE44-8363-197835021533}"/>
              </a:ext>
            </a:extLst>
          </p:cNvPr>
          <p:cNvPicPr>
            <a:picLocks noChangeAspect="1"/>
          </p:cNvPicPr>
          <p:nvPr/>
        </p:nvPicPr>
        <p:blipFill>
          <a:blip r:embed="rId7"/>
          <a:stretch>
            <a:fillRect/>
          </a:stretch>
        </p:blipFill>
        <p:spPr>
          <a:xfrm>
            <a:off x="162711" y="5241758"/>
            <a:ext cx="1623224" cy="546682"/>
          </a:xfrm>
          <a:prstGeom prst="rect">
            <a:avLst/>
          </a:prstGeom>
        </p:spPr>
      </p:pic>
      <p:pic>
        <p:nvPicPr>
          <p:cNvPr id="30" name="Picture 29" descr="Text&#10;&#10;Description automatically generated with low confidence">
            <a:extLst>
              <a:ext uri="{FF2B5EF4-FFF2-40B4-BE49-F238E27FC236}">
                <a16:creationId xmlns:a16="http://schemas.microsoft.com/office/drawing/2014/main" id="{37049DAB-34A6-CE40-B863-EEAA0932E730}"/>
              </a:ext>
            </a:extLst>
          </p:cNvPr>
          <p:cNvPicPr>
            <a:picLocks noChangeAspect="1"/>
          </p:cNvPicPr>
          <p:nvPr/>
        </p:nvPicPr>
        <p:blipFill>
          <a:blip r:embed="rId8"/>
          <a:stretch>
            <a:fillRect/>
          </a:stretch>
        </p:blipFill>
        <p:spPr>
          <a:xfrm>
            <a:off x="7761818" y="5241758"/>
            <a:ext cx="1202670" cy="551224"/>
          </a:xfrm>
          <a:prstGeom prst="rect">
            <a:avLst/>
          </a:prstGeom>
        </p:spPr>
      </p:pic>
    </p:spTree>
    <p:extLst>
      <p:ext uri="{BB962C8B-B14F-4D97-AF65-F5344CB8AC3E}">
        <p14:creationId xmlns:p14="http://schemas.microsoft.com/office/powerpoint/2010/main" val="36628009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FD54830-7645-BF41-829F-ECA0C4D6DC35}"/>
              </a:ext>
            </a:extLst>
          </p:cNvPr>
          <p:cNvSpPr>
            <a:spLocks noGrp="1"/>
          </p:cNvSpPr>
          <p:nvPr>
            <p:ph sz="quarter" idx="13"/>
          </p:nvPr>
        </p:nvSpPr>
        <p:spPr/>
        <p:txBody>
          <a:bodyPr/>
          <a:lstStyle/>
          <a:p>
            <a:pPr lvl="0"/>
            <a:r>
              <a:rPr lang="en-US" sz="1600" dirty="0"/>
              <a:t>How to increase the overall robustness and performance of Nb</a:t>
            </a:r>
            <a:r>
              <a:rPr lang="en-US" sz="1600" baseline="-25000" dirty="0"/>
              <a:t>3</a:t>
            </a:r>
            <a:r>
              <a:rPr lang="en-US" sz="1600" dirty="0"/>
              <a:t>Sn technology in terms of </a:t>
            </a:r>
          </a:p>
          <a:p>
            <a:pPr lvl="1"/>
            <a:r>
              <a:rPr lang="en-US" sz="1600" dirty="0"/>
              <a:t>increased field,</a:t>
            </a:r>
          </a:p>
          <a:p>
            <a:pPr lvl="1"/>
            <a:r>
              <a:rPr lang="en-US" sz="1600" dirty="0"/>
              <a:t>increased yield of conforming coils, </a:t>
            </a:r>
          </a:p>
          <a:p>
            <a:pPr lvl="1"/>
            <a:r>
              <a:rPr lang="en-US" sz="1600" dirty="0"/>
              <a:t>reduced magnet training to ultimate field, and </a:t>
            </a:r>
          </a:p>
          <a:p>
            <a:pPr lvl="1"/>
            <a:r>
              <a:rPr lang="en-US" sz="1600" dirty="0"/>
              <a:t>resilience to operational and thermal cycles?</a:t>
            </a:r>
            <a:endParaRPr lang="en-CH" sz="1600" dirty="0"/>
          </a:p>
          <a:p>
            <a:pPr lvl="0"/>
            <a:r>
              <a:rPr lang="en-US" sz="1600" dirty="0"/>
              <a:t>To which level can the magnetic field be pushed in an economical way?</a:t>
            </a:r>
            <a:endParaRPr lang="en-CH" sz="1600" dirty="0"/>
          </a:p>
          <a:p>
            <a:pPr lvl="0"/>
            <a:r>
              <a:rPr lang="en-US" sz="1600" dirty="0"/>
              <a:t>How to reduce the manufacturing complexity and material cost?</a:t>
            </a:r>
          </a:p>
          <a:p>
            <a:pPr marL="0" lvl="0" indent="0">
              <a:buNone/>
            </a:pPr>
            <a:endParaRPr lang="en-US" sz="1600" dirty="0"/>
          </a:p>
          <a:p>
            <a:pPr marL="0" indent="0">
              <a:buNone/>
            </a:pPr>
            <a:endParaRPr lang="en-CH" sz="1600" dirty="0"/>
          </a:p>
          <a:p>
            <a:pPr lvl="1"/>
            <a:endParaRPr lang="en-CH" sz="1600" dirty="0"/>
          </a:p>
        </p:txBody>
      </p:sp>
      <p:sp>
        <p:nvSpPr>
          <p:cNvPr id="3" name="Title 2">
            <a:extLst>
              <a:ext uri="{FF2B5EF4-FFF2-40B4-BE49-F238E27FC236}">
                <a16:creationId xmlns:a16="http://schemas.microsoft.com/office/drawing/2014/main" id="{2D767036-31B5-7F42-B6B2-D35C16D0B35D}"/>
              </a:ext>
            </a:extLst>
          </p:cNvPr>
          <p:cNvSpPr>
            <a:spLocks noGrp="1"/>
          </p:cNvSpPr>
          <p:nvPr>
            <p:ph type="title"/>
          </p:nvPr>
        </p:nvSpPr>
        <p:spPr/>
        <p:txBody>
          <a:bodyPr/>
          <a:lstStyle/>
          <a:p>
            <a:r>
              <a:rPr lang="en-CH" dirty="0"/>
              <a:t>LTS Driving Questions</a:t>
            </a:r>
          </a:p>
        </p:txBody>
      </p:sp>
      <p:sp>
        <p:nvSpPr>
          <p:cNvPr id="4" name="Slide Number Placeholder 3">
            <a:extLst>
              <a:ext uri="{FF2B5EF4-FFF2-40B4-BE49-F238E27FC236}">
                <a16:creationId xmlns:a16="http://schemas.microsoft.com/office/drawing/2014/main" id="{3BD55FE9-9D20-894B-A7C5-6133E6D0359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17</a:t>
            </a:fld>
            <a:endParaRPr lang="de-DE" dirty="0"/>
          </a:p>
        </p:txBody>
      </p:sp>
      <p:graphicFrame>
        <p:nvGraphicFramePr>
          <p:cNvPr id="6" name="Diagram 5">
            <a:extLst>
              <a:ext uri="{FF2B5EF4-FFF2-40B4-BE49-F238E27FC236}">
                <a16:creationId xmlns:a16="http://schemas.microsoft.com/office/drawing/2014/main" id="{94D8DF7F-89AF-884D-9C1F-781A24FD8119}"/>
              </a:ext>
            </a:extLst>
          </p:cNvPr>
          <p:cNvGraphicFramePr/>
          <p:nvPr>
            <p:extLst>
              <p:ext uri="{D42A27DB-BD31-4B8C-83A1-F6EECF244321}">
                <p14:modId xmlns:p14="http://schemas.microsoft.com/office/powerpoint/2010/main" val="2156662414"/>
              </p:ext>
            </p:extLst>
          </p:nvPr>
        </p:nvGraphicFramePr>
        <p:xfrm>
          <a:off x="2051720" y="3436434"/>
          <a:ext cx="5040560" cy="2917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169609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Group 94">
            <a:extLst>
              <a:ext uri="{FF2B5EF4-FFF2-40B4-BE49-F238E27FC236}">
                <a16:creationId xmlns:a16="http://schemas.microsoft.com/office/drawing/2014/main" id="{9562FD4A-044F-1E4D-902A-AFE97BA43883}"/>
              </a:ext>
            </a:extLst>
          </p:cNvPr>
          <p:cNvGrpSpPr/>
          <p:nvPr/>
        </p:nvGrpSpPr>
        <p:grpSpPr>
          <a:xfrm>
            <a:off x="2171469" y="1124744"/>
            <a:ext cx="5199672" cy="5153842"/>
            <a:chOff x="2349661" y="729205"/>
            <a:chExt cx="5636870" cy="4467828"/>
          </a:xfrm>
        </p:grpSpPr>
        <p:cxnSp>
          <p:nvCxnSpPr>
            <p:cNvPr id="96" name="Straight Connector 95">
              <a:extLst>
                <a:ext uri="{FF2B5EF4-FFF2-40B4-BE49-F238E27FC236}">
                  <a16:creationId xmlns:a16="http://schemas.microsoft.com/office/drawing/2014/main" id="{EE1411A3-9622-6849-A6A9-1530B5125FAE}"/>
                </a:ext>
              </a:extLst>
            </p:cNvPr>
            <p:cNvCxnSpPr>
              <a:cxnSpLocks/>
            </p:cNvCxnSpPr>
            <p:nvPr/>
          </p:nvCxnSpPr>
          <p:spPr>
            <a:xfrm>
              <a:off x="2349661" y="729205"/>
              <a:ext cx="0" cy="4467828"/>
            </a:xfrm>
            <a:prstGeom prst="line">
              <a:avLst/>
            </a:prstGeom>
            <a:noFill/>
            <a:ln w="6350" cap="flat" cmpd="sng" algn="ctr">
              <a:solidFill>
                <a:srgbClr val="4472C4"/>
              </a:solidFill>
              <a:prstDash val="solid"/>
              <a:miter lim="800000"/>
            </a:ln>
            <a:effectLst/>
          </p:spPr>
        </p:cxnSp>
        <p:cxnSp>
          <p:nvCxnSpPr>
            <p:cNvPr id="97" name="Straight Connector 96">
              <a:extLst>
                <a:ext uri="{FF2B5EF4-FFF2-40B4-BE49-F238E27FC236}">
                  <a16:creationId xmlns:a16="http://schemas.microsoft.com/office/drawing/2014/main" id="{17899FE3-3E72-4049-8A60-81856FAA0D96}"/>
                </a:ext>
              </a:extLst>
            </p:cNvPr>
            <p:cNvCxnSpPr>
              <a:cxnSpLocks/>
            </p:cNvCxnSpPr>
            <p:nvPr/>
          </p:nvCxnSpPr>
          <p:spPr>
            <a:xfrm>
              <a:off x="3300714" y="729205"/>
              <a:ext cx="0" cy="4467828"/>
            </a:xfrm>
            <a:prstGeom prst="line">
              <a:avLst/>
            </a:prstGeom>
            <a:noFill/>
            <a:ln w="6350" cap="flat" cmpd="sng" algn="ctr">
              <a:solidFill>
                <a:srgbClr val="4472C4"/>
              </a:solidFill>
              <a:prstDash val="solid"/>
              <a:miter lim="800000"/>
            </a:ln>
            <a:effectLst/>
          </p:spPr>
        </p:cxnSp>
        <p:cxnSp>
          <p:nvCxnSpPr>
            <p:cNvPr id="98" name="Straight Connector 97">
              <a:extLst>
                <a:ext uri="{FF2B5EF4-FFF2-40B4-BE49-F238E27FC236}">
                  <a16:creationId xmlns:a16="http://schemas.microsoft.com/office/drawing/2014/main" id="{4BD9CB7A-3EFE-F64C-B40B-739EE4E47976}"/>
                </a:ext>
              </a:extLst>
            </p:cNvPr>
            <p:cNvCxnSpPr>
              <a:cxnSpLocks/>
            </p:cNvCxnSpPr>
            <p:nvPr/>
          </p:nvCxnSpPr>
          <p:spPr>
            <a:xfrm>
              <a:off x="4217043" y="729205"/>
              <a:ext cx="0" cy="4467828"/>
            </a:xfrm>
            <a:prstGeom prst="line">
              <a:avLst/>
            </a:prstGeom>
            <a:noFill/>
            <a:ln w="6350" cap="flat" cmpd="sng" algn="ctr">
              <a:solidFill>
                <a:srgbClr val="4472C4"/>
              </a:solidFill>
              <a:prstDash val="solid"/>
              <a:miter lim="800000"/>
            </a:ln>
            <a:effectLst/>
          </p:spPr>
        </p:cxnSp>
        <p:cxnSp>
          <p:nvCxnSpPr>
            <p:cNvPr id="99" name="Straight Connector 98">
              <a:extLst>
                <a:ext uri="{FF2B5EF4-FFF2-40B4-BE49-F238E27FC236}">
                  <a16:creationId xmlns:a16="http://schemas.microsoft.com/office/drawing/2014/main" id="{E61DBAD7-6FB0-0941-B25C-D80DDE915988}"/>
                </a:ext>
              </a:extLst>
            </p:cNvPr>
            <p:cNvCxnSpPr>
              <a:cxnSpLocks/>
            </p:cNvCxnSpPr>
            <p:nvPr/>
          </p:nvCxnSpPr>
          <p:spPr>
            <a:xfrm>
              <a:off x="5191245" y="729205"/>
              <a:ext cx="0" cy="4467828"/>
            </a:xfrm>
            <a:prstGeom prst="line">
              <a:avLst/>
            </a:prstGeom>
            <a:noFill/>
            <a:ln w="6350" cap="flat" cmpd="sng" algn="ctr">
              <a:solidFill>
                <a:srgbClr val="4472C4"/>
              </a:solidFill>
              <a:prstDash val="solid"/>
              <a:miter lim="800000"/>
            </a:ln>
            <a:effectLst/>
          </p:spPr>
        </p:cxnSp>
        <p:cxnSp>
          <p:nvCxnSpPr>
            <p:cNvPr id="100" name="Straight Connector 99">
              <a:extLst>
                <a:ext uri="{FF2B5EF4-FFF2-40B4-BE49-F238E27FC236}">
                  <a16:creationId xmlns:a16="http://schemas.microsoft.com/office/drawing/2014/main" id="{CC9C6EEC-9954-7947-915F-6556449B801E}"/>
                </a:ext>
              </a:extLst>
            </p:cNvPr>
            <p:cNvCxnSpPr>
              <a:cxnSpLocks/>
            </p:cNvCxnSpPr>
            <p:nvPr/>
          </p:nvCxnSpPr>
          <p:spPr>
            <a:xfrm>
              <a:off x="6103716" y="729205"/>
              <a:ext cx="0" cy="4467828"/>
            </a:xfrm>
            <a:prstGeom prst="line">
              <a:avLst/>
            </a:prstGeom>
            <a:noFill/>
            <a:ln w="6350" cap="flat" cmpd="sng" algn="ctr">
              <a:solidFill>
                <a:srgbClr val="4472C4"/>
              </a:solidFill>
              <a:prstDash val="solid"/>
              <a:miter lim="800000"/>
            </a:ln>
            <a:effectLst/>
          </p:spPr>
        </p:cxnSp>
        <p:cxnSp>
          <p:nvCxnSpPr>
            <p:cNvPr id="101" name="Straight Connector 100">
              <a:extLst>
                <a:ext uri="{FF2B5EF4-FFF2-40B4-BE49-F238E27FC236}">
                  <a16:creationId xmlns:a16="http://schemas.microsoft.com/office/drawing/2014/main" id="{5FB9EB63-604F-7B41-B38F-EE7A61403AF5}"/>
                </a:ext>
              </a:extLst>
            </p:cNvPr>
            <p:cNvCxnSpPr>
              <a:cxnSpLocks/>
            </p:cNvCxnSpPr>
            <p:nvPr/>
          </p:nvCxnSpPr>
          <p:spPr>
            <a:xfrm>
              <a:off x="7047053" y="729205"/>
              <a:ext cx="0" cy="4467828"/>
            </a:xfrm>
            <a:prstGeom prst="line">
              <a:avLst/>
            </a:prstGeom>
            <a:noFill/>
            <a:ln w="6350" cap="flat" cmpd="sng" algn="ctr">
              <a:solidFill>
                <a:srgbClr val="4472C4"/>
              </a:solidFill>
              <a:prstDash val="solid"/>
              <a:miter lim="800000"/>
            </a:ln>
            <a:effectLst/>
          </p:spPr>
        </p:cxnSp>
        <p:cxnSp>
          <p:nvCxnSpPr>
            <p:cNvPr id="102" name="Straight Connector 101">
              <a:extLst>
                <a:ext uri="{FF2B5EF4-FFF2-40B4-BE49-F238E27FC236}">
                  <a16:creationId xmlns:a16="http://schemas.microsoft.com/office/drawing/2014/main" id="{C7EC1171-8499-7441-9585-C20626E66199}"/>
                </a:ext>
              </a:extLst>
            </p:cNvPr>
            <p:cNvCxnSpPr>
              <a:cxnSpLocks/>
            </p:cNvCxnSpPr>
            <p:nvPr/>
          </p:nvCxnSpPr>
          <p:spPr>
            <a:xfrm>
              <a:off x="7986531" y="729205"/>
              <a:ext cx="0" cy="4467828"/>
            </a:xfrm>
            <a:prstGeom prst="line">
              <a:avLst/>
            </a:prstGeom>
            <a:noFill/>
            <a:ln w="6350" cap="flat" cmpd="sng" algn="ctr">
              <a:solidFill>
                <a:srgbClr val="4472C4"/>
              </a:solidFill>
              <a:prstDash val="solid"/>
              <a:miter lim="800000"/>
            </a:ln>
            <a:effectLst/>
          </p:spPr>
        </p:cxnSp>
      </p:grpSp>
      <p:sp>
        <p:nvSpPr>
          <p:cNvPr id="3" name="Title 2">
            <a:extLst>
              <a:ext uri="{FF2B5EF4-FFF2-40B4-BE49-F238E27FC236}">
                <a16:creationId xmlns:a16="http://schemas.microsoft.com/office/drawing/2014/main" id="{A326A64D-2D5E-C141-9C56-1053EAF3FC64}"/>
              </a:ext>
            </a:extLst>
          </p:cNvPr>
          <p:cNvSpPr>
            <a:spLocks noGrp="1"/>
          </p:cNvSpPr>
          <p:nvPr>
            <p:ph type="title"/>
          </p:nvPr>
        </p:nvSpPr>
        <p:spPr/>
        <p:txBody>
          <a:bodyPr/>
          <a:lstStyle/>
          <a:p>
            <a:r>
              <a:rPr lang="en-CH" dirty="0"/>
              <a:t>CHART LTS HFM Roadmap</a:t>
            </a:r>
          </a:p>
        </p:txBody>
      </p:sp>
      <p:sp>
        <p:nvSpPr>
          <p:cNvPr id="4" name="Slide Number Placeholder 3">
            <a:extLst>
              <a:ext uri="{FF2B5EF4-FFF2-40B4-BE49-F238E27FC236}">
                <a16:creationId xmlns:a16="http://schemas.microsoft.com/office/drawing/2014/main" id="{DDEB9E33-A7DC-0E4B-93BC-9B0C962B21A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18</a:t>
            </a:fld>
            <a:endParaRPr lang="de-DE" dirty="0"/>
          </a:p>
        </p:txBody>
      </p:sp>
      <p:sp>
        <p:nvSpPr>
          <p:cNvPr id="87" name="TextBox 86">
            <a:extLst>
              <a:ext uri="{FF2B5EF4-FFF2-40B4-BE49-F238E27FC236}">
                <a16:creationId xmlns:a16="http://schemas.microsoft.com/office/drawing/2014/main" id="{3BB82D81-61AA-A649-B18B-B723CCEE29AC}"/>
              </a:ext>
            </a:extLst>
          </p:cNvPr>
          <p:cNvSpPr txBox="1"/>
          <p:nvPr/>
        </p:nvSpPr>
        <p:spPr>
          <a:xfrm>
            <a:off x="1509891" y="972713"/>
            <a:ext cx="473207" cy="261610"/>
          </a:xfrm>
          <a:prstGeom prst="rect">
            <a:avLst/>
          </a:prstGeom>
          <a:noFill/>
        </p:spPr>
        <p:txBody>
          <a:bodyPr wrap="none" rtlCol="0">
            <a:spAutoFit/>
          </a:bodyPr>
          <a:lstStyle/>
          <a:p>
            <a:pPr algn="ctr" eaLnBrk="1" fontAlgn="auto" hangingPunct="1">
              <a:spcBef>
                <a:spcPts val="0"/>
              </a:spcBef>
              <a:spcAft>
                <a:spcPts val="0"/>
              </a:spcAft>
            </a:pPr>
            <a:r>
              <a:rPr lang="en-CH" sz="1100" dirty="0">
                <a:solidFill>
                  <a:srgbClr val="4472C4">
                    <a:lumMod val="50000"/>
                  </a:srgbClr>
                </a:solidFill>
                <a:latin typeface="Calibri" panose="020F0502020204030204"/>
                <a:ea typeface="+mn-ea"/>
                <a:cs typeface="+mn-cs"/>
              </a:rPr>
              <a:t>2020</a:t>
            </a:r>
          </a:p>
        </p:txBody>
      </p:sp>
      <p:sp>
        <p:nvSpPr>
          <p:cNvPr id="88" name="TextBox 87">
            <a:extLst>
              <a:ext uri="{FF2B5EF4-FFF2-40B4-BE49-F238E27FC236}">
                <a16:creationId xmlns:a16="http://schemas.microsoft.com/office/drawing/2014/main" id="{3EF29501-62B5-D04E-83A0-B5BEBC7B5AB4}"/>
              </a:ext>
            </a:extLst>
          </p:cNvPr>
          <p:cNvSpPr txBox="1"/>
          <p:nvPr/>
        </p:nvSpPr>
        <p:spPr>
          <a:xfrm>
            <a:off x="2376504" y="972713"/>
            <a:ext cx="473207" cy="261610"/>
          </a:xfrm>
          <a:prstGeom prst="rect">
            <a:avLst/>
          </a:prstGeom>
          <a:noFill/>
        </p:spPr>
        <p:txBody>
          <a:bodyPr wrap="none" rtlCol="0">
            <a:spAutoFit/>
          </a:bodyPr>
          <a:lstStyle/>
          <a:p>
            <a:pPr algn="ctr" eaLnBrk="1" fontAlgn="auto" hangingPunct="1">
              <a:spcBef>
                <a:spcPts val="0"/>
              </a:spcBef>
              <a:spcAft>
                <a:spcPts val="0"/>
              </a:spcAft>
            </a:pPr>
            <a:r>
              <a:rPr lang="en-CH" sz="1100" dirty="0">
                <a:solidFill>
                  <a:srgbClr val="4472C4">
                    <a:lumMod val="50000"/>
                  </a:srgbClr>
                </a:solidFill>
                <a:latin typeface="Calibri" panose="020F0502020204030204"/>
                <a:ea typeface="+mn-ea"/>
                <a:cs typeface="+mn-cs"/>
              </a:rPr>
              <a:t>2021</a:t>
            </a:r>
          </a:p>
        </p:txBody>
      </p:sp>
      <p:sp>
        <p:nvSpPr>
          <p:cNvPr id="89" name="TextBox 88">
            <a:extLst>
              <a:ext uri="{FF2B5EF4-FFF2-40B4-BE49-F238E27FC236}">
                <a16:creationId xmlns:a16="http://schemas.microsoft.com/office/drawing/2014/main" id="{84A7D198-A3F7-9041-93CA-CBABEF2FCE46}"/>
              </a:ext>
            </a:extLst>
          </p:cNvPr>
          <p:cNvSpPr txBox="1"/>
          <p:nvPr/>
        </p:nvSpPr>
        <p:spPr>
          <a:xfrm>
            <a:off x="3243117" y="972713"/>
            <a:ext cx="473207" cy="261610"/>
          </a:xfrm>
          <a:prstGeom prst="rect">
            <a:avLst/>
          </a:prstGeom>
          <a:noFill/>
        </p:spPr>
        <p:txBody>
          <a:bodyPr wrap="none" rtlCol="0">
            <a:spAutoFit/>
          </a:bodyPr>
          <a:lstStyle/>
          <a:p>
            <a:pPr algn="ctr" eaLnBrk="1" fontAlgn="auto" hangingPunct="1">
              <a:spcBef>
                <a:spcPts val="0"/>
              </a:spcBef>
              <a:spcAft>
                <a:spcPts val="0"/>
              </a:spcAft>
            </a:pPr>
            <a:r>
              <a:rPr lang="en-CH" sz="1100" dirty="0">
                <a:solidFill>
                  <a:srgbClr val="4472C4">
                    <a:lumMod val="50000"/>
                  </a:srgbClr>
                </a:solidFill>
                <a:latin typeface="Calibri" panose="020F0502020204030204"/>
                <a:ea typeface="+mn-ea"/>
                <a:cs typeface="+mn-cs"/>
              </a:rPr>
              <a:t>2022</a:t>
            </a:r>
          </a:p>
        </p:txBody>
      </p:sp>
      <p:sp>
        <p:nvSpPr>
          <p:cNvPr id="90" name="TextBox 89">
            <a:extLst>
              <a:ext uri="{FF2B5EF4-FFF2-40B4-BE49-F238E27FC236}">
                <a16:creationId xmlns:a16="http://schemas.microsoft.com/office/drawing/2014/main" id="{70863A3E-5114-6644-8247-7D56FA4A370A}"/>
              </a:ext>
            </a:extLst>
          </p:cNvPr>
          <p:cNvSpPr txBox="1"/>
          <p:nvPr/>
        </p:nvSpPr>
        <p:spPr>
          <a:xfrm>
            <a:off x="4109729" y="972713"/>
            <a:ext cx="473207" cy="261610"/>
          </a:xfrm>
          <a:prstGeom prst="rect">
            <a:avLst/>
          </a:prstGeom>
          <a:noFill/>
        </p:spPr>
        <p:txBody>
          <a:bodyPr wrap="none" rtlCol="0">
            <a:spAutoFit/>
          </a:bodyPr>
          <a:lstStyle/>
          <a:p>
            <a:pPr algn="ctr" eaLnBrk="1" fontAlgn="auto" hangingPunct="1">
              <a:spcBef>
                <a:spcPts val="0"/>
              </a:spcBef>
              <a:spcAft>
                <a:spcPts val="0"/>
              </a:spcAft>
            </a:pPr>
            <a:r>
              <a:rPr lang="en-CH" sz="1100" dirty="0">
                <a:solidFill>
                  <a:srgbClr val="4472C4">
                    <a:lumMod val="50000"/>
                  </a:srgbClr>
                </a:solidFill>
                <a:latin typeface="Calibri" panose="020F0502020204030204"/>
                <a:ea typeface="+mn-ea"/>
                <a:cs typeface="+mn-cs"/>
              </a:rPr>
              <a:t>2023</a:t>
            </a:r>
          </a:p>
        </p:txBody>
      </p:sp>
      <p:sp>
        <p:nvSpPr>
          <p:cNvPr id="91" name="TextBox 90">
            <a:extLst>
              <a:ext uri="{FF2B5EF4-FFF2-40B4-BE49-F238E27FC236}">
                <a16:creationId xmlns:a16="http://schemas.microsoft.com/office/drawing/2014/main" id="{5563C42B-29B7-5A4D-8163-8DAB21CB9CB0}"/>
              </a:ext>
            </a:extLst>
          </p:cNvPr>
          <p:cNvSpPr txBox="1"/>
          <p:nvPr/>
        </p:nvSpPr>
        <p:spPr>
          <a:xfrm>
            <a:off x="4976342" y="972713"/>
            <a:ext cx="473207" cy="261610"/>
          </a:xfrm>
          <a:prstGeom prst="rect">
            <a:avLst/>
          </a:prstGeom>
          <a:noFill/>
        </p:spPr>
        <p:txBody>
          <a:bodyPr wrap="none" rtlCol="0">
            <a:spAutoFit/>
          </a:bodyPr>
          <a:lstStyle/>
          <a:p>
            <a:pPr algn="ctr" eaLnBrk="1" fontAlgn="auto" hangingPunct="1">
              <a:spcBef>
                <a:spcPts val="0"/>
              </a:spcBef>
              <a:spcAft>
                <a:spcPts val="0"/>
              </a:spcAft>
            </a:pPr>
            <a:r>
              <a:rPr lang="en-CH" sz="1100" dirty="0">
                <a:solidFill>
                  <a:srgbClr val="4472C4">
                    <a:lumMod val="50000"/>
                  </a:srgbClr>
                </a:solidFill>
                <a:latin typeface="Calibri" panose="020F0502020204030204"/>
                <a:ea typeface="+mn-ea"/>
                <a:cs typeface="+mn-cs"/>
              </a:rPr>
              <a:t>2024</a:t>
            </a:r>
          </a:p>
        </p:txBody>
      </p:sp>
      <p:sp>
        <p:nvSpPr>
          <p:cNvPr id="92" name="TextBox 91">
            <a:extLst>
              <a:ext uri="{FF2B5EF4-FFF2-40B4-BE49-F238E27FC236}">
                <a16:creationId xmlns:a16="http://schemas.microsoft.com/office/drawing/2014/main" id="{8E58E50F-74E5-854C-8089-1297A5648216}"/>
              </a:ext>
            </a:extLst>
          </p:cNvPr>
          <p:cNvSpPr txBox="1"/>
          <p:nvPr/>
        </p:nvSpPr>
        <p:spPr>
          <a:xfrm>
            <a:off x="5842955" y="972713"/>
            <a:ext cx="473207" cy="261610"/>
          </a:xfrm>
          <a:prstGeom prst="rect">
            <a:avLst/>
          </a:prstGeom>
          <a:noFill/>
        </p:spPr>
        <p:txBody>
          <a:bodyPr wrap="none" rtlCol="0">
            <a:spAutoFit/>
          </a:bodyPr>
          <a:lstStyle/>
          <a:p>
            <a:pPr algn="ctr" eaLnBrk="1" fontAlgn="auto" hangingPunct="1">
              <a:spcBef>
                <a:spcPts val="0"/>
              </a:spcBef>
              <a:spcAft>
                <a:spcPts val="0"/>
              </a:spcAft>
            </a:pPr>
            <a:r>
              <a:rPr lang="en-CH" sz="1100" dirty="0">
                <a:solidFill>
                  <a:srgbClr val="4472C4">
                    <a:lumMod val="50000"/>
                  </a:srgbClr>
                </a:solidFill>
                <a:latin typeface="Calibri" panose="020F0502020204030204"/>
                <a:ea typeface="+mn-ea"/>
                <a:cs typeface="+mn-cs"/>
              </a:rPr>
              <a:t>2025</a:t>
            </a:r>
          </a:p>
        </p:txBody>
      </p:sp>
      <p:sp>
        <p:nvSpPr>
          <p:cNvPr id="93" name="TextBox 92">
            <a:extLst>
              <a:ext uri="{FF2B5EF4-FFF2-40B4-BE49-F238E27FC236}">
                <a16:creationId xmlns:a16="http://schemas.microsoft.com/office/drawing/2014/main" id="{BC0AFDEF-9BB1-5848-A8C5-5B5AA5C1037C}"/>
              </a:ext>
            </a:extLst>
          </p:cNvPr>
          <p:cNvSpPr txBox="1"/>
          <p:nvPr/>
        </p:nvSpPr>
        <p:spPr>
          <a:xfrm>
            <a:off x="6709567" y="972713"/>
            <a:ext cx="473207" cy="261610"/>
          </a:xfrm>
          <a:prstGeom prst="rect">
            <a:avLst/>
          </a:prstGeom>
          <a:noFill/>
        </p:spPr>
        <p:txBody>
          <a:bodyPr wrap="none" rtlCol="0">
            <a:spAutoFit/>
          </a:bodyPr>
          <a:lstStyle/>
          <a:p>
            <a:pPr algn="ctr" eaLnBrk="1" fontAlgn="auto" hangingPunct="1">
              <a:spcBef>
                <a:spcPts val="0"/>
              </a:spcBef>
              <a:spcAft>
                <a:spcPts val="0"/>
              </a:spcAft>
            </a:pPr>
            <a:r>
              <a:rPr lang="en-CH" sz="1100" dirty="0">
                <a:solidFill>
                  <a:srgbClr val="4472C4">
                    <a:lumMod val="50000"/>
                  </a:srgbClr>
                </a:solidFill>
                <a:latin typeface="Calibri" panose="020F0502020204030204"/>
                <a:ea typeface="+mn-ea"/>
                <a:cs typeface="+mn-cs"/>
              </a:rPr>
              <a:t>2026</a:t>
            </a:r>
          </a:p>
        </p:txBody>
      </p:sp>
      <p:sp>
        <p:nvSpPr>
          <p:cNvPr id="94" name="TextBox 93">
            <a:extLst>
              <a:ext uri="{FF2B5EF4-FFF2-40B4-BE49-F238E27FC236}">
                <a16:creationId xmlns:a16="http://schemas.microsoft.com/office/drawing/2014/main" id="{0EB11B89-7EA7-184C-94E4-159440D206EC}"/>
              </a:ext>
            </a:extLst>
          </p:cNvPr>
          <p:cNvSpPr txBox="1"/>
          <p:nvPr/>
        </p:nvSpPr>
        <p:spPr>
          <a:xfrm>
            <a:off x="7576180" y="972713"/>
            <a:ext cx="473207" cy="261610"/>
          </a:xfrm>
          <a:prstGeom prst="rect">
            <a:avLst/>
          </a:prstGeom>
          <a:noFill/>
        </p:spPr>
        <p:txBody>
          <a:bodyPr wrap="none" rtlCol="0">
            <a:spAutoFit/>
          </a:bodyPr>
          <a:lstStyle/>
          <a:p>
            <a:pPr algn="ctr" eaLnBrk="1" fontAlgn="auto" hangingPunct="1">
              <a:spcBef>
                <a:spcPts val="0"/>
              </a:spcBef>
              <a:spcAft>
                <a:spcPts val="0"/>
              </a:spcAft>
            </a:pPr>
            <a:r>
              <a:rPr lang="en-CH" sz="1100" dirty="0">
                <a:solidFill>
                  <a:srgbClr val="4472C4">
                    <a:lumMod val="50000"/>
                  </a:srgbClr>
                </a:solidFill>
                <a:latin typeface="Calibri" panose="020F0502020204030204"/>
                <a:ea typeface="+mn-ea"/>
                <a:cs typeface="+mn-cs"/>
              </a:rPr>
              <a:t>2027</a:t>
            </a:r>
          </a:p>
        </p:txBody>
      </p:sp>
      <p:sp>
        <p:nvSpPr>
          <p:cNvPr id="105" name="Pentagon 104">
            <a:extLst>
              <a:ext uri="{FF2B5EF4-FFF2-40B4-BE49-F238E27FC236}">
                <a16:creationId xmlns:a16="http://schemas.microsoft.com/office/drawing/2014/main" id="{8FD74017-59F3-2741-BCB2-5F32C8293066}"/>
              </a:ext>
            </a:extLst>
          </p:cNvPr>
          <p:cNvSpPr/>
          <p:nvPr/>
        </p:nvSpPr>
        <p:spPr>
          <a:xfrm>
            <a:off x="-163178" y="1821392"/>
            <a:ext cx="1423068" cy="360000"/>
          </a:xfrm>
          <a:prstGeom prst="homePlate">
            <a:avLst/>
          </a:prstGeom>
          <a:solidFill>
            <a:sysClr val="window" lastClr="FFFFFF"/>
          </a:solidFill>
          <a:ln w="1905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2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CHART1</a:t>
            </a:r>
          </a:p>
        </p:txBody>
      </p:sp>
      <p:sp>
        <p:nvSpPr>
          <p:cNvPr id="103" name="Chevron 102">
            <a:extLst>
              <a:ext uri="{FF2B5EF4-FFF2-40B4-BE49-F238E27FC236}">
                <a16:creationId xmlns:a16="http://schemas.microsoft.com/office/drawing/2014/main" id="{930325F7-A4D2-B24A-9FB6-F3DF8F61601B}"/>
              </a:ext>
            </a:extLst>
          </p:cNvPr>
          <p:cNvSpPr/>
          <p:nvPr/>
        </p:nvSpPr>
        <p:spPr>
          <a:xfrm>
            <a:off x="5175447" y="1827020"/>
            <a:ext cx="3907565" cy="360000"/>
          </a:xfrm>
          <a:prstGeom prst="chevron">
            <a:avLst/>
          </a:prstGeom>
          <a:solidFill>
            <a:sysClr val="window" lastClr="FFFFFF"/>
          </a:solidFill>
          <a:ln w="19050" cap="flat" cmpd="sng" algn="ctr">
            <a:solidFill>
              <a:srgbClr val="4472C4">
                <a:lumMod val="75000"/>
              </a:srgb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2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CHART3</a:t>
            </a:r>
          </a:p>
        </p:txBody>
      </p:sp>
      <p:sp>
        <p:nvSpPr>
          <p:cNvPr id="104" name="Chevron 103">
            <a:extLst>
              <a:ext uri="{FF2B5EF4-FFF2-40B4-BE49-F238E27FC236}">
                <a16:creationId xmlns:a16="http://schemas.microsoft.com/office/drawing/2014/main" id="{84CE4A16-6C46-C14C-A904-A0CBCDFF2D7B}"/>
              </a:ext>
            </a:extLst>
          </p:cNvPr>
          <p:cNvSpPr/>
          <p:nvPr/>
        </p:nvSpPr>
        <p:spPr>
          <a:xfrm>
            <a:off x="1231898" y="1826059"/>
            <a:ext cx="3981046" cy="360000"/>
          </a:xfrm>
          <a:prstGeom prst="chevron">
            <a:avLst/>
          </a:prstGeom>
          <a:solidFill>
            <a:sysClr val="window" lastClr="FFFFFF"/>
          </a:solidFill>
          <a:ln w="1905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2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CHART2</a:t>
            </a:r>
          </a:p>
        </p:txBody>
      </p:sp>
      <p:sp>
        <p:nvSpPr>
          <p:cNvPr id="123" name="Chevron 122">
            <a:extLst>
              <a:ext uri="{FF2B5EF4-FFF2-40B4-BE49-F238E27FC236}">
                <a16:creationId xmlns:a16="http://schemas.microsoft.com/office/drawing/2014/main" id="{05049045-2357-4143-8C72-272551EF11CB}"/>
              </a:ext>
            </a:extLst>
          </p:cNvPr>
          <p:cNvSpPr/>
          <p:nvPr/>
        </p:nvSpPr>
        <p:spPr>
          <a:xfrm>
            <a:off x="5825690" y="1340767"/>
            <a:ext cx="1714904" cy="252000"/>
          </a:xfrm>
          <a:prstGeom prst="chevron">
            <a:avLst/>
          </a:prstGeom>
          <a:solidFill>
            <a:srgbClr val="4472C4">
              <a:lumMod val="75000"/>
            </a:srgbClr>
          </a:soli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200" b="0" i="0" u="none" strike="noStrike" kern="0" cap="none" spc="0" normalizeH="0" baseline="0" noProof="0" dirty="0">
                <a:ln>
                  <a:noFill/>
                </a:ln>
                <a:solidFill>
                  <a:prstClr val="white"/>
                </a:solidFill>
                <a:effectLst/>
                <a:uLnTx/>
                <a:uFillTx/>
                <a:latin typeface="Calibri" panose="020F0502020204030204"/>
                <a:ea typeface="+mn-ea"/>
                <a:cs typeface="+mn-cs"/>
              </a:rPr>
              <a:t>ESPP Update</a:t>
            </a:r>
          </a:p>
        </p:txBody>
      </p:sp>
      <p:sp>
        <p:nvSpPr>
          <p:cNvPr id="124" name="Chevron 123">
            <a:extLst>
              <a:ext uri="{FF2B5EF4-FFF2-40B4-BE49-F238E27FC236}">
                <a16:creationId xmlns:a16="http://schemas.microsoft.com/office/drawing/2014/main" id="{9DFF2893-4427-9342-A55B-590734E196F2}"/>
              </a:ext>
            </a:extLst>
          </p:cNvPr>
          <p:cNvSpPr/>
          <p:nvPr/>
        </p:nvSpPr>
        <p:spPr>
          <a:xfrm>
            <a:off x="137108" y="1349752"/>
            <a:ext cx="1714904" cy="252000"/>
          </a:xfrm>
          <a:prstGeom prst="chevron">
            <a:avLst/>
          </a:prstGeom>
          <a:solidFill>
            <a:srgbClr val="4472C4">
              <a:lumMod val="75000"/>
            </a:srgbClr>
          </a:soli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200" b="0" i="0" u="none" strike="noStrike" kern="0" cap="none" spc="0" normalizeH="0" baseline="0" noProof="0" dirty="0">
                <a:ln>
                  <a:noFill/>
                </a:ln>
                <a:solidFill>
                  <a:prstClr val="white"/>
                </a:solidFill>
                <a:effectLst/>
                <a:uLnTx/>
                <a:uFillTx/>
                <a:latin typeface="Calibri" panose="020F0502020204030204"/>
                <a:ea typeface="+mn-ea"/>
                <a:cs typeface="+mn-cs"/>
              </a:rPr>
              <a:t>ESPP Update</a:t>
            </a:r>
          </a:p>
        </p:txBody>
      </p:sp>
      <p:grpSp>
        <p:nvGrpSpPr>
          <p:cNvPr id="5" name="Group 4">
            <a:extLst>
              <a:ext uri="{FF2B5EF4-FFF2-40B4-BE49-F238E27FC236}">
                <a16:creationId xmlns:a16="http://schemas.microsoft.com/office/drawing/2014/main" id="{2A777EF7-7C91-204A-9D51-7901A64B3284}"/>
              </a:ext>
            </a:extLst>
          </p:cNvPr>
          <p:cNvGrpSpPr/>
          <p:nvPr/>
        </p:nvGrpSpPr>
        <p:grpSpPr>
          <a:xfrm>
            <a:off x="-105927" y="2204864"/>
            <a:ext cx="6550135" cy="1030308"/>
            <a:chOff x="-105927" y="2204864"/>
            <a:chExt cx="6550135" cy="1030308"/>
          </a:xfrm>
        </p:grpSpPr>
        <p:sp>
          <p:nvSpPr>
            <p:cNvPr id="107" name="TextBox 106">
              <a:extLst>
                <a:ext uri="{FF2B5EF4-FFF2-40B4-BE49-F238E27FC236}">
                  <a16:creationId xmlns:a16="http://schemas.microsoft.com/office/drawing/2014/main" id="{04D10338-5799-824F-942B-B6414FF05D0E}"/>
                </a:ext>
              </a:extLst>
            </p:cNvPr>
            <p:cNvSpPr txBox="1"/>
            <p:nvPr/>
          </p:nvSpPr>
          <p:spPr>
            <a:xfrm>
              <a:off x="131841" y="2204864"/>
              <a:ext cx="1063432" cy="276999"/>
            </a:xfrm>
            <a:prstGeom prst="rect">
              <a:avLst/>
            </a:prstGeom>
            <a:noFill/>
          </p:spPr>
          <p:txBody>
            <a:bodyPr wrap="none" rtlCol="0">
              <a:spAutoFit/>
            </a:bodyPr>
            <a:lstStyle>
              <a:defPPr>
                <a:defRPr lang="en-CH"/>
              </a:defPPr>
              <a:lvl1pPr algn="ctr">
                <a:defRPr sz="1200">
                  <a:solidFill>
                    <a:schemeClr val="accent1">
                      <a:lumMod val="50000"/>
                    </a:schemeClr>
                  </a:solidFill>
                </a:defRPr>
              </a:lvl1pPr>
            </a:lstStyle>
            <a:p>
              <a:pPr eaLnBrk="1" fontAlgn="auto" hangingPunct="1">
                <a:spcBef>
                  <a:spcPts val="0"/>
                </a:spcBef>
                <a:spcAft>
                  <a:spcPts val="0"/>
                </a:spcAft>
              </a:pPr>
              <a:r>
                <a:rPr lang="en-CH" b="1" dirty="0">
                  <a:solidFill>
                    <a:srgbClr val="4BACC5"/>
                  </a:solidFill>
                  <a:latin typeface="Calibri" panose="020F0502020204030204"/>
                  <a:ea typeface="+mn-ea"/>
                  <a:cs typeface="+mn-cs"/>
                </a:rPr>
                <a:t>Infrastructure</a:t>
              </a:r>
            </a:p>
          </p:txBody>
        </p:sp>
        <p:sp>
          <p:nvSpPr>
            <p:cNvPr id="112" name="Pentagon 111">
              <a:extLst>
                <a:ext uri="{FF2B5EF4-FFF2-40B4-BE49-F238E27FC236}">
                  <a16:creationId xmlns:a16="http://schemas.microsoft.com/office/drawing/2014/main" id="{56979301-E856-CA47-BED8-A777172181BE}"/>
                </a:ext>
              </a:extLst>
            </p:cNvPr>
            <p:cNvSpPr/>
            <p:nvPr/>
          </p:nvSpPr>
          <p:spPr>
            <a:xfrm>
              <a:off x="-105927" y="2470028"/>
              <a:ext cx="4468372" cy="360000"/>
            </a:xfrm>
            <a:prstGeom prst="homePlate">
              <a:avLst/>
            </a:prstGeom>
            <a:solidFill>
              <a:srgbClr val="4BACC5">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178992"/>
                  </a:solidFill>
                  <a:effectLst/>
                  <a:uLnTx/>
                  <a:uFillTx/>
                  <a:latin typeface="Calibri" panose="020F0502020204030204"/>
                  <a:ea typeface="+mn-ea"/>
                  <a:cs typeface="+mn-cs"/>
                </a:rPr>
                <a:t>MagDev Lab</a:t>
              </a:r>
            </a:p>
          </p:txBody>
        </p:sp>
        <p:sp>
          <p:nvSpPr>
            <p:cNvPr id="113" name="Chevron 112">
              <a:extLst>
                <a:ext uri="{FF2B5EF4-FFF2-40B4-BE49-F238E27FC236}">
                  <a16:creationId xmlns:a16="http://schemas.microsoft.com/office/drawing/2014/main" id="{C9FE0EF3-0B73-A847-9826-2D0395DCFED3}"/>
                </a:ext>
              </a:extLst>
            </p:cNvPr>
            <p:cNvSpPr/>
            <p:nvPr/>
          </p:nvSpPr>
          <p:spPr>
            <a:xfrm>
              <a:off x="5177515" y="2470028"/>
              <a:ext cx="1266693" cy="360000"/>
            </a:xfrm>
            <a:prstGeom prst="chevron">
              <a:avLst/>
            </a:prstGeom>
            <a:solidFill>
              <a:srgbClr val="4BACC5">
                <a:alpha val="34118"/>
              </a:srgbClr>
            </a:solid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178992"/>
                  </a:solidFill>
                  <a:effectLst/>
                  <a:uLnTx/>
                  <a:uFillTx/>
                  <a:latin typeface="Calibri" panose="020F0502020204030204"/>
                  <a:ea typeface="+mn-ea"/>
                  <a:cs typeface="+mn-cs"/>
                </a:rPr>
                <a:t>LHe Testing Facility</a:t>
              </a:r>
            </a:p>
          </p:txBody>
        </p:sp>
        <p:sp>
          <p:nvSpPr>
            <p:cNvPr id="180" name="Pentagon 179">
              <a:extLst>
                <a:ext uri="{FF2B5EF4-FFF2-40B4-BE49-F238E27FC236}">
                  <a16:creationId xmlns:a16="http://schemas.microsoft.com/office/drawing/2014/main" id="{31BF40C5-76E5-0444-8651-4B9DEF9DC42E}"/>
                </a:ext>
              </a:extLst>
            </p:cNvPr>
            <p:cNvSpPr/>
            <p:nvPr/>
          </p:nvSpPr>
          <p:spPr>
            <a:xfrm>
              <a:off x="3279338" y="2875172"/>
              <a:ext cx="1439755" cy="360000"/>
            </a:xfrm>
            <a:prstGeom prst="homePlate">
              <a:avLst/>
            </a:prstGeom>
            <a:solidFill>
              <a:srgbClr val="4BACC5">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178992"/>
                  </a:solidFill>
                  <a:effectLst/>
                  <a:uLnTx/>
                  <a:uFillTx/>
                  <a:latin typeface="Calibri" panose="020F0502020204030204"/>
                  <a:ea typeface="+mn-ea"/>
                  <a:cs typeface="+mn-cs"/>
                </a:rPr>
                <a:t>Wire Lab Extension</a:t>
              </a:r>
            </a:p>
          </p:txBody>
        </p:sp>
      </p:grpSp>
      <p:grpSp>
        <p:nvGrpSpPr>
          <p:cNvPr id="187" name="Group 186">
            <a:extLst>
              <a:ext uri="{FF2B5EF4-FFF2-40B4-BE49-F238E27FC236}">
                <a16:creationId xmlns:a16="http://schemas.microsoft.com/office/drawing/2014/main" id="{9A271898-0D1E-AB40-ABBC-AB191AFFA635}"/>
              </a:ext>
            </a:extLst>
          </p:cNvPr>
          <p:cNvGrpSpPr/>
          <p:nvPr/>
        </p:nvGrpSpPr>
        <p:grpSpPr>
          <a:xfrm>
            <a:off x="2756359" y="1593962"/>
            <a:ext cx="902154" cy="610902"/>
            <a:chOff x="2846889" y="647442"/>
            <a:chExt cx="1147583" cy="777097"/>
          </a:xfrm>
        </p:grpSpPr>
        <p:pic>
          <p:nvPicPr>
            <p:cNvPr id="188" name="Picture 187">
              <a:extLst>
                <a:ext uri="{FF2B5EF4-FFF2-40B4-BE49-F238E27FC236}">
                  <a16:creationId xmlns:a16="http://schemas.microsoft.com/office/drawing/2014/main" id="{B7910E5B-C8DA-8047-8FA3-A235BAF89CD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46889" y="733630"/>
              <a:ext cx="1116806" cy="690909"/>
            </a:xfrm>
            <a:prstGeom prst="rect">
              <a:avLst/>
            </a:prstGeom>
          </p:spPr>
        </p:pic>
        <p:sp>
          <p:nvSpPr>
            <p:cNvPr id="189" name="Rectangle 188">
              <a:extLst>
                <a:ext uri="{FF2B5EF4-FFF2-40B4-BE49-F238E27FC236}">
                  <a16:creationId xmlns:a16="http://schemas.microsoft.com/office/drawing/2014/main" id="{23B10F74-95BE-824D-B9D4-D2595EF731DA}"/>
                </a:ext>
              </a:extLst>
            </p:cNvPr>
            <p:cNvSpPr/>
            <p:nvPr/>
          </p:nvSpPr>
          <p:spPr>
            <a:xfrm>
              <a:off x="3610713" y="647442"/>
              <a:ext cx="383759" cy="469808"/>
            </a:xfrm>
            <a:prstGeom prst="rect">
              <a:avLst/>
            </a:prstGeom>
          </p:spPr>
          <p:txBody>
            <a:bodyPr wrap="none">
              <a:spAutoFit/>
            </a:bodyPr>
            <a:lstStyle/>
            <a:p>
              <a:r>
                <a:rPr lang="en-GB" sz="1800" b="1" dirty="0">
                  <a:latin typeface="Calibri" panose="020F0502020204030204" pitchFamily="34" charset="0"/>
                  <a:ea typeface="ＭＳ Ｐゴシック" panose="020B0600070205080204" pitchFamily="34" charset="-128"/>
                </a:rPr>
                <a:t>2</a:t>
              </a:r>
              <a:endParaRPr lang="en-US" sz="1800" dirty="0"/>
            </a:p>
          </p:txBody>
        </p:sp>
      </p:grpSp>
      <p:grpSp>
        <p:nvGrpSpPr>
          <p:cNvPr id="190" name="Group 189">
            <a:extLst>
              <a:ext uri="{FF2B5EF4-FFF2-40B4-BE49-F238E27FC236}">
                <a16:creationId xmlns:a16="http://schemas.microsoft.com/office/drawing/2014/main" id="{EEAE9A29-B616-5F44-9012-ADD68F796060}"/>
              </a:ext>
            </a:extLst>
          </p:cNvPr>
          <p:cNvGrpSpPr/>
          <p:nvPr/>
        </p:nvGrpSpPr>
        <p:grpSpPr>
          <a:xfrm>
            <a:off x="6718359" y="1593962"/>
            <a:ext cx="902154" cy="610902"/>
            <a:chOff x="2846889" y="647442"/>
            <a:chExt cx="1147583" cy="777097"/>
          </a:xfrm>
        </p:grpSpPr>
        <p:pic>
          <p:nvPicPr>
            <p:cNvPr id="191" name="Picture 190">
              <a:extLst>
                <a:ext uri="{FF2B5EF4-FFF2-40B4-BE49-F238E27FC236}">
                  <a16:creationId xmlns:a16="http://schemas.microsoft.com/office/drawing/2014/main" id="{4BB1B185-6386-2242-B58A-96997B21052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46889" y="733630"/>
              <a:ext cx="1116806" cy="690909"/>
            </a:xfrm>
            <a:prstGeom prst="rect">
              <a:avLst/>
            </a:prstGeom>
          </p:spPr>
        </p:pic>
        <p:sp>
          <p:nvSpPr>
            <p:cNvPr id="192" name="Rectangle 191">
              <a:extLst>
                <a:ext uri="{FF2B5EF4-FFF2-40B4-BE49-F238E27FC236}">
                  <a16:creationId xmlns:a16="http://schemas.microsoft.com/office/drawing/2014/main" id="{CB985F0A-771F-1442-9A09-48005EE17C27}"/>
                </a:ext>
              </a:extLst>
            </p:cNvPr>
            <p:cNvSpPr/>
            <p:nvPr/>
          </p:nvSpPr>
          <p:spPr>
            <a:xfrm>
              <a:off x="3610713" y="647442"/>
              <a:ext cx="383759" cy="469808"/>
            </a:xfrm>
            <a:prstGeom prst="rect">
              <a:avLst/>
            </a:prstGeom>
          </p:spPr>
          <p:txBody>
            <a:bodyPr wrap="none">
              <a:spAutoFit/>
            </a:bodyPr>
            <a:lstStyle/>
            <a:p>
              <a:r>
                <a:rPr lang="en-GB" sz="1800" b="1" dirty="0">
                  <a:latin typeface="Calibri" panose="020F0502020204030204" pitchFamily="34" charset="0"/>
                  <a:ea typeface="ＭＳ Ｐゴシック" panose="020B0600070205080204" pitchFamily="34" charset="-128"/>
                </a:rPr>
                <a:t>3</a:t>
              </a:r>
              <a:endParaRPr lang="en-US" sz="1800" dirty="0"/>
            </a:p>
          </p:txBody>
        </p:sp>
      </p:grpSp>
      <p:grpSp>
        <p:nvGrpSpPr>
          <p:cNvPr id="193" name="Group 192">
            <a:extLst>
              <a:ext uri="{FF2B5EF4-FFF2-40B4-BE49-F238E27FC236}">
                <a16:creationId xmlns:a16="http://schemas.microsoft.com/office/drawing/2014/main" id="{9A70BBB1-4CE5-FA4E-A85A-F0C400DB2879}"/>
              </a:ext>
            </a:extLst>
          </p:cNvPr>
          <p:cNvGrpSpPr/>
          <p:nvPr/>
        </p:nvGrpSpPr>
        <p:grpSpPr>
          <a:xfrm>
            <a:off x="114032" y="1593962"/>
            <a:ext cx="902154" cy="610902"/>
            <a:chOff x="2846889" y="647442"/>
            <a:chExt cx="1147583" cy="777097"/>
          </a:xfrm>
        </p:grpSpPr>
        <p:pic>
          <p:nvPicPr>
            <p:cNvPr id="194" name="Picture 193">
              <a:extLst>
                <a:ext uri="{FF2B5EF4-FFF2-40B4-BE49-F238E27FC236}">
                  <a16:creationId xmlns:a16="http://schemas.microsoft.com/office/drawing/2014/main" id="{78175EC2-CE27-BB4C-BA8B-E15BE56085F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46889" y="733630"/>
              <a:ext cx="1116806" cy="690909"/>
            </a:xfrm>
            <a:prstGeom prst="rect">
              <a:avLst/>
            </a:prstGeom>
          </p:spPr>
        </p:pic>
        <p:sp>
          <p:nvSpPr>
            <p:cNvPr id="195" name="Rectangle 194">
              <a:extLst>
                <a:ext uri="{FF2B5EF4-FFF2-40B4-BE49-F238E27FC236}">
                  <a16:creationId xmlns:a16="http://schemas.microsoft.com/office/drawing/2014/main" id="{6ACB1ECE-F75E-8048-B885-094EFE37EEE4}"/>
                </a:ext>
              </a:extLst>
            </p:cNvPr>
            <p:cNvSpPr/>
            <p:nvPr/>
          </p:nvSpPr>
          <p:spPr>
            <a:xfrm>
              <a:off x="3610713" y="647442"/>
              <a:ext cx="383759" cy="469808"/>
            </a:xfrm>
            <a:prstGeom prst="rect">
              <a:avLst/>
            </a:prstGeom>
          </p:spPr>
          <p:txBody>
            <a:bodyPr wrap="none">
              <a:spAutoFit/>
            </a:bodyPr>
            <a:lstStyle/>
            <a:p>
              <a:r>
                <a:rPr lang="en-GB" sz="1800" b="1" dirty="0">
                  <a:latin typeface="Calibri" panose="020F0502020204030204" pitchFamily="34" charset="0"/>
                  <a:ea typeface="ＭＳ Ｐゴシック" panose="020B0600070205080204" pitchFamily="34" charset="-128"/>
                </a:rPr>
                <a:t>1</a:t>
              </a:r>
              <a:endParaRPr lang="en-US" sz="1800" dirty="0"/>
            </a:p>
          </p:txBody>
        </p:sp>
      </p:grpSp>
      <p:sp>
        <p:nvSpPr>
          <p:cNvPr id="196" name="TextBox 195">
            <a:extLst>
              <a:ext uri="{FF2B5EF4-FFF2-40B4-BE49-F238E27FC236}">
                <a16:creationId xmlns:a16="http://schemas.microsoft.com/office/drawing/2014/main" id="{77745E99-714F-FC47-AD9F-709096750468}"/>
              </a:ext>
            </a:extLst>
          </p:cNvPr>
          <p:cNvSpPr txBox="1"/>
          <p:nvPr/>
        </p:nvSpPr>
        <p:spPr>
          <a:xfrm>
            <a:off x="259104" y="6358398"/>
            <a:ext cx="914400" cy="914400"/>
          </a:xfrm>
          <a:prstGeom prst="rect">
            <a:avLst/>
          </a:prstGeom>
          <a:noFill/>
        </p:spPr>
        <p:txBody>
          <a:bodyPr wrap="none" lIns="0" tIns="0" rIns="0" bIns="0" rtlCol="0">
            <a:noAutofit/>
          </a:bodyPr>
          <a:lstStyle/>
          <a:p>
            <a:pPr>
              <a:lnSpc>
                <a:spcPct val="110000"/>
              </a:lnSpc>
              <a:spcBef>
                <a:spcPts val="0"/>
              </a:spcBef>
            </a:pPr>
            <a:r>
              <a:rPr lang="en-CH" sz="1100" kern="1000" spc="30" dirty="0">
                <a:solidFill>
                  <a:srgbClr val="405583"/>
                </a:solidFill>
                <a:latin typeface="+mn-lt"/>
                <a:cs typeface="Franklin Gothic Book"/>
              </a:rPr>
              <a:t>Caveat: CHART3 is not today an approved program. The funding envelop will determine the possible </a:t>
            </a:r>
            <a:br>
              <a:rPr lang="en-CH" sz="1100" kern="1000" spc="30" dirty="0">
                <a:solidFill>
                  <a:srgbClr val="405583"/>
                </a:solidFill>
                <a:latin typeface="+mn-lt"/>
                <a:cs typeface="Franklin Gothic Book"/>
              </a:rPr>
            </a:br>
            <a:r>
              <a:rPr lang="en-CH" sz="1100" kern="1000" spc="30" dirty="0">
                <a:solidFill>
                  <a:srgbClr val="405583"/>
                </a:solidFill>
                <a:latin typeface="+mn-lt"/>
                <a:cs typeface="Franklin Gothic Book"/>
              </a:rPr>
              <a:t>level of engagement, and a selection of activities may have to be made according to priorities.  </a:t>
            </a:r>
          </a:p>
        </p:txBody>
      </p:sp>
      <p:grpSp>
        <p:nvGrpSpPr>
          <p:cNvPr id="7" name="Group 6">
            <a:extLst>
              <a:ext uri="{FF2B5EF4-FFF2-40B4-BE49-F238E27FC236}">
                <a16:creationId xmlns:a16="http://schemas.microsoft.com/office/drawing/2014/main" id="{EA6A91FF-C7EE-884B-A3E8-BCF65D42F276}"/>
              </a:ext>
            </a:extLst>
          </p:cNvPr>
          <p:cNvGrpSpPr/>
          <p:nvPr/>
        </p:nvGrpSpPr>
        <p:grpSpPr>
          <a:xfrm>
            <a:off x="137394" y="3705392"/>
            <a:ext cx="9006606" cy="1604360"/>
            <a:chOff x="137394" y="3705392"/>
            <a:chExt cx="9006606" cy="1604360"/>
          </a:xfrm>
        </p:grpSpPr>
        <p:sp>
          <p:nvSpPr>
            <p:cNvPr id="106" name="TextBox 105">
              <a:extLst>
                <a:ext uri="{FF2B5EF4-FFF2-40B4-BE49-F238E27FC236}">
                  <a16:creationId xmlns:a16="http://schemas.microsoft.com/office/drawing/2014/main" id="{E9461AB6-8299-8E41-8AF5-51E56AF9B7EC}"/>
                </a:ext>
              </a:extLst>
            </p:cNvPr>
            <p:cNvSpPr txBox="1"/>
            <p:nvPr/>
          </p:nvSpPr>
          <p:spPr>
            <a:xfrm>
              <a:off x="137394" y="3769061"/>
              <a:ext cx="1598066" cy="276999"/>
            </a:xfrm>
            <a:prstGeom prst="rect">
              <a:avLst/>
            </a:prstGeom>
            <a:noFill/>
          </p:spPr>
          <p:txBody>
            <a:bodyPr wrap="none" rtlCol="0">
              <a:spAutoFit/>
            </a:bodyPr>
            <a:lstStyle>
              <a:defPPr>
                <a:defRPr lang="en-CH"/>
              </a:defPPr>
              <a:lvl1pPr algn="ctr">
                <a:defRPr sz="1200">
                  <a:solidFill>
                    <a:schemeClr val="accent1">
                      <a:lumMod val="50000"/>
                    </a:schemeClr>
                  </a:solidFill>
                </a:defRPr>
              </a:lvl1pPr>
            </a:lstStyle>
            <a:p>
              <a:pPr eaLnBrk="1" fontAlgn="auto" hangingPunct="1">
                <a:spcBef>
                  <a:spcPts val="0"/>
                </a:spcBef>
                <a:spcAft>
                  <a:spcPts val="0"/>
                </a:spcAft>
              </a:pPr>
              <a:r>
                <a:rPr lang="en-CH" b="1" dirty="0">
                  <a:solidFill>
                    <a:srgbClr val="BF504C"/>
                  </a:solidFill>
                  <a:latin typeface="Calibri" panose="020F0502020204030204"/>
                  <a:ea typeface="+mn-ea"/>
                  <a:cs typeface="+mn-cs"/>
                </a:rPr>
                <a:t>Enabling Technologies</a:t>
              </a:r>
            </a:p>
          </p:txBody>
        </p:sp>
        <p:sp>
          <p:nvSpPr>
            <p:cNvPr id="138" name="Pentagon 137">
              <a:extLst>
                <a:ext uri="{FF2B5EF4-FFF2-40B4-BE49-F238E27FC236}">
                  <a16:creationId xmlns:a16="http://schemas.microsoft.com/office/drawing/2014/main" id="{CFC60B0E-E463-EE4F-959B-A2D52DAFC422}"/>
                </a:ext>
              </a:extLst>
            </p:cNvPr>
            <p:cNvSpPr/>
            <p:nvPr/>
          </p:nvSpPr>
          <p:spPr>
            <a:xfrm>
              <a:off x="2592884" y="4122164"/>
              <a:ext cx="6551113" cy="360000"/>
            </a:xfrm>
            <a:prstGeom prst="homePlate">
              <a:avLst/>
            </a:prstGeom>
            <a:solidFill>
              <a:srgbClr val="BF504C">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8C4442"/>
                  </a:solidFill>
                  <a:effectLst/>
                  <a:uLnTx/>
                  <a:uFillTx/>
                  <a:latin typeface="Calibri" panose="020F0502020204030204"/>
                  <a:ea typeface="+mn-ea"/>
                  <a:cs typeface="+mn-cs"/>
                </a:rPr>
                <a:t>Manufacturing processes</a:t>
              </a:r>
            </a:p>
          </p:txBody>
        </p:sp>
        <p:sp>
          <p:nvSpPr>
            <p:cNvPr id="140" name="Pentagon 139">
              <a:extLst>
                <a:ext uri="{FF2B5EF4-FFF2-40B4-BE49-F238E27FC236}">
                  <a16:creationId xmlns:a16="http://schemas.microsoft.com/office/drawing/2014/main" id="{7A22B7F4-C9D5-3545-87E4-5792E3BD3A2A}"/>
                </a:ext>
              </a:extLst>
            </p:cNvPr>
            <p:cNvSpPr/>
            <p:nvPr/>
          </p:nvSpPr>
          <p:spPr>
            <a:xfrm>
              <a:off x="5175447" y="4949752"/>
              <a:ext cx="3968553" cy="360000"/>
            </a:xfrm>
            <a:prstGeom prst="homePlate">
              <a:avLst/>
            </a:prstGeom>
            <a:solidFill>
              <a:srgbClr val="BF504C">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8C4442"/>
                  </a:solidFill>
                  <a:effectLst/>
                  <a:uLnTx/>
                  <a:uFillTx/>
                  <a:latin typeface="Calibri" panose="020F0502020204030204"/>
                  <a:ea typeface="+mn-ea"/>
                  <a:cs typeface="+mn-cs"/>
                </a:rPr>
                <a:t>Instrumentation and multi-messenger signal analysis </a:t>
              </a:r>
            </a:p>
          </p:txBody>
        </p:sp>
        <p:sp>
          <p:nvSpPr>
            <p:cNvPr id="143" name="Pentagon 142">
              <a:extLst>
                <a:ext uri="{FF2B5EF4-FFF2-40B4-BE49-F238E27FC236}">
                  <a16:creationId xmlns:a16="http://schemas.microsoft.com/office/drawing/2014/main" id="{9D3510ED-BA8B-3243-85D6-E10FA9A08417}"/>
                </a:ext>
              </a:extLst>
            </p:cNvPr>
            <p:cNvSpPr/>
            <p:nvPr/>
          </p:nvSpPr>
          <p:spPr>
            <a:xfrm>
              <a:off x="1800726" y="3705392"/>
              <a:ext cx="3463331" cy="360000"/>
            </a:xfrm>
            <a:prstGeom prst="homePlate">
              <a:avLst/>
            </a:prstGeom>
            <a:solidFill>
              <a:srgbClr val="BF504C">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8C4442"/>
                  </a:solidFill>
                  <a:effectLst/>
                  <a:uLnTx/>
                  <a:uFillTx/>
                  <a:latin typeface="Calibri" panose="020F0502020204030204"/>
                  <a:ea typeface="+mn-ea"/>
                  <a:cs typeface="+mn-cs"/>
                </a:rPr>
                <a:t>Coil composite and interfaces</a:t>
              </a:r>
            </a:p>
          </p:txBody>
        </p:sp>
        <p:sp>
          <p:nvSpPr>
            <p:cNvPr id="77" name="Pentagon 76">
              <a:extLst>
                <a:ext uri="{FF2B5EF4-FFF2-40B4-BE49-F238E27FC236}">
                  <a16:creationId xmlns:a16="http://schemas.microsoft.com/office/drawing/2014/main" id="{2F1C1CB7-2ED1-614B-B84C-943A04906BF2}"/>
                </a:ext>
              </a:extLst>
            </p:cNvPr>
            <p:cNvSpPr/>
            <p:nvPr/>
          </p:nvSpPr>
          <p:spPr>
            <a:xfrm>
              <a:off x="2592884" y="4535958"/>
              <a:ext cx="6551116" cy="360000"/>
            </a:xfrm>
            <a:prstGeom prst="homePlate">
              <a:avLst/>
            </a:prstGeom>
            <a:solidFill>
              <a:srgbClr val="BF504C">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8C4442"/>
                  </a:solidFill>
                  <a:effectLst/>
                  <a:uLnTx/>
                  <a:uFillTx/>
                  <a:latin typeface="Calibri" panose="020F0502020204030204"/>
                  <a:ea typeface="+mn-ea"/>
                  <a:cs typeface="+mn-cs"/>
                </a:rPr>
                <a:t>Advanced Design Techniques</a:t>
              </a:r>
            </a:p>
          </p:txBody>
        </p:sp>
      </p:grpSp>
      <p:grpSp>
        <p:nvGrpSpPr>
          <p:cNvPr id="8" name="Group 7">
            <a:extLst>
              <a:ext uri="{FF2B5EF4-FFF2-40B4-BE49-F238E27FC236}">
                <a16:creationId xmlns:a16="http://schemas.microsoft.com/office/drawing/2014/main" id="{225B0E5B-1DDE-074F-9CD9-658A67A7FBAB}"/>
              </a:ext>
            </a:extLst>
          </p:cNvPr>
          <p:cNvGrpSpPr/>
          <p:nvPr/>
        </p:nvGrpSpPr>
        <p:grpSpPr>
          <a:xfrm>
            <a:off x="-105928" y="5024209"/>
            <a:ext cx="9507802" cy="1153872"/>
            <a:chOff x="-105928" y="5024209"/>
            <a:chExt cx="9507802" cy="1153872"/>
          </a:xfrm>
        </p:grpSpPr>
        <p:sp>
          <p:nvSpPr>
            <p:cNvPr id="108" name="TextBox 107">
              <a:extLst>
                <a:ext uri="{FF2B5EF4-FFF2-40B4-BE49-F238E27FC236}">
                  <a16:creationId xmlns:a16="http://schemas.microsoft.com/office/drawing/2014/main" id="{F621250E-829C-804B-8184-6C2B8DE73A58}"/>
                </a:ext>
              </a:extLst>
            </p:cNvPr>
            <p:cNvSpPr txBox="1"/>
            <p:nvPr/>
          </p:nvSpPr>
          <p:spPr>
            <a:xfrm>
              <a:off x="135450" y="5024209"/>
              <a:ext cx="1247201" cy="276999"/>
            </a:xfrm>
            <a:prstGeom prst="rect">
              <a:avLst/>
            </a:prstGeom>
            <a:noFill/>
          </p:spPr>
          <p:txBody>
            <a:bodyPr wrap="none" rtlCol="0">
              <a:spAutoFit/>
            </a:bodyPr>
            <a:lstStyle>
              <a:defPPr>
                <a:defRPr lang="en-CH"/>
              </a:defPPr>
              <a:lvl1pPr algn="ctr">
                <a:defRPr sz="1200">
                  <a:solidFill>
                    <a:schemeClr val="accent1">
                      <a:lumMod val="50000"/>
                    </a:schemeClr>
                  </a:solidFill>
                </a:defRPr>
              </a:lvl1pPr>
            </a:lstStyle>
            <a:p>
              <a:pPr eaLnBrk="1" fontAlgn="auto" hangingPunct="1">
                <a:spcBef>
                  <a:spcPts val="0"/>
                </a:spcBef>
                <a:spcAft>
                  <a:spcPts val="0"/>
                </a:spcAft>
              </a:pPr>
              <a:r>
                <a:rPr lang="en-CH" b="1" dirty="0">
                  <a:solidFill>
                    <a:srgbClr val="4E81BD"/>
                  </a:solidFill>
                  <a:latin typeface="Calibri" panose="020F0502020204030204"/>
                  <a:ea typeface="+mn-ea"/>
                  <a:cs typeface="+mn-cs"/>
                </a:rPr>
                <a:t>LTS Magnet R&amp;D</a:t>
              </a:r>
            </a:p>
          </p:txBody>
        </p:sp>
        <p:sp>
          <p:nvSpPr>
            <p:cNvPr id="114" name="Pentagon 113">
              <a:extLst>
                <a:ext uri="{FF2B5EF4-FFF2-40B4-BE49-F238E27FC236}">
                  <a16:creationId xmlns:a16="http://schemas.microsoft.com/office/drawing/2014/main" id="{D424EBA8-D110-324E-9798-6C7856D36045}"/>
                </a:ext>
              </a:extLst>
            </p:cNvPr>
            <p:cNvSpPr/>
            <p:nvPr/>
          </p:nvSpPr>
          <p:spPr>
            <a:xfrm>
              <a:off x="-105928" y="5356930"/>
              <a:ext cx="1399387" cy="360000"/>
            </a:xfrm>
            <a:prstGeom prst="homePlate">
              <a:avLst/>
            </a:prstGeom>
            <a:solidFill>
              <a:srgbClr val="4E81B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CD1</a:t>
              </a:r>
            </a:p>
          </p:txBody>
        </p:sp>
        <p:sp>
          <p:nvSpPr>
            <p:cNvPr id="115" name="Chevron 114">
              <a:extLst>
                <a:ext uri="{FF2B5EF4-FFF2-40B4-BE49-F238E27FC236}">
                  <a16:creationId xmlns:a16="http://schemas.microsoft.com/office/drawing/2014/main" id="{A3EDAF8E-06D6-104E-8C3B-4D1059265A41}"/>
                </a:ext>
              </a:extLst>
            </p:cNvPr>
            <p:cNvSpPr/>
            <p:nvPr/>
          </p:nvSpPr>
          <p:spPr>
            <a:xfrm>
              <a:off x="1242774" y="5356930"/>
              <a:ext cx="2289617" cy="360000"/>
            </a:xfrm>
            <a:prstGeom prst="chevron">
              <a:avLst/>
            </a:prstGeom>
            <a:solidFill>
              <a:srgbClr val="4E81B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BOX Program</a:t>
              </a:r>
            </a:p>
          </p:txBody>
        </p:sp>
        <p:sp>
          <p:nvSpPr>
            <p:cNvPr id="117" name="Pentagon 116">
              <a:extLst>
                <a:ext uri="{FF2B5EF4-FFF2-40B4-BE49-F238E27FC236}">
                  <a16:creationId xmlns:a16="http://schemas.microsoft.com/office/drawing/2014/main" id="{6EE4E93B-17F4-6747-BBBF-0125161C47AB}"/>
                </a:ext>
              </a:extLst>
            </p:cNvPr>
            <p:cNvSpPr/>
            <p:nvPr/>
          </p:nvSpPr>
          <p:spPr>
            <a:xfrm>
              <a:off x="2228324" y="5775140"/>
              <a:ext cx="850374" cy="360000"/>
            </a:xfrm>
            <a:prstGeom prst="homePlate">
              <a:avLst/>
            </a:prstGeom>
            <a:solidFill>
              <a:srgbClr val="4E81B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Concept Study</a:t>
              </a:r>
            </a:p>
          </p:txBody>
        </p:sp>
        <p:sp>
          <p:nvSpPr>
            <p:cNvPr id="118" name="Chevron 117">
              <a:extLst>
                <a:ext uri="{FF2B5EF4-FFF2-40B4-BE49-F238E27FC236}">
                  <a16:creationId xmlns:a16="http://schemas.microsoft.com/office/drawing/2014/main" id="{0590EF16-F966-554D-9978-65A4D1E8901B}"/>
                </a:ext>
              </a:extLst>
            </p:cNvPr>
            <p:cNvSpPr/>
            <p:nvPr/>
          </p:nvSpPr>
          <p:spPr>
            <a:xfrm>
              <a:off x="3026486" y="5775139"/>
              <a:ext cx="1049000" cy="360000"/>
            </a:xfrm>
            <a:prstGeom prst="chevron">
              <a:avLst/>
            </a:prstGeom>
            <a:solidFill>
              <a:srgbClr val="4E81B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CH" sz="11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endParaRPr>
            </a:p>
          </p:txBody>
        </p:sp>
        <p:sp>
          <p:nvSpPr>
            <p:cNvPr id="119" name="Chevron 118">
              <a:extLst>
                <a:ext uri="{FF2B5EF4-FFF2-40B4-BE49-F238E27FC236}">
                  <a16:creationId xmlns:a16="http://schemas.microsoft.com/office/drawing/2014/main" id="{D30EE1F3-1650-E646-9D18-F8EE273BC211}"/>
                </a:ext>
              </a:extLst>
            </p:cNvPr>
            <p:cNvSpPr/>
            <p:nvPr/>
          </p:nvSpPr>
          <p:spPr>
            <a:xfrm>
              <a:off x="4042305" y="5774818"/>
              <a:ext cx="640280" cy="360000"/>
            </a:xfrm>
            <a:prstGeom prst="chevron">
              <a:avLst/>
            </a:prstGeom>
            <a:solidFill>
              <a:srgbClr val="4E81B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CH"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endParaRPr>
            </a:p>
          </p:txBody>
        </p:sp>
        <p:sp>
          <p:nvSpPr>
            <p:cNvPr id="125" name="TextBox 124">
              <a:extLst>
                <a:ext uri="{FF2B5EF4-FFF2-40B4-BE49-F238E27FC236}">
                  <a16:creationId xmlns:a16="http://schemas.microsoft.com/office/drawing/2014/main" id="{45152774-A1C2-8D46-BFD6-B82FDC4B8952}"/>
                </a:ext>
              </a:extLst>
            </p:cNvPr>
            <p:cNvSpPr txBox="1"/>
            <p:nvPr/>
          </p:nvSpPr>
          <p:spPr>
            <a:xfrm>
              <a:off x="4173512" y="5747194"/>
              <a:ext cx="684373" cy="430887"/>
            </a:xfrm>
            <a:prstGeom prst="rect">
              <a:avLst/>
            </a:prstGeom>
            <a:noFill/>
          </p:spPr>
          <p:txBody>
            <a:bodyPr wrap="square" rtlCol="0">
              <a:spAutoFit/>
            </a:bodyPr>
            <a:lstStyle/>
            <a:p>
              <a:pPr eaLnBrk="1" fontAlgn="auto" hangingPunct="1">
                <a:spcBef>
                  <a:spcPts val="0"/>
                </a:spcBef>
                <a:spcAft>
                  <a:spcPts val="0"/>
                </a:spcAft>
              </a:pPr>
              <a:r>
                <a:rPr lang="en-CH" sz="1100" dirty="0">
                  <a:solidFill>
                    <a:srgbClr val="4472C4">
                      <a:lumMod val="75000"/>
                    </a:srgbClr>
                  </a:solidFill>
                  <a:latin typeface="Calibri" panose="020F0502020204030204"/>
                  <a:ea typeface="+mn-ea"/>
                  <a:cs typeface="+mn-cs"/>
                </a:rPr>
                <a:t>Test </a:t>
              </a:r>
              <a:br>
                <a:rPr lang="en-CH" sz="1100" dirty="0">
                  <a:solidFill>
                    <a:srgbClr val="4472C4">
                      <a:lumMod val="75000"/>
                    </a:srgbClr>
                  </a:solidFill>
                  <a:latin typeface="Calibri" panose="020F0502020204030204"/>
                  <a:ea typeface="+mn-ea"/>
                  <a:cs typeface="+mn-cs"/>
                </a:rPr>
              </a:br>
              <a:r>
                <a:rPr lang="en-CH" sz="1100" dirty="0">
                  <a:solidFill>
                    <a:srgbClr val="4472C4">
                      <a:lumMod val="75000"/>
                    </a:srgbClr>
                  </a:solidFill>
                  <a:latin typeface="Calibri" panose="020F0502020204030204"/>
                  <a:ea typeface="+mn-ea"/>
                  <a:cs typeface="+mn-cs"/>
                </a:rPr>
                <a:t>Coil</a:t>
              </a:r>
            </a:p>
          </p:txBody>
        </p:sp>
        <p:sp>
          <p:nvSpPr>
            <p:cNvPr id="126" name="Chevron 125">
              <a:extLst>
                <a:ext uri="{FF2B5EF4-FFF2-40B4-BE49-F238E27FC236}">
                  <a16:creationId xmlns:a16="http://schemas.microsoft.com/office/drawing/2014/main" id="{214CFEA3-FAE9-B945-835F-ED25EC4CBB46}"/>
                </a:ext>
              </a:extLst>
            </p:cNvPr>
            <p:cNvSpPr/>
            <p:nvPr/>
          </p:nvSpPr>
          <p:spPr>
            <a:xfrm>
              <a:off x="4629877" y="5776459"/>
              <a:ext cx="3210284" cy="360000"/>
            </a:xfrm>
            <a:prstGeom prst="chevron">
              <a:avLst/>
            </a:prstGeom>
            <a:solidFill>
              <a:srgbClr val="4E81B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CH" sz="5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endParaRPr>
            </a:p>
          </p:txBody>
        </p:sp>
        <p:sp>
          <p:nvSpPr>
            <p:cNvPr id="127" name="TextBox 126">
              <a:extLst>
                <a:ext uri="{FF2B5EF4-FFF2-40B4-BE49-F238E27FC236}">
                  <a16:creationId xmlns:a16="http://schemas.microsoft.com/office/drawing/2014/main" id="{08EFC2E7-C287-B342-84B2-72AFFF93C48B}"/>
                </a:ext>
              </a:extLst>
            </p:cNvPr>
            <p:cNvSpPr txBox="1"/>
            <p:nvPr/>
          </p:nvSpPr>
          <p:spPr>
            <a:xfrm>
              <a:off x="5065089" y="5831833"/>
              <a:ext cx="2383426" cy="261610"/>
            </a:xfrm>
            <a:prstGeom prst="rect">
              <a:avLst/>
            </a:prstGeom>
            <a:noFill/>
          </p:spPr>
          <p:txBody>
            <a:bodyPr wrap="square" rtlCol="0">
              <a:spAutoFit/>
            </a:bodyPr>
            <a:lstStyle/>
            <a:p>
              <a:pPr algn="ctr" eaLnBrk="1" fontAlgn="auto" hangingPunct="1">
                <a:spcBef>
                  <a:spcPts val="0"/>
                </a:spcBef>
                <a:spcAft>
                  <a:spcPts val="0"/>
                </a:spcAft>
              </a:pPr>
              <a:r>
                <a:rPr lang="en-CH" sz="1100" dirty="0">
                  <a:solidFill>
                    <a:srgbClr val="4472C4">
                      <a:lumMod val="75000"/>
                    </a:srgbClr>
                  </a:solidFill>
                  <a:latin typeface="Calibri" panose="020F0502020204030204"/>
                  <a:ea typeface="+mn-ea"/>
                  <a:cs typeface="+mn-cs"/>
                </a:rPr>
                <a:t>Fast-turnaround Demo Program 12+ T </a:t>
              </a:r>
            </a:p>
          </p:txBody>
        </p:sp>
        <p:sp>
          <p:nvSpPr>
            <p:cNvPr id="132" name="Chevron 131">
              <a:extLst>
                <a:ext uri="{FF2B5EF4-FFF2-40B4-BE49-F238E27FC236}">
                  <a16:creationId xmlns:a16="http://schemas.microsoft.com/office/drawing/2014/main" id="{48A0931E-CB92-9E46-8274-84FEB5BE52C3}"/>
                </a:ext>
              </a:extLst>
            </p:cNvPr>
            <p:cNvSpPr/>
            <p:nvPr/>
          </p:nvSpPr>
          <p:spPr>
            <a:xfrm>
              <a:off x="7799115" y="5777235"/>
              <a:ext cx="1602759" cy="360000"/>
            </a:xfrm>
            <a:prstGeom prst="chevron">
              <a:avLst/>
            </a:prstGeom>
            <a:solidFill>
              <a:srgbClr val="4E81B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CH" sz="5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endParaRPr>
            </a:p>
          </p:txBody>
        </p:sp>
        <p:sp>
          <p:nvSpPr>
            <p:cNvPr id="133" name="TextBox 132">
              <a:extLst>
                <a:ext uri="{FF2B5EF4-FFF2-40B4-BE49-F238E27FC236}">
                  <a16:creationId xmlns:a16="http://schemas.microsoft.com/office/drawing/2014/main" id="{E7EF71BD-9747-CD46-805F-92754BFD8F13}"/>
                </a:ext>
              </a:extLst>
            </p:cNvPr>
            <p:cNvSpPr txBox="1"/>
            <p:nvPr/>
          </p:nvSpPr>
          <p:spPr>
            <a:xfrm>
              <a:off x="8162252" y="5846564"/>
              <a:ext cx="958938" cy="261610"/>
            </a:xfrm>
            <a:prstGeom prst="rect">
              <a:avLst/>
            </a:prstGeom>
            <a:noFill/>
          </p:spPr>
          <p:txBody>
            <a:bodyPr wrap="square" rtlCol="0">
              <a:spAutoFit/>
            </a:bodyPr>
            <a:lstStyle/>
            <a:p>
              <a:pPr algn="ctr" eaLnBrk="1" fontAlgn="auto" hangingPunct="1">
                <a:spcBef>
                  <a:spcPts val="0"/>
                </a:spcBef>
                <a:spcAft>
                  <a:spcPts val="0"/>
                </a:spcAft>
              </a:pPr>
              <a:r>
                <a:rPr lang="en-CH" sz="1100" dirty="0">
                  <a:solidFill>
                    <a:srgbClr val="4472C4">
                      <a:lumMod val="75000"/>
                    </a:srgbClr>
                  </a:solidFill>
                  <a:latin typeface="Calibri" panose="020F0502020204030204"/>
                  <a:ea typeface="+mn-ea"/>
                  <a:cs typeface="+mn-cs"/>
                </a:rPr>
                <a:t>14+ T Demo</a:t>
              </a:r>
            </a:p>
          </p:txBody>
        </p:sp>
        <p:sp>
          <p:nvSpPr>
            <p:cNvPr id="166" name="5-Point Star 165">
              <a:extLst>
                <a:ext uri="{FF2B5EF4-FFF2-40B4-BE49-F238E27FC236}">
                  <a16:creationId xmlns:a16="http://schemas.microsoft.com/office/drawing/2014/main" id="{116B8E11-4F37-0B42-A1E1-F52BF14CC7F0}"/>
                </a:ext>
              </a:extLst>
            </p:cNvPr>
            <p:cNvSpPr/>
            <p:nvPr/>
          </p:nvSpPr>
          <p:spPr bwMode="auto">
            <a:xfrm>
              <a:off x="2891350" y="5517232"/>
              <a:ext cx="311860" cy="311860"/>
            </a:xfrm>
            <a:prstGeom prst="star5">
              <a:avLst/>
            </a:prstGeom>
            <a:solidFill>
              <a:srgbClr val="4F81BD"/>
            </a:solidFill>
            <a:ln w="9525" cap="flat" cmpd="sng" algn="ctr">
              <a:solidFill>
                <a:srgbClr val="4F81BD"/>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86" name="5-Point Star 185">
              <a:extLst>
                <a:ext uri="{FF2B5EF4-FFF2-40B4-BE49-F238E27FC236}">
                  <a16:creationId xmlns:a16="http://schemas.microsoft.com/office/drawing/2014/main" id="{CBDB97A7-0DE2-7A47-90C8-44FEE2B1420F}"/>
                </a:ext>
              </a:extLst>
            </p:cNvPr>
            <p:cNvSpPr/>
            <p:nvPr/>
          </p:nvSpPr>
          <p:spPr bwMode="auto">
            <a:xfrm>
              <a:off x="7620513" y="5537705"/>
              <a:ext cx="311860" cy="311860"/>
            </a:xfrm>
            <a:prstGeom prst="star5">
              <a:avLst/>
            </a:prstGeom>
            <a:solidFill>
              <a:srgbClr val="4F81BD"/>
            </a:solidFill>
            <a:ln w="9525" cap="flat" cmpd="sng" algn="ctr">
              <a:solidFill>
                <a:srgbClr val="4F81BD"/>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78" name="Chevron 77">
              <a:extLst>
                <a:ext uri="{FF2B5EF4-FFF2-40B4-BE49-F238E27FC236}">
                  <a16:creationId xmlns:a16="http://schemas.microsoft.com/office/drawing/2014/main" id="{7EE736E6-D2CD-FE45-B7B1-8E9161DAA0C9}"/>
                </a:ext>
              </a:extLst>
            </p:cNvPr>
            <p:cNvSpPr/>
            <p:nvPr/>
          </p:nvSpPr>
          <p:spPr>
            <a:xfrm>
              <a:off x="3490400" y="5353294"/>
              <a:ext cx="1587714" cy="360000"/>
            </a:xfrm>
            <a:prstGeom prst="chevron">
              <a:avLst/>
            </a:prstGeom>
            <a:solidFill>
              <a:srgbClr val="4E81B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Subscale Program</a:t>
              </a:r>
            </a:p>
          </p:txBody>
        </p:sp>
        <p:sp>
          <p:nvSpPr>
            <p:cNvPr id="79" name="TextBox 78">
              <a:extLst>
                <a:ext uri="{FF2B5EF4-FFF2-40B4-BE49-F238E27FC236}">
                  <a16:creationId xmlns:a16="http://schemas.microsoft.com/office/drawing/2014/main" id="{F108BF9F-78B9-8443-8DCE-63D5D9F486CA}"/>
                </a:ext>
              </a:extLst>
            </p:cNvPr>
            <p:cNvSpPr txBox="1"/>
            <p:nvPr/>
          </p:nvSpPr>
          <p:spPr>
            <a:xfrm>
              <a:off x="3242729" y="5824013"/>
              <a:ext cx="777414" cy="261610"/>
            </a:xfrm>
            <a:prstGeom prst="rect">
              <a:avLst/>
            </a:prstGeom>
            <a:noFill/>
          </p:spPr>
          <p:txBody>
            <a:bodyPr wrap="square" rtlCol="0">
              <a:spAutoFit/>
            </a:bodyPr>
            <a:lstStyle/>
            <a:p>
              <a:pPr eaLnBrk="1" fontAlgn="auto" hangingPunct="1">
                <a:spcBef>
                  <a:spcPts val="0"/>
                </a:spcBef>
                <a:spcAft>
                  <a:spcPts val="0"/>
                </a:spcAft>
              </a:pPr>
              <a:r>
                <a:rPr lang="en-CH" sz="1100" dirty="0">
                  <a:solidFill>
                    <a:srgbClr val="4472C4">
                      <a:lumMod val="75000"/>
                    </a:srgbClr>
                  </a:solidFill>
                  <a:latin typeface="Calibri" panose="020F0502020204030204"/>
                  <a:ea typeface="+mn-ea"/>
                  <a:cs typeface="+mn-cs"/>
                </a:rPr>
                <a:t>Processes</a:t>
              </a:r>
            </a:p>
          </p:txBody>
        </p:sp>
        <p:sp>
          <p:nvSpPr>
            <p:cNvPr id="80" name="5-Point Star 79">
              <a:extLst>
                <a:ext uri="{FF2B5EF4-FFF2-40B4-BE49-F238E27FC236}">
                  <a16:creationId xmlns:a16="http://schemas.microsoft.com/office/drawing/2014/main" id="{5931A014-F7C0-1F42-A26F-565E03EE06B4}"/>
                </a:ext>
              </a:extLst>
            </p:cNvPr>
            <p:cNvSpPr/>
            <p:nvPr/>
          </p:nvSpPr>
          <p:spPr bwMode="auto">
            <a:xfrm>
              <a:off x="4454013" y="5537705"/>
              <a:ext cx="311860" cy="311860"/>
            </a:xfrm>
            <a:prstGeom prst="star5">
              <a:avLst/>
            </a:prstGeom>
            <a:solidFill>
              <a:srgbClr val="4F81BD"/>
            </a:solidFill>
            <a:ln w="9525" cap="flat" cmpd="sng" algn="ctr">
              <a:solidFill>
                <a:srgbClr val="4F81BD"/>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grpSp>
      <p:grpSp>
        <p:nvGrpSpPr>
          <p:cNvPr id="6" name="Group 5">
            <a:extLst>
              <a:ext uri="{FF2B5EF4-FFF2-40B4-BE49-F238E27FC236}">
                <a16:creationId xmlns:a16="http://schemas.microsoft.com/office/drawing/2014/main" id="{8A4F8BCF-34DA-654A-B763-BFFCBEFFF8C0}"/>
              </a:ext>
            </a:extLst>
          </p:cNvPr>
          <p:cNvGrpSpPr/>
          <p:nvPr/>
        </p:nvGrpSpPr>
        <p:grpSpPr>
          <a:xfrm>
            <a:off x="131841" y="3010494"/>
            <a:ext cx="6937687" cy="638126"/>
            <a:chOff x="131841" y="3010494"/>
            <a:chExt cx="6937687" cy="638126"/>
          </a:xfrm>
        </p:grpSpPr>
        <p:sp>
          <p:nvSpPr>
            <p:cNvPr id="181" name="TextBox 180">
              <a:extLst>
                <a:ext uri="{FF2B5EF4-FFF2-40B4-BE49-F238E27FC236}">
                  <a16:creationId xmlns:a16="http://schemas.microsoft.com/office/drawing/2014/main" id="{DC299602-46F0-FA4F-B34C-7B852B99AC2A}"/>
                </a:ext>
              </a:extLst>
            </p:cNvPr>
            <p:cNvSpPr txBox="1"/>
            <p:nvPr/>
          </p:nvSpPr>
          <p:spPr>
            <a:xfrm>
              <a:off x="131841" y="3010494"/>
              <a:ext cx="1391215" cy="276999"/>
            </a:xfrm>
            <a:prstGeom prst="rect">
              <a:avLst/>
            </a:prstGeom>
            <a:noFill/>
          </p:spPr>
          <p:txBody>
            <a:bodyPr wrap="none" rtlCol="0">
              <a:spAutoFit/>
            </a:bodyPr>
            <a:lstStyle>
              <a:defPPr>
                <a:defRPr lang="en-CH"/>
              </a:defPPr>
              <a:lvl1pPr algn="ctr">
                <a:defRPr sz="1200">
                  <a:solidFill>
                    <a:schemeClr val="accent1">
                      <a:lumMod val="50000"/>
                    </a:schemeClr>
                  </a:solidFill>
                </a:defRPr>
              </a:lvl1pPr>
            </a:lstStyle>
            <a:p>
              <a:pPr eaLnBrk="1" fontAlgn="auto" hangingPunct="1">
                <a:spcBef>
                  <a:spcPts val="0"/>
                </a:spcBef>
                <a:spcAft>
                  <a:spcPts val="0"/>
                </a:spcAft>
              </a:pPr>
              <a:r>
                <a:rPr lang="en-CH" b="1" dirty="0">
                  <a:solidFill>
                    <a:srgbClr val="7030A0"/>
                  </a:solidFill>
                  <a:latin typeface="Calibri" panose="020F0502020204030204"/>
                  <a:ea typeface="+mn-ea"/>
                  <a:cs typeface="+mn-cs"/>
                </a:rPr>
                <a:t>Wire Development</a:t>
              </a:r>
            </a:p>
          </p:txBody>
        </p:sp>
        <p:sp>
          <p:nvSpPr>
            <p:cNvPr id="183" name="Pentagon 182">
              <a:extLst>
                <a:ext uri="{FF2B5EF4-FFF2-40B4-BE49-F238E27FC236}">
                  <a16:creationId xmlns:a16="http://schemas.microsoft.com/office/drawing/2014/main" id="{DEED600B-610C-C04D-9B2E-3DBDC5D00353}"/>
                </a:ext>
              </a:extLst>
            </p:cNvPr>
            <p:cNvSpPr/>
            <p:nvPr/>
          </p:nvSpPr>
          <p:spPr>
            <a:xfrm>
              <a:off x="902601" y="3288620"/>
              <a:ext cx="3685020" cy="360000"/>
            </a:xfrm>
            <a:prstGeom prst="homePlate">
              <a:avLst/>
            </a:prstGeom>
            <a:solidFill>
              <a:srgbClr val="A9889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H" sz="1100" b="0" i="0" u="none" strike="noStrike" kern="0" cap="none" spc="0" normalizeH="0" baseline="0" noProof="0" dirty="0">
                  <a:ln>
                    <a:noFill/>
                  </a:ln>
                  <a:solidFill>
                    <a:srgbClr val="7030A0"/>
                  </a:solidFill>
                  <a:effectLst/>
                  <a:uLnTx/>
                  <a:uFillTx/>
                  <a:latin typeface="Calibri" panose="020F0502020204030204"/>
                  <a:ea typeface="+mn-ea"/>
                  <a:cs typeface="+mn-cs"/>
                </a:rPr>
                <a:t>Wire performance and robustness</a:t>
              </a:r>
            </a:p>
          </p:txBody>
        </p:sp>
        <p:sp>
          <p:nvSpPr>
            <p:cNvPr id="184" name="Chevron 183">
              <a:extLst>
                <a:ext uri="{FF2B5EF4-FFF2-40B4-BE49-F238E27FC236}">
                  <a16:creationId xmlns:a16="http://schemas.microsoft.com/office/drawing/2014/main" id="{6DBA2698-0476-AA49-849D-61F5D6EDDCF9}"/>
                </a:ext>
              </a:extLst>
            </p:cNvPr>
            <p:cNvSpPr/>
            <p:nvPr/>
          </p:nvSpPr>
          <p:spPr>
            <a:xfrm>
              <a:off x="4553144" y="3284984"/>
              <a:ext cx="2516384" cy="360000"/>
            </a:xfrm>
            <a:prstGeom prst="chevron">
              <a:avLst/>
            </a:prstGeom>
            <a:solidFill>
              <a:srgbClr val="A9889D">
                <a:alpha val="34118"/>
              </a:srgbClr>
            </a:solidFill>
            <a:ln w="12700" cap="flat" cmpd="sng" algn="ctr">
              <a:noFill/>
              <a:prstDash val="solid"/>
              <a:miter lim="800000"/>
            </a:ln>
            <a:effectLst/>
          </p:spPr>
          <p:txBody>
            <a:bodyPr rtlCol="0" anchor="ctr"/>
            <a:lstStyle/>
            <a:p>
              <a:pPr algn="ctr" eaLnBrk="1" fontAlgn="auto" hangingPunct="1">
                <a:spcBef>
                  <a:spcPts val="0"/>
                </a:spcBef>
                <a:spcAft>
                  <a:spcPts val="0"/>
                </a:spcAft>
              </a:pPr>
              <a:r>
                <a:rPr lang="en-CH" sz="1100" kern="0" dirty="0">
                  <a:solidFill>
                    <a:srgbClr val="7030A0"/>
                  </a:solidFill>
                  <a:latin typeface="Calibri" panose="020F0502020204030204"/>
                </a:rPr>
                <a:t>100 m UL R&amp;D wire</a:t>
              </a:r>
            </a:p>
          </p:txBody>
        </p:sp>
        <p:sp>
          <p:nvSpPr>
            <p:cNvPr id="81" name="5-Point Star 80">
              <a:extLst>
                <a:ext uri="{FF2B5EF4-FFF2-40B4-BE49-F238E27FC236}">
                  <a16:creationId xmlns:a16="http://schemas.microsoft.com/office/drawing/2014/main" id="{76602159-3323-8C45-86FA-078F052CBEA2}"/>
                </a:ext>
              </a:extLst>
            </p:cNvPr>
            <p:cNvSpPr/>
            <p:nvPr/>
          </p:nvSpPr>
          <p:spPr bwMode="auto">
            <a:xfrm>
              <a:off x="4427984" y="3170514"/>
              <a:ext cx="311860" cy="311860"/>
            </a:xfrm>
            <a:prstGeom prst="star5">
              <a:avLst/>
            </a:prstGeom>
            <a:solidFill>
              <a:srgbClr val="7030A0"/>
            </a:solidFill>
            <a:ln w="9525" cap="flat" cmpd="sng" algn="ctr">
              <a:solidFill>
                <a:srgbClr val="4F81BD"/>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rgbClr val="7030A0"/>
                </a:solidFill>
                <a:effectLst/>
                <a:latin typeface="Times" charset="0"/>
              </a:endParaRPr>
            </a:p>
          </p:txBody>
        </p:sp>
      </p:grpSp>
    </p:spTree>
    <p:extLst>
      <p:ext uri="{BB962C8B-B14F-4D97-AF65-F5344CB8AC3E}">
        <p14:creationId xmlns:p14="http://schemas.microsoft.com/office/powerpoint/2010/main" val="42501386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CE7F46-8597-974E-9C05-88FB9844168E}"/>
              </a:ext>
            </a:extLst>
          </p:cNvPr>
          <p:cNvSpPr>
            <a:spLocks noGrp="1"/>
          </p:cNvSpPr>
          <p:nvPr>
            <p:ph sz="quarter" idx="13"/>
          </p:nvPr>
        </p:nvSpPr>
        <p:spPr>
          <a:xfrm>
            <a:off x="970980" y="1196752"/>
            <a:ext cx="7633468" cy="4679951"/>
          </a:xfrm>
        </p:spPr>
        <p:txBody>
          <a:bodyPr/>
          <a:lstStyle/>
          <a:p>
            <a:pPr marL="0" indent="0">
              <a:buNone/>
            </a:pPr>
            <a:r>
              <a:rPr lang="en-CH" sz="1600" dirty="0"/>
              <a:t>We are limiting ourselves to </a:t>
            </a:r>
            <a:r>
              <a:rPr lang="en-CH" sz="1600" b="1" i="1" dirty="0">
                <a:solidFill>
                  <a:srgbClr val="EE7B34"/>
                </a:solidFill>
              </a:rPr>
              <a:t>REBCO tapes </a:t>
            </a:r>
            <a:r>
              <a:rPr lang="en-CH" sz="1600" dirty="0"/>
              <a:t>due to their availability from multiple suppliers, relative robustness, low infrastructure requirements, and the proven track record.</a:t>
            </a:r>
          </a:p>
          <a:p>
            <a:pPr marL="0" indent="0">
              <a:buNone/>
            </a:pPr>
            <a:endParaRPr lang="en-CH" sz="1000" dirty="0"/>
          </a:p>
          <a:p>
            <a:pPr marL="0" indent="0">
              <a:buNone/>
            </a:pPr>
            <a:r>
              <a:rPr lang="en-CH" sz="1600" dirty="0"/>
              <a:t>Cost is an issue, but not one that we expect to directly address in the coming years.</a:t>
            </a:r>
            <a:br>
              <a:rPr lang="en-CH" sz="1600" dirty="0"/>
            </a:br>
            <a:endParaRPr lang="en-CH" sz="1000" dirty="0"/>
          </a:p>
          <a:p>
            <a:pPr marL="0" indent="0">
              <a:buNone/>
            </a:pPr>
            <a:r>
              <a:rPr lang="en-CH" sz="1600" dirty="0"/>
              <a:t>Driving questions:</a:t>
            </a:r>
          </a:p>
          <a:p>
            <a:r>
              <a:rPr lang="en-US" sz="1600" dirty="0"/>
              <a:t>Basic technology questions: </a:t>
            </a:r>
          </a:p>
          <a:p>
            <a:pPr lvl="1"/>
            <a:r>
              <a:rPr lang="en-US" sz="1600" dirty="0"/>
              <a:t>Which aspects of </a:t>
            </a:r>
            <a:r>
              <a:rPr lang="en-US" sz="1600" b="1" i="1" dirty="0">
                <a:solidFill>
                  <a:srgbClr val="EE7B34"/>
                </a:solidFill>
              </a:rPr>
              <a:t>tape technology </a:t>
            </a:r>
            <a:r>
              <a:rPr lang="en-US" sz="1600" dirty="0"/>
              <a:t>need improving?</a:t>
            </a:r>
          </a:p>
          <a:p>
            <a:pPr lvl="1"/>
            <a:r>
              <a:rPr lang="en-US" sz="1600" b="1" i="1" dirty="0">
                <a:solidFill>
                  <a:srgbClr val="EE7B34"/>
                </a:solidFill>
              </a:rPr>
              <a:t>cable-, coil-configuration, insulation, quench protection</a:t>
            </a:r>
            <a:r>
              <a:rPr lang="en-US" sz="1600" dirty="0"/>
              <a:t>?</a:t>
            </a:r>
          </a:p>
          <a:p>
            <a:r>
              <a:rPr lang="en-US" sz="1600" dirty="0"/>
              <a:t>Route to high fields:</a:t>
            </a:r>
          </a:p>
          <a:p>
            <a:pPr lvl="1"/>
            <a:r>
              <a:rPr lang="en-US" sz="1600" b="1" i="1" dirty="0">
                <a:solidFill>
                  <a:srgbClr val="EE7B34"/>
                </a:solidFill>
              </a:rPr>
              <a:t>hybrid HTS/LTS strategy</a:t>
            </a:r>
            <a:r>
              <a:rPr lang="en-US" sz="1600" dirty="0"/>
              <a:t>, aiming for 20+T,</a:t>
            </a:r>
            <a:endParaRPr lang="en-CH" sz="1600" dirty="0"/>
          </a:p>
          <a:p>
            <a:pPr lvl="1"/>
            <a:r>
              <a:rPr lang="en-CH" sz="1600" dirty="0"/>
              <a:t>or an </a:t>
            </a:r>
            <a:r>
              <a:rPr lang="en-CH" sz="1600" b="1" i="1" dirty="0">
                <a:solidFill>
                  <a:srgbClr val="EE7B34"/>
                </a:solidFill>
              </a:rPr>
              <a:t>HTS-only path </a:t>
            </a:r>
            <a:r>
              <a:rPr lang="en-CH" sz="1600" dirty="0"/>
              <a:t>towards 16+T?</a:t>
            </a:r>
          </a:p>
          <a:p>
            <a:r>
              <a:rPr lang="en-CH" sz="1600" dirty="0"/>
              <a:t>Accelerator integration: </a:t>
            </a:r>
          </a:p>
          <a:p>
            <a:pPr lvl="1"/>
            <a:r>
              <a:rPr lang="en-CH" sz="1600" dirty="0"/>
              <a:t>How reach </a:t>
            </a:r>
            <a:r>
              <a:rPr lang="en-CH" sz="1600" b="1" i="1" dirty="0">
                <a:solidFill>
                  <a:srgbClr val="EE7B34"/>
                </a:solidFill>
              </a:rPr>
              <a:t>“accelerator quality” </a:t>
            </a:r>
            <a:r>
              <a:rPr lang="en-CH" sz="1600" dirty="0"/>
              <a:t>in terms </a:t>
            </a:r>
            <a:br>
              <a:rPr lang="en-CH" sz="1600" dirty="0"/>
            </a:br>
            <a:r>
              <a:rPr lang="en-CH" sz="1600" dirty="0"/>
              <a:t>of field quality for a 20+T accelerator?</a:t>
            </a:r>
          </a:p>
          <a:p>
            <a:pPr lvl="1"/>
            <a:r>
              <a:rPr lang="en-CH" sz="1600" b="1" i="1" dirty="0">
                <a:solidFill>
                  <a:srgbClr val="EE7B34"/>
                </a:solidFill>
              </a:rPr>
              <a:t>Operating temperature </a:t>
            </a:r>
            <a:r>
              <a:rPr lang="en-CH" sz="1600" dirty="0"/>
              <a:t>of an HTS-only accelerator?</a:t>
            </a:r>
          </a:p>
          <a:p>
            <a:pPr marL="0" indent="0">
              <a:buNone/>
            </a:pPr>
            <a:endParaRPr lang="en-CH" sz="1600" dirty="0"/>
          </a:p>
          <a:p>
            <a:pPr marL="0" indent="0">
              <a:buNone/>
            </a:pPr>
            <a:r>
              <a:rPr lang="en-CH" sz="1600" dirty="0"/>
              <a:t>How much progress can we achieve by the next strategy update?</a:t>
            </a:r>
          </a:p>
          <a:p>
            <a:endParaRPr lang="en-CH" sz="1600" dirty="0"/>
          </a:p>
        </p:txBody>
      </p:sp>
      <p:sp>
        <p:nvSpPr>
          <p:cNvPr id="3" name="Title 2">
            <a:extLst>
              <a:ext uri="{FF2B5EF4-FFF2-40B4-BE49-F238E27FC236}">
                <a16:creationId xmlns:a16="http://schemas.microsoft.com/office/drawing/2014/main" id="{3458A292-D862-3740-BF20-A45A4DFD2E09}"/>
              </a:ext>
            </a:extLst>
          </p:cNvPr>
          <p:cNvSpPr>
            <a:spLocks noGrp="1"/>
          </p:cNvSpPr>
          <p:nvPr>
            <p:ph type="title"/>
          </p:nvPr>
        </p:nvSpPr>
        <p:spPr/>
        <p:txBody>
          <a:bodyPr/>
          <a:lstStyle/>
          <a:p>
            <a:r>
              <a:rPr lang="en-CH" dirty="0"/>
              <a:t>HTS Driving Questions</a:t>
            </a:r>
          </a:p>
        </p:txBody>
      </p:sp>
      <p:sp>
        <p:nvSpPr>
          <p:cNvPr id="4" name="Slide Number Placeholder 3">
            <a:extLst>
              <a:ext uri="{FF2B5EF4-FFF2-40B4-BE49-F238E27FC236}">
                <a16:creationId xmlns:a16="http://schemas.microsoft.com/office/drawing/2014/main" id="{C38C0AED-6078-D141-A4FF-79D83BB8517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19</a:t>
            </a:fld>
            <a:endParaRPr lang="de-DE" dirty="0"/>
          </a:p>
        </p:txBody>
      </p:sp>
      <p:graphicFrame>
        <p:nvGraphicFramePr>
          <p:cNvPr id="5" name="Diagram 4">
            <a:extLst>
              <a:ext uri="{FF2B5EF4-FFF2-40B4-BE49-F238E27FC236}">
                <a16:creationId xmlns:a16="http://schemas.microsoft.com/office/drawing/2014/main" id="{B25205C3-3E4C-0B40-80E8-EDF3F108F3AF}"/>
              </a:ext>
            </a:extLst>
          </p:cNvPr>
          <p:cNvGraphicFramePr/>
          <p:nvPr>
            <p:extLst>
              <p:ext uri="{D42A27DB-BD31-4B8C-83A1-F6EECF244321}">
                <p14:modId xmlns:p14="http://schemas.microsoft.com/office/powerpoint/2010/main" val="4201904895"/>
              </p:ext>
            </p:extLst>
          </p:nvPr>
        </p:nvGraphicFramePr>
        <p:xfrm>
          <a:off x="5220072" y="2357090"/>
          <a:ext cx="4468579" cy="29441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58566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8875DD-C283-4B4F-BAB1-F136383A22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2935" y="1646076"/>
            <a:ext cx="6858129" cy="4169097"/>
          </a:xfrm>
          <a:prstGeom prst="rect">
            <a:avLst/>
          </a:prstGeom>
        </p:spPr>
      </p:pic>
      <p:sp>
        <p:nvSpPr>
          <p:cNvPr id="3" name="Title 2">
            <a:extLst>
              <a:ext uri="{FF2B5EF4-FFF2-40B4-BE49-F238E27FC236}">
                <a16:creationId xmlns:a16="http://schemas.microsoft.com/office/drawing/2014/main" id="{8543F54D-E194-1245-83D7-3305F4BB970F}"/>
              </a:ext>
            </a:extLst>
          </p:cNvPr>
          <p:cNvSpPr>
            <a:spLocks noGrp="1"/>
          </p:cNvSpPr>
          <p:nvPr>
            <p:ph type="title"/>
          </p:nvPr>
        </p:nvSpPr>
        <p:spPr/>
        <p:txBody>
          <a:bodyPr/>
          <a:lstStyle/>
          <a:p>
            <a:r>
              <a:rPr lang="en-US" dirty="0"/>
              <a:t>Switzerland – a Compact ASC Landscape</a:t>
            </a:r>
          </a:p>
        </p:txBody>
      </p:sp>
      <p:sp>
        <p:nvSpPr>
          <p:cNvPr id="4" name="Slide Number Placeholder 3">
            <a:extLst>
              <a:ext uri="{FF2B5EF4-FFF2-40B4-BE49-F238E27FC236}">
                <a16:creationId xmlns:a16="http://schemas.microsoft.com/office/drawing/2014/main" id="{0DCD7A90-542B-FA49-B3B4-2612EC640F2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dirty="0"/>
          </a:p>
        </p:txBody>
      </p:sp>
      <p:pic>
        <p:nvPicPr>
          <p:cNvPr id="1025" name="Picture 1" descr="page3image30869744">
            <a:extLst>
              <a:ext uri="{FF2B5EF4-FFF2-40B4-BE49-F238E27FC236}">
                <a16:creationId xmlns:a16="http://schemas.microsoft.com/office/drawing/2014/main" id="{92D5888D-8CE9-B640-8B35-AB16F7075B01}"/>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21966" y="1406057"/>
            <a:ext cx="1229296" cy="83140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5image30660704">
            <a:extLst>
              <a:ext uri="{FF2B5EF4-FFF2-40B4-BE49-F238E27FC236}">
                <a16:creationId xmlns:a16="http://schemas.microsoft.com/office/drawing/2014/main" id="{623AA252-972A-4B41-91F9-E472BD86692D}"/>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08081" y="1396497"/>
            <a:ext cx="973935" cy="83140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62551360-18FE-694B-BB84-5535E922BBE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9504" y="2754105"/>
            <a:ext cx="2754474" cy="1411668"/>
          </a:xfrm>
          <a:prstGeom prst="rect">
            <a:avLst/>
          </a:prstGeom>
        </p:spPr>
      </p:pic>
      <p:pic>
        <p:nvPicPr>
          <p:cNvPr id="28" name="Picture 27">
            <a:extLst>
              <a:ext uri="{FF2B5EF4-FFF2-40B4-BE49-F238E27FC236}">
                <a16:creationId xmlns:a16="http://schemas.microsoft.com/office/drawing/2014/main" id="{C70BC2CE-D5AC-1E49-B3D4-905F1093B9A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10557" y="4254518"/>
            <a:ext cx="532369" cy="532369"/>
          </a:xfrm>
          <a:prstGeom prst="rect">
            <a:avLst/>
          </a:prstGeom>
        </p:spPr>
      </p:pic>
      <p:pic>
        <p:nvPicPr>
          <p:cNvPr id="13" name="Picture 12" descr="A picture containing text, indoor, floor, kitchen&#10;&#10;Description automatically generated">
            <a:extLst>
              <a:ext uri="{FF2B5EF4-FFF2-40B4-BE49-F238E27FC236}">
                <a16:creationId xmlns:a16="http://schemas.microsoft.com/office/drawing/2014/main" id="{A6F16A49-A4CE-604B-AF32-52B66F1527F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704607" y="783068"/>
            <a:ext cx="1882224" cy="1411668"/>
          </a:xfrm>
          <a:prstGeom prst="rect">
            <a:avLst/>
          </a:prstGeom>
        </p:spPr>
      </p:pic>
      <p:pic>
        <p:nvPicPr>
          <p:cNvPr id="29" name="Picture 28">
            <a:extLst>
              <a:ext uri="{FF2B5EF4-FFF2-40B4-BE49-F238E27FC236}">
                <a16:creationId xmlns:a16="http://schemas.microsoft.com/office/drawing/2014/main" id="{3C200B76-0E54-5F47-8A0D-9C021E6DE26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678913" y="2227905"/>
            <a:ext cx="1202670" cy="478177"/>
          </a:xfrm>
          <a:prstGeom prst="rect">
            <a:avLst/>
          </a:prstGeom>
        </p:spPr>
      </p:pic>
      <p:pic>
        <p:nvPicPr>
          <p:cNvPr id="24" name="Picture 23">
            <a:extLst>
              <a:ext uri="{FF2B5EF4-FFF2-40B4-BE49-F238E27FC236}">
                <a16:creationId xmlns:a16="http://schemas.microsoft.com/office/drawing/2014/main" id="{A8A0A16A-4F83-EC4B-9F69-135C1D5DAD0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990508" y="1562733"/>
            <a:ext cx="1116539" cy="2013241"/>
          </a:xfrm>
          <a:prstGeom prst="rect">
            <a:avLst/>
          </a:prstGeom>
        </p:spPr>
      </p:pic>
      <p:grpSp>
        <p:nvGrpSpPr>
          <p:cNvPr id="27" name="Group 26">
            <a:extLst>
              <a:ext uri="{FF2B5EF4-FFF2-40B4-BE49-F238E27FC236}">
                <a16:creationId xmlns:a16="http://schemas.microsoft.com/office/drawing/2014/main" id="{40162F14-0726-4546-A26F-808C34472BA2}"/>
              </a:ext>
            </a:extLst>
          </p:cNvPr>
          <p:cNvGrpSpPr/>
          <p:nvPr/>
        </p:nvGrpSpPr>
        <p:grpSpPr>
          <a:xfrm>
            <a:off x="3725191" y="2692993"/>
            <a:ext cx="1206849" cy="252014"/>
            <a:chOff x="7554130" y="5194321"/>
            <a:chExt cx="1206849" cy="252014"/>
          </a:xfrm>
        </p:grpSpPr>
        <p:pic>
          <p:nvPicPr>
            <p:cNvPr id="32" name="Picture 3" descr="page1image846823312">
              <a:extLst>
                <a:ext uri="{FF2B5EF4-FFF2-40B4-BE49-F238E27FC236}">
                  <a16:creationId xmlns:a16="http://schemas.microsoft.com/office/drawing/2014/main" id="{737D0C34-4F8E-3249-98A6-58F91EEEFB72}"/>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554130" y="5194321"/>
              <a:ext cx="589589" cy="252014"/>
            </a:xfrm>
            <a:prstGeom prst="rect">
              <a:avLst/>
            </a:prstGeom>
            <a:noFill/>
            <a:extLst>
              <a:ext uri="{909E8E84-426E-40DD-AFC4-6F175D3DCCD1}">
                <a14:hiddenFill xmlns:a14="http://schemas.microsoft.com/office/drawing/2010/main">
                  <a:solidFill>
                    <a:srgbClr val="FFFFFF"/>
                  </a:solidFill>
                </a14:hiddenFill>
              </a:ext>
            </a:extLst>
          </p:spPr>
        </p:pic>
        <p:sp>
          <p:nvSpPr>
            <p:cNvPr id="33" name="Rectangle 32">
              <a:extLst>
                <a:ext uri="{FF2B5EF4-FFF2-40B4-BE49-F238E27FC236}">
                  <a16:creationId xmlns:a16="http://schemas.microsoft.com/office/drawing/2014/main" id="{DD424410-0A2E-F04D-83DC-499604BE9CEC}"/>
                </a:ext>
              </a:extLst>
            </p:cNvPr>
            <p:cNvSpPr/>
            <p:nvPr/>
          </p:nvSpPr>
          <p:spPr bwMode="auto">
            <a:xfrm>
              <a:off x="8144418" y="5197260"/>
              <a:ext cx="616561" cy="5836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34" name="Picture 2" descr="page1image846823584">
              <a:extLst>
                <a:ext uri="{FF2B5EF4-FFF2-40B4-BE49-F238E27FC236}">
                  <a16:creationId xmlns:a16="http://schemas.microsoft.com/office/drawing/2014/main" id="{9C7FECC4-7FEB-2B4F-BAE3-B0BCBD0A93A4}"/>
                </a:ext>
              </a:extLst>
            </p:cNvPr>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8130438" y="5221327"/>
              <a:ext cx="627222" cy="225008"/>
            </a:xfrm>
            <a:prstGeom prst="rect">
              <a:avLst/>
            </a:prstGeom>
            <a:noFill/>
            <a:extLst>
              <a:ext uri="{909E8E84-426E-40DD-AFC4-6F175D3DCCD1}">
                <a14:hiddenFill xmlns:a14="http://schemas.microsoft.com/office/drawing/2010/main">
                  <a:solidFill>
                    <a:srgbClr val="FFFFFF"/>
                  </a:solidFill>
                </a14:hiddenFill>
              </a:ext>
            </a:extLst>
          </p:spPr>
        </p:pic>
      </p:grpSp>
      <p:pic>
        <p:nvPicPr>
          <p:cNvPr id="37" name="Picture 36">
            <a:extLst>
              <a:ext uri="{FF2B5EF4-FFF2-40B4-BE49-F238E27FC236}">
                <a16:creationId xmlns:a16="http://schemas.microsoft.com/office/drawing/2014/main" id="{3F59C550-1077-0246-AA94-D8CB20779220}"/>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a:stretch/>
        </p:blipFill>
        <p:spPr>
          <a:xfrm>
            <a:off x="4964282" y="2231020"/>
            <a:ext cx="1182613" cy="266420"/>
          </a:xfrm>
          <a:prstGeom prst="rect">
            <a:avLst/>
          </a:prstGeom>
        </p:spPr>
      </p:pic>
      <p:grpSp>
        <p:nvGrpSpPr>
          <p:cNvPr id="23" name="Group 22">
            <a:extLst>
              <a:ext uri="{FF2B5EF4-FFF2-40B4-BE49-F238E27FC236}">
                <a16:creationId xmlns:a16="http://schemas.microsoft.com/office/drawing/2014/main" id="{A8CBD096-025B-3746-82B7-AF339BCEA6D1}"/>
              </a:ext>
            </a:extLst>
          </p:cNvPr>
          <p:cNvGrpSpPr/>
          <p:nvPr/>
        </p:nvGrpSpPr>
        <p:grpSpPr>
          <a:xfrm>
            <a:off x="3131840" y="3739675"/>
            <a:ext cx="2754475" cy="1153181"/>
            <a:chOff x="3275857" y="3717031"/>
            <a:chExt cx="3783948" cy="1584177"/>
          </a:xfrm>
        </p:grpSpPr>
        <p:pic>
          <p:nvPicPr>
            <p:cNvPr id="21" name="Picture 20" descr="Graphical user interface&#10;&#10;Description automatically generated">
              <a:extLst>
                <a:ext uri="{FF2B5EF4-FFF2-40B4-BE49-F238E27FC236}">
                  <a16:creationId xmlns:a16="http://schemas.microsoft.com/office/drawing/2014/main" id="{D67D5C84-5E37-9C43-BCA4-6DD85746B011}"/>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3275857" y="3717031"/>
              <a:ext cx="2016224" cy="1584177"/>
            </a:xfrm>
            <a:prstGeom prst="rect">
              <a:avLst/>
            </a:prstGeom>
          </p:spPr>
        </p:pic>
        <p:pic>
          <p:nvPicPr>
            <p:cNvPr id="22" name="Picture 21">
              <a:extLst>
                <a:ext uri="{FF2B5EF4-FFF2-40B4-BE49-F238E27FC236}">
                  <a16:creationId xmlns:a16="http://schemas.microsoft.com/office/drawing/2014/main" id="{3DA35C71-4E60-6145-8344-435D4FBED070}"/>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l="34980"/>
            <a:stretch/>
          </p:blipFill>
          <p:spPr>
            <a:xfrm>
              <a:off x="5185901" y="3717031"/>
              <a:ext cx="1873904" cy="1584177"/>
            </a:xfrm>
            <a:prstGeom prst="rect">
              <a:avLst/>
            </a:prstGeom>
          </p:spPr>
        </p:pic>
      </p:grpSp>
      <p:pic>
        <p:nvPicPr>
          <p:cNvPr id="38" name="Picture 3" descr="page1image846823312">
            <a:extLst>
              <a:ext uri="{FF2B5EF4-FFF2-40B4-BE49-F238E27FC236}">
                <a16:creationId xmlns:a16="http://schemas.microsoft.com/office/drawing/2014/main" id="{47440CD5-D3C3-054F-B2E4-B57B5CDB9F69}"/>
              </a:ext>
            </a:extLst>
          </p:cNvPr>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2487397" y="3904398"/>
            <a:ext cx="572435" cy="24468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icture containing text, indoor&#10;&#10;Description automatically generated">
            <a:extLst>
              <a:ext uri="{FF2B5EF4-FFF2-40B4-BE49-F238E27FC236}">
                <a16:creationId xmlns:a16="http://schemas.microsoft.com/office/drawing/2014/main" id="{1AB6F48C-6478-694D-9882-7A47FB20E005}"/>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131840" y="4869972"/>
            <a:ext cx="2409246" cy="1411668"/>
          </a:xfrm>
          <a:prstGeom prst="rect">
            <a:avLst/>
          </a:prstGeom>
        </p:spPr>
      </p:pic>
      <p:pic>
        <p:nvPicPr>
          <p:cNvPr id="40" name="Picture 62" descr="sciences70">
            <a:extLst>
              <a:ext uri="{FF2B5EF4-FFF2-40B4-BE49-F238E27FC236}">
                <a16:creationId xmlns:a16="http://schemas.microsoft.com/office/drawing/2014/main" id="{45AF9F5B-E9D4-D342-AA09-D10AB1849624}"/>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1997549" y="4869972"/>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a:extLst>
              <a:ext uri="{FF2B5EF4-FFF2-40B4-BE49-F238E27FC236}">
                <a16:creationId xmlns:a16="http://schemas.microsoft.com/office/drawing/2014/main" id="{9E6D9450-4DDB-C243-A9AC-1E373D71ACCD}"/>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3987540" y="1934950"/>
            <a:ext cx="849074" cy="308497"/>
          </a:xfrm>
          <a:prstGeom prst="rect">
            <a:avLst/>
          </a:prstGeom>
        </p:spPr>
      </p:pic>
      <p:pic>
        <p:nvPicPr>
          <p:cNvPr id="43" name="Picture 42">
            <a:extLst>
              <a:ext uri="{FF2B5EF4-FFF2-40B4-BE49-F238E27FC236}">
                <a16:creationId xmlns:a16="http://schemas.microsoft.com/office/drawing/2014/main" id="{1642751D-222F-DD4D-A846-9D42E9A858D6}"/>
              </a:ext>
            </a:extLst>
          </p:cNvPr>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2714946" y="2569354"/>
            <a:ext cx="700133" cy="173020"/>
          </a:xfrm>
          <a:prstGeom prst="rect">
            <a:avLst/>
          </a:prstGeom>
        </p:spPr>
      </p:pic>
      <p:pic>
        <p:nvPicPr>
          <p:cNvPr id="39" name="Picture 38">
            <a:extLst>
              <a:ext uri="{FF2B5EF4-FFF2-40B4-BE49-F238E27FC236}">
                <a16:creationId xmlns:a16="http://schemas.microsoft.com/office/drawing/2014/main" id="{3BA68DEF-62B0-5346-9DA3-792E689A1C49}"/>
              </a:ext>
            </a:extLst>
          </p:cNvPr>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4991764" y="2497440"/>
            <a:ext cx="700133" cy="429946"/>
          </a:xfrm>
          <a:prstGeom prst="rect">
            <a:avLst/>
          </a:prstGeom>
        </p:spPr>
      </p:pic>
      <p:pic>
        <p:nvPicPr>
          <p:cNvPr id="41" name="Picture 40">
            <a:extLst>
              <a:ext uri="{FF2B5EF4-FFF2-40B4-BE49-F238E27FC236}">
                <a16:creationId xmlns:a16="http://schemas.microsoft.com/office/drawing/2014/main" id="{89E83EB6-895B-C349-A49B-08FAB94564CB}"/>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32378" y="2243447"/>
            <a:ext cx="2854453" cy="1070420"/>
          </a:xfrm>
          <a:prstGeom prst="rect">
            <a:avLst/>
          </a:prstGeom>
        </p:spPr>
      </p:pic>
      <p:pic>
        <p:nvPicPr>
          <p:cNvPr id="30" name="Picture 29" descr="Graphical user interface&#10;&#10;Description automatically generated with medium confidence">
            <a:extLst>
              <a:ext uri="{FF2B5EF4-FFF2-40B4-BE49-F238E27FC236}">
                <a16:creationId xmlns:a16="http://schemas.microsoft.com/office/drawing/2014/main" id="{0BCBE427-B306-9840-ABA0-ED4DFA837DB6}"/>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6297186" y="1402238"/>
            <a:ext cx="811293" cy="824702"/>
          </a:xfrm>
          <a:prstGeom prst="rect">
            <a:avLst/>
          </a:prstGeom>
        </p:spPr>
      </p:pic>
    </p:spTree>
    <p:extLst>
      <p:ext uri="{BB962C8B-B14F-4D97-AF65-F5344CB8AC3E}">
        <p14:creationId xmlns:p14="http://schemas.microsoft.com/office/powerpoint/2010/main" val="33128718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23" presetClass="entr" presetSubtype="16" fill="hold" nodeType="withEffect">
                                  <p:stCondLst>
                                    <p:cond delay="0"/>
                                  </p:stCondLst>
                                  <p:childTnLst>
                                    <p:set>
                                      <p:cBhvr>
                                        <p:cTn id="8" dur="1" fill="hold">
                                          <p:stCondLst>
                                            <p:cond delay="0"/>
                                          </p:stCondLst>
                                        </p:cTn>
                                        <p:tgtEl>
                                          <p:spTgt spid="19"/>
                                        </p:tgtEl>
                                        <p:attrNameLst>
                                          <p:attrName>style.visibility</p:attrName>
                                        </p:attrNameLst>
                                      </p:cBhvr>
                                      <p:to>
                                        <p:strVal val="visible"/>
                                      </p:to>
                                    </p:set>
                                    <p:anim calcmode="lin" valueType="num">
                                      <p:cBhvr>
                                        <p:cTn id="9" dur="500" fill="hold"/>
                                        <p:tgtEl>
                                          <p:spTgt spid="19"/>
                                        </p:tgtEl>
                                        <p:attrNameLst>
                                          <p:attrName>ppt_w</p:attrName>
                                        </p:attrNameLst>
                                      </p:cBhvr>
                                      <p:tavLst>
                                        <p:tav tm="0">
                                          <p:val>
                                            <p:fltVal val="0"/>
                                          </p:val>
                                        </p:tav>
                                        <p:tav tm="100000">
                                          <p:val>
                                            <p:strVal val="#ppt_w"/>
                                          </p:val>
                                        </p:tav>
                                      </p:tavLst>
                                    </p:anim>
                                    <p:anim calcmode="lin" valueType="num">
                                      <p:cBhvr>
                                        <p:cTn id="10" dur="5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9"/>
                                        </p:tgtEl>
                                        <p:attrNameLst>
                                          <p:attrName>style.visibility</p:attrName>
                                        </p:attrNameLst>
                                      </p:cBhvr>
                                      <p:to>
                                        <p:strVal val="hidden"/>
                                      </p:to>
                                    </p:set>
                                  </p:childTnLst>
                                </p:cTn>
                              </p:par>
                              <p:par>
                                <p:cTn id="15" presetID="23" presetClass="entr" presetSubtype="16"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fltVal val="0"/>
                                          </p:val>
                                        </p:tav>
                                        <p:tav tm="100000">
                                          <p:val>
                                            <p:strVal val="#ppt_w"/>
                                          </p:val>
                                        </p:tav>
                                      </p:tavLst>
                                    </p:anim>
                                    <p:anim calcmode="lin" valueType="num">
                                      <p:cBhvr>
                                        <p:cTn id="18" dur="500" fill="hold"/>
                                        <p:tgtEl>
                                          <p:spTgt spid="41"/>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3"/>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41"/>
                                        </p:tgtEl>
                                        <p:attrNameLst>
                                          <p:attrName>style.visibility</p:attrName>
                                        </p:attrNameLst>
                                      </p:cBhvr>
                                      <p:to>
                                        <p:strVal val="hidden"/>
                                      </p:to>
                                    </p:set>
                                  </p:childTnLst>
                                </p:cTn>
                              </p:par>
                              <p:par>
                                <p:cTn id="31" presetID="23" presetClass="entr" presetSubtype="16"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childTnLst>
                                </p:cTn>
                              </p:par>
                              <p:par>
                                <p:cTn id="35" presetID="1"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0"/>
                                        </p:tgtEl>
                                        <p:attrNameLst>
                                          <p:attrName>style.visibility</p:attrName>
                                        </p:attrNameLst>
                                      </p:cBhvr>
                                      <p:to>
                                        <p:strVal val="visible"/>
                                      </p:to>
                                    </p:set>
                                  </p:childTnLst>
                                </p:cTn>
                              </p:par>
                              <p:par>
                                <p:cTn id="41" presetID="23" presetClass="entr" presetSubtype="16"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childTnLst>
                                </p:cTn>
                              </p:par>
                              <p:par>
                                <p:cTn id="45" presetID="1" presetClass="exit" presetSubtype="0" fill="hold" nodeType="withEffect">
                                  <p:stCondLst>
                                    <p:cond delay="0"/>
                                  </p:stCondLst>
                                  <p:childTnLst>
                                    <p:set>
                                      <p:cBhvr>
                                        <p:cTn id="46" dur="1" fill="hold">
                                          <p:stCondLst>
                                            <p:cond delay="0"/>
                                          </p:stCondLst>
                                        </p:cTn>
                                        <p:tgtEl>
                                          <p:spTgt spid="24"/>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par>
                                <p:cTn id="51" presetID="23" presetClass="entr" presetSubtype="16" fill="hold" nodeType="withEffect">
                                  <p:stCondLst>
                                    <p:cond delay="0"/>
                                  </p:stCondLst>
                                  <p:childTnLst>
                                    <p:set>
                                      <p:cBhvr>
                                        <p:cTn id="52" dur="1" fill="hold">
                                          <p:stCondLst>
                                            <p:cond delay="0"/>
                                          </p:stCondLst>
                                        </p:cTn>
                                        <p:tgtEl>
                                          <p:spTgt spid="1025"/>
                                        </p:tgtEl>
                                        <p:attrNameLst>
                                          <p:attrName>style.visibility</p:attrName>
                                        </p:attrNameLst>
                                      </p:cBhvr>
                                      <p:to>
                                        <p:strVal val="visible"/>
                                      </p:to>
                                    </p:set>
                                    <p:anim calcmode="lin" valueType="num">
                                      <p:cBhvr>
                                        <p:cTn id="53" dur="500" fill="hold"/>
                                        <p:tgtEl>
                                          <p:spTgt spid="1025"/>
                                        </p:tgtEl>
                                        <p:attrNameLst>
                                          <p:attrName>ppt_w</p:attrName>
                                        </p:attrNameLst>
                                      </p:cBhvr>
                                      <p:tavLst>
                                        <p:tav tm="0">
                                          <p:val>
                                            <p:fltVal val="0"/>
                                          </p:val>
                                        </p:tav>
                                        <p:tav tm="100000">
                                          <p:val>
                                            <p:strVal val="#ppt_w"/>
                                          </p:val>
                                        </p:tav>
                                      </p:tavLst>
                                    </p:anim>
                                    <p:anim calcmode="lin" valueType="num">
                                      <p:cBhvr>
                                        <p:cTn id="54" dur="500" fill="hold"/>
                                        <p:tgtEl>
                                          <p:spTgt spid="1025"/>
                                        </p:tgtEl>
                                        <p:attrNameLst>
                                          <p:attrName>ppt_h</p:attrName>
                                        </p:attrNameLst>
                                      </p:cBhvr>
                                      <p:tavLst>
                                        <p:tav tm="0">
                                          <p:val>
                                            <p:fltVal val="0"/>
                                          </p:val>
                                        </p:tav>
                                        <p:tav tm="100000">
                                          <p:val>
                                            <p:strVal val="#ppt_h"/>
                                          </p:val>
                                        </p:tav>
                                      </p:tavLst>
                                    </p:anim>
                                  </p:childTnLst>
                                </p:cTn>
                              </p:par>
                              <p:par>
                                <p:cTn id="55" presetID="23" presetClass="entr" presetSubtype="16"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childTnLst>
                                </p:cTn>
                              </p:par>
                              <p:par>
                                <p:cTn id="59" presetID="1" presetClass="exit" presetSubtype="0" fill="hold" nodeType="withEffect">
                                  <p:stCondLst>
                                    <p:cond delay="0"/>
                                  </p:stCondLst>
                                  <p:childTnLst>
                                    <p:set>
                                      <p:cBhvr>
                                        <p:cTn id="60" dur="1" fill="hold">
                                          <p:stCondLst>
                                            <p:cond delay="0"/>
                                          </p:stCondLst>
                                        </p:cTn>
                                        <p:tgtEl>
                                          <p:spTgt spid="18"/>
                                        </p:tgtEl>
                                        <p:attrNameLst>
                                          <p:attrName>style.visibility</p:attrName>
                                        </p:attrNameLst>
                                      </p:cBhvr>
                                      <p:to>
                                        <p:strVal val="hidden"/>
                                      </p:to>
                                    </p:set>
                                  </p:childTnLst>
                                </p:cTn>
                              </p:par>
                              <p:par>
                                <p:cTn id="61" presetID="23" presetClass="entr" presetSubtype="16" fill="hold" nodeType="withEffect">
                                  <p:stCondLst>
                                    <p:cond delay="0"/>
                                  </p:stCondLst>
                                  <p:childTnLst>
                                    <p:set>
                                      <p:cBhvr>
                                        <p:cTn id="62" dur="1" fill="hold">
                                          <p:stCondLst>
                                            <p:cond delay="0"/>
                                          </p:stCondLst>
                                        </p:cTn>
                                        <p:tgtEl>
                                          <p:spTgt spid="1026"/>
                                        </p:tgtEl>
                                        <p:attrNameLst>
                                          <p:attrName>style.visibility</p:attrName>
                                        </p:attrNameLst>
                                      </p:cBhvr>
                                      <p:to>
                                        <p:strVal val="visible"/>
                                      </p:to>
                                    </p:set>
                                    <p:anim calcmode="lin" valueType="num">
                                      <p:cBhvr>
                                        <p:cTn id="63" dur="500" fill="hold"/>
                                        <p:tgtEl>
                                          <p:spTgt spid="1026"/>
                                        </p:tgtEl>
                                        <p:attrNameLst>
                                          <p:attrName>ppt_w</p:attrName>
                                        </p:attrNameLst>
                                      </p:cBhvr>
                                      <p:tavLst>
                                        <p:tav tm="0">
                                          <p:val>
                                            <p:fltVal val="0"/>
                                          </p:val>
                                        </p:tav>
                                        <p:tav tm="100000">
                                          <p:val>
                                            <p:strVal val="#ppt_w"/>
                                          </p:val>
                                        </p:tav>
                                      </p:tavLst>
                                    </p:anim>
                                    <p:anim calcmode="lin" valueType="num">
                                      <p:cBhvr>
                                        <p:cTn id="64" dur="500" fill="hold"/>
                                        <p:tgtEl>
                                          <p:spTgt spid="1026"/>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38"/>
                                        </p:tgtEl>
                                        <p:attrNameLst>
                                          <p:attrName>style.visibility</p:attrName>
                                        </p:attrNameLst>
                                      </p:cBhvr>
                                      <p:to>
                                        <p:strVal val="visible"/>
                                      </p:to>
                                    </p:set>
                                  </p:childTnLst>
                                </p:cTn>
                              </p:par>
                              <p:par>
                                <p:cTn id="69" presetID="23" presetClass="entr" presetSubtype="16" fill="hold" nodeType="with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ppt_w</p:attrName>
                                        </p:attrNameLst>
                                      </p:cBhvr>
                                      <p:tavLst>
                                        <p:tav tm="0">
                                          <p:val>
                                            <p:fltVal val="0"/>
                                          </p:val>
                                        </p:tav>
                                        <p:tav tm="100000">
                                          <p:val>
                                            <p:strVal val="#ppt_w"/>
                                          </p:val>
                                        </p:tav>
                                      </p:tavLst>
                                    </p:anim>
                                    <p:anim calcmode="lin" valueType="num">
                                      <p:cBhvr>
                                        <p:cTn id="72" dur="500" fill="hold"/>
                                        <p:tgtEl>
                                          <p:spTgt spid="23"/>
                                        </p:tgtEl>
                                        <p:attrNameLst>
                                          <p:attrName>ppt_h</p:attrName>
                                        </p:attrNameLst>
                                      </p:cBhvr>
                                      <p:tavLst>
                                        <p:tav tm="0">
                                          <p:val>
                                            <p:fltVal val="0"/>
                                          </p:val>
                                        </p:tav>
                                        <p:tav tm="100000">
                                          <p:val>
                                            <p:strVal val="#ppt_h"/>
                                          </p:val>
                                        </p:tav>
                                      </p:tavLst>
                                    </p:anim>
                                  </p:childTnLst>
                                </p:cTn>
                              </p:par>
                              <p:par>
                                <p:cTn id="73" presetID="1" presetClass="exit" presetSubtype="0" fill="hold" nodeType="withEffect">
                                  <p:stCondLst>
                                    <p:cond delay="0"/>
                                  </p:stCondLst>
                                  <p:childTnLst>
                                    <p:set>
                                      <p:cBhvr>
                                        <p:cTn id="74" dur="1" fill="hold">
                                          <p:stCondLst>
                                            <p:cond delay="0"/>
                                          </p:stCondLst>
                                        </p:cTn>
                                        <p:tgtEl>
                                          <p:spTgt spid="1025"/>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1026"/>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30"/>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par>
                                <p:cTn id="83" presetID="1" presetClass="exit" presetSubtype="0" fill="hold" nodeType="withEffect">
                                  <p:stCondLst>
                                    <p:cond delay="0"/>
                                  </p:stCondLst>
                                  <p:childTnLst>
                                    <p:set>
                                      <p:cBhvr>
                                        <p:cTn id="84" dur="1" fill="hold">
                                          <p:stCondLst>
                                            <p:cond delay="0"/>
                                          </p:stCondLst>
                                        </p:cTn>
                                        <p:tgtEl>
                                          <p:spTgt spid="23"/>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36"/>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Group 94">
            <a:extLst>
              <a:ext uri="{FF2B5EF4-FFF2-40B4-BE49-F238E27FC236}">
                <a16:creationId xmlns:a16="http://schemas.microsoft.com/office/drawing/2014/main" id="{9562FD4A-044F-1E4D-902A-AFE97BA43883}"/>
              </a:ext>
            </a:extLst>
          </p:cNvPr>
          <p:cNvGrpSpPr/>
          <p:nvPr/>
        </p:nvGrpSpPr>
        <p:grpSpPr>
          <a:xfrm>
            <a:off x="2171469" y="1204556"/>
            <a:ext cx="5199672" cy="5005744"/>
            <a:chOff x="2349661" y="729205"/>
            <a:chExt cx="5636870" cy="4467828"/>
          </a:xfrm>
        </p:grpSpPr>
        <p:cxnSp>
          <p:nvCxnSpPr>
            <p:cNvPr id="96" name="Straight Connector 95">
              <a:extLst>
                <a:ext uri="{FF2B5EF4-FFF2-40B4-BE49-F238E27FC236}">
                  <a16:creationId xmlns:a16="http://schemas.microsoft.com/office/drawing/2014/main" id="{EE1411A3-9622-6849-A6A9-1530B5125FAE}"/>
                </a:ext>
              </a:extLst>
            </p:cNvPr>
            <p:cNvCxnSpPr>
              <a:cxnSpLocks/>
            </p:cNvCxnSpPr>
            <p:nvPr/>
          </p:nvCxnSpPr>
          <p:spPr>
            <a:xfrm>
              <a:off x="2349661" y="729205"/>
              <a:ext cx="0" cy="4467828"/>
            </a:xfrm>
            <a:prstGeom prst="line">
              <a:avLst/>
            </a:prstGeom>
            <a:noFill/>
            <a:ln w="6350" cap="flat" cmpd="sng" algn="ctr">
              <a:solidFill>
                <a:srgbClr val="4472C4"/>
              </a:solidFill>
              <a:prstDash val="solid"/>
              <a:miter lim="800000"/>
            </a:ln>
            <a:effectLst/>
          </p:spPr>
        </p:cxnSp>
        <p:cxnSp>
          <p:nvCxnSpPr>
            <p:cNvPr id="97" name="Straight Connector 96">
              <a:extLst>
                <a:ext uri="{FF2B5EF4-FFF2-40B4-BE49-F238E27FC236}">
                  <a16:creationId xmlns:a16="http://schemas.microsoft.com/office/drawing/2014/main" id="{17899FE3-3E72-4049-8A60-81856FAA0D96}"/>
                </a:ext>
              </a:extLst>
            </p:cNvPr>
            <p:cNvCxnSpPr>
              <a:cxnSpLocks/>
            </p:cNvCxnSpPr>
            <p:nvPr/>
          </p:nvCxnSpPr>
          <p:spPr>
            <a:xfrm>
              <a:off x="3300714" y="729205"/>
              <a:ext cx="0" cy="4467828"/>
            </a:xfrm>
            <a:prstGeom prst="line">
              <a:avLst/>
            </a:prstGeom>
            <a:noFill/>
            <a:ln w="6350" cap="flat" cmpd="sng" algn="ctr">
              <a:solidFill>
                <a:srgbClr val="4472C4"/>
              </a:solidFill>
              <a:prstDash val="solid"/>
              <a:miter lim="800000"/>
            </a:ln>
            <a:effectLst/>
          </p:spPr>
        </p:cxnSp>
        <p:cxnSp>
          <p:nvCxnSpPr>
            <p:cNvPr id="98" name="Straight Connector 97">
              <a:extLst>
                <a:ext uri="{FF2B5EF4-FFF2-40B4-BE49-F238E27FC236}">
                  <a16:creationId xmlns:a16="http://schemas.microsoft.com/office/drawing/2014/main" id="{4BD9CB7A-3EFE-F64C-B40B-739EE4E47976}"/>
                </a:ext>
              </a:extLst>
            </p:cNvPr>
            <p:cNvCxnSpPr>
              <a:cxnSpLocks/>
            </p:cNvCxnSpPr>
            <p:nvPr/>
          </p:nvCxnSpPr>
          <p:spPr>
            <a:xfrm>
              <a:off x="4217043" y="729205"/>
              <a:ext cx="0" cy="4467828"/>
            </a:xfrm>
            <a:prstGeom prst="line">
              <a:avLst/>
            </a:prstGeom>
            <a:noFill/>
            <a:ln w="6350" cap="flat" cmpd="sng" algn="ctr">
              <a:solidFill>
                <a:srgbClr val="4472C4"/>
              </a:solidFill>
              <a:prstDash val="solid"/>
              <a:miter lim="800000"/>
            </a:ln>
            <a:effectLst/>
          </p:spPr>
        </p:cxnSp>
        <p:cxnSp>
          <p:nvCxnSpPr>
            <p:cNvPr id="99" name="Straight Connector 98">
              <a:extLst>
                <a:ext uri="{FF2B5EF4-FFF2-40B4-BE49-F238E27FC236}">
                  <a16:creationId xmlns:a16="http://schemas.microsoft.com/office/drawing/2014/main" id="{E61DBAD7-6FB0-0941-B25C-D80DDE915988}"/>
                </a:ext>
              </a:extLst>
            </p:cNvPr>
            <p:cNvCxnSpPr>
              <a:cxnSpLocks/>
            </p:cNvCxnSpPr>
            <p:nvPr/>
          </p:nvCxnSpPr>
          <p:spPr>
            <a:xfrm>
              <a:off x="5191245" y="729205"/>
              <a:ext cx="0" cy="4467828"/>
            </a:xfrm>
            <a:prstGeom prst="line">
              <a:avLst/>
            </a:prstGeom>
            <a:noFill/>
            <a:ln w="6350" cap="flat" cmpd="sng" algn="ctr">
              <a:solidFill>
                <a:srgbClr val="4472C4"/>
              </a:solidFill>
              <a:prstDash val="solid"/>
              <a:miter lim="800000"/>
            </a:ln>
            <a:effectLst/>
          </p:spPr>
        </p:cxnSp>
        <p:cxnSp>
          <p:nvCxnSpPr>
            <p:cNvPr id="100" name="Straight Connector 99">
              <a:extLst>
                <a:ext uri="{FF2B5EF4-FFF2-40B4-BE49-F238E27FC236}">
                  <a16:creationId xmlns:a16="http://schemas.microsoft.com/office/drawing/2014/main" id="{CC9C6EEC-9954-7947-915F-6556449B801E}"/>
                </a:ext>
              </a:extLst>
            </p:cNvPr>
            <p:cNvCxnSpPr>
              <a:cxnSpLocks/>
            </p:cNvCxnSpPr>
            <p:nvPr/>
          </p:nvCxnSpPr>
          <p:spPr>
            <a:xfrm>
              <a:off x="6103716" y="729205"/>
              <a:ext cx="0" cy="4467828"/>
            </a:xfrm>
            <a:prstGeom prst="line">
              <a:avLst/>
            </a:prstGeom>
            <a:noFill/>
            <a:ln w="6350" cap="flat" cmpd="sng" algn="ctr">
              <a:solidFill>
                <a:srgbClr val="4472C4"/>
              </a:solidFill>
              <a:prstDash val="solid"/>
              <a:miter lim="800000"/>
            </a:ln>
            <a:effectLst/>
          </p:spPr>
        </p:cxnSp>
        <p:cxnSp>
          <p:nvCxnSpPr>
            <p:cNvPr id="101" name="Straight Connector 100">
              <a:extLst>
                <a:ext uri="{FF2B5EF4-FFF2-40B4-BE49-F238E27FC236}">
                  <a16:creationId xmlns:a16="http://schemas.microsoft.com/office/drawing/2014/main" id="{5FB9EB63-604F-7B41-B38F-EE7A61403AF5}"/>
                </a:ext>
              </a:extLst>
            </p:cNvPr>
            <p:cNvCxnSpPr>
              <a:cxnSpLocks/>
            </p:cNvCxnSpPr>
            <p:nvPr/>
          </p:nvCxnSpPr>
          <p:spPr>
            <a:xfrm>
              <a:off x="7047053" y="729205"/>
              <a:ext cx="0" cy="4467828"/>
            </a:xfrm>
            <a:prstGeom prst="line">
              <a:avLst/>
            </a:prstGeom>
            <a:noFill/>
            <a:ln w="6350" cap="flat" cmpd="sng" algn="ctr">
              <a:solidFill>
                <a:srgbClr val="4472C4"/>
              </a:solidFill>
              <a:prstDash val="solid"/>
              <a:miter lim="800000"/>
            </a:ln>
            <a:effectLst/>
          </p:spPr>
        </p:cxnSp>
        <p:cxnSp>
          <p:nvCxnSpPr>
            <p:cNvPr id="102" name="Straight Connector 101">
              <a:extLst>
                <a:ext uri="{FF2B5EF4-FFF2-40B4-BE49-F238E27FC236}">
                  <a16:creationId xmlns:a16="http://schemas.microsoft.com/office/drawing/2014/main" id="{C7EC1171-8499-7441-9585-C20626E66199}"/>
                </a:ext>
              </a:extLst>
            </p:cNvPr>
            <p:cNvCxnSpPr>
              <a:cxnSpLocks/>
            </p:cNvCxnSpPr>
            <p:nvPr/>
          </p:nvCxnSpPr>
          <p:spPr>
            <a:xfrm>
              <a:off x="7986531" y="729205"/>
              <a:ext cx="0" cy="4467828"/>
            </a:xfrm>
            <a:prstGeom prst="line">
              <a:avLst/>
            </a:prstGeom>
            <a:noFill/>
            <a:ln w="6350" cap="flat" cmpd="sng" algn="ctr">
              <a:solidFill>
                <a:srgbClr val="4472C4"/>
              </a:solidFill>
              <a:prstDash val="solid"/>
              <a:miter lim="800000"/>
            </a:ln>
            <a:effectLst/>
          </p:spPr>
        </p:cxnSp>
      </p:grpSp>
      <p:sp>
        <p:nvSpPr>
          <p:cNvPr id="3" name="Title 2">
            <a:extLst>
              <a:ext uri="{FF2B5EF4-FFF2-40B4-BE49-F238E27FC236}">
                <a16:creationId xmlns:a16="http://schemas.microsoft.com/office/drawing/2014/main" id="{A326A64D-2D5E-C141-9C56-1053EAF3FC64}"/>
              </a:ext>
            </a:extLst>
          </p:cNvPr>
          <p:cNvSpPr>
            <a:spLocks noGrp="1"/>
          </p:cNvSpPr>
          <p:nvPr>
            <p:ph type="title"/>
          </p:nvPr>
        </p:nvSpPr>
        <p:spPr/>
        <p:txBody>
          <a:bodyPr/>
          <a:lstStyle/>
          <a:p>
            <a:r>
              <a:rPr lang="aa-ET" dirty="0"/>
              <a:t>CHART HTS HFM Roadmap</a:t>
            </a:r>
          </a:p>
        </p:txBody>
      </p:sp>
      <p:sp>
        <p:nvSpPr>
          <p:cNvPr id="4" name="Slide Number Placeholder 3">
            <a:extLst>
              <a:ext uri="{FF2B5EF4-FFF2-40B4-BE49-F238E27FC236}">
                <a16:creationId xmlns:a16="http://schemas.microsoft.com/office/drawing/2014/main" id="{DDEB9E33-A7DC-0E4B-93BC-9B0C962B21A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20</a:t>
            </a:fld>
            <a:endParaRPr lang="de-DE" dirty="0"/>
          </a:p>
        </p:txBody>
      </p:sp>
      <p:sp>
        <p:nvSpPr>
          <p:cNvPr id="87" name="TextBox 86">
            <a:extLst>
              <a:ext uri="{FF2B5EF4-FFF2-40B4-BE49-F238E27FC236}">
                <a16:creationId xmlns:a16="http://schemas.microsoft.com/office/drawing/2014/main" id="{3BB82D81-61AA-A649-B18B-B723CCEE29AC}"/>
              </a:ext>
            </a:extLst>
          </p:cNvPr>
          <p:cNvSpPr txBox="1"/>
          <p:nvPr/>
        </p:nvSpPr>
        <p:spPr>
          <a:xfrm>
            <a:off x="1509891" y="972713"/>
            <a:ext cx="473207" cy="261610"/>
          </a:xfrm>
          <a:prstGeom prst="rect">
            <a:avLst/>
          </a:prstGeom>
          <a:noFill/>
        </p:spPr>
        <p:txBody>
          <a:bodyPr wrap="none" rtlCol="0">
            <a:spAutoFit/>
          </a:bodyPr>
          <a:lstStyle/>
          <a:p>
            <a:pPr algn="ctr" eaLnBrk="1" fontAlgn="auto" hangingPunct="1">
              <a:spcBef>
                <a:spcPts val="0"/>
              </a:spcBef>
              <a:spcAft>
                <a:spcPts val="0"/>
              </a:spcAft>
            </a:pPr>
            <a:r>
              <a:rPr lang="aa-ET" sz="1100" dirty="0">
                <a:solidFill>
                  <a:srgbClr val="4472C4">
                    <a:lumMod val="50000"/>
                  </a:srgbClr>
                </a:solidFill>
                <a:latin typeface="Calibri" panose="020F0502020204030204"/>
                <a:ea typeface="+mn-ea"/>
                <a:cs typeface="+mn-cs"/>
              </a:rPr>
              <a:t>2020</a:t>
            </a:r>
          </a:p>
        </p:txBody>
      </p:sp>
      <p:sp>
        <p:nvSpPr>
          <p:cNvPr id="88" name="TextBox 87">
            <a:extLst>
              <a:ext uri="{FF2B5EF4-FFF2-40B4-BE49-F238E27FC236}">
                <a16:creationId xmlns:a16="http://schemas.microsoft.com/office/drawing/2014/main" id="{3EF29501-62B5-D04E-83A0-B5BEBC7B5AB4}"/>
              </a:ext>
            </a:extLst>
          </p:cNvPr>
          <p:cNvSpPr txBox="1"/>
          <p:nvPr/>
        </p:nvSpPr>
        <p:spPr>
          <a:xfrm>
            <a:off x="2376504" y="972713"/>
            <a:ext cx="473207" cy="261610"/>
          </a:xfrm>
          <a:prstGeom prst="rect">
            <a:avLst/>
          </a:prstGeom>
          <a:noFill/>
        </p:spPr>
        <p:txBody>
          <a:bodyPr wrap="none" rtlCol="0">
            <a:spAutoFit/>
          </a:bodyPr>
          <a:lstStyle/>
          <a:p>
            <a:pPr algn="ctr" eaLnBrk="1" fontAlgn="auto" hangingPunct="1">
              <a:spcBef>
                <a:spcPts val="0"/>
              </a:spcBef>
              <a:spcAft>
                <a:spcPts val="0"/>
              </a:spcAft>
            </a:pPr>
            <a:r>
              <a:rPr lang="aa-ET" sz="1100" dirty="0">
                <a:solidFill>
                  <a:srgbClr val="4472C4">
                    <a:lumMod val="50000"/>
                  </a:srgbClr>
                </a:solidFill>
                <a:latin typeface="Calibri" panose="020F0502020204030204"/>
                <a:ea typeface="+mn-ea"/>
                <a:cs typeface="+mn-cs"/>
              </a:rPr>
              <a:t>2021</a:t>
            </a:r>
          </a:p>
        </p:txBody>
      </p:sp>
      <p:sp>
        <p:nvSpPr>
          <p:cNvPr id="89" name="TextBox 88">
            <a:extLst>
              <a:ext uri="{FF2B5EF4-FFF2-40B4-BE49-F238E27FC236}">
                <a16:creationId xmlns:a16="http://schemas.microsoft.com/office/drawing/2014/main" id="{84A7D198-A3F7-9041-93CA-CBABEF2FCE46}"/>
              </a:ext>
            </a:extLst>
          </p:cNvPr>
          <p:cNvSpPr txBox="1"/>
          <p:nvPr/>
        </p:nvSpPr>
        <p:spPr>
          <a:xfrm>
            <a:off x="3243117" y="972713"/>
            <a:ext cx="473207" cy="261610"/>
          </a:xfrm>
          <a:prstGeom prst="rect">
            <a:avLst/>
          </a:prstGeom>
          <a:noFill/>
        </p:spPr>
        <p:txBody>
          <a:bodyPr wrap="none" rtlCol="0">
            <a:spAutoFit/>
          </a:bodyPr>
          <a:lstStyle/>
          <a:p>
            <a:pPr algn="ctr" eaLnBrk="1" fontAlgn="auto" hangingPunct="1">
              <a:spcBef>
                <a:spcPts val="0"/>
              </a:spcBef>
              <a:spcAft>
                <a:spcPts val="0"/>
              </a:spcAft>
            </a:pPr>
            <a:r>
              <a:rPr lang="aa-ET" sz="1100" dirty="0">
                <a:solidFill>
                  <a:srgbClr val="4472C4">
                    <a:lumMod val="50000"/>
                  </a:srgbClr>
                </a:solidFill>
                <a:latin typeface="Calibri" panose="020F0502020204030204"/>
                <a:ea typeface="+mn-ea"/>
                <a:cs typeface="+mn-cs"/>
              </a:rPr>
              <a:t>2022</a:t>
            </a:r>
          </a:p>
        </p:txBody>
      </p:sp>
      <p:sp>
        <p:nvSpPr>
          <p:cNvPr id="90" name="TextBox 89">
            <a:extLst>
              <a:ext uri="{FF2B5EF4-FFF2-40B4-BE49-F238E27FC236}">
                <a16:creationId xmlns:a16="http://schemas.microsoft.com/office/drawing/2014/main" id="{70863A3E-5114-6644-8247-7D56FA4A370A}"/>
              </a:ext>
            </a:extLst>
          </p:cNvPr>
          <p:cNvSpPr txBox="1"/>
          <p:nvPr/>
        </p:nvSpPr>
        <p:spPr>
          <a:xfrm>
            <a:off x="4109729" y="972713"/>
            <a:ext cx="473207" cy="261610"/>
          </a:xfrm>
          <a:prstGeom prst="rect">
            <a:avLst/>
          </a:prstGeom>
          <a:noFill/>
        </p:spPr>
        <p:txBody>
          <a:bodyPr wrap="none" rtlCol="0">
            <a:spAutoFit/>
          </a:bodyPr>
          <a:lstStyle/>
          <a:p>
            <a:pPr algn="ctr" eaLnBrk="1" fontAlgn="auto" hangingPunct="1">
              <a:spcBef>
                <a:spcPts val="0"/>
              </a:spcBef>
              <a:spcAft>
                <a:spcPts val="0"/>
              </a:spcAft>
            </a:pPr>
            <a:r>
              <a:rPr lang="aa-ET" sz="1100" dirty="0">
                <a:solidFill>
                  <a:srgbClr val="4472C4">
                    <a:lumMod val="50000"/>
                  </a:srgbClr>
                </a:solidFill>
                <a:latin typeface="Calibri" panose="020F0502020204030204"/>
                <a:ea typeface="+mn-ea"/>
                <a:cs typeface="+mn-cs"/>
              </a:rPr>
              <a:t>2023</a:t>
            </a:r>
          </a:p>
        </p:txBody>
      </p:sp>
      <p:sp>
        <p:nvSpPr>
          <p:cNvPr id="91" name="TextBox 90">
            <a:extLst>
              <a:ext uri="{FF2B5EF4-FFF2-40B4-BE49-F238E27FC236}">
                <a16:creationId xmlns:a16="http://schemas.microsoft.com/office/drawing/2014/main" id="{5563C42B-29B7-5A4D-8163-8DAB21CB9CB0}"/>
              </a:ext>
            </a:extLst>
          </p:cNvPr>
          <p:cNvSpPr txBox="1"/>
          <p:nvPr/>
        </p:nvSpPr>
        <p:spPr>
          <a:xfrm>
            <a:off x="4976342" y="972713"/>
            <a:ext cx="473207" cy="261610"/>
          </a:xfrm>
          <a:prstGeom prst="rect">
            <a:avLst/>
          </a:prstGeom>
          <a:noFill/>
        </p:spPr>
        <p:txBody>
          <a:bodyPr wrap="none" rtlCol="0">
            <a:spAutoFit/>
          </a:bodyPr>
          <a:lstStyle/>
          <a:p>
            <a:pPr algn="ctr" eaLnBrk="1" fontAlgn="auto" hangingPunct="1">
              <a:spcBef>
                <a:spcPts val="0"/>
              </a:spcBef>
              <a:spcAft>
                <a:spcPts val="0"/>
              </a:spcAft>
            </a:pPr>
            <a:r>
              <a:rPr lang="aa-ET" sz="1100" dirty="0">
                <a:solidFill>
                  <a:srgbClr val="4472C4">
                    <a:lumMod val="50000"/>
                  </a:srgbClr>
                </a:solidFill>
                <a:latin typeface="Calibri" panose="020F0502020204030204"/>
                <a:ea typeface="+mn-ea"/>
                <a:cs typeface="+mn-cs"/>
              </a:rPr>
              <a:t>2024</a:t>
            </a:r>
          </a:p>
        </p:txBody>
      </p:sp>
      <p:sp>
        <p:nvSpPr>
          <p:cNvPr id="92" name="TextBox 91">
            <a:extLst>
              <a:ext uri="{FF2B5EF4-FFF2-40B4-BE49-F238E27FC236}">
                <a16:creationId xmlns:a16="http://schemas.microsoft.com/office/drawing/2014/main" id="{8E58E50F-74E5-854C-8089-1297A5648216}"/>
              </a:ext>
            </a:extLst>
          </p:cNvPr>
          <p:cNvSpPr txBox="1"/>
          <p:nvPr/>
        </p:nvSpPr>
        <p:spPr>
          <a:xfrm>
            <a:off x="5842955" y="972713"/>
            <a:ext cx="473207" cy="261610"/>
          </a:xfrm>
          <a:prstGeom prst="rect">
            <a:avLst/>
          </a:prstGeom>
          <a:noFill/>
        </p:spPr>
        <p:txBody>
          <a:bodyPr wrap="none" rtlCol="0">
            <a:spAutoFit/>
          </a:bodyPr>
          <a:lstStyle/>
          <a:p>
            <a:pPr algn="ctr" eaLnBrk="1" fontAlgn="auto" hangingPunct="1">
              <a:spcBef>
                <a:spcPts val="0"/>
              </a:spcBef>
              <a:spcAft>
                <a:spcPts val="0"/>
              </a:spcAft>
            </a:pPr>
            <a:r>
              <a:rPr lang="aa-ET" sz="1100" dirty="0">
                <a:solidFill>
                  <a:srgbClr val="4472C4">
                    <a:lumMod val="50000"/>
                  </a:srgbClr>
                </a:solidFill>
                <a:latin typeface="Calibri" panose="020F0502020204030204"/>
                <a:ea typeface="+mn-ea"/>
                <a:cs typeface="+mn-cs"/>
              </a:rPr>
              <a:t>2025</a:t>
            </a:r>
          </a:p>
        </p:txBody>
      </p:sp>
      <p:sp>
        <p:nvSpPr>
          <p:cNvPr id="93" name="TextBox 92">
            <a:extLst>
              <a:ext uri="{FF2B5EF4-FFF2-40B4-BE49-F238E27FC236}">
                <a16:creationId xmlns:a16="http://schemas.microsoft.com/office/drawing/2014/main" id="{BC0AFDEF-9BB1-5848-A8C5-5B5AA5C1037C}"/>
              </a:ext>
            </a:extLst>
          </p:cNvPr>
          <p:cNvSpPr txBox="1"/>
          <p:nvPr/>
        </p:nvSpPr>
        <p:spPr>
          <a:xfrm>
            <a:off x="6709567" y="972713"/>
            <a:ext cx="473207" cy="261610"/>
          </a:xfrm>
          <a:prstGeom prst="rect">
            <a:avLst/>
          </a:prstGeom>
          <a:noFill/>
        </p:spPr>
        <p:txBody>
          <a:bodyPr wrap="none" rtlCol="0">
            <a:spAutoFit/>
          </a:bodyPr>
          <a:lstStyle/>
          <a:p>
            <a:pPr algn="ctr" eaLnBrk="1" fontAlgn="auto" hangingPunct="1">
              <a:spcBef>
                <a:spcPts val="0"/>
              </a:spcBef>
              <a:spcAft>
                <a:spcPts val="0"/>
              </a:spcAft>
            </a:pPr>
            <a:r>
              <a:rPr lang="aa-ET" sz="1100" dirty="0">
                <a:solidFill>
                  <a:srgbClr val="4472C4">
                    <a:lumMod val="50000"/>
                  </a:srgbClr>
                </a:solidFill>
                <a:latin typeface="Calibri" panose="020F0502020204030204"/>
                <a:ea typeface="+mn-ea"/>
                <a:cs typeface="+mn-cs"/>
              </a:rPr>
              <a:t>2026</a:t>
            </a:r>
          </a:p>
        </p:txBody>
      </p:sp>
      <p:sp>
        <p:nvSpPr>
          <p:cNvPr id="94" name="TextBox 93">
            <a:extLst>
              <a:ext uri="{FF2B5EF4-FFF2-40B4-BE49-F238E27FC236}">
                <a16:creationId xmlns:a16="http://schemas.microsoft.com/office/drawing/2014/main" id="{0EB11B89-7EA7-184C-94E4-159440D206EC}"/>
              </a:ext>
            </a:extLst>
          </p:cNvPr>
          <p:cNvSpPr txBox="1"/>
          <p:nvPr/>
        </p:nvSpPr>
        <p:spPr>
          <a:xfrm>
            <a:off x="7576180" y="972713"/>
            <a:ext cx="473207" cy="261610"/>
          </a:xfrm>
          <a:prstGeom prst="rect">
            <a:avLst/>
          </a:prstGeom>
          <a:noFill/>
        </p:spPr>
        <p:txBody>
          <a:bodyPr wrap="none" rtlCol="0">
            <a:spAutoFit/>
          </a:bodyPr>
          <a:lstStyle/>
          <a:p>
            <a:pPr algn="ctr" eaLnBrk="1" fontAlgn="auto" hangingPunct="1">
              <a:spcBef>
                <a:spcPts val="0"/>
              </a:spcBef>
              <a:spcAft>
                <a:spcPts val="0"/>
              </a:spcAft>
            </a:pPr>
            <a:r>
              <a:rPr lang="aa-ET" sz="1100" dirty="0">
                <a:solidFill>
                  <a:srgbClr val="4472C4">
                    <a:lumMod val="50000"/>
                  </a:srgbClr>
                </a:solidFill>
                <a:latin typeface="Calibri" panose="020F0502020204030204"/>
                <a:ea typeface="+mn-ea"/>
                <a:cs typeface="+mn-cs"/>
              </a:rPr>
              <a:t>2027</a:t>
            </a:r>
          </a:p>
        </p:txBody>
      </p:sp>
      <p:sp>
        <p:nvSpPr>
          <p:cNvPr id="103" name="Chevron 102">
            <a:extLst>
              <a:ext uri="{FF2B5EF4-FFF2-40B4-BE49-F238E27FC236}">
                <a16:creationId xmlns:a16="http://schemas.microsoft.com/office/drawing/2014/main" id="{930325F7-A4D2-B24A-9FB6-F3DF8F61601B}"/>
              </a:ext>
            </a:extLst>
          </p:cNvPr>
          <p:cNvSpPr/>
          <p:nvPr/>
        </p:nvSpPr>
        <p:spPr>
          <a:xfrm>
            <a:off x="5175447" y="1680290"/>
            <a:ext cx="3907565" cy="360000"/>
          </a:xfrm>
          <a:prstGeom prst="chevron">
            <a:avLst/>
          </a:prstGeom>
          <a:solidFill>
            <a:sysClr val="window" lastClr="FFFFFF"/>
          </a:solidFill>
          <a:ln w="19050" cap="flat" cmpd="sng" algn="ctr">
            <a:solidFill>
              <a:srgbClr val="4472C4">
                <a:lumMod val="75000"/>
              </a:srgb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2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CHART3</a:t>
            </a:r>
          </a:p>
        </p:txBody>
      </p:sp>
      <p:sp>
        <p:nvSpPr>
          <p:cNvPr id="104" name="Chevron 103">
            <a:extLst>
              <a:ext uri="{FF2B5EF4-FFF2-40B4-BE49-F238E27FC236}">
                <a16:creationId xmlns:a16="http://schemas.microsoft.com/office/drawing/2014/main" id="{84CE4A16-6C46-C14C-A904-A0CBCDFF2D7B}"/>
              </a:ext>
            </a:extLst>
          </p:cNvPr>
          <p:cNvSpPr/>
          <p:nvPr/>
        </p:nvSpPr>
        <p:spPr>
          <a:xfrm>
            <a:off x="1231898" y="1678826"/>
            <a:ext cx="3981046" cy="360000"/>
          </a:xfrm>
          <a:prstGeom prst="chevron">
            <a:avLst/>
          </a:prstGeom>
          <a:solidFill>
            <a:sysClr val="window" lastClr="FFFFFF"/>
          </a:solidFill>
          <a:ln w="1905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2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CHART2</a:t>
            </a:r>
          </a:p>
        </p:txBody>
      </p:sp>
      <p:sp>
        <p:nvSpPr>
          <p:cNvPr id="105" name="Pentagon 104">
            <a:extLst>
              <a:ext uri="{FF2B5EF4-FFF2-40B4-BE49-F238E27FC236}">
                <a16:creationId xmlns:a16="http://schemas.microsoft.com/office/drawing/2014/main" id="{8FD74017-59F3-2741-BCB2-5F32C8293066}"/>
              </a:ext>
            </a:extLst>
          </p:cNvPr>
          <p:cNvSpPr/>
          <p:nvPr/>
        </p:nvSpPr>
        <p:spPr>
          <a:xfrm>
            <a:off x="-150243" y="1678826"/>
            <a:ext cx="1423068" cy="360000"/>
          </a:xfrm>
          <a:prstGeom prst="homePlate">
            <a:avLst/>
          </a:prstGeom>
          <a:solidFill>
            <a:sysClr val="window" lastClr="FFFFFF"/>
          </a:solidFill>
          <a:ln w="1905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2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CHART1</a:t>
            </a:r>
          </a:p>
        </p:txBody>
      </p:sp>
      <p:sp>
        <p:nvSpPr>
          <p:cNvPr id="123" name="Chevron 122">
            <a:extLst>
              <a:ext uri="{FF2B5EF4-FFF2-40B4-BE49-F238E27FC236}">
                <a16:creationId xmlns:a16="http://schemas.microsoft.com/office/drawing/2014/main" id="{05049045-2357-4143-8C72-272551EF11CB}"/>
              </a:ext>
            </a:extLst>
          </p:cNvPr>
          <p:cNvSpPr/>
          <p:nvPr/>
        </p:nvSpPr>
        <p:spPr>
          <a:xfrm>
            <a:off x="5825690" y="1268760"/>
            <a:ext cx="1714904" cy="255600"/>
          </a:xfrm>
          <a:prstGeom prst="chevron">
            <a:avLst/>
          </a:prstGeom>
          <a:solidFill>
            <a:srgbClr val="4472C4">
              <a:lumMod val="75000"/>
            </a:srgbClr>
          </a:soli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200" b="0" i="0" u="none" strike="noStrike" kern="0" cap="none" spc="0" normalizeH="0" baseline="0" noProof="0" dirty="0">
                <a:ln>
                  <a:noFill/>
                </a:ln>
                <a:solidFill>
                  <a:prstClr val="white"/>
                </a:solidFill>
                <a:effectLst/>
                <a:uLnTx/>
                <a:uFillTx/>
                <a:latin typeface="Calibri" panose="020F0502020204030204"/>
                <a:ea typeface="+mn-ea"/>
                <a:cs typeface="+mn-cs"/>
              </a:rPr>
              <a:t>ESPP Update</a:t>
            </a:r>
          </a:p>
        </p:txBody>
      </p:sp>
      <p:sp>
        <p:nvSpPr>
          <p:cNvPr id="124" name="Chevron 123">
            <a:extLst>
              <a:ext uri="{FF2B5EF4-FFF2-40B4-BE49-F238E27FC236}">
                <a16:creationId xmlns:a16="http://schemas.microsoft.com/office/drawing/2014/main" id="{9DFF2893-4427-9342-A55B-590734E196F2}"/>
              </a:ext>
            </a:extLst>
          </p:cNvPr>
          <p:cNvSpPr/>
          <p:nvPr/>
        </p:nvSpPr>
        <p:spPr>
          <a:xfrm>
            <a:off x="137108" y="1282443"/>
            <a:ext cx="1714904" cy="255600"/>
          </a:xfrm>
          <a:prstGeom prst="chevron">
            <a:avLst/>
          </a:prstGeom>
          <a:solidFill>
            <a:srgbClr val="4472C4">
              <a:lumMod val="75000"/>
            </a:srgbClr>
          </a:soli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200" b="0" i="0" u="none" strike="noStrike" kern="0" cap="none" spc="0" normalizeH="0" baseline="0" noProof="0" dirty="0">
                <a:ln>
                  <a:noFill/>
                </a:ln>
                <a:solidFill>
                  <a:prstClr val="white"/>
                </a:solidFill>
                <a:effectLst/>
                <a:uLnTx/>
                <a:uFillTx/>
                <a:latin typeface="Calibri" panose="020F0502020204030204"/>
                <a:ea typeface="+mn-ea"/>
                <a:cs typeface="+mn-cs"/>
              </a:rPr>
              <a:t>ESPP Update</a:t>
            </a:r>
          </a:p>
        </p:txBody>
      </p:sp>
      <p:grpSp>
        <p:nvGrpSpPr>
          <p:cNvPr id="8" name="Group 7">
            <a:extLst>
              <a:ext uri="{FF2B5EF4-FFF2-40B4-BE49-F238E27FC236}">
                <a16:creationId xmlns:a16="http://schemas.microsoft.com/office/drawing/2014/main" id="{2E8407E6-4ABF-734E-9F97-B36D2E6B98B7}"/>
              </a:ext>
            </a:extLst>
          </p:cNvPr>
          <p:cNvGrpSpPr/>
          <p:nvPr/>
        </p:nvGrpSpPr>
        <p:grpSpPr>
          <a:xfrm>
            <a:off x="99635" y="4197260"/>
            <a:ext cx="9480627" cy="1406396"/>
            <a:chOff x="99635" y="4197260"/>
            <a:chExt cx="9480627" cy="1406396"/>
          </a:xfrm>
        </p:grpSpPr>
        <p:sp>
          <p:nvSpPr>
            <p:cNvPr id="109" name="TextBox 108">
              <a:extLst>
                <a:ext uri="{FF2B5EF4-FFF2-40B4-BE49-F238E27FC236}">
                  <a16:creationId xmlns:a16="http://schemas.microsoft.com/office/drawing/2014/main" id="{1E0EC3AB-0783-F544-B1CF-6FDDA17666AF}"/>
                </a:ext>
              </a:extLst>
            </p:cNvPr>
            <p:cNvSpPr txBox="1"/>
            <p:nvPr/>
          </p:nvSpPr>
          <p:spPr>
            <a:xfrm>
              <a:off x="99635" y="4369919"/>
              <a:ext cx="1290546" cy="276999"/>
            </a:xfrm>
            <a:prstGeom prst="rect">
              <a:avLst/>
            </a:prstGeom>
            <a:noFill/>
          </p:spPr>
          <p:txBody>
            <a:bodyPr wrap="none" rtlCol="0">
              <a:spAutoFit/>
            </a:bodyPr>
            <a:lstStyle>
              <a:defPPr>
                <a:defRPr lang="aa-ET"/>
              </a:defPPr>
              <a:lvl1pPr algn="ctr">
                <a:defRPr sz="1200">
                  <a:solidFill>
                    <a:schemeClr val="accent1">
                      <a:lumMod val="50000"/>
                    </a:schemeClr>
                  </a:solidFill>
                </a:defRPr>
              </a:lvl1pPr>
            </a:lstStyle>
            <a:p>
              <a:pPr eaLnBrk="1" fontAlgn="auto" hangingPunct="1">
                <a:spcBef>
                  <a:spcPts val="0"/>
                </a:spcBef>
                <a:spcAft>
                  <a:spcPts val="0"/>
                </a:spcAft>
              </a:pPr>
              <a:r>
                <a:rPr lang="aa-ET" b="1" dirty="0">
                  <a:solidFill>
                    <a:srgbClr val="F79645"/>
                  </a:solidFill>
                  <a:latin typeface="Calibri" panose="020F0502020204030204"/>
                  <a:ea typeface="+mn-ea"/>
                  <a:cs typeface="+mn-cs"/>
                </a:rPr>
                <a:t>HTS Magnet R&amp;D</a:t>
              </a:r>
            </a:p>
          </p:txBody>
        </p:sp>
        <p:sp>
          <p:nvSpPr>
            <p:cNvPr id="120" name="Pentagon 119">
              <a:extLst>
                <a:ext uri="{FF2B5EF4-FFF2-40B4-BE49-F238E27FC236}">
                  <a16:creationId xmlns:a16="http://schemas.microsoft.com/office/drawing/2014/main" id="{84C4E952-81F7-6041-BED3-B209EA8A9FF6}"/>
                </a:ext>
              </a:extLst>
            </p:cNvPr>
            <p:cNvSpPr/>
            <p:nvPr/>
          </p:nvSpPr>
          <p:spPr>
            <a:xfrm>
              <a:off x="1937102" y="4336966"/>
              <a:ext cx="2390423" cy="360000"/>
            </a:xfrm>
            <a:prstGeom prst="homePlate">
              <a:avLst/>
            </a:prstGeom>
            <a:solidFill>
              <a:srgbClr val="F79645">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100" b="0" i="0" u="none" strike="noStrike" kern="0" cap="none" spc="0" normalizeH="0" baseline="0" noProof="0" dirty="0">
                  <a:ln>
                    <a:noFill/>
                  </a:ln>
                  <a:solidFill>
                    <a:srgbClr val="ED7D31">
                      <a:lumMod val="75000"/>
                    </a:srgbClr>
                  </a:solidFill>
                  <a:effectLst/>
                  <a:uLnTx/>
                  <a:uFillTx/>
                  <a:latin typeface="Calibri" panose="020F0502020204030204"/>
                  <a:ea typeface="+mn-ea"/>
                  <a:cs typeface="+mn-cs"/>
                </a:rPr>
                <a:t>SuperBend Technology Demo</a:t>
              </a:r>
            </a:p>
          </p:txBody>
        </p:sp>
        <p:sp>
          <p:nvSpPr>
            <p:cNvPr id="121" name="Chevron 120">
              <a:extLst>
                <a:ext uri="{FF2B5EF4-FFF2-40B4-BE49-F238E27FC236}">
                  <a16:creationId xmlns:a16="http://schemas.microsoft.com/office/drawing/2014/main" id="{F9644574-C081-FE4E-B2B5-3F369C13F548}"/>
                </a:ext>
              </a:extLst>
            </p:cNvPr>
            <p:cNvSpPr/>
            <p:nvPr/>
          </p:nvSpPr>
          <p:spPr>
            <a:xfrm>
              <a:off x="4282922" y="4328419"/>
              <a:ext cx="1873254" cy="360000"/>
            </a:xfrm>
            <a:prstGeom prst="chevron">
              <a:avLst/>
            </a:prstGeom>
            <a:solidFill>
              <a:srgbClr val="F79645">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100" b="0" i="0" u="none" strike="noStrike" kern="0" cap="none" spc="0" normalizeH="0" baseline="0" noProof="0" dirty="0">
                  <a:ln>
                    <a:noFill/>
                  </a:ln>
                  <a:solidFill>
                    <a:srgbClr val="ED7D31">
                      <a:lumMod val="75000"/>
                    </a:srgbClr>
                  </a:solidFill>
                  <a:effectLst/>
                  <a:uLnTx/>
                  <a:uFillTx/>
                  <a:latin typeface="Calibri" panose="020F0502020204030204"/>
                  <a:ea typeface="+mn-ea"/>
                  <a:cs typeface="+mn-cs"/>
                </a:rPr>
                <a:t>Cable  and Insulation Technology</a:t>
              </a:r>
            </a:p>
          </p:txBody>
        </p:sp>
        <p:sp>
          <p:nvSpPr>
            <p:cNvPr id="122" name="Pentagon 121">
              <a:extLst>
                <a:ext uri="{FF2B5EF4-FFF2-40B4-BE49-F238E27FC236}">
                  <a16:creationId xmlns:a16="http://schemas.microsoft.com/office/drawing/2014/main" id="{2BC37E32-D1E7-9E40-8DEF-60AF22106EB9}"/>
                </a:ext>
              </a:extLst>
            </p:cNvPr>
            <p:cNvSpPr/>
            <p:nvPr/>
          </p:nvSpPr>
          <p:spPr>
            <a:xfrm>
              <a:off x="3734969" y="5233234"/>
              <a:ext cx="1512861" cy="360000"/>
            </a:xfrm>
            <a:prstGeom prst="homePlate">
              <a:avLst/>
            </a:prstGeom>
            <a:solidFill>
              <a:srgbClr val="F79645">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100" b="0" i="0" u="none" strike="noStrike" kern="0" cap="none" spc="0" normalizeH="0" baseline="0" noProof="0" dirty="0">
                  <a:ln>
                    <a:noFill/>
                  </a:ln>
                  <a:solidFill>
                    <a:srgbClr val="ED7D31">
                      <a:lumMod val="75000"/>
                    </a:srgbClr>
                  </a:solidFill>
                  <a:effectLst/>
                  <a:uLnTx/>
                  <a:uFillTx/>
                  <a:latin typeface="Calibri" panose="020F0502020204030204"/>
                  <a:ea typeface="+mn-ea"/>
                  <a:cs typeface="+mn-cs"/>
                </a:rPr>
                <a:t>HTS HFM Concept  Study</a:t>
              </a:r>
            </a:p>
          </p:txBody>
        </p:sp>
        <p:sp>
          <p:nvSpPr>
            <p:cNvPr id="134" name="Chevron 133">
              <a:extLst>
                <a:ext uri="{FF2B5EF4-FFF2-40B4-BE49-F238E27FC236}">
                  <a16:creationId xmlns:a16="http://schemas.microsoft.com/office/drawing/2014/main" id="{406132FC-1C92-5A41-A28F-1777B5F7E608}"/>
                </a:ext>
              </a:extLst>
            </p:cNvPr>
            <p:cNvSpPr/>
            <p:nvPr/>
          </p:nvSpPr>
          <p:spPr>
            <a:xfrm>
              <a:off x="5195413" y="5230882"/>
              <a:ext cx="1682009" cy="360000"/>
            </a:xfrm>
            <a:prstGeom prst="chevron">
              <a:avLst/>
            </a:prstGeom>
            <a:solidFill>
              <a:srgbClr val="F79645">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100" b="0" i="0" u="none" strike="noStrike" kern="0" cap="none" spc="0" normalizeH="0" baseline="0" noProof="0" dirty="0">
                  <a:ln>
                    <a:noFill/>
                  </a:ln>
                  <a:solidFill>
                    <a:srgbClr val="ED7D31">
                      <a:lumMod val="75000"/>
                    </a:srgbClr>
                  </a:solidFill>
                  <a:effectLst/>
                  <a:uLnTx/>
                  <a:uFillTx/>
                  <a:latin typeface="Calibri" panose="020F0502020204030204"/>
                  <a:ea typeface="+mn-ea"/>
                  <a:cs typeface="+mn-cs"/>
                </a:rPr>
                <a:t>5-T HTS Demo1</a:t>
              </a:r>
            </a:p>
          </p:txBody>
        </p:sp>
        <p:sp>
          <p:nvSpPr>
            <p:cNvPr id="136" name="Chevron 135">
              <a:extLst>
                <a:ext uri="{FF2B5EF4-FFF2-40B4-BE49-F238E27FC236}">
                  <a16:creationId xmlns:a16="http://schemas.microsoft.com/office/drawing/2014/main" id="{8C92A0C2-8ED9-E742-A8EE-B2E540247FD2}"/>
                </a:ext>
              </a:extLst>
            </p:cNvPr>
            <p:cNvSpPr/>
            <p:nvPr/>
          </p:nvSpPr>
          <p:spPr>
            <a:xfrm>
              <a:off x="6804248" y="5243656"/>
              <a:ext cx="2776014" cy="360000"/>
            </a:xfrm>
            <a:prstGeom prst="chevron">
              <a:avLst/>
            </a:prstGeom>
            <a:solidFill>
              <a:srgbClr val="F79645">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100" b="0" i="0" u="none" strike="noStrike" kern="0" cap="none" spc="0" normalizeH="0" baseline="0" noProof="0" dirty="0">
                  <a:ln>
                    <a:noFill/>
                  </a:ln>
                  <a:solidFill>
                    <a:srgbClr val="ED7D31">
                      <a:lumMod val="75000"/>
                    </a:srgbClr>
                  </a:solidFill>
                  <a:effectLst/>
                  <a:uLnTx/>
                  <a:uFillTx/>
                  <a:latin typeface="Calibri" panose="020F0502020204030204"/>
                  <a:ea typeface="+mn-ea"/>
                  <a:cs typeface="+mn-cs"/>
                </a:rPr>
                <a:t>HTS HFM program</a:t>
              </a:r>
            </a:p>
          </p:txBody>
        </p:sp>
        <p:sp>
          <p:nvSpPr>
            <p:cNvPr id="169" name="5-Point Star 168">
              <a:extLst>
                <a:ext uri="{FF2B5EF4-FFF2-40B4-BE49-F238E27FC236}">
                  <a16:creationId xmlns:a16="http://schemas.microsoft.com/office/drawing/2014/main" id="{EF5B532A-6D95-8E44-BB94-85601D6CC462}"/>
                </a:ext>
              </a:extLst>
            </p:cNvPr>
            <p:cNvSpPr/>
            <p:nvPr/>
          </p:nvSpPr>
          <p:spPr bwMode="auto">
            <a:xfrm>
              <a:off x="4139952" y="4197260"/>
              <a:ext cx="311860" cy="311860"/>
            </a:xfrm>
            <a:prstGeom prst="star5">
              <a:avLst/>
            </a:prstGeom>
            <a:solidFill>
              <a:srgbClr val="F79646"/>
            </a:solidFill>
            <a:ln w="9525" cap="flat" cmpd="sng" algn="ctr">
              <a:solidFill>
                <a:srgbClr val="F7964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a-ET" sz="2400" b="0" i="0" u="none" strike="noStrike" cap="none" normalizeH="0" baseline="0">
                <a:ln>
                  <a:noFill/>
                </a:ln>
                <a:solidFill>
                  <a:schemeClr val="tx1"/>
                </a:solidFill>
                <a:effectLst/>
                <a:latin typeface="Times" charset="0"/>
              </a:endParaRPr>
            </a:p>
          </p:txBody>
        </p:sp>
        <p:sp>
          <p:nvSpPr>
            <p:cNvPr id="170" name="5-Point Star 169">
              <a:extLst>
                <a:ext uri="{FF2B5EF4-FFF2-40B4-BE49-F238E27FC236}">
                  <a16:creationId xmlns:a16="http://schemas.microsoft.com/office/drawing/2014/main" id="{46992DD8-0040-5D43-B26F-061C3E7500BC}"/>
                </a:ext>
              </a:extLst>
            </p:cNvPr>
            <p:cNvSpPr/>
            <p:nvPr/>
          </p:nvSpPr>
          <p:spPr bwMode="auto">
            <a:xfrm>
              <a:off x="6715406" y="5133364"/>
              <a:ext cx="311860" cy="311860"/>
            </a:xfrm>
            <a:prstGeom prst="star5">
              <a:avLst/>
            </a:prstGeom>
            <a:solidFill>
              <a:srgbClr val="F79646"/>
            </a:solidFill>
            <a:ln w="9525" cap="flat" cmpd="sng" algn="ctr">
              <a:solidFill>
                <a:srgbClr val="F7964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a-ET" sz="2400" b="0" i="0" u="none" strike="noStrike" cap="none" normalizeH="0" baseline="0">
                <a:ln>
                  <a:noFill/>
                </a:ln>
                <a:solidFill>
                  <a:schemeClr val="tx1"/>
                </a:solidFill>
                <a:effectLst/>
                <a:latin typeface="Times" charset="0"/>
              </a:endParaRPr>
            </a:p>
          </p:txBody>
        </p:sp>
        <p:sp>
          <p:nvSpPr>
            <p:cNvPr id="86" name="Pentagon 85">
              <a:extLst>
                <a:ext uri="{FF2B5EF4-FFF2-40B4-BE49-F238E27FC236}">
                  <a16:creationId xmlns:a16="http://schemas.microsoft.com/office/drawing/2014/main" id="{0019D63B-7521-4D45-840A-5A330C158BFE}"/>
                </a:ext>
              </a:extLst>
            </p:cNvPr>
            <p:cNvSpPr/>
            <p:nvPr/>
          </p:nvSpPr>
          <p:spPr>
            <a:xfrm>
              <a:off x="2904515" y="4783103"/>
              <a:ext cx="2390423" cy="360000"/>
            </a:xfrm>
            <a:prstGeom prst="homePlate">
              <a:avLst/>
            </a:prstGeom>
            <a:solidFill>
              <a:srgbClr val="F79645">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100" b="0" i="0" u="none" strike="noStrike" kern="0" cap="none" spc="0" normalizeH="0" baseline="0" noProof="0" dirty="0">
                  <a:ln>
                    <a:noFill/>
                  </a:ln>
                  <a:solidFill>
                    <a:srgbClr val="ED7D31">
                      <a:lumMod val="75000"/>
                    </a:srgbClr>
                  </a:solidFill>
                  <a:effectLst/>
                  <a:uLnTx/>
                  <a:uFillTx/>
                  <a:latin typeface="Calibri" panose="020F0502020204030204"/>
                  <a:ea typeface="+mn-ea"/>
                  <a:cs typeface="+mn-cs"/>
                </a:rPr>
                <a:t>FCC-ee </a:t>
              </a:r>
              <a:r>
                <a:rPr kumimoji="0" lang="aa-ET" sz="1100" b="0" i="0" u="none" strike="noStrike" kern="0" cap="none" spc="0" normalizeH="0" baseline="0" noProof="0">
                  <a:ln>
                    <a:noFill/>
                  </a:ln>
                  <a:solidFill>
                    <a:srgbClr val="ED7D31">
                      <a:lumMod val="75000"/>
                    </a:srgbClr>
                  </a:solidFill>
                  <a:effectLst/>
                  <a:uLnTx/>
                  <a:uFillTx/>
                  <a:latin typeface="Calibri" panose="020F0502020204030204"/>
                  <a:ea typeface="+mn-ea"/>
                  <a:cs typeface="+mn-cs"/>
                </a:rPr>
                <a:t>injector test</a:t>
              </a:r>
              <a:r>
                <a:rPr kumimoji="0" lang="en-US" sz="1100" b="0" i="0" u="none" strike="noStrike" kern="0" cap="none" spc="0" normalizeH="0" baseline="0" noProof="0" dirty="0">
                  <a:ln>
                    <a:noFill/>
                  </a:ln>
                  <a:solidFill>
                    <a:srgbClr val="ED7D31">
                      <a:lumMod val="75000"/>
                    </a:srgbClr>
                  </a:solidFill>
                  <a:effectLst/>
                  <a:uLnTx/>
                  <a:uFillTx/>
                  <a:latin typeface="Calibri" panose="020F0502020204030204"/>
                  <a:ea typeface="+mn-ea"/>
                  <a:cs typeface="+mn-cs"/>
                </a:rPr>
                <a:t>,</a:t>
              </a:r>
              <a:r>
                <a:rPr kumimoji="0" lang="aa-ET" sz="1100" b="0" i="0" u="none" strike="noStrike" kern="0" cap="none" spc="0" normalizeH="0" baseline="0" noProof="0">
                  <a:ln>
                    <a:noFill/>
                  </a:ln>
                  <a:solidFill>
                    <a:srgbClr val="ED7D31">
                      <a:lumMod val="75000"/>
                    </a:srgbClr>
                  </a:solidFill>
                  <a:effectLst/>
                  <a:uLnTx/>
                  <a:uFillTx/>
                  <a:latin typeface="Calibri" panose="020F0502020204030204"/>
                  <a:ea typeface="+mn-ea"/>
                  <a:cs typeface="+mn-cs"/>
                </a:rPr>
                <a:t> SC </a:t>
              </a:r>
              <a:r>
                <a:rPr kumimoji="0" lang="aa-ET" sz="1100" b="0" i="0" u="none" strike="noStrike" kern="0" cap="none" spc="0" normalizeH="0" baseline="0" noProof="0" dirty="0">
                  <a:ln>
                    <a:noFill/>
                  </a:ln>
                  <a:solidFill>
                    <a:srgbClr val="ED7D31">
                      <a:lumMod val="75000"/>
                    </a:srgbClr>
                  </a:solidFill>
                  <a:effectLst/>
                  <a:uLnTx/>
                  <a:uFillTx/>
                  <a:latin typeface="Calibri" panose="020F0502020204030204"/>
                  <a:ea typeface="+mn-ea"/>
                  <a:cs typeface="+mn-cs"/>
                </a:rPr>
                <a:t>solenoid</a:t>
              </a:r>
            </a:p>
          </p:txBody>
        </p:sp>
        <p:sp>
          <p:nvSpPr>
            <p:cNvPr id="165" name="5-Point Star 164">
              <a:extLst>
                <a:ext uri="{FF2B5EF4-FFF2-40B4-BE49-F238E27FC236}">
                  <a16:creationId xmlns:a16="http://schemas.microsoft.com/office/drawing/2014/main" id="{786B647A-E925-8649-A285-0CA11BC28162}"/>
                </a:ext>
              </a:extLst>
            </p:cNvPr>
            <p:cNvSpPr/>
            <p:nvPr/>
          </p:nvSpPr>
          <p:spPr bwMode="auto">
            <a:xfrm>
              <a:off x="5076056" y="5126398"/>
              <a:ext cx="311860" cy="311860"/>
            </a:xfrm>
            <a:prstGeom prst="star5">
              <a:avLst/>
            </a:prstGeom>
            <a:solidFill>
              <a:srgbClr val="F79646"/>
            </a:solidFill>
            <a:ln w="9525" cap="flat" cmpd="sng" algn="ctr">
              <a:solidFill>
                <a:srgbClr val="F7964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a-ET" sz="2400" b="0" i="0" u="none" strike="noStrike" cap="none" normalizeH="0" baseline="0">
                <a:ln>
                  <a:noFill/>
                </a:ln>
                <a:solidFill>
                  <a:schemeClr val="tx1"/>
                </a:solidFill>
                <a:effectLst/>
                <a:latin typeface="Times" charset="0"/>
              </a:endParaRPr>
            </a:p>
          </p:txBody>
        </p:sp>
      </p:grpSp>
      <p:grpSp>
        <p:nvGrpSpPr>
          <p:cNvPr id="5" name="Group 4">
            <a:extLst>
              <a:ext uri="{FF2B5EF4-FFF2-40B4-BE49-F238E27FC236}">
                <a16:creationId xmlns:a16="http://schemas.microsoft.com/office/drawing/2014/main" id="{ACD3B5F9-576F-B74D-98E4-B89191AEF654}"/>
              </a:ext>
            </a:extLst>
          </p:cNvPr>
          <p:cNvGrpSpPr/>
          <p:nvPr/>
        </p:nvGrpSpPr>
        <p:grpSpPr>
          <a:xfrm>
            <a:off x="99635" y="2881497"/>
            <a:ext cx="5909643" cy="360000"/>
            <a:chOff x="99635" y="2881497"/>
            <a:chExt cx="5909643" cy="360000"/>
          </a:xfrm>
        </p:grpSpPr>
        <p:sp>
          <p:nvSpPr>
            <p:cNvPr id="172" name="TextBox 171">
              <a:extLst>
                <a:ext uri="{FF2B5EF4-FFF2-40B4-BE49-F238E27FC236}">
                  <a16:creationId xmlns:a16="http://schemas.microsoft.com/office/drawing/2014/main" id="{CBCA1111-CEC6-1945-8F8D-2ED4A24589CB}"/>
                </a:ext>
              </a:extLst>
            </p:cNvPr>
            <p:cNvSpPr txBox="1"/>
            <p:nvPr/>
          </p:nvSpPr>
          <p:spPr>
            <a:xfrm>
              <a:off x="99635" y="2920865"/>
              <a:ext cx="1095556" cy="276999"/>
            </a:xfrm>
            <a:prstGeom prst="rect">
              <a:avLst/>
            </a:prstGeom>
            <a:noFill/>
          </p:spPr>
          <p:txBody>
            <a:bodyPr wrap="none" rtlCol="0">
              <a:spAutoFit/>
            </a:bodyPr>
            <a:lstStyle>
              <a:defPPr>
                <a:defRPr lang="aa-ET"/>
              </a:defPPr>
              <a:lvl1pPr algn="ctr">
                <a:defRPr sz="1200">
                  <a:solidFill>
                    <a:schemeClr val="accent1">
                      <a:lumMod val="50000"/>
                    </a:schemeClr>
                  </a:solidFill>
                </a:defRPr>
              </a:lvl1pPr>
            </a:lstStyle>
            <a:p>
              <a:pPr eaLnBrk="1" fontAlgn="auto" hangingPunct="1">
                <a:spcBef>
                  <a:spcPts val="0"/>
                </a:spcBef>
                <a:spcAft>
                  <a:spcPts val="0"/>
                </a:spcAft>
              </a:pPr>
              <a:r>
                <a:rPr lang="aa-ET" b="1" dirty="0">
                  <a:solidFill>
                    <a:srgbClr val="7030A0"/>
                  </a:solidFill>
                  <a:latin typeface="Calibri" panose="020F0502020204030204"/>
                  <a:ea typeface="+mn-ea"/>
                  <a:cs typeface="+mn-cs"/>
                </a:rPr>
                <a:t>HTS Tape R&amp;D</a:t>
              </a:r>
            </a:p>
          </p:txBody>
        </p:sp>
        <p:sp>
          <p:nvSpPr>
            <p:cNvPr id="174" name="Pentagon 173">
              <a:extLst>
                <a:ext uri="{FF2B5EF4-FFF2-40B4-BE49-F238E27FC236}">
                  <a16:creationId xmlns:a16="http://schemas.microsoft.com/office/drawing/2014/main" id="{89AE768C-0F30-4046-9576-E383CA7952AA}"/>
                </a:ext>
              </a:extLst>
            </p:cNvPr>
            <p:cNvSpPr/>
            <p:nvPr/>
          </p:nvSpPr>
          <p:spPr>
            <a:xfrm>
              <a:off x="3618874" y="2881497"/>
              <a:ext cx="2390404" cy="360000"/>
            </a:xfrm>
            <a:prstGeom prst="homePlate">
              <a:avLst/>
            </a:prstGeom>
            <a:solidFill>
              <a:srgbClr val="A9889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100" kern="0" dirty="0">
                  <a:solidFill>
                    <a:srgbClr val="7030A0"/>
                  </a:solidFill>
                  <a:latin typeface="Calibri" panose="020F0502020204030204"/>
                </a:rPr>
                <a:t>Pinning engineering to reduce </a:t>
              </a:r>
              <a:r>
                <a:rPr lang="aa-ET" sz="1100" kern="0" dirty="0">
                  <a:solidFill>
                    <a:srgbClr val="7030A0"/>
                  </a:solidFill>
                  <a:latin typeface="Calibri" panose="020F0502020204030204"/>
                </a:rPr>
                <a:t> anisotropy</a:t>
              </a:r>
            </a:p>
          </p:txBody>
        </p:sp>
      </p:grpSp>
      <p:grpSp>
        <p:nvGrpSpPr>
          <p:cNvPr id="6" name="Group 5">
            <a:extLst>
              <a:ext uri="{FF2B5EF4-FFF2-40B4-BE49-F238E27FC236}">
                <a16:creationId xmlns:a16="http://schemas.microsoft.com/office/drawing/2014/main" id="{35789FCF-7503-124E-BD3B-BE5C10B7486E}"/>
              </a:ext>
            </a:extLst>
          </p:cNvPr>
          <p:cNvGrpSpPr/>
          <p:nvPr/>
        </p:nvGrpSpPr>
        <p:grpSpPr>
          <a:xfrm>
            <a:off x="99635" y="3379574"/>
            <a:ext cx="6988217" cy="807281"/>
            <a:chOff x="99635" y="3379574"/>
            <a:chExt cx="6988217" cy="807281"/>
          </a:xfrm>
        </p:grpSpPr>
        <p:sp>
          <p:nvSpPr>
            <p:cNvPr id="177" name="TextBox 176">
              <a:extLst>
                <a:ext uri="{FF2B5EF4-FFF2-40B4-BE49-F238E27FC236}">
                  <a16:creationId xmlns:a16="http://schemas.microsoft.com/office/drawing/2014/main" id="{E989D4C7-F978-BB4B-ABCF-85E7765562FB}"/>
                </a:ext>
              </a:extLst>
            </p:cNvPr>
            <p:cNvSpPr txBox="1"/>
            <p:nvPr/>
          </p:nvSpPr>
          <p:spPr>
            <a:xfrm>
              <a:off x="99635" y="3415976"/>
              <a:ext cx="1598066" cy="276999"/>
            </a:xfrm>
            <a:prstGeom prst="rect">
              <a:avLst/>
            </a:prstGeom>
            <a:noFill/>
          </p:spPr>
          <p:txBody>
            <a:bodyPr wrap="none" rtlCol="0">
              <a:spAutoFit/>
            </a:bodyPr>
            <a:lstStyle>
              <a:defPPr>
                <a:defRPr lang="aa-ET"/>
              </a:defPPr>
              <a:lvl1pPr algn="ctr">
                <a:defRPr sz="1200">
                  <a:solidFill>
                    <a:schemeClr val="accent1">
                      <a:lumMod val="50000"/>
                    </a:schemeClr>
                  </a:solidFill>
                </a:defRPr>
              </a:lvl1pPr>
            </a:lstStyle>
            <a:p>
              <a:pPr eaLnBrk="1" fontAlgn="auto" hangingPunct="1">
                <a:spcBef>
                  <a:spcPts val="0"/>
                </a:spcBef>
                <a:spcAft>
                  <a:spcPts val="0"/>
                </a:spcAft>
              </a:pPr>
              <a:r>
                <a:rPr lang="aa-ET" b="1" dirty="0">
                  <a:solidFill>
                    <a:srgbClr val="BF504C"/>
                  </a:solidFill>
                  <a:latin typeface="Calibri" panose="020F0502020204030204"/>
                  <a:ea typeface="+mn-ea"/>
                  <a:cs typeface="+mn-cs"/>
                </a:rPr>
                <a:t>Enabling Technologies</a:t>
              </a:r>
            </a:p>
          </p:txBody>
        </p:sp>
        <p:sp>
          <p:nvSpPr>
            <p:cNvPr id="178" name="Pentagon 177">
              <a:extLst>
                <a:ext uri="{FF2B5EF4-FFF2-40B4-BE49-F238E27FC236}">
                  <a16:creationId xmlns:a16="http://schemas.microsoft.com/office/drawing/2014/main" id="{44C5A716-8AAD-904D-904A-571079B50141}"/>
                </a:ext>
              </a:extLst>
            </p:cNvPr>
            <p:cNvSpPr/>
            <p:nvPr/>
          </p:nvSpPr>
          <p:spPr>
            <a:xfrm>
              <a:off x="3618874" y="3379574"/>
              <a:ext cx="3463331" cy="360000"/>
            </a:xfrm>
            <a:prstGeom prst="homePlate">
              <a:avLst/>
            </a:prstGeom>
            <a:solidFill>
              <a:srgbClr val="BF504C">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100" b="0" i="0" u="none" strike="noStrike" kern="0" cap="none" spc="0" normalizeH="0" baseline="0" noProof="0" dirty="0">
                  <a:ln>
                    <a:noFill/>
                  </a:ln>
                  <a:solidFill>
                    <a:srgbClr val="8C4442"/>
                  </a:solidFill>
                  <a:effectLst/>
                  <a:uLnTx/>
                  <a:uFillTx/>
                  <a:latin typeface="Calibri" panose="020F0502020204030204"/>
                  <a:ea typeface="+mn-ea"/>
                  <a:cs typeface="+mn-cs"/>
                </a:rPr>
                <a:t>Insulation materials</a:t>
              </a:r>
            </a:p>
          </p:txBody>
        </p:sp>
        <p:sp>
          <p:nvSpPr>
            <p:cNvPr id="179" name="Pentagon 178">
              <a:extLst>
                <a:ext uri="{FF2B5EF4-FFF2-40B4-BE49-F238E27FC236}">
                  <a16:creationId xmlns:a16="http://schemas.microsoft.com/office/drawing/2014/main" id="{CDA7B964-3EB1-284C-B173-0E90366A2B03}"/>
                </a:ext>
              </a:extLst>
            </p:cNvPr>
            <p:cNvSpPr/>
            <p:nvPr/>
          </p:nvSpPr>
          <p:spPr>
            <a:xfrm>
              <a:off x="3821216" y="3826855"/>
              <a:ext cx="3266636" cy="360000"/>
            </a:xfrm>
            <a:prstGeom prst="homePlate">
              <a:avLst/>
            </a:prstGeom>
            <a:solidFill>
              <a:srgbClr val="BF504C">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100" b="0" i="0" u="none" strike="noStrike" kern="0" cap="none" spc="0" normalizeH="0" baseline="0" noProof="0" dirty="0">
                  <a:ln>
                    <a:noFill/>
                  </a:ln>
                  <a:solidFill>
                    <a:srgbClr val="8C4442"/>
                  </a:solidFill>
                  <a:effectLst/>
                  <a:uLnTx/>
                  <a:uFillTx/>
                  <a:latin typeface="Calibri" panose="020F0502020204030204"/>
                  <a:ea typeface="+mn-ea"/>
                  <a:cs typeface="+mn-cs"/>
                </a:rPr>
                <a:t>Quench protection</a:t>
              </a:r>
            </a:p>
          </p:txBody>
        </p:sp>
      </p:grpSp>
      <p:grpSp>
        <p:nvGrpSpPr>
          <p:cNvPr id="9" name="Group 8">
            <a:extLst>
              <a:ext uri="{FF2B5EF4-FFF2-40B4-BE49-F238E27FC236}">
                <a16:creationId xmlns:a16="http://schemas.microsoft.com/office/drawing/2014/main" id="{32B17D07-11C4-8945-87B2-6457897E3AB0}"/>
              </a:ext>
            </a:extLst>
          </p:cNvPr>
          <p:cNvGrpSpPr/>
          <p:nvPr/>
        </p:nvGrpSpPr>
        <p:grpSpPr>
          <a:xfrm>
            <a:off x="99635" y="5643979"/>
            <a:ext cx="8567015" cy="456999"/>
            <a:chOff x="99635" y="5643979"/>
            <a:chExt cx="8567015" cy="456999"/>
          </a:xfrm>
        </p:grpSpPr>
        <p:sp>
          <p:nvSpPr>
            <p:cNvPr id="180" name="TextBox 179">
              <a:extLst>
                <a:ext uri="{FF2B5EF4-FFF2-40B4-BE49-F238E27FC236}">
                  <a16:creationId xmlns:a16="http://schemas.microsoft.com/office/drawing/2014/main" id="{59401838-7A9F-1E47-B7B8-C62B6358CCFC}"/>
                </a:ext>
              </a:extLst>
            </p:cNvPr>
            <p:cNvSpPr txBox="1"/>
            <p:nvPr/>
          </p:nvSpPr>
          <p:spPr>
            <a:xfrm>
              <a:off x="99635" y="5643979"/>
              <a:ext cx="1379032" cy="276999"/>
            </a:xfrm>
            <a:prstGeom prst="rect">
              <a:avLst/>
            </a:prstGeom>
            <a:noFill/>
          </p:spPr>
          <p:txBody>
            <a:bodyPr wrap="none" rtlCol="0">
              <a:spAutoFit/>
            </a:bodyPr>
            <a:lstStyle>
              <a:defPPr>
                <a:defRPr lang="aa-ET"/>
              </a:defPPr>
              <a:lvl1pPr algn="ctr">
                <a:defRPr sz="1200">
                  <a:solidFill>
                    <a:schemeClr val="accent1">
                      <a:lumMod val="50000"/>
                    </a:schemeClr>
                  </a:solidFill>
                </a:defRPr>
              </a:lvl1pPr>
            </a:lstStyle>
            <a:p>
              <a:pPr eaLnBrk="1" fontAlgn="auto" hangingPunct="1">
                <a:spcBef>
                  <a:spcPts val="0"/>
                </a:spcBef>
                <a:spcAft>
                  <a:spcPts val="0"/>
                </a:spcAft>
              </a:pPr>
              <a:r>
                <a:rPr lang="aa-ET" b="1" dirty="0">
                  <a:solidFill>
                    <a:srgbClr val="0070C0"/>
                  </a:solidFill>
                  <a:latin typeface="Calibri" panose="020F0502020204030204"/>
                  <a:ea typeface="+mn-ea"/>
                  <a:cs typeface="+mn-cs"/>
                </a:rPr>
                <a:t>Accelerator Design</a:t>
              </a:r>
            </a:p>
          </p:txBody>
        </p:sp>
        <p:sp>
          <p:nvSpPr>
            <p:cNvPr id="181" name="Pentagon 180">
              <a:extLst>
                <a:ext uri="{FF2B5EF4-FFF2-40B4-BE49-F238E27FC236}">
                  <a16:creationId xmlns:a16="http://schemas.microsoft.com/office/drawing/2014/main" id="{238C0609-CD87-0945-9D7F-D6EA6884805A}"/>
                </a:ext>
              </a:extLst>
            </p:cNvPr>
            <p:cNvSpPr/>
            <p:nvPr/>
          </p:nvSpPr>
          <p:spPr>
            <a:xfrm>
              <a:off x="5203319" y="5740978"/>
              <a:ext cx="3463331" cy="360000"/>
            </a:xfrm>
            <a:prstGeom prst="homePlate">
              <a:avLst/>
            </a:prstGeom>
            <a:solidFill>
              <a:srgbClr val="989FBD">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a-ET" sz="1100" b="0" i="0" u="none" strike="noStrike" kern="0" cap="none" spc="0" normalizeH="0" baseline="0" noProof="0" dirty="0">
                  <a:ln>
                    <a:noFill/>
                  </a:ln>
                  <a:solidFill>
                    <a:srgbClr val="405583"/>
                  </a:solidFill>
                  <a:effectLst/>
                  <a:uLnTx/>
                  <a:uFillTx/>
                  <a:latin typeface="Calibri" panose="020F0502020204030204"/>
                  <a:ea typeface="+mn-ea"/>
                  <a:cs typeface="+mn-cs"/>
                </a:rPr>
                <a:t>FQ in HTS accelerators</a:t>
              </a:r>
            </a:p>
          </p:txBody>
        </p:sp>
      </p:grpSp>
      <p:grpSp>
        <p:nvGrpSpPr>
          <p:cNvPr id="182" name="Group 181">
            <a:extLst>
              <a:ext uri="{FF2B5EF4-FFF2-40B4-BE49-F238E27FC236}">
                <a16:creationId xmlns:a16="http://schemas.microsoft.com/office/drawing/2014/main" id="{649CF721-E433-E246-92E7-25BB475C042D}"/>
              </a:ext>
            </a:extLst>
          </p:cNvPr>
          <p:cNvGrpSpPr/>
          <p:nvPr/>
        </p:nvGrpSpPr>
        <p:grpSpPr>
          <a:xfrm>
            <a:off x="2756359" y="1480963"/>
            <a:ext cx="902154" cy="610902"/>
            <a:chOff x="2846889" y="647442"/>
            <a:chExt cx="1147583" cy="777097"/>
          </a:xfrm>
        </p:grpSpPr>
        <p:pic>
          <p:nvPicPr>
            <p:cNvPr id="183" name="Picture 182">
              <a:extLst>
                <a:ext uri="{FF2B5EF4-FFF2-40B4-BE49-F238E27FC236}">
                  <a16:creationId xmlns:a16="http://schemas.microsoft.com/office/drawing/2014/main" id="{6CE96021-BECC-4946-918C-E8F45536C7E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46889" y="733630"/>
              <a:ext cx="1116806" cy="690909"/>
            </a:xfrm>
            <a:prstGeom prst="rect">
              <a:avLst/>
            </a:prstGeom>
          </p:spPr>
        </p:pic>
        <p:sp>
          <p:nvSpPr>
            <p:cNvPr id="184" name="Rectangle 183">
              <a:extLst>
                <a:ext uri="{FF2B5EF4-FFF2-40B4-BE49-F238E27FC236}">
                  <a16:creationId xmlns:a16="http://schemas.microsoft.com/office/drawing/2014/main" id="{CCEF0293-DCE9-4446-8A3E-05348FFD8CB7}"/>
                </a:ext>
              </a:extLst>
            </p:cNvPr>
            <p:cNvSpPr/>
            <p:nvPr/>
          </p:nvSpPr>
          <p:spPr>
            <a:xfrm>
              <a:off x="3610713" y="647442"/>
              <a:ext cx="383759" cy="469808"/>
            </a:xfrm>
            <a:prstGeom prst="rect">
              <a:avLst/>
            </a:prstGeom>
          </p:spPr>
          <p:txBody>
            <a:bodyPr wrap="none">
              <a:spAutoFit/>
            </a:bodyPr>
            <a:lstStyle/>
            <a:p>
              <a:r>
                <a:rPr lang="en-GB" sz="1800" b="1" dirty="0">
                  <a:latin typeface="Calibri" panose="020F0502020204030204" pitchFamily="34" charset="0"/>
                  <a:ea typeface="ＭＳ Ｐゴシック" panose="020B0600070205080204" pitchFamily="34" charset="-128"/>
                </a:rPr>
                <a:t>2</a:t>
              </a:r>
              <a:endParaRPr lang="en-US" sz="1800" dirty="0"/>
            </a:p>
          </p:txBody>
        </p:sp>
      </p:grpSp>
      <p:grpSp>
        <p:nvGrpSpPr>
          <p:cNvPr id="185" name="Group 184">
            <a:extLst>
              <a:ext uri="{FF2B5EF4-FFF2-40B4-BE49-F238E27FC236}">
                <a16:creationId xmlns:a16="http://schemas.microsoft.com/office/drawing/2014/main" id="{F5288DFC-133E-8D42-A71A-C49219661A27}"/>
              </a:ext>
            </a:extLst>
          </p:cNvPr>
          <p:cNvGrpSpPr/>
          <p:nvPr/>
        </p:nvGrpSpPr>
        <p:grpSpPr>
          <a:xfrm>
            <a:off x="6718359" y="1480963"/>
            <a:ext cx="902154" cy="610902"/>
            <a:chOff x="2846889" y="647442"/>
            <a:chExt cx="1147583" cy="777097"/>
          </a:xfrm>
        </p:grpSpPr>
        <p:pic>
          <p:nvPicPr>
            <p:cNvPr id="186" name="Picture 185">
              <a:extLst>
                <a:ext uri="{FF2B5EF4-FFF2-40B4-BE49-F238E27FC236}">
                  <a16:creationId xmlns:a16="http://schemas.microsoft.com/office/drawing/2014/main" id="{4215BA75-2FFA-6B4E-882E-B52B5346F4F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46889" y="733630"/>
              <a:ext cx="1116806" cy="690909"/>
            </a:xfrm>
            <a:prstGeom prst="rect">
              <a:avLst/>
            </a:prstGeom>
          </p:spPr>
        </p:pic>
        <p:sp>
          <p:nvSpPr>
            <p:cNvPr id="187" name="Rectangle 186">
              <a:extLst>
                <a:ext uri="{FF2B5EF4-FFF2-40B4-BE49-F238E27FC236}">
                  <a16:creationId xmlns:a16="http://schemas.microsoft.com/office/drawing/2014/main" id="{2A892689-6DF4-8645-9F91-32E0B09B6589}"/>
                </a:ext>
              </a:extLst>
            </p:cNvPr>
            <p:cNvSpPr/>
            <p:nvPr/>
          </p:nvSpPr>
          <p:spPr>
            <a:xfrm>
              <a:off x="3610713" y="647442"/>
              <a:ext cx="383759" cy="469808"/>
            </a:xfrm>
            <a:prstGeom prst="rect">
              <a:avLst/>
            </a:prstGeom>
          </p:spPr>
          <p:txBody>
            <a:bodyPr wrap="none">
              <a:spAutoFit/>
            </a:bodyPr>
            <a:lstStyle/>
            <a:p>
              <a:r>
                <a:rPr lang="en-GB" sz="1800" b="1" dirty="0">
                  <a:latin typeface="Calibri" panose="020F0502020204030204" pitchFamily="34" charset="0"/>
                  <a:ea typeface="ＭＳ Ｐゴシック" panose="020B0600070205080204" pitchFamily="34" charset="-128"/>
                </a:rPr>
                <a:t>3</a:t>
              </a:r>
              <a:endParaRPr lang="en-US" sz="1800" dirty="0"/>
            </a:p>
          </p:txBody>
        </p:sp>
      </p:grpSp>
      <p:grpSp>
        <p:nvGrpSpPr>
          <p:cNvPr id="188" name="Group 187">
            <a:extLst>
              <a:ext uri="{FF2B5EF4-FFF2-40B4-BE49-F238E27FC236}">
                <a16:creationId xmlns:a16="http://schemas.microsoft.com/office/drawing/2014/main" id="{C24A4160-6863-9F40-99D8-E6DDC95CADD2}"/>
              </a:ext>
            </a:extLst>
          </p:cNvPr>
          <p:cNvGrpSpPr/>
          <p:nvPr/>
        </p:nvGrpSpPr>
        <p:grpSpPr>
          <a:xfrm>
            <a:off x="114032" y="1480963"/>
            <a:ext cx="902154" cy="610902"/>
            <a:chOff x="2846889" y="647442"/>
            <a:chExt cx="1147583" cy="777097"/>
          </a:xfrm>
        </p:grpSpPr>
        <p:pic>
          <p:nvPicPr>
            <p:cNvPr id="189" name="Picture 188">
              <a:extLst>
                <a:ext uri="{FF2B5EF4-FFF2-40B4-BE49-F238E27FC236}">
                  <a16:creationId xmlns:a16="http://schemas.microsoft.com/office/drawing/2014/main" id="{75EF75BE-1BE6-3348-B3BF-F932DD22A9A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46889" y="733630"/>
              <a:ext cx="1116806" cy="690909"/>
            </a:xfrm>
            <a:prstGeom prst="rect">
              <a:avLst/>
            </a:prstGeom>
          </p:spPr>
        </p:pic>
        <p:sp>
          <p:nvSpPr>
            <p:cNvPr id="190" name="Rectangle 189">
              <a:extLst>
                <a:ext uri="{FF2B5EF4-FFF2-40B4-BE49-F238E27FC236}">
                  <a16:creationId xmlns:a16="http://schemas.microsoft.com/office/drawing/2014/main" id="{7F20296E-5381-0D4A-88E2-A08426BEB3A0}"/>
                </a:ext>
              </a:extLst>
            </p:cNvPr>
            <p:cNvSpPr/>
            <p:nvPr/>
          </p:nvSpPr>
          <p:spPr>
            <a:xfrm>
              <a:off x="3610713" y="647442"/>
              <a:ext cx="383759" cy="469808"/>
            </a:xfrm>
            <a:prstGeom prst="rect">
              <a:avLst/>
            </a:prstGeom>
          </p:spPr>
          <p:txBody>
            <a:bodyPr wrap="none">
              <a:spAutoFit/>
            </a:bodyPr>
            <a:lstStyle/>
            <a:p>
              <a:r>
                <a:rPr lang="en-GB" sz="1800" b="1" dirty="0">
                  <a:latin typeface="Calibri" panose="020F0502020204030204" pitchFamily="34" charset="0"/>
                  <a:ea typeface="ＭＳ Ｐゴシック" panose="020B0600070205080204" pitchFamily="34" charset="-128"/>
                </a:rPr>
                <a:t>1</a:t>
              </a:r>
              <a:endParaRPr lang="en-US" sz="1800" dirty="0"/>
            </a:p>
          </p:txBody>
        </p:sp>
      </p:grpSp>
      <p:grpSp>
        <p:nvGrpSpPr>
          <p:cNvPr id="2" name="Group 1">
            <a:extLst>
              <a:ext uri="{FF2B5EF4-FFF2-40B4-BE49-F238E27FC236}">
                <a16:creationId xmlns:a16="http://schemas.microsoft.com/office/drawing/2014/main" id="{C1DBE358-013F-5B48-BEF8-3C8E62CFC89F}"/>
              </a:ext>
            </a:extLst>
          </p:cNvPr>
          <p:cNvGrpSpPr/>
          <p:nvPr/>
        </p:nvGrpSpPr>
        <p:grpSpPr>
          <a:xfrm>
            <a:off x="99635" y="2153337"/>
            <a:ext cx="7046329" cy="607609"/>
            <a:chOff x="99635" y="2153337"/>
            <a:chExt cx="7046329" cy="607609"/>
          </a:xfrm>
        </p:grpSpPr>
        <p:sp>
          <p:nvSpPr>
            <p:cNvPr id="175" name="TextBox 174">
              <a:extLst>
                <a:ext uri="{FF2B5EF4-FFF2-40B4-BE49-F238E27FC236}">
                  <a16:creationId xmlns:a16="http://schemas.microsoft.com/office/drawing/2014/main" id="{D40A1BF9-5195-EE4A-8BFA-79B6D20D3319}"/>
                </a:ext>
              </a:extLst>
            </p:cNvPr>
            <p:cNvSpPr txBox="1"/>
            <p:nvPr/>
          </p:nvSpPr>
          <p:spPr>
            <a:xfrm>
              <a:off x="99635" y="2153337"/>
              <a:ext cx="1063432" cy="276999"/>
            </a:xfrm>
            <a:prstGeom prst="rect">
              <a:avLst/>
            </a:prstGeom>
            <a:noFill/>
          </p:spPr>
          <p:txBody>
            <a:bodyPr wrap="none" rtlCol="0">
              <a:spAutoFit/>
            </a:bodyPr>
            <a:lstStyle>
              <a:defPPr>
                <a:defRPr lang="aa-ET"/>
              </a:defPPr>
              <a:lvl1pPr algn="ctr">
                <a:defRPr sz="1200">
                  <a:solidFill>
                    <a:schemeClr val="accent1">
                      <a:lumMod val="50000"/>
                    </a:schemeClr>
                  </a:solidFill>
                </a:defRPr>
              </a:lvl1pPr>
            </a:lstStyle>
            <a:p>
              <a:pPr eaLnBrk="1" fontAlgn="auto" hangingPunct="1">
                <a:spcBef>
                  <a:spcPts val="0"/>
                </a:spcBef>
                <a:spcAft>
                  <a:spcPts val="0"/>
                </a:spcAft>
              </a:pPr>
              <a:r>
                <a:rPr lang="aa-ET" b="1" dirty="0">
                  <a:solidFill>
                    <a:srgbClr val="4BACC5"/>
                  </a:solidFill>
                  <a:latin typeface="Calibri" panose="020F0502020204030204"/>
                  <a:ea typeface="+mn-ea"/>
                  <a:cs typeface="+mn-cs"/>
                </a:rPr>
                <a:t>Infrastructure</a:t>
              </a:r>
            </a:p>
          </p:txBody>
        </p:sp>
        <p:sp>
          <p:nvSpPr>
            <p:cNvPr id="176" name="Chevron 175">
              <a:extLst>
                <a:ext uri="{FF2B5EF4-FFF2-40B4-BE49-F238E27FC236}">
                  <a16:creationId xmlns:a16="http://schemas.microsoft.com/office/drawing/2014/main" id="{D97A452D-163D-3C4E-A390-49A23D36A389}"/>
                </a:ext>
              </a:extLst>
            </p:cNvPr>
            <p:cNvSpPr/>
            <p:nvPr/>
          </p:nvSpPr>
          <p:spPr>
            <a:xfrm>
              <a:off x="5133506" y="2400946"/>
              <a:ext cx="2012458" cy="360000"/>
            </a:xfrm>
            <a:prstGeom prst="chevron">
              <a:avLst/>
            </a:prstGeom>
            <a:solidFill>
              <a:srgbClr val="4BACC5">
                <a:alpha val="3411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178992"/>
                  </a:solidFill>
                  <a:effectLst/>
                  <a:uLnTx/>
                  <a:uFillTx/>
                  <a:latin typeface="Calibri" panose="020F0502020204030204"/>
                  <a:ea typeface="+mn-ea"/>
                  <a:cs typeface="+mn-cs"/>
                </a:rPr>
                <a:t>High-field HTS coil test facility</a:t>
              </a:r>
              <a:endParaRPr kumimoji="0" lang="aa-ET" sz="1100" b="0" i="0" u="none" strike="noStrike" kern="0" cap="none" spc="0" normalizeH="0" baseline="0" noProof="0" dirty="0">
                <a:ln>
                  <a:noFill/>
                </a:ln>
                <a:solidFill>
                  <a:srgbClr val="178992"/>
                </a:solidFill>
                <a:effectLst/>
                <a:uLnTx/>
                <a:uFillTx/>
                <a:latin typeface="Calibri" panose="020F0502020204030204"/>
                <a:ea typeface="+mn-ea"/>
                <a:cs typeface="+mn-cs"/>
              </a:endParaRPr>
            </a:p>
          </p:txBody>
        </p:sp>
      </p:grpSp>
      <p:sp>
        <p:nvSpPr>
          <p:cNvPr id="59" name="TextBox 58">
            <a:extLst>
              <a:ext uri="{FF2B5EF4-FFF2-40B4-BE49-F238E27FC236}">
                <a16:creationId xmlns:a16="http://schemas.microsoft.com/office/drawing/2014/main" id="{E9A198E9-7893-F04E-8028-6195546F36BF}"/>
              </a:ext>
            </a:extLst>
          </p:cNvPr>
          <p:cNvSpPr txBox="1"/>
          <p:nvPr/>
        </p:nvSpPr>
        <p:spPr>
          <a:xfrm>
            <a:off x="259104" y="6358398"/>
            <a:ext cx="914400" cy="914400"/>
          </a:xfrm>
          <a:prstGeom prst="rect">
            <a:avLst/>
          </a:prstGeom>
          <a:noFill/>
        </p:spPr>
        <p:txBody>
          <a:bodyPr wrap="none" lIns="0" tIns="0" rIns="0" bIns="0" rtlCol="0">
            <a:noAutofit/>
          </a:bodyPr>
          <a:lstStyle/>
          <a:p>
            <a:pPr>
              <a:lnSpc>
                <a:spcPct val="110000"/>
              </a:lnSpc>
              <a:spcBef>
                <a:spcPts val="0"/>
              </a:spcBef>
            </a:pPr>
            <a:r>
              <a:rPr lang="en-CH" sz="1100" kern="1000" spc="30" dirty="0">
                <a:solidFill>
                  <a:srgbClr val="405583"/>
                </a:solidFill>
                <a:latin typeface="+mn-lt"/>
                <a:cs typeface="Franklin Gothic Book"/>
              </a:rPr>
              <a:t>Caveat: CHART3 is not today an approved program. The funding envelop will determine the possible </a:t>
            </a:r>
            <a:br>
              <a:rPr lang="en-CH" sz="1100" kern="1000" spc="30" dirty="0">
                <a:solidFill>
                  <a:srgbClr val="405583"/>
                </a:solidFill>
                <a:latin typeface="+mn-lt"/>
                <a:cs typeface="Franklin Gothic Book"/>
              </a:rPr>
            </a:br>
            <a:r>
              <a:rPr lang="en-CH" sz="1100" kern="1000" spc="30" dirty="0">
                <a:solidFill>
                  <a:srgbClr val="405583"/>
                </a:solidFill>
                <a:latin typeface="+mn-lt"/>
                <a:cs typeface="Franklin Gothic Book"/>
              </a:rPr>
              <a:t>level of engagement, and a selection of activities may have to be made according to priorities.  </a:t>
            </a:r>
          </a:p>
        </p:txBody>
      </p:sp>
    </p:spTree>
    <p:extLst>
      <p:ext uri="{BB962C8B-B14F-4D97-AF65-F5344CB8AC3E}">
        <p14:creationId xmlns:p14="http://schemas.microsoft.com/office/powerpoint/2010/main" val="20005685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265" y="1111023"/>
            <a:ext cx="4104228" cy="468712"/>
          </a:xfrm>
        </p:spPr>
        <p:txBody>
          <a:bodyPr>
            <a:normAutofit fontScale="90000"/>
          </a:bodyPr>
          <a:lstStyle/>
          <a:p>
            <a:r>
              <a:rPr lang="en-US" b="1" dirty="0">
                <a:latin typeface="Arial" panose="020B0604020202020204" pitchFamily="34" charset="0"/>
                <a:cs typeface="Arial" panose="020B0604020202020204" pitchFamily="34" charset="0"/>
              </a:rPr>
              <a:t>Bulk HTS undulator for </a:t>
            </a:r>
            <a:r>
              <a:rPr lang="en-US" b="1" dirty="0" err="1">
                <a:latin typeface="Arial" panose="020B0604020202020204" pitchFamily="34" charset="0"/>
                <a:cs typeface="Arial" panose="020B0604020202020204" pitchFamily="34" charset="0"/>
              </a:rPr>
              <a:t>iTOMCAT</a:t>
            </a:r>
            <a:r>
              <a:rPr lang="en-US" b="1" dirty="0">
                <a:latin typeface="Arial" panose="020B0604020202020204" pitchFamily="34" charset="0"/>
                <a:cs typeface="Arial" panose="020B0604020202020204" pitchFamily="34" charset="0"/>
              </a:rPr>
              <a:t> at SLS2</a:t>
            </a:r>
          </a:p>
        </p:txBody>
      </p:sp>
      <p:pic>
        <p:nvPicPr>
          <p:cNvPr id="5" name="Picture 4" descr="Screenshot 2019-11-14 at 11.21.55.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6257" y="1022159"/>
            <a:ext cx="1233517" cy="25375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85058" y="67643"/>
            <a:ext cx="1184787" cy="1184787"/>
          </a:xfrm>
          <a:prstGeom prst="rect">
            <a:avLst/>
          </a:prstGeom>
        </p:spPr>
      </p:pic>
      <p:pic>
        <p:nvPicPr>
          <p:cNvPr id="7" name="Picture 6">
            <a:extLst>
              <a:ext uri="{FF2B5EF4-FFF2-40B4-BE49-F238E27FC236}">
                <a16:creationId xmlns:a16="http://schemas.microsoft.com/office/drawing/2014/main" id="{E391EB49-7B9A-437B-B0BA-807A56D914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0683" y="980728"/>
            <a:ext cx="1821677" cy="336614"/>
          </a:xfrm>
          <a:prstGeom prst="rect">
            <a:avLst/>
          </a:prstGeom>
          <a:solidFill>
            <a:srgbClr val="0070C0"/>
          </a:solidFill>
        </p:spPr>
      </p:pic>
      <p:pic>
        <p:nvPicPr>
          <p:cNvPr id="8" name="Picture 7"/>
          <p:cNvPicPr/>
          <p:nvPr/>
        </p:nvPicPr>
        <p:blipFill>
          <a:blip r:embed="rId5">
            <a:extLst>
              <a:ext uri="{28A0092B-C50C-407E-A947-70E740481C1C}">
                <a14:useLocalDpi xmlns:a14="http://schemas.microsoft.com/office/drawing/2010/main" val="0"/>
              </a:ext>
            </a:extLst>
          </a:blip>
          <a:stretch>
            <a:fillRect/>
          </a:stretch>
        </p:blipFill>
        <p:spPr>
          <a:xfrm>
            <a:off x="115728" y="2123681"/>
            <a:ext cx="4067226" cy="3278981"/>
          </a:xfrm>
          <a:prstGeom prst="rect">
            <a:avLst/>
          </a:prstGeom>
        </p:spPr>
      </p:pic>
      <p:sp>
        <p:nvSpPr>
          <p:cNvPr id="10" name="Shape 129"/>
          <p:cNvSpPr/>
          <p:nvPr/>
        </p:nvSpPr>
        <p:spPr>
          <a:xfrm>
            <a:off x="556468" y="5632605"/>
            <a:ext cx="1432353" cy="246221"/>
          </a:xfrm>
          <a:prstGeom prst="rect">
            <a:avLst/>
          </a:prstGeom>
          <a:ln w="12700">
            <a:miter lim="400000"/>
          </a:ln>
          <a:extLst>
            <a:ext uri="{C572A759-6A51-4108-AA02-DFA0A04FC94B}">
              <ma14:wrappingTextBoxFlag xmlns:ma14="http://schemas.microsoft.com/office/mac/drawingml/2011/main" xmlns="" val="1"/>
            </a:ext>
          </a:extLst>
        </p:spPr>
        <p:txBody>
          <a:bodyPr wrap="square" lIns="19050" tIns="19050" rIns="19050" bIns="19050" anchor="ctr">
            <a:spAutoFit/>
          </a:bodyPr>
          <a:lstStyle>
            <a:lvl1pPr>
              <a:defRPr sz="3600"/>
            </a:lvl1pPr>
          </a:lstStyle>
          <a:p>
            <a:pPr defTabSz="309563" eaLnBrk="1" fontAlgn="auto">
              <a:spcBef>
                <a:spcPts val="0"/>
              </a:spcBef>
              <a:spcAft>
                <a:spcPts val="0"/>
              </a:spcAft>
              <a:defRPr/>
            </a:pPr>
            <a:r>
              <a:rPr lang="en-US" sz="1350" kern="0" dirty="0">
                <a:solidFill>
                  <a:srgbClr val="000000"/>
                </a:solidFill>
                <a:latin typeface="Helvetica Neue Light"/>
                <a:ea typeface="+mn-ea"/>
                <a:cs typeface="+mn-cs"/>
                <a:sym typeface="Helvetica Neue Light"/>
              </a:rPr>
              <a:t>Marco Calvi, PSI</a:t>
            </a:r>
            <a:endParaRPr sz="1350" kern="0" dirty="0">
              <a:solidFill>
                <a:srgbClr val="000000"/>
              </a:solidFill>
              <a:latin typeface="Helvetica Neue Light"/>
              <a:ea typeface="+mn-ea"/>
              <a:cs typeface="+mn-cs"/>
              <a:sym typeface="Helvetica Neue Light"/>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95936" y="1535436"/>
            <a:ext cx="5075498" cy="4365104"/>
          </a:xfrm>
          <a:prstGeom prst="rect">
            <a:avLst/>
          </a:prstGeom>
        </p:spPr>
      </p:pic>
      <p:sp>
        <p:nvSpPr>
          <p:cNvPr id="9" name="Title 2">
            <a:extLst>
              <a:ext uri="{FF2B5EF4-FFF2-40B4-BE49-F238E27FC236}">
                <a16:creationId xmlns:a16="http://schemas.microsoft.com/office/drawing/2014/main" id="{7E2362C8-AF99-6F47-8BC5-B990EA069199}"/>
              </a:ext>
            </a:extLst>
          </p:cNvPr>
          <p:cNvSpPr txBox="1">
            <a:spLocks/>
          </p:cNvSpPr>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CH"/>
              <a:t>CHART1/2 Achievements</a:t>
            </a:r>
            <a:endParaRPr lang="en-CH" dirty="0"/>
          </a:p>
        </p:txBody>
      </p:sp>
    </p:spTree>
    <p:extLst>
      <p:ext uri="{BB962C8B-B14F-4D97-AF65-F5344CB8AC3E}">
        <p14:creationId xmlns:p14="http://schemas.microsoft.com/office/powerpoint/2010/main" val="56744732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group of people standing in a factory&#10;&#10;Description automatically generated with low confidence">
            <a:extLst>
              <a:ext uri="{FF2B5EF4-FFF2-40B4-BE49-F238E27FC236}">
                <a16:creationId xmlns:a16="http://schemas.microsoft.com/office/drawing/2014/main" id="{325C41EE-F9C3-E54E-8145-35AA705C77BE}"/>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1835696" y="1412776"/>
            <a:ext cx="5472741" cy="4104556"/>
          </a:xfrm>
        </p:spPr>
      </p:pic>
      <p:sp>
        <p:nvSpPr>
          <p:cNvPr id="3" name="Title 2">
            <a:extLst>
              <a:ext uri="{FF2B5EF4-FFF2-40B4-BE49-F238E27FC236}">
                <a16:creationId xmlns:a16="http://schemas.microsoft.com/office/drawing/2014/main" id="{0ED53A88-3868-AE4C-9AA9-09D626BFBF28}"/>
              </a:ext>
            </a:extLst>
          </p:cNvPr>
          <p:cNvSpPr>
            <a:spLocks noGrp="1"/>
          </p:cNvSpPr>
          <p:nvPr>
            <p:ph type="title"/>
          </p:nvPr>
        </p:nvSpPr>
        <p:spPr/>
        <p:txBody>
          <a:bodyPr/>
          <a:lstStyle/>
          <a:p>
            <a:r>
              <a:rPr lang="en-CH" dirty="0"/>
              <a:t>CHART1/2 Achievements</a:t>
            </a:r>
          </a:p>
        </p:txBody>
      </p:sp>
      <p:sp>
        <p:nvSpPr>
          <p:cNvPr id="4" name="Slide Number Placeholder 3">
            <a:extLst>
              <a:ext uri="{FF2B5EF4-FFF2-40B4-BE49-F238E27FC236}">
                <a16:creationId xmlns:a16="http://schemas.microsoft.com/office/drawing/2014/main" id="{CB555650-F5B0-7347-B705-5684F539782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22</a:t>
            </a:fld>
            <a:endParaRPr lang="de-DE" dirty="0"/>
          </a:p>
        </p:txBody>
      </p:sp>
      <p:sp>
        <p:nvSpPr>
          <p:cNvPr id="5" name="Content Placeholder 1">
            <a:extLst>
              <a:ext uri="{FF2B5EF4-FFF2-40B4-BE49-F238E27FC236}">
                <a16:creationId xmlns:a16="http://schemas.microsoft.com/office/drawing/2014/main" id="{CCA030C7-840E-7548-81F2-A88704F1CF03}"/>
              </a:ext>
            </a:extLst>
          </p:cNvPr>
          <p:cNvSpPr txBox="1">
            <a:spLocks/>
          </p:cNvSpPr>
          <p:nvPr/>
        </p:nvSpPr>
        <p:spPr>
          <a:xfrm>
            <a:off x="750289" y="5661248"/>
            <a:ext cx="8031765"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Font typeface="Arial" panose="020B0604020202020204" pitchFamily="34" charset="0"/>
              <a:buNone/>
            </a:pPr>
            <a:r>
              <a:rPr lang="en-US" sz="1600" dirty="0"/>
              <a:t>Completion of CD1 (Canted Dipole 1) technology demonstrator, designed and built at PSI.</a:t>
            </a:r>
          </a:p>
          <a:p>
            <a:pPr marL="0" indent="0">
              <a:buNone/>
            </a:pPr>
            <a:r>
              <a:rPr lang="en-US" sz="1600" dirty="0"/>
              <a:t>Test at LBNL interrupted due to a </a:t>
            </a:r>
            <a:r>
              <a:rPr lang="en-US" sz="1600" dirty="0" err="1"/>
              <a:t>cryoplant</a:t>
            </a:r>
            <a:r>
              <a:rPr lang="en-US" sz="1600" dirty="0"/>
              <a:t> issue after first quench at </a:t>
            </a:r>
            <a:r>
              <a:rPr lang="en-US" sz="1600" dirty="0">
                <a:solidFill>
                  <a:srgbClr val="4F81BD"/>
                </a:solidFill>
              </a:rPr>
              <a:t>11.1 kA or 62.5% of short sample, 6 T in the bore.</a:t>
            </a:r>
            <a:endParaRPr lang="en-CH" sz="1600" dirty="0"/>
          </a:p>
        </p:txBody>
      </p:sp>
    </p:spTree>
    <p:extLst>
      <p:ext uri="{BB962C8B-B14F-4D97-AF65-F5344CB8AC3E}">
        <p14:creationId xmlns:p14="http://schemas.microsoft.com/office/powerpoint/2010/main" val="2649006459"/>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0E080F0-C65C-984B-B424-E6A288FE7799}"/>
              </a:ext>
            </a:extLst>
          </p:cNvPr>
          <p:cNvSpPr>
            <a:spLocks noGrp="1"/>
          </p:cNvSpPr>
          <p:nvPr>
            <p:ph sz="quarter" idx="13"/>
          </p:nvPr>
        </p:nvSpPr>
        <p:spPr>
          <a:xfrm>
            <a:off x="862211" y="1052635"/>
            <a:ext cx="7742237" cy="5112669"/>
          </a:xfrm>
        </p:spPr>
        <p:txBody>
          <a:bodyPr/>
          <a:lstStyle/>
          <a:p>
            <a:r>
              <a:rPr lang="en-US" sz="1600" dirty="0"/>
              <a:t>Demonstration of internal splices with R ≤ 1 n</a:t>
            </a:r>
            <a:r>
              <a:rPr lang="el-GR" sz="1600" dirty="0"/>
              <a:t>Ω</a:t>
            </a:r>
            <a:r>
              <a:rPr lang="en-US" sz="1600" dirty="0"/>
              <a:t> at B≈10 T and </a:t>
            </a:r>
            <a:r>
              <a:rPr lang="en-US" sz="1600" dirty="0">
                <a:latin typeface="Times" panose="02020603050405020304" pitchFamily="18" charset="0"/>
                <a:cs typeface="Times" panose="02020603050405020304" pitchFamily="18" charset="0"/>
              </a:rPr>
              <a:t>I/I</a:t>
            </a:r>
            <a:r>
              <a:rPr lang="en-US" sz="1600" baseline="-25000" dirty="0">
                <a:latin typeface="Times" panose="02020603050405020304" pitchFamily="18" charset="0"/>
                <a:cs typeface="Times" panose="02020603050405020304" pitchFamily="18" charset="0"/>
              </a:rPr>
              <a:t>c</a:t>
            </a:r>
            <a:r>
              <a:rPr lang="en-US" sz="1600" dirty="0"/>
              <a:t>≥1/3</a:t>
            </a:r>
          </a:p>
          <a:p>
            <a:r>
              <a:rPr lang="en-US" sz="1600" dirty="0"/>
              <a:t>Two different solutions: </a:t>
            </a:r>
          </a:p>
          <a:p>
            <a:pPr lvl="1"/>
            <a:r>
              <a:rPr lang="en-US" sz="1600" dirty="0"/>
              <a:t>soldered splices after heat treatment </a:t>
            </a:r>
            <a:r>
              <a:rPr lang="en-US" sz="1600" dirty="0">
                <a:latin typeface="Arial" panose="020B0604020202020204" pitchFamily="34" charset="0"/>
                <a:cs typeface="Arial" panose="020B0604020202020204" pitchFamily="34" charset="0"/>
              </a:rPr>
              <a:t>(1)</a:t>
            </a:r>
          </a:p>
          <a:p>
            <a:pPr lvl="1"/>
            <a:r>
              <a:rPr lang="en-US" sz="1600" dirty="0"/>
              <a:t>diffusion-bonded bent splices during heat </a:t>
            </a:r>
            <a:r>
              <a:rPr lang="en-US" sz="1600" dirty="0">
                <a:latin typeface="Arial" panose="020B0604020202020204" pitchFamily="34" charset="0"/>
                <a:cs typeface="Arial" panose="020B0604020202020204" pitchFamily="34" charset="0"/>
              </a:rPr>
              <a:t>treatment (2)</a:t>
            </a:r>
            <a:endParaRPr lang="en-CH" sz="16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584F4970-FF68-8144-97C4-F73D885243E8}"/>
              </a:ext>
            </a:extLst>
          </p:cNvPr>
          <p:cNvSpPr>
            <a:spLocks noGrp="1"/>
          </p:cNvSpPr>
          <p:nvPr>
            <p:ph type="title"/>
          </p:nvPr>
        </p:nvSpPr>
        <p:spPr>
          <a:xfrm>
            <a:off x="2554844" y="284814"/>
            <a:ext cx="6708025" cy="508500"/>
          </a:xfrm>
        </p:spPr>
        <p:txBody>
          <a:bodyPr/>
          <a:lstStyle/>
          <a:p>
            <a:r>
              <a:rPr lang="en-CH" dirty="0"/>
              <a:t>CHART1/2 Achievements</a:t>
            </a:r>
          </a:p>
        </p:txBody>
      </p:sp>
      <p:sp>
        <p:nvSpPr>
          <p:cNvPr id="4" name="Slide Number Placeholder 3">
            <a:extLst>
              <a:ext uri="{FF2B5EF4-FFF2-40B4-BE49-F238E27FC236}">
                <a16:creationId xmlns:a16="http://schemas.microsoft.com/office/drawing/2014/main" id="{0B18DA0C-9236-2246-A9F8-3E7665DA532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23</a:t>
            </a:fld>
            <a:endParaRPr lang="de-DE" dirty="0"/>
          </a:p>
        </p:txBody>
      </p:sp>
      <p:sp>
        <p:nvSpPr>
          <p:cNvPr id="11" name="TextBox 10">
            <a:extLst>
              <a:ext uri="{FF2B5EF4-FFF2-40B4-BE49-F238E27FC236}">
                <a16:creationId xmlns:a16="http://schemas.microsoft.com/office/drawing/2014/main" id="{D709952D-C882-2C49-94E8-258BA56A6360}"/>
              </a:ext>
            </a:extLst>
          </p:cNvPr>
          <p:cNvSpPr txBox="1"/>
          <p:nvPr/>
        </p:nvSpPr>
        <p:spPr>
          <a:xfrm>
            <a:off x="35496" y="6165304"/>
            <a:ext cx="6048672" cy="914400"/>
          </a:xfrm>
          <a:prstGeom prst="rect">
            <a:avLst/>
          </a:prstGeom>
          <a:noFill/>
        </p:spPr>
        <p:txBody>
          <a:bodyPr wrap="none" lIns="0" tIns="0" rIns="0" bIns="0" rtlCol="0">
            <a:noAutofit/>
          </a:bodyPr>
          <a:lstStyle/>
          <a:p>
            <a:pPr>
              <a:lnSpc>
                <a:spcPct val="110000"/>
              </a:lnSpc>
              <a:spcBef>
                <a:spcPts val="0"/>
              </a:spcBef>
            </a:pPr>
            <a:r>
              <a:rPr lang="en-US" sz="900" dirty="0"/>
              <a:t>[M. Kumar et al., </a:t>
            </a:r>
            <a:r>
              <a:rPr lang="en-US" sz="900" i="1" dirty="0"/>
              <a:t>Preliminary Tests of Soldered and Diffusion-Bonded Splices between Nb3Sn</a:t>
            </a:r>
          </a:p>
          <a:p>
            <a:pPr>
              <a:lnSpc>
                <a:spcPct val="110000"/>
              </a:lnSpc>
              <a:spcBef>
                <a:spcPts val="0"/>
              </a:spcBef>
            </a:pPr>
            <a:r>
              <a:rPr lang="en-US" sz="900" i="1" dirty="0"/>
              <a:t>Rutherford Cables for Graded High-Field Accelerator Magnets</a:t>
            </a:r>
            <a:r>
              <a:rPr lang="en-US" sz="900" dirty="0"/>
              <a:t>, IEEE Trans. on Appl. SC., 29(5), 2019.]</a:t>
            </a:r>
          </a:p>
          <a:p>
            <a:pPr>
              <a:lnSpc>
                <a:spcPct val="110000"/>
              </a:lnSpc>
              <a:spcBef>
                <a:spcPts val="300"/>
              </a:spcBef>
            </a:pPr>
            <a:r>
              <a:rPr lang="en-US" sz="900" dirty="0"/>
              <a:t>[V. D’Auria et al.,</a:t>
            </a:r>
            <a:r>
              <a:rPr lang="en-US" sz="900" i="1" dirty="0"/>
              <a:t> Progress on Tests on Splices Between Nb3Sn Rutherford Cables for</a:t>
            </a:r>
          </a:p>
          <a:p>
            <a:pPr>
              <a:lnSpc>
                <a:spcPct val="110000"/>
              </a:lnSpc>
              <a:spcBef>
                <a:spcPts val="0"/>
              </a:spcBef>
            </a:pPr>
            <a:r>
              <a:rPr lang="en-US" sz="900" i="1" dirty="0"/>
              <a:t>Graded High-Field Accelerator Magnets, </a:t>
            </a:r>
            <a:r>
              <a:rPr lang="en-US" sz="900" dirty="0"/>
              <a:t>IEEE Trans. on Appl. SC., Vol 31(5), 2021</a:t>
            </a:r>
            <a:r>
              <a:rPr lang="en-US" sz="900" i="1" dirty="0"/>
              <a:t>]</a:t>
            </a:r>
            <a:endParaRPr lang="en-US" sz="900" dirty="0"/>
          </a:p>
          <a:p>
            <a:pPr>
              <a:lnSpc>
                <a:spcPct val="110000"/>
              </a:lnSpc>
              <a:spcBef>
                <a:spcPts val="0"/>
              </a:spcBef>
            </a:pPr>
            <a:endParaRPr lang="en-US" sz="900" dirty="0"/>
          </a:p>
          <a:p>
            <a:pPr>
              <a:lnSpc>
                <a:spcPct val="110000"/>
              </a:lnSpc>
              <a:spcBef>
                <a:spcPts val="0"/>
              </a:spcBef>
            </a:pPr>
            <a:endParaRPr lang="en-US" sz="900" kern="1000" spc="30" dirty="0" err="1">
              <a:latin typeface="+mn-lt"/>
              <a:cs typeface="Franklin Gothic Book"/>
            </a:endParaRPr>
          </a:p>
        </p:txBody>
      </p:sp>
      <p:pic>
        <p:nvPicPr>
          <p:cNvPr id="20" name="Picture 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5908857" y="2276871"/>
            <a:ext cx="2880000" cy="2079978"/>
          </a:xfrm>
          <a:prstGeom prst="rect">
            <a:avLst/>
          </a:prstGeom>
          <a:noFill/>
          <a:ln>
            <a:noFill/>
          </a:ln>
          <a:extLst>
            <a:ext uri="{53640926-AAD7-44D8-BBD7-CCE9431645EC}">
              <a14:shadowObscured xmlns:a14="http://schemas.microsoft.com/office/drawing/2010/main"/>
            </a:ext>
          </a:extLst>
        </p:spPr>
      </p:pic>
      <p:grpSp>
        <p:nvGrpSpPr>
          <p:cNvPr id="21" name="Group 20"/>
          <p:cNvGrpSpPr/>
          <p:nvPr/>
        </p:nvGrpSpPr>
        <p:grpSpPr>
          <a:xfrm>
            <a:off x="539552" y="2276872"/>
            <a:ext cx="4345680" cy="3714375"/>
            <a:chOff x="391803" y="2204864"/>
            <a:chExt cx="4345680" cy="3714375"/>
          </a:xfrm>
        </p:grpSpPr>
        <p:grpSp>
          <p:nvGrpSpPr>
            <p:cNvPr id="17" name="Group 16"/>
            <p:cNvGrpSpPr/>
            <p:nvPr/>
          </p:nvGrpSpPr>
          <p:grpSpPr>
            <a:xfrm>
              <a:off x="391803" y="2204864"/>
              <a:ext cx="2905680" cy="2174819"/>
              <a:chOff x="251520" y="2926067"/>
              <a:chExt cx="2905680" cy="2174819"/>
            </a:xfrm>
          </p:grpSpPr>
          <p:pic>
            <p:nvPicPr>
              <p:cNvPr id="13" name="Picture 12" descr="IMG_0576.JPG">
                <a:extLst>
                  <a:ext uri="{FF2B5EF4-FFF2-40B4-BE49-F238E27FC236}">
                    <a16:creationId xmlns:a16="http://schemas.microsoft.com/office/drawing/2014/main" id="{F86494BC-51B6-0847-BC95-EFF93679A056}"/>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51520" y="2926067"/>
                <a:ext cx="1751388" cy="2174819"/>
              </a:xfrm>
              <a:prstGeom prst="rect">
                <a:avLst/>
              </a:prstGeom>
            </p:spPr>
          </p:pic>
          <p:pic>
            <p:nvPicPr>
              <p:cNvPr id="14" name="Picture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1807200" y="3196067"/>
                <a:ext cx="1620000" cy="1080000"/>
              </a:xfrm>
              <a:prstGeom prst="rect">
                <a:avLst/>
              </a:prstGeom>
            </p:spPr>
          </p:pic>
        </p:grpSp>
        <p:pic>
          <p:nvPicPr>
            <p:cNvPr id="16" name="Picture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17483" y="3877630"/>
              <a:ext cx="2520000" cy="2041609"/>
            </a:xfrm>
            <a:prstGeom prst="rect">
              <a:avLst/>
            </a:prstGeom>
          </p:spPr>
        </p:pic>
      </p:grpSp>
      <p:sp>
        <p:nvSpPr>
          <p:cNvPr id="22" name="TextBox 21"/>
          <p:cNvSpPr txBox="1"/>
          <p:nvPr/>
        </p:nvSpPr>
        <p:spPr>
          <a:xfrm>
            <a:off x="4546848" y="2266729"/>
            <a:ext cx="914400" cy="914400"/>
          </a:xfrm>
          <a:prstGeom prst="rect">
            <a:avLst/>
          </a:prstGeom>
          <a:noFill/>
        </p:spPr>
        <p:txBody>
          <a:bodyPr wrap="none" lIns="0" tIns="0" rIns="0" bIns="0" rtlCol="0">
            <a:noAutofit/>
          </a:bodyPr>
          <a:lstStyle/>
          <a:p>
            <a:pPr>
              <a:lnSpc>
                <a:spcPct val="110000"/>
              </a:lnSpc>
              <a:spcBef>
                <a:spcPts val="0"/>
              </a:spcBef>
            </a:pPr>
            <a:r>
              <a:rPr lang="en-US" sz="1800" kern="1000" spc="30" dirty="0">
                <a:latin typeface="Arial" panose="020B0604020202020204" pitchFamily="34" charset="0"/>
                <a:cs typeface="Arial" panose="020B0604020202020204" pitchFamily="34" charset="0"/>
              </a:rPr>
              <a:t>(1)</a:t>
            </a:r>
            <a:endParaRPr lang="de-CH" sz="1800" kern="1000" spc="30" dirty="0" err="1">
              <a:latin typeface="Arial" panose="020B0604020202020204" pitchFamily="34" charset="0"/>
              <a:cs typeface="Arial" panose="020B0604020202020204" pitchFamily="34" charset="0"/>
            </a:endParaRPr>
          </a:p>
        </p:txBody>
      </p:sp>
      <p:sp>
        <p:nvSpPr>
          <p:cNvPr id="23" name="Rounded Rectangle 22"/>
          <p:cNvSpPr/>
          <p:nvPr/>
        </p:nvSpPr>
        <p:spPr bwMode="auto">
          <a:xfrm>
            <a:off x="395536" y="2204864"/>
            <a:ext cx="4608512" cy="3895003"/>
          </a:xfrm>
          <a:prstGeom prst="roundRect">
            <a:avLst>
              <a:gd name="adj" fmla="val 7021"/>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rgbClr val="C00000"/>
              </a:solidFill>
              <a:effectLst/>
              <a:latin typeface="Times" charset="0"/>
            </a:endParaRPr>
          </a:p>
        </p:txBody>
      </p:sp>
      <p:pic>
        <p:nvPicPr>
          <p:cNvPr id="25" name="Picture 2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73332" y="4451691"/>
            <a:ext cx="2520000" cy="2057614"/>
          </a:xfrm>
          <a:prstGeom prst="rect">
            <a:avLst/>
          </a:prstGeom>
        </p:spPr>
      </p:pic>
      <p:sp>
        <p:nvSpPr>
          <p:cNvPr id="27" name="TextBox 26"/>
          <p:cNvSpPr txBox="1"/>
          <p:nvPr/>
        </p:nvSpPr>
        <p:spPr>
          <a:xfrm>
            <a:off x="5353868" y="2266729"/>
            <a:ext cx="914400" cy="914400"/>
          </a:xfrm>
          <a:prstGeom prst="rect">
            <a:avLst/>
          </a:prstGeom>
          <a:noFill/>
        </p:spPr>
        <p:txBody>
          <a:bodyPr wrap="none" lIns="0" tIns="0" rIns="0" bIns="0" rtlCol="0">
            <a:noAutofit/>
          </a:bodyPr>
          <a:lstStyle/>
          <a:p>
            <a:pPr>
              <a:lnSpc>
                <a:spcPct val="110000"/>
              </a:lnSpc>
              <a:spcBef>
                <a:spcPts val="0"/>
              </a:spcBef>
            </a:pPr>
            <a:r>
              <a:rPr lang="en-US" sz="1800" kern="1000" spc="30" dirty="0">
                <a:latin typeface="Arial" panose="020B0604020202020204" pitchFamily="34" charset="0"/>
                <a:cs typeface="Arial" panose="020B0604020202020204" pitchFamily="34" charset="0"/>
              </a:rPr>
              <a:t>(2)</a:t>
            </a:r>
            <a:endParaRPr lang="de-CH" sz="1800" kern="1000" spc="30" dirty="0" err="1">
              <a:latin typeface="Arial" panose="020B0604020202020204" pitchFamily="34" charset="0"/>
              <a:cs typeface="Arial" panose="020B0604020202020204" pitchFamily="34" charset="0"/>
            </a:endParaRPr>
          </a:p>
        </p:txBody>
      </p:sp>
      <p:sp>
        <p:nvSpPr>
          <p:cNvPr id="28" name="Rounded Rectangle 27"/>
          <p:cNvSpPr/>
          <p:nvPr/>
        </p:nvSpPr>
        <p:spPr bwMode="auto">
          <a:xfrm>
            <a:off x="5292080" y="2204864"/>
            <a:ext cx="3592634" cy="4304441"/>
          </a:xfrm>
          <a:prstGeom prst="roundRect">
            <a:avLst>
              <a:gd name="adj" fmla="val 7021"/>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5" name="Picture 4"/>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90940" y="4578551"/>
            <a:ext cx="1800000" cy="1242081"/>
          </a:xfrm>
          <a:prstGeom prst="rect">
            <a:avLst/>
          </a:prstGeom>
        </p:spPr>
      </p:pic>
      <p:grpSp>
        <p:nvGrpSpPr>
          <p:cNvPr id="6" name="Group 5">
            <a:extLst>
              <a:ext uri="{FF2B5EF4-FFF2-40B4-BE49-F238E27FC236}">
                <a16:creationId xmlns:a16="http://schemas.microsoft.com/office/drawing/2014/main" id="{15FD1764-C0FD-214F-81E7-9B9D619A5E01}"/>
              </a:ext>
            </a:extLst>
          </p:cNvPr>
          <p:cNvGrpSpPr/>
          <p:nvPr/>
        </p:nvGrpSpPr>
        <p:grpSpPr>
          <a:xfrm>
            <a:off x="202954" y="275475"/>
            <a:ext cx="2074319" cy="433159"/>
            <a:chOff x="7554130" y="5194321"/>
            <a:chExt cx="1206849" cy="252014"/>
          </a:xfrm>
        </p:grpSpPr>
        <p:pic>
          <p:nvPicPr>
            <p:cNvPr id="19" name="Picture 3" descr="page1image846823312">
              <a:extLst>
                <a:ext uri="{FF2B5EF4-FFF2-40B4-BE49-F238E27FC236}">
                  <a16:creationId xmlns:a16="http://schemas.microsoft.com/office/drawing/2014/main" id="{46D7CCD8-094E-0B4D-B7D4-7B280BD64CE6}"/>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554130" y="5194321"/>
              <a:ext cx="589589" cy="252014"/>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854A0296-0CCA-9D4C-8AA1-CA5AB4FE516D}"/>
                </a:ext>
              </a:extLst>
            </p:cNvPr>
            <p:cNvSpPr/>
            <p:nvPr/>
          </p:nvSpPr>
          <p:spPr bwMode="auto">
            <a:xfrm>
              <a:off x="8144418" y="5197260"/>
              <a:ext cx="616561" cy="5836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29" name="Picture 2" descr="page1image846823584">
              <a:extLst>
                <a:ext uri="{FF2B5EF4-FFF2-40B4-BE49-F238E27FC236}">
                  <a16:creationId xmlns:a16="http://schemas.microsoft.com/office/drawing/2014/main" id="{30CDCD27-267B-764B-9C07-BC6A5DEFA553}"/>
                </a:ext>
              </a:extLst>
            </p:cNvPr>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8130438" y="5221327"/>
              <a:ext cx="627222" cy="22500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4949616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C30C42F8-D805-654C-96F8-A281BA1F1A03}"/>
              </a:ext>
            </a:extLst>
          </p:cNvPr>
          <p:cNvPicPr>
            <a:picLocks noGrp="1" noChangeAspect="1"/>
          </p:cNvPicPr>
          <p:nvPr>
            <p:ph sz="quarter" idx="13"/>
          </p:nvPr>
        </p:nvPicPr>
        <p:blipFill rotWithShape="1">
          <a:blip r:embed="rId2" cstate="screen">
            <a:extLst>
              <a:ext uri="{28A0092B-C50C-407E-A947-70E740481C1C}">
                <a14:useLocalDpi xmlns:a14="http://schemas.microsoft.com/office/drawing/2010/main"/>
              </a:ext>
            </a:extLst>
          </a:blip>
          <a:srcRect/>
          <a:stretch/>
        </p:blipFill>
        <p:spPr>
          <a:xfrm>
            <a:off x="636323" y="1268760"/>
            <a:ext cx="6239933" cy="4342606"/>
          </a:xfrm>
        </p:spPr>
      </p:pic>
      <p:sp>
        <p:nvSpPr>
          <p:cNvPr id="3" name="Title 2">
            <a:extLst>
              <a:ext uri="{FF2B5EF4-FFF2-40B4-BE49-F238E27FC236}">
                <a16:creationId xmlns:a16="http://schemas.microsoft.com/office/drawing/2014/main" id="{5BCED64C-8C3A-2449-9886-B0EDF74A4C07}"/>
              </a:ext>
            </a:extLst>
          </p:cNvPr>
          <p:cNvSpPr>
            <a:spLocks noGrp="1"/>
          </p:cNvSpPr>
          <p:nvPr>
            <p:ph type="title"/>
          </p:nvPr>
        </p:nvSpPr>
        <p:spPr/>
        <p:txBody>
          <a:bodyPr/>
          <a:lstStyle/>
          <a:p>
            <a:r>
              <a:rPr lang="en-CH" dirty="0"/>
              <a:t>CHART1/2 Achievements</a:t>
            </a:r>
          </a:p>
        </p:txBody>
      </p:sp>
      <p:sp>
        <p:nvSpPr>
          <p:cNvPr id="4" name="Slide Number Placeholder 3">
            <a:extLst>
              <a:ext uri="{FF2B5EF4-FFF2-40B4-BE49-F238E27FC236}">
                <a16:creationId xmlns:a16="http://schemas.microsoft.com/office/drawing/2014/main" id="{60BA2BB6-6D07-6447-BC2E-A8A85D105D0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24</a:t>
            </a:fld>
            <a:endParaRPr lang="de-DE" dirty="0"/>
          </a:p>
        </p:txBody>
      </p:sp>
      <p:sp>
        <p:nvSpPr>
          <p:cNvPr id="5" name="Content Placeholder 1">
            <a:extLst>
              <a:ext uri="{FF2B5EF4-FFF2-40B4-BE49-F238E27FC236}">
                <a16:creationId xmlns:a16="http://schemas.microsoft.com/office/drawing/2014/main" id="{4B797F79-D715-804F-914F-F944DC7476AA}"/>
              </a:ext>
            </a:extLst>
          </p:cNvPr>
          <p:cNvSpPr txBox="1">
            <a:spLocks/>
          </p:cNvSpPr>
          <p:nvPr/>
        </p:nvSpPr>
        <p:spPr>
          <a:xfrm>
            <a:off x="932723" y="5692929"/>
            <a:ext cx="8031765"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Font typeface="Arial" panose="020B0604020202020204" pitchFamily="34" charset="0"/>
              <a:buNone/>
            </a:pPr>
            <a:r>
              <a:rPr lang="en-US" sz="1600" dirty="0"/>
              <a:t>Ramping up of activities in </a:t>
            </a:r>
            <a:r>
              <a:rPr lang="en-US" sz="1600" b="1" i="1" dirty="0">
                <a:solidFill>
                  <a:srgbClr val="0070C0"/>
                </a:solidFill>
              </a:rPr>
              <a:t>new </a:t>
            </a:r>
            <a:r>
              <a:rPr lang="en-US" sz="1600" b="1" i="1" dirty="0" err="1">
                <a:solidFill>
                  <a:srgbClr val="0070C0"/>
                </a:solidFill>
              </a:rPr>
              <a:t>MagDev</a:t>
            </a:r>
            <a:r>
              <a:rPr lang="en-US" sz="1600" b="1" i="1" dirty="0">
                <a:solidFill>
                  <a:srgbClr val="0070C0"/>
                </a:solidFill>
              </a:rPr>
              <a:t> Lab </a:t>
            </a:r>
            <a:r>
              <a:rPr lang="en-US" sz="1600" dirty="0"/>
              <a:t>at PSI (400 m2).</a:t>
            </a:r>
          </a:p>
          <a:p>
            <a:pPr marL="0" indent="0">
              <a:buFont typeface="Arial" panose="020B0604020202020204" pitchFamily="34" charset="0"/>
              <a:buNone/>
            </a:pPr>
            <a:r>
              <a:rPr lang="en-US" sz="1600" dirty="0"/>
              <a:t>Missing items: winding table (order placed), impregnation system </a:t>
            </a:r>
            <a:br>
              <a:rPr lang="en-US" sz="1600" dirty="0"/>
            </a:br>
            <a:r>
              <a:rPr lang="en-US" sz="1600" dirty="0"/>
              <a:t>(market survey), and assembly press (if needed).</a:t>
            </a:r>
            <a:endParaRPr lang="en-CH" sz="1600" dirty="0"/>
          </a:p>
        </p:txBody>
      </p:sp>
      <p:pic>
        <p:nvPicPr>
          <p:cNvPr id="9" name="Picture 8" descr="A person wearing glasses&#10;&#10;Description automatically generated with low confidence">
            <a:extLst>
              <a:ext uri="{FF2B5EF4-FFF2-40B4-BE49-F238E27FC236}">
                <a16:creationId xmlns:a16="http://schemas.microsoft.com/office/drawing/2014/main" id="{B9DE0381-9CF2-5047-94EB-1ABDEA07A7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27777" y="4194020"/>
            <a:ext cx="755260" cy="974689"/>
          </a:xfrm>
          <a:prstGeom prst="rect">
            <a:avLst/>
          </a:prstGeom>
        </p:spPr>
      </p:pic>
      <p:sp>
        <p:nvSpPr>
          <p:cNvPr id="10" name="TextBox 9">
            <a:extLst>
              <a:ext uri="{FF2B5EF4-FFF2-40B4-BE49-F238E27FC236}">
                <a16:creationId xmlns:a16="http://schemas.microsoft.com/office/drawing/2014/main" id="{CB0E43CD-11BC-CE41-BF37-FF8F94C37373}"/>
              </a:ext>
            </a:extLst>
          </p:cNvPr>
          <p:cNvSpPr txBox="1"/>
          <p:nvPr/>
        </p:nvSpPr>
        <p:spPr>
          <a:xfrm>
            <a:off x="7923774" y="1494943"/>
            <a:ext cx="968706" cy="968706"/>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Christoph Hug</a:t>
            </a:r>
            <a:br>
              <a:rPr lang="en-CH" sz="1200" kern="1000" spc="30" dirty="0">
                <a:latin typeface="+mn-lt"/>
                <a:cs typeface="Franklin Gothic Book"/>
              </a:rPr>
            </a:br>
            <a:r>
              <a:rPr lang="en-CH" sz="1200" i="1" kern="1000" spc="30" dirty="0">
                <a:latin typeface="+mn-lt"/>
                <a:cs typeface="Franklin Gothic Book"/>
              </a:rPr>
              <a:t>Technician</a:t>
            </a:r>
          </a:p>
        </p:txBody>
      </p:sp>
      <p:sp>
        <p:nvSpPr>
          <p:cNvPr id="11" name="TextBox 10">
            <a:extLst>
              <a:ext uri="{FF2B5EF4-FFF2-40B4-BE49-F238E27FC236}">
                <a16:creationId xmlns:a16="http://schemas.microsoft.com/office/drawing/2014/main" id="{72AF7785-A9C2-1D49-8448-694CB0834A83}"/>
              </a:ext>
            </a:extLst>
          </p:cNvPr>
          <p:cNvSpPr txBox="1"/>
          <p:nvPr/>
        </p:nvSpPr>
        <p:spPr>
          <a:xfrm>
            <a:off x="7923774" y="2490615"/>
            <a:ext cx="968706" cy="968706"/>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Michael Daly</a:t>
            </a:r>
            <a:br>
              <a:rPr lang="en-CH" sz="1200" kern="1000" spc="30" dirty="0">
                <a:latin typeface="+mn-lt"/>
                <a:cs typeface="Franklin Gothic Book"/>
              </a:rPr>
            </a:br>
            <a:r>
              <a:rPr lang="en-CH" sz="1200" i="1" kern="1000" spc="30" dirty="0">
                <a:latin typeface="+mn-lt"/>
                <a:cs typeface="Franklin Gothic Book"/>
              </a:rPr>
              <a:t>LTS, BOX</a:t>
            </a:r>
          </a:p>
        </p:txBody>
      </p:sp>
      <p:sp>
        <p:nvSpPr>
          <p:cNvPr id="12" name="TextBox 11">
            <a:extLst>
              <a:ext uri="{FF2B5EF4-FFF2-40B4-BE49-F238E27FC236}">
                <a16:creationId xmlns:a16="http://schemas.microsoft.com/office/drawing/2014/main" id="{9FC44126-C2C4-A342-BD5C-A78D4E796B8E}"/>
              </a:ext>
            </a:extLst>
          </p:cNvPr>
          <p:cNvSpPr txBox="1"/>
          <p:nvPr/>
        </p:nvSpPr>
        <p:spPr>
          <a:xfrm>
            <a:off x="7923774" y="3540884"/>
            <a:ext cx="968706" cy="968706"/>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André Brem</a:t>
            </a:r>
          </a:p>
          <a:p>
            <a:pPr>
              <a:lnSpc>
                <a:spcPct val="110000"/>
              </a:lnSpc>
              <a:spcBef>
                <a:spcPts val="0"/>
              </a:spcBef>
            </a:pPr>
            <a:r>
              <a:rPr lang="en-CH" sz="1200" i="1" kern="1000" spc="30" dirty="0">
                <a:latin typeface="+mn-lt"/>
                <a:cs typeface="Franklin Gothic Book"/>
              </a:rPr>
              <a:t>Materials</a:t>
            </a:r>
          </a:p>
        </p:txBody>
      </p:sp>
      <p:sp>
        <p:nvSpPr>
          <p:cNvPr id="13" name="TextBox 12">
            <a:extLst>
              <a:ext uri="{FF2B5EF4-FFF2-40B4-BE49-F238E27FC236}">
                <a16:creationId xmlns:a16="http://schemas.microsoft.com/office/drawing/2014/main" id="{3ED0BE76-0ACD-4F48-8CA3-808D845056C0}"/>
              </a:ext>
            </a:extLst>
          </p:cNvPr>
          <p:cNvSpPr txBox="1"/>
          <p:nvPr/>
        </p:nvSpPr>
        <p:spPr>
          <a:xfrm>
            <a:off x="7923774" y="4461403"/>
            <a:ext cx="968706" cy="968706"/>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Jaap Kosse</a:t>
            </a:r>
          </a:p>
          <a:p>
            <a:pPr>
              <a:lnSpc>
                <a:spcPct val="110000"/>
              </a:lnSpc>
              <a:spcBef>
                <a:spcPts val="0"/>
              </a:spcBef>
            </a:pPr>
            <a:r>
              <a:rPr lang="en-CH" sz="1200" i="1" kern="1000" spc="30" dirty="0">
                <a:latin typeface="+mn-lt"/>
                <a:cs typeface="Franklin Gothic Book"/>
              </a:rPr>
              <a:t>REBCO</a:t>
            </a:r>
          </a:p>
        </p:txBody>
      </p:sp>
      <p:pic>
        <p:nvPicPr>
          <p:cNvPr id="14" name="Picture 13" descr="A picture containing person, person, wall, glasses&#10;&#10;Description automatically generated">
            <a:extLst>
              <a:ext uri="{FF2B5EF4-FFF2-40B4-BE49-F238E27FC236}">
                <a16:creationId xmlns:a16="http://schemas.microsoft.com/office/drawing/2014/main" id="{E8D6512E-1722-6847-8D28-946A620B7FB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031129" y="3223049"/>
            <a:ext cx="744527" cy="925921"/>
          </a:xfrm>
          <a:prstGeom prst="rect">
            <a:avLst/>
          </a:prstGeom>
        </p:spPr>
      </p:pic>
      <p:pic>
        <p:nvPicPr>
          <p:cNvPr id="15" name="Picture 14" descr="A person wearing glasses&#10;&#10;Description automatically generated with medium confidence">
            <a:extLst>
              <a:ext uri="{FF2B5EF4-FFF2-40B4-BE49-F238E27FC236}">
                <a16:creationId xmlns:a16="http://schemas.microsoft.com/office/drawing/2014/main" id="{A2D3DEF3-F1F6-C545-A4C8-F0B58E08CF3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27777" y="2245226"/>
            <a:ext cx="755260" cy="939931"/>
          </a:xfrm>
          <a:prstGeom prst="rect">
            <a:avLst/>
          </a:prstGeom>
        </p:spPr>
      </p:pic>
      <p:pic>
        <p:nvPicPr>
          <p:cNvPr id="16" name="Picture 15" descr="A picture containing person, wall, person, indoor&#10;&#10;Description automatically generated">
            <a:extLst>
              <a:ext uri="{FF2B5EF4-FFF2-40B4-BE49-F238E27FC236}">
                <a16:creationId xmlns:a16="http://schemas.microsoft.com/office/drawing/2014/main" id="{C1B0958A-5DAF-DE4A-A7C2-33EB9C1707E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027777" y="1268760"/>
            <a:ext cx="755260" cy="922211"/>
          </a:xfrm>
          <a:prstGeom prst="rect">
            <a:avLst/>
          </a:prstGeom>
        </p:spPr>
      </p:pic>
      <p:pic>
        <p:nvPicPr>
          <p:cNvPr id="2" name="Picture 1">
            <a:extLst>
              <a:ext uri="{FF2B5EF4-FFF2-40B4-BE49-F238E27FC236}">
                <a16:creationId xmlns:a16="http://schemas.microsoft.com/office/drawing/2014/main" id="{996D197B-EC2A-5F4A-B431-B86A954A0A50}"/>
              </a:ext>
            </a:extLst>
          </p:cNvPr>
          <p:cNvPicPr>
            <a:picLocks noChangeAspect="1"/>
          </p:cNvPicPr>
          <p:nvPr/>
        </p:nvPicPr>
        <p:blipFill>
          <a:blip r:embed="rId7"/>
          <a:stretch>
            <a:fillRect/>
          </a:stretch>
        </p:blipFill>
        <p:spPr>
          <a:xfrm>
            <a:off x="7027777" y="5213759"/>
            <a:ext cx="747879" cy="997172"/>
          </a:xfrm>
          <a:prstGeom prst="rect">
            <a:avLst/>
          </a:prstGeom>
        </p:spPr>
      </p:pic>
      <p:sp>
        <p:nvSpPr>
          <p:cNvPr id="17" name="TextBox 16">
            <a:extLst>
              <a:ext uri="{FF2B5EF4-FFF2-40B4-BE49-F238E27FC236}">
                <a16:creationId xmlns:a16="http://schemas.microsoft.com/office/drawing/2014/main" id="{8B66A565-0B85-DF43-9645-753A27F8D199}"/>
              </a:ext>
            </a:extLst>
          </p:cNvPr>
          <p:cNvSpPr txBox="1"/>
          <p:nvPr/>
        </p:nvSpPr>
        <p:spPr>
          <a:xfrm>
            <a:off x="7916393" y="5430109"/>
            <a:ext cx="968706" cy="968706"/>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Douglas Martins</a:t>
            </a:r>
          </a:p>
          <a:p>
            <a:pPr>
              <a:lnSpc>
                <a:spcPct val="110000"/>
              </a:lnSpc>
              <a:spcBef>
                <a:spcPts val="0"/>
              </a:spcBef>
            </a:pPr>
            <a:r>
              <a:rPr lang="en-CH" sz="1200" i="1" kern="1000" spc="30" dirty="0">
                <a:latin typeface="+mn-lt"/>
                <a:cs typeface="Franklin Gothic Book"/>
              </a:rPr>
              <a:t>LTS</a:t>
            </a:r>
          </a:p>
        </p:txBody>
      </p:sp>
      <p:sp>
        <p:nvSpPr>
          <p:cNvPr id="18" name="TextBox 17">
            <a:extLst>
              <a:ext uri="{FF2B5EF4-FFF2-40B4-BE49-F238E27FC236}">
                <a16:creationId xmlns:a16="http://schemas.microsoft.com/office/drawing/2014/main" id="{79416CD8-E464-A644-8E50-FE39C8C0FA4B}"/>
              </a:ext>
            </a:extLst>
          </p:cNvPr>
          <p:cNvSpPr txBox="1"/>
          <p:nvPr/>
        </p:nvSpPr>
        <p:spPr>
          <a:xfrm>
            <a:off x="9809018" y="997527"/>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spTree>
    <p:extLst>
      <p:ext uri="{BB962C8B-B14F-4D97-AF65-F5344CB8AC3E}">
        <p14:creationId xmlns:p14="http://schemas.microsoft.com/office/powerpoint/2010/main" val="4176560030"/>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50D338-222C-6746-B4EE-8A0534441E4F}"/>
              </a:ext>
            </a:extLst>
          </p:cNvPr>
          <p:cNvSpPr>
            <a:spLocks noGrp="1"/>
          </p:cNvSpPr>
          <p:nvPr>
            <p:ph type="title"/>
          </p:nvPr>
        </p:nvSpPr>
        <p:spPr/>
        <p:txBody>
          <a:bodyPr/>
          <a:lstStyle/>
          <a:p>
            <a:r>
              <a:rPr lang="en-CH" dirty="0"/>
              <a:t>CHART1/2 Achievements</a:t>
            </a:r>
          </a:p>
        </p:txBody>
      </p:sp>
      <p:sp>
        <p:nvSpPr>
          <p:cNvPr id="4" name="Slide Number Placeholder 3">
            <a:extLst>
              <a:ext uri="{FF2B5EF4-FFF2-40B4-BE49-F238E27FC236}">
                <a16:creationId xmlns:a16="http://schemas.microsoft.com/office/drawing/2014/main" id="{4410673E-7B8A-AB46-BDB0-D988A685BBB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25</a:t>
            </a:fld>
            <a:endParaRPr lang="de-DE" dirty="0"/>
          </a:p>
        </p:txBody>
      </p:sp>
      <p:grpSp>
        <p:nvGrpSpPr>
          <p:cNvPr id="6" name="Group 5">
            <a:extLst>
              <a:ext uri="{FF2B5EF4-FFF2-40B4-BE49-F238E27FC236}">
                <a16:creationId xmlns:a16="http://schemas.microsoft.com/office/drawing/2014/main" id="{DB1554DC-2918-B648-B2EA-79F0836CD0F8}"/>
              </a:ext>
            </a:extLst>
          </p:cNvPr>
          <p:cNvGrpSpPr/>
          <p:nvPr/>
        </p:nvGrpSpPr>
        <p:grpSpPr>
          <a:xfrm>
            <a:off x="5868144" y="1506159"/>
            <a:ext cx="2668070" cy="3286684"/>
            <a:chOff x="5485476" y="1277182"/>
            <a:chExt cx="3327400" cy="4024026"/>
          </a:xfrm>
        </p:grpSpPr>
        <p:pic>
          <p:nvPicPr>
            <p:cNvPr id="7" name="Picture 6">
              <a:extLst>
                <a:ext uri="{FF2B5EF4-FFF2-40B4-BE49-F238E27FC236}">
                  <a16:creationId xmlns:a16="http://schemas.microsoft.com/office/drawing/2014/main" id="{EBF26C14-016B-704E-950E-9C021BAF000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5137163" y="1625495"/>
              <a:ext cx="4024026" cy="3327400"/>
            </a:xfrm>
            <a:prstGeom prst="rect">
              <a:avLst/>
            </a:prstGeom>
          </p:spPr>
        </p:pic>
        <p:pic>
          <p:nvPicPr>
            <p:cNvPr id="8" name="Picture 7">
              <a:extLst>
                <a:ext uri="{FF2B5EF4-FFF2-40B4-BE49-F238E27FC236}">
                  <a16:creationId xmlns:a16="http://schemas.microsoft.com/office/drawing/2014/main" id="{164F4A78-471B-BA41-B9AF-FB388F8DB7E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101012" y="2996952"/>
              <a:ext cx="391027" cy="1670428"/>
            </a:xfrm>
            <a:prstGeom prst="rect">
              <a:avLst/>
            </a:prstGeom>
          </p:spPr>
        </p:pic>
      </p:grpSp>
      <p:pic>
        <p:nvPicPr>
          <p:cNvPr id="9" name="Picture 8">
            <a:extLst>
              <a:ext uri="{FF2B5EF4-FFF2-40B4-BE49-F238E27FC236}">
                <a16:creationId xmlns:a16="http://schemas.microsoft.com/office/drawing/2014/main" id="{2724C2E0-DDD3-524C-9DB2-197870D9DC9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72200" y="145217"/>
            <a:ext cx="1631148" cy="801266"/>
          </a:xfrm>
          <a:prstGeom prst="rect">
            <a:avLst/>
          </a:prstGeom>
          <a:solidFill>
            <a:schemeClr val="bg1"/>
          </a:solidFill>
        </p:spPr>
      </p:pic>
      <p:grpSp>
        <p:nvGrpSpPr>
          <p:cNvPr id="26" name="Group 25">
            <a:extLst>
              <a:ext uri="{FF2B5EF4-FFF2-40B4-BE49-F238E27FC236}">
                <a16:creationId xmlns:a16="http://schemas.microsoft.com/office/drawing/2014/main" id="{05818636-DFBF-394E-A12E-A6C0050491C9}"/>
              </a:ext>
            </a:extLst>
          </p:cNvPr>
          <p:cNvGrpSpPr/>
          <p:nvPr/>
        </p:nvGrpSpPr>
        <p:grpSpPr>
          <a:xfrm>
            <a:off x="378191" y="1596214"/>
            <a:ext cx="5352928" cy="2774148"/>
            <a:chOff x="361946" y="2348880"/>
            <a:chExt cx="5675774" cy="2941462"/>
          </a:xfrm>
        </p:grpSpPr>
        <p:pic>
          <p:nvPicPr>
            <p:cNvPr id="5" name="Picture 4">
              <a:extLst>
                <a:ext uri="{FF2B5EF4-FFF2-40B4-BE49-F238E27FC236}">
                  <a16:creationId xmlns:a16="http://schemas.microsoft.com/office/drawing/2014/main" id="{15E524D6-3F20-074B-8BAD-208DA070144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1946" y="2348880"/>
              <a:ext cx="5675774" cy="2941462"/>
            </a:xfrm>
            <a:prstGeom prst="rect">
              <a:avLst/>
            </a:prstGeom>
          </p:spPr>
        </p:pic>
        <p:cxnSp>
          <p:nvCxnSpPr>
            <p:cNvPr id="11" name="Straight Arrow Connector 10">
              <a:extLst>
                <a:ext uri="{FF2B5EF4-FFF2-40B4-BE49-F238E27FC236}">
                  <a16:creationId xmlns:a16="http://schemas.microsoft.com/office/drawing/2014/main" id="{D701AD67-ACC1-214B-9465-31A6ED8048AB}"/>
                </a:ext>
              </a:extLst>
            </p:cNvPr>
            <p:cNvCxnSpPr/>
            <p:nvPr/>
          </p:nvCxnSpPr>
          <p:spPr bwMode="auto">
            <a:xfrm flipH="1">
              <a:off x="2876209" y="3077344"/>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cxnSp>
          <p:nvCxnSpPr>
            <p:cNvPr id="12" name="Straight Arrow Connector 11">
              <a:extLst>
                <a:ext uri="{FF2B5EF4-FFF2-40B4-BE49-F238E27FC236}">
                  <a16:creationId xmlns:a16="http://schemas.microsoft.com/office/drawing/2014/main" id="{5ABD3646-C607-FA43-8BDA-696CCCB20D58}"/>
                </a:ext>
              </a:extLst>
            </p:cNvPr>
            <p:cNvCxnSpPr>
              <a:cxnSpLocks/>
            </p:cNvCxnSpPr>
            <p:nvPr/>
          </p:nvCxnSpPr>
          <p:spPr bwMode="auto">
            <a:xfrm flipV="1">
              <a:off x="2996208" y="3149352"/>
              <a:ext cx="216024" cy="7200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3" name="Straight Arrow Connector 12">
              <a:extLst>
                <a:ext uri="{FF2B5EF4-FFF2-40B4-BE49-F238E27FC236}">
                  <a16:creationId xmlns:a16="http://schemas.microsoft.com/office/drawing/2014/main" id="{E865078C-C39A-5445-9473-394A46960C62}"/>
                </a:ext>
              </a:extLst>
            </p:cNvPr>
            <p:cNvCxnSpPr/>
            <p:nvPr/>
          </p:nvCxnSpPr>
          <p:spPr bwMode="auto">
            <a:xfrm flipH="1">
              <a:off x="3131840" y="3265678"/>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cxnSp>
          <p:nvCxnSpPr>
            <p:cNvPr id="14" name="Straight Arrow Connector 13">
              <a:extLst>
                <a:ext uri="{FF2B5EF4-FFF2-40B4-BE49-F238E27FC236}">
                  <a16:creationId xmlns:a16="http://schemas.microsoft.com/office/drawing/2014/main" id="{5ED2DF03-252B-0547-812C-2F1CE9CDF7EB}"/>
                </a:ext>
              </a:extLst>
            </p:cNvPr>
            <p:cNvCxnSpPr>
              <a:cxnSpLocks/>
            </p:cNvCxnSpPr>
            <p:nvPr/>
          </p:nvCxnSpPr>
          <p:spPr bwMode="auto">
            <a:xfrm flipV="1">
              <a:off x="3280294" y="3337686"/>
              <a:ext cx="216024" cy="7200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5" name="Straight Arrow Connector 14">
              <a:extLst>
                <a:ext uri="{FF2B5EF4-FFF2-40B4-BE49-F238E27FC236}">
                  <a16:creationId xmlns:a16="http://schemas.microsoft.com/office/drawing/2014/main" id="{8F1256E2-FF5C-7C44-9B0C-CECED582B3CC}"/>
                </a:ext>
              </a:extLst>
            </p:cNvPr>
            <p:cNvCxnSpPr/>
            <p:nvPr/>
          </p:nvCxnSpPr>
          <p:spPr bwMode="auto">
            <a:xfrm flipH="1">
              <a:off x="3419872" y="3445698"/>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a:extLst>
                <a:ext uri="{FF2B5EF4-FFF2-40B4-BE49-F238E27FC236}">
                  <a16:creationId xmlns:a16="http://schemas.microsoft.com/office/drawing/2014/main" id="{C2F2F921-9CD1-504A-8690-D331AE684A71}"/>
                </a:ext>
              </a:extLst>
            </p:cNvPr>
            <p:cNvCxnSpPr>
              <a:cxnSpLocks/>
            </p:cNvCxnSpPr>
            <p:nvPr/>
          </p:nvCxnSpPr>
          <p:spPr bwMode="auto">
            <a:xfrm flipV="1">
              <a:off x="3563888" y="3528203"/>
              <a:ext cx="216024" cy="7200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7" name="Straight Arrow Connector 16">
              <a:extLst>
                <a:ext uri="{FF2B5EF4-FFF2-40B4-BE49-F238E27FC236}">
                  <a16:creationId xmlns:a16="http://schemas.microsoft.com/office/drawing/2014/main" id="{4AC93F03-6699-134A-8E7A-F126C05B2032}"/>
                </a:ext>
              </a:extLst>
            </p:cNvPr>
            <p:cNvCxnSpPr/>
            <p:nvPr/>
          </p:nvCxnSpPr>
          <p:spPr bwMode="auto">
            <a:xfrm flipH="1">
              <a:off x="3707904" y="3622613"/>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grpSp>
      <p:sp>
        <p:nvSpPr>
          <p:cNvPr id="18" name="Content Placeholder 1">
            <a:extLst>
              <a:ext uri="{FF2B5EF4-FFF2-40B4-BE49-F238E27FC236}">
                <a16:creationId xmlns:a16="http://schemas.microsoft.com/office/drawing/2014/main" id="{1644CC8F-8FD4-C444-8CEC-B4FC07447C29}"/>
              </a:ext>
            </a:extLst>
          </p:cNvPr>
          <p:cNvSpPr txBox="1">
            <a:spLocks/>
          </p:cNvSpPr>
          <p:nvPr/>
        </p:nvSpPr>
        <p:spPr>
          <a:xfrm>
            <a:off x="750289" y="5299555"/>
            <a:ext cx="8031765"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Font typeface="Arial" panose="020B0604020202020204" pitchFamily="34" charset="0"/>
              <a:buNone/>
            </a:pPr>
            <a:r>
              <a:rPr lang="en-US" sz="1600" b="1" i="1" dirty="0">
                <a:solidFill>
                  <a:srgbClr val="0070C0"/>
                </a:solidFill>
              </a:rPr>
              <a:t>BOX</a:t>
            </a:r>
            <a:r>
              <a:rPr lang="en-US" sz="1600" dirty="0"/>
              <a:t> (</a:t>
            </a:r>
            <a:r>
              <a:rPr lang="en-US" sz="1600" dirty="0" err="1"/>
              <a:t>BOnding</a:t>
            </a:r>
            <a:r>
              <a:rPr lang="en-US" sz="1600" dirty="0"/>
              <a:t> </a:t>
            </a:r>
            <a:r>
              <a:rPr lang="en-US" sz="1600" dirty="0" err="1"/>
              <a:t>eXperiment</a:t>
            </a:r>
            <a:r>
              <a:rPr lang="en-US" sz="1600" dirty="0"/>
              <a:t>) program with </a:t>
            </a:r>
            <a:r>
              <a:rPr lang="en-US" sz="1600" dirty="0" err="1"/>
              <a:t>uTwente</a:t>
            </a:r>
            <a:r>
              <a:rPr lang="en-US" sz="1600" dirty="0"/>
              <a:t> has shown a wide variety of results, </a:t>
            </a:r>
            <a:br>
              <a:rPr lang="en-US" sz="1600" dirty="0"/>
            </a:br>
            <a:r>
              <a:rPr lang="en-US" sz="1600" dirty="0"/>
              <a:t>from complete conductor </a:t>
            </a:r>
            <a:r>
              <a:rPr lang="en-US" sz="1600" b="1" i="1" dirty="0">
                <a:solidFill>
                  <a:srgbClr val="0070C0"/>
                </a:solidFill>
              </a:rPr>
              <a:t>degradation (no impregnation) </a:t>
            </a:r>
            <a:r>
              <a:rPr lang="en-US" sz="1600" dirty="0"/>
              <a:t>to substantial </a:t>
            </a:r>
            <a:r>
              <a:rPr lang="en-US" sz="1600" b="1" i="1" dirty="0">
                <a:solidFill>
                  <a:srgbClr val="0070C0"/>
                </a:solidFill>
              </a:rPr>
              <a:t>training (epoxy)</a:t>
            </a:r>
            <a:r>
              <a:rPr lang="en-US" sz="1600" dirty="0"/>
              <a:t> to </a:t>
            </a:r>
            <a:br>
              <a:rPr lang="en-US" sz="1600" dirty="0"/>
            </a:br>
            <a:r>
              <a:rPr lang="en-US" sz="1600" b="1" i="1" dirty="0">
                <a:solidFill>
                  <a:srgbClr val="FF0000"/>
                </a:solidFill>
              </a:rPr>
              <a:t>no-training (wax), </a:t>
            </a:r>
            <a:r>
              <a:rPr lang="en-US" sz="1600" dirty="0"/>
              <a:t>with </a:t>
            </a:r>
            <a:r>
              <a:rPr lang="en-US" sz="1600" b="1" i="1" dirty="0">
                <a:solidFill>
                  <a:srgbClr val="0070C0"/>
                </a:solidFill>
              </a:rPr>
              <a:t>10 BOX samples </a:t>
            </a:r>
            <a:r>
              <a:rPr lang="en-US" sz="1600" dirty="0"/>
              <a:t>manufactured and 7 tested to date</a:t>
            </a:r>
            <a:r>
              <a:rPr lang="en-US" sz="1600" b="1" i="1" dirty="0">
                <a:solidFill>
                  <a:srgbClr val="0070C0"/>
                </a:solidFill>
              </a:rPr>
              <a:t>.</a:t>
            </a:r>
            <a:endParaRPr lang="en-CH" sz="1600" b="1" i="1" dirty="0">
              <a:solidFill>
                <a:srgbClr val="0070C0"/>
              </a:solidFill>
            </a:endParaRPr>
          </a:p>
        </p:txBody>
      </p:sp>
      <p:sp>
        <p:nvSpPr>
          <p:cNvPr id="2" name="TextBox 1">
            <a:extLst>
              <a:ext uri="{FF2B5EF4-FFF2-40B4-BE49-F238E27FC236}">
                <a16:creationId xmlns:a16="http://schemas.microsoft.com/office/drawing/2014/main" id="{89A5886F-F4C0-B24C-B7A7-74CD3985FE22}"/>
              </a:ext>
            </a:extLst>
          </p:cNvPr>
          <p:cNvSpPr txBox="1"/>
          <p:nvPr/>
        </p:nvSpPr>
        <p:spPr>
          <a:xfrm>
            <a:off x="514400" y="4791804"/>
            <a:ext cx="914400" cy="914400"/>
          </a:xfrm>
          <a:prstGeom prst="rect">
            <a:avLst/>
          </a:prstGeom>
          <a:noFill/>
        </p:spPr>
        <p:txBody>
          <a:bodyPr wrap="none" lIns="0" tIns="0" rIns="0" bIns="0" rtlCol="0">
            <a:noAutofit/>
          </a:bodyPr>
          <a:lstStyle/>
          <a:p>
            <a:pPr>
              <a:lnSpc>
                <a:spcPct val="110000"/>
              </a:lnSpc>
              <a:spcBef>
                <a:spcPts val="0"/>
              </a:spcBef>
            </a:pPr>
            <a:r>
              <a:rPr lang="en-CH" sz="1100" kern="1000" spc="30" dirty="0">
                <a:latin typeface="+mn-lt"/>
                <a:cs typeface="Franklin Gothic Book"/>
              </a:rPr>
              <a:t>Pictures by M. Daly, S. Sidorov</a:t>
            </a:r>
          </a:p>
        </p:txBody>
      </p:sp>
    </p:spTree>
    <p:extLst>
      <p:ext uri="{BB962C8B-B14F-4D97-AF65-F5344CB8AC3E}">
        <p14:creationId xmlns:p14="http://schemas.microsoft.com/office/powerpoint/2010/main" val="70443931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E69777-48BE-254E-804B-2D8EAD1CBDD2}"/>
              </a:ext>
            </a:extLst>
          </p:cNvPr>
          <p:cNvSpPr>
            <a:spLocks noGrp="1"/>
          </p:cNvSpPr>
          <p:nvPr>
            <p:ph sz="quarter" idx="13"/>
          </p:nvPr>
        </p:nvSpPr>
        <p:spPr/>
        <p:txBody>
          <a:bodyPr/>
          <a:lstStyle/>
          <a:p>
            <a:endParaRPr lang="aa-ET"/>
          </a:p>
        </p:txBody>
      </p:sp>
      <p:sp>
        <p:nvSpPr>
          <p:cNvPr id="3" name="Title 2">
            <a:extLst>
              <a:ext uri="{FF2B5EF4-FFF2-40B4-BE49-F238E27FC236}">
                <a16:creationId xmlns:a16="http://schemas.microsoft.com/office/drawing/2014/main" id="{22C4C2D5-79DF-5B4C-B22E-63876AAD758B}"/>
              </a:ext>
            </a:extLst>
          </p:cNvPr>
          <p:cNvSpPr>
            <a:spLocks noGrp="1"/>
          </p:cNvSpPr>
          <p:nvPr>
            <p:ph type="title"/>
          </p:nvPr>
        </p:nvSpPr>
        <p:spPr/>
        <p:txBody>
          <a:bodyPr/>
          <a:lstStyle/>
          <a:p>
            <a:r>
              <a:rPr lang="aa-ET" dirty="0"/>
              <a:t>CHART1/2 Achievements</a:t>
            </a:r>
          </a:p>
        </p:txBody>
      </p:sp>
      <p:sp>
        <p:nvSpPr>
          <p:cNvPr id="4" name="Slide Number Placeholder 3">
            <a:extLst>
              <a:ext uri="{FF2B5EF4-FFF2-40B4-BE49-F238E27FC236}">
                <a16:creationId xmlns:a16="http://schemas.microsoft.com/office/drawing/2014/main" id="{BA717FD9-C6FF-4644-BC20-435884FDD8B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26</a:t>
            </a:fld>
            <a:endParaRPr lang="de-DE" dirty="0"/>
          </a:p>
        </p:txBody>
      </p:sp>
      <p:pic>
        <p:nvPicPr>
          <p:cNvPr id="5" name="Picture 4">
            <a:extLst>
              <a:ext uri="{FF2B5EF4-FFF2-40B4-BE49-F238E27FC236}">
                <a16:creationId xmlns:a16="http://schemas.microsoft.com/office/drawing/2014/main" id="{C15F4F90-6EA8-CA4B-9272-64C1147885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4779" y="1408936"/>
            <a:ext cx="7485653" cy="4386125"/>
          </a:xfrm>
          <a:prstGeom prst="rect">
            <a:avLst/>
          </a:prstGeom>
        </p:spPr>
      </p:pic>
      <p:pic>
        <p:nvPicPr>
          <p:cNvPr id="6" name="Picture 62" descr="sciences70">
            <a:extLst>
              <a:ext uri="{FF2B5EF4-FFF2-40B4-BE49-F238E27FC236}">
                <a16:creationId xmlns:a16="http://schemas.microsoft.com/office/drawing/2014/main" id="{C7C90278-4EBB-2E40-B2E9-99451F94380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8775" y="227806"/>
            <a:ext cx="1527463" cy="601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5611207" y="5862559"/>
            <a:ext cx="3149455" cy="584775"/>
          </a:xfrm>
          <a:prstGeom prst="rect">
            <a:avLst/>
          </a:prstGeom>
        </p:spPr>
        <p:txBody>
          <a:bodyPr wrap="square">
            <a:spAutoFit/>
          </a:bodyPr>
          <a:lstStyle/>
          <a:p>
            <a:r>
              <a:rPr lang="en-US" dirty="0">
                <a:latin typeface="+mn-lt"/>
              </a:rPr>
              <a:t>Void generated by Sn diffusion due to a leak in the sub-element.</a:t>
            </a:r>
          </a:p>
        </p:txBody>
      </p:sp>
      <p:pic>
        <p:nvPicPr>
          <p:cNvPr id="8" name="Picture 7">
            <a:extLst>
              <a:ext uri="{FF2B5EF4-FFF2-40B4-BE49-F238E27FC236}">
                <a16:creationId xmlns:a16="http://schemas.microsoft.com/office/drawing/2014/main" id="{C15F4F90-6EA8-CA4B-9272-64C11478855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2047" y="978621"/>
            <a:ext cx="1876471" cy="1165431"/>
          </a:xfrm>
          <a:prstGeom prst="rect">
            <a:avLst/>
          </a:prstGeom>
        </p:spPr>
      </p:pic>
    </p:spTree>
    <p:extLst>
      <p:ext uri="{BB962C8B-B14F-4D97-AF65-F5344CB8AC3E}">
        <p14:creationId xmlns:p14="http://schemas.microsoft.com/office/powerpoint/2010/main" val="1780684966"/>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8762F9-F391-9741-96AC-879DFA3AD493}"/>
              </a:ext>
            </a:extLst>
          </p:cNvPr>
          <p:cNvSpPr>
            <a:spLocks noGrp="1"/>
          </p:cNvSpPr>
          <p:nvPr>
            <p:ph type="title"/>
          </p:nvPr>
        </p:nvSpPr>
        <p:spPr/>
        <p:txBody>
          <a:bodyPr/>
          <a:lstStyle/>
          <a:p>
            <a:r>
              <a:rPr lang="aa-ET" dirty="0"/>
              <a:t>CHART1/2 Achievements</a:t>
            </a:r>
          </a:p>
        </p:txBody>
      </p:sp>
      <p:sp>
        <p:nvSpPr>
          <p:cNvPr id="4" name="Slide Number Placeholder 3">
            <a:extLst>
              <a:ext uri="{FF2B5EF4-FFF2-40B4-BE49-F238E27FC236}">
                <a16:creationId xmlns:a16="http://schemas.microsoft.com/office/drawing/2014/main" id="{48A196A9-9791-1945-8E83-42D49404987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27</a:t>
            </a:fld>
            <a:endParaRPr lang="de-DE" dirty="0"/>
          </a:p>
        </p:txBody>
      </p:sp>
      <p:grpSp>
        <p:nvGrpSpPr>
          <p:cNvPr id="5" name="Group 4">
            <a:extLst>
              <a:ext uri="{FF2B5EF4-FFF2-40B4-BE49-F238E27FC236}">
                <a16:creationId xmlns:a16="http://schemas.microsoft.com/office/drawing/2014/main" id="{E5AEB0B4-E809-4A4B-9D64-BAC3DDCD7572}"/>
              </a:ext>
            </a:extLst>
          </p:cNvPr>
          <p:cNvGrpSpPr/>
          <p:nvPr/>
        </p:nvGrpSpPr>
        <p:grpSpPr>
          <a:xfrm>
            <a:off x="261004" y="1340768"/>
            <a:ext cx="4766882" cy="4783239"/>
            <a:chOff x="6277744" y="1372387"/>
            <a:chExt cx="4766882" cy="4783239"/>
          </a:xfrm>
        </p:grpSpPr>
        <p:pic>
          <p:nvPicPr>
            <p:cNvPr id="6" name="Picture 5">
              <a:extLst>
                <a:ext uri="{FF2B5EF4-FFF2-40B4-BE49-F238E27FC236}">
                  <a16:creationId xmlns:a16="http://schemas.microsoft.com/office/drawing/2014/main" id="{911A8D26-8BA1-FF4D-937B-F221D0899C8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9567" b="15891"/>
            <a:stretch/>
          </p:blipFill>
          <p:spPr>
            <a:xfrm>
              <a:off x="6277744" y="1372387"/>
              <a:ext cx="4766313" cy="3738094"/>
            </a:xfrm>
            <a:prstGeom prst="rect">
              <a:avLst/>
            </a:prstGeom>
          </p:spPr>
        </p:pic>
        <p:sp>
          <p:nvSpPr>
            <p:cNvPr id="7" name="TextBox 6">
              <a:extLst>
                <a:ext uri="{FF2B5EF4-FFF2-40B4-BE49-F238E27FC236}">
                  <a16:creationId xmlns:a16="http://schemas.microsoft.com/office/drawing/2014/main" id="{F4DFF196-BDC3-7645-86EE-39F8B9986799}"/>
                </a:ext>
              </a:extLst>
            </p:cNvPr>
            <p:cNvSpPr txBox="1"/>
            <p:nvPr/>
          </p:nvSpPr>
          <p:spPr>
            <a:xfrm rot="18791287">
              <a:off x="6374170" y="5274365"/>
              <a:ext cx="1423967" cy="338554"/>
            </a:xfrm>
            <a:prstGeom prst="rect">
              <a:avLst/>
            </a:prstGeom>
            <a:noFill/>
          </p:spPr>
          <p:txBody>
            <a:bodyPr wrap="square" rtlCol="0">
              <a:spAutoFit/>
            </a:bodyPr>
            <a:lstStyle/>
            <a:p>
              <a:r>
                <a:rPr lang="en-US" sz="1600" b="1" dirty="0">
                  <a:latin typeface="+mn-lt"/>
                </a:rPr>
                <a:t>Nb-7.5Ta-1Zr</a:t>
              </a:r>
            </a:p>
          </p:txBody>
        </p:sp>
        <p:sp>
          <p:nvSpPr>
            <p:cNvPr id="8" name="TextBox 7">
              <a:extLst>
                <a:ext uri="{FF2B5EF4-FFF2-40B4-BE49-F238E27FC236}">
                  <a16:creationId xmlns:a16="http://schemas.microsoft.com/office/drawing/2014/main" id="{97E50997-511D-DE49-AC3D-075B9309F6A8}"/>
                </a:ext>
              </a:extLst>
            </p:cNvPr>
            <p:cNvSpPr txBox="1"/>
            <p:nvPr/>
          </p:nvSpPr>
          <p:spPr>
            <a:xfrm rot="18791287">
              <a:off x="7338216" y="5274366"/>
              <a:ext cx="1423967" cy="338554"/>
            </a:xfrm>
            <a:prstGeom prst="rect">
              <a:avLst/>
            </a:prstGeom>
            <a:noFill/>
          </p:spPr>
          <p:txBody>
            <a:bodyPr wrap="square" rtlCol="0">
              <a:spAutoFit/>
            </a:bodyPr>
            <a:lstStyle/>
            <a:p>
              <a:r>
                <a:rPr lang="en-US" sz="1600" b="1" dirty="0">
                  <a:latin typeface="+mn-lt"/>
                </a:rPr>
                <a:t>Nb-7.5Ta-2Zr</a:t>
              </a:r>
            </a:p>
          </p:txBody>
        </p:sp>
        <p:sp>
          <p:nvSpPr>
            <p:cNvPr id="9" name="TextBox 8">
              <a:extLst>
                <a:ext uri="{FF2B5EF4-FFF2-40B4-BE49-F238E27FC236}">
                  <a16:creationId xmlns:a16="http://schemas.microsoft.com/office/drawing/2014/main" id="{0D0713C7-37F4-324F-9FB4-BFA9DEC82B65}"/>
                </a:ext>
              </a:extLst>
            </p:cNvPr>
            <p:cNvSpPr txBox="1"/>
            <p:nvPr/>
          </p:nvSpPr>
          <p:spPr>
            <a:xfrm rot="18791287">
              <a:off x="8667128" y="5274364"/>
              <a:ext cx="1423967" cy="338554"/>
            </a:xfrm>
            <a:prstGeom prst="rect">
              <a:avLst/>
            </a:prstGeom>
            <a:noFill/>
          </p:spPr>
          <p:txBody>
            <a:bodyPr wrap="square" rtlCol="0">
              <a:spAutoFit/>
            </a:bodyPr>
            <a:lstStyle/>
            <a:p>
              <a:r>
                <a:rPr lang="en-US" sz="1600" b="1" dirty="0">
                  <a:solidFill>
                    <a:srgbClr val="FF0000"/>
                  </a:solidFill>
                  <a:latin typeface="+mn-lt"/>
                </a:rPr>
                <a:t>Nb-7.5Ta (ref)</a:t>
              </a:r>
            </a:p>
          </p:txBody>
        </p:sp>
        <p:sp>
          <p:nvSpPr>
            <p:cNvPr id="10" name="TextBox 9">
              <a:extLst>
                <a:ext uri="{FF2B5EF4-FFF2-40B4-BE49-F238E27FC236}">
                  <a16:creationId xmlns:a16="http://schemas.microsoft.com/office/drawing/2014/main" id="{67F186B6-7614-8640-88CE-E7A550BFAA1F}"/>
                </a:ext>
              </a:extLst>
            </p:cNvPr>
            <p:cNvSpPr txBox="1"/>
            <p:nvPr/>
          </p:nvSpPr>
          <p:spPr>
            <a:xfrm rot="18791287">
              <a:off x="9860113" y="4941204"/>
              <a:ext cx="1423967" cy="338554"/>
            </a:xfrm>
            <a:prstGeom prst="rect">
              <a:avLst/>
            </a:prstGeom>
            <a:noFill/>
          </p:spPr>
          <p:txBody>
            <a:bodyPr wrap="square" rtlCol="0">
              <a:spAutoFit/>
            </a:bodyPr>
            <a:lstStyle/>
            <a:p>
              <a:r>
                <a:rPr lang="en-US" sz="1600" b="1" dirty="0">
                  <a:latin typeface="+mn-lt"/>
                </a:rPr>
                <a:t>Nb-1Zr</a:t>
              </a:r>
            </a:p>
          </p:txBody>
        </p:sp>
        <p:cxnSp>
          <p:nvCxnSpPr>
            <p:cNvPr id="11" name="Straight Connector 10">
              <a:extLst>
                <a:ext uri="{FF2B5EF4-FFF2-40B4-BE49-F238E27FC236}">
                  <a16:creationId xmlns:a16="http://schemas.microsoft.com/office/drawing/2014/main" id="{D7E61F96-6F45-194F-A86D-F584CB4D7CFE}"/>
                </a:ext>
              </a:extLst>
            </p:cNvPr>
            <p:cNvCxnSpPr/>
            <p:nvPr/>
          </p:nvCxnSpPr>
          <p:spPr>
            <a:xfrm>
              <a:off x="6868626" y="2564286"/>
              <a:ext cx="4176000" cy="0"/>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EDBA7DB9-25F2-3E4D-8C98-2C8C8FB26DDB}"/>
              </a:ext>
            </a:extLst>
          </p:cNvPr>
          <p:cNvSpPr/>
          <p:nvPr/>
        </p:nvSpPr>
        <p:spPr>
          <a:xfrm>
            <a:off x="5196121" y="2747833"/>
            <a:ext cx="3719352" cy="1200329"/>
          </a:xfrm>
          <a:prstGeom prst="rect">
            <a:avLst/>
          </a:prstGeom>
        </p:spPr>
        <p:txBody>
          <a:bodyPr wrap="square">
            <a:spAutoFit/>
          </a:bodyPr>
          <a:lstStyle/>
          <a:p>
            <a:pPr algn="just"/>
            <a:r>
              <a:rPr lang="en-US" sz="1800" dirty="0">
                <a:latin typeface="+mn-lt"/>
              </a:rPr>
              <a:t>The</a:t>
            </a:r>
            <a:r>
              <a:rPr lang="en-US" sz="1800" dirty="0">
                <a:solidFill>
                  <a:srgbClr val="00578C"/>
                </a:solidFill>
                <a:latin typeface="+mn-lt"/>
              </a:rPr>
              <a:t> </a:t>
            </a:r>
            <a:r>
              <a:rPr lang="en-US" sz="1800" b="1" dirty="0">
                <a:solidFill>
                  <a:srgbClr val="CE3E3E"/>
                </a:solidFill>
                <a:latin typeface="+mn-lt"/>
              </a:rPr>
              <a:t>combined presence of Ta and Zr </a:t>
            </a:r>
            <a:r>
              <a:rPr lang="en-US" sz="1800" dirty="0">
                <a:latin typeface="+mn-lt"/>
              </a:rPr>
              <a:t>further increases the </a:t>
            </a:r>
            <a:r>
              <a:rPr lang="en-US" sz="1800" b="1" dirty="0">
                <a:solidFill>
                  <a:srgbClr val="CE3E3E"/>
                </a:solidFill>
                <a:latin typeface="+mn-lt"/>
              </a:rPr>
              <a:t>upper critical field</a:t>
            </a:r>
            <a:r>
              <a:rPr lang="en-US" sz="1800" dirty="0">
                <a:solidFill>
                  <a:srgbClr val="00578C"/>
                </a:solidFill>
                <a:latin typeface="+mn-lt"/>
              </a:rPr>
              <a:t> </a:t>
            </a:r>
            <a:r>
              <a:rPr lang="en-US" sz="1800" b="1" dirty="0">
                <a:solidFill>
                  <a:srgbClr val="CE3E3E"/>
                </a:solidFill>
                <a:latin typeface="+mn-lt"/>
              </a:rPr>
              <a:t>up to ~29 T </a:t>
            </a:r>
            <a:r>
              <a:rPr lang="en-US" sz="1800" dirty="0">
                <a:latin typeface="+mn-lt"/>
              </a:rPr>
              <a:t>, i.e., to higher values than obtained for Nb7.5Ta</a:t>
            </a:r>
          </a:p>
        </p:txBody>
      </p:sp>
      <p:sp>
        <p:nvSpPr>
          <p:cNvPr id="14" name="Rectangle 13">
            <a:extLst>
              <a:ext uri="{FF2B5EF4-FFF2-40B4-BE49-F238E27FC236}">
                <a16:creationId xmlns:a16="http://schemas.microsoft.com/office/drawing/2014/main" id="{8C5142F6-F7D4-E144-A63B-F4D40C567BA6}"/>
              </a:ext>
            </a:extLst>
          </p:cNvPr>
          <p:cNvSpPr/>
          <p:nvPr/>
        </p:nvSpPr>
        <p:spPr>
          <a:xfrm>
            <a:off x="5196121" y="4149080"/>
            <a:ext cx="3757340" cy="923330"/>
          </a:xfrm>
          <a:prstGeom prst="rect">
            <a:avLst/>
          </a:prstGeom>
          <a:ln>
            <a:noFill/>
          </a:ln>
        </p:spPr>
        <p:txBody>
          <a:bodyPr wrap="square">
            <a:spAutoFit/>
          </a:bodyPr>
          <a:lstStyle/>
          <a:p>
            <a:pPr algn="just"/>
            <a:r>
              <a:rPr lang="en-US" sz="1800" dirty="0">
                <a:latin typeface="+mn-lt"/>
              </a:rPr>
              <a:t>This is showing that </a:t>
            </a:r>
            <a:r>
              <a:rPr lang="en-US" sz="1800" b="1" dirty="0">
                <a:solidFill>
                  <a:srgbClr val="CE3E3E"/>
                </a:solidFill>
                <a:latin typeface="+mn-lt"/>
              </a:rPr>
              <a:t>it is possible to further improve the field performance </a:t>
            </a:r>
            <a:r>
              <a:rPr lang="en-US" sz="1800" dirty="0">
                <a:latin typeface="+mn-lt"/>
              </a:rPr>
              <a:t>of Nb</a:t>
            </a:r>
            <a:r>
              <a:rPr lang="en-US" sz="1800" baseline="-25000" dirty="0">
                <a:latin typeface="+mn-lt"/>
              </a:rPr>
              <a:t>3</a:t>
            </a:r>
            <a:r>
              <a:rPr lang="en-US" sz="1800" dirty="0">
                <a:latin typeface="+mn-lt"/>
              </a:rPr>
              <a:t>Sn wires</a:t>
            </a:r>
          </a:p>
        </p:txBody>
      </p:sp>
      <p:sp>
        <p:nvSpPr>
          <p:cNvPr id="15" name="Ellipse 1">
            <a:extLst>
              <a:ext uri="{FF2B5EF4-FFF2-40B4-BE49-F238E27FC236}">
                <a16:creationId xmlns:a16="http://schemas.microsoft.com/office/drawing/2014/main" id="{E1C3EDC8-53B4-134D-8B89-1EBA494086F6}"/>
              </a:ext>
            </a:extLst>
          </p:cNvPr>
          <p:cNvSpPr/>
          <p:nvPr/>
        </p:nvSpPr>
        <p:spPr>
          <a:xfrm rot="20985106">
            <a:off x="1100523" y="1891417"/>
            <a:ext cx="1940193" cy="52370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6" name="Rectangle 15">
            <a:extLst>
              <a:ext uri="{FF2B5EF4-FFF2-40B4-BE49-F238E27FC236}">
                <a16:creationId xmlns:a16="http://schemas.microsoft.com/office/drawing/2014/main" id="{C906C719-CD4A-C749-947E-BCC7A14E695E}"/>
              </a:ext>
            </a:extLst>
          </p:cNvPr>
          <p:cNvSpPr/>
          <p:nvPr/>
        </p:nvSpPr>
        <p:spPr>
          <a:xfrm>
            <a:off x="201371" y="6160708"/>
            <a:ext cx="3894912" cy="707886"/>
          </a:xfrm>
          <a:prstGeom prst="rect">
            <a:avLst/>
          </a:prstGeom>
        </p:spPr>
        <p:txBody>
          <a:bodyPr wrap="none">
            <a:spAutoFit/>
          </a:bodyPr>
          <a:lstStyle/>
          <a:p>
            <a:r>
              <a:rPr lang="da-DK" sz="1600" dirty="0">
                <a:latin typeface="+mn-lt"/>
              </a:rPr>
              <a:t>F. Buta </a:t>
            </a:r>
            <a:r>
              <a:rPr lang="da-DK" sz="1600" i="1" dirty="0">
                <a:latin typeface="+mn-lt"/>
              </a:rPr>
              <a:t>et al.,</a:t>
            </a:r>
            <a:r>
              <a:rPr lang="da-DK" sz="1600" dirty="0">
                <a:latin typeface="+mn-lt"/>
              </a:rPr>
              <a:t> </a:t>
            </a:r>
            <a:r>
              <a:rPr lang="en-US" sz="1600" dirty="0">
                <a:latin typeface="+mn-lt"/>
              </a:rPr>
              <a:t>J. Phys. Mater. </a:t>
            </a:r>
            <a:r>
              <a:rPr lang="en-US" sz="1600" u="sng" dirty="0">
                <a:latin typeface="+mn-lt"/>
              </a:rPr>
              <a:t>4</a:t>
            </a:r>
            <a:r>
              <a:rPr lang="en-US" sz="1600" dirty="0">
                <a:latin typeface="+mn-lt"/>
              </a:rPr>
              <a:t> (2021) 025003</a:t>
            </a:r>
          </a:p>
          <a:p>
            <a:r>
              <a:rPr lang="en-US" sz="1600" dirty="0">
                <a:latin typeface="+mn-lt"/>
              </a:rPr>
              <a:t>DOI:</a:t>
            </a:r>
            <a:r>
              <a:rPr lang="en-US" sz="1600" dirty="0">
                <a:solidFill>
                  <a:srgbClr val="00578C"/>
                </a:solidFill>
                <a:latin typeface="+mn-lt"/>
              </a:rPr>
              <a:t> </a:t>
            </a:r>
            <a:r>
              <a:rPr lang="fr-CH" sz="1600" dirty="0">
                <a:solidFill>
                  <a:srgbClr val="00578C"/>
                </a:solidFill>
                <a:latin typeface="+mn-lt"/>
                <a:hlinkClick r:id="rId4"/>
              </a:rPr>
              <a:t>10.1088/2515-7639/abe662</a:t>
            </a:r>
            <a:endParaRPr lang="fr-CH" sz="1600" dirty="0">
              <a:solidFill>
                <a:srgbClr val="00578C"/>
              </a:solidFill>
              <a:latin typeface="+mn-lt"/>
            </a:endParaRPr>
          </a:p>
        </p:txBody>
      </p:sp>
      <p:pic>
        <p:nvPicPr>
          <p:cNvPr id="17" name="Picture 62" descr="sciences70">
            <a:extLst>
              <a:ext uri="{FF2B5EF4-FFF2-40B4-BE49-F238E27FC236}">
                <a16:creationId xmlns:a16="http://schemas.microsoft.com/office/drawing/2014/main" id="{EEA06A68-3CE2-3947-A02B-34E4CFB65891}"/>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8775" y="227806"/>
            <a:ext cx="1527463" cy="601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p:cNvSpPr/>
          <p:nvPr/>
        </p:nvSpPr>
        <p:spPr>
          <a:xfrm>
            <a:off x="5196122" y="1366923"/>
            <a:ext cx="3719352" cy="1200329"/>
          </a:xfrm>
          <a:prstGeom prst="rect">
            <a:avLst/>
          </a:prstGeom>
        </p:spPr>
        <p:txBody>
          <a:bodyPr wrap="square">
            <a:spAutoFit/>
          </a:bodyPr>
          <a:lstStyle/>
          <a:p>
            <a:pPr algn="just"/>
            <a:r>
              <a:rPr lang="en-US" sz="1800" b="1" dirty="0">
                <a:solidFill>
                  <a:srgbClr val="CE3E3E"/>
                </a:solidFill>
                <a:latin typeface="+mn-lt"/>
              </a:rPr>
              <a:t>Grain refinement down to 50 nm </a:t>
            </a:r>
            <a:r>
              <a:rPr lang="en-US" sz="1800" dirty="0">
                <a:latin typeface="+mn-lt"/>
              </a:rPr>
              <a:t>in Nb</a:t>
            </a:r>
            <a:r>
              <a:rPr lang="en-US" sz="1800" baseline="-25000" dirty="0">
                <a:latin typeface="+mn-lt"/>
              </a:rPr>
              <a:t>3</a:t>
            </a:r>
            <a:r>
              <a:rPr lang="en-US" sz="1800" dirty="0">
                <a:latin typeface="+mn-lt"/>
              </a:rPr>
              <a:t>Sn is achieved with the internal oxidation of </a:t>
            </a:r>
            <a:r>
              <a:rPr lang="en-US" sz="1800" dirty="0" err="1">
                <a:latin typeface="+mn-lt"/>
              </a:rPr>
              <a:t>Zr</a:t>
            </a:r>
            <a:r>
              <a:rPr lang="en-US" sz="1800" dirty="0">
                <a:latin typeface="+mn-lt"/>
              </a:rPr>
              <a:t> in ternary </a:t>
            </a:r>
            <a:r>
              <a:rPr lang="en-US" sz="1800" dirty="0" err="1">
                <a:latin typeface="+mn-lt"/>
              </a:rPr>
              <a:t>Nb</a:t>
            </a:r>
            <a:r>
              <a:rPr lang="en-US" sz="1800" dirty="0">
                <a:latin typeface="+mn-lt"/>
              </a:rPr>
              <a:t>-alloys containing Ta and </a:t>
            </a:r>
            <a:r>
              <a:rPr lang="en-US" sz="1800" dirty="0" err="1">
                <a:latin typeface="+mn-lt"/>
              </a:rPr>
              <a:t>Zr</a:t>
            </a:r>
            <a:endParaRPr lang="en-US" sz="1800" dirty="0">
              <a:latin typeface="+mn-lt"/>
            </a:endParaRPr>
          </a:p>
        </p:txBody>
      </p:sp>
    </p:spTree>
    <p:extLst>
      <p:ext uri="{BB962C8B-B14F-4D97-AF65-F5344CB8AC3E}">
        <p14:creationId xmlns:p14="http://schemas.microsoft.com/office/powerpoint/2010/main" val="186606279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DD74AC-09F8-6147-A940-9B51FE1D5B24}"/>
              </a:ext>
            </a:extLst>
          </p:cNvPr>
          <p:cNvSpPr>
            <a:spLocks noGrp="1"/>
          </p:cNvSpPr>
          <p:nvPr>
            <p:ph sz="quarter" idx="13"/>
          </p:nvPr>
        </p:nvSpPr>
        <p:spPr>
          <a:xfrm>
            <a:off x="1042989" y="1341438"/>
            <a:ext cx="7561460" cy="4679951"/>
          </a:xfrm>
        </p:spPr>
        <p:txBody>
          <a:bodyPr/>
          <a:lstStyle/>
          <a:p>
            <a:r>
              <a:rPr lang="en-CH" dirty="0"/>
              <a:t>CHART is a Swiss research network, active in the field of superconducting accelerator magnets, contributing to the international HFM project.</a:t>
            </a:r>
          </a:p>
          <a:p>
            <a:r>
              <a:rPr lang="en-CH" dirty="0"/>
              <a:t>The HFM roadmap is based on </a:t>
            </a:r>
          </a:p>
          <a:p>
            <a:pPr lvl="1"/>
            <a:r>
              <a:rPr lang="en-CH" dirty="0"/>
              <a:t>strategic technology poles with substantial investment in infrastructure,</a:t>
            </a:r>
          </a:p>
          <a:p>
            <a:pPr lvl="1"/>
            <a:r>
              <a:rPr lang="en-US" dirty="0"/>
              <a:t>a</a:t>
            </a:r>
            <a:r>
              <a:rPr lang="en-CH" dirty="0"/>
              <a:t>nd several (not too many!) strategic partners for focused and innovative enabling technology R&amp;D.</a:t>
            </a:r>
          </a:p>
          <a:p>
            <a:r>
              <a:rPr lang="en-CH" dirty="0"/>
              <a:t>In this framework, we shall</a:t>
            </a:r>
          </a:p>
          <a:p>
            <a:pPr lvl="1"/>
            <a:r>
              <a:rPr lang="en-US" b="1" i="1" dirty="0">
                <a:solidFill>
                  <a:srgbClr val="0070C0"/>
                </a:solidFill>
              </a:rPr>
              <a:t>I</a:t>
            </a:r>
            <a:r>
              <a:rPr lang="en-CH" b="1" i="1" dirty="0">
                <a:solidFill>
                  <a:srgbClr val="0070C0"/>
                </a:solidFill>
              </a:rPr>
              <a:t>nnovate</a:t>
            </a:r>
            <a:r>
              <a:rPr lang="en-CH" dirty="0"/>
              <a:t>, through fast-turnaround experimental and modeling work at the smallest possible scale;</a:t>
            </a:r>
          </a:p>
          <a:p>
            <a:pPr lvl="1"/>
            <a:r>
              <a:rPr lang="en-CH" b="1" i="1" dirty="0">
                <a:solidFill>
                  <a:srgbClr val="0070C0"/>
                </a:solidFill>
              </a:rPr>
              <a:t>Focus</a:t>
            </a:r>
            <a:r>
              <a:rPr lang="en-CH" dirty="0"/>
              <a:t> on the most urgent R&amp;D questions;</a:t>
            </a:r>
          </a:p>
          <a:p>
            <a:pPr lvl="1"/>
            <a:r>
              <a:rPr lang="en-CH" b="1" i="1" dirty="0">
                <a:solidFill>
                  <a:srgbClr val="0070C0"/>
                </a:solidFill>
              </a:rPr>
              <a:t>Invest</a:t>
            </a:r>
            <a:r>
              <a:rPr lang="en-CH" dirty="0"/>
              <a:t> in unique capabilities through </a:t>
            </a:r>
            <a:r>
              <a:rPr lang="en-CH" dirty="0">
                <a:solidFill>
                  <a:srgbClr val="0070C0"/>
                </a:solidFill>
              </a:rPr>
              <a:t>infrastructure, relationships, </a:t>
            </a:r>
            <a:r>
              <a:rPr lang="en-CH" b="1" i="1" dirty="0">
                <a:solidFill>
                  <a:srgbClr val="0070C0"/>
                </a:solidFill>
              </a:rPr>
              <a:t>people</a:t>
            </a:r>
            <a:r>
              <a:rPr lang="en-CH" dirty="0"/>
              <a:t>!</a:t>
            </a:r>
          </a:p>
          <a:p>
            <a:pPr lvl="1"/>
            <a:r>
              <a:rPr lang="en-CH" b="1" i="1" dirty="0">
                <a:solidFill>
                  <a:srgbClr val="0070C0"/>
                </a:solidFill>
              </a:rPr>
              <a:t>Collaborate</a:t>
            </a:r>
            <a:r>
              <a:rPr lang="en-CH" dirty="0"/>
              <a:t> with other laboratories, fields through the HFM project.</a:t>
            </a:r>
          </a:p>
          <a:p>
            <a:pPr marL="177800" lvl="1" indent="0">
              <a:buNone/>
            </a:pPr>
            <a:br>
              <a:rPr lang="en-CH" sz="200" dirty="0"/>
            </a:br>
            <a:r>
              <a:rPr lang="en-CH" sz="1400" dirty="0"/>
              <a:t>[Points taken from S. Prestemon, US-MDP at State-of-the-Art Workshop.]</a:t>
            </a:r>
          </a:p>
          <a:p>
            <a:pPr lvl="1"/>
            <a:endParaRPr lang="en-CH" dirty="0"/>
          </a:p>
        </p:txBody>
      </p:sp>
      <p:sp>
        <p:nvSpPr>
          <p:cNvPr id="3" name="Title 2">
            <a:extLst>
              <a:ext uri="{FF2B5EF4-FFF2-40B4-BE49-F238E27FC236}">
                <a16:creationId xmlns:a16="http://schemas.microsoft.com/office/drawing/2014/main" id="{ADB94618-D551-6A47-9C43-AEA13BC0C2F4}"/>
              </a:ext>
            </a:extLst>
          </p:cNvPr>
          <p:cNvSpPr>
            <a:spLocks noGrp="1"/>
          </p:cNvSpPr>
          <p:nvPr>
            <p:ph type="title"/>
          </p:nvPr>
        </p:nvSpPr>
        <p:spPr/>
        <p:txBody>
          <a:bodyPr/>
          <a:lstStyle/>
          <a:p>
            <a:r>
              <a:rPr lang="en-CH" dirty="0"/>
              <a:t>Conclusion</a:t>
            </a:r>
          </a:p>
        </p:txBody>
      </p:sp>
      <p:sp>
        <p:nvSpPr>
          <p:cNvPr id="4" name="Slide Number Placeholder 3">
            <a:extLst>
              <a:ext uri="{FF2B5EF4-FFF2-40B4-BE49-F238E27FC236}">
                <a16:creationId xmlns:a16="http://schemas.microsoft.com/office/drawing/2014/main" id="{9212A1B3-B69D-B549-8FAE-00F659C4968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28</a:t>
            </a:fld>
            <a:endParaRPr lang="de-DE" dirty="0"/>
          </a:p>
        </p:txBody>
      </p:sp>
    </p:spTree>
    <p:extLst>
      <p:ext uri="{BB962C8B-B14F-4D97-AF65-F5344CB8AC3E}">
        <p14:creationId xmlns:p14="http://schemas.microsoft.com/office/powerpoint/2010/main" val="359571211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7F8C3D-6078-B64B-8792-15754F4F8467}"/>
              </a:ext>
            </a:extLst>
          </p:cNvPr>
          <p:cNvSpPr>
            <a:spLocks noGrp="1"/>
          </p:cNvSpPr>
          <p:nvPr>
            <p:ph sz="quarter" idx="13"/>
          </p:nvPr>
        </p:nvSpPr>
        <p:spPr/>
        <p:txBody>
          <a:bodyPr/>
          <a:lstStyle/>
          <a:p>
            <a:r>
              <a:rPr lang="en-CH" sz="1600" b="1" i="1" dirty="0"/>
              <a:t>Conductor</a:t>
            </a:r>
          </a:p>
          <a:p>
            <a:pPr lvl="1"/>
            <a:r>
              <a:rPr lang="en-CH" sz="1600" dirty="0">
                <a:solidFill>
                  <a:srgbClr val="17A916"/>
                </a:solidFill>
              </a:rPr>
              <a:t>Grain refinement and artificial pinning</a:t>
            </a:r>
          </a:p>
          <a:p>
            <a:pPr lvl="1"/>
            <a:r>
              <a:rPr lang="en-CH" sz="1600" dirty="0">
                <a:solidFill>
                  <a:schemeClr val="bg1">
                    <a:lumMod val="50000"/>
                  </a:schemeClr>
                </a:solidFill>
              </a:rPr>
              <a:t>Mechanical reinforcement</a:t>
            </a:r>
          </a:p>
          <a:p>
            <a:pPr lvl="1"/>
            <a:r>
              <a:rPr lang="en-CH" sz="1600" dirty="0">
                <a:solidFill>
                  <a:srgbClr val="17A916"/>
                </a:solidFill>
              </a:rPr>
              <a:t>Process scalability</a:t>
            </a:r>
          </a:p>
          <a:p>
            <a:r>
              <a:rPr lang="en-CH" sz="1600" b="1" i="1" dirty="0"/>
              <a:t>Coil Composite and Interfaces</a:t>
            </a:r>
          </a:p>
          <a:p>
            <a:pPr lvl="1"/>
            <a:r>
              <a:rPr lang="en-US" sz="1600" dirty="0">
                <a:solidFill>
                  <a:srgbClr val="17A916"/>
                </a:solidFill>
              </a:rPr>
              <a:t>I</a:t>
            </a:r>
            <a:r>
              <a:rPr lang="en-CH" sz="1600" dirty="0">
                <a:solidFill>
                  <a:srgbClr val="17A916"/>
                </a:solidFill>
              </a:rPr>
              <a:t>nsulation materials</a:t>
            </a:r>
          </a:p>
          <a:p>
            <a:pPr lvl="1"/>
            <a:r>
              <a:rPr lang="en-CH" sz="1600" dirty="0">
                <a:solidFill>
                  <a:srgbClr val="17A916"/>
                </a:solidFill>
              </a:rPr>
              <a:t>AM tunable materials</a:t>
            </a:r>
          </a:p>
          <a:p>
            <a:pPr lvl="1"/>
            <a:r>
              <a:rPr lang="en-US" sz="1600" dirty="0">
                <a:solidFill>
                  <a:srgbClr val="17A916"/>
                </a:solidFill>
              </a:rPr>
              <a:t>B</a:t>
            </a:r>
            <a:r>
              <a:rPr lang="en-CH" sz="1600" dirty="0">
                <a:solidFill>
                  <a:srgbClr val="17A916"/>
                </a:solidFill>
              </a:rPr>
              <a:t>onded</a:t>
            </a:r>
            <a:r>
              <a:rPr lang="en-CH" sz="1600" dirty="0">
                <a:solidFill>
                  <a:srgbClr val="76933C"/>
                </a:solidFill>
              </a:rPr>
              <a:t> </a:t>
            </a:r>
            <a:r>
              <a:rPr lang="en-CH" sz="1600" dirty="0">
                <a:solidFill>
                  <a:srgbClr val="17A916"/>
                </a:solidFill>
              </a:rPr>
              <a:t>and sliding interfaces</a:t>
            </a:r>
          </a:p>
          <a:p>
            <a:r>
              <a:rPr lang="en-CH" sz="1600" b="1" i="1" dirty="0"/>
              <a:t>Multi-Scale Testing and Simulation</a:t>
            </a:r>
          </a:p>
          <a:p>
            <a:pPr lvl="1"/>
            <a:r>
              <a:rPr lang="en-CH" sz="1600" dirty="0">
                <a:solidFill>
                  <a:srgbClr val="17A916"/>
                </a:solidFill>
              </a:rPr>
              <a:t>Wire tests, powered-cable tests, </a:t>
            </a:r>
            <a:r>
              <a:rPr lang="en-CH" sz="1600" dirty="0">
                <a:solidFill>
                  <a:schemeClr val="bg1">
                    <a:lumMod val="50000"/>
                  </a:schemeClr>
                </a:solidFill>
              </a:rPr>
              <a:t>10-stacks, mechanical models, small coils, </a:t>
            </a:r>
            <a:r>
              <a:rPr lang="en-CH" sz="1600" dirty="0">
                <a:solidFill>
                  <a:srgbClr val="17A916"/>
                </a:solidFill>
              </a:rPr>
              <a:t>technology demonstrators</a:t>
            </a:r>
          </a:p>
          <a:p>
            <a:pPr lvl="1"/>
            <a:r>
              <a:rPr lang="en-US" sz="1600" dirty="0">
                <a:solidFill>
                  <a:srgbClr val="17A916"/>
                </a:solidFill>
              </a:rPr>
              <a:t>S</a:t>
            </a:r>
            <a:r>
              <a:rPr lang="en-CH" sz="1600" dirty="0">
                <a:solidFill>
                  <a:srgbClr val="17A916"/>
                </a:solidFill>
              </a:rPr>
              <a:t>ustainable and traceable in-depth multi-scale numerical analysis.</a:t>
            </a:r>
          </a:p>
          <a:p>
            <a:r>
              <a:rPr lang="en-CH" sz="1600" b="1" i="1" dirty="0"/>
              <a:t>Processes and Manufacturing Infrastructure</a:t>
            </a:r>
          </a:p>
          <a:p>
            <a:pPr lvl="1"/>
            <a:r>
              <a:rPr lang="en-CH" sz="1600" dirty="0">
                <a:solidFill>
                  <a:schemeClr val="bg1">
                    <a:lumMod val="50000"/>
                  </a:schemeClr>
                </a:solidFill>
              </a:rPr>
              <a:t>VPI,</a:t>
            </a:r>
            <a:r>
              <a:rPr lang="en-CH" sz="1600" dirty="0"/>
              <a:t> </a:t>
            </a:r>
            <a:r>
              <a:rPr lang="en-CH" sz="1600" dirty="0">
                <a:solidFill>
                  <a:srgbClr val="17A916"/>
                </a:solidFill>
              </a:rPr>
              <a:t>insulation cleaning</a:t>
            </a:r>
            <a:r>
              <a:rPr lang="en-CH" sz="1600" dirty="0">
                <a:solidFill>
                  <a:srgbClr val="4F81BD"/>
                </a:solidFill>
              </a:rPr>
              <a:t>, </a:t>
            </a:r>
            <a:r>
              <a:rPr lang="en-CH" sz="1600" dirty="0">
                <a:solidFill>
                  <a:schemeClr val="bg1">
                    <a:lumMod val="50000"/>
                  </a:schemeClr>
                </a:solidFill>
              </a:rPr>
              <a:t>mold design, etc.</a:t>
            </a:r>
          </a:p>
          <a:p>
            <a:pPr lvl="1"/>
            <a:r>
              <a:rPr lang="en-CH" sz="1600" dirty="0">
                <a:solidFill>
                  <a:srgbClr val="17A916"/>
                </a:solidFill>
              </a:rPr>
              <a:t>Digitization of process QA/QC.</a:t>
            </a:r>
          </a:p>
          <a:p>
            <a:pPr lvl="1"/>
            <a:endParaRPr lang="en-CH" sz="1600" dirty="0">
              <a:solidFill>
                <a:srgbClr val="17A916"/>
              </a:solidFill>
            </a:endParaRPr>
          </a:p>
          <a:p>
            <a:endParaRPr lang="en-CH" sz="1600" dirty="0"/>
          </a:p>
        </p:txBody>
      </p:sp>
      <p:sp>
        <p:nvSpPr>
          <p:cNvPr id="4" name="Slide Number Placeholder 3">
            <a:extLst>
              <a:ext uri="{FF2B5EF4-FFF2-40B4-BE49-F238E27FC236}">
                <a16:creationId xmlns:a16="http://schemas.microsoft.com/office/drawing/2014/main" id="{4B0909F9-26BD-654F-B150-CE11EF8D0C60}"/>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29</a:t>
            </a:fld>
            <a:endParaRPr lang="de-DE" dirty="0"/>
          </a:p>
        </p:txBody>
      </p:sp>
      <p:sp>
        <p:nvSpPr>
          <p:cNvPr id="3" name="Title 2">
            <a:extLst>
              <a:ext uri="{FF2B5EF4-FFF2-40B4-BE49-F238E27FC236}">
                <a16:creationId xmlns:a16="http://schemas.microsoft.com/office/drawing/2014/main" id="{BE7A675B-B3A4-8E4A-9823-4F8D5B8B2B05}"/>
              </a:ext>
            </a:extLst>
          </p:cNvPr>
          <p:cNvSpPr>
            <a:spLocks noGrp="1"/>
          </p:cNvSpPr>
          <p:nvPr>
            <p:ph type="title"/>
          </p:nvPr>
        </p:nvSpPr>
        <p:spPr/>
        <p:txBody>
          <a:bodyPr/>
          <a:lstStyle/>
          <a:p>
            <a:r>
              <a:rPr lang="en-CH" dirty="0"/>
              <a:t>LTS R&amp;D Topics</a:t>
            </a:r>
          </a:p>
        </p:txBody>
      </p:sp>
      <p:sp>
        <p:nvSpPr>
          <p:cNvPr id="40" name="Content Placeholder 39">
            <a:extLst>
              <a:ext uri="{FF2B5EF4-FFF2-40B4-BE49-F238E27FC236}">
                <a16:creationId xmlns:a16="http://schemas.microsoft.com/office/drawing/2014/main" id="{969E167C-844D-E649-A1F9-5676EF72DC9B}"/>
              </a:ext>
            </a:extLst>
          </p:cNvPr>
          <p:cNvSpPr>
            <a:spLocks noGrp="1"/>
          </p:cNvSpPr>
          <p:nvPr>
            <p:ph sz="quarter" idx="18"/>
          </p:nvPr>
        </p:nvSpPr>
        <p:spPr/>
        <p:txBody>
          <a:bodyPr/>
          <a:lstStyle/>
          <a:p>
            <a:r>
              <a:rPr lang="en-CH" sz="1600" b="1" i="1" dirty="0"/>
              <a:t>Fast-Turnaround Design and Manufacturing</a:t>
            </a:r>
          </a:p>
          <a:p>
            <a:pPr lvl="1"/>
            <a:r>
              <a:rPr lang="en-CH" sz="1600" dirty="0">
                <a:solidFill>
                  <a:srgbClr val="17A916"/>
                </a:solidFill>
              </a:rPr>
              <a:t>Stress-management approaches (CCT, SM-CT)</a:t>
            </a:r>
          </a:p>
          <a:p>
            <a:pPr lvl="1"/>
            <a:r>
              <a:rPr lang="en-US" sz="1600" dirty="0">
                <a:solidFill>
                  <a:srgbClr val="17A916"/>
                </a:solidFill>
              </a:rPr>
              <a:t>L</a:t>
            </a:r>
            <a:r>
              <a:rPr lang="en-CH" sz="1600" dirty="0">
                <a:solidFill>
                  <a:srgbClr val="17A916"/>
                </a:solidFill>
              </a:rPr>
              <a:t>ow-prestress compact coils</a:t>
            </a:r>
          </a:p>
          <a:p>
            <a:pPr lvl="1"/>
            <a:r>
              <a:rPr lang="en-CH" sz="1600" dirty="0">
                <a:solidFill>
                  <a:schemeClr val="bg1">
                    <a:lumMod val="50000"/>
                  </a:schemeClr>
                </a:solidFill>
              </a:rPr>
              <a:t>Mirrors, small scales where possible and appropriate.</a:t>
            </a:r>
          </a:p>
          <a:p>
            <a:r>
              <a:rPr lang="en-CH" sz="1600" b="1" i="1" dirty="0"/>
              <a:t>Instrumentation and Protection</a:t>
            </a:r>
          </a:p>
          <a:p>
            <a:pPr lvl="1"/>
            <a:r>
              <a:rPr lang="en-CH" sz="1600" dirty="0">
                <a:solidFill>
                  <a:schemeClr val="bg1">
                    <a:lumMod val="50000"/>
                  </a:schemeClr>
                </a:solidFill>
              </a:rPr>
              <a:t>Electronics and signal processing</a:t>
            </a:r>
          </a:p>
          <a:p>
            <a:r>
              <a:rPr lang="en-CH" sz="1600" b="1" i="1" dirty="0"/>
              <a:t>Test infrastructure</a:t>
            </a:r>
          </a:p>
          <a:p>
            <a:pPr lvl="1"/>
            <a:r>
              <a:rPr lang="en-CH" sz="1600" dirty="0">
                <a:solidFill>
                  <a:schemeClr val="bg1">
                    <a:lumMod val="50000"/>
                  </a:schemeClr>
                </a:solidFill>
              </a:rPr>
              <a:t>Dedicated vertical test station.</a:t>
            </a:r>
          </a:p>
          <a:p>
            <a:pPr lvl="1"/>
            <a:r>
              <a:rPr lang="en-CH" sz="1600" dirty="0">
                <a:solidFill>
                  <a:schemeClr val="bg1">
                    <a:lumMod val="50000"/>
                  </a:schemeClr>
                </a:solidFill>
              </a:rPr>
              <a:t>Multi-physics test facility for small-sample fast-turnaround R&amp;D with 16 T background field and direct sample powering.</a:t>
            </a:r>
          </a:p>
          <a:p>
            <a:pPr marL="0" indent="0">
              <a:buNone/>
            </a:pPr>
            <a:endParaRPr lang="en-CH" sz="1600" dirty="0">
              <a:solidFill>
                <a:srgbClr val="76933C"/>
              </a:solidFill>
            </a:endParaRPr>
          </a:p>
          <a:p>
            <a:endParaRPr lang="en-CH" dirty="0"/>
          </a:p>
        </p:txBody>
      </p:sp>
      <p:sp>
        <p:nvSpPr>
          <p:cNvPr id="41" name="TextBox 40">
            <a:extLst>
              <a:ext uri="{FF2B5EF4-FFF2-40B4-BE49-F238E27FC236}">
                <a16:creationId xmlns:a16="http://schemas.microsoft.com/office/drawing/2014/main" id="{E95E99E2-EA5D-684B-A49A-5C8D3BBBE3ED}"/>
              </a:ext>
            </a:extLst>
          </p:cNvPr>
          <p:cNvSpPr txBox="1"/>
          <p:nvPr/>
        </p:nvSpPr>
        <p:spPr>
          <a:xfrm>
            <a:off x="755576" y="6453336"/>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17A916"/>
                </a:solidFill>
                <a:latin typeface="+mn-lt"/>
                <a:cs typeface="Franklin Gothic Book"/>
              </a:rPr>
              <a:t>Green: activities that are already initiated in CHART2</a:t>
            </a:r>
          </a:p>
        </p:txBody>
      </p:sp>
    </p:spTree>
    <p:extLst>
      <p:ext uri="{BB962C8B-B14F-4D97-AF65-F5344CB8AC3E}">
        <p14:creationId xmlns:p14="http://schemas.microsoft.com/office/powerpoint/2010/main" val="404807817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0">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
                                            <p:txEl>
                                              <p:pRg st="1" end="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0">
                                            <p:txEl>
                                              <p:pRg st="2" end="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0">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0">
                                            <p:txEl>
                                              <p:pRg st="4" end="4"/>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0">
                                            <p:txEl>
                                              <p:pRg st="5" end="5"/>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0">
                                            <p:txEl>
                                              <p:pRg st="6" end="6"/>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0">
                                            <p:txEl>
                                              <p:pRg st="7" end="7"/>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92DEC1-5EF1-F74D-8A7B-4FB906E84359}"/>
              </a:ext>
            </a:extLst>
          </p:cNvPr>
          <p:cNvSpPr>
            <a:spLocks noGrp="1"/>
          </p:cNvSpPr>
          <p:nvPr>
            <p:ph sz="quarter" idx="13"/>
          </p:nvPr>
        </p:nvSpPr>
        <p:spPr/>
        <p:txBody>
          <a:bodyPr/>
          <a:lstStyle/>
          <a:p>
            <a:r>
              <a:rPr lang="en-US" sz="1600" dirty="0"/>
              <a:t>Application for support of the Swiss Accelerator Research and Technology Initiative (2018):</a:t>
            </a:r>
            <a:endParaRPr lang="en-US" sz="1600" i="1" dirty="0"/>
          </a:p>
          <a:p>
            <a:pPr lvl="1"/>
            <a:r>
              <a:rPr lang="en-US" sz="1600" b="1" i="1" dirty="0">
                <a:solidFill>
                  <a:srgbClr val="0070C0"/>
                </a:solidFill>
              </a:rPr>
              <a:t>CHART</a:t>
            </a:r>
            <a:r>
              <a:rPr lang="en-US" sz="1600" dirty="0"/>
              <a:t>, the </a:t>
            </a:r>
            <a:r>
              <a:rPr lang="en-US" sz="1600" b="1" i="1" dirty="0">
                <a:solidFill>
                  <a:srgbClr val="0070C0"/>
                </a:solidFill>
              </a:rPr>
              <a:t>Swiss Center for Accelerator Research and Technology</a:t>
            </a:r>
            <a:r>
              <a:rPr lang="en-US" sz="1600" dirty="0"/>
              <a:t>,</a:t>
            </a:r>
            <a:r>
              <a:rPr lang="en-US" sz="1600" i="1" dirty="0"/>
              <a:t> </a:t>
            </a:r>
            <a:endParaRPr lang="en-CH" dirty="0"/>
          </a:p>
          <a:p>
            <a:pPr lvl="2"/>
            <a:endParaRPr lang="en-CH" dirty="0"/>
          </a:p>
          <a:p>
            <a:pPr lvl="2"/>
            <a:endParaRPr lang="en-CH" dirty="0"/>
          </a:p>
        </p:txBody>
      </p:sp>
      <p:sp>
        <p:nvSpPr>
          <p:cNvPr id="3" name="Title 2">
            <a:extLst>
              <a:ext uri="{FF2B5EF4-FFF2-40B4-BE49-F238E27FC236}">
                <a16:creationId xmlns:a16="http://schemas.microsoft.com/office/drawing/2014/main" id="{F9CFA719-2212-2746-ABCC-2AE03AF111C1}"/>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B49E6E30-3724-344B-9DD4-DB9EC45FD21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dirty="0"/>
          </a:p>
        </p:txBody>
      </p:sp>
    </p:spTree>
    <p:extLst>
      <p:ext uri="{BB962C8B-B14F-4D97-AF65-F5344CB8AC3E}">
        <p14:creationId xmlns:p14="http://schemas.microsoft.com/office/powerpoint/2010/main" val="4242300638"/>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7F8C3D-6078-B64B-8792-15754F4F8467}"/>
              </a:ext>
            </a:extLst>
          </p:cNvPr>
          <p:cNvSpPr>
            <a:spLocks noGrp="1"/>
          </p:cNvSpPr>
          <p:nvPr>
            <p:ph sz="quarter" idx="13"/>
          </p:nvPr>
        </p:nvSpPr>
        <p:spPr/>
        <p:txBody>
          <a:bodyPr/>
          <a:lstStyle/>
          <a:p>
            <a:r>
              <a:rPr lang="en-CH" sz="1600" b="1" i="1" dirty="0"/>
              <a:t>Conductor</a:t>
            </a:r>
          </a:p>
          <a:p>
            <a:pPr lvl="1"/>
            <a:r>
              <a:rPr lang="en-CH" sz="1600" dirty="0">
                <a:solidFill>
                  <a:schemeClr val="bg1">
                    <a:lumMod val="50000"/>
                  </a:schemeClr>
                </a:solidFill>
              </a:rPr>
              <a:t>Reduced tape anisotropy</a:t>
            </a:r>
          </a:p>
          <a:p>
            <a:r>
              <a:rPr lang="en-CH" sz="1600" b="1" i="1" dirty="0"/>
              <a:t>Cable and Insulation Options</a:t>
            </a:r>
          </a:p>
          <a:p>
            <a:pPr lvl="1"/>
            <a:r>
              <a:rPr lang="en-US" sz="1600" dirty="0">
                <a:solidFill>
                  <a:schemeClr val="bg1">
                    <a:lumMod val="50000"/>
                  </a:schemeClr>
                </a:solidFill>
              </a:rPr>
              <a:t>Advanced insulation materials</a:t>
            </a:r>
          </a:p>
          <a:p>
            <a:pPr lvl="1"/>
            <a:r>
              <a:rPr lang="en-CH" sz="1600" dirty="0">
                <a:solidFill>
                  <a:schemeClr val="bg1">
                    <a:lumMod val="50000"/>
                  </a:schemeClr>
                </a:solidFill>
              </a:rPr>
              <a:t>Cable manufacturing techniques</a:t>
            </a:r>
          </a:p>
          <a:p>
            <a:r>
              <a:rPr lang="en-CH" sz="1600" b="1" i="1" dirty="0"/>
              <a:t>Multi-Physics and Multi-Scale Modeling and Experiments</a:t>
            </a:r>
          </a:p>
          <a:p>
            <a:pPr lvl="1"/>
            <a:r>
              <a:rPr lang="en-CH" sz="1600" dirty="0">
                <a:solidFill>
                  <a:srgbClr val="17A916"/>
                </a:solidFill>
              </a:rPr>
              <a:t>Homogenization of cable multiphysical behavior.</a:t>
            </a:r>
          </a:p>
          <a:p>
            <a:pPr lvl="1"/>
            <a:r>
              <a:rPr lang="en-CH" sz="1600" dirty="0">
                <a:solidFill>
                  <a:srgbClr val="17A916"/>
                </a:solidFill>
              </a:rPr>
              <a:t>Tightly integrated 2D and 3D electromagnetic-thermal-mechanical modeling.</a:t>
            </a:r>
          </a:p>
          <a:p>
            <a:pPr lvl="1"/>
            <a:r>
              <a:rPr lang="en-US" sz="1600" dirty="0">
                <a:solidFill>
                  <a:schemeClr val="bg1">
                    <a:lumMod val="50000"/>
                  </a:schemeClr>
                </a:solidFill>
              </a:rPr>
              <a:t>T</a:t>
            </a:r>
            <a:r>
              <a:rPr lang="en-CH" sz="1600" dirty="0">
                <a:solidFill>
                  <a:schemeClr val="bg1">
                    <a:lumMod val="50000"/>
                  </a:schemeClr>
                </a:solidFill>
              </a:rPr>
              <a:t>est of small samples (tapes, cables, small racetracks, other) in 10+T background fields.</a:t>
            </a:r>
          </a:p>
          <a:p>
            <a:pPr lvl="1"/>
            <a:endParaRPr lang="en-CH" sz="1600" dirty="0"/>
          </a:p>
          <a:p>
            <a:endParaRPr lang="en-CH" sz="1600" dirty="0"/>
          </a:p>
        </p:txBody>
      </p:sp>
      <p:sp>
        <p:nvSpPr>
          <p:cNvPr id="4" name="Slide Number Placeholder 3">
            <a:extLst>
              <a:ext uri="{FF2B5EF4-FFF2-40B4-BE49-F238E27FC236}">
                <a16:creationId xmlns:a16="http://schemas.microsoft.com/office/drawing/2014/main" id="{4B0909F9-26BD-654F-B150-CE11EF8D0C60}"/>
              </a:ext>
            </a:extLst>
          </p:cNvPr>
          <p:cNvSpPr>
            <a:spLocks noGrp="1"/>
          </p:cNvSpPr>
          <p:nvPr>
            <p:ph type="sldNum" sz="quarter" idx="17"/>
          </p:nvPr>
        </p:nvSpPr>
        <p:spPr/>
        <p:txBody>
          <a:bodyPr/>
          <a:lstStyle/>
          <a:p>
            <a:pPr algn="r">
              <a:defRPr/>
            </a:pPr>
            <a:r>
              <a:rPr lang="de-DE"/>
              <a:t>Page </a:t>
            </a:r>
            <a:fld id="{EBC07571-3134-BB4B-B83F-1A9FE18D34F3}" type="slidenum">
              <a:rPr lang="de-DE" smtClean="0"/>
              <a:pPr algn="r">
                <a:defRPr/>
              </a:pPr>
              <a:t>30</a:t>
            </a:fld>
            <a:endParaRPr lang="de-DE" dirty="0"/>
          </a:p>
        </p:txBody>
      </p:sp>
      <p:sp>
        <p:nvSpPr>
          <p:cNvPr id="3" name="Title 2">
            <a:extLst>
              <a:ext uri="{FF2B5EF4-FFF2-40B4-BE49-F238E27FC236}">
                <a16:creationId xmlns:a16="http://schemas.microsoft.com/office/drawing/2014/main" id="{BE7A675B-B3A4-8E4A-9823-4F8D5B8B2B05}"/>
              </a:ext>
            </a:extLst>
          </p:cNvPr>
          <p:cNvSpPr>
            <a:spLocks noGrp="1"/>
          </p:cNvSpPr>
          <p:nvPr>
            <p:ph type="title"/>
          </p:nvPr>
        </p:nvSpPr>
        <p:spPr/>
        <p:txBody>
          <a:bodyPr/>
          <a:lstStyle/>
          <a:p>
            <a:r>
              <a:rPr lang="en-CH" dirty="0"/>
              <a:t>HTS R&amp;D Topics</a:t>
            </a:r>
          </a:p>
        </p:txBody>
      </p:sp>
      <p:sp>
        <p:nvSpPr>
          <p:cNvPr id="40" name="Content Placeholder 39">
            <a:extLst>
              <a:ext uri="{FF2B5EF4-FFF2-40B4-BE49-F238E27FC236}">
                <a16:creationId xmlns:a16="http://schemas.microsoft.com/office/drawing/2014/main" id="{969E167C-844D-E649-A1F9-5676EF72DC9B}"/>
              </a:ext>
            </a:extLst>
          </p:cNvPr>
          <p:cNvSpPr>
            <a:spLocks noGrp="1"/>
          </p:cNvSpPr>
          <p:nvPr>
            <p:ph sz="quarter" idx="18"/>
          </p:nvPr>
        </p:nvSpPr>
        <p:spPr/>
        <p:txBody>
          <a:bodyPr/>
          <a:lstStyle/>
          <a:p>
            <a:r>
              <a:rPr lang="en-CH" sz="1600" b="1" i="1" dirty="0"/>
              <a:t>Integrated Conceptual Design</a:t>
            </a:r>
          </a:p>
          <a:p>
            <a:pPr lvl="1"/>
            <a:r>
              <a:rPr lang="en-US" sz="1600" dirty="0">
                <a:solidFill>
                  <a:schemeClr val="bg1">
                    <a:lumMod val="50000"/>
                  </a:schemeClr>
                </a:solidFill>
              </a:rPr>
              <a:t>Coil variants</a:t>
            </a:r>
          </a:p>
          <a:p>
            <a:pPr lvl="1"/>
            <a:r>
              <a:rPr lang="en-US" sz="1600" dirty="0">
                <a:solidFill>
                  <a:schemeClr val="bg1">
                    <a:lumMod val="50000"/>
                  </a:schemeClr>
                </a:solidFill>
              </a:rPr>
              <a:t>HTS-only vs. hybrid route</a:t>
            </a:r>
          </a:p>
          <a:p>
            <a:pPr lvl="1"/>
            <a:r>
              <a:rPr lang="en-CH" sz="1600" dirty="0">
                <a:solidFill>
                  <a:schemeClr val="bg1">
                    <a:lumMod val="50000"/>
                  </a:schemeClr>
                </a:solidFill>
              </a:rPr>
              <a:t>Hybrid-magnet protection</a:t>
            </a:r>
          </a:p>
          <a:p>
            <a:r>
              <a:rPr lang="en-CH" sz="1600" b="1" i="1" dirty="0"/>
              <a:t>Fast-Turnaround Design and Manufacturing of Coils/Magnets</a:t>
            </a:r>
          </a:p>
          <a:p>
            <a:pPr lvl="1"/>
            <a:r>
              <a:rPr lang="en-US" sz="1600" dirty="0">
                <a:solidFill>
                  <a:srgbClr val="17A916"/>
                </a:solidFill>
              </a:rPr>
              <a:t>Round pancakes</a:t>
            </a:r>
          </a:p>
          <a:p>
            <a:pPr lvl="1"/>
            <a:r>
              <a:rPr lang="en-US" sz="1600" dirty="0">
                <a:solidFill>
                  <a:schemeClr val="bg1">
                    <a:lumMod val="50000"/>
                  </a:schemeClr>
                </a:solidFill>
              </a:rPr>
              <a:t>HTS SMC-type magnets</a:t>
            </a:r>
          </a:p>
          <a:p>
            <a:pPr lvl="1"/>
            <a:r>
              <a:rPr lang="en-US" sz="1600" dirty="0">
                <a:solidFill>
                  <a:schemeClr val="bg1">
                    <a:lumMod val="50000"/>
                  </a:schemeClr>
                </a:solidFill>
              </a:rPr>
              <a:t>Insert manufacturing</a:t>
            </a:r>
            <a:endParaRPr lang="en-CH" sz="1600" dirty="0">
              <a:solidFill>
                <a:schemeClr val="bg1">
                  <a:lumMod val="50000"/>
                </a:schemeClr>
              </a:solidFill>
            </a:endParaRPr>
          </a:p>
          <a:p>
            <a:r>
              <a:rPr lang="en-CH" sz="1600" b="1" i="1" dirty="0"/>
              <a:t>Instrumentation and Signal Analysis</a:t>
            </a:r>
          </a:p>
          <a:p>
            <a:pPr lvl="1"/>
            <a:r>
              <a:rPr lang="en-CH" sz="1600" dirty="0">
                <a:solidFill>
                  <a:schemeClr val="bg1">
                    <a:lumMod val="50000"/>
                  </a:schemeClr>
                </a:solidFill>
              </a:rPr>
              <a:t>Distributed temperature sensing</a:t>
            </a:r>
          </a:p>
          <a:p>
            <a:pPr lvl="1"/>
            <a:r>
              <a:rPr lang="en-CH" sz="1600" dirty="0">
                <a:solidFill>
                  <a:schemeClr val="bg1">
                    <a:lumMod val="50000"/>
                  </a:schemeClr>
                </a:solidFill>
              </a:rPr>
              <a:t>Multi-messenger detection</a:t>
            </a:r>
          </a:p>
          <a:p>
            <a:r>
              <a:rPr lang="en-CH" sz="1600" b="1" i="1" dirty="0"/>
              <a:t>Test Infrastructure</a:t>
            </a:r>
          </a:p>
          <a:p>
            <a:pPr lvl="1"/>
            <a:r>
              <a:rPr lang="en-CH" sz="1600" dirty="0">
                <a:solidFill>
                  <a:schemeClr val="bg1">
                    <a:lumMod val="50000"/>
                  </a:schemeClr>
                </a:solidFill>
              </a:rPr>
              <a:t>Outsert system for HTS high-field tests.</a:t>
            </a:r>
          </a:p>
          <a:p>
            <a:pPr lvl="1"/>
            <a:endParaRPr lang="en-CH" sz="1600" dirty="0"/>
          </a:p>
          <a:p>
            <a:pPr marL="0" indent="0">
              <a:buNone/>
            </a:pPr>
            <a:endParaRPr lang="en-CH" sz="1600" dirty="0"/>
          </a:p>
          <a:p>
            <a:endParaRPr lang="en-CH" dirty="0"/>
          </a:p>
        </p:txBody>
      </p:sp>
      <p:sp>
        <p:nvSpPr>
          <p:cNvPr id="6" name="TextBox 5">
            <a:extLst>
              <a:ext uri="{FF2B5EF4-FFF2-40B4-BE49-F238E27FC236}">
                <a16:creationId xmlns:a16="http://schemas.microsoft.com/office/drawing/2014/main" id="{CC03D82A-3907-2041-9D9E-31C501ACD330}"/>
              </a:ext>
            </a:extLst>
          </p:cNvPr>
          <p:cNvSpPr txBox="1"/>
          <p:nvPr/>
        </p:nvSpPr>
        <p:spPr>
          <a:xfrm>
            <a:off x="755576" y="6453336"/>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17A916"/>
                </a:solidFill>
                <a:latin typeface="+mn-lt"/>
                <a:cs typeface="Franklin Gothic Book"/>
              </a:rPr>
              <a:t>Green: activities that are already initiated in CHART2</a:t>
            </a:r>
          </a:p>
        </p:txBody>
      </p:sp>
    </p:spTree>
    <p:extLst>
      <p:ext uri="{BB962C8B-B14F-4D97-AF65-F5344CB8AC3E}">
        <p14:creationId xmlns:p14="http://schemas.microsoft.com/office/powerpoint/2010/main" val="20366593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0">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0">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0">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0">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0">
                                            <p:txEl>
                                              <p:pRg st="7" end="7"/>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0">
                                            <p:txEl>
                                              <p:pRg st="8" end="8"/>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0">
                                            <p:txEl>
                                              <p:pRg st="9" end="9"/>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0">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0">
                                            <p:txEl>
                                              <p:pRg st="11" end="11"/>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2B27FD-9437-6947-B2D0-E291C2303542}"/>
              </a:ext>
            </a:extLst>
          </p:cNvPr>
          <p:cNvSpPr>
            <a:spLocks noGrp="1"/>
          </p:cNvSpPr>
          <p:nvPr>
            <p:ph type="title"/>
          </p:nvPr>
        </p:nvSpPr>
        <p:spPr/>
        <p:txBody>
          <a:bodyPr/>
          <a:lstStyle/>
          <a:p>
            <a:r>
              <a:rPr lang="en-CH" dirty="0"/>
              <a:t>CD1 in Berkeley</a:t>
            </a:r>
          </a:p>
        </p:txBody>
      </p:sp>
      <p:sp>
        <p:nvSpPr>
          <p:cNvPr id="4" name="Slide Number Placeholder 3">
            <a:extLst>
              <a:ext uri="{FF2B5EF4-FFF2-40B4-BE49-F238E27FC236}">
                <a16:creationId xmlns:a16="http://schemas.microsoft.com/office/drawing/2014/main" id="{36C0B6D2-6CA2-E640-BD8A-D42D91F852AF}"/>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31</a:t>
            </a:fld>
            <a:endParaRPr lang="de-DE" dirty="0"/>
          </a:p>
        </p:txBody>
      </p:sp>
      <p:pic>
        <p:nvPicPr>
          <p:cNvPr id="6" name="Picture 5" descr="A close up of a restaurant&#10;&#10;Description automatically generated">
            <a:extLst>
              <a:ext uri="{FF2B5EF4-FFF2-40B4-BE49-F238E27FC236}">
                <a16:creationId xmlns:a16="http://schemas.microsoft.com/office/drawing/2014/main" id="{4B0F2BFF-FD4C-634A-A32F-492D7E7AFB1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9281" y="3604984"/>
            <a:ext cx="3369794" cy="2557025"/>
          </a:xfrm>
          <a:prstGeom prst="rect">
            <a:avLst/>
          </a:prstGeom>
        </p:spPr>
      </p:pic>
      <p:pic>
        <p:nvPicPr>
          <p:cNvPr id="8" name="Picture 7" descr="A large room&#10;&#10;Description automatically generated">
            <a:extLst>
              <a:ext uri="{FF2B5EF4-FFF2-40B4-BE49-F238E27FC236}">
                <a16:creationId xmlns:a16="http://schemas.microsoft.com/office/drawing/2014/main" id="{894CA338-7138-554D-84C7-CDE9095BFF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35665" y="3604984"/>
            <a:ext cx="1907985" cy="2560320"/>
          </a:xfrm>
          <a:prstGeom prst="rect">
            <a:avLst/>
          </a:prstGeom>
        </p:spPr>
      </p:pic>
      <p:sp>
        <p:nvSpPr>
          <p:cNvPr id="9" name="Content Placeholder 1">
            <a:extLst>
              <a:ext uri="{FF2B5EF4-FFF2-40B4-BE49-F238E27FC236}">
                <a16:creationId xmlns:a16="http://schemas.microsoft.com/office/drawing/2014/main" id="{9BDABE04-8933-EA4B-9524-8E41606460E3}"/>
              </a:ext>
            </a:extLst>
          </p:cNvPr>
          <p:cNvSpPr>
            <a:spLocks noGrp="1"/>
          </p:cNvSpPr>
          <p:nvPr>
            <p:ph sz="quarter" idx="13"/>
          </p:nvPr>
        </p:nvSpPr>
        <p:spPr>
          <a:xfrm>
            <a:off x="971600" y="980728"/>
            <a:ext cx="7742237" cy="4679951"/>
          </a:xfrm>
        </p:spPr>
        <p:txBody>
          <a:bodyPr/>
          <a:lstStyle/>
          <a:p>
            <a:r>
              <a:rPr lang="en-US" sz="1600" dirty="0"/>
              <a:t>CD1 construction was finished in Oct. 2019.</a:t>
            </a:r>
          </a:p>
          <a:p>
            <a:r>
              <a:rPr lang="en-US" sz="1600" dirty="0"/>
              <a:t>The magnet arrived (after problems in transit) in Feb. 2020.</a:t>
            </a:r>
          </a:p>
          <a:p>
            <a:r>
              <a:rPr lang="en-US" sz="1600" dirty="0"/>
              <a:t>The test preparation was interrupted by COVID 19 and resumed in Aug. 2020.</a:t>
            </a:r>
          </a:p>
          <a:p>
            <a:r>
              <a:rPr lang="en-US" sz="1600" b="1" dirty="0">
                <a:solidFill>
                  <a:srgbClr val="4F81BD"/>
                </a:solidFill>
              </a:rPr>
              <a:t>Magnet training has started! </a:t>
            </a:r>
            <a:r>
              <a:rPr lang="en-US" sz="1600" dirty="0"/>
              <a:t>D. Arbelaez: “We </a:t>
            </a:r>
            <a:r>
              <a:rPr lang="en-US" sz="1600" b="1" dirty="0">
                <a:solidFill>
                  <a:srgbClr val="4F81BD"/>
                </a:solidFill>
              </a:rPr>
              <a:t>reached 10.9 kA today </a:t>
            </a:r>
            <a:r>
              <a:rPr lang="en-US" sz="1600" dirty="0"/>
              <a:t>after a number of ramps. The magnet is performing very well. I think most ramps did not end with a magnet quench but were tripped by oscillations in the system.”</a:t>
            </a:r>
            <a:r>
              <a:rPr lang="en-US" sz="1600" dirty="0">
                <a:solidFill>
                  <a:srgbClr val="4F81BD"/>
                </a:solidFill>
              </a:rPr>
              <a:t> </a:t>
            </a:r>
          </a:p>
          <a:p>
            <a:r>
              <a:rPr lang="en-US" sz="1600" dirty="0"/>
              <a:t>We will learn more in the coming days. </a:t>
            </a:r>
            <a:r>
              <a:rPr lang="en-US" sz="1600" b="1" dirty="0">
                <a:solidFill>
                  <a:srgbClr val="4F81BD"/>
                </a:solidFill>
              </a:rPr>
              <a:t>PSI has built a magnet that we can learn from!</a:t>
            </a:r>
          </a:p>
          <a:p>
            <a:r>
              <a:rPr lang="en-US" sz="1600" b="1" dirty="0">
                <a:solidFill>
                  <a:srgbClr val="4F81BD"/>
                </a:solidFill>
              </a:rPr>
              <a:t>LBNL provides </a:t>
            </a:r>
            <a:r>
              <a:rPr lang="en-US" sz="1600" dirty="0"/>
              <a:t>the test and preparation. We cannot thank them enough for the </a:t>
            </a:r>
            <a:r>
              <a:rPr lang="en-US" sz="1600" b="1" dirty="0">
                <a:solidFill>
                  <a:srgbClr val="4F81BD"/>
                </a:solidFill>
              </a:rPr>
              <a:t>generous collaboration </a:t>
            </a:r>
            <a:r>
              <a:rPr lang="en-US" sz="1600" dirty="0"/>
              <a:t>over the past years.</a:t>
            </a:r>
          </a:p>
        </p:txBody>
      </p:sp>
      <p:pic>
        <p:nvPicPr>
          <p:cNvPr id="10" name="Picture 9">
            <a:extLst>
              <a:ext uri="{FF2B5EF4-FFF2-40B4-BE49-F238E27FC236}">
                <a16:creationId xmlns:a16="http://schemas.microsoft.com/office/drawing/2014/main" id="{53ED39BF-23B3-BB4E-9806-A3704CBA7E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0232" y="64121"/>
            <a:ext cx="1215413" cy="923714"/>
          </a:xfrm>
          <a:prstGeom prst="rect">
            <a:avLst/>
          </a:prstGeom>
        </p:spPr>
      </p:pic>
      <p:pic>
        <p:nvPicPr>
          <p:cNvPr id="11" name="Picture 10">
            <a:extLst>
              <a:ext uri="{FF2B5EF4-FFF2-40B4-BE49-F238E27FC236}">
                <a16:creationId xmlns:a16="http://schemas.microsoft.com/office/drawing/2014/main" id="{14D979A7-6636-A643-A52C-F9FF7BAE9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30240" y="3574243"/>
            <a:ext cx="3413760" cy="2560320"/>
          </a:xfrm>
          <a:prstGeom prst="rect">
            <a:avLst/>
          </a:prstGeom>
        </p:spPr>
      </p:pic>
      <p:sp>
        <p:nvSpPr>
          <p:cNvPr id="12" name="TextBox 11">
            <a:extLst>
              <a:ext uri="{FF2B5EF4-FFF2-40B4-BE49-F238E27FC236}">
                <a16:creationId xmlns:a16="http://schemas.microsoft.com/office/drawing/2014/main" id="{5EE1EA8D-419B-8E4B-BEA4-53FB1F8B37DE}"/>
              </a:ext>
            </a:extLst>
          </p:cNvPr>
          <p:cNvSpPr txBox="1"/>
          <p:nvPr/>
        </p:nvSpPr>
        <p:spPr>
          <a:xfrm>
            <a:off x="514400" y="6203950"/>
            <a:ext cx="914400" cy="914400"/>
          </a:xfrm>
          <a:prstGeom prst="rect">
            <a:avLst/>
          </a:prstGeom>
          <a:noFill/>
        </p:spPr>
        <p:txBody>
          <a:bodyPr wrap="none" lIns="0" tIns="0" rIns="0" bIns="0" rtlCol="0">
            <a:noAutofit/>
          </a:bodyPr>
          <a:lstStyle/>
          <a:p>
            <a:pPr>
              <a:lnSpc>
                <a:spcPct val="110000"/>
              </a:lnSpc>
              <a:spcBef>
                <a:spcPts val="0"/>
              </a:spcBef>
            </a:pPr>
            <a:r>
              <a:rPr lang="en-CH" kern="1000" spc="30" dirty="0">
                <a:latin typeface="+mn-lt"/>
                <a:cs typeface="Franklin Gothic Book"/>
              </a:rPr>
              <a:t>All pictures and graph, courtesy D. Arbelaez, LBNL.</a:t>
            </a:r>
          </a:p>
        </p:txBody>
      </p:sp>
    </p:spTree>
    <p:extLst>
      <p:ext uri="{BB962C8B-B14F-4D97-AF65-F5344CB8AC3E}">
        <p14:creationId xmlns:p14="http://schemas.microsoft.com/office/powerpoint/2010/main" val="417537916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92DEC1-5EF1-F74D-8A7B-4FB906E84359}"/>
              </a:ext>
            </a:extLst>
          </p:cNvPr>
          <p:cNvSpPr>
            <a:spLocks noGrp="1"/>
          </p:cNvSpPr>
          <p:nvPr>
            <p:ph sz="quarter" idx="13"/>
          </p:nvPr>
        </p:nvSpPr>
        <p:spPr/>
        <p:txBody>
          <a:bodyPr/>
          <a:lstStyle/>
          <a:p>
            <a:r>
              <a:rPr lang="en-US" sz="1600" dirty="0"/>
              <a:t>Application for support of the Swiss Accelerator Research and Technology Initiative (2018):</a:t>
            </a:r>
            <a:endParaRPr lang="en-US" sz="1600" i="1" dirty="0"/>
          </a:p>
          <a:p>
            <a:pPr lvl="1"/>
            <a:r>
              <a:rPr lang="en-US" sz="1600" b="1" i="1" dirty="0">
                <a:solidFill>
                  <a:srgbClr val="0070C0"/>
                </a:solidFill>
              </a:rPr>
              <a:t>CHART</a:t>
            </a:r>
            <a:r>
              <a:rPr lang="en-US" sz="1600" dirty="0"/>
              <a:t>, the Swiss Center for Accelerator Research and Technology,</a:t>
            </a:r>
            <a:r>
              <a:rPr lang="en-US" sz="1600" i="1" dirty="0"/>
              <a:t> </a:t>
            </a:r>
            <a:r>
              <a:rPr lang="en-US" sz="1600" b="1" i="1" dirty="0">
                <a:solidFill>
                  <a:srgbClr val="0070C0"/>
                </a:solidFill>
              </a:rPr>
              <a:t>was founded to support </a:t>
            </a:r>
            <a:r>
              <a:rPr lang="en-US" sz="1600" dirty="0"/>
              <a:t>the future oriented accelerator project </a:t>
            </a:r>
            <a:r>
              <a:rPr lang="en-US" sz="1600" b="1" i="1" dirty="0">
                <a:solidFill>
                  <a:srgbClr val="0070C0"/>
                </a:solidFill>
              </a:rPr>
              <a:t>Future Circular Collider</a:t>
            </a:r>
            <a:r>
              <a:rPr lang="en-US" sz="1600" i="1" dirty="0">
                <a:solidFill>
                  <a:srgbClr val="0070C0"/>
                </a:solidFill>
              </a:rPr>
              <a:t> </a:t>
            </a:r>
            <a:r>
              <a:rPr lang="en-US" sz="1600" dirty="0"/>
              <a:t>(FCC) at CERN</a:t>
            </a:r>
            <a:endParaRPr lang="en-CH" dirty="0"/>
          </a:p>
        </p:txBody>
      </p:sp>
      <p:sp>
        <p:nvSpPr>
          <p:cNvPr id="3" name="Title 2">
            <a:extLst>
              <a:ext uri="{FF2B5EF4-FFF2-40B4-BE49-F238E27FC236}">
                <a16:creationId xmlns:a16="http://schemas.microsoft.com/office/drawing/2014/main" id="{F9CFA719-2212-2746-ABCC-2AE03AF111C1}"/>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B49E6E30-3724-344B-9DD4-DB9EC45FD21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a:t>
            </a:fld>
            <a:endParaRPr lang="de-DE" dirty="0"/>
          </a:p>
        </p:txBody>
      </p:sp>
    </p:spTree>
    <p:extLst>
      <p:ext uri="{BB962C8B-B14F-4D97-AF65-F5344CB8AC3E}">
        <p14:creationId xmlns:p14="http://schemas.microsoft.com/office/powerpoint/2010/main" val="130552315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92DEC1-5EF1-F74D-8A7B-4FB906E84359}"/>
              </a:ext>
            </a:extLst>
          </p:cNvPr>
          <p:cNvSpPr>
            <a:spLocks noGrp="1"/>
          </p:cNvSpPr>
          <p:nvPr>
            <p:ph sz="quarter" idx="13"/>
          </p:nvPr>
        </p:nvSpPr>
        <p:spPr/>
        <p:txBody>
          <a:bodyPr/>
          <a:lstStyle/>
          <a:p>
            <a:r>
              <a:rPr lang="en-US" sz="1600" dirty="0"/>
              <a:t>Application for support of the Swiss Accelerator Research and Technology Initiative (2018):</a:t>
            </a:r>
            <a:endParaRPr lang="en-US" sz="1600" i="1" dirty="0"/>
          </a:p>
          <a:p>
            <a:pPr lvl="1"/>
            <a:r>
              <a:rPr lang="en-US" sz="1600" b="1" i="1" dirty="0">
                <a:solidFill>
                  <a:srgbClr val="0070C0"/>
                </a:solidFill>
              </a:rPr>
              <a:t>CHART</a:t>
            </a:r>
            <a:r>
              <a:rPr lang="en-US" sz="1600" dirty="0"/>
              <a:t>, the Swiss Center for Accelerator Research and Technology, </a:t>
            </a:r>
            <a:r>
              <a:rPr lang="en-US" sz="1600" b="1" i="1" dirty="0">
                <a:solidFill>
                  <a:srgbClr val="0070C0"/>
                </a:solidFill>
              </a:rPr>
              <a:t>was founded to support</a:t>
            </a:r>
            <a:r>
              <a:rPr lang="en-US" sz="1600" dirty="0"/>
              <a:t> the future oriented accelerator project Future Circular Collider (FCC) at CERN and</a:t>
            </a:r>
            <a:r>
              <a:rPr lang="en-US" sz="1600" b="1" i="1" dirty="0">
                <a:solidFill>
                  <a:srgbClr val="0070C0"/>
                </a:solidFill>
              </a:rPr>
              <a:t> the development of advanced accelerator concepts in Switzerland beyond the existing technology</a:t>
            </a:r>
            <a:r>
              <a:rPr lang="en-US" sz="1600" i="1" dirty="0">
                <a:solidFill>
                  <a:srgbClr val="0070C0"/>
                </a:solidFill>
              </a:rPr>
              <a:t>. </a:t>
            </a:r>
            <a:endParaRPr lang="en-CH" dirty="0">
              <a:solidFill>
                <a:srgbClr val="0070C0"/>
              </a:solidFill>
            </a:endParaRPr>
          </a:p>
          <a:p>
            <a:pPr lvl="2"/>
            <a:endParaRPr lang="en-CH" dirty="0"/>
          </a:p>
          <a:p>
            <a:pPr lvl="2"/>
            <a:endParaRPr lang="en-CH" dirty="0"/>
          </a:p>
        </p:txBody>
      </p:sp>
      <p:sp>
        <p:nvSpPr>
          <p:cNvPr id="3" name="Title 2">
            <a:extLst>
              <a:ext uri="{FF2B5EF4-FFF2-40B4-BE49-F238E27FC236}">
                <a16:creationId xmlns:a16="http://schemas.microsoft.com/office/drawing/2014/main" id="{F9CFA719-2212-2746-ABCC-2AE03AF111C1}"/>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B49E6E30-3724-344B-9DD4-DB9EC45FD21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a:t>
            </a:fld>
            <a:endParaRPr lang="de-DE" dirty="0"/>
          </a:p>
        </p:txBody>
      </p:sp>
    </p:spTree>
    <p:extLst>
      <p:ext uri="{BB962C8B-B14F-4D97-AF65-F5344CB8AC3E}">
        <p14:creationId xmlns:p14="http://schemas.microsoft.com/office/powerpoint/2010/main" val="261373377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92DEC1-5EF1-F74D-8A7B-4FB906E84359}"/>
              </a:ext>
            </a:extLst>
          </p:cNvPr>
          <p:cNvSpPr>
            <a:spLocks noGrp="1"/>
          </p:cNvSpPr>
          <p:nvPr>
            <p:ph sz="quarter" idx="13"/>
          </p:nvPr>
        </p:nvSpPr>
        <p:spPr/>
        <p:txBody>
          <a:bodyPr/>
          <a:lstStyle/>
          <a:p>
            <a:r>
              <a:rPr lang="en-US" sz="1600" dirty="0"/>
              <a:t>Application for support of the Swiss Accelerator Research and Technology Initiative (2018):</a:t>
            </a:r>
            <a:endParaRPr lang="en-US" sz="1600" i="1" dirty="0"/>
          </a:p>
          <a:p>
            <a:pPr lvl="1"/>
            <a:r>
              <a:rPr lang="en-US" sz="1600" dirty="0"/>
              <a:t>CHART, the Swiss Center for Accelerator Research and Technology, was founded to support the future oriented accelerator project Future Circular Collider (FCC) at CERN and the development of advanced accelerator concepts in Switzerland beyond the existing technology. […] </a:t>
            </a:r>
            <a:r>
              <a:rPr lang="en-US" sz="1600" b="1" i="1" dirty="0">
                <a:solidFill>
                  <a:srgbClr val="0070C0"/>
                </a:solidFill>
              </a:rPr>
              <a:t>The high field magnet R&amp;D has strong synergies with PSI projects</a:t>
            </a:r>
            <a:r>
              <a:rPr lang="en-US" sz="1600" i="1" dirty="0"/>
              <a:t> </a:t>
            </a:r>
            <a:r>
              <a:rPr lang="en-US" sz="1600" dirty="0"/>
              <a:t>[…]</a:t>
            </a:r>
          </a:p>
          <a:p>
            <a:r>
              <a:rPr lang="en-US" sz="1600" dirty="0"/>
              <a:t>For example:</a:t>
            </a:r>
          </a:p>
          <a:p>
            <a:pPr lvl="1"/>
            <a:r>
              <a:rPr lang="en-US" sz="1600" dirty="0" err="1"/>
              <a:t>SuperBend</a:t>
            </a:r>
            <a:r>
              <a:rPr lang="en-US" sz="1600" dirty="0"/>
              <a:t> magnets and undulators.</a:t>
            </a:r>
          </a:p>
          <a:p>
            <a:pPr lvl="1"/>
            <a:r>
              <a:rPr lang="en-US" sz="1600" dirty="0"/>
              <a:t>Gantry magnets.</a:t>
            </a:r>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r>
              <a:rPr lang="en-US" sz="1600" dirty="0"/>
              <a:t>In return, CHART activities enjoy steadfast support from PSI magnet section.</a:t>
            </a:r>
          </a:p>
          <a:p>
            <a:pPr lvl="2"/>
            <a:endParaRPr lang="en-CH" dirty="0"/>
          </a:p>
        </p:txBody>
      </p:sp>
      <p:sp>
        <p:nvSpPr>
          <p:cNvPr id="3" name="Title 2">
            <a:extLst>
              <a:ext uri="{FF2B5EF4-FFF2-40B4-BE49-F238E27FC236}">
                <a16:creationId xmlns:a16="http://schemas.microsoft.com/office/drawing/2014/main" id="{F9CFA719-2212-2746-ABCC-2AE03AF111C1}"/>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B49E6E30-3724-344B-9DD4-DB9EC45FD21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a:t>
            </a:fld>
            <a:endParaRPr lang="de-DE" dirty="0"/>
          </a:p>
        </p:txBody>
      </p:sp>
      <p:pic>
        <p:nvPicPr>
          <p:cNvPr id="5" name="Picture 2">
            <a:extLst>
              <a:ext uri="{FF2B5EF4-FFF2-40B4-BE49-F238E27FC236}">
                <a16:creationId xmlns:a16="http://schemas.microsoft.com/office/drawing/2014/main" id="{9CF7773E-6929-BB45-8BC6-B147811A176F}"/>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031165" y="3640417"/>
            <a:ext cx="2205131" cy="1617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a:extLst>
              <a:ext uri="{FF2B5EF4-FFF2-40B4-BE49-F238E27FC236}">
                <a16:creationId xmlns:a16="http://schemas.microsoft.com/office/drawing/2014/main" id="{878DC4FF-9EA8-3641-BCF5-AEB91B509C3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195736" y="3683776"/>
            <a:ext cx="2391265" cy="1617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F16AE3F5-B1B2-874B-AF61-DD8D5F5DE90D}"/>
              </a:ext>
            </a:extLst>
          </p:cNvPr>
          <p:cNvSpPr txBox="1"/>
          <p:nvPr/>
        </p:nvSpPr>
        <p:spPr>
          <a:xfrm>
            <a:off x="2778327" y="5329857"/>
            <a:ext cx="914400" cy="914400"/>
          </a:xfrm>
          <a:prstGeom prst="rect">
            <a:avLst/>
          </a:prstGeom>
          <a:noFill/>
        </p:spPr>
        <p:txBody>
          <a:bodyPr wrap="none" lIns="0" tIns="0" rIns="0" bIns="0" rtlCol="0">
            <a:noAutofit/>
          </a:bodyPr>
          <a:lstStyle/>
          <a:p>
            <a:pPr>
              <a:lnSpc>
                <a:spcPct val="110000"/>
              </a:lnSpc>
              <a:spcBef>
                <a:spcPts val="0"/>
              </a:spcBef>
            </a:pPr>
            <a:r>
              <a:rPr lang="en-US" sz="1400" kern="1000" spc="30" dirty="0">
                <a:latin typeface="+mn-lt"/>
                <a:cs typeface="Franklin Gothic Book"/>
              </a:rPr>
              <a:t>SLS 2.0 </a:t>
            </a:r>
            <a:r>
              <a:rPr lang="en-US" sz="1400" kern="1000" spc="30" dirty="0" err="1">
                <a:latin typeface="+mn-lt"/>
                <a:cs typeface="Franklin Gothic Book"/>
              </a:rPr>
              <a:t>Superbend</a:t>
            </a:r>
            <a:endParaRPr lang="en-US" sz="1400" kern="1000" spc="30" dirty="0">
              <a:latin typeface="+mn-lt"/>
              <a:cs typeface="Franklin Gothic Book"/>
            </a:endParaRPr>
          </a:p>
        </p:txBody>
      </p:sp>
      <p:sp>
        <p:nvSpPr>
          <p:cNvPr id="8" name="TextBox 7">
            <a:extLst>
              <a:ext uri="{FF2B5EF4-FFF2-40B4-BE49-F238E27FC236}">
                <a16:creationId xmlns:a16="http://schemas.microsoft.com/office/drawing/2014/main" id="{19C5FA1E-C3BE-4E4D-BF18-FA96EA28BF07}"/>
              </a:ext>
            </a:extLst>
          </p:cNvPr>
          <p:cNvSpPr txBox="1"/>
          <p:nvPr/>
        </p:nvSpPr>
        <p:spPr>
          <a:xfrm>
            <a:off x="5611977" y="5329857"/>
            <a:ext cx="914400" cy="914400"/>
          </a:xfrm>
          <a:prstGeom prst="rect">
            <a:avLst/>
          </a:prstGeom>
          <a:noFill/>
        </p:spPr>
        <p:txBody>
          <a:bodyPr wrap="none" lIns="0" tIns="0" rIns="0" bIns="0" rtlCol="0">
            <a:noAutofit/>
          </a:bodyPr>
          <a:lstStyle/>
          <a:p>
            <a:pPr>
              <a:lnSpc>
                <a:spcPct val="110000"/>
              </a:lnSpc>
              <a:spcBef>
                <a:spcPts val="0"/>
              </a:spcBef>
            </a:pPr>
            <a:r>
              <a:rPr lang="en-US" sz="1400" kern="1000" spc="30" dirty="0">
                <a:latin typeface="+mn-lt"/>
                <a:cs typeface="Franklin Gothic Book"/>
              </a:rPr>
              <a:t>SC Gantry PSI</a:t>
            </a:r>
          </a:p>
        </p:txBody>
      </p:sp>
      <p:sp>
        <p:nvSpPr>
          <p:cNvPr id="9" name="TextBox 8">
            <a:extLst>
              <a:ext uri="{FF2B5EF4-FFF2-40B4-BE49-F238E27FC236}">
                <a16:creationId xmlns:a16="http://schemas.microsoft.com/office/drawing/2014/main" id="{45A0A644-C288-B648-89C9-B4A8C31DC50A}"/>
              </a:ext>
            </a:extLst>
          </p:cNvPr>
          <p:cNvSpPr txBox="1"/>
          <p:nvPr/>
        </p:nvSpPr>
        <p:spPr>
          <a:xfrm>
            <a:off x="4060366" y="5610944"/>
            <a:ext cx="914400" cy="914400"/>
          </a:xfrm>
          <a:prstGeom prst="rect">
            <a:avLst/>
          </a:prstGeom>
          <a:noFill/>
        </p:spPr>
        <p:txBody>
          <a:bodyPr wrap="none" lIns="0" tIns="0" rIns="0" bIns="0" rtlCol="0">
            <a:noAutofit/>
          </a:bodyPr>
          <a:lstStyle/>
          <a:p>
            <a:pPr>
              <a:lnSpc>
                <a:spcPct val="110000"/>
              </a:lnSpc>
              <a:spcBef>
                <a:spcPts val="0"/>
              </a:spcBef>
            </a:pPr>
            <a:r>
              <a:rPr lang="en-US" sz="1400" kern="1000" spc="30" dirty="0">
                <a:latin typeface="+mn-lt"/>
                <a:cs typeface="Franklin Gothic Book"/>
              </a:rPr>
              <a:t>Courtesy </a:t>
            </a:r>
            <a:r>
              <a:rPr lang="en-US" sz="1400" kern="1000" spc="30" dirty="0" err="1">
                <a:latin typeface="+mn-lt"/>
                <a:cs typeface="Franklin Gothic Book"/>
              </a:rPr>
              <a:t>Ciro</a:t>
            </a:r>
            <a:r>
              <a:rPr lang="en-US" sz="1400" kern="1000" spc="30" dirty="0">
                <a:latin typeface="+mn-lt"/>
                <a:cs typeface="Franklin Gothic Book"/>
              </a:rPr>
              <a:t> </a:t>
            </a:r>
            <a:r>
              <a:rPr lang="en-US" sz="1400" kern="1000" spc="30" dirty="0" err="1">
                <a:latin typeface="+mn-lt"/>
                <a:cs typeface="Franklin Gothic Book"/>
              </a:rPr>
              <a:t>Calzolaio</a:t>
            </a:r>
            <a:endParaRPr lang="en-US" sz="1400" kern="1000" spc="30" dirty="0">
              <a:latin typeface="+mn-lt"/>
              <a:cs typeface="Franklin Gothic Book"/>
            </a:endParaRPr>
          </a:p>
        </p:txBody>
      </p:sp>
    </p:spTree>
    <p:extLst>
      <p:ext uri="{BB962C8B-B14F-4D97-AF65-F5344CB8AC3E}">
        <p14:creationId xmlns:p14="http://schemas.microsoft.com/office/powerpoint/2010/main" val="165985352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92DEC1-5EF1-F74D-8A7B-4FB906E84359}"/>
              </a:ext>
            </a:extLst>
          </p:cNvPr>
          <p:cNvSpPr>
            <a:spLocks noGrp="1"/>
          </p:cNvSpPr>
          <p:nvPr>
            <p:ph sz="quarter" idx="13"/>
          </p:nvPr>
        </p:nvSpPr>
        <p:spPr/>
        <p:txBody>
          <a:bodyPr/>
          <a:lstStyle/>
          <a:p>
            <a:r>
              <a:rPr lang="en-US" sz="1600" dirty="0"/>
              <a:t>CHART Members:</a:t>
            </a:r>
          </a:p>
          <a:p>
            <a:pPr marL="0" indent="0">
              <a:buNone/>
            </a:pPr>
            <a:endParaRPr lang="en-CH" sz="1600" dirty="0"/>
          </a:p>
          <a:p>
            <a:pPr marL="0" indent="0">
              <a:buNone/>
            </a:pPr>
            <a:endParaRPr lang="en-CH" sz="1600" dirty="0"/>
          </a:p>
          <a:p>
            <a:pPr marL="0" indent="0">
              <a:buNone/>
            </a:pPr>
            <a:endParaRPr lang="en-CH" sz="1600" dirty="0"/>
          </a:p>
          <a:p>
            <a:r>
              <a:rPr lang="en-CH" sz="1600" dirty="0"/>
              <a:t>CHART Council (president H. R. Ott) approves projects and receives reports, </a:t>
            </a:r>
            <a:br>
              <a:rPr lang="en-CH" sz="1600" dirty="0"/>
            </a:br>
            <a:r>
              <a:rPr lang="en-CH" sz="1600" dirty="0"/>
              <a:t>CHART Executive Board (chair L. Rivkin) implements and reports on progress.</a:t>
            </a:r>
          </a:p>
          <a:p>
            <a:pPr lvl="2"/>
            <a:endParaRPr lang="en-CH" dirty="0"/>
          </a:p>
        </p:txBody>
      </p:sp>
      <p:sp>
        <p:nvSpPr>
          <p:cNvPr id="3" name="Title 2">
            <a:extLst>
              <a:ext uri="{FF2B5EF4-FFF2-40B4-BE49-F238E27FC236}">
                <a16:creationId xmlns:a16="http://schemas.microsoft.com/office/drawing/2014/main" id="{F9CFA719-2212-2746-ABCC-2AE03AF111C1}"/>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B49E6E30-3724-344B-9DD4-DB9EC45FD21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a:t>
            </a:fld>
            <a:endParaRPr lang="de-DE" dirty="0"/>
          </a:p>
        </p:txBody>
      </p:sp>
      <p:pic>
        <p:nvPicPr>
          <p:cNvPr id="5" name="Picture 4">
            <a:extLst>
              <a:ext uri="{FF2B5EF4-FFF2-40B4-BE49-F238E27FC236}">
                <a16:creationId xmlns:a16="http://schemas.microsoft.com/office/drawing/2014/main" id="{5356773E-9DD8-4042-A816-5152CC12E65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8224" y="1772816"/>
            <a:ext cx="472516" cy="472516"/>
          </a:xfrm>
          <a:prstGeom prst="rect">
            <a:avLst/>
          </a:prstGeom>
        </p:spPr>
      </p:pic>
      <p:pic>
        <p:nvPicPr>
          <p:cNvPr id="6" name="Picture 5">
            <a:extLst>
              <a:ext uri="{FF2B5EF4-FFF2-40B4-BE49-F238E27FC236}">
                <a16:creationId xmlns:a16="http://schemas.microsoft.com/office/drawing/2014/main" id="{AAD497F0-39D6-2342-97BA-84FACE1142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39710" y="1772815"/>
            <a:ext cx="1202670" cy="478177"/>
          </a:xfrm>
          <a:prstGeom prst="rect">
            <a:avLst/>
          </a:prstGeom>
        </p:spPr>
      </p:pic>
      <p:pic>
        <p:nvPicPr>
          <p:cNvPr id="7" name="Picture 6">
            <a:extLst>
              <a:ext uri="{FF2B5EF4-FFF2-40B4-BE49-F238E27FC236}">
                <a16:creationId xmlns:a16="http://schemas.microsoft.com/office/drawing/2014/main" id="{E1ABED22-AD2F-A341-B17D-89F94994616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393457" y="1878693"/>
            <a:ext cx="1182613" cy="266420"/>
          </a:xfrm>
          <a:prstGeom prst="rect">
            <a:avLst/>
          </a:prstGeom>
        </p:spPr>
      </p:pic>
      <p:pic>
        <p:nvPicPr>
          <p:cNvPr id="8" name="Picture 62" descr="sciences70">
            <a:extLst>
              <a:ext uri="{FF2B5EF4-FFF2-40B4-BE49-F238E27FC236}">
                <a16:creationId xmlns:a16="http://schemas.microsoft.com/office/drawing/2014/main" id="{D0940F05-0DC4-2C48-B980-A56577DBF74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09141" y="1777122"/>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page1image846823312">
            <a:extLst>
              <a:ext uri="{FF2B5EF4-FFF2-40B4-BE49-F238E27FC236}">
                <a16:creationId xmlns:a16="http://schemas.microsoft.com/office/drawing/2014/main" id="{7597B85D-14B7-B04A-A0E6-167052D35A1F}"/>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311811" y="1783080"/>
            <a:ext cx="1108619" cy="473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96685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92DEC1-5EF1-F74D-8A7B-4FB906E84359}"/>
              </a:ext>
            </a:extLst>
          </p:cNvPr>
          <p:cNvSpPr>
            <a:spLocks noGrp="1"/>
          </p:cNvSpPr>
          <p:nvPr>
            <p:ph sz="quarter" idx="13"/>
          </p:nvPr>
        </p:nvSpPr>
        <p:spPr/>
        <p:txBody>
          <a:bodyPr/>
          <a:lstStyle/>
          <a:p>
            <a:r>
              <a:rPr lang="en-US" sz="1600" dirty="0"/>
              <a:t>CHART Members:</a:t>
            </a:r>
          </a:p>
          <a:p>
            <a:pPr marL="0" indent="0">
              <a:buNone/>
            </a:pPr>
            <a:endParaRPr lang="en-CH" sz="1600" dirty="0"/>
          </a:p>
          <a:p>
            <a:pPr marL="0" indent="0">
              <a:buNone/>
            </a:pPr>
            <a:endParaRPr lang="en-CH" sz="1600" dirty="0"/>
          </a:p>
          <a:p>
            <a:pPr marL="0" indent="0">
              <a:buNone/>
            </a:pPr>
            <a:endParaRPr lang="en-CH" sz="1600" dirty="0"/>
          </a:p>
          <a:p>
            <a:r>
              <a:rPr lang="en-CH" sz="1600" dirty="0"/>
              <a:t>CHART Council (president H. R. Ott) approves projects and receives reports, </a:t>
            </a:r>
            <a:br>
              <a:rPr lang="en-CH" sz="1600" dirty="0"/>
            </a:br>
            <a:r>
              <a:rPr lang="en-CH" sz="1600" dirty="0"/>
              <a:t>CHART Executive Board (chair L. Rivkin) implements and reports on progress.</a:t>
            </a:r>
          </a:p>
          <a:p>
            <a:endParaRPr lang="en-CH" sz="1600" dirty="0"/>
          </a:p>
          <a:p>
            <a:r>
              <a:rPr lang="en-CH" sz="1600" dirty="0"/>
              <a:t>In CHART Applied Superconductivity we distinguish:</a:t>
            </a:r>
          </a:p>
          <a:p>
            <a:pPr lvl="1"/>
            <a:r>
              <a:rPr lang="en-US" sz="1600" b="1" i="1" dirty="0">
                <a:solidFill>
                  <a:srgbClr val="0070C0"/>
                </a:solidFill>
              </a:rPr>
              <a:t>Technology pillars</a:t>
            </a:r>
            <a:r>
              <a:rPr lang="en-CH" sz="1600" b="1" i="1" dirty="0"/>
              <a:t>, </a:t>
            </a:r>
            <a:r>
              <a:rPr lang="en-CH" sz="1600" dirty="0"/>
              <a:t>i.e., activities with substantial, dedicated infrastructure, where competences must be maintained over long enough time scales.</a:t>
            </a:r>
          </a:p>
          <a:p>
            <a:pPr lvl="1"/>
            <a:r>
              <a:rPr lang="en-CH" sz="1600" b="1" i="1" dirty="0">
                <a:solidFill>
                  <a:srgbClr val="C00000"/>
                </a:solidFill>
              </a:rPr>
              <a:t>Enabling technology R&amp;D</a:t>
            </a:r>
            <a:r>
              <a:rPr lang="en-CH" sz="1600" dirty="0"/>
              <a:t>, i.e., focused R&amp;D projects at competent laboratories and industrial partners, which re-use existing infrastructure, and employ PhD and post doc resources.</a:t>
            </a:r>
          </a:p>
          <a:p>
            <a:pPr marL="177800" lvl="1" indent="0">
              <a:buNone/>
            </a:pPr>
            <a:r>
              <a:rPr lang="en-CH" sz="1600" b="1" i="1" dirty="0">
                <a:solidFill>
                  <a:schemeClr val="accent6"/>
                </a:solidFill>
              </a:rPr>
              <a:t>Relationships</a:t>
            </a:r>
            <a:r>
              <a:rPr lang="en-CH" sz="1600" dirty="0"/>
              <a:t> between tech poles and enabling-tech laboratories must grow over long enough time scales in order to develop mutual understanding and intrinsic motivation.</a:t>
            </a:r>
          </a:p>
          <a:p>
            <a:endParaRPr lang="en-CH" dirty="0"/>
          </a:p>
        </p:txBody>
      </p:sp>
      <p:sp>
        <p:nvSpPr>
          <p:cNvPr id="3" name="Title 2">
            <a:extLst>
              <a:ext uri="{FF2B5EF4-FFF2-40B4-BE49-F238E27FC236}">
                <a16:creationId xmlns:a16="http://schemas.microsoft.com/office/drawing/2014/main" id="{F9CFA719-2212-2746-ABCC-2AE03AF111C1}"/>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B49E6E30-3724-344B-9DD4-DB9EC45FD21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8</a:t>
            </a:fld>
            <a:endParaRPr lang="de-DE" dirty="0"/>
          </a:p>
        </p:txBody>
      </p:sp>
      <p:pic>
        <p:nvPicPr>
          <p:cNvPr id="5" name="Picture 4">
            <a:extLst>
              <a:ext uri="{FF2B5EF4-FFF2-40B4-BE49-F238E27FC236}">
                <a16:creationId xmlns:a16="http://schemas.microsoft.com/office/drawing/2014/main" id="{5356773E-9DD8-4042-A816-5152CC12E65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8224" y="1772816"/>
            <a:ext cx="472516" cy="472516"/>
          </a:xfrm>
          <a:prstGeom prst="rect">
            <a:avLst/>
          </a:prstGeom>
        </p:spPr>
      </p:pic>
      <p:pic>
        <p:nvPicPr>
          <p:cNvPr id="6" name="Picture 5">
            <a:extLst>
              <a:ext uri="{FF2B5EF4-FFF2-40B4-BE49-F238E27FC236}">
                <a16:creationId xmlns:a16="http://schemas.microsoft.com/office/drawing/2014/main" id="{AAD497F0-39D6-2342-97BA-84FACE1142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39710" y="1772815"/>
            <a:ext cx="1202670" cy="478177"/>
          </a:xfrm>
          <a:prstGeom prst="rect">
            <a:avLst/>
          </a:prstGeom>
        </p:spPr>
      </p:pic>
      <p:pic>
        <p:nvPicPr>
          <p:cNvPr id="7" name="Picture 6">
            <a:extLst>
              <a:ext uri="{FF2B5EF4-FFF2-40B4-BE49-F238E27FC236}">
                <a16:creationId xmlns:a16="http://schemas.microsoft.com/office/drawing/2014/main" id="{E1ABED22-AD2F-A341-B17D-89F94994616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393457" y="1878693"/>
            <a:ext cx="1182613" cy="266420"/>
          </a:xfrm>
          <a:prstGeom prst="rect">
            <a:avLst/>
          </a:prstGeom>
        </p:spPr>
      </p:pic>
      <p:pic>
        <p:nvPicPr>
          <p:cNvPr id="8" name="Picture 62" descr="sciences70">
            <a:extLst>
              <a:ext uri="{FF2B5EF4-FFF2-40B4-BE49-F238E27FC236}">
                <a16:creationId xmlns:a16="http://schemas.microsoft.com/office/drawing/2014/main" id="{D0940F05-0DC4-2C48-B980-A56577DBF74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09141" y="1777122"/>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page1image846823312">
            <a:extLst>
              <a:ext uri="{FF2B5EF4-FFF2-40B4-BE49-F238E27FC236}">
                <a16:creationId xmlns:a16="http://schemas.microsoft.com/office/drawing/2014/main" id="{7597B85D-14B7-B04A-A0E6-167052D35A1F}"/>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311811" y="1783080"/>
            <a:ext cx="1108619" cy="473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054968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9</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nvGrpSpPr>
          <p:cNvPr id="13" name="Group 12">
            <a:extLst>
              <a:ext uri="{FF2B5EF4-FFF2-40B4-BE49-F238E27FC236}">
                <a16:creationId xmlns:a16="http://schemas.microsoft.com/office/drawing/2014/main" id="{891DDB86-8AAD-F140-AAC7-4EBC28DBA81E}"/>
              </a:ext>
            </a:extLst>
          </p:cNvPr>
          <p:cNvGrpSpPr/>
          <p:nvPr/>
        </p:nvGrpSpPr>
        <p:grpSpPr>
          <a:xfrm>
            <a:off x="1776533" y="4029201"/>
            <a:ext cx="1418154" cy="2785889"/>
            <a:chOff x="1776328" y="4029201"/>
            <a:chExt cx="1418154" cy="2785889"/>
          </a:xfrm>
        </p:grpSpPr>
        <p:sp>
          <p:nvSpPr>
            <p:cNvPr id="14" name="Rectangle 13">
              <a:extLst>
                <a:ext uri="{FF2B5EF4-FFF2-40B4-BE49-F238E27FC236}">
                  <a16:creationId xmlns:a16="http://schemas.microsoft.com/office/drawing/2014/main" id="{612BEB05-85F6-5B47-B65C-A8A07A5F361B}"/>
                </a:ext>
              </a:extLst>
            </p:cNvPr>
            <p:cNvSpPr/>
            <p:nvPr/>
          </p:nvSpPr>
          <p:spPr bwMode="auto">
            <a:xfrm>
              <a:off x="1776328"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5" name="Picture 14">
              <a:extLst>
                <a:ext uri="{FF2B5EF4-FFF2-40B4-BE49-F238E27FC236}">
                  <a16:creationId xmlns:a16="http://schemas.microsoft.com/office/drawing/2014/main" id="{AE3D1346-71DF-3049-918D-0AD0CD57244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64374" y="6397176"/>
              <a:ext cx="1017399" cy="263974"/>
            </a:xfrm>
            <a:prstGeom prst="rect">
              <a:avLst/>
            </a:prstGeom>
          </p:spPr>
        </p:pic>
        <p:pic>
          <p:nvPicPr>
            <p:cNvPr id="16" name="Picture 15">
              <a:extLst>
                <a:ext uri="{FF2B5EF4-FFF2-40B4-BE49-F238E27FC236}">
                  <a16:creationId xmlns:a16="http://schemas.microsoft.com/office/drawing/2014/main" id="{1E6B8EAF-BF54-2A4B-8EEA-1339FA4465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1048" y="5796041"/>
              <a:ext cx="624720" cy="531787"/>
            </a:xfrm>
            <a:prstGeom prst="rect">
              <a:avLst/>
            </a:prstGeom>
          </p:spPr>
        </p:pic>
      </p:gr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7"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7"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10"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5" cstate="screen">
            <a:extLst>
              <a:ext uri="{BEBA8EAE-BF5A-486C-A8C5-ECC9F3942E4B}">
                <a14:imgProps xmlns:a14="http://schemas.microsoft.com/office/drawing/2010/main">
                  <a14:imgLayer r:embed="rId16">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69" name="Picture 68">
            <a:extLst>
              <a:ext uri="{FF2B5EF4-FFF2-40B4-BE49-F238E27FC236}">
                <a16:creationId xmlns:a16="http://schemas.microsoft.com/office/drawing/2014/main" id="{F5480088-B109-0A41-B1B5-D960ABED09F0}"/>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sp>
        <p:nvSpPr>
          <p:cNvPr id="70" name="TextBox 69">
            <a:extLst>
              <a:ext uri="{FF2B5EF4-FFF2-40B4-BE49-F238E27FC236}">
                <a16:creationId xmlns:a16="http://schemas.microsoft.com/office/drawing/2014/main" id="{3E433DAC-BB6B-1F4F-9946-3B9F6EDE75DE}"/>
              </a:ext>
            </a:extLst>
          </p:cNvPr>
          <p:cNvSpPr txBox="1"/>
          <p:nvPr/>
        </p:nvSpPr>
        <p:spPr>
          <a:xfrm>
            <a:off x="571204" y="2210237"/>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D3A302"/>
                </a:solidFill>
                <a:latin typeface="+mn-lt"/>
                <a:cs typeface="Franklin Gothic Book"/>
              </a:rPr>
              <a:t>WireChar</a:t>
            </a:r>
          </a:p>
          <a:p>
            <a:pPr algn="ctr">
              <a:lnSpc>
                <a:spcPct val="110000"/>
              </a:lnSpc>
              <a:spcBef>
                <a:spcPts val="0"/>
              </a:spcBef>
            </a:pPr>
            <a:r>
              <a:rPr lang="en-CH" sz="1400" kern="1000" spc="30" dirty="0">
                <a:solidFill>
                  <a:srgbClr val="D3A302"/>
                </a:solidFill>
                <a:latin typeface="+mn-lt"/>
                <a:cs typeface="Franklin Gothic Book"/>
              </a:rPr>
              <a:t>WireDev</a:t>
            </a:r>
          </a:p>
        </p:txBody>
      </p:sp>
      <p:sp>
        <p:nvSpPr>
          <p:cNvPr id="71" name="TextBox 70">
            <a:extLst>
              <a:ext uri="{FF2B5EF4-FFF2-40B4-BE49-F238E27FC236}">
                <a16:creationId xmlns:a16="http://schemas.microsoft.com/office/drawing/2014/main" id="{E2C4BF34-4C3D-D445-A255-963115481ECA}"/>
              </a:ext>
            </a:extLst>
          </p:cNvPr>
          <p:cNvSpPr txBox="1"/>
          <p:nvPr/>
        </p:nvSpPr>
        <p:spPr>
          <a:xfrm>
            <a:off x="4826945" y="1988840"/>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5F0633"/>
                </a:solidFill>
                <a:latin typeface="+mn-lt"/>
                <a:cs typeface="Franklin Gothic Book"/>
              </a:rPr>
              <a:t>MagDev1</a:t>
            </a:r>
          </a:p>
          <a:p>
            <a:pPr algn="ctr">
              <a:lnSpc>
                <a:spcPct val="110000"/>
              </a:lnSpc>
              <a:spcBef>
                <a:spcPts val="0"/>
              </a:spcBef>
            </a:pPr>
            <a:r>
              <a:rPr lang="en-CH" sz="1400" kern="1000" spc="30" dirty="0">
                <a:solidFill>
                  <a:srgbClr val="5F0633"/>
                </a:solidFill>
                <a:latin typeface="+mn-lt"/>
                <a:cs typeface="Franklin Gothic Book"/>
              </a:rPr>
              <a:t>MagDev2</a:t>
            </a:r>
          </a:p>
          <a:p>
            <a:pPr algn="ctr">
              <a:lnSpc>
                <a:spcPct val="110000"/>
              </a:lnSpc>
              <a:spcBef>
                <a:spcPts val="0"/>
              </a:spcBef>
            </a:pPr>
            <a:r>
              <a:rPr lang="en-CH" sz="1400" kern="1000" spc="30" dirty="0">
                <a:solidFill>
                  <a:srgbClr val="5F0633"/>
                </a:solidFill>
                <a:latin typeface="+mn-lt"/>
                <a:cs typeface="Franklin Gothic Book"/>
              </a:rPr>
              <a:t>FCCee Injector</a:t>
            </a:r>
          </a:p>
        </p:txBody>
      </p:sp>
      <p:pic>
        <p:nvPicPr>
          <p:cNvPr id="73" name="Picture 72">
            <a:extLst>
              <a:ext uri="{FF2B5EF4-FFF2-40B4-BE49-F238E27FC236}">
                <a16:creationId xmlns:a16="http://schemas.microsoft.com/office/drawing/2014/main" id="{15DDDAA4-A091-C740-A709-D2E13FD161F3}"/>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pic>
        <p:nvPicPr>
          <p:cNvPr id="80" name="Picture 62" descr="sciences70">
            <a:extLst>
              <a:ext uri="{FF2B5EF4-FFF2-40B4-BE49-F238E27FC236}">
                <a16:creationId xmlns:a16="http://schemas.microsoft.com/office/drawing/2014/main" id="{EC82944C-B432-5043-AB34-32332F1D26CE}"/>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470489" y="5521034"/>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4" name="Group 83">
            <a:extLst>
              <a:ext uri="{FF2B5EF4-FFF2-40B4-BE49-F238E27FC236}">
                <a16:creationId xmlns:a16="http://schemas.microsoft.com/office/drawing/2014/main" id="{90A19A50-F25E-1141-B779-71F664E558D7}"/>
              </a:ext>
            </a:extLst>
          </p:cNvPr>
          <p:cNvGrpSpPr/>
          <p:nvPr/>
        </p:nvGrpSpPr>
        <p:grpSpPr>
          <a:xfrm>
            <a:off x="7543198" y="5194321"/>
            <a:ext cx="1218023" cy="1534528"/>
            <a:chOff x="7543198" y="5194321"/>
            <a:chExt cx="1218023" cy="1534528"/>
          </a:xfrm>
        </p:grpSpPr>
        <p:pic>
          <p:nvPicPr>
            <p:cNvPr id="7" name="Picture 6">
              <a:extLst>
                <a:ext uri="{FF2B5EF4-FFF2-40B4-BE49-F238E27FC236}">
                  <a16:creationId xmlns:a16="http://schemas.microsoft.com/office/drawing/2014/main" id="{BA86BC38-EC6E-7148-B532-5F354B647F45}"/>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7550364" y="6069887"/>
              <a:ext cx="779777" cy="310036"/>
            </a:xfrm>
            <a:prstGeom prst="rect">
              <a:avLst/>
            </a:prstGeom>
          </p:spPr>
        </p:pic>
        <p:grpSp>
          <p:nvGrpSpPr>
            <p:cNvPr id="9" name="Group 8">
              <a:extLst>
                <a:ext uri="{FF2B5EF4-FFF2-40B4-BE49-F238E27FC236}">
                  <a16:creationId xmlns:a16="http://schemas.microsoft.com/office/drawing/2014/main" id="{BABA6D12-9489-3143-ADED-13C4DEF7941A}"/>
                </a:ext>
              </a:extLst>
            </p:cNvPr>
            <p:cNvGrpSpPr/>
            <p:nvPr/>
          </p:nvGrpSpPr>
          <p:grpSpPr>
            <a:xfrm>
              <a:off x="7554130" y="5194321"/>
              <a:ext cx="1206849" cy="252014"/>
              <a:chOff x="5415407" y="6241501"/>
              <a:chExt cx="2057410" cy="363553"/>
            </a:xfrm>
          </p:grpSpPr>
          <p:pic>
            <p:nvPicPr>
              <p:cNvPr id="10" name="Picture 3" descr="page1image846823312">
                <a:extLst>
                  <a:ext uri="{FF2B5EF4-FFF2-40B4-BE49-F238E27FC236}">
                    <a16:creationId xmlns:a16="http://schemas.microsoft.com/office/drawing/2014/main" id="{16EAB79D-F613-354B-9A51-575CA1FCDB84}"/>
                  </a:ext>
                </a:extLst>
              </p:cNvPr>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5415407" y="6241501"/>
                <a:ext cx="1005119" cy="36355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6D4888B6-FF80-1E49-9D86-78D8188EA115}"/>
                  </a:ext>
                </a:extLst>
              </p:cNvPr>
              <p:cNvSpPr/>
              <p:nvPr/>
            </p:nvSpPr>
            <p:spPr bwMode="auto">
              <a:xfrm>
                <a:off x="6421717" y="6245741"/>
                <a:ext cx="1051100" cy="8420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pic>
            <p:nvPicPr>
              <p:cNvPr id="12" name="Picture 2" descr="page1image846823584">
                <a:extLst>
                  <a:ext uri="{FF2B5EF4-FFF2-40B4-BE49-F238E27FC236}">
                    <a16:creationId xmlns:a16="http://schemas.microsoft.com/office/drawing/2014/main" id="{097412E7-D47A-B948-8460-8F9645385171}"/>
                  </a:ext>
                </a:extLst>
              </p:cNvPr>
              <p:cNvPicPr>
                <a:picLocks noChangeAspect="1" noChangeArrowheads="1"/>
              </p:cNvPicPr>
              <p:nvPr/>
            </p:nvPicPr>
            <p:blipFill rotWithShape="1">
              <a:blip r:embed="rId23" cstate="screen">
                <a:extLst>
                  <a:ext uri="{28A0092B-C50C-407E-A947-70E740481C1C}">
                    <a14:useLocalDpi xmlns:a14="http://schemas.microsoft.com/office/drawing/2010/main"/>
                  </a:ext>
                </a:extLst>
              </a:blip>
              <a:srcRect/>
              <a:stretch/>
            </p:blipFill>
            <p:spPr bwMode="auto">
              <a:xfrm>
                <a:off x="6397884" y="6280460"/>
                <a:ext cx="1069275" cy="324594"/>
              </a:xfrm>
              <a:prstGeom prst="rect">
                <a:avLst/>
              </a:prstGeom>
              <a:noFill/>
              <a:extLst>
                <a:ext uri="{909E8E84-426E-40DD-AFC4-6F175D3DCCD1}">
                  <a14:hiddenFill xmlns:a14="http://schemas.microsoft.com/office/drawing/2010/main">
                    <a:solidFill>
                      <a:srgbClr val="FFFFFF"/>
                    </a:solidFill>
                  </a14:hiddenFill>
                </a:ext>
              </a:extLst>
            </p:spPr>
          </p:pic>
        </p:grpSp>
        <p:pic>
          <p:nvPicPr>
            <p:cNvPr id="81" name="Picture 62" descr="sciences70">
              <a:extLst>
                <a:ext uri="{FF2B5EF4-FFF2-40B4-BE49-F238E27FC236}">
                  <a16:creationId xmlns:a16="http://schemas.microsoft.com/office/drawing/2014/main" id="{A7809771-D2C5-E748-AA0D-820D65FBCE8B}"/>
                </a:ext>
              </a:extLst>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7543198" y="6423089"/>
              <a:ext cx="776012" cy="3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Picture 81">
              <a:extLst>
                <a:ext uri="{FF2B5EF4-FFF2-40B4-BE49-F238E27FC236}">
                  <a16:creationId xmlns:a16="http://schemas.microsoft.com/office/drawing/2014/main" id="{3E42A938-6C32-AA42-A4DE-E48A53583475}"/>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7554129" y="5488919"/>
              <a:ext cx="532369" cy="532369"/>
            </a:xfrm>
            <a:prstGeom prst="rect">
              <a:avLst/>
            </a:prstGeom>
          </p:spPr>
        </p:pic>
        <p:pic>
          <p:nvPicPr>
            <p:cNvPr id="83" name="Picture 82">
              <a:extLst>
                <a:ext uri="{FF2B5EF4-FFF2-40B4-BE49-F238E27FC236}">
                  <a16:creationId xmlns:a16="http://schemas.microsoft.com/office/drawing/2014/main" id="{6E8A04E5-5B4C-894E-B4E1-2CFA22DB73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36501" y="5494934"/>
              <a:ext cx="624720" cy="531787"/>
            </a:xfrm>
            <a:prstGeom prst="rect">
              <a:avLst/>
            </a:prstGeom>
          </p:spPr>
        </p:pic>
      </p:grpSp>
      <p:sp>
        <p:nvSpPr>
          <p:cNvPr id="86" name="TextBox 85">
            <a:extLst>
              <a:ext uri="{FF2B5EF4-FFF2-40B4-BE49-F238E27FC236}">
                <a16:creationId xmlns:a16="http://schemas.microsoft.com/office/drawing/2014/main" id="{D8FC7442-75BD-554F-919B-BB3E7C27ED92}"/>
              </a:ext>
            </a:extLst>
          </p:cNvPr>
          <p:cNvSpPr txBox="1"/>
          <p:nvPr/>
        </p:nvSpPr>
        <p:spPr>
          <a:xfrm>
            <a:off x="2834640" y="537210"/>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sp>
        <p:nvSpPr>
          <p:cNvPr id="87" name="Title 2">
            <a:extLst>
              <a:ext uri="{FF2B5EF4-FFF2-40B4-BE49-F238E27FC236}">
                <a16:creationId xmlns:a16="http://schemas.microsoft.com/office/drawing/2014/main" id="{DA389072-58EF-9542-A08B-B22FA1CDCE2B}"/>
              </a:ext>
            </a:extLst>
          </p:cNvPr>
          <p:cNvSpPr>
            <a:spLocks noGrp="1"/>
          </p:cNvSpPr>
          <p:nvPr>
            <p:ph type="title"/>
          </p:nvPr>
        </p:nvSpPr>
        <p:spPr>
          <a:xfrm>
            <a:off x="2077200" y="291600"/>
            <a:ext cx="6708025" cy="508500"/>
          </a:xfrm>
        </p:spPr>
        <p:txBody>
          <a:bodyPr/>
          <a:lstStyle/>
          <a:p>
            <a:r>
              <a:rPr lang="en-CH" dirty="0"/>
              <a:t>CHART – Technology Pillars</a:t>
            </a:r>
          </a:p>
        </p:txBody>
      </p:sp>
    </p:spTree>
    <p:extLst>
      <p:ext uri="{BB962C8B-B14F-4D97-AF65-F5344CB8AC3E}">
        <p14:creationId xmlns:p14="http://schemas.microsoft.com/office/powerpoint/2010/main" val="42228224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9"/>
                                        </p:tgtEl>
                                        <p:attrNameLst>
                                          <p:attrName>style.visibility</p:attrName>
                                        </p:attrNameLst>
                                      </p:cBhvr>
                                      <p:to>
                                        <p:strVal val="visible"/>
                                      </p:to>
                                    </p:set>
                                  </p:childTnLst>
                                </p:cTn>
                              </p:par>
                              <p:par>
                                <p:cTn id="23" presetID="1" presetClass="exit" presetSubtype="0" fill="hold" grpId="0" nodeType="withEffect">
                                  <p:stCondLst>
                                    <p:cond delay="0"/>
                                  </p:stCondLst>
                                  <p:childTnLst>
                                    <p:set>
                                      <p:cBhvr>
                                        <p:cTn id="24" dur="1" fill="hold">
                                          <p:stCondLst>
                                            <p:cond delay="0"/>
                                          </p:stCondLst>
                                        </p:cTn>
                                        <p:tgtEl>
                                          <p:spTgt spid="7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7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7"/>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59"/>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5"/>
                                        </p:tgtEl>
                                        <p:attrNameLst>
                                          <p:attrName>style.visibility</p:attrName>
                                        </p:attrNameLst>
                                      </p:cBhvr>
                                      <p:to>
                                        <p:strVal val="visible"/>
                                      </p:to>
                                    </p:set>
                                  </p:childTnLst>
                                </p:cTn>
                              </p:par>
                              <p:par>
                                <p:cTn id="85" presetID="1" presetClass="exit" presetSubtype="0" fill="hold" grpId="1" nodeType="withEffect">
                                  <p:stCondLst>
                                    <p:cond delay="0"/>
                                  </p:stCondLst>
                                  <p:childTnLst>
                                    <p:set>
                                      <p:cBhvr>
                                        <p:cTn id="86" dur="1" fill="hold">
                                          <p:stCondLst>
                                            <p:cond delay="0"/>
                                          </p:stCondLst>
                                        </p:cTn>
                                        <p:tgtEl>
                                          <p:spTgt spid="71"/>
                                        </p:tgtEl>
                                        <p:attrNameLst>
                                          <p:attrName>style.visibility</p:attrName>
                                        </p:attrNameLst>
                                      </p:cBhvr>
                                      <p:to>
                                        <p:strVal val="hidden"/>
                                      </p:to>
                                    </p:set>
                                  </p:childTnLst>
                                </p:cTn>
                              </p:par>
                              <p:par>
                                <p:cTn id="87" presetID="1" presetClass="entr" presetSubtype="0" fill="hold" nodeType="withEffect">
                                  <p:stCondLst>
                                    <p:cond delay="0"/>
                                  </p:stCondLst>
                                  <p:childTnLst>
                                    <p:set>
                                      <p:cBhvr>
                                        <p:cTn id="88" dur="1" fill="hold">
                                          <p:stCondLst>
                                            <p:cond delay="0"/>
                                          </p:stCondLst>
                                        </p:cTn>
                                        <p:tgtEl>
                                          <p:spTgt spid="84"/>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3" grpId="0" animBg="1"/>
      <p:bldP spid="26" grpId="0" animBg="1"/>
      <p:bldP spid="27" grpId="0" animBg="1"/>
      <p:bldP spid="28" grpId="0" animBg="1"/>
      <p:bldP spid="32" grpId="0" animBg="1"/>
      <p:bldP spid="33" grpId="0" animBg="1"/>
      <p:bldP spid="34" grpId="0"/>
      <p:bldP spid="37" grpId="0" animBg="1"/>
      <p:bldP spid="38" grpId="0" animBg="1"/>
      <p:bldP spid="39" grpId="0" animBg="1"/>
      <p:bldP spid="40" grpId="0" animBg="1"/>
      <p:bldP spid="41" grpId="0"/>
      <p:bldP spid="42" grpId="0" animBg="1"/>
      <p:bldP spid="43" grpId="0" animBg="1"/>
      <p:bldP spid="44" grpId="0"/>
      <p:bldP spid="45" grpId="0" animBg="1"/>
      <p:bldP spid="46" grpId="0" animBg="1"/>
      <p:bldP spid="47" grpId="0"/>
      <p:bldP spid="67" grpId="0"/>
      <p:bldP spid="70" grpId="0"/>
      <p:bldP spid="71" grpId="0"/>
      <p:bldP spid="71" grpId="1"/>
    </p:bld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Calibri V2</Template>
  <TotalTime>89291</TotalTime>
  <Words>3027</Words>
  <Application>Microsoft Macintosh PowerPoint</Application>
  <PresentationFormat>On-screen Show (4:3)</PresentationFormat>
  <Paragraphs>457</Paragraphs>
  <Slides>31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Arial Narrow</vt:lpstr>
      <vt:lpstr>Calibri</vt:lpstr>
      <vt:lpstr>Georgia</vt:lpstr>
      <vt:lpstr>Helvetica Neue Light</vt:lpstr>
      <vt:lpstr>Rockwell</vt:lpstr>
      <vt:lpstr>Symbol</vt:lpstr>
      <vt:lpstr>Times</vt:lpstr>
      <vt:lpstr>PSI-Powerpoint-Master Calibri V2</vt:lpstr>
      <vt:lpstr>CHART HFM Strategy</vt:lpstr>
      <vt:lpstr>Switzerland – a Compact ASC Landscape</vt:lpstr>
      <vt:lpstr>CHART – What, Who How?</vt:lpstr>
      <vt:lpstr>CHART – What, Who How?</vt:lpstr>
      <vt:lpstr>CHART – What, Who How?</vt:lpstr>
      <vt:lpstr>CHART – What, Who How?</vt:lpstr>
      <vt:lpstr>CHART – What, Who How?</vt:lpstr>
      <vt:lpstr>CHART – What, Who How?</vt:lpstr>
      <vt:lpstr>CHART – Technology Pillars</vt:lpstr>
      <vt:lpstr>CHART – Enabling Technology R&amp;D</vt:lpstr>
      <vt:lpstr>CHART – Enabling Technology R&amp;D</vt:lpstr>
      <vt:lpstr>CHART – Enabling Technology R&amp;D</vt:lpstr>
      <vt:lpstr>CHART – Enabling Technology R&amp;D</vt:lpstr>
      <vt:lpstr>CHART – Enabling Technology R&amp;D</vt:lpstr>
      <vt:lpstr>CHART – What, Who How?</vt:lpstr>
      <vt:lpstr>CHART HFM Roadmap Strategy</vt:lpstr>
      <vt:lpstr>LTS Driving Questions</vt:lpstr>
      <vt:lpstr>CHART LTS HFM Roadmap</vt:lpstr>
      <vt:lpstr>HTS Driving Questions</vt:lpstr>
      <vt:lpstr>CHART HTS HFM Roadmap</vt:lpstr>
      <vt:lpstr>Bulk HTS undulator for iTOMCAT at SLS2</vt:lpstr>
      <vt:lpstr>CHART1/2 Achievements</vt:lpstr>
      <vt:lpstr>CHART1/2 Achievements</vt:lpstr>
      <vt:lpstr>CHART1/2 Achievements</vt:lpstr>
      <vt:lpstr>CHART1/2 Achievements</vt:lpstr>
      <vt:lpstr>CHART1/2 Achievements</vt:lpstr>
      <vt:lpstr>CHART1/2 Achievements</vt:lpstr>
      <vt:lpstr>Conclusion</vt:lpstr>
      <vt:lpstr>LTS R&amp;D Topics</vt:lpstr>
      <vt:lpstr>HTS R&amp;D Topics</vt:lpstr>
      <vt:lpstr>CD1 in Berkeley</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the title of your  presentation here</dc:title>
  <dc:creator>Microsoft Office User</dc:creator>
  <cp:lastModifiedBy>auchmann@gmail.com</cp:lastModifiedBy>
  <cp:revision>1864</cp:revision>
  <cp:lastPrinted>2019-04-29T18:12:10Z</cp:lastPrinted>
  <dcterms:created xsi:type="dcterms:W3CDTF">2018-03-23T06:38:44Z</dcterms:created>
  <dcterms:modified xsi:type="dcterms:W3CDTF">2021-06-03T07:25:46Z</dcterms:modified>
</cp:coreProperties>
</file>