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315" r:id="rId3"/>
    <p:sldId id="313" r:id="rId4"/>
    <p:sldId id="31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68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37" y="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113036" y="6158144"/>
            <a:ext cx="10376440" cy="452137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2032048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30989" y="1358085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CE83B8F1-3CFD-4C6F-B77B-684EE09D6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91595" y="1358085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1637" y="1358085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1219203" y="2332809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65237" y="1358085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6191595" y="2332809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6076C443-2E06-4281-8B05-53A67256EE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30989" y="2628160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AAFC24E1-75A5-4390-A26C-B3DE9FF2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91595" y="2628160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67AD350B-6F89-4863-9328-41F1D93BB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41637" y="2628160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B1C8393-42C9-4E5B-B22A-7A1C80B3392B}"/>
              </a:ext>
            </a:extLst>
          </p:cNvPr>
          <p:cNvCxnSpPr/>
          <p:nvPr userDrawn="1"/>
        </p:nvCxnSpPr>
        <p:spPr>
          <a:xfrm flipH="1">
            <a:off x="1219203" y="3602884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EADC8B10-F914-44B6-855C-77AEF500D4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765237" y="2634550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674119E-EE06-45F8-B404-7D969C8F47C0}"/>
              </a:ext>
            </a:extLst>
          </p:cNvPr>
          <p:cNvCxnSpPr/>
          <p:nvPr userDrawn="1"/>
        </p:nvCxnSpPr>
        <p:spPr>
          <a:xfrm flipH="1">
            <a:off x="6191595" y="3602884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Espace réservé pour une image  4">
            <a:extLst>
              <a:ext uri="{FF2B5EF4-FFF2-40B4-BE49-F238E27FC236}">
                <a16:creationId xmlns:a16="http://schemas.microsoft.com/office/drawing/2014/main" id="{2E8B88C5-9DD3-4342-8110-493B6A4046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530989" y="3878368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0" name="Espace réservé pour une image  4">
            <a:extLst>
              <a:ext uri="{FF2B5EF4-FFF2-40B4-BE49-F238E27FC236}">
                <a16:creationId xmlns:a16="http://schemas.microsoft.com/office/drawing/2014/main" id="{11DFD99F-CCC2-490B-9103-83A0C7B5BF9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191595" y="3878368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105DF51F-34C2-49EC-92D0-D81C49BE61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241637" y="3878368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75A8DBD-F5B7-405E-B653-6D5F7E42EB8D}"/>
              </a:ext>
            </a:extLst>
          </p:cNvPr>
          <p:cNvCxnSpPr/>
          <p:nvPr userDrawn="1"/>
        </p:nvCxnSpPr>
        <p:spPr>
          <a:xfrm flipH="1">
            <a:off x="1219203" y="4853092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Espace réservé du texte 7">
            <a:extLst>
              <a:ext uri="{FF2B5EF4-FFF2-40B4-BE49-F238E27FC236}">
                <a16:creationId xmlns:a16="http://schemas.microsoft.com/office/drawing/2014/main" id="{A402FF8C-DB59-4608-B517-7FD5643141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765236" y="3866242"/>
            <a:ext cx="3145368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D552D8A-671C-4599-8FC0-D56624B966E2}"/>
              </a:ext>
            </a:extLst>
          </p:cNvPr>
          <p:cNvCxnSpPr/>
          <p:nvPr userDrawn="1"/>
        </p:nvCxnSpPr>
        <p:spPr>
          <a:xfrm flipH="1">
            <a:off x="6191595" y="4853092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Espace réservé pour une image  4">
            <a:extLst>
              <a:ext uri="{FF2B5EF4-FFF2-40B4-BE49-F238E27FC236}">
                <a16:creationId xmlns:a16="http://schemas.microsoft.com/office/drawing/2014/main" id="{979E6621-7EBD-4E8A-9D3F-98667422C62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30989" y="5128575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6" name="Espace réservé pour une image  4">
            <a:extLst>
              <a:ext uri="{FF2B5EF4-FFF2-40B4-BE49-F238E27FC236}">
                <a16:creationId xmlns:a16="http://schemas.microsoft.com/office/drawing/2014/main" id="{4EB9FABD-311A-46B5-803C-4468714878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191595" y="5128575"/>
            <a:ext cx="1447800" cy="187406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B039882E-C7D2-4A10-8D17-525FEF9666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241637" y="5128575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0312D7E-F5FE-4ADB-8526-4D9ED88C5C15}"/>
              </a:ext>
            </a:extLst>
          </p:cNvPr>
          <p:cNvCxnSpPr/>
          <p:nvPr userDrawn="1"/>
        </p:nvCxnSpPr>
        <p:spPr>
          <a:xfrm flipH="1">
            <a:off x="1219203" y="6103299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6AD72B51-7D15-4502-B762-932C85FC89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765237" y="5128575"/>
            <a:ext cx="3145367" cy="74708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3D9F259-C0D9-40E4-B155-CD1D47C48F43}"/>
              </a:ext>
            </a:extLst>
          </p:cNvPr>
          <p:cNvCxnSpPr/>
          <p:nvPr userDrawn="1"/>
        </p:nvCxnSpPr>
        <p:spPr>
          <a:xfrm flipH="1">
            <a:off x="6191595" y="6103299"/>
            <a:ext cx="4759587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753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359965" y="2277417"/>
            <a:ext cx="6354635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1322359" y="4403564"/>
            <a:ext cx="9130864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4359965" y="3140287"/>
            <a:ext cx="6285653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1113036" y="6158143"/>
            <a:ext cx="10376440" cy="452137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39916" y="3564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2806678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480"/>
            <a:ext cx="12192000" cy="5998464"/>
          </a:xfrm>
          <a:prstGeom prst="rect">
            <a:avLst/>
          </a:prstGeom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1113036" y="6158143"/>
            <a:ext cx="10376440" cy="452137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</p:spTree>
    <p:extLst>
      <p:ext uri="{BB962C8B-B14F-4D97-AF65-F5344CB8AC3E}">
        <p14:creationId xmlns:p14="http://schemas.microsoft.com/office/powerpoint/2010/main" val="1846222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-FR" sz="1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Page </a:t>
            </a:r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326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8001" y="1256885"/>
            <a:ext cx="10896619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cap="none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/>
            </a:lvl6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  <a:p>
            <a:pPr lvl="5"/>
            <a:r>
              <a:rPr lang="fr-FR" dirty="0"/>
              <a:t>Sixième niveau</a:t>
            </a:r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842805" y="52752"/>
            <a:ext cx="9053728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892693" y="6144437"/>
            <a:ext cx="34653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4482717" y="6063437"/>
            <a:ext cx="550897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937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825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Réunion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927649" y="52752"/>
            <a:ext cx="8736969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787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88263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/>
              <a:t>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2074926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4174649" y="620448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28 January 2021</a:t>
            </a:r>
            <a:endParaRPr lang="fr-FR" dirty="0"/>
          </a:p>
        </p:txBody>
      </p:sp>
      <p:sp>
        <p:nvSpPr>
          <p:cNvPr id="4" name="Espace réservé du numéro de diapositive 1"/>
          <p:cNvSpPr>
            <a:spLocks noGrp="1"/>
          </p:cNvSpPr>
          <p:nvPr>
            <p:ph type="sldNum" sz="quarter" idx="11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12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1113036" y="6158143"/>
            <a:ext cx="10376440" cy="452137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829779" y="1143001"/>
            <a:ext cx="3668184" cy="163194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048664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1113036" y="6158143"/>
            <a:ext cx="10376440" cy="452137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9125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881099" y="1630412"/>
            <a:ext cx="105156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/>
              <a:t>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72678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12855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75259" y="1835213"/>
            <a:ext cx="2029261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2336050" y="1835213"/>
            <a:ext cx="1971551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4446232" y="1835151"/>
            <a:ext cx="1571453" cy="1375466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4437705" y="3298825"/>
            <a:ext cx="1579355" cy="1375466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2343153" y="3201989"/>
            <a:ext cx="1955921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75684" y="3968620"/>
            <a:ext cx="2023533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75684" y="4673601"/>
            <a:ext cx="2023533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2336049" y="3968619"/>
            <a:ext cx="1955800" cy="112616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4425952" y="4619627"/>
            <a:ext cx="1591733" cy="1375466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333707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5684" y="1835150"/>
            <a:ext cx="5842000" cy="138264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93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655836" y="5988336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HFM</a:t>
            </a:r>
            <a:r>
              <a:rPr lang="fr-FR" sz="1500" kern="0" baseline="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 Roadmap </a:t>
            </a:r>
            <a:r>
              <a:rPr lang="fr-FR" sz="1500" kern="0" baseline="0" noProof="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preparation</a:t>
            </a:r>
            <a:r>
              <a:rPr lang="fr-FR" sz="1500" kern="0" baseline="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  - 3 </a:t>
            </a:r>
            <a:r>
              <a:rPr lang="fr-FR" sz="1500" kern="0" baseline="0" noProof="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June</a:t>
            </a:r>
            <a:r>
              <a:rPr lang="fr-FR" sz="1500" kern="0" baseline="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 2021</a:t>
            </a:r>
            <a:endParaRPr lang="fr-FR" sz="1500" kern="0" noProof="0" dirty="0">
              <a:solidFill>
                <a:srgbClr val="A50119"/>
              </a:solidFill>
              <a:latin typeface="Calibri"/>
              <a:cs typeface="Calibri"/>
            </a:endParaRP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314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476587" y="196178"/>
            <a:ext cx="109728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  <a:prstGeom prst="rect">
            <a:avLst/>
          </a:prstGeo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747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3" y="1293436"/>
            <a:ext cx="105156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-52004" y="6635131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5860499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44333" y="65696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40B0A-A0DE-431E-A9CC-2296318244F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45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</p:sldLayoutIdLst>
  <p:hf hdr="0" ftr="0" dt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989528" y="1134238"/>
            <a:ext cx="9855200" cy="1203702"/>
          </a:xfrm>
        </p:spPr>
        <p:txBody>
          <a:bodyPr/>
          <a:lstStyle/>
          <a:p>
            <a:pPr algn="ctr"/>
            <a:r>
              <a:rPr lang="fr-FR" sz="3200" cap="small" dirty="0">
                <a:solidFill>
                  <a:srgbClr val="0070C0"/>
                </a:solidFill>
              </a:rPr>
              <a:t>High Field </a:t>
            </a:r>
            <a:r>
              <a:rPr lang="fr-FR" sz="3200" cap="small" dirty="0" err="1">
                <a:solidFill>
                  <a:srgbClr val="0070C0"/>
                </a:solidFill>
              </a:rPr>
              <a:t>Magnet</a:t>
            </a:r>
            <a:r>
              <a:rPr lang="fr-FR" sz="3200" cap="small" dirty="0">
                <a:solidFill>
                  <a:srgbClr val="0070C0"/>
                </a:solidFill>
              </a:rPr>
              <a:t> </a:t>
            </a:r>
            <a:r>
              <a:rPr lang="fr-FR" sz="3200" cap="small" dirty="0" smtClean="0">
                <a:solidFill>
                  <a:srgbClr val="0070C0"/>
                </a:solidFill>
              </a:rPr>
              <a:t>Roadmap </a:t>
            </a:r>
            <a:r>
              <a:rPr lang="fr-FR" sz="3200" cap="small" dirty="0" err="1" smtClean="0">
                <a:solidFill>
                  <a:srgbClr val="0070C0"/>
                </a:solidFill>
              </a:rPr>
              <a:t>Preparation</a:t>
            </a:r>
            <a:r>
              <a:rPr lang="fr-FR" sz="3200" cap="small" dirty="0" smtClean="0">
                <a:solidFill>
                  <a:srgbClr val="0070C0"/>
                </a:solidFill>
              </a:rPr>
              <a:t> Workshop</a:t>
            </a:r>
            <a:br>
              <a:rPr lang="fr-FR" sz="3200" cap="small" dirty="0" smtClean="0">
                <a:solidFill>
                  <a:srgbClr val="0070C0"/>
                </a:solidFill>
              </a:rPr>
            </a:br>
            <a:r>
              <a:rPr lang="fr-FR" sz="3200" cap="small" dirty="0" smtClean="0">
                <a:solidFill>
                  <a:srgbClr val="0070C0"/>
                </a:solidFill>
              </a:rPr>
              <a:t/>
            </a:r>
            <a:br>
              <a:rPr lang="fr-FR" sz="3200" cap="small" dirty="0" smtClean="0">
                <a:solidFill>
                  <a:srgbClr val="0070C0"/>
                </a:solidFill>
              </a:rPr>
            </a:br>
            <a:r>
              <a:rPr lang="fr-FR" sz="3200" cap="small" dirty="0">
                <a:solidFill>
                  <a:srgbClr val="0070C0"/>
                </a:solidFill>
              </a:rPr>
              <a:t/>
            </a:r>
            <a:br>
              <a:rPr lang="fr-FR" sz="3200" cap="small" dirty="0">
                <a:solidFill>
                  <a:srgbClr val="0070C0"/>
                </a:solidFill>
              </a:rPr>
            </a:br>
            <a:r>
              <a:rPr lang="fr-FR" sz="3200" cap="small" dirty="0" err="1" smtClean="0">
                <a:solidFill>
                  <a:srgbClr val="0070C0"/>
                </a:solidFill>
              </a:rPr>
              <a:t>Closure</a:t>
            </a:r>
            <a:r>
              <a:rPr lang="fr-FR" sz="3200" cap="small" dirty="0" smtClean="0">
                <a:solidFill>
                  <a:srgbClr val="0070C0"/>
                </a:solidFill>
              </a:rPr>
              <a:t/>
            </a:r>
            <a:br>
              <a:rPr lang="fr-FR" sz="3200" cap="small" dirty="0" smtClean="0">
                <a:solidFill>
                  <a:srgbClr val="0070C0"/>
                </a:solidFill>
              </a:rPr>
            </a:br>
            <a:r>
              <a:rPr lang="fr-FR" sz="3200" cap="small" dirty="0">
                <a:solidFill>
                  <a:srgbClr val="0070C0"/>
                </a:solidFill>
              </a:rPr>
              <a:t/>
            </a:r>
            <a:br>
              <a:rPr lang="fr-FR" sz="3200" cap="small" dirty="0">
                <a:solidFill>
                  <a:srgbClr val="0070C0"/>
                </a:solidFill>
              </a:rPr>
            </a:br>
            <a:r>
              <a:rPr lang="fr-FR" sz="3200" cap="small" dirty="0" smtClean="0">
                <a:solidFill>
                  <a:srgbClr val="0070C0"/>
                </a:solidFill>
              </a:rPr>
              <a:t/>
            </a:r>
            <a:br>
              <a:rPr lang="fr-FR" sz="3200" cap="small" dirty="0" smtClean="0">
                <a:solidFill>
                  <a:srgbClr val="0070C0"/>
                </a:solidFill>
              </a:rPr>
            </a:br>
            <a:endParaRPr lang="en-US" sz="3200" cap="small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869988" y="2585603"/>
            <a:ext cx="10678883" cy="9605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200" u="sng" dirty="0" smtClean="0"/>
              <a:t>Next </a:t>
            </a:r>
            <a:r>
              <a:rPr lang="en-US" sz="3200" u="sng" dirty="0"/>
              <a:t>steps for the </a:t>
            </a:r>
            <a:r>
              <a:rPr lang="en-US" sz="3200" u="sng" dirty="0" smtClean="0"/>
              <a:t>Accelerator </a:t>
            </a:r>
            <a:r>
              <a:rPr lang="en-US" sz="2000" u="sng" dirty="0" smtClean="0"/>
              <a:t>(and High Field Magnet)</a:t>
            </a:r>
            <a:r>
              <a:rPr lang="en-US" sz="3200" u="sng" dirty="0" smtClean="0"/>
              <a:t>  </a:t>
            </a:r>
          </a:p>
          <a:p>
            <a:pPr marL="0" indent="0" algn="ctr">
              <a:buNone/>
            </a:pPr>
            <a:r>
              <a:rPr lang="en-US" sz="3200" u="sng" dirty="0" smtClean="0"/>
              <a:t>R&amp;D Roadmap</a:t>
            </a:r>
            <a:endParaRPr lang="fr-FR" sz="3200" u="sng" dirty="0" smtClean="0"/>
          </a:p>
          <a:p>
            <a:pPr algn="ctr"/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670508" y="4303300"/>
            <a:ext cx="87229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Pierre Vedrine  </a:t>
            </a:r>
            <a:r>
              <a:rPr lang="en-US" sz="2000" dirty="0" smtClean="0">
                <a:solidFill>
                  <a:srgbClr val="0070C0"/>
                </a:solidFill>
              </a:rPr>
              <a:t>on behalf of Pr. Dave Newbold (</a:t>
            </a:r>
            <a:r>
              <a:rPr lang="en-US" sz="2000" dirty="0" err="1" smtClean="0">
                <a:solidFill>
                  <a:srgbClr val="0070C0"/>
                </a:solidFill>
              </a:rPr>
              <a:t>Laboraty</a:t>
            </a:r>
            <a:r>
              <a:rPr lang="en-US" sz="2000" dirty="0" smtClean="0">
                <a:solidFill>
                  <a:srgbClr val="0070C0"/>
                </a:solidFill>
              </a:rPr>
              <a:t> Directors Group  Chair)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3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4110" y="107751"/>
            <a:ext cx="10984345" cy="454854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0070C0"/>
                </a:solidFill>
              </a:rPr>
              <a:t>Accelerator R&amp;D Roadmap Planning: Process and Remit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4110" y="774519"/>
            <a:ext cx="11482587" cy="47393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0" dirty="0"/>
              <a:t>As an outcome of the European Strategy for Particle Physics 2020, </a:t>
            </a:r>
            <a:r>
              <a:rPr lang="en-US" sz="2000" b="0" dirty="0">
                <a:solidFill>
                  <a:srgbClr val="0070C0"/>
                </a:solidFill>
              </a:rPr>
              <a:t>CERN Council has mandated the Laboratory Directors Group (LDG) to define and maintain a </a:t>
            </a:r>
            <a:r>
              <a:rPr lang="en-US" sz="2000" b="0" dirty="0" smtClean="0">
                <a:solidFill>
                  <a:srgbClr val="0070C0"/>
                </a:solidFill>
              </a:rPr>
              <a:t>prioritized </a:t>
            </a:r>
            <a:r>
              <a:rPr lang="en-US" sz="2000" b="0" dirty="0">
                <a:solidFill>
                  <a:srgbClr val="0070C0"/>
                </a:solidFill>
              </a:rPr>
              <a:t>accelerator R&amp;D roadmap </a:t>
            </a:r>
            <a:r>
              <a:rPr lang="en-US" sz="2000" b="0" dirty="0"/>
              <a:t>towards future large-scale facilities for particle physics. </a:t>
            </a:r>
          </a:p>
          <a:p>
            <a:pPr marL="0" indent="0">
              <a:buNone/>
            </a:pPr>
            <a:r>
              <a:rPr lang="en-US" sz="2000" b="0" dirty="0">
                <a:solidFill>
                  <a:srgbClr val="0070C0"/>
                </a:solidFill>
              </a:rPr>
              <a:t>The roadmap </a:t>
            </a:r>
            <a:r>
              <a:rPr lang="en-US" sz="2000" b="0" dirty="0" smtClean="0">
                <a:solidFill>
                  <a:srgbClr val="0070C0"/>
                </a:solidFill>
              </a:rPr>
              <a:t>should</a:t>
            </a:r>
            <a:r>
              <a:rPr lang="en-US" sz="2000" b="0" dirty="0" smtClean="0">
                <a:solidFill>
                  <a:srgbClr val="0070C0"/>
                </a:solidFill>
              </a:rPr>
              <a:t> </a:t>
            </a:r>
            <a:r>
              <a:rPr lang="en-US" sz="2000" b="0" dirty="0">
                <a:solidFill>
                  <a:srgbClr val="0070C0"/>
                </a:solidFill>
              </a:rPr>
              <a:t>define a route towards implementation of the scientific goals of the European Strategy</a:t>
            </a:r>
            <a:r>
              <a:rPr lang="en-US" sz="2000" b="0" dirty="0"/>
              <a:t>, bringing together the capabilities of CERN, large </a:t>
            </a:r>
            <a:r>
              <a:rPr lang="en-US" sz="2000" b="0" dirty="0" smtClean="0"/>
              <a:t>particle physics </a:t>
            </a:r>
            <a:r>
              <a:rPr lang="en-US" sz="2000" b="0" dirty="0"/>
              <a:t>laboratories, and other institutes, </a:t>
            </a:r>
            <a:r>
              <a:rPr lang="en-US" sz="2000" b="0" dirty="0">
                <a:solidFill>
                  <a:srgbClr val="0070C0"/>
                </a:solidFill>
              </a:rPr>
              <a:t>to carry out R&amp;D and the construction and operation of demonstrators</a:t>
            </a:r>
            <a:r>
              <a:rPr lang="en-US" sz="2000" b="0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en-US" sz="2000" b="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000" b="0" dirty="0"/>
              <a:t> </a:t>
            </a:r>
            <a:r>
              <a:rPr lang="en-US" sz="2000" b="0" dirty="0">
                <a:solidFill>
                  <a:srgbClr val="0070C0"/>
                </a:solidFill>
              </a:rPr>
              <a:t>The European Strategy highlights five key areas where progress in R&amp;D is needed</a:t>
            </a:r>
            <a:r>
              <a:rPr lang="en-US" sz="2000" b="0" dirty="0" smtClean="0"/>
              <a:t>:</a:t>
            </a:r>
            <a:endParaRPr lang="en-US" sz="2000" b="0" dirty="0"/>
          </a:p>
          <a:p>
            <a:pPr marL="0" indent="0">
              <a:buNone/>
            </a:pPr>
            <a:r>
              <a:rPr lang="en-US" sz="2000" b="0" dirty="0"/>
              <a:t>‣ </a:t>
            </a:r>
            <a:r>
              <a:rPr lang="en-US" sz="2000" b="0" dirty="0" smtClean="0">
                <a:solidFill>
                  <a:srgbClr val="00B050"/>
                </a:solidFill>
              </a:rPr>
              <a:t>High-field </a:t>
            </a:r>
            <a:r>
              <a:rPr lang="en-US" sz="2000" b="0" dirty="0">
                <a:solidFill>
                  <a:srgbClr val="00B050"/>
                </a:solidFill>
              </a:rPr>
              <a:t>magnets, including use of high-temperature superconductors</a:t>
            </a:r>
          </a:p>
          <a:p>
            <a:pPr marL="0" indent="0">
              <a:buNone/>
            </a:pPr>
            <a:r>
              <a:rPr lang="en-US" sz="2000" b="0" dirty="0"/>
              <a:t>‣ High-gradient acceleration (plasma / laser)</a:t>
            </a:r>
          </a:p>
          <a:p>
            <a:pPr marL="0" indent="0">
              <a:buNone/>
            </a:pPr>
            <a:r>
              <a:rPr lang="en-US" sz="2000" b="0" dirty="0"/>
              <a:t>‣ High-gradient RF structures and systems</a:t>
            </a:r>
          </a:p>
          <a:p>
            <a:pPr marL="0" indent="0">
              <a:buNone/>
            </a:pPr>
            <a:r>
              <a:rPr lang="en-US" sz="2000" b="0" dirty="0"/>
              <a:t>‣ Bright muon beams and muon colliders</a:t>
            </a:r>
          </a:p>
          <a:p>
            <a:pPr marL="0" indent="0">
              <a:buNone/>
            </a:pPr>
            <a:r>
              <a:rPr lang="en-US" sz="2000" b="0" dirty="0"/>
              <a:t>‣ Energy-recovery </a:t>
            </a:r>
            <a:r>
              <a:rPr lang="en-US" sz="2000" b="0" dirty="0" err="1" smtClean="0"/>
              <a:t>linacs</a:t>
            </a:r>
            <a:endParaRPr lang="en-US" sz="2000" b="0" dirty="0" smtClean="0"/>
          </a:p>
          <a:p>
            <a:pPr marL="0" indent="0">
              <a:buNone/>
            </a:pPr>
            <a:endParaRPr lang="en-US" sz="2000" b="0" dirty="0"/>
          </a:p>
          <a:p>
            <a:pPr marL="0" indent="0">
              <a:buNone/>
            </a:pPr>
            <a:r>
              <a:rPr lang="en-US" sz="2000" b="0" dirty="0">
                <a:solidFill>
                  <a:srgbClr val="0070C0"/>
                </a:solidFill>
              </a:rPr>
              <a:t>The initial phase of this process is </a:t>
            </a:r>
            <a:r>
              <a:rPr lang="en-US" sz="2000" b="0" dirty="0" smtClean="0">
                <a:solidFill>
                  <a:srgbClr val="0070C0"/>
                </a:solidFill>
              </a:rPr>
              <a:t>to define the </a:t>
            </a:r>
            <a:r>
              <a:rPr lang="en-US" sz="2000" b="0" dirty="0">
                <a:solidFill>
                  <a:srgbClr val="0070C0"/>
                </a:solidFill>
              </a:rPr>
              <a:t>R&amp;D roadmap through the work of expert panels </a:t>
            </a:r>
            <a:r>
              <a:rPr lang="en-US" sz="2000" b="0" dirty="0" smtClean="0">
                <a:solidFill>
                  <a:srgbClr val="0070C0"/>
                </a:solidFill>
              </a:rPr>
              <a:t>(EP) drawn </a:t>
            </a:r>
            <a:r>
              <a:rPr lang="en-US" sz="2000" b="0" dirty="0">
                <a:solidFill>
                  <a:srgbClr val="0070C0"/>
                </a:solidFill>
              </a:rPr>
              <a:t>from the European and international community</a:t>
            </a:r>
            <a:r>
              <a:rPr lang="en-US" sz="2000" b="0" dirty="0"/>
              <a:t>. </a:t>
            </a:r>
          </a:p>
          <a:p>
            <a:pPr marL="0" indent="0">
              <a:buNone/>
            </a:pPr>
            <a:endParaRPr lang="en-US" sz="2000" b="0" dirty="0"/>
          </a:p>
          <a:p>
            <a:pPr marL="0" indent="0">
              <a:buNone/>
            </a:pPr>
            <a:endParaRPr lang="en-US" sz="2000" b="0" dirty="0"/>
          </a:p>
        </p:txBody>
      </p:sp>
      <p:sp>
        <p:nvSpPr>
          <p:cNvPr id="4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11157188" y="6665909"/>
            <a:ext cx="837259" cy="153888"/>
          </a:xfrm>
        </p:spPr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032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587" y="158347"/>
            <a:ext cx="10972800" cy="454854"/>
          </a:xfrm>
        </p:spPr>
        <p:txBody>
          <a:bodyPr/>
          <a:lstStyle/>
          <a:p>
            <a:r>
              <a:rPr lang="en-US" sz="2800" dirty="0">
                <a:solidFill>
                  <a:srgbClr val="0070C0"/>
                </a:solidFill>
              </a:rPr>
              <a:t>Roadmap </a:t>
            </a:r>
            <a:r>
              <a:rPr lang="en-US" sz="2800" dirty="0" smtClean="0">
                <a:solidFill>
                  <a:srgbClr val="0070C0"/>
                </a:solidFill>
              </a:rPr>
              <a:t>Status, Timeline and Next Steps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3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2452" y="732353"/>
            <a:ext cx="11090787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</a:rPr>
              <a:t>Process </a:t>
            </a:r>
            <a:r>
              <a:rPr lang="en-US" b="1" dirty="0">
                <a:solidFill>
                  <a:srgbClr val="0070C0"/>
                </a:solidFill>
              </a:rPr>
              <a:t>is now fully under </a:t>
            </a:r>
            <a:r>
              <a:rPr lang="en-US" b="1" dirty="0" smtClean="0">
                <a:solidFill>
                  <a:srgbClr val="0070C0"/>
                </a:solidFill>
              </a:rPr>
              <a:t>way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Several </a:t>
            </a:r>
            <a:r>
              <a:rPr lang="en-US" dirty="0"/>
              <a:t>panel meetings already, full open workshops being </a:t>
            </a:r>
            <a:r>
              <a:rPr lang="en-US" dirty="0" smtClean="0"/>
              <a:t>held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Key </a:t>
            </a:r>
            <a:r>
              <a:rPr lang="en-US" dirty="0"/>
              <a:t>questions and issues now identified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Processes </a:t>
            </a:r>
            <a:r>
              <a:rPr lang="en-US" dirty="0"/>
              <a:t>for development of costed </a:t>
            </a:r>
            <a:r>
              <a:rPr lang="en-US" dirty="0" smtClean="0"/>
              <a:t>5/ </a:t>
            </a:r>
            <a:r>
              <a:rPr lang="en-US" dirty="0"/>
              <a:t>10-year options now being </a:t>
            </a:r>
            <a:r>
              <a:rPr lang="en-US" dirty="0" smtClean="0"/>
              <a:t>developed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</a:rPr>
              <a:t>Timeline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March CERN </a:t>
            </a:r>
            <a:r>
              <a:rPr lang="en-US" dirty="0"/>
              <a:t>Council: presentation of roadmap scope and </a:t>
            </a:r>
            <a:r>
              <a:rPr lang="en-US" dirty="0" smtClean="0"/>
              <a:t>process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Short (~four pages) written reports </a:t>
            </a:r>
            <a:r>
              <a:rPr lang="en-US" dirty="0" smtClean="0"/>
              <a:t>from EP requested </a:t>
            </a:r>
            <a:r>
              <a:rPr lang="en-US" dirty="0"/>
              <a:t>by 7th </a:t>
            </a:r>
            <a:r>
              <a:rPr lang="en-US" dirty="0" smtClean="0"/>
              <a:t>June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B050"/>
                </a:solidFill>
              </a:rPr>
              <a:t>Structure</a:t>
            </a:r>
            <a:r>
              <a:rPr lang="en-US" sz="1400" dirty="0">
                <a:solidFill>
                  <a:srgbClr val="00B050"/>
                </a:solidFill>
              </a:rPr>
              <a:t>: remit; key issues; process so far; initial findings; next steps; structure of the final </a:t>
            </a:r>
            <a:r>
              <a:rPr lang="en-US" sz="1400" dirty="0" smtClean="0">
                <a:solidFill>
                  <a:srgbClr val="00B050"/>
                </a:solidFill>
              </a:rPr>
              <a:t>report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9933"/>
                </a:solidFill>
              </a:rPr>
              <a:t>14-15 June </a:t>
            </a:r>
            <a:r>
              <a:rPr lang="en-US" dirty="0">
                <a:solidFill>
                  <a:srgbClr val="FF9933"/>
                </a:solidFill>
              </a:rPr>
              <a:t>SPC: preview of final report structure, scope and </a:t>
            </a:r>
            <a:r>
              <a:rPr lang="en-US" dirty="0" smtClean="0">
                <a:solidFill>
                  <a:srgbClr val="FF9933"/>
                </a:solidFill>
              </a:rPr>
              <a:t>style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June </a:t>
            </a:r>
            <a:r>
              <a:rPr lang="en-US" dirty="0"/>
              <a:t>Council: final approval of LDG mandate and roadmap </a:t>
            </a:r>
            <a:r>
              <a:rPr lang="en-US" dirty="0" smtClean="0"/>
              <a:t>scope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9933"/>
                </a:solidFill>
              </a:rPr>
              <a:t>Early </a:t>
            </a:r>
            <a:r>
              <a:rPr lang="en-US" dirty="0">
                <a:solidFill>
                  <a:srgbClr val="FF9933"/>
                </a:solidFill>
              </a:rPr>
              <a:t>July: Open workshop for </a:t>
            </a:r>
            <a:r>
              <a:rPr lang="en-US" dirty="0" smtClean="0">
                <a:solidFill>
                  <a:srgbClr val="FF9933"/>
                </a:solidFill>
              </a:rPr>
              <a:t>Particle Physics </a:t>
            </a:r>
            <a:r>
              <a:rPr lang="en-US" dirty="0">
                <a:solidFill>
                  <a:srgbClr val="FF9933"/>
                </a:solidFill>
              </a:rPr>
              <a:t>community to seek input / </a:t>
            </a:r>
            <a:r>
              <a:rPr lang="en-US" dirty="0" smtClean="0">
                <a:solidFill>
                  <a:srgbClr val="FF9933"/>
                </a:solidFill>
              </a:rPr>
              <a:t>feedback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</a:t>
            </a:r>
            <a:r>
              <a:rPr lang="en-US" dirty="0" smtClean="0"/>
              <a:t>nterim report by 16</a:t>
            </a:r>
            <a:r>
              <a:rPr lang="en-US" baseline="30000" dirty="0" smtClean="0"/>
              <a:t>th</a:t>
            </a:r>
            <a:r>
              <a:rPr lang="en-US" dirty="0" smtClean="0"/>
              <a:t> of July</a:t>
            </a:r>
            <a:endParaRPr lang="en-US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B050"/>
                </a:solidFill>
              </a:rPr>
              <a:t>A </a:t>
            </a:r>
            <a:r>
              <a:rPr lang="en-US" sz="1400" dirty="0">
                <a:solidFill>
                  <a:srgbClr val="00B050"/>
                </a:solidFill>
              </a:rPr>
              <a:t>written summary of findings so far and key R&amp;D topics (10 pages per panel</a:t>
            </a:r>
            <a:r>
              <a:rPr lang="en-US" sz="1400" dirty="0" smtClean="0">
                <a:solidFill>
                  <a:srgbClr val="00B050"/>
                </a:solidFill>
              </a:rPr>
              <a:t>)</a:t>
            </a:r>
            <a:endParaRPr lang="en-US" sz="1600" dirty="0" smtClean="0">
              <a:solidFill>
                <a:srgbClr val="00B05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26-30 July </a:t>
            </a:r>
            <a:r>
              <a:rPr lang="en-US" dirty="0"/>
              <a:t>EPS-HEP: presentation in ECFA session of interim </a:t>
            </a:r>
            <a:r>
              <a:rPr lang="en-US" dirty="0" smtClean="0"/>
              <a:t>findings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B050"/>
                </a:solidFill>
              </a:rPr>
              <a:t>Note : we will present </a:t>
            </a:r>
            <a:r>
              <a:rPr lang="en-US" sz="1400" dirty="0">
                <a:solidFill>
                  <a:srgbClr val="00B050"/>
                </a:solidFill>
              </a:rPr>
              <a:t>findings only, not the roadmap planning </a:t>
            </a:r>
            <a:r>
              <a:rPr lang="en-US" sz="1400" dirty="0" smtClean="0">
                <a:solidFill>
                  <a:srgbClr val="00B050"/>
                </a:solidFill>
              </a:rPr>
              <a:t>itself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September </a:t>
            </a:r>
            <a:r>
              <a:rPr lang="en-US" dirty="0"/>
              <a:t>Council: presentation of interim report (findings, but no planning</a:t>
            </a:r>
            <a:r>
              <a:rPr lang="en-US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September </a:t>
            </a:r>
            <a:r>
              <a:rPr lang="en-US" dirty="0"/>
              <a:t>– October: ‘closed’ definition of draft roadmap and scoped </a:t>
            </a:r>
            <a:r>
              <a:rPr lang="en-US" dirty="0" smtClean="0"/>
              <a:t>plans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FF0000"/>
                </a:solidFill>
              </a:rPr>
              <a:t>15- 17 </a:t>
            </a:r>
            <a:r>
              <a:rPr lang="en-US" sz="1400" b="1" dirty="0" smtClean="0">
                <a:solidFill>
                  <a:srgbClr val="FF0000"/>
                </a:solidFill>
              </a:rPr>
              <a:t>September </a:t>
            </a:r>
            <a:r>
              <a:rPr lang="en-US" sz="1400" b="1" dirty="0">
                <a:solidFill>
                  <a:srgbClr val="FF0000"/>
                </a:solidFill>
              </a:rPr>
              <a:t>: 3rd </a:t>
            </a:r>
            <a:r>
              <a:rPr lang="en-US" sz="1400" b="1" dirty="0" smtClean="0">
                <a:solidFill>
                  <a:srgbClr val="FF0000"/>
                </a:solidFill>
              </a:rPr>
              <a:t>HFM “Workshop</a:t>
            </a:r>
            <a:r>
              <a:rPr lang="en-US" sz="1400" b="1" dirty="0">
                <a:solidFill>
                  <a:srgbClr val="FF0000"/>
                </a:solidFill>
              </a:rPr>
              <a:t>” Roadmap Implementation </a:t>
            </a:r>
            <a:r>
              <a:rPr lang="en-US" sz="1400" b="1" dirty="0" smtClean="0">
                <a:solidFill>
                  <a:srgbClr val="FF0000"/>
                </a:solidFill>
              </a:rPr>
              <a:t>restricted </a:t>
            </a:r>
            <a:r>
              <a:rPr lang="en-US" sz="1400" b="1" dirty="0">
                <a:solidFill>
                  <a:srgbClr val="FF0000"/>
                </a:solidFill>
              </a:rPr>
              <a:t>to the </a:t>
            </a:r>
            <a:r>
              <a:rPr lang="en-US" sz="1400" b="1" dirty="0" smtClean="0">
                <a:solidFill>
                  <a:srgbClr val="FF0000"/>
                </a:solidFill>
              </a:rPr>
              <a:t>EP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November: Draft final report review and feedback by SPC subcommittee - last chance to change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December </a:t>
            </a:r>
            <a:r>
              <a:rPr lang="en-US" dirty="0"/>
              <a:t>Council: approval of the final </a:t>
            </a:r>
            <a:r>
              <a:rPr lang="en-US" dirty="0" smtClean="0"/>
              <a:t>roadmap and report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</a:rPr>
              <a:t>Outcome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Public </a:t>
            </a:r>
            <a:r>
              <a:rPr lang="en-US" dirty="0"/>
              <a:t>summary report covering findings plus a scoped </a:t>
            </a:r>
            <a:r>
              <a:rPr lang="en-US" dirty="0" smtClean="0"/>
              <a:t>roadmap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SPC </a:t>
            </a:r>
            <a:r>
              <a:rPr lang="en-US" dirty="0"/>
              <a:t>/ Council recommendations on priorities and next steps in the process</a:t>
            </a:r>
          </a:p>
        </p:txBody>
      </p:sp>
    </p:spTree>
    <p:extLst>
      <p:ext uri="{BB962C8B-B14F-4D97-AF65-F5344CB8AC3E}">
        <p14:creationId xmlns:p14="http://schemas.microsoft.com/office/powerpoint/2010/main" val="320059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4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4796" y="1918454"/>
            <a:ext cx="60980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Thank you for attending </a:t>
            </a:r>
            <a:endParaRPr lang="en-US" sz="36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0070C0"/>
                </a:solidFill>
              </a:rPr>
              <a:t>this </a:t>
            </a:r>
            <a:r>
              <a:rPr lang="en-US" sz="3600" b="1" dirty="0">
                <a:solidFill>
                  <a:srgbClr val="0070C0"/>
                </a:solidFill>
              </a:rPr>
              <a:t>workshop</a:t>
            </a:r>
          </a:p>
        </p:txBody>
      </p:sp>
    </p:spTree>
    <p:extLst>
      <p:ext uri="{BB962C8B-B14F-4D97-AF65-F5344CB8AC3E}">
        <p14:creationId xmlns:p14="http://schemas.microsoft.com/office/powerpoint/2010/main" val="367173790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9A88B8C1-4942-46D3-9391-C2B501F07E8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4068</TotalTime>
  <Words>483</Words>
  <Application>Microsoft Office PowerPoint</Application>
  <PresentationFormat>Grand écran</PresentationFormat>
  <Paragraphs>45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Verdana</vt:lpstr>
      <vt:lpstr>Wingdings</vt:lpstr>
      <vt:lpstr>Wingdings 3</vt:lpstr>
      <vt:lpstr>Template CEA 2019 Défaut</vt:lpstr>
      <vt:lpstr>High Field Magnet Roadmap Preparation Workshop   Closure   </vt:lpstr>
      <vt:lpstr>Accelerator R&amp;D Roadmap Planning: Process and Remit</vt:lpstr>
      <vt:lpstr>Roadmap Status, Timeline and Next Steps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VEDRINE Pierre</dc:creator>
  <cp:lastModifiedBy>VEDRINE Pierre</cp:lastModifiedBy>
  <cp:revision>205</cp:revision>
  <dcterms:created xsi:type="dcterms:W3CDTF">2021-01-21T08:07:27Z</dcterms:created>
  <dcterms:modified xsi:type="dcterms:W3CDTF">2021-06-03T12:43:55Z</dcterms:modified>
</cp:coreProperties>
</file>