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7" r:id="rId4"/>
    <p:sldId id="288" r:id="rId5"/>
    <p:sldId id="283" r:id="rId6"/>
    <p:sldId id="285" r:id="rId7"/>
    <p:sldId id="278" r:id="rId8"/>
    <p:sldId id="279" r:id="rId9"/>
    <p:sldId id="280" r:id="rId10"/>
    <p:sldId id="281" r:id="rId11"/>
    <p:sldId id="282" r:id="rId12"/>
    <p:sldId id="287" r:id="rId13"/>
    <p:sldId id="265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6FF"/>
    <a:srgbClr val="3B9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5"/>
    <p:restoredTop sz="92486"/>
  </p:normalViewPr>
  <p:slideViewPr>
    <p:cSldViewPr snapToGrid="0" snapToObjects="1">
      <p:cViewPr>
        <p:scale>
          <a:sx n="101" d="100"/>
          <a:sy n="101" d="100"/>
        </p:scale>
        <p:origin x="144" y="47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90BDE-8811-7948-B421-61294412A20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52D04-858D-994A-BFE2-40BD4AE0C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87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6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0.0789$ $\%$ \\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809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0.0789$ $\%$ \\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387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0.0789$ $\%$ \\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06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0.0789$ $\%$ \\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29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936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0.0789$ $\%$ \\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250 &amp; 50 &amp; 75 &amp; 75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Delta$THETA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Delta$PHI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$\dagger$ &amp; $\dagger$ 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200 &amp; 100 &amp; 100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52D04-858D-994A-BFE2-40BD4AE0C08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1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73F85-2BB0-AA44-A7E3-EA3540833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B39A53-8B54-6440-BCEF-3C28D241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644DD-089F-DE4C-A6F8-CC09F1E31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C58EC-59A5-3F43-B433-8436C1C3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F30FB-1A9A-D94F-AAD1-04D4AD02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47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FFDAC-A61C-8645-A9EC-B28652157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86C117-8983-DA49-BEA2-8573F2535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832DB-5AF7-E648-976F-F083A51C4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2902E-21E2-7F47-92D9-3E1994426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77294-BC2C-564D-A6BF-71FBBE4B8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85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B77787-11D4-594D-9EA9-27AC4A6816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1E5162-2FA1-9F4C-97E4-76AC461E6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3ACF5-5281-2D4B-92CB-94068516D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D95E1-688D-3A40-BA05-185E057CF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BF534-4043-7E4B-88D7-6A34F80E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44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891EF-3F46-4840-AEC6-27B593127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9A4CA-0385-314E-87FD-E1DBF3321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2F81E-EAA8-DB49-A631-C2500B328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9994F-3BE5-6147-836B-BCAD92EBA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882C0-873D-F743-84DD-03975BCCB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66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86336-BA6C-134A-BB62-1C422F54E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EEDE5-6296-6544-8B4E-C3245824B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7B87C-7961-8549-88CE-A5B8F4C06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27DAB-135D-4B43-8424-4AA5896CC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89FB7-D590-B24D-8DC1-0350CBB98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61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E04E0-78B7-0148-87F8-6688204AA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641C0-8302-404F-8C92-8434209B6D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C6B3D-B501-B440-AFE1-3BB2C2CAA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C328E-7B95-474B-BCD5-3DC78AB75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A67FF-FDCC-9D44-ABD9-349811F40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BE3BC2-D965-A94C-91FB-996685C8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12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19B1B-A93C-374B-91E0-660F3063A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51D17-95EB-0C47-AAF8-CB7952055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EC5DD-0F4B-7C4A-A300-E8A4CCAD2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AD75F-7C35-CC4C-AA84-EDC557CA88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3A628F-CD94-7D4B-9BB5-A54204FA1B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78B851-6D7B-C04F-95BD-CA58821EA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2E3ACD-FE37-804C-9227-57F6CF25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08E00E-3C0E-AA42-9022-758AF5475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9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59B4-F946-9B4C-B72D-FE64FC50F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73BF1-989A-6E42-B270-33385C78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BA413-A522-D24F-B453-CABA8DBF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19F25-0501-6F47-845F-67F164FF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42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AB277F-D5C6-AE4F-B111-9DA9761C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FDEFEA-064F-5C40-B954-7C2092CAA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37289-1631-6343-A696-6BC3666E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38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280F1-62F0-FA4A-A362-B5A34968A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5A483-00A9-094D-93AE-298587173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0D7F9-2DB0-6C41-9E2C-807DF499A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1C8F9-CDFE-5540-A8D5-2CE6F294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FB4A3-4B05-9A4A-87DC-31B786F56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0FBC0-3B06-E141-A8D2-171200A89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6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92871-F55B-ED4E-8603-93D6C20F0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00EA0-C749-ED4D-8E9A-1EA31E136A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52A6F6-1F9A-3C44-8945-E11E3AC17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FD2EC-19C4-D846-BDA6-CDB9E969C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E031C-61E5-6840-94DC-C49B59120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0E9FB7-0717-3645-A476-CFBA70637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30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74D73D-2266-294E-AF03-E91AEAD76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6F45E-7EBE-434D-B111-D8DE9358D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5ADC2-9F59-F643-9F43-8E17416A6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F02B-4900-454A-87E7-EA70242944C8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0CFB9-0B15-BF49-8FB9-8DC49C5E4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4DE7D-3E8A-5C4E-A5FA-AFCBB3D03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8B644-EBAE-234F-87B2-59B1604D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1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3.png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55.png"/><Relationship Id="rId4" Type="http://schemas.openxmlformats.org/officeDocument/2006/relationships/image" Target="../media/image48.png"/><Relationship Id="rId9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4.png"/><Relationship Id="rId7" Type="http://schemas.openxmlformats.org/officeDocument/2006/relationships/image" Target="../media/image4.emf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11" Type="http://schemas.openxmlformats.org/officeDocument/2006/relationships/image" Target="../media/image17.emf"/><Relationship Id="rId5" Type="http://schemas.openxmlformats.org/officeDocument/2006/relationships/image" Target="../media/image1.emf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8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4.emf"/><Relationship Id="rId5" Type="http://schemas.openxmlformats.org/officeDocument/2006/relationships/image" Target="../media/image2.emf"/><Relationship Id="rId10" Type="http://schemas.openxmlformats.org/officeDocument/2006/relationships/image" Target="../media/image3.emf"/><Relationship Id="rId4" Type="http://schemas.openxmlformats.org/officeDocument/2006/relationships/image" Target="../media/image1.emf"/><Relationship Id="rId9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5.emf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3.emf"/><Relationship Id="rId4" Type="http://schemas.openxmlformats.org/officeDocument/2006/relationships/image" Target="../media/image6.emf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4.png"/><Relationship Id="rId7" Type="http://schemas.openxmlformats.org/officeDocument/2006/relationships/image" Target="../media/image18.emf"/><Relationship Id="rId12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4.emf"/><Relationship Id="rId5" Type="http://schemas.openxmlformats.org/officeDocument/2006/relationships/image" Target="../media/image16.emf"/><Relationship Id="rId10" Type="http://schemas.openxmlformats.org/officeDocument/2006/relationships/image" Target="../media/image2.emf"/><Relationship Id="rId4" Type="http://schemas.openxmlformats.org/officeDocument/2006/relationships/image" Target="../media/image15.png"/><Relationship Id="rId9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B937-92EF-0249-ADE0-BF50F9855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>
            <a:normAutofit/>
          </a:bodyPr>
          <a:lstStyle/>
          <a:p>
            <a:r>
              <a:rPr lang="en-GB" sz="5000" dirty="0">
                <a:solidFill>
                  <a:srgbClr val="3736FF"/>
                </a:solidFill>
                <a:latin typeface="Cambria" panose="02040503050406030204" pitchFamily="18" charset="0"/>
              </a:rPr>
              <a:t>Status of FCC-</a:t>
            </a:r>
            <a:r>
              <a:rPr lang="en-GB" sz="5000" dirty="0" err="1">
                <a:solidFill>
                  <a:srgbClr val="3736FF"/>
                </a:solidFill>
                <a:latin typeface="Cambria" panose="02040503050406030204" pitchFamily="18" charset="0"/>
              </a:rPr>
              <a:t>ee</a:t>
            </a:r>
            <a:r>
              <a:rPr lang="en-GB" sz="5000" dirty="0">
                <a:solidFill>
                  <a:srgbClr val="3736FF"/>
                </a:solidFill>
                <a:latin typeface="Cambria" panose="02040503050406030204" pitchFamily="18" charset="0"/>
              </a:rPr>
              <a:t> tuning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75F013-471F-6743-B6A0-1FCC54326D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81438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Avenir Light" panose="020B0402020203020204" pitchFamily="34" charset="77"/>
              </a:rPr>
              <a:t>Tessa Charles</a:t>
            </a:r>
          </a:p>
          <a:p>
            <a:r>
              <a:rPr lang="en-GB" dirty="0">
                <a:latin typeface="Avenir Light" panose="020B0402020203020204" pitchFamily="34" charset="77"/>
              </a:rPr>
              <a:t>With thanks to: Andrey Abramov, Roderick Bruce, Michael Hofer, </a:t>
            </a:r>
            <a:r>
              <a:rPr lang="en-GB" dirty="0" err="1">
                <a:latin typeface="Avenir Light" panose="020B0402020203020204" pitchFamily="34" charset="77"/>
              </a:rPr>
              <a:t>Maitreyee</a:t>
            </a:r>
            <a:r>
              <a:rPr lang="en-GB" dirty="0">
                <a:latin typeface="Avenir Light" panose="020B0402020203020204" pitchFamily="34" charset="77"/>
              </a:rPr>
              <a:t> </a:t>
            </a:r>
            <a:r>
              <a:rPr lang="en-GB" dirty="0" err="1">
                <a:latin typeface="Avenir Light" panose="020B0402020203020204" pitchFamily="34" charset="77"/>
              </a:rPr>
              <a:t>Moudgalya</a:t>
            </a:r>
            <a:r>
              <a:rPr lang="en-GB" dirty="0">
                <a:latin typeface="Avenir Light" panose="020B0402020203020204" pitchFamily="34" charset="77"/>
              </a:rPr>
              <a:t>, Tobias Persson, Léon Van </a:t>
            </a:r>
            <a:r>
              <a:rPr lang="en-GB" dirty="0" err="1">
                <a:latin typeface="Avenir Light" panose="020B0402020203020204" pitchFamily="34" charset="77"/>
              </a:rPr>
              <a:t>Riesen</a:t>
            </a:r>
            <a:r>
              <a:rPr lang="en-GB" dirty="0">
                <a:latin typeface="Avenir Light" panose="020B0402020203020204" pitchFamily="34" charset="77"/>
              </a:rPr>
              <a:t>-Haupt, </a:t>
            </a:r>
            <a:r>
              <a:rPr lang="en-GB" dirty="0" err="1">
                <a:latin typeface="Avenir Light" panose="020B0402020203020204" pitchFamily="34" charset="77"/>
              </a:rPr>
              <a:t>Bernahrd</a:t>
            </a:r>
            <a:r>
              <a:rPr lang="en-GB" dirty="0">
                <a:latin typeface="Avenir Light" panose="020B0402020203020204" pitchFamily="34" charset="77"/>
              </a:rPr>
              <a:t> Holzer, </a:t>
            </a:r>
            <a:r>
              <a:rPr lang="en-GB" dirty="0" err="1">
                <a:latin typeface="Avenir Light" panose="020B0402020203020204" pitchFamily="34" charset="77"/>
              </a:rPr>
              <a:t>Katsunobu</a:t>
            </a:r>
            <a:r>
              <a:rPr lang="en-GB" dirty="0">
                <a:latin typeface="Avenir Light" panose="020B0402020203020204" pitchFamily="34" charset="77"/>
              </a:rPr>
              <a:t> </a:t>
            </a:r>
            <a:r>
              <a:rPr lang="en-GB" dirty="0" err="1">
                <a:latin typeface="Avenir Light" panose="020B0402020203020204" pitchFamily="34" charset="77"/>
              </a:rPr>
              <a:t>Oide</a:t>
            </a:r>
            <a:r>
              <a:rPr lang="en-GB" dirty="0">
                <a:latin typeface="Avenir Light" panose="020B0402020203020204" pitchFamily="34" charset="77"/>
              </a:rPr>
              <a:t>, Frank Zimmermann, and the rest of the the FCC-</a:t>
            </a:r>
            <a:r>
              <a:rPr lang="en-GB" dirty="0" err="1">
                <a:latin typeface="Avenir Light" panose="020B0402020203020204" pitchFamily="34" charset="77"/>
              </a:rPr>
              <a:t>ee</a:t>
            </a:r>
            <a:r>
              <a:rPr lang="en-GB" dirty="0">
                <a:latin typeface="Avenir Light" panose="020B0402020203020204" pitchFamily="34" charset="77"/>
              </a:rPr>
              <a:t> optics team </a:t>
            </a:r>
          </a:p>
        </p:txBody>
      </p:sp>
    </p:spTree>
    <p:extLst>
      <p:ext uri="{BB962C8B-B14F-4D97-AF65-F5344CB8AC3E}">
        <p14:creationId xmlns:p14="http://schemas.microsoft.com/office/powerpoint/2010/main" val="1917813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DABDBF-08BA-8545-A18D-CEF4021D5F8E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Book" panose="02000503020000020003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911C0ED-673F-F740-8F8E-06D713A15DBE}"/>
              </a:ext>
            </a:extLst>
          </p:cNvPr>
          <p:cNvSpPr txBox="1">
            <a:spLocks/>
          </p:cNvSpPr>
          <p:nvPr/>
        </p:nvSpPr>
        <p:spPr>
          <a:xfrm>
            <a:off x="311971" y="334192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Option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8315AE37-ABC2-9E4E-812D-00C751763BD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890" y="946627"/>
                <a:ext cx="6903735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5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= 2.28 nm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= 0.49 pm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:br>
                  <a:rPr lang="en-GB" sz="1500" dirty="0">
                    <a:latin typeface="Avenir Book" panose="02000503020000020003" pitchFamily="2" charset="0"/>
                  </a:rPr>
                </a:br>
                <a:r>
                  <a:rPr lang="en-GB" sz="1500" dirty="0">
                    <a:latin typeface="Avenir Book" panose="02000503020000020003" pitchFamily="2" charset="0"/>
                  </a:rPr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AU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AU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the average emittances of the correct lattices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:endParaRPr lang="en-GB" sz="15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8315AE37-ABC2-9E4E-812D-00C751763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90" y="946627"/>
                <a:ext cx="6903735" cy="1325563"/>
              </a:xfrm>
              <a:prstGeom prst="rect">
                <a:avLst/>
              </a:prstGeom>
              <a:blipFill>
                <a:blip r:embed="rId2"/>
                <a:stretch>
                  <a:fillRect l="-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D3C06399-3B74-E940-81AA-4DECA363A204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C7BFAD-2CDE-454D-BFE2-31492D6E97B0}"/>
              </a:ext>
            </a:extLst>
          </p:cNvPr>
          <p:cNvGrpSpPr/>
          <p:nvPr/>
        </p:nvGrpSpPr>
        <p:grpSpPr>
          <a:xfrm>
            <a:off x="995504" y="4495219"/>
            <a:ext cx="3260553" cy="2204175"/>
            <a:chOff x="1230167" y="4514938"/>
            <a:chExt cx="3260553" cy="2204175"/>
          </a:xfrm>
        </p:grpSpPr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42FCC166-CDAA-194C-9165-4B85B0A927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4"/>
            <a:stretch/>
          </p:blipFill>
          <p:spPr bwMode="auto">
            <a:xfrm>
              <a:off x="1503680" y="4514938"/>
              <a:ext cx="2987040" cy="2204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>
              <a:extLst>
                <a:ext uri="{FF2B5EF4-FFF2-40B4-BE49-F238E27FC236}">
                  <a16:creationId xmlns:a16="http://schemas.microsoft.com/office/drawing/2014/main" id="{70575586-C76D-4A48-8A89-7D2A6B546D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969"/>
            <a:stretch/>
          </p:blipFill>
          <p:spPr bwMode="auto">
            <a:xfrm>
              <a:off x="1230167" y="4514939"/>
              <a:ext cx="202393" cy="2203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44" name="Picture 20">
            <a:extLst>
              <a:ext uri="{FF2B5EF4-FFF2-40B4-BE49-F238E27FC236}">
                <a16:creationId xmlns:a16="http://schemas.microsoft.com/office/drawing/2014/main" id="{B2776D82-7E68-6942-B5B4-144AFB95E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91" y="2307776"/>
            <a:ext cx="3390266" cy="222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>
            <a:extLst>
              <a:ext uri="{FF2B5EF4-FFF2-40B4-BE49-F238E27FC236}">
                <a16:creationId xmlns:a16="http://schemas.microsoft.com/office/drawing/2014/main" id="{FE5BFB02-068B-584B-B7BC-50D7E50A0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889" y="4573376"/>
            <a:ext cx="3081368" cy="213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>
            <a:extLst>
              <a:ext uri="{FF2B5EF4-FFF2-40B4-BE49-F238E27FC236}">
                <a16:creationId xmlns:a16="http://schemas.microsoft.com/office/drawing/2014/main" id="{BC4F3F10-5FDD-1647-B113-AA48B3AF1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217" y="2284624"/>
            <a:ext cx="2987040" cy="211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>
            <a:extLst>
              <a:ext uri="{FF2B5EF4-FFF2-40B4-BE49-F238E27FC236}">
                <a16:creationId xmlns:a16="http://schemas.microsoft.com/office/drawing/2014/main" id="{C1DCECAF-702D-0A4C-AEDF-795600000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061" y="4588342"/>
            <a:ext cx="2987040" cy="213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>
            <a:extLst>
              <a:ext uri="{FF2B5EF4-FFF2-40B4-BE49-F238E27FC236}">
                <a16:creationId xmlns:a16="http://schemas.microsoft.com/office/drawing/2014/main" id="{5D2A4058-3F49-F247-A7FF-27CB871F5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67" y="2237938"/>
            <a:ext cx="2987040" cy="211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504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DABDBF-08BA-8545-A18D-CEF4021D5F8E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Book" panose="02000503020000020003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911C0ED-673F-F740-8F8E-06D713A15DBE}"/>
              </a:ext>
            </a:extLst>
          </p:cNvPr>
          <p:cNvSpPr txBox="1">
            <a:spLocks/>
          </p:cNvSpPr>
          <p:nvPr/>
        </p:nvSpPr>
        <p:spPr>
          <a:xfrm>
            <a:off x="311971" y="334192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Option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594B705-F1E4-124E-B71C-C4E2322C12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9139" y="749457"/>
                <a:ext cx="2783981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1.49 nm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1 pm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:br>
                  <a:rPr lang="en-GB" sz="1500" dirty="0">
                    <a:latin typeface="Avenir Book" panose="02000503020000020003" pitchFamily="2" charset="0"/>
                  </a:rPr>
                </a:br>
                <a:r>
                  <a:rPr lang="en-AU" sz="1500" dirty="0">
                    <a:latin typeface="Avenir Book" panose="02000503020000020003" pitchFamily="2" charset="0"/>
                  </a:rPr>
                  <a:t>The ‘design’ values</a:t>
                </a:r>
                <a:endParaRPr lang="en-GB" sz="15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594B705-F1E4-124E-B71C-C4E2322C1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139" y="749457"/>
                <a:ext cx="2783981" cy="1325563"/>
              </a:xfrm>
              <a:prstGeom prst="rect">
                <a:avLst/>
              </a:prstGeom>
              <a:blipFill>
                <a:blip r:embed="rId2"/>
                <a:stretch>
                  <a:fillRect l="-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>
            <a:extLst>
              <a:ext uri="{FF2B5EF4-FFF2-40B4-BE49-F238E27FC236}">
                <a16:creationId xmlns:a16="http://schemas.microsoft.com/office/drawing/2014/main" id="{F7585052-4935-3E45-8A44-668B0EF06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" y="2039046"/>
            <a:ext cx="3366014" cy="219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CC3ABE11-4944-FA49-9E05-2A0343693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95" y="4313327"/>
            <a:ext cx="3231659" cy="22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B6BCE69-5E1F-174A-A8C1-B333910B4B72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48A998E-4F57-954A-8BCE-3292C77A9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90" y="4326221"/>
            <a:ext cx="3106443" cy="22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9A2F7DC-6F6F-A548-B9C6-D2A9F0026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91" y="1913024"/>
            <a:ext cx="3106442" cy="219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6C295E2B-DE76-2247-943E-134DCEBEE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744" y="4326222"/>
            <a:ext cx="3138995" cy="22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2EDA4070-EC11-8F44-8004-C52AD19D1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188" y="1913024"/>
            <a:ext cx="3245551" cy="22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680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DABDBF-08BA-8545-A18D-CEF4021D5F8E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Book" panose="02000503020000020003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911C0ED-673F-F740-8F8E-06D713A15DBE}"/>
              </a:ext>
            </a:extLst>
          </p:cNvPr>
          <p:cNvSpPr txBox="1">
            <a:spLocks/>
          </p:cNvSpPr>
          <p:nvPr/>
        </p:nvSpPr>
        <p:spPr>
          <a:xfrm>
            <a:off x="311971" y="334192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Option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594B705-F1E4-124E-B71C-C4E2322C12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9139" y="749457"/>
                <a:ext cx="2783981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1.49 nm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2.9 pm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:br>
                  <a:rPr lang="en-GB" sz="1500" dirty="0">
                    <a:latin typeface="Avenir Book" panose="02000503020000020003" pitchFamily="2" charset="0"/>
                  </a:rPr>
                </a:br>
                <a:r>
                  <a:rPr lang="en-AU" sz="1500" dirty="0">
                    <a:latin typeface="Avenir Book" panose="02000503020000020003" pitchFamily="2" charset="0"/>
                  </a:rPr>
                  <a:t>The ‘design’ values</a:t>
                </a:r>
                <a:endParaRPr lang="en-GB" sz="15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594B705-F1E4-124E-B71C-C4E2322C1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139" y="749457"/>
                <a:ext cx="2783981" cy="1325563"/>
              </a:xfrm>
              <a:prstGeom prst="rect">
                <a:avLst/>
              </a:prstGeom>
              <a:blipFill>
                <a:blip r:embed="rId3"/>
                <a:stretch>
                  <a:fillRect l="-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>
            <a:extLst>
              <a:ext uri="{FF2B5EF4-FFF2-40B4-BE49-F238E27FC236}">
                <a16:creationId xmlns:a16="http://schemas.microsoft.com/office/drawing/2014/main" id="{F7585052-4935-3E45-8A44-668B0EF06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40" y="2039046"/>
            <a:ext cx="3366014" cy="219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B6BCE69-5E1F-174A-A8C1-B333910B4B72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212E597-5A08-2940-8B86-FCF1AE2DE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96" y="4426907"/>
            <a:ext cx="3366014" cy="227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DF54B18E-B931-E644-B4A1-AE9424AFD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49" y="2010764"/>
            <a:ext cx="3023699" cy="214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49C725CD-89E8-C54C-8365-97C55E93A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34" y="4489568"/>
            <a:ext cx="3103270" cy="215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04AC00C1-45A3-634B-8A55-32E779F97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005" y="2075020"/>
            <a:ext cx="3023699" cy="214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>
            <a:extLst>
              <a:ext uri="{FF2B5EF4-FFF2-40B4-BE49-F238E27FC236}">
                <a16:creationId xmlns:a16="http://schemas.microsoft.com/office/drawing/2014/main" id="{B4EAC5D1-065D-914B-8ACE-E51D581DF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966" y="4489568"/>
            <a:ext cx="3047571" cy="215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680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0E04CE-A3B4-B041-BB6A-6A272BDD0F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32560"/>
                <a:ext cx="10601960" cy="474440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dirty="0">
                    <a:latin typeface="Avenir Light" panose="020B0402020203020204" pitchFamily="34" charset="77"/>
                  </a:rPr>
                  <a:t>Global emittance tuning corrections achieve a median final vertical emittance of 0.23 pm and a horizontal emittance of 2.3 nm. </a:t>
                </a:r>
              </a:p>
              <a:p>
                <a:pPr marL="0" indent="0">
                  <a:buNone/>
                </a:pPr>
                <a:endParaRPr lang="en-GB" sz="1800" dirty="0">
                  <a:latin typeface="Avenir Light" panose="020B0402020203020204" pitchFamily="34" charset="77"/>
                </a:endParaRPr>
              </a:p>
              <a:p>
                <a:pPr marL="0" indent="0">
                  <a:buNone/>
                </a:pPr>
                <a:r>
                  <a:rPr lang="en-GB" sz="1800" dirty="0">
                    <a:latin typeface="Avenir Light" panose="020B0402020203020204" pitchFamily="34" charset="77"/>
                  </a:rPr>
                  <a:t>Beam size calculations shown using 3 different reference emittance values. Maximum values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AU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=1.1</m:t>
                    </m:r>
                  </m:oMath>
                </a14:m>
                <a:r>
                  <a:rPr lang="en-GB" sz="1800" dirty="0">
                    <a:latin typeface="Avenir Light" panose="020B0402020203020204" pitchFamily="34" charset="77"/>
                  </a:rPr>
                  <a:t> and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AU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AU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sz="1800" dirty="0">
                    <a:latin typeface="Avenir Light" panose="020B0402020203020204" pitchFamily="34" charset="77"/>
                  </a:rPr>
                  <a:t>, might be good first estimates. …but discussion continue…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0E04CE-A3B4-B041-BB6A-6A272BDD0F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32560"/>
                <a:ext cx="10601960" cy="4744403"/>
              </a:xfrm>
              <a:blipFill>
                <a:blip r:embed="rId2"/>
                <a:stretch>
                  <a:fillRect l="-599" t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F2A807-3289-1549-BE5E-568649EAA7DB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>
                <a:latin typeface="Avenir Light" panose="020B0402020203020204" pitchFamily="34" charset="77"/>
              </a:rPr>
              <a:pPr/>
              <a:t>13</a:t>
            </a:fld>
            <a:endParaRPr lang="en-US" dirty="0">
              <a:latin typeface="Avenir Light" panose="020B0402020203020204" pitchFamily="34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A41867-37CD-1646-AB7E-0C77F3D2AD0E}"/>
              </a:ext>
            </a:extLst>
          </p:cNvPr>
          <p:cNvSpPr/>
          <p:nvPr/>
        </p:nvSpPr>
        <p:spPr>
          <a:xfrm>
            <a:off x="0" y="98104"/>
            <a:ext cx="12192000" cy="787358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Light" panose="020B0402020203020204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161E6C-78EB-4240-A916-CC87B38683B8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  <a:latin typeface="Avenir Light" panose="020B0402020203020204" pitchFamily="34" charset="77"/>
              </a:rPr>
              <a:t>Conclusion</a:t>
            </a:r>
          </a:p>
          <a:p>
            <a:endParaRPr lang="en-US" sz="3200" dirty="0">
              <a:solidFill>
                <a:schemeClr val="bg1"/>
              </a:solidFill>
              <a:latin typeface="Avenir Light" panose="020B0402020203020204" pitchFamily="34" charset="77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96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>
            <a:extLst>
              <a:ext uri="{FF2B5EF4-FFF2-40B4-BE49-F238E27FC236}">
                <a16:creationId xmlns:a16="http://schemas.microsoft.com/office/drawing/2014/main" id="{25D195D7-D9A7-0A44-AF18-E2B8314B6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59" y="4368151"/>
            <a:ext cx="3539093" cy="24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10CD2B0-5E40-D54A-98BF-DFBA4B9C5B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89" y="1726979"/>
            <a:ext cx="6082523" cy="22809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D67400-785C-8C4E-BE82-E63700D8A0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07" t="93505" r="15000" b="-1589"/>
          <a:stretch/>
        </p:blipFill>
        <p:spPr>
          <a:xfrm>
            <a:off x="501012" y="4191775"/>
            <a:ext cx="3332119" cy="206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E25121-795E-E34D-ACC0-34299B4080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957" b="1"/>
          <a:stretch/>
        </p:blipFill>
        <p:spPr>
          <a:xfrm>
            <a:off x="-535931" y="4888997"/>
            <a:ext cx="5406003" cy="13255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8C0B66-9FB4-EE4C-BFF7-DD801EEBB7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07" t="86331" r="15000" b="6784"/>
          <a:stretch/>
        </p:blipFill>
        <p:spPr>
          <a:xfrm>
            <a:off x="346470" y="4019128"/>
            <a:ext cx="3332120" cy="1755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0E0B27-DFEC-D447-A699-5CA55AE60449}"/>
              </a:ext>
            </a:extLst>
          </p:cNvPr>
          <p:cNvSpPr txBox="1"/>
          <p:nvPr/>
        </p:nvSpPr>
        <p:spPr>
          <a:xfrm>
            <a:off x="491021" y="1301335"/>
            <a:ext cx="45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RMS misalignment and field errors tolerances: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EFD412-D9EA-5949-9D1B-1B32B94D6492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99399C-96D7-8F43-B5B9-040D7EC6C9AE}"/>
              </a:ext>
            </a:extLst>
          </p:cNvPr>
          <p:cNvSpPr txBox="1">
            <a:spLocks/>
          </p:cNvSpPr>
          <p:nvPr/>
        </p:nvSpPr>
        <p:spPr>
          <a:xfrm>
            <a:off x="299445" y="287277"/>
            <a:ext cx="10923009" cy="71759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2E89BD-8AF3-8649-AD8C-20C41407F835}"/>
              </a:ext>
            </a:extLst>
          </p:cNvPr>
          <p:cNvSpPr txBox="1"/>
          <p:nvPr/>
        </p:nvSpPr>
        <p:spPr>
          <a:xfrm>
            <a:off x="7875089" y="1196680"/>
            <a:ext cx="2960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4AE5D8E-2F88-1F4A-9113-E758E49385D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9086108-F3CC-E344-AAC1-5D1E5C7D441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664"/>
          <a:stretch/>
        </p:blipFill>
        <p:spPr>
          <a:xfrm>
            <a:off x="375732" y="4385974"/>
            <a:ext cx="4800600" cy="1566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2174B25-3AD5-AA47-9066-83DE1FB68F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9888" r="79822" b="-2011"/>
          <a:stretch/>
        </p:blipFill>
        <p:spPr>
          <a:xfrm>
            <a:off x="5210801" y="4377125"/>
            <a:ext cx="968655" cy="1654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04C483-F808-5541-AF8C-BE9EE69BAA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250" t="92745" r="29829" b="2708"/>
          <a:stretch/>
        </p:blipFill>
        <p:spPr>
          <a:xfrm>
            <a:off x="5176332" y="3830894"/>
            <a:ext cx="420131" cy="1037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42DB04-EAF3-294F-82A0-0A6F89ADE96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250" t="92745" r="29829" b="2708"/>
          <a:stretch/>
        </p:blipFill>
        <p:spPr>
          <a:xfrm>
            <a:off x="6065284" y="3830893"/>
            <a:ext cx="420131" cy="103719"/>
          </a:xfrm>
          <a:prstGeom prst="rect">
            <a:avLst/>
          </a:prstGeom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15802CF-EB3A-D849-B4A1-4BC7C84B0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252" y="1847719"/>
            <a:ext cx="3630466" cy="24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53FE27-623B-8A4E-993D-33135B4C2D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11920" y="4521402"/>
            <a:ext cx="1912861" cy="2021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EF9923-BBB1-9C4C-8ACA-2FE183AE78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78240" y="2310744"/>
            <a:ext cx="2146541" cy="2111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741866-8A79-054B-8303-97106B692B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6294" y="2033345"/>
            <a:ext cx="1888487" cy="21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D67400-785C-8C4E-BE82-E63700D8A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07" t="93505" r="15000" b="-1589"/>
          <a:stretch/>
        </p:blipFill>
        <p:spPr>
          <a:xfrm>
            <a:off x="501012" y="4191775"/>
            <a:ext cx="3332119" cy="206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E25121-795E-E34D-ACC0-34299B4080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57" b="1"/>
          <a:stretch/>
        </p:blipFill>
        <p:spPr>
          <a:xfrm>
            <a:off x="-535931" y="4797557"/>
            <a:ext cx="5406003" cy="13255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8C0B66-9FB4-EE4C-BFF7-DD801EEBB7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07" t="86331" r="15000" b="6784"/>
          <a:stretch/>
        </p:blipFill>
        <p:spPr>
          <a:xfrm>
            <a:off x="346470" y="4019128"/>
            <a:ext cx="3332120" cy="1755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0E0B27-DFEC-D447-A699-5CA55AE60449}"/>
              </a:ext>
            </a:extLst>
          </p:cNvPr>
          <p:cNvSpPr txBox="1"/>
          <p:nvPr/>
        </p:nvSpPr>
        <p:spPr>
          <a:xfrm>
            <a:off x="491021" y="1301335"/>
            <a:ext cx="45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RMS misalignment and field errors tolerances: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EFD412-D9EA-5949-9D1B-1B32B94D6492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99399C-96D7-8F43-B5B9-040D7EC6C9AE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4AE5D8E-2F88-1F4A-9113-E758E49385D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91F00C5-6D73-1F44-95C8-148C3E8AD0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937" y="1706659"/>
            <a:ext cx="6070455" cy="22809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086108-F3CC-E344-AAC1-5D1E5C7D44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664"/>
          <a:stretch/>
        </p:blipFill>
        <p:spPr>
          <a:xfrm>
            <a:off x="375732" y="4385974"/>
            <a:ext cx="4800600" cy="1566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2174B25-3AD5-AA47-9066-83DE1FB68F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9888" r="79822" b="-2011"/>
          <a:stretch/>
        </p:blipFill>
        <p:spPr>
          <a:xfrm>
            <a:off x="5210801" y="4377125"/>
            <a:ext cx="968655" cy="1654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04C483-F808-5541-AF8C-BE9EE69BAA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250" t="92745" r="29829" b="2708"/>
          <a:stretch/>
        </p:blipFill>
        <p:spPr>
          <a:xfrm>
            <a:off x="5176332" y="3830894"/>
            <a:ext cx="420131" cy="1037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42DB04-EAF3-294F-82A0-0A6F89ADE9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250" t="92745" r="29829" b="2708"/>
          <a:stretch/>
        </p:blipFill>
        <p:spPr>
          <a:xfrm>
            <a:off x="6065284" y="3830893"/>
            <a:ext cx="420131" cy="1037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B4CF6C5-7565-6B42-8557-DBB68306C6A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82" r="5050"/>
          <a:stretch/>
        </p:blipFill>
        <p:spPr>
          <a:xfrm>
            <a:off x="4603471" y="4975462"/>
            <a:ext cx="3151969" cy="17091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E9E70D-2BC3-D44E-B853-62D21177397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654" r="16217"/>
          <a:stretch/>
        </p:blipFill>
        <p:spPr>
          <a:xfrm>
            <a:off x="8273140" y="3080012"/>
            <a:ext cx="2358958" cy="1709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C79AA2-BF2A-A544-9DD6-CBA7B8BB666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453" r="5149"/>
          <a:stretch/>
        </p:blipFill>
        <p:spPr>
          <a:xfrm>
            <a:off x="8203800" y="4930910"/>
            <a:ext cx="2811754" cy="1709199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403E995-89A9-F548-AC40-BC91C542C47D}"/>
              </a:ext>
            </a:extLst>
          </p:cNvPr>
          <p:cNvSpPr txBox="1">
            <a:spLocks/>
          </p:cNvSpPr>
          <p:nvPr/>
        </p:nvSpPr>
        <p:spPr>
          <a:xfrm>
            <a:off x="6923687" y="1371634"/>
            <a:ext cx="4767587" cy="277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dirty="0"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Gaussian distributions truncated at 2.5 sigma.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dirty="0"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are used to calculate DTHETA and DPHI.</a:t>
            </a:r>
          </a:p>
        </p:txBody>
      </p:sp>
    </p:spTree>
    <p:extLst>
      <p:ext uri="{BB962C8B-B14F-4D97-AF65-F5344CB8AC3E}">
        <p14:creationId xmlns:p14="http://schemas.microsoft.com/office/powerpoint/2010/main" val="180160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>
            <a:extLst>
              <a:ext uri="{FF2B5EF4-FFF2-40B4-BE49-F238E27FC236}">
                <a16:creationId xmlns:a16="http://schemas.microsoft.com/office/drawing/2014/main" id="{E0D9768F-98E8-914C-B02B-788EDB0C3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184" y="4143138"/>
            <a:ext cx="3179917" cy="222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D67400-785C-8C4E-BE82-E63700D8A0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07" t="93505" r="15000" b="-1589"/>
          <a:stretch/>
        </p:blipFill>
        <p:spPr>
          <a:xfrm>
            <a:off x="501012" y="4191775"/>
            <a:ext cx="3332119" cy="206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E25121-795E-E34D-ACC0-34299B4080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957" b="1"/>
          <a:stretch/>
        </p:blipFill>
        <p:spPr>
          <a:xfrm>
            <a:off x="-535931" y="4797557"/>
            <a:ext cx="5406003" cy="13255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8C0B66-9FB4-EE4C-BFF7-DD801EEBB7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07" t="86331" r="15000" b="6784"/>
          <a:stretch/>
        </p:blipFill>
        <p:spPr>
          <a:xfrm>
            <a:off x="346470" y="4019128"/>
            <a:ext cx="3332120" cy="1755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0E0B27-DFEC-D447-A699-5CA55AE60449}"/>
              </a:ext>
            </a:extLst>
          </p:cNvPr>
          <p:cNvSpPr txBox="1"/>
          <p:nvPr/>
        </p:nvSpPr>
        <p:spPr>
          <a:xfrm>
            <a:off x="491021" y="1301335"/>
            <a:ext cx="45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RMS misalignment and field errors tolerances: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EFD412-D9EA-5949-9D1B-1B32B94D6492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99399C-96D7-8F43-B5B9-040D7EC6C9AE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2E89BD-8AF3-8649-AD8C-20C41407F835}"/>
              </a:ext>
            </a:extLst>
          </p:cNvPr>
          <p:cNvSpPr txBox="1"/>
          <p:nvPr/>
        </p:nvSpPr>
        <p:spPr>
          <a:xfrm>
            <a:off x="7875089" y="1196680"/>
            <a:ext cx="2960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4AE5D8E-2F88-1F4A-9113-E758E49385D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D73C7481-0A56-234A-B11C-75E6DF5AC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69" y="1860504"/>
            <a:ext cx="3220932" cy="222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9D3257-5720-7B4C-8751-30F408DD1F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0859" y="4270252"/>
            <a:ext cx="1930400" cy="203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6A2E13-DE07-E142-A358-D41B3D4ED5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1465" y="2144161"/>
            <a:ext cx="1917700" cy="2159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B59503F-4B02-8D48-859C-985DAD03FF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60359" y="2392248"/>
            <a:ext cx="2171700" cy="215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91F00C5-6D73-1F44-95C8-148C3E8AD0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5937" y="1706659"/>
            <a:ext cx="6070455" cy="22809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086108-F3CC-E344-AAC1-5D1E5C7D441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50664"/>
          <a:stretch/>
        </p:blipFill>
        <p:spPr>
          <a:xfrm>
            <a:off x="375732" y="4385974"/>
            <a:ext cx="4800600" cy="1566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2174B25-3AD5-AA47-9066-83DE1FB68F9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49888" r="79822" b="-2011"/>
          <a:stretch/>
        </p:blipFill>
        <p:spPr>
          <a:xfrm>
            <a:off x="5210801" y="4377125"/>
            <a:ext cx="968655" cy="1654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04C483-F808-5541-AF8C-BE9EE69BAAC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3250" t="92745" r="29829" b="2708"/>
          <a:stretch/>
        </p:blipFill>
        <p:spPr>
          <a:xfrm>
            <a:off x="5176332" y="3830894"/>
            <a:ext cx="420131" cy="1037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42DB04-EAF3-294F-82A0-0A6F89ADE96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3250" t="92745" r="29829" b="2708"/>
          <a:stretch/>
        </p:blipFill>
        <p:spPr>
          <a:xfrm>
            <a:off x="6065284" y="3830893"/>
            <a:ext cx="420131" cy="10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2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9EFD412-D9EA-5949-9D1B-1B32B94D6492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99399C-96D7-8F43-B5B9-040D7EC6C9AE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4AE5D8E-2F88-1F4A-9113-E758E49385D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4CF6C5-7565-6B42-8557-DBB68306C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2" r="5050"/>
          <a:stretch/>
        </p:blipFill>
        <p:spPr>
          <a:xfrm>
            <a:off x="4603471" y="4975462"/>
            <a:ext cx="3151969" cy="17091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E9E70D-2BC3-D44E-B853-62D2117739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54" r="16217"/>
          <a:stretch/>
        </p:blipFill>
        <p:spPr>
          <a:xfrm>
            <a:off x="8273140" y="3080012"/>
            <a:ext cx="2358958" cy="1709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C79AA2-BF2A-A544-9DD6-CBA7B8BB666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53" r="5149"/>
          <a:stretch/>
        </p:blipFill>
        <p:spPr>
          <a:xfrm>
            <a:off x="8203800" y="4930910"/>
            <a:ext cx="2811754" cy="1709199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403E995-89A9-F548-AC40-BC91C542C47D}"/>
              </a:ext>
            </a:extLst>
          </p:cNvPr>
          <p:cNvSpPr txBox="1">
            <a:spLocks/>
          </p:cNvSpPr>
          <p:nvPr/>
        </p:nvSpPr>
        <p:spPr>
          <a:xfrm>
            <a:off x="6923687" y="1371634"/>
            <a:ext cx="4767587" cy="277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dirty="0"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Gaussian distributions truncated at 2.5 sigma.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dirty="0"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are used to calculate DTHETA and DPHI.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7F063EC-77B4-5A4F-827D-97988954CB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389" y="1498379"/>
            <a:ext cx="6082523" cy="228094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5EFF81-C17F-D541-8EB6-8EAECDC13B2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07" t="93505" r="15000" b="-1589"/>
          <a:stretch/>
        </p:blipFill>
        <p:spPr>
          <a:xfrm>
            <a:off x="501012" y="3963175"/>
            <a:ext cx="3332119" cy="2061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BE618FA-7074-F149-AFBD-92BE0F1CE5F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957" b="1"/>
          <a:stretch/>
        </p:blipFill>
        <p:spPr>
          <a:xfrm>
            <a:off x="-535931" y="4660397"/>
            <a:ext cx="5406003" cy="132556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CE2AB14-EAB4-0B42-A60B-4D37161828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07" t="86331" r="15000" b="6784"/>
          <a:stretch/>
        </p:blipFill>
        <p:spPr>
          <a:xfrm>
            <a:off x="346470" y="3790528"/>
            <a:ext cx="3332120" cy="17559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B4E60EF-4A22-EB42-AB67-FB54A3CB9A38}"/>
              </a:ext>
            </a:extLst>
          </p:cNvPr>
          <p:cNvSpPr txBox="1"/>
          <p:nvPr/>
        </p:nvSpPr>
        <p:spPr>
          <a:xfrm>
            <a:off x="491021" y="1072735"/>
            <a:ext cx="45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RMS misalignment and field errors tolerances: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637C541-CF8C-CF44-A8E6-4F2D24F820B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0664"/>
          <a:stretch/>
        </p:blipFill>
        <p:spPr>
          <a:xfrm>
            <a:off x="375732" y="4157374"/>
            <a:ext cx="4800600" cy="1566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F1E81C1-C921-3549-8807-BDE5CE8BFC4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9888" r="79822" b="-2011"/>
          <a:stretch/>
        </p:blipFill>
        <p:spPr>
          <a:xfrm>
            <a:off x="5210801" y="4148525"/>
            <a:ext cx="968655" cy="16549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FE3B418-7079-3C4A-BF3E-DEB9BC9FB42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3250" t="92745" r="29829" b="2708"/>
          <a:stretch/>
        </p:blipFill>
        <p:spPr>
          <a:xfrm>
            <a:off x="5176332" y="3602294"/>
            <a:ext cx="420131" cy="10371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52E502E-BB24-7B40-A075-C8C0946E9B3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3250" t="92745" r="29829" b="2708"/>
          <a:stretch/>
        </p:blipFill>
        <p:spPr>
          <a:xfrm>
            <a:off x="6065284" y="3602293"/>
            <a:ext cx="420131" cy="10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98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>
            <a:extLst>
              <a:ext uri="{FF2B5EF4-FFF2-40B4-BE49-F238E27FC236}">
                <a16:creationId xmlns:a16="http://schemas.microsoft.com/office/drawing/2014/main" id="{25D195D7-D9A7-0A44-AF18-E2B8314B6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59" y="4368151"/>
            <a:ext cx="3539093" cy="24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9EFD412-D9EA-5949-9D1B-1B32B94D6492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99399C-96D7-8F43-B5B9-040D7EC6C9AE}"/>
              </a:ext>
            </a:extLst>
          </p:cNvPr>
          <p:cNvSpPr txBox="1">
            <a:spLocks/>
          </p:cNvSpPr>
          <p:nvPr/>
        </p:nvSpPr>
        <p:spPr>
          <a:xfrm>
            <a:off x="299445" y="287277"/>
            <a:ext cx="10923009" cy="71759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2E89BD-8AF3-8649-AD8C-20C41407F835}"/>
              </a:ext>
            </a:extLst>
          </p:cNvPr>
          <p:cNvSpPr txBox="1"/>
          <p:nvPr/>
        </p:nvSpPr>
        <p:spPr>
          <a:xfrm>
            <a:off x="7875089" y="1196680"/>
            <a:ext cx="2960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4AE5D8E-2F88-1F4A-9113-E758E49385D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C15802CF-EB3A-D849-B4A1-4BC7C84B0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252" y="1847719"/>
            <a:ext cx="3630466" cy="24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53FE27-623B-8A4E-993D-33135B4C2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1920" y="4521402"/>
            <a:ext cx="1912861" cy="2021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EF9923-BBB1-9C4C-8ACA-2FE183AE78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8240" y="2310744"/>
            <a:ext cx="2146541" cy="2111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741866-8A79-054B-8303-97106B692B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6294" y="2033345"/>
            <a:ext cx="1888487" cy="21113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5CB50FC-769F-504D-ADB9-8BA97B2DB9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389" y="1498379"/>
            <a:ext cx="6082523" cy="228094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E151FAE-8952-7745-9AD8-3302679DB6A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607" t="93505" r="15000" b="-1589"/>
          <a:stretch/>
        </p:blipFill>
        <p:spPr>
          <a:xfrm>
            <a:off x="501012" y="3963175"/>
            <a:ext cx="3332119" cy="2061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6B841B-07FD-C943-AEB6-47D162A625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0957" b="1"/>
          <a:stretch/>
        </p:blipFill>
        <p:spPr>
          <a:xfrm>
            <a:off x="-535931" y="4660397"/>
            <a:ext cx="5406003" cy="132556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F0AE6AE-9F1F-1142-871B-908BED4A420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607" t="86331" r="15000" b="6784"/>
          <a:stretch/>
        </p:blipFill>
        <p:spPr>
          <a:xfrm>
            <a:off x="346470" y="3790528"/>
            <a:ext cx="3332120" cy="17559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3534535-AE97-8F41-92C2-6930D2D30BAB}"/>
              </a:ext>
            </a:extLst>
          </p:cNvPr>
          <p:cNvSpPr txBox="1"/>
          <p:nvPr/>
        </p:nvSpPr>
        <p:spPr>
          <a:xfrm>
            <a:off x="491021" y="1072735"/>
            <a:ext cx="459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RMS misalignment and field errors tolerances: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55FAA1E-06D1-AF4A-A440-11C210E8D1D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50664"/>
          <a:stretch/>
        </p:blipFill>
        <p:spPr>
          <a:xfrm>
            <a:off x="375732" y="4157374"/>
            <a:ext cx="4800600" cy="15664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430E5E3-8C95-BB4F-94D2-741733781E7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49888" r="79822" b="-2011"/>
          <a:stretch/>
        </p:blipFill>
        <p:spPr>
          <a:xfrm>
            <a:off x="5210801" y="4148525"/>
            <a:ext cx="968655" cy="16549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55EE07D-FFC4-2140-A3AB-E64FF41DB0C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3250" t="92745" r="29829" b="2708"/>
          <a:stretch/>
        </p:blipFill>
        <p:spPr>
          <a:xfrm>
            <a:off x="5176332" y="3602294"/>
            <a:ext cx="420131" cy="1037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6842FBA-0B4C-D54A-A599-8E9AAEBD9EF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3250" t="92745" r="29829" b="2708"/>
          <a:stretch/>
        </p:blipFill>
        <p:spPr>
          <a:xfrm>
            <a:off x="6065284" y="3602293"/>
            <a:ext cx="420131" cy="10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29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3CC9B9CE-2A29-904D-AE4C-032903352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0295" y="1133539"/>
            <a:ext cx="3894593" cy="254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4D230975-65DB-2743-9B36-0BA171E13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133539"/>
            <a:ext cx="3894593" cy="254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6074969-A0A7-6A47-B5C0-E412B27B1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6006" y="3976002"/>
            <a:ext cx="3823490" cy="254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B7F9F76-0BF7-6943-BC86-FE963539B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3976002"/>
            <a:ext cx="3834914" cy="255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B892798-F19C-1E4C-ADA9-DFF88A8C2CB9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A76950-9304-E94C-B707-EAAEADF8EEEC}"/>
              </a:ext>
            </a:extLst>
          </p:cNvPr>
          <p:cNvSpPr txBox="1">
            <a:spLocks/>
          </p:cNvSpPr>
          <p:nvPr/>
        </p:nvSpPr>
        <p:spPr>
          <a:xfrm>
            <a:off x="299445" y="287277"/>
            <a:ext cx="10923009" cy="71759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Coupling matrix elements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6C60CBF-B761-2E4C-A7A3-2256D09096ED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2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B05EE7-8E2E-8B4D-882F-11C28E718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227" y="3036254"/>
            <a:ext cx="3936274" cy="669011"/>
          </a:xfrm>
          <a:prstGeom prst="rect">
            <a:avLst/>
          </a:prstGeom>
        </p:spPr>
      </p:pic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885D9689-7A02-9641-A044-B9218BD04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627" y="3705282"/>
            <a:ext cx="3749573" cy="8868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C933F6C-1751-EC4C-9701-8BBD3BB817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6854" y="1328790"/>
                <a:ext cx="9803724" cy="894341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>
                    <a:latin typeface="Avenir Light" panose="020B0402020203020204" pitchFamily="34" charset="77"/>
                  </a:rPr>
                  <a:t>Calculating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2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>
                    <a:latin typeface="Avenir Light" panose="020B0402020203020204" pitchFamily="34" charset="77"/>
                  </a:rPr>
                  <a:t> and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AU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AU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dirty="0">
                    <a:latin typeface="Avenir Light" panose="020B0402020203020204" pitchFamily="34" charset="77"/>
                  </a:rPr>
                  <a:t> is not so straight-forward. </a:t>
                </a:r>
              </a:p>
              <a:p>
                <a:endParaRPr lang="en-GB" sz="2000" dirty="0">
                  <a:latin typeface="Avenir Light" panose="020B0402020203020204" pitchFamily="34" charset="77"/>
                </a:endParaRPr>
              </a:p>
            </p:txBody>
          </p:sp>
        </mc:Choice>
        <mc:Fallback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C933F6C-1751-EC4C-9701-8BBD3BB81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54" y="1328790"/>
                <a:ext cx="9803724" cy="894341"/>
              </a:xfrm>
              <a:prstGeom prst="rect">
                <a:avLst/>
              </a:prstGeom>
              <a:blipFill>
                <a:blip r:embed="rId4"/>
                <a:stretch>
                  <a:fillRect l="-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8089A5FD-BDB6-3C49-8013-589CE19B19D1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69DF56-D46F-B349-8FE3-25705767A999}"/>
              </a:ext>
            </a:extLst>
          </p:cNvPr>
          <p:cNvSpPr txBox="1">
            <a:spLocks/>
          </p:cNvSpPr>
          <p:nvPr/>
        </p:nvSpPr>
        <p:spPr>
          <a:xfrm>
            <a:off x="299445" y="273630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Beam-beating estimate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40E72F-BF96-E149-A41D-2833D66F178E}"/>
                  </a:ext>
                </a:extLst>
              </p:cNvPr>
              <p:cNvSpPr/>
              <p:nvPr/>
            </p:nvSpPr>
            <p:spPr>
              <a:xfrm>
                <a:off x="706854" y="5132212"/>
                <a:ext cx="7523966" cy="39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Avenir Light" panose="020B0402020203020204" pitchFamily="34" charset="77"/>
                  </a:rPr>
                  <a:t>There are a few options when determining the reference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latin typeface="Avenir Light" panose="020B0402020203020204" pitchFamily="34" charset="77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>
                  <a:latin typeface="Avenir Light" panose="020B0402020203020204" pitchFamily="34" charset="77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40E72F-BF96-E149-A41D-2833D66F17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54" y="5132212"/>
                <a:ext cx="7523966" cy="391261"/>
              </a:xfrm>
              <a:prstGeom prst="rect">
                <a:avLst/>
              </a:prstGeom>
              <a:blipFill>
                <a:blip r:embed="rId5"/>
                <a:stretch>
                  <a:fillRect l="-675" t="-3226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>
            <a:extLst>
              <a:ext uri="{FF2B5EF4-FFF2-40B4-BE49-F238E27FC236}">
                <a16:creationId xmlns:a16="http://schemas.microsoft.com/office/drawing/2014/main" id="{E6C1FE47-5E2F-0240-8AA3-99278FD4B48F}"/>
              </a:ext>
            </a:extLst>
          </p:cNvPr>
          <p:cNvSpPr txBox="1">
            <a:spLocks/>
          </p:cNvSpPr>
          <p:nvPr/>
        </p:nvSpPr>
        <p:spPr>
          <a:xfrm>
            <a:off x="706854" y="2289430"/>
            <a:ext cx="9803724" cy="8943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AU" sz="2000" dirty="0">
                <a:latin typeface="Avenir Light" panose="020B0402020203020204" pitchFamily="34" charset="77"/>
              </a:rPr>
              <a:t>Beam size in the presence of coupling (</a:t>
            </a:r>
            <a:r>
              <a:rPr lang="en-GB" sz="2000" dirty="0">
                <a:latin typeface="Avenir Light" panose="020B0402020203020204" pitchFamily="34" charset="77"/>
              </a:rPr>
              <a:t>PRSTAB 14, 0340032)</a:t>
            </a:r>
            <a:r>
              <a:rPr lang="en-AU" sz="2000" dirty="0">
                <a:latin typeface="Avenir Light" panose="020B0402020203020204" pitchFamily="34" charset="77"/>
              </a:rPr>
              <a:t>:</a:t>
            </a:r>
            <a:endParaRPr lang="en-GB" sz="2000" dirty="0">
              <a:latin typeface="Avenir Light" panose="020B0402020203020204" pitchFamily="34" charset="77"/>
            </a:endParaRPr>
          </a:p>
          <a:p>
            <a:endParaRPr lang="en-GB" sz="2000" dirty="0">
              <a:latin typeface="Avenir Light" panose="020B0402020203020204" pitchFamily="34" charset="77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FA9ED78-DDE1-3448-A2DF-4E4D8BDC67B5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209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089A5FD-BDB6-3C49-8013-589CE19B19D1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69DF56-D46F-B349-8FE3-25705767A999}"/>
              </a:ext>
            </a:extLst>
          </p:cNvPr>
          <p:cNvSpPr txBox="1">
            <a:spLocks/>
          </p:cNvSpPr>
          <p:nvPr/>
        </p:nvSpPr>
        <p:spPr>
          <a:xfrm>
            <a:off x="311971" y="334192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Beam-beating reference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40E72F-BF96-E149-A41D-2833D66F178E}"/>
                  </a:ext>
                </a:extLst>
              </p:cNvPr>
              <p:cNvSpPr/>
              <p:nvPr/>
            </p:nvSpPr>
            <p:spPr>
              <a:xfrm>
                <a:off x="1899016" y="3879243"/>
                <a:ext cx="8456041" cy="394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Avenir Light" panose="020B0402020203020204" pitchFamily="34" charset="77"/>
                  </a:rPr>
                  <a:t>There are a few options when determining the reference 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latin typeface="Avenir Light" panose="020B0402020203020204" pitchFamily="34" charset="77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GB" dirty="0">
                  <a:latin typeface="Avenir Light" panose="020B0402020203020204" pitchFamily="34" charset="77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40E72F-BF96-E149-A41D-2833D66F17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016" y="3879243"/>
                <a:ext cx="8456041" cy="394852"/>
              </a:xfrm>
              <a:prstGeom prst="rect">
                <a:avLst/>
              </a:prstGeom>
              <a:blipFill>
                <a:blip r:embed="rId2"/>
                <a:stretch>
                  <a:fillRect l="-600" t="-3125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CE0458B1-EEAB-A945-9ACE-583A2F177368}"/>
              </a:ext>
            </a:extLst>
          </p:cNvPr>
          <p:cNvSpPr/>
          <p:nvPr/>
        </p:nvSpPr>
        <p:spPr>
          <a:xfrm>
            <a:off x="5372537" y="2877118"/>
            <a:ext cx="18473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5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236275F4-A4B1-9A45-825A-B865B2CB4E4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95417" y="4757175"/>
                <a:ext cx="2313277" cy="1325563"/>
              </a:xfrm>
            </p:spPr>
            <p:txBody>
              <a:bodyPr>
                <a:normAutofit/>
              </a:bodyPr>
              <a:lstStyle/>
              <a:p>
                <a:pPr/>
                <a:br>
                  <a:rPr lang="en-GB" sz="12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br>
                  <a:rPr lang="en-GB" sz="1200" dirty="0"/>
                </a:br>
                <a:br>
                  <a:rPr lang="en-GB" sz="1200" dirty="0"/>
                </a:br>
                <a:r>
                  <a:rPr lang="en-GB" sz="12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200" dirty="0"/>
                  <a:t> the emittances of the corrected lattice</a:t>
                </a:r>
                <a:br>
                  <a:rPr lang="en-GB" sz="1200" dirty="0"/>
                </a:br>
                <a:endParaRPr lang="en-GB" sz="1200" dirty="0"/>
              </a:p>
            </p:txBody>
          </p:sp>
        </mc:Choice>
        <mc:Fallback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236275F4-A4B1-9A45-825A-B865B2CB4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95417" y="4757175"/>
                <a:ext cx="2313277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931DB99F-55D6-3343-A76D-DADC9F2DA0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78216" y="4718513"/>
                <a:ext cx="2133143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75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:br>
                  <a:rPr lang="en-GB" sz="12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A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A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A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br>
                  <a:rPr lang="en-GB" sz="1200" dirty="0"/>
                </a:br>
                <a:br>
                  <a:rPr lang="en-GB" sz="1200" dirty="0"/>
                </a:br>
                <a:r>
                  <a:rPr lang="en-GB" sz="1200" dirty="0"/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AU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/>
                  <a:t>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AU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AU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/>
                  <a:t>the average emittances of the correct lattices</a:t>
                </a:r>
                <a:br>
                  <a:rPr lang="en-GB" sz="1200" dirty="0"/>
                </a:br>
                <a:endParaRPr lang="en-GB" sz="1200" dirty="0"/>
              </a:p>
            </p:txBody>
          </p:sp>
        </mc:Choice>
        <mc:Fallback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931DB99F-55D6-3343-A76D-DADC9F2DA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216" y="4718513"/>
                <a:ext cx="2133143" cy="1325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6C023F6-38EB-B843-8575-41DA3E961C9B}"/>
                  </a:ext>
                </a:extLst>
              </p:cNvPr>
              <p:cNvSpPr/>
              <p:nvPr/>
            </p:nvSpPr>
            <p:spPr>
              <a:xfrm>
                <a:off x="2063371" y="1618873"/>
                <a:ext cx="7523966" cy="39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= 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𝑒𝑟𝑟𝑜𝑟𝑠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𝑠𝑜𝑙𝑒𝑛𝑜𝑖𝑑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𝑏𝑒𝑎𝑚𝑏𝑒𝑎𝑚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6C023F6-38EB-B843-8575-41DA3E961C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371" y="1618873"/>
                <a:ext cx="7523966" cy="391261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BA6DDD7-4EA8-6A47-8A0A-D480BB3B8288}"/>
              </a:ext>
            </a:extLst>
          </p:cNvPr>
          <p:cNvCxnSpPr/>
          <p:nvPr/>
        </p:nvCxnSpPr>
        <p:spPr>
          <a:xfrm flipV="1">
            <a:off x="4456291" y="2010134"/>
            <a:ext cx="292103" cy="355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B0D5ADC-F875-CD42-B44F-5F5611F48B24}"/>
              </a:ext>
            </a:extLst>
          </p:cNvPr>
          <p:cNvSpPr/>
          <p:nvPr/>
        </p:nvSpPr>
        <p:spPr>
          <a:xfrm>
            <a:off x="3013571" y="2343440"/>
            <a:ext cx="19018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500" dirty="0">
                <a:latin typeface="Avenir Light" panose="020B0402020203020204" pitchFamily="34" charset="77"/>
              </a:rPr>
              <a:t>Emittance tuning simulations</a:t>
            </a:r>
          </a:p>
          <a:p>
            <a:r>
              <a:rPr lang="en-AU" sz="1500" dirty="0">
                <a:latin typeface="Avenir Light" panose="020B0402020203020204" pitchFamily="34" charset="77"/>
              </a:rPr>
              <a:t>(distribution from earlier slide)</a:t>
            </a:r>
            <a:endParaRPr lang="en-GB" sz="1500" dirty="0">
              <a:latin typeface="Avenir Light" panose="020B0402020203020204" pitchFamily="34" charset="77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38208B-38B1-CD46-966A-D2C14861DAFD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5965291" y="2010134"/>
            <a:ext cx="161746" cy="316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2DCD0E7-B88C-D94B-95D6-02CE7E192A01}"/>
              </a:ext>
            </a:extLst>
          </p:cNvPr>
          <p:cNvSpPr/>
          <p:nvPr/>
        </p:nvSpPr>
        <p:spPr>
          <a:xfrm>
            <a:off x="5372537" y="2326206"/>
            <a:ext cx="1509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500" dirty="0">
                <a:latin typeface="Avenir Light" panose="020B0402020203020204" pitchFamily="34" charset="77"/>
              </a:rPr>
              <a:t>0.4 pm for ttbar (M. </a:t>
            </a:r>
            <a:r>
              <a:rPr lang="en-AU" sz="1500" dirty="0" err="1">
                <a:latin typeface="Avenir Light" panose="020B0402020203020204" pitchFamily="34" charset="77"/>
              </a:rPr>
              <a:t>Koratzinos</a:t>
            </a:r>
            <a:r>
              <a:rPr lang="en-AU" sz="1500" dirty="0">
                <a:latin typeface="Avenir Light" panose="020B0402020203020204" pitchFamily="34" charset="77"/>
              </a:rPr>
              <a:t>)</a:t>
            </a:r>
            <a:endParaRPr lang="en-GB" sz="1500" dirty="0">
              <a:latin typeface="Avenir Light" panose="020B0402020203020204" pitchFamily="34" charset="77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90B3A8E-1A25-034A-BD33-E3579CE4DAAA}"/>
              </a:ext>
            </a:extLst>
          </p:cNvPr>
          <p:cNvCxnSpPr>
            <a:cxnSpLocks/>
          </p:cNvCxnSpPr>
          <p:nvPr/>
        </p:nvCxnSpPr>
        <p:spPr>
          <a:xfrm flipH="1" flipV="1">
            <a:off x="7424807" y="2009495"/>
            <a:ext cx="161746" cy="379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CFB3932-FDF9-DC4C-BA75-1532F54D2C69}"/>
              </a:ext>
            </a:extLst>
          </p:cNvPr>
          <p:cNvSpPr/>
          <p:nvPr/>
        </p:nvSpPr>
        <p:spPr>
          <a:xfrm>
            <a:off x="6933037" y="2370237"/>
            <a:ext cx="1509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500" dirty="0">
                <a:latin typeface="Avenir Book" panose="02000503020000020003" pitchFamily="2" charset="0"/>
              </a:rPr>
              <a:t>??</a:t>
            </a:r>
            <a:endParaRPr lang="en-GB" sz="1500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itle 1">
                <a:extLst>
                  <a:ext uri="{FF2B5EF4-FFF2-40B4-BE49-F238E27FC236}">
                    <a16:creationId xmlns:a16="http://schemas.microsoft.com/office/drawing/2014/main" id="{D11B8AE2-D2C7-DF4D-A196-B2EDC4612B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40939" y="4655575"/>
                <a:ext cx="1572883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75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:br>
                  <a:rPr lang="en-GB" sz="12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AU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200" dirty="0"/>
                  <a:t>1.49 nm</a:t>
                </a:r>
                <a:br>
                  <a:rPr lang="en-GB" sz="12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AU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200" dirty="0"/>
                  <a:t> 2.9 pm</a:t>
                </a:r>
                <a:br>
                  <a:rPr lang="en-GB" sz="1200" dirty="0"/>
                </a:br>
                <a:br>
                  <a:rPr lang="en-GB" sz="1200" dirty="0"/>
                </a:br>
                <a:r>
                  <a:rPr lang="en-AU" sz="1200" dirty="0"/>
                  <a:t>The ‘design’ values</a:t>
                </a:r>
                <a:endParaRPr lang="en-GB" sz="1200" dirty="0"/>
              </a:p>
            </p:txBody>
          </p:sp>
        </mc:Choice>
        <mc:Fallback>
          <p:sp>
            <p:nvSpPr>
              <p:cNvPr id="21" name="Title 1">
                <a:extLst>
                  <a:ext uri="{FF2B5EF4-FFF2-40B4-BE49-F238E27FC236}">
                    <a16:creationId xmlns:a16="http://schemas.microsoft.com/office/drawing/2014/main" id="{D11B8AE2-D2C7-DF4D-A196-B2EDC4612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0939" y="4655575"/>
                <a:ext cx="1572883" cy="13255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B9809308-99A1-E646-969B-FD1D0D0CB239}"/>
              </a:ext>
            </a:extLst>
          </p:cNvPr>
          <p:cNvSpPr/>
          <p:nvPr/>
        </p:nvSpPr>
        <p:spPr>
          <a:xfrm>
            <a:off x="2309727" y="4499216"/>
            <a:ext cx="1130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3736FF"/>
                </a:solidFill>
                <a:latin typeface="Avenir Light" panose="020B0402020203020204" pitchFamily="34" charset="77"/>
              </a:rPr>
              <a:t>Option 1</a:t>
            </a:r>
            <a:endParaRPr lang="en-GB" dirty="0">
              <a:solidFill>
                <a:srgbClr val="3736FF"/>
              </a:solidFill>
              <a:latin typeface="Avenir Light" panose="020B0402020203020204" pitchFamily="34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32A8CD-38AF-0F45-8A82-31926B8CF2D9}"/>
              </a:ext>
            </a:extLst>
          </p:cNvPr>
          <p:cNvSpPr/>
          <p:nvPr/>
        </p:nvSpPr>
        <p:spPr>
          <a:xfrm>
            <a:off x="5343428" y="4460554"/>
            <a:ext cx="1130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3736FF"/>
                </a:solidFill>
                <a:latin typeface="Avenir Light" panose="020B0402020203020204" pitchFamily="34" charset="77"/>
              </a:rPr>
              <a:t>Option 2</a:t>
            </a:r>
            <a:endParaRPr lang="en-GB" dirty="0">
              <a:solidFill>
                <a:srgbClr val="3736FF"/>
              </a:solidFill>
              <a:latin typeface="Avenir Light" panose="020B0402020203020204" pitchFamily="34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F9B1A3-6027-5547-A46C-C7C15D91DF45}"/>
              </a:ext>
            </a:extLst>
          </p:cNvPr>
          <p:cNvSpPr/>
          <p:nvPr/>
        </p:nvSpPr>
        <p:spPr>
          <a:xfrm>
            <a:off x="8640939" y="4499216"/>
            <a:ext cx="1130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3736FF"/>
                </a:solidFill>
                <a:latin typeface="Avenir Light" panose="020B0402020203020204" pitchFamily="34" charset="77"/>
              </a:rPr>
              <a:t>Option 3</a:t>
            </a:r>
            <a:endParaRPr lang="en-GB" dirty="0">
              <a:solidFill>
                <a:srgbClr val="3736FF"/>
              </a:solidFill>
              <a:latin typeface="Avenir Light" panose="020B0402020203020204" pitchFamily="34" charset="77"/>
            </a:endParaRP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269512AB-18FC-BC4F-99A7-AD0C56085C13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2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DABDBF-08BA-8545-A18D-CEF4021D5F8E}"/>
              </a:ext>
            </a:extLst>
          </p:cNvPr>
          <p:cNvSpPr/>
          <p:nvPr/>
        </p:nvSpPr>
        <p:spPr>
          <a:xfrm>
            <a:off x="-6002" y="158606"/>
            <a:ext cx="12192000" cy="789547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Book" panose="02000503020000020003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911C0ED-673F-F740-8F8E-06D713A15DBE}"/>
              </a:ext>
            </a:extLst>
          </p:cNvPr>
          <p:cNvSpPr txBox="1">
            <a:spLocks/>
          </p:cNvSpPr>
          <p:nvPr/>
        </p:nvSpPr>
        <p:spPr>
          <a:xfrm>
            <a:off x="311971" y="334192"/>
            <a:ext cx="10923009" cy="67452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chemeClr val="bg1"/>
                </a:solidFill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Option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CC6F78F0-D835-C84F-A7E2-3DC5C4FF24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5837" y="944285"/>
                <a:ext cx="5316963" cy="1325563"/>
              </a:xfrm>
            </p:spPr>
            <p:txBody>
              <a:bodyPr>
                <a:noAutofit/>
              </a:bodyPr>
              <a:lstStyle/>
              <a:p>
                <a:pPr/>
                <a:br>
                  <a:rPr lang="en-GB" sz="1500" dirty="0">
                    <a:latin typeface="Avenir Book" panose="02000503020000020003" pitchFamily="2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AU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sz="15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AU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br>
                  <a:rPr lang="en-GB" sz="1500" dirty="0">
                    <a:latin typeface="Avenir Book" panose="02000503020000020003" pitchFamily="2" charset="0"/>
                  </a:rPr>
                </a:br>
                <a:br>
                  <a:rPr lang="en-GB" sz="1500" dirty="0">
                    <a:latin typeface="Avenir Book" panose="02000503020000020003" pitchFamily="2" charset="0"/>
                  </a:rPr>
                </a:br>
                <a:r>
                  <a:rPr lang="en-GB" sz="1500" dirty="0">
                    <a:latin typeface="Avenir Book" panose="02000503020000020003" pitchFamily="2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AU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AU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500" dirty="0">
                    <a:latin typeface="Avenir Book" panose="02000503020000020003" pitchFamily="2" charset="0"/>
                  </a:rPr>
                  <a:t> the emittances of the corrected lattice.</a:t>
                </a:r>
                <a:br>
                  <a:rPr lang="en-GB" sz="1500" dirty="0">
                    <a:latin typeface="Avenir Book" panose="02000503020000020003" pitchFamily="2" charset="0"/>
                  </a:rPr>
                </a:br>
                <a:endParaRPr lang="en-GB" sz="15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CC6F78F0-D835-C84F-A7E2-3DC5C4FF24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5837" y="944285"/>
                <a:ext cx="5316963" cy="1325563"/>
              </a:xfrm>
              <a:blipFill>
                <a:blip r:embed="rId2"/>
                <a:stretch>
                  <a:fillRect l="-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">
            <a:extLst>
              <a:ext uri="{FF2B5EF4-FFF2-40B4-BE49-F238E27FC236}">
                <a16:creationId xmlns:a16="http://schemas.microsoft.com/office/drawing/2014/main" id="{09C462C3-1E99-844B-9DB2-0C90BF89A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997" y="4587336"/>
            <a:ext cx="3090216" cy="202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56E11DF-4B00-F646-995A-BA57942E302A}"/>
              </a:ext>
            </a:extLst>
          </p:cNvPr>
          <p:cNvGrpSpPr/>
          <p:nvPr/>
        </p:nvGrpSpPr>
        <p:grpSpPr>
          <a:xfrm>
            <a:off x="1050789" y="2143664"/>
            <a:ext cx="3257357" cy="2550023"/>
            <a:chOff x="6850249" y="211051"/>
            <a:chExt cx="3763618" cy="2874398"/>
          </a:xfrm>
        </p:grpSpPr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id="{55C1B7E8-BC4E-CD4F-880C-F744847C1C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9"/>
            <a:stretch/>
          </p:blipFill>
          <p:spPr bwMode="auto">
            <a:xfrm>
              <a:off x="7134689" y="337922"/>
              <a:ext cx="3479178" cy="2482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61AE42D-6D89-C148-9628-E676DF976C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285"/>
            <a:stretch/>
          </p:blipFill>
          <p:spPr bwMode="auto">
            <a:xfrm>
              <a:off x="6850249" y="211051"/>
              <a:ext cx="284440" cy="2874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7191FFDC-84DE-DE48-A1C0-0174B895EE77}"/>
              </a:ext>
            </a:extLst>
          </p:cNvPr>
          <p:cNvSpPr txBox="1">
            <a:spLocks/>
          </p:cNvSpPr>
          <p:nvPr/>
        </p:nvSpPr>
        <p:spPr>
          <a:xfrm>
            <a:off x="10823101" y="6358381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198" name="Picture 6">
            <a:extLst>
              <a:ext uri="{FF2B5EF4-FFF2-40B4-BE49-F238E27FC236}">
                <a16:creationId xmlns:a16="http://schemas.microsoft.com/office/drawing/2014/main" id="{C094E8D9-95F6-BB43-B9BA-C702FED59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871" y="4502394"/>
            <a:ext cx="2964373" cy="211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7868E5BC-078C-A24F-A6CE-71007E1CD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032" y="2270664"/>
            <a:ext cx="3011179" cy="209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CB1C7458-46F9-FA43-A93B-777A5EAB7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667" y="4507258"/>
            <a:ext cx="2890189" cy="206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>
            <a:extLst>
              <a:ext uri="{FF2B5EF4-FFF2-40B4-BE49-F238E27FC236}">
                <a16:creationId xmlns:a16="http://schemas.microsoft.com/office/drawing/2014/main" id="{92168E1D-49AB-2945-B450-F5FCCBF0F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980" y="2219280"/>
            <a:ext cx="3071875" cy="210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15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6338</TotalTime>
  <Words>5075</Words>
  <Application>Microsoft Macintosh PowerPoint</Application>
  <PresentationFormat>Widescreen</PresentationFormat>
  <Paragraphs>515</Paragraphs>
  <Slides>14</Slides>
  <Notes>7</Notes>
  <HiddenSlides>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Avenir Book</vt:lpstr>
      <vt:lpstr>Avenir Light</vt:lpstr>
      <vt:lpstr>Calibri</vt:lpstr>
      <vt:lpstr>Calibri Light</vt:lpstr>
      <vt:lpstr>Cambria</vt:lpstr>
      <vt:lpstr>Cambria Math</vt:lpstr>
      <vt:lpstr>CMU Sans Serif Medium</vt:lpstr>
      <vt:lpstr>Office Theme</vt:lpstr>
      <vt:lpstr>Status of FCC-ee tuning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〖 ϵ〗_x0=〖 ϵ〗_x 〖 ϵ〗_y0=〖 ϵ〗_y  where 〖 ϵ〗_x and 〖 ϵ〗_y the emittances of the corrected lattice </vt:lpstr>
      <vt:lpstr> 〖 ϵ〗_x0=〖 ϵ〗_x 〖 ϵ〗_y0=〖 ϵ〗_y  where 〖 ϵ〗_x and 〖 ϵ〗_y the emittances of the corrected lattice.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Charles, Tessa</dc:creator>
  <cp:lastModifiedBy>Charles, Tessa</cp:lastModifiedBy>
  <cp:revision>104</cp:revision>
  <dcterms:created xsi:type="dcterms:W3CDTF">2021-03-15T11:30:38Z</dcterms:created>
  <dcterms:modified xsi:type="dcterms:W3CDTF">2021-04-28T08:00:04Z</dcterms:modified>
</cp:coreProperties>
</file>