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2" r:id="rId7"/>
    <p:sldId id="264" r:id="rId8"/>
    <p:sldId id="260" r:id="rId9"/>
    <p:sldId id="261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BF5B72-C579-47CE-990D-92CD4C448DA5}" v="10" dt="2021-04-27T18:19:20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00" y="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6F88B-690C-4E64-B1B9-99E7AB612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9EEA09-6273-4D63-9B41-C536996EA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20FF4-0457-4802-B0A5-61A22413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F25F4-F6E2-42C0-8985-CC5C14469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53CD4-F8DE-4B3C-82AB-CCB0F8302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40060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F0D53-C870-4CAA-9C68-39B6D3177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71DC61-87B6-400E-A023-47A21B761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45458-D946-4F7F-8380-0EBA5E11F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7B971-239E-4347-9494-CCABCDCB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5EF73-D503-416F-96F7-A5644C23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6854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63EDC5-C831-4F24-ADCA-29911E1836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67F5A9-2A5E-4F7E-A439-2692D0EB1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98AA6-5021-4384-A4C2-F7C257366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E00E0-A4B8-4A87-8154-B5379751A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76130-5193-49C2-9D0F-8DF86A2F2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3016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CE6BF-1EF5-4ECE-AEAA-20BB7A8FB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86918-45B4-413A-95A4-FFD3E7339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D6692-BECF-4F68-9DD8-D5CB3C161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97110-3AEE-4F98-874E-9BCEC4C77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74033-A41F-4398-BC6E-DB67C0F9B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6763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4B698-134B-45CA-84A9-EDE7C05B1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F6D07-2DCD-44A4-BCA8-BCBB2E897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92E08-B239-4E23-A282-3A2B3BACF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20470-CE34-46AD-BEE0-EEED13A6A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9EFCC-B132-4F48-BBF9-9B25C117E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0839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B44BE-59D7-425E-B6AC-6EDE3C4B6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258F4-CD25-47BD-977D-83FF22C9B4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81C866-F044-41FD-A109-501377072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B210E-5C1F-4C1F-B722-00833BA4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89C446-940A-4801-966B-FC622AF4E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584B3-8B2B-40CF-B283-44F52B8D0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1130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DBB50-9FE9-4011-BA13-FE456F118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08704-60E8-446D-AF0E-3ADFB12E1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428C74-572D-42F5-9974-380465510B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1C9A72-9F1D-44ED-83A3-C8A127D1EE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2F58C-B12E-4E7E-870F-773713CC60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A31ABA-D4B4-4AEE-911D-73DFCD19F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A09E43-145A-4813-814E-1F22E54A2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3B98F-181D-4D64-89A4-5C009330C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52804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2D43C-7AD0-4986-8981-BFDC3768C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CF3815-82A1-4493-B29A-F1F0E63E9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1853EE-2EBD-4A89-B945-A893ACE98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99D0D3-CF13-4A5B-BC2B-D4E5B6BA4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2125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DA98A3-A9E5-46F7-9F8B-254614812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636D3C-405C-447F-9E1C-FE536C0EC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60A637-50C5-4711-AAFA-8C63377E7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98206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0921F-9995-4290-A420-77F320B7D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4F2DF-AA93-4C65-ACDA-22657CFF7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5C3B65-3107-4698-975D-D8887E3B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5CFFD0-88D6-4966-8F75-25D22C458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02A05E-9F11-4902-9494-F3672462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BD3799-B7A3-4D32-A39E-2EC97942E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8821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B7385-1C1D-48AE-8202-2151A3D03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FEBEAA-5B9E-4B3B-BD10-4FC1831FCA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57D66-76A3-424D-86FC-58A5004DC2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1AF81-AB3A-45FA-8991-A076C08D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776DDF-A2DB-49AF-8A85-0D946429B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1D2B42-53CB-48F9-BDAF-6D8DBFBF4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80624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7EBAF8-E114-4494-ADB5-492368BFE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272844-1898-41F8-A240-3AD88DFF0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BEB68-027C-4FD5-96DE-D75B0F8AA2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E9C4D-FE41-49BC-887C-4541C5DC27C5}" type="datetimeFigureOut">
              <a:rPr lang="en-CH" smtClean="0"/>
              <a:t>27/04/2021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34B43-E410-4312-8C5A-06629EB017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8802D-0F41-4A3D-91E8-F41C51C43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6DE00-325B-4334-AF3E-24FD88077875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7492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29CFC-4191-48C7-AB55-6ECD649F45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Emit with tapering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8FCA66-69A9-4AFC-B52D-2D5F5C4C1A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story of the closed orbit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48669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E5533-0A12-428B-8ED1-18B19AD51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Large energy variation around the </a:t>
            </a:r>
            <a:br>
              <a:rPr lang="en-US" dirty="0"/>
            </a:br>
            <a:r>
              <a:rPr lang="en-US" dirty="0"/>
              <a:t>ring in the FCC-ee</a:t>
            </a:r>
            <a:br>
              <a:rPr lang="en-US" dirty="0"/>
            </a:br>
            <a:endParaRPr lang="en-CH" dirty="0"/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7049C807-9959-4B8F-A834-5F0FF7D85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42" y="1772638"/>
            <a:ext cx="6160907" cy="4351338"/>
          </a:xfrm>
        </p:spPr>
      </p:pic>
    </p:spTree>
    <p:extLst>
      <p:ext uri="{BB962C8B-B14F-4D97-AF65-F5344CB8AC3E}">
        <p14:creationId xmlns:p14="http://schemas.microsoft.com/office/powerpoint/2010/main" val="1597256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700E7-4AB7-4565-896A-38729DCD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Tapering  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FA7AD-59A7-4F94-B4B6-20537D485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compensate for the energy variation around the ring we need to:</a:t>
            </a:r>
          </a:p>
          <a:p>
            <a:pPr lvl="1"/>
            <a:r>
              <a:rPr lang="en-US" dirty="0"/>
              <a:t>Change the strength for each magnet to the beam energy at that location</a:t>
            </a:r>
          </a:p>
          <a:p>
            <a:pPr lvl="2"/>
            <a:r>
              <a:rPr lang="en-US" dirty="0"/>
              <a:t>Since a few years back we can change the strength of dipole without changing the angle, essential feature for this to work. </a:t>
            </a:r>
          </a:p>
          <a:p>
            <a:pPr lvl="1"/>
            <a:r>
              <a:rPr lang="en-US" dirty="0"/>
              <a:t>The phase of the RF-cavities needs to be adapted as well</a:t>
            </a:r>
          </a:p>
          <a:p>
            <a:pPr lvl="2"/>
            <a:r>
              <a:rPr lang="en-US" dirty="0"/>
              <a:t>Previously this was done by the tapering command</a:t>
            </a:r>
          </a:p>
          <a:p>
            <a:pPr lvl="2"/>
            <a:r>
              <a:rPr lang="en-US" dirty="0"/>
              <a:t>Worked “well” in TWISS but than in emit complained. </a:t>
            </a:r>
          </a:p>
          <a:p>
            <a:pPr lvl="2"/>
            <a:r>
              <a:rPr lang="en-US" dirty="0"/>
              <a:t>Went for a different approach where we allowed the tapering of the magnet to be on while matching</a:t>
            </a:r>
          </a:p>
          <a:p>
            <a:pPr lvl="2"/>
            <a:r>
              <a:rPr lang="en-US" dirty="0"/>
              <a:t>User can then match the RF-phase (lag) as they see fit </a:t>
            </a:r>
          </a:p>
        </p:txBody>
      </p:sp>
    </p:spTree>
    <p:extLst>
      <p:ext uri="{BB962C8B-B14F-4D97-AF65-F5344CB8AC3E}">
        <p14:creationId xmlns:p14="http://schemas.microsoft.com/office/powerpoint/2010/main" val="1778549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0E308-BD6F-4491-9D17-EE6BF9019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With matching</a:t>
            </a:r>
            <a:endParaRPr lang="en-CH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BF800-A1C3-4258-AF28-8862116C0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84C1BE-E255-4F75-B3C3-ADF71B838BDA}"/>
              </a:ext>
            </a:extLst>
          </p:cNvPr>
          <p:cNvSpPr txBox="1"/>
          <p:nvPr/>
        </p:nvSpPr>
        <p:spPr>
          <a:xfrm>
            <a:off x="1487371" y="2304412"/>
            <a:ext cx="703754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	beam, radiate=true;</a:t>
            </a:r>
          </a:p>
          <a:p>
            <a:r>
              <a:rPr lang="en-CH" dirty="0"/>
              <a:t>	MATCH, sequence=L000013, BETA0 = B.IP, tapering;</a:t>
            </a:r>
          </a:p>
          <a:p>
            <a:r>
              <a:rPr lang="en-CH" dirty="0"/>
              <a:t>	VARY, NAME=LAGCA1, step=1.0E-7;</a:t>
            </a:r>
          </a:p>
          <a:p>
            <a:r>
              <a:rPr lang="en-CH" dirty="0"/>
              <a:t>	VARY, NAME=LAGCA2, step=1.0E-7;</a:t>
            </a:r>
          </a:p>
          <a:p>
            <a:r>
              <a:rPr lang="en-CH" dirty="0"/>
              <a:t>	CONSTRAINT, SEQUENCE=L000013, RANGE=#e, PT=0.0;</a:t>
            </a:r>
          </a:p>
          <a:p>
            <a:r>
              <a:rPr lang="en-CH" dirty="0"/>
              <a:t>	jacobian,TOLERANCE=1.0E-1</a:t>
            </a:r>
            <a:r>
              <a:rPr lang="en-US" dirty="0"/>
              <a:t>4</a:t>
            </a:r>
            <a:r>
              <a:rPr lang="en-CH" dirty="0"/>
              <a:t>, CALLS=3000;</a:t>
            </a:r>
          </a:p>
          <a:p>
            <a:r>
              <a:rPr lang="en-CH" dirty="0"/>
              <a:t>	ENDMATCH;</a:t>
            </a:r>
          </a:p>
          <a:p>
            <a:r>
              <a:rPr lang="en-CH" dirty="0"/>
              <a:t>	</a:t>
            </a:r>
          </a:p>
          <a:p>
            <a:r>
              <a:rPr lang="en-CH" dirty="0"/>
              <a:t>    twiss, file = "fcc_radiate.twiss", tapering;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5BDCBB-9265-4850-9A77-F3336A50808A}"/>
              </a:ext>
            </a:extLst>
          </p:cNvPr>
          <p:cNvCxnSpPr/>
          <p:nvPr/>
        </p:nvCxnSpPr>
        <p:spPr>
          <a:xfrm flipH="1">
            <a:off x="6259519" y="2044645"/>
            <a:ext cx="1444203" cy="576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7B5A45D-646E-41FB-8FC3-A3C3DA06C59D}"/>
              </a:ext>
            </a:extLst>
          </p:cNvPr>
          <p:cNvSpPr txBox="1"/>
          <p:nvPr/>
        </p:nvSpPr>
        <p:spPr>
          <a:xfrm>
            <a:off x="7899945" y="1792077"/>
            <a:ext cx="2201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tell it is a line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92325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253CF-BBAD-4D11-B658-785C2F4CA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emit did not work with the old tapering?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C5DF1-A554-4004-BB9D-206DE9972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TWISS never checked if there was a longitudinally closed orbit</a:t>
            </a:r>
          </a:p>
          <a:p>
            <a:pPr lvl="1"/>
            <a:r>
              <a:rPr lang="en-US" dirty="0"/>
              <a:t>So even if TWISS found a “closed orbit” it was not stable</a:t>
            </a:r>
          </a:p>
          <a:p>
            <a:r>
              <a:rPr lang="en-US" dirty="0"/>
              <a:t>This means that you can be on the wrong side of the RF. The default behavior (lag = 0) is for below transition! </a:t>
            </a:r>
          </a:p>
          <a:p>
            <a:pPr lvl="1"/>
            <a:r>
              <a:rPr lang="en-US" dirty="0"/>
              <a:t>In the LHC mask the lag is set correctly to 0.5</a:t>
            </a:r>
          </a:p>
        </p:txBody>
      </p:sp>
    </p:spTree>
    <p:extLst>
      <p:ext uri="{BB962C8B-B14F-4D97-AF65-F5344CB8AC3E}">
        <p14:creationId xmlns:p14="http://schemas.microsoft.com/office/powerpoint/2010/main" val="3690483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5CB1E-DC09-4DED-A6A9-35EF88ADF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 example from the MAD-X test repository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5B9F78-71B3-4B61-8CDE-FDBF4042CADA}"/>
              </a:ext>
            </a:extLst>
          </p:cNvPr>
          <p:cNvSpPr txBox="1"/>
          <p:nvPr/>
        </p:nvSpPr>
        <p:spPr>
          <a:xfrm>
            <a:off x="1024286" y="2676768"/>
            <a:ext cx="81206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iteration:   1 error:   0.000000E+00 deltap:   0.000000E+00                                                                                                                                                                                  orbit:   0.000000E+00  0.000000E+00  0.000000E+00  0.000000E+00  0.000000E+00  0.000000E+00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74C27D-A63E-405E-9393-51C66910819B}"/>
              </a:ext>
            </a:extLst>
          </p:cNvPr>
          <p:cNvSpPr txBox="1"/>
          <p:nvPr/>
        </p:nvSpPr>
        <p:spPr>
          <a:xfrm>
            <a:off x="1024286" y="1430062"/>
            <a:ext cx="70895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use, sequence= lhcb1;</a:t>
            </a:r>
          </a:p>
          <a:p>
            <a:r>
              <a:rPr lang="en-CH" dirty="0"/>
              <a:t>vrf400= 8.0;   !   Qs=0.0057</a:t>
            </a:r>
          </a:p>
          <a:p>
            <a:r>
              <a:rPr lang="en-CH" dirty="0"/>
              <a:t>track, dump;</a:t>
            </a:r>
          </a:p>
          <a:p>
            <a:r>
              <a:rPr lang="en-CH" dirty="0"/>
              <a:t>start, t= 0.0001;</a:t>
            </a:r>
          </a:p>
        </p:txBody>
      </p:sp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2D773A31-7E25-4C9C-8CAF-6161FDA721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19" y="3600098"/>
            <a:ext cx="3741729" cy="29065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7D0BAD-4593-441E-A140-DB3B4F44E07C}"/>
              </a:ext>
            </a:extLst>
          </p:cNvPr>
          <p:cNvSpPr txBox="1"/>
          <p:nvPr/>
        </p:nvSpPr>
        <p:spPr>
          <a:xfrm>
            <a:off x="5261113" y="4544708"/>
            <a:ext cx="2071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lag by 0.5</a:t>
            </a:r>
          </a:p>
        </p:txBody>
      </p:sp>
      <p:pic>
        <p:nvPicPr>
          <p:cNvPr id="10" name="Content Placeholder 4" descr="Shape, circle&#10;&#10;Description automatically generated">
            <a:extLst>
              <a:ext uri="{FF2B5EF4-FFF2-40B4-BE49-F238E27FC236}">
                <a16:creationId xmlns:a16="http://schemas.microsoft.com/office/drawing/2014/main" id="{65A5EF96-FE45-4107-B161-E6C318FBAB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500" y="3524045"/>
            <a:ext cx="3479916" cy="277998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97411A7-68B3-4829-BA21-6AF06D5D1A0B}"/>
              </a:ext>
            </a:extLst>
          </p:cNvPr>
          <p:cNvCxnSpPr/>
          <p:nvPr/>
        </p:nvCxnSpPr>
        <p:spPr>
          <a:xfrm>
            <a:off x="5655152" y="5164594"/>
            <a:ext cx="126367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53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A19EB-363D-4C7B-94E2-C0F167F0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can MAD-X find a closed orbit?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453A4-A1A0-431E-BD54-00577FC83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MAD-X (closed orbit routine in TWISS) stops when the coordinates after 1 turn is the same as the initial.</a:t>
            </a:r>
          </a:p>
          <a:p>
            <a:pPr lvl="1"/>
            <a:r>
              <a:rPr lang="en-US" dirty="0"/>
              <a:t>In the LHC case the initial was (0,0,0,0,0,0) and since there was no longitudinal kick -&gt; turn0 = turn1</a:t>
            </a:r>
          </a:p>
          <a:p>
            <a:pPr lvl="1"/>
            <a:r>
              <a:rPr lang="en-US" dirty="0"/>
              <a:t>In the FCC-ee case it was either within the tolerance (turn0 ≈ turn1) or it didn’t converge but TWISS continues anyway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28691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93C31-0E6E-4804-A29F-3C416CA0F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Change to MAD-X</a:t>
            </a:r>
            <a:endParaRPr lang="en-CH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98AD882-DFCD-4941-9305-675E17B8C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there is a warning thrown if the orbit is not stable.</a:t>
            </a:r>
          </a:p>
          <a:p>
            <a:pPr lvl="1"/>
            <a:r>
              <a:rPr lang="en-US" dirty="0"/>
              <a:t>This is checked from the eigenvalues of the one-turn matrix</a:t>
            </a:r>
          </a:p>
          <a:p>
            <a:pPr lvl="1"/>
            <a:r>
              <a:rPr lang="en-US" dirty="0"/>
              <a:t>If they are not less than 1 (error of 10e-4 is allowed by default) than a warning is thrown :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7C3D99-E849-42A4-8F43-7DAD0AD12388}"/>
              </a:ext>
            </a:extLst>
          </p:cNvPr>
          <p:cNvSpPr txBox="1"/>
          <p:nvPr/>
        </p:nvSpPr>
        <p:spPr>
          <a:xfrm>
            <a:off x="2424338" y="3567101"/>
            <a:ext cx="60966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++++++ warning: TWCLORB:  Longitudinal plane might be unstable. Try change lag with 0.5. More information with the debug flag on. </a:t>
            </a:r>
          </a:p>
        </p:txBody>
      </p:sp>
    </p:spTree>
    <p:extLst>
      <p:ext uri="{BB962C8B-B14F-4D97-AF65-F5344CB8AC3E}">
        <p14:creationId xmlns:p14="http://schemas.microsoft.com/office/powerpoint/2010/main" val="3702184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2FC50-0A49-419E-B89F-9E16D4BB9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AD535-3AA7-49A7-8466-C04222E06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problem with emit was coming from the wrong lag of the RF-cavities</a:t>
            </a:r>
          </a:p>
          <a:p>
            <a:r>
              <a:rPr lang="en-US" dirty="0"/>
              <a:t>The FCC-ee lattice can be tapered through:</a:t>
            </a:r>
          </a:p>
          <a:p>
            <a:pPr lvl="1"/>
            <a:r>
              <a:rPr lang="en-US" dirty="0"/>
              <a:t>The build-in tapering of the magnets</a:t>
            </a:r>
          </a:p>
          <a:p>
            <a:pPr lvl="1"/>
            <a:r>
              <a:rPr lang="en-US" dirty="0"/>
              <a:t>Matching (where the tapering of the magnets are on)</a:t>
            </a:r>
          </a:p>
          <a:p>
            <a:r>
              <a:rPr lang="en-US" dirty="0"/>
              <a:t>A new check for the stability of the closed orbit has been implemented</a:t>
            </a:r>
          </a:p>
        </p:txBody>
      </p:sp>
    </p:spTree>
    <p:extLst>
      <p:ext uri="{BB962C8B-B14F-4D97-AF65-F5344CB8AC3E}">
        <p14:creationId xmlns:p14="http://schemas.microsoft.com/office/powerpoint/2010/main" val="214981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569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Emit with tapering</vt:lpstr>
      <vt:lpstr>Large energy variation around the  ring in the FCC-ee </vt:lpstr>
      <vt:lpstr>Tapering  </vt:lpstr>
      <vt:lpstr>With matching</vt:lpstr>
      <vt:lpstr>Why emit did not work with the old tapering?</vt:lpstr>
      <vt:lpstr>An example from the MAD-X test repository</vt:lpstr>
      <vt:lpstr>How can MAD-X find a closed orbit?</vt:lpstr>
      <vt:lpstr>Change to MAD-X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Tapering in MAD-X</dc:title>
  <dc:creator>Persson Tobias</dc:creator>
  <cp:lastModifiedBy>Persson Tobias</cp:lastModifiedBy>
  <cp:revision>8</cp:revision>
  <dcterms:created xsi:type="dcterms:W3CDTF">2021-04-27T15:14:02Z</dcterms:created>
  <dcterms:modified xsi:type="dcterms:W3CDTF">2021-04-28T07:07:47Z</dcterms:modified>
</cp:coreProperties>
</file>