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93" autoAdjust="0"/>
    <p:restoredTop sz="94660"/>
  </p:normalViewPr>
  <p:slideViewPr>
    <p:cSldViewPr snapToGrid="0">
      <p:cViewPr varScale="1">
        <p:scale>
          <a:sx n="161" d="100"/>
          <a:sy n="161" d="100"/>
        </p:scale>
        <p:origin x="15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F3538F-2C33-46A0-934F-074C948D7D0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F19DD94-A646-4037-ABDA-75734DB7E6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130D4-D740-4AF2-AE73-36BD7B72DA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FE7E38-8AF9-468A-ACD4-C58C0E1057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4B2C24-039D-49B6-92CC-4D15CA715B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66912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D19073-9EA5-4233-BF79-734FD4BAA8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0284540-6A1D-4501-90B7-2B9A3544603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BD635C-4C16-4F95-9B59-1D917451E5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C409E4-2FEA-44E2-80A2-77D9032A67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ED1BB8-0025-46E6-9784-51D3DC00D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68375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E41E581-19AF-4370-A3D0-21EE3E3F0D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B3DFB1B-4FEB-4B99-8432-252D6695BB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061B3A-BFB5-4078-AFA0-B39AA22B5A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3B91875-3305-463B-BE36-906D9716BC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0EEFD6-D64A-482C-854A-4346D24D5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84251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BF3414-EE1B-4EC6-9A28-B78BC40D25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6CA217-891E-4682-BA0B-9875FBDA176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F4E317-4B00-4163-A0AD-60B6AE0FA7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44DE7D-D692-4455-9A07-6ABC7566B2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15C0138-2ED6-4A4C-A279-DF1C77BC01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67634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823669-BF68-4F3E-9562-F622EB1DAD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960CBF1-2BEA-41EA-A0F9-B046858559A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4891EC-13BA-4428-86A8-DB95BB613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75FB3B-A850-4539-8020-577DB978E0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44D535-D776-4EDD-8A07-D2C508BF80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2154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07F3A-E71E-4595-B263-3E4E2FAEF6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60477F-C3B4-4241-A417-2CF45A9732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C318801-CD6E-4925-BD6B-4798FDA44C8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5C08730-B1A3-4365-9404-0ACDA7D37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EA2CFE8-6E91-4157-ADCB-D90F21A39E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2C3417-A7FE-4C4D-B66B-317887347A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74603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30A48-629E-4280-9040-B3C4884A34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F5BA1B1-01DD-40EA-8375-BCD3B01D21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7E84C3-BA74-4EC0-8666-9E224CF082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481CBA-8964-4237-A721-0F470098B8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C44B435-3532-4CA1-A190-1EB112BA7D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55E1A6E-1FC8-43E7-8818-EC4431920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A159B42-9FD9-4CC1-BF02-76E01D4629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B31799D-03F0-4DD3-9E99-381C93AEC9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97248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F635DB-0FA9-42C5-897B-907406B2B8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D82845E-4508-4774-9E82-7CC04B872B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9C528B-A658-4D28-88AC-1543A5839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C9598B4-69F4-4A0F-8D48-18F9F0D78B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435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4719A4-920D-4057-8842-95C01EEC48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1C6E676-E59D-411D-B0B3-94EFB08B9A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BD6BCF-8130-4305-8BE1-5D60CAA8E7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3517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7356B7-3A2C-474C-8717-9EEA10D77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C74A4E-389C-491E-93CD-A62EAE3619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4826C65-DDE7-4B0E-BD79-F813C629F0A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7A127C-D5DE-4173-91E9-EF02DE3117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C48E4EA-60C4-4303-820F-84F2C6A443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2FBB98-BD31-4867-BA92-DD5714184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30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01754-28F8-4DDE-A7AB-5F5C093875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69D92E-014B-442E-B6ED-1F457EE376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FA6FD1-69B1-4BA1-8CE7-4C1FE15C88C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99C918-FE06-406B-AC11-CF9392B2C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9537D88-0DDF-40F0-8B29-81991807A8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A36F56-5262-4835-A452-5661642F36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10721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6F6C52E-9913-48AD-B88B-2BBE153E55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11E05A-1209-4A7D-A021-579E6889EDB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BB32CE-5C3A-4A77-9E00-2A89C6160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95EC9A-D8F2-4ABA-B399-5E510C2CBF32}" type="datetimeFigureOut">
              <a:rPr lang="en-GB" smtClean="0"/>
              <a:t>26/04/2021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72314-CBC7-4DA3-87CC-BEA0B2394B2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F224C56-CC61-46C0-8F2D-C15CADB473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75B62C-3661-4EF1-8212-4205EE61615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011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605E3A2-A893-48E9-BEE2-367E747E08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FCC-</a:t>
            </a:r>
            <a:r>
              <a:rPr lang="en-GB" dirty="0" err="1"/>
              <a:t>ee</a:t>
            </a:r>
            <a:r>
              <a:rPr lang="en-GB" dirty="0"/>
              <a:t> EMIT Computations with Tapering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D12C1E-2FE2-476F-AE8B-8081F2EDEC4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25625"/>
                <a:ext cx="10515600" cy="2722624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GB" dirty="0"/>
                  <a:t>EMIT module computes emittance values with new tapering</a:t>
                </a:r>
              </a:p>
              <a:p>
                <a:r>
                  <a:rPr lang="en-GB" dirty="0"/>
                  <a:t>Check whether the values are correct</a:t>
                </a:r>
              </a:p>
              <a:p>
                <a:pPr lvl="1"/>
                <a:r>
                  <a:rPr lang="en-GB" dirty="0"/>
                  <a:t>Compute emittance for beam with 1 GeV energy</a:t>
                </a:r>
              </a:p>
              <a:p>
                <a:pPr lvl="1"/>
                <a:r>
                  <a:rPr lang="en-GB" dirty="0"/>
                  <a:t>Scale result to full energy by multiplying by [E GeV]</a:t>
                </a:r>
                <a:r>
                  <a:rPr lang="en-GB" baseline="30000" dirty="0"/>
                  <a:t>2</a:t>
                </a:r>
              </a:p>
              <a:p>
                <a:pPr lvl="1"/>
                <a:r>
                  <a:rPr lang="en-GB" dirty="0"/>
                  <a:t>Approach used in previous studies, including MADX-SAD comparisons</a:t>
                </a:r>
              </a:p>
              <a:p>
                <a:r>
                  <a:rPr lang="en-GB" dirty="0"/>
                  <a:t>Longitudinal emittance with tapered lattices in MADX can be checked by comparing to results from SAD directly instead</a:t>
                </a:r>
              </a:p>
              <a:p>
                <a:pPr lvl="1"/>
                <a:r>
                  <a:rPr lang="en-GB" dirty="0" err="1"/>
                  <a:t>E.g</a:t>
                </a:r>
                <a:r>
                  <a:rPr lang="en-GB" dirty="0"/>
                  <a:t> for Z lattice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b="1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𝝐</m:t>
                        </m:r>
                      </m:e>
                      <m:sub>
                        <m:r>
                          <a:rPr lang="en-GB" b="1" i="1" smtClean="0">
                            <a:latin typeface="Cambria Math" panose="02040503050406030204" pitchFamily="18" charset="0"/>
                          </a:rPr>
                          <m:t>𝒛</m:t>
                        </m:r>
                      </m:sub>
                    </m:sSub>
                    <m:r>
                      <a:rPr lang="en-GB" b="0" i="1" smtClean="0">
                        <a:latin typeface="Cambria Math" panose="02040503050406030204" pitchFamily="18" charset="0"/>
                      </a:rPr>
                      <m:t>=1.32 </m:t>
                    </m:r>
                    <m:r>
                      <a:rPr lang="en-GB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m:rPr>
                        <m:sty m:val="p"/>
                      </m:rPr>
                      <a:rPr lang="en-GB" b="0" i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r>
                  <a:rPr lang="en-GB" dirty="0"/>
                  <a:t> in both codes</a:t>
                </a:r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FDD12C1E-2FE2-476F-AE8B-8081F2EDEC4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25625"/>
                <a:ext cx="10515600" cy="2722624"/>
              </a:xfrm>
              <a:blipFill>
                <a:blip r:embed="rId2"/>
                <a:stretch>
                  <a:fillRect l="-928" t="-5593" b="-24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12B2C77B-6923-49BF-BEEA-E9F874730C6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2102431"/>
                  </p:ext>
                </p:extLst>
              </p:nvPr>
            </p:nvGraphicFramePr>
            <p:xfrm>
              <a:off x="344383" y="4691962"/>
              <a:ext cx="117072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51200">
                      <a:extLst>
                        <a:ext uri="{9D8B030D-6E8A-4147-A177-3AD203B41FA5}">
                          <a16:colId xmlns:a16="http://schemas.microsoft.com/office/drawing/2014/main" val="671809830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1395807180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3126750403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2462611695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3808893018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7975638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Lattice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dirty="0"/>
                            <a:t> @</a:t>
                          </a:r>
                          <a:r>
                            <a:rPr lang="en-GB" baseline="0" dirty="0"/>
                            <a:t> 1 GeV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Scaled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Tapered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dirty="0"/>
                            <a:t>Design Report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𝝐</m:t>
                                  </m:r>
                                </m:e>
                                <m:sub>
                                  <m:r>
                                    <a:rPr lang="en-GB" b="1" i="1" smtClean="0">
                                      <a:latin typeface="Cambria Math" panose="02040503050406030204" pitchFamily="18" charset="0"/>
                                    </a:rPr>
                                    <m:t>𝒙</m:t>
                                  </m:r>
                                </m:sub>
                              </m:sSub>
                            </m:oMath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787640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45.6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1.30×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0.27 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0.27 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0.27 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945519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80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1.30×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4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0.83 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0.83 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0.84 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539346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120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4.35×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0.63 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0.63 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0.63 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0115558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tt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182.5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4.35×</m:t>
                                </m:r>
                                <m:sSup>
                                  <m:sSupPr>
                                    <m:ctrlP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10</m:t>
                                    </m:r>
                                  </m:e>
                                  <m:sup>
                                    <m:r>
                                      <a:rPr lang="en-GB" b="0" i="1" smtClean="0">
                                        <a:latin typeface="Cambria Math" panose="02040503050406030204" pitchFamily="18" charset="0"/>
                                      </a:rPr>
                                      <m:t>−5</m:t>
                                    </m:r>
                                  </m:sup>
                                </m:sSup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i="0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lvl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1.45 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1.45 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GB" b="0" i="1" smtClean="0">
                                    <a:latin typeface="Cambria Math" panose="02040503050406030204" pitchFamily="18" charset="0"/>
                                  </a:rPr>
                                  <m:t>1.46 </m:t>
                                </m:r>
                                <m:r>
                                  <m:rPr>
                                    <m:sty m:val="p"/>
                                  </m:rPr>
                                  <a:rPr lang="en-GB" b="0" i="0" smtClean="0">
                                    <a:latin typeface="Cambria Math" panose="02040503050406030204" pitchFamily="18" charset="0"/>
                                  </a:rPr>
                                  <m:t>nm</m:t>
                                </m:r>
                              </m:oMath>
                            </m:oMathPara>
                          </a14:m>
                          <a:endParaRPr lang="en-GB" dirty="0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33919477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6" name="Table 6">
                <a:extLst>
                  <a:ext uri="{FF2B5EF4-FFF2-40B4-BE49-F238E27FC236}">
                    <a16:creationId xmlns:a16="http://schemas.microsoft.com/office/drawing/2014/main" id="{12B2C77B-6923-49BF-BEEA-E9F874730C6C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332102431"/>
                  </p:ext>
                </p:extLst>
              </p:nvPr>
            </p:nvGraphicFramePr>
            <p:xfrm>
              <a:off x="344383" y="4691962"/>
              <a:ext cx="11707200" cy="185420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951200">
                      <a:extLst>
                        <a:ext uri="{9D8B030D-6E8A-4147-A177-3AD203B41FA5}">
                          <a16:colId xmlns:a16="http://schemas.microsoft.com/office/drawing/2014/main" val="671809830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1395807180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3126750403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2462611695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3808893018"/>
                        </a:ext>
                      </a:extLst>
                    </a:gridCol>
                    <a:gridCol w="1951200">
                      <a:extLst>
                        <a:ext uri="{9D8B030D-6E8A-4147-A177-3AD203B41FA5}">
                          <a16:colId xmlns:a16="http://schemas.microsoft.com/office/drawing/2014/main" val="797563831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Lattice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Energy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688" t="-8197" r="-300623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625" t="-8197" r="-201562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625" t="-8197" r="-101563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625" t="-8197" r="-1563" b="-4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787640801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Z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45.6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688" t="-108197" r="-300623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625" t="-108197" r="-201562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625" t="-108197" r="-101563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625" t="-108197" r="-1563" b="-3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94551975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WW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80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688" t="-208197" r="-300623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625" t="-208197" r="-201562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625" t="-208197" r="-101563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625" t="-208197" r="-1563" b="-2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5393463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ZH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120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688" t="-308197" r="-300623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625" t="-308197" r="-201562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625" t="-308197" r="-101563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625" t="-308197" r="-1563" b="-1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3011555817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n-GB" dirty="0" err="1"/>
                            <a:t>tt</a:t>
                          </a:r>
                          <a:endParaRPr lang="en-GB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r>
                            <a:rPr lang="en-GB" dirty="0"/>
                            <a:t>182.5 GeV</a:t>
                          </a: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199688" t="-408197" r="-300623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300625" t="-408197" r="-201562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400625" t="-408197" r="-101563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3"/>
                          <a:stretch>
                            <a:fillRect l="-500625" t="-408197" r="-1563" b="-24590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val="1339194773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5099971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146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 Math</vt:lpstr>
      <vt:lpstr>Office Theme</vt:lpstr>
      <vt:lpstr>FCC-ee EMIT Computations with Tapering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FCC-ee EMIT Computations with Tapering</dc:title>
  <dc:creator>Léon van Riesen</dc:creator>
  <cp:lastModifiedBy>Léon van Riesen</cp:lastModifiedBy>
  <cp:revision>9</cp:revision>
  <dcterms:created xsi:type="dcterms:W3CDTF">2021-04-26T12:27:16Z</dcterms:created>
  <dcterms:modified xsi:type="dcterms:W3CDTF">2021-04-26T15:52:50Z</dcterms:modified>
</cp:coreProperties>
</file>