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56" r:id="rId2"/>
    <p:sldId id="266" r:id="rId3"/>
    <p:sldId id="272" r:id="rId4"/>
    <p:sldId id="273" r:id="rId5"/>
    <p:sldId id="310" r:id="rId6"/>
    <p:sldId id="311" r:id="rId7"/>
    <p:sldId id="316" r:id="rId8"/>
    <p:sldId id="312" r:id="rId9"/>
    <p:sldId id="315" r:id="rId10"/>
    <p:sldId id="317" r:id="rId11"/>
    <p:sldId id="31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FF0000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9A796B-F549-47CC-9E74-272EC18B1A8E}" type="datetimeFigureOut">
              <a:rPr lang="en-GB" smtClean="0"/>
              <a:t>30/04/2021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3AADF-98E5-4600-8392-7ACAFA1FCD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054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latin typeface="Corbel" panose="020B0503020204020204" pitchFamily="34" charset="0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latin typeface="Corbel" panose="020B0503020204020204" pitchFamily="34" charset="0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BI TB, 5 Nov 2021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B4BFD808-6B56-4447-9401-2398D08EE3C0}" type="datetime1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D1FE8696-C274-4D3B-8D33-AA9670992B27}"/>
              </a:ext>
            </a:extLst>
          </p:cNvPr>
          <p:cNvGrpSpPr/>
          <p:nvPr/>
        </p:nvGrpSpPr>
        <p:grpSpPr>
          <a:xfrm>
            <a:off x="3558686" y="1875806"/>
            <a:ext cx="5438864" cy="3778673"/>
            <a:chOff x="1851195" y="2137030"/>
            <a:chExt cx="5438864" cy="377867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BBD9871-28DB-40B2-A91C-D9ADE7DF4456}"/>
                </a:ext>
              </a:extLst>
            </p:cNvPr>
            <p:cNvGrpSpPr/>
            <p:nvPr/>
          </p:nvGrpSpPr>
          <p:grpSpPr>
            <a:xfrm>
              <a:off x="1851195" y="2199441"/>
              <a:ext cx="5438864" cy="2783863"/>
              <a:chOff x="1828800" y="1298961"/>
              <a:chExt cx="5438864" cy="2783863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758E23B4-9062-47DB-8353-974101E1F2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r="50000"/>
              <a:stretch/>
            </p:blipFill>
            <p:spPr>
              <a:xfrm rot="16200000">
                <a:off x="3248524" y="700792"/>
                <a:ext cx="2422804" cy="4341259"/>
              </a:xfrm>
              <a:prstGeom prst="rect">
                <a:avLst/>
              </a:prstGeom>
            </p:spPr>
          </p:pic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E9BF45CD-E6A8-4476-993A-1A9462E06405}"/>
                  </a:ext>
                </a:extLst>
              </p:cNvPr>
              <p:cNvSpPr/>
              <p:nvPr/>
            </p:nvSpPr>
            <p:spPr>
              <a:xfrm>
                <a:off x="2067103" y="1660019"/>
                <a:ext cx="4785645" cy="393107"/>
              </a:xfrm>
              <a:custGeom>
                <a:avLst/>
                <a:gdLst>
                  <a:gd name="connsiteX0" fmla="*/ 0 w 4785645"/>
                  <a:gd name="connsiteY0" fmla="*/ 0 h 393107"/>
                  <a:gd name="connsiteX1" fmla="*/ 410198 w 4785645"/>
                  <a:gd name="connsiteY1" fmla="*/ 316194 h 393107"/>
                  <a:gd name="connsiteX2" fmla="*/ 905854 w 4785645"/>
                  <a:gd name="connsiteY2" fmla="*/ 25637 h 393107"/>
                  <a:gd name="connsiteX3" fmla="*/ 1410056 w 4785645"/>
                  <a:gd name="connsiteY3" fmla="*/ 341832 h 393107"/>
                  <a:gd name="connsiteX4" fmla="*/ 1726250 w 4785645"/>
                  <a:gd name="connsiteY4" fmla="*/ 102550 h 393107"/>
                  <a:gd name="connsiteX5" fmla="*/ 2230452 w 4785645"/>
                  <a:gd name="connsiteY5" fmla="*/ 358923 h 393107"/>
                  <a:gd name="connsiteX6" fmla="*/ 2580830 w 4785645"/>
                  <a:gd name="connsiteY6" fmla="*/ 68366 h 393107"/>
                  <a:gd name="connsiteX7" fmla="*/ 3102123 w 4785645"/>
                  <a:gd name="connsiteY7" fmla="*/ 393107 h 393107"/>
                  <a:gd name="connsiteX8" fmla="*/ 3751604 w 4785645"/>
                  <a:gd name="connsiteY8" fmla="*/ 51275 h 393107"/>
                  <a:gd name="connsiteX9" fmla="*/ 4127619 w 4785645"/>
                  <a:gd name="connsiteY9" fmla="*/ 376015 h 393107"/>
                  <a:gd name="connsiteX10" fmla="*/ 4785645 w 4785645"/>
                  <a:gd name="connsiteY10" fmla="*/ 0 h 393107"/>
                  <a:gd name="connsiteX11" fmla="*/ 0 w 4785645"/>
                  <a:gd name="connsiteY11" fmla="*/ 0 h 393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85645" h="393107">
                    <a:moveTo>
                      <a:pt x="0" y="0"/>
                    </a:moveTo>
                    <a:lnTo>
                      <a:pt x="410198" y="316194"/>
                    </a:lnTo>
                    <a:lnTo>
                      <a:pt x="905854" y="25637"/>
                    </a:lnTo>
                    <a:lnTo>
                      <a:pt x="1410056" y="341832"/>
                    </a:lnTo>
                    <a:lnTo>
                      <a:pt x="1726250" y="102550"/>
                    </a:lnTo>
                    <a:lnTo>
                      <a:pt x="2230452" y="358923"/>
                    </a:lnTo>
                    <a:lnTo>
                      <a:pt x="2580830" y="68366"/>
                    </a:lnTo>
                    <a:lnTo>
                      <a:pt x="3102123" y="393107"/>
                    </a:lnTo>
                    <a:lnTo>
                      <a:pt x="3751604" y="51275"/>
                    </a:lnTo>
                    <a:lnTo>
                      <a:pt x="4127619" y="376015"/>
                    </a:lnTo>
                    <a:lnTo>
                      <a:pt x="478564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n>
                    <a:solidFill>
                      <a:srgbClr val="FF0000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136297B-DD70-4AC1-BBD5-8F86FC17FD30}"/>
                  </a:ext>
                </a:extLst>
              </p:cNvPr>
              <p:cNvSpPr/>
              <p:nvPr/>
            </p:nvSpPr>
            <p:spPr>
              <a:xfrm>
                <a:off x="1828800" y="1444239"/>
                <a:ext cx="5161660" cy="2243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AF82106F-0806-4F3B-AD9D-0198BEC6A4E4}"/>
                  </a:ext>
                </a:extLst>
              </p:cNvPr>
              <p:cNvSpPr/>
              <p:nvPr/>
            </p:nvSpPr>
            <p:spPr>
              <a:xfrm>
                <a:off x="1905712" y="1298961"/>
                <a:ext cx="811851" cy="9404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83908391-0731-4EED-AACB-09FA90B8B6ED}"/>
                  </a:ext>
                </a:extLst>
              </p:cNvPr>
              <p:cNvSpPr/>
              <p:nvPr/>
            </p:nvSpPr>
            <p:spPr>
              <a:xfrm>
                <a:off x="6455813" y="1343825"/>
                <a:ext cx="811851" cy="9404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6D9CCDB-F09B-46B2-90F6-71B8021A49BA}"/>
                </a:ext>
              </a:extLst>
            </p:cNvPr>
            <p:cNvCxnSpPr>
              <a:cxnSpLocks/>
            </p:cNvCxnSpPr>
            <p:nvPr/>
          </p:nvCxnSpPr>
          <p:spPr>
            <a:xfrm>
              <a:off x="3683237" y="4818404"/>
              <a:ext cx="0" cy="52983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A609738-6A0E-4FA7-9C1D-352966243D97}"/>
                </a:ext>
              </a:extLst>
            </p:cNvPr>
            <p:cNvCxnSpPr>
              <a:cxnSpLocks/>
            </p:cNvCxnSpPr>
            <p:nvPr/>
          </p:nvCxnSpPr>
          <p:spPr>
            <a:xfrm>
              <a:off x="3143428" y="4818404"/>
              <a:ext cx="0" cy="52983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A654161-3AA8-4514-B02F-C5A5FEF62618}"/>
                </a:ext>
              </a:extLst>
            </p:cNvPr>
            <p:cNvCxnSpPr>
              <a:cxnSpLocks/>
            </p:cNvCxnSpPr>
            <p:nvPr/>
          </p:nvCxnSpPr>
          <p:spPr>
            <a:xfrm>
              <a:off x="2739958" y="4818404"/>
              <a:ext cx="0" cy="109729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5B26921-5EE9-4879-886F-44C92AE7A82A}"/>
                </a:ext>
              </a:extLst>
            </p:cNvPr>
            <p:cNvCxnSpPr>
              <a:cxnSpLocks/>
            </p:cNvCxnSpPr>
            <p:nvPr/>
          </p:nvCxnSpPr>
          <p:spPr>
            <a:xfrm>
              <a:off x="4613357" y="4818404"/>
              <a:ext cx="0" cy="109729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7F409EE-C9BC-4ABB-946A-F8423682DA0A}"/>
                </a:ext>
              </a:extLst>
            </p:cNvPr>
            <p:cNvSpPr txBox="1"/>
            <p:nvPr/>
          </p:nvSpPr>
          <p:spPr>
            <a:xfrm>
              <a:off x="3812368" y="4892335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25.5</a:t>
              </a:r>
              <a:endParaRPr lang="en-GB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4A00497-7451-4E9F-81AE-24C8AB323F84}"/>
                </a:ext>
              </a:extLst>
            </p:cNvPr>
            <p:cNvSpPr txBox="1"/>
            <p:nvPr/>
          </p:nvSpPr>
          <p:spPr>
            <a:xfrm>
              <a:off x="3067764" y="4892335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14.5</a:t>
              </a:r>
              <a:endParaRPr lang="en-GB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5419774-F54F-457B-A4D7-F8D2D3AC7C24}"/>
                </a:ext>
              </a:extLst>
            </p:cNvPr>
            <p:cNvSpPr txBox="1"/>
            <p:nvPr/>
          </p:nvSpPr>
          <p:spPr>
            <a:xfrm>
              <a:off x="2702282" y="4892335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10</a:t>
              </a:r>
              <a:endParaRPr lang="en-GB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B6C8D09-EBE6-4786-952E-FFB7F347EC5C}"/>
                </a:ext>
              </a:extLst>
            </p:cNvPr>
            <p:cNvSpPr txBox="1"/>
            <p:nvPr/>
          </p:nvSpPr>
          <p:spPr>
            <a:xfrm>
              <a:off x="3462664" y="5546371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50</a:t>
              </a:r>
              <a:endParaRPr lang="en-GB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A44037D-90CD-48BF-9F8A-8C0DF0A27D74}"/>
                </a:ext>
              </a:extLst>
            </p:cNvPr>
            <p:cNvSpPr txBox="1"/>
            <p:nvPr/>
          </p:nvSpPr>
          <p:spPr>
            <a:xfrm>
              <a:off x="5257922" y="4914209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…</a:t>
              </a:r>
              <a:endParaRPr lang="en-GB" dirty="0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F0DA082-A35D-45A7-99F7-F971E5E009C6}"/>
                </a:ext>
              </a:extLst>
            </p:cNvPr>
            <p:cNvCxnSpPr>
              <a:cxnSpLocks/>
            </p:cNvCxnSpPr>
            <p:nvPr/>
          </p:nvCxnSpPr>
          <p:spPr>
            <a:xfrm>
              <a:off x="3683237" y="2191962"/>
              <a:ext cx="0" cy="52983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69D4D3D-3501-4F06-A232-E2EB644148CB}"/>
                </a:ext>
              </a:extLst>
            </p:cNvPr>
            <p:cNvCxnSpPr>
              <a:cxnSpLocks/>
            </p:cNvCxnSpPr>
            <p:nvPr/>
          </p:nvCxnSpPr>
          <p:spPr>
            <a:xfrm>
              <a:off x="4057828" y="2191961"/>
              <a:ext cx="0" cy="52983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B623CCD-6F2C-4023-9792-62C921F85269}"/>
                </a:ext>
              </a:extLst>
            </p:cNvPr>
            <p:cNvSpPr txBox="1"/>
            <p:nvPr/>
          </p:nvSpPr>
          <p:spPr>
            <a:xfrm>
              <a:off x="3602326" y="2137030"/>
              <a:ext cx="51702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11</a:t>
              </a:r>
              <a:endParaRPr lang="en-GB" dirty="0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DC79FC-6166-409A-BAB4-CFD074B0B00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9CD206-CEDC-4FCB-8520-12B20BCB1B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F18C16D-A8CB-4CA8-81F8-319D63E68B49}"/>
              </a:ext>
            </a:extLst>
          </p:cNvPr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BRAN-D in IP1 TAN during HI runs</a:t>
            </a:r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3F280B8-CEAB-4139-8CFF-1DEACA65560C}"/>
              </a:ext>
            </a:extLst>
          </p:cNvPr>
          <p:cNvSpPr/>
          <p:nvPr/>
        </p:nvSpPr>
        <p:spPr>
          <a:xfrm>
            <a:off x="7468101" y="3129961"/>
            <a:ext cx="220574" cy="2376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73E5B3A-5D10-4354-A1D5-6DB263C6C3FE}"/>
              </a:ext>
            </a:extLst>
          </p:cNvPr>
          <p:cNvSpPr/>
          <p:nvPr/>
        </p:nvSpPr>
        <p:spPr>
          <a:xfrm>
            <a:off x="4962182" y="3085054"/>
            <a:ext cx="220574" cy="2376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B6E3C28-1C71-4D54-945D-48C8E223DFE9}"/>
              </a:ext>
            </a:extLst>
          </p:cNvPr>
          <p:cNvSpPr txBox="1">
            <a:spLocks/>
          </p:cNvSpPr>
          <p:nvPr/>
        </p:nvSpPr>
        <p:spPr>
          <a:xfrm>
            <a:off x="339810" y="1411550"/>
            <a:ext cx="3742158" cy="3247488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mitigation: replace 2 Cu slabs (2x14.5 mm) with Al </a:t>
            </a:r>
          </a:p>
          <a:p>
            <a:r>
              <a:rPr lang="en-US" sz="2000" dirty="0"/>
              <a:t>Resulting material budget: </a:t>
            </a:r>
          </a:p>
          <a:p>
            <a:r>
              <a:rPr lang="en-US" sz="2000" dirty="0"/>
              <a:t>71 mm Cu + 29 mm Al (+ 2x 10 mm </a:t>
            </a:r>
            <a:r>
              <a:rPr lang="en-US" sz="2000" dirty="0" err="1"/>
              <a:t>dia</a:t>
            </a:r>
            <a:r>
              <a:rPr lang="en-US" sz="2000" dirty="0"/>
              <a:t> fused silica bars)</a:t>
            </a:r>
          </a:p>
          <a:p>
            <a:r>
              <a:rPr lang="en-US" sz="2000" dirty="0"/>
              <a:t>Parts made by BI workshop, available end May</a:t>
            </a:r>
          </a:p>
          <a:p>
            <a:r>
              <a:rPr lang="en-US" sz="2000" dirty="0"/>
              <a:t>4x produced. Replacement not needed in IP5 TAN</a:t>
            </a:r>
          </a:p>
          <a:p>
            <a:endParaRPr lang="en-US" sz="2000" dirty="0"/>
          </a:p>
          <a:p>
            <a:endParaRPr lang="en-GB" sz="1600" dirty="0"/>
          </a:p>
        </p:txBody>
      </p:sp>
      <p:pic>
        <p:nvPicPr>
          <p:cNvPr id="31" name="Picture 30" descr="A picture containing indoor, person&#10;&#10;Description automatically generated">
            <a:extLst>
              <a:ext uri="{FF2B5EF4-FFF2-40B4-BE49-F238E27FC236}">
                <a16:creationId xmlns:a16="http://schemas.microsoft.com/office/drawing/2014/main" id="{DC43025A-98D6-4456-BD80-E5F8778FF61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40" t="19214" r="34009" b="24686"/>
          <a:stretch/>
        </p:blipFill>
        <p:spPr>
          <a:xfrm rot="5400000">
            <a:off x="6875567" y="963997"/>
            <a:ext cx="1871081" cy="1903854"/>
          </a:xfrm>
          <a:prstGeom prst="rect">
            <a:avLst/>
          </a:prstGeom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2132BD9C-6625-4817-A9D1-643A585124FC}"/>
              </a:ext>
            </a:extLst>
          </p:cNvPr>
          <p:cNvSpPr/>
          <p:nvPr/>
        </p:nvSpPr>
        <p:spPr>
          <a:xfrm flipH="1">
            <a:off x="7491068" y="2127271"/>
            <a:ext cx="93074" cy="95625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EB70EC4-3A1C-4E5A-B133-F341F5F1923B}"/>
              </a:ext>
            </a:extLst>
          </p:cNvPr>
          <p:cNvSpPr/>
          <p:nvPr/>
        </p:nvSpPr>
        <p:spPr>
          <a:xfrm flipH="1">
            <a:off x="8130514" y="2112997"/>
            <a:ext cx="93074" cy="95625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808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DC79FC-6166-409A-BAB4-CFD074B0B00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9CD206-CEDC-4FCB-8520-12B20BCB1B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F18C16D-A8CB-4CA8-81F8-319D63E68B49}"/>
              </a:ext>
            </a:extLst>
          </p:cNvPr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Position of BRAN-D during HI runs 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B6E3C28-1C71-4D54-945D-48C8E223DFE9}"/>
              </a:ext>
            </a:extLst>
          </p:cNvPr>
          <p:cNvSpPr txBox="1">
            <a:spLocks/>
          </p:cNvSpPr>
          <p:nvPr/>
        </p:nvSpPr>
        <p:spPr>
          <a:xfrm>
            <a:off x="339810" y="1411550"/>
            <a:ext cx="4139714" cy="3247488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request from ATLAS ZDC to move the BRAN-D approx. </a:t>
            </a:r>
            <a:r>
              <a:rPr lang="en-US" sz="2000" b="1" dirty="0"/>
              <a:t>40 mm away from the IP </a:t>
            </a:r>
            <a:r>
              <a:rPr lang="en-US" sz="2000" dirty="0"/>
              <a:t>in sector 12 to accommodate new detector.</a:t>
            </a:r>
          </a:p>
          <a:p>
            <a:r>
              <a:rPr lang="en-US" sz="2000" dirty="0"/>
              <a:t>CMS ZDC: BRAN-D </a:t>
            </a:r>
            <a:r>
              <a:rPr lang="en-US" sz="2000" b="1" dirty="0"/>
              <a:t>will stay in 2</a:t>
            </a:r>
            <a:r>
              <a:rPr lang="en-US" sz="2000" b="1" baseline="30000" dirty="0"/>
              <a:t>nd</a:t>
            </a:r>
            <a:r>
              <a:rPr lang="en-US" sz="2000" b="1" dirty="0"/>
              <a:t> Cu block</a:t>
            </a:r>
            <a:r>
              <a:rPr lang="en-US" sz="2000" dirty="0"/>
              <a:t>, same width (100 mm) or existing BRAN. Will perform check on site 1</a:t>
            </a:r>
            <a:r>
              <a:rPr lang="en-US" sz="2000" baseline="30000" dirty="0"/>
              <a:t>st</a:t>
            </a:r>
            <a:r>
              <a:rPr lang="en-US" sz="2000" dirty="0"/>
              <a:t> week of May with ZDC team. 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GB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2F3AB4-4814-4684-9D19-5F3B804A6E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627" y="1363656"/>
            <a:ext cx="4495800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49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BRAN-D impact on ZDC</a:t>
            </a:r>
            <a:endParaRPr lang="en-GB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3242843"/>
            <a:ext cx="4090086" cy="748390"/>
          </a:xfrm>
        </p:spPr>
        <p:txBody>
          <a:bodyPr>
            <a:normAutofit/>
          </a:bodyPr>
          <a:lstStyle/>
          <a:p>
            <a:r>
              <a:rPr lang="en-US" sz="1800" dirty="0"/>
              <a:t>S. Mazzoni, BI</a:t>
            </a:r>
          </a:p>
          <a:p>
            <a:r>
              <a:rPr lang="en-US" sz="1800" dirty="0"/>
              <a:t>TREX 30 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5132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BRANs in </a:t>
            </a:r>
            <a:r>
              <a:rPr lang="en-US" dirty="0">
                <a:solidFill>
                  <a:srgbClr val="0055A0"/>
                </a:solidFill>
              </a:rPr>
              <a:t>Run 3</a:t>
            </a:r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4832165" cy="4409610"/>
          </a:xfrm>
        </p:spPr>
        <p:txBody>
          <a:bodyPr>
            <a:normAutofit/>
          </a:bodyPr>
          <a:lstStyle/>
          <a:p>
            <a:r>
              <a:rPr lang="en-US" sz="1600" dirty="0"/>
              <a:t>IP2/ IP8: “BRAN C” design based on Silica rods + PMTs (Cherenkov light).</a:t>
            </a:r>
          </a:p>
          <a:p>
            <a:pPr lvl="1"/>
            <a:r>
              <a:rPr lang="en-US" sz="1400" dirty="0"/>
              <a:t>No functional modifications</a:t>
            </a:r>
          </a:p>
          <a:p>
            <a:pPr lvl="1"/>
            <a:r>
              <a:rPr lang="en-US" sz="1400" dirty="0">
                <a:solidFill>
                  <a:srgbClr val="0055A0"/>
                </a:solidFill>
              </a:rPr>
              <a:t>Motors for absorber insertion: checked by ML at </a:t>
            </a:r>
            <a:r>
              <a:rPr lang="en-US" sz="1400" dirty="0" err="1">
                <a:solidFill>
                  <a:srgbClr val="0055A0"/>
                </a:solidFill>
              </a:rPr>
              <a:t>pt</a:t>
            </a:r>
            <a:r>
              <a:rPr lang="en-US" sz="1400" dirty="0">
                <a:solidFill>
                  <a:srgbClr val="0055A0"/>
                </a:solidFill>
              </a:rPr>
              <a:t> 8, pt. 2 to be performed</a:t>
            </a:r>
          </a:p>
          <a:p>
            <a:pPr lvl="1"/>
            <a:endParaRPr lang="en-US" sz="1200" dirty="0">
              <a:solidFill>
                <a:srgbClr val="0055A0"/>
              </a:solidFill>
            </a:endParaRPr>
          </a:p>
          <a:p>
            <a:endParaRPr lang="en-US" sz="1600" dirty="0"/>
          </a:p>
          <a:p>
            <a:r>
              <a:rPr lang="en-US" sz="1600" dirty="0"/>
              <a:t>IP1/IP5: “BRAN A” based on ionization chambers.</a:t>
            </a:r>
          </a:p>
          <a:p>
            <a:pPr lvl="1"/>
            <a:r>
              <a:rPr lang="en-US" sz="1400" dirty="0"/>
              <a:t>No functional modifications</a:t>
            </a:r>
          </a:p>
          <a:p>
            <a:endParaRPr lang="en-US" sz="1600" dirty="0"/>
          </a:p>
          <a:p>
            <a:r>
              <a:rPr lang="en-GB" sz="1600" dirty="0">
                <a:solidFill>
                  <a:srgbClr val="FF0000"/>
                </a:solidFill>
              </a:rPr>
              <a:t>Right of IP1 (12) / Left of IP5 (45): replace BRAN A with </a:t>
            </a:r>
            <a:r>
              <a:rPr lang="en-US" sz="1600" dirty="0">
                <a:solidFill>
                  <a:srgbClr val="FF0000"/>
                </a:solidFill>
              </a:rPr>
              <a:t>“BRAN D” evolution of BRAN C. HL-LHC prototype to be tested in LHC Run #3</a:t>
            </a:r>
          </a:p>
          <a:p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dirty="0">
                <a:solidFill>
                  <a:srgbClr val="FF0000"/>
                </a:solidFill>
              </a:rPr>
              <a:t>ZDC team (ATLAS): concern about impact of BRAN-D on ZDC </a:t>
            </a:r>
          </a:p>
          <a:p>
            <a:endParaRPr lang="en-US" sz="1600" dirty="0">
              <a:solidFill>
                <a:srgbClr val="FF0000"/>
              </a:solidFill>
            </a:endParaRPr>
          </a:p>
          <a:p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289588" y="2092924"/>
            <a:ext cx="2557850" cy="8232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BRAN C">
            <a:extLst>
              <a:ext uri="{FF2B5EF4-FFF2-40B4-BE49-F238E27FC236}">
                <a16:creationId xmlns:a16="http://schemas.microsoft.com/office/drawing/2014/main" id="{71EA4DE8-CDBA-442A-B9A1-3D805EAFA96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529" y="55200"/>
            <a:ext cx="1517717" cy="2702784"/>
          </a:xfrm>
          <a:prstGeom prst="rect">
            <a:avLst/>
          </a:prstGeom>
        </p:spPr>
      </p:pic>
      <p:pic>
        <p:nvPicPr>
          <p:cNvPr id="13" name="Picture 12" descr="A picture containing indoor, table, sitting, large&#10;&#10;Description automatically generated">
            <a:extLst>
              <a:ext uri="{FF2B5EF4-FFF2-40B4-BE49-F238E27FC236}">
                <a16:creationId xmlns:a16="http://schemas.microsoft.com/office/drawing/2014/main" id="{F3138AE7-E505-44E9-9E1E-6CF5C760E66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173" y="3077606"/>
            <a:ext cx="3558073" cy="235664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5C99B9F-FA1F-4A3A-ACC5-45B0C102BE51}"/>
              </a:ext>
            </a:extLst>
          </p:cNvPr>
          <p:cNvSpPr txBox="1"/>
          <p:nvPr/>
        </p:nvSpPr>
        <p:spPr>
          <a:xfrm>
            <a:off x="7743037" y="131111"/>
            <a:ext cx="10567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BRAN C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CABA00-718F-4248-B706-4DA20048933F}"/>
              </a:ext>
            </a:extLst>
          </p:cNvPr>
          <p:cNvSpPr txBox="1"/>
          <p:nvPr/>
        </p:nvSpPr>
        <p:spPr>
          <a:xfrm>
            <a:off x="6453688" y="3245630"/>
            <a:ext cx="10567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BRAN 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828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 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811" y="1232105"/>
            <a:ext cx="4600844" cy="5105012"/>
          </a:xfrm>
        </p:spPr>
        <p:txBody>
          <a:bodyPr>
            <a:normAutofit/>
          </a:bodyPr>
          <a:lstStyle/>
          <a:p>
            <a:r>
              <a:rPr lang="en-US" sz="2000" dirty="0"/>
              <a:t>New design with two subsystems:</a:t>
            </a:r>
          </a:p>
          <a:p>
            <a:pPr lvl="1"/>
            <a:r>
              <a:rPr lang="en-US" sz="1600" dirty="0"/>
              <a:t>Glass bars enclosure</a:t>
            </a:r>
          </a:p>
          <a:p>
            <a:pPr lvl="1"/>
            <a:r>
              <a:rPr lang="en-US" sz="1600" dirty="0"/>
              <a:t>PMT box</a:t>
            </a:r>
          </a:p>
          <a:p>
            <a:r>
              <a:rPr lang="en-US" sz="2000" dirty="0"/>
              <a:t>Designed by CERN design office. Drawings signed and sent to main WS on July 20. Parts fabrication outsourced to </a:t>
            </a:r>
            <a:r>
              <a:rPr lang="en-US" sz="2000" dirty="0" err="1"/>
              <a:t>Metalicone</a:t>
            </a:r>
            <a:r>
              <a:rPr lang="en-US" sz="2000" dirty="0"/>
              <a:t> Technologies Ltd. (Israel) – received Feb 21</a:t>
            </a:r>
          </a:p>
          <a:p>
            <a:r>
              <a:rPr lang="en-US" sz="2000" dirty="0"/>
              <a:t>A few minor modifications</a:t>
            </a:r>
          </a:p>
          <a:p>
            <a:pPr lvl="1"/>
            <a:r>
              <a:rPr lang="en-US" sz="1600" dirty="0"/>
              <a:t>copper C11000, 99.9% pure instead of C10200 oxygen free.</a:t>
            </a:r>
          </a:p>
          <a:p>
            <a:pPr lvl="1"/>
            <a:r>
              <a:rPr lang="en-US" sz="1600" dirty="0"/>
              <a:t>AL6061 instead of AL6082, “almost identical”</a:t>
            </a:r>
          </a:p>
          <a:p>
            <a:pPr lvl="1"/>
            <a:r>
              <a:rPr lang="en-US" sz="1600" dirty="0"/>
              <a:t>sub mm modification of threaded hole lengths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46" r="41379"/>
          <a:stretch/>
        </p:blipFill>
        <p:spPr>
          <a:xfrm>
            <a:off x="5057870" y="147809"/>
            <a:ext cx="1719637" cy="39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8" r="41554"/>
          <a:stretch/>
        </p:blipFill>
        <p:spPr>
          <a:xfrm>
            <a:off x="6859044" y="147809"/>
            <a:ext cx="216953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965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 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 descr="A picture containing indoor, window, gun, weapon&#10;&#10;Description automatically generated">
            <a:extLst>
              <a:ext uri="{FF2B5EF4-FFF2-40B4-BE49-F238E27FC236}">
                <a16:creationId xmlns:a16="http://schemas.microsoft.com/office/drawing/2014/main" id="{3AEA8D90-EB0B-4220-82F2-C408E26561C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71" y="1787096"/>
            <a:ext cx="4905287" cy="3678965"/>
          </a:xfrm>
          <a:prstGeom prst="rect">
            <a:avLst/>
          </a:prstGeom>
        </p:spPr>
      </p:pic>
      <p:pic>
        <p:nvPicPr>
          <p:cNvPr id="11" name="Picture 10" descr="A picture containing text, indoor, office, cluttered&#10;&#10;Description automatically generated">
            <a:extLst>
              <a:ext uri="{FF2B5EF4-FFF2-40B4-BE49-F238E27FC236}">
                <a16:creationId xmlns:a16="http://schemas.microsoft.com/office/drawing/2014/main" id="{91CBA2E4-C970-40DD-B82A-8F87A9375F9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43962" y="1787097"/>
            <a:ext cx="4905286" cy="3678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289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 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 descr="A picture containing text, indoor, window, gun&#10;&#10;Description automatically generated">
            <a:extLst>
              <a:ext uri="{FF2B5EF4-FFF2-40B4-BE49-F238E27FC236}">
                <a16:creationId xmlns:a16="http://schemas.microsoft.com/office/drawing/2014/main" id="{FD5F74B3-B743-45F6-9A9F-0B1DB2D73EE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43600" y="1787096"/>
            <a:ext cx="4905287" cy="3678965"/>
          </a:xfrm>
          <a:prstGeom prst="rect">
            <a:avLst/>
          </a:prstGeom>
        </p:spPr>
      </p:pic>
      <p:pic>
        <p:nvPicPr>
          <p:cNvPr id="7" name="Picture 6" descr="A picture containing indoor, person&#10;&#10;Description automatically generated">
            <a:extLst>
              <a:ext uri="{FF2B5EF4-FFF2-40B4-BE49-F238E27FC236}">
                <a16:creationId xmlns:a16="http://schemas.microsoft.com/office/drawing/2014/main" id="{A479FD7C-8A57-441B-BD29-470B9C67C82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00" y="1787096"/>
            <a:ext cx="4905287" cy="3678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960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Glass bar assembly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811" y="1519496"/>
            <a:ext cx="5949778" cy="4417926"/>
          </a:xfrm>
        </p:spPr>
        <p:txBody>
          <a:bodyPr>
            <a:normAutofit/>
          </a:bodyPr>
          <a:lstStyle/>
          <a:p>
            <a:r>
              <a:rPr lang="en-US" sz="2000" dirty="0"/>
              <a:t>Eight 603 mm x 10 mm </a:t>
            </a:r>
            <a:r>
              <a:rPr lang="en-US" sz="2000" dirty="0" err="1"/>
              <a:t>dia</a:t>
            </a:r>
            <a:r>
              <a:rPr lang="en-US" sz="2000" dirty="0"/>
              <a:t> </a:t>
            </a:r>
            <a:r>
              <a:rPr lang="en-US" sz="2000" dirty="0" err="1"/>
              <a:t>Suprasil</a:t>
            </a:r>
            <a:r>
              <a:rPr lang="en-US" sz="2000" dirty="0"/>
              <a:t> 3302, low OH, no H2 in a copper enclosure (100 x 100 mm)</a:t>
            </a:r>
          </a:p>
          <a:p>
            <a:r>
              <a:rPr lang="en-US" sz="2000" dirty="0"/>
              <a:t>Copper type C11000, 99.9% pure </a:t>
            </a:r>
          </a:p>
          <a:p>
            <a:r>
              <a:rPr lang="en-US" sz="2000" dirty="0"/>
              <a:t>Copper enclosure made of 6 slabs (next slide)</a:t>
            </a:r>
          </a:p>
          <a:p>
            <a:endParaRPr lang="en-US" sz="2000" dirty="0"/>
          </a:p>
          <a:p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35E2632-977C-44CA-A0E2-DE2B2210F66E}"/>
              </a:ext>
            </a:extLst>
          </p:cNvPr>
          <p:cNvGrpSpPr/>
          <p:nvPr/>
        </p:nvGrpSpPr>
        <p:grpSpPr>
          <a:xfrm>
            <a:off x="794238" y="4079444"/>
            <a:ext cx="1853354" cy="1853354"/>
            <a:chOff x="2718486" y="4194880"/>
            <a:chExt cx="1192427" cy="1192427"/>
          </a:xfrm>
        </p:grpSpPr>
        <p:sp>
          <p:nvSpPr>
            <p:cNvPr id="9" name="Rectangle 8"/>
            <p:cNvSpPr/>
            <p:nvPr/>
          </p:nvSpPr>
          <p:spPr>
            <a:xfrm>
              <a:off x="2718486" y="4194880"/>
              <a:ext cx="1192427" cy="119242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864043" y="4324217"/>
              <a:ext cx="901311" cy="933752"/>
              <a:chOff x="5095469" y="4183792"/>
              <a:chExt cx="901311" cy="933752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5095469" y="4183792"/>
                <a:ext cx="228600" cy="933752"/>
                <a:chOff x="4887098" y="4145692"/>
                <a:chExt cx="228600" cy="933752"/>
              </a:xfrm>
            </p:grpSpPr>
            <p:sp>
              <p:nvSpPr>
                <p:cNvPr id="10" name="Oval 9"/>
                <p:cNvSpPr/>
                <p:nvPr/>
              </p:nvSpPr>
              <p:spPr>
                <a:xfrm>
                  <a:off x="4887098" y="4145692"/>
                  <a:ext cx="228600" cy="228600"/>
                </a:xfrm>
                <a:prstGeom prst="ellipse">
                  <a:avLst/>
                </a:prstGeom>
                <a:solidFill>
                  <a:schemeClr val="tx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>
                  <a:off x="4887098" y="4498268"/>
                  <a:ext cx="228600" cy="228600"/>
                </a:xfrm>
                <a:prstGeom prst="ellipse">
                  <a:avLst/>
                </a:prstGeom>
                <a:solidFill>
                  <a:schemeClr val="tx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4887098" y="4850844"/>
                  <a:ext cx="228600" cy="228600"/>
                </a:xfrm>
                <a:prstGeom prst="ellipse">
                  <a:avLst/>
                </a:prstGeom>
                <a:solidFill>
                  <a:schemeClr val="tx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5431825" y="4363588"/>
                <a:ext cx="228600" cy="574161"/>
                <a:chOff x="5282513" y="4324864"/>
                <a:chExt cx="228600" cy="574161"/>
              </a:xfrm>
            </p:grpSpPr>
            <p:sp>
              <p:nvSpPr>
                <p:cNvPr id="13" name="Oval 12"/>
                <p:cNvSpPr/>
                <p:nvPr/>
              </p:nvSpPr>
              <p:spPr>
                <a:xfrm>
                  <a:off x="5282513" y="4670425"/>
                  <a:ext cx="228600" cy="228600"/>
                </a:xfrm>
                <a:prstGeom prst="ellipse">
                  <a:avLst/>
                </a:prstGeom>
                <a:solidFill>
                  <a:schemeClr val="tx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5282513" y="4324864"/>
                  <a:ext cx="228600" cy="228600"/>
                </a:xfrm>
                <a:prstGeom prst="ellipse">
                  <a:avLst/>
                </a:prstGeom>
                <a:solidFill>
                  <a:schemeClr val="tx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5768180" y="4183792"/>
                <a:ext cx="228600" cy="933752"/>
                <a:chOff x="4887098" y="4145692"/>
                <a:chExt cx="228600" cy="933752"/>
              </a:xfrm>
            </p:grpSpPr>
            <p:sp>
              <p:nvSpPr>
                <p:cNvPr id="18" name="Oval 17"/>
                <p:cNvSpPr/>
                <p:nvPr/>
              </p:nvSpPr>
              <p:spPr>
                <a:xfrm>
                  <a:off x="4887098" y="4145692"/>
                  <a:ext cx="228600" cy="228600"/>
                </a:xfrm>
                <a:prstGeom prst="ellipse">
                  <a:avLst/>
                </a:prstGeom>
                <a:solidFill>
                  <a:schemeClr val="tx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4887098" y="4498268"/>
                  <a:ext cx="228600" cy="228600"/>
                </a:xfrm>
                <a:prstGeom prst="ellipse">
                  <a:avLst/>
                </a:prstGeom>
                <a:solidFill>
                  <a:schemeClr val="tx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4887098" y="4850844"/>
                  <a:ext cx="228600" cy="228600"/>
                </a:xfrm>
                <a:prstGeom prst="ellipse">
                  <a:avLst/>
                </a:prstGeom>
                <a:solidFill>
                  <a:schemeClr val="tx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7405242A-283C-4D0E-8630-36E6FA5BB2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8349" y="207647"/>
            <a:ext cx="2046828" cy="580089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2DAC1A7-5F8D-41B3-92F5-896535A096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907371" y="3491164"/>
            <a:ext cx="2808092" cy="2515814"/>
          </a:xfrm>
          <a:prstGeom prst="rect">
            <a:avLst/>
          </a:prstGeom>
        </p:spPr>
      </p:pic>
      <p:sp>
        <p:nvSpPr>
          <p:cNvPr id="22" name="Right Arrow 21"/>
          <p:cNvSpPr/>
          <p:nvPr/>
        </p:nvSpPr>
        <p:spPr>
          <a:xfrm>
            <a:off x="731240" y="3116445"/>
            <a:ext cx="5088446" cy="976871"/>
          </a:xfrm>
          <a:prstGeom prst="rightArrow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shower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207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Glass bar assembly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121B2D4-15CB-4168-8C18-D9F69F2D8522}"/>
              </a:ext>
            </a:extLst>
          </p:cNvPr>
          <p:cNvGrpSpPr/>
          <p:nvPr/>
        </p:nvGrpSpPr>
        <p:grpSpPr>
          <a:xfrm>
            <a:off x="1088758" y="1482994"/>
            <a:ext cx="5438864" cy="3778673"/>
            <a:chOff x="1851195" y="2137030"/>
            <a:chExt cx="5438864" cy="3778673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8FC1387-DEE2-4B90-957F-F322A8FB4541}"/>
                </a:ext>
              </a:extLst>
            </p:cNvPr>
            <p:cNvGrpSpPr/>
            <p:nvPr/>
          </p:nvGrpSpPr>
          <p:grpSpPr>
            <a:xfrm>
              <a:off x="1851195" y="2199441"/>
              <a:ext cx="5438864" cy="2783863"/>
              <a:chOff x="1828800" y="1298961"/>
              <a:chExt cx="5438864" cy="2783863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42DAC1A7-5F8D-41B3-92F5-896535A096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r="50000"/>
              <a:stretch/>
            </p:blipFill>
            <p:spPr>
              <a:xfrm rot="16200000">
                <a:off x="3248524" y="700792"/>
                <a:ext cx="2422804" cy="4341259"/>
              </a:xfrm>
              <a:prstGeom prst="rect">
                <a:avLst/>
              </a:prstGeom>
            </p:spPr>
          </p:pic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7E3B8DDF-588B-4018-8B3F-155FD5D58804}"/>
                  </a:ext>
                </a:extLst>
              </p:cNvPr>
              <p:cNvSpPr/>
              <p:nvPr/>
            </p:nvSpPr>
            <p:spPr>
              <a:xfrm>
                <a:off x="2067103" y="1660019"/>
                <a:ext cx="4785645" cy="393107"/>
              </a:xfrm>
              <a:custGeom>
                <a:avLst/>
                <a:gdLst>
                  <a:gd name="connsiteX0" fmla="*/ 0 w 4785645"/>
                  <a:gd name="connsiteY0" fmla="*/ 0 h 393107"/>
                  <a:gd name="connsiteX1" fmla="*/ 410198 w 4785645"/>
                  <a:gd name="connsiteY1" fmla="*/ 316194 h 393107"/>
                  <a:gd name="connsiteX2" fmla="*/ 905854 w 4785645"/>
                  <a:gd name="connsiteY2" fmla="*/ 25637 h 393107"/>
                  <a:gd name="connsiteX3" fmla="*/ 1410056 w 4785645"/>
                  <a:gd name="connsiteY3" fmla="*/ 341832 h 393107"/>
                  <a:gd name="connsiteX4" fmla="*/ 1726250 w 4785645"/>
                  <a:gd name="connsiteY4" fmla="*/ 102550 h 393107"/>
                  <a:gd name="connsiteX5" fmla="*/ 2230452 w 4785645"/>
                  <a:gd name="connsiteY5" fmla="*/ 358923 h 393107"/>
                  <a:gd name="connsiteX6" fmla="*/ 2580830 w 4785645"/>
                  <a:gd name="connsiteY6" fmla="*/ 68366 h 393107"/>
                  <a:gd name="connsiteX7" fmla="*/ 3102123 w 4785645"/>
                  <a:gd name="connsiteY7" fmla="*/ 393107 h 393107"/>
                  <a:gd name="connsiteX8" fmla="*/ 3751604 w 4785645"/>
                  <a:gd name="connsiteY8" fmla="*/ 51275 h 393107"/>
                  <a:gd name="connsiteX9" fmla="*/ 4127619 w 4785645"/>
                  <a:gd name="connsiteY9" fmla="*/ 376015 h 393107"/>
                  <a:gd name="connsiteX10" fmla="*/ 4785645 w 4785645"/>
                  <a:gd name="connsiteY10" fmla="*/ 0 h 393107"/>
                  <a:gd name="connsiteX11" fmla="*/ 0 w 4785645"/>
                  <a:gd name="connsiteY11" fmla="*/ 0 h 393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85645" h="393107">
                    <a:moveTo>
                      <a:pt x="0" y="0"/>
                    </a:moveTo>
                    <a:lnTo>
                      <a:pt x="410198" y="316194"/>
                    </a:lnTo>
                    <a:lnTo>
                      <a:pt x="905854" y="25637"/>
                    </a:lnTo>
                    <a:lnTo>
                      <a:pt x="1410056" y="341832"/>
                    </a:lnTo>
                    <a:lnTo>
                      <a:pt x="1726250" y="102550"/>
                    </a:lnTo>
                    <a:lnTo>
                      <a:pt x="2230452" y="358923"/>
                    </a:lnTo>
                    <a:lnTo>
                      <a:pt x="2580830" y="68366"/>
                    </a:lnTo>
                    <a:lnTo>
                      <a:pt x="3102123" y="393107"/>
                    </a:lnTo>
                    <a:lnTo>
                      <a:pt x="3751604" y="51275"/>
                    </a:lnTo>
                    <a:lnTo>
                      <a:pt x="4127619" y="376015"/>
                    </a:lnTo>
                    <a:lnTo>
                      <a:pt x="478564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n>
                    <a:solidFill>
                      <a:srgbClr val="FF0000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98A017AF-D125-4921-9188-5771B8F3D767}"/>
                  </a:ext>
                </a:extLst>
              </p:cNvPr>
              <p:cNvSpPr/>
              <p:nvPr/>
            </p:nvSpPr>
            <p:spPr>
              <a:xfrm>
                <a:off x="1828800" y="1444239"/>
                <a:ext cx="5161660" cy="2243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9872AF95-98EB-4A25-979F-52A6B6CF468F}"/>
                  </a:ext>
                </a:extLst>
              </p:cNvPr>
              <p:cNvSpPr/>
              <p:nvPr/>
            </p:nvSpPr>
            <p:spPr>
              <a:xfrm>
                <a:off x="1905712" y="1298961"/>
                <a:ext cx="811851" cy="9404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9EE53D75-E69D-43C5-9F6F-403698175312}"/>
                  </a:ext>
                </a:extLst>
              </p:cNvPr>
              <p:cNvSpPr/>
              <p:nvPr/>
            </p:nvSpPr>
            <p:spPr>
              <a:xfrm>
                <a:off x="6455813" y="1343825"/>
                <a:ext cx="811851" cy="9404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0ED310CA-08CB-4E70-ABA1-0B7B630DB4B1}"/>
                </a:ext>
              </a:extLst>
            </p:cNvPr>
            <p:cNvCxnSpPr>
              <a:cxnSpLocks/>
            </p:cNvCxnSpPr>
            <p:nvPr/>
          </p:nvCxnSpPr>
          <p:spPr>
            <a:xfrm>
              <a:off x="3683237" y="4818404"/>
              <a:ext cx="0" cy="52983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F924ED0-0A8E-4630-A1F8-1F005BA530C9}"/>
                </a:ext>
              </a:extLst>
            </p:cNvPr>
            <p:cNvCxnSpPr>
              <a:cxnSpLocks/>
            </p:cNvCxnSpPr>
            <p:nvPr/>
          </p:nvCxnSpPr>
          <p:spPr>
            <a:xfrm>
              <a:off x="3143428" y="4818404"/>
              <a:ext cx="0" cy="52983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E2DFF32-B93F-4AD5-8FB1-4E0B8961DF64}"/>
                </a:ext>
              </a:extLst>
            </p:cNvPr>
            <p:cNvCxnSpPr>
              <a:cxnSpLocks/>
            </p:cNvCxnSpPr>
            <p:nvPr/>
          </p:nvCxnSpPr>
          <p:spPr>
            <a:xfrm>
              <a:off x="2739958" y="4818404"/>
              <a:ext cx="0" cy="109729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6D70CD9-DD02-4DBB-A34E-BC21CAD4A993}"/>
                </a:ext>
              </a:extLst>
            </p:cNvPr>
            <p:cNvCxnSpPr>
              <a:cxnSpLocks/>
            </p:cNvCxnSpPr>
            <p:nvPr/>
          </p:nvCxnSpPr>
          <p:spPr>
            <a:xfrm>
              <a:off x="4613357" y="4818404"/>
              <a:ext cx="0" cy="109729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365A756-70B6-45F7-B762-40B9F2318C26}"/>
                </a:ext>
              </a:extLst>
            </p:cNvPr>
            <p:cNvSpPr txBox="1"/>
            <p:nvPr/>
          </p:nvSpPr>
          <p:spPr>
            <a:xfrm>
              <a:off x="3812368" y="4892335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25.5</a:t>
              </a:r>
              <a:endParaRPr lang="en-GB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D535D97-EB67-42AD-8ECE-7E3EC3DECDCF}"/>
                </a:ext>
              </a:extLst>
            </p:cNvPr>
            <p:cNvSpPr txBox="1"/>
            <p:nvPr/>
          </p:nvSpPr>
          <p:spPr>
            <a:xfrm>
              <a:off x="3067764" y="4892335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14.5</a:t>
              </a:r>
              <a:endParaRPr lang="en-GB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D6F0ADC-0C3E-4FC3-B3CC-C317A4FFA4FC}"/>
                </a:ext>
              </a:extLst>
            </p:cNvPr>
            <p:cNvSpPr txBox="1"/>
            <p:nvPr/>
          </p:nvSpPr>
          <p:spPr>
            <a:xfrm>
              <a:off x="2702282" y="4892335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10</a:t>
              </a:r>
              <a:endParaRPr lang="en-GB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28FBA3D-F2A6-46E2-AEBC-2B9954B330F5}"/>
                </a:ext>
              </a:extLst>
            </p:cNvPr>
            <p:cNvSpPr txBox="1"/>
            <p:nvPr/>
          </p:nvSpPr>
          <p:spPr>
            <a:xfrm>
              <a:off x="3462664" y="5546371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50</a:t>
              </a:r>
              <a:endParaRPr lang="en-GB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4D3C134-B85C-4058-AE3B-58581F148FF7}"/>
                </a:ext>
              </a:extLst>
            </p:cNvPr>
            <p:cNvSpPr txBox="1"/>
            <p:nvPr/>
          </p:nvSpPr>
          <p:spPr>
            <a:xfrm>
              <a:off x="5257922" y="4914209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…</a:t>
              </a:r>
              <a:endParaRPr lang="en-GB" dirty="0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874071C-F8A4-40BC-9E21-2BAD45D03723}"/>
                </a:ext>
              </a:extLst>
            </p:cNvPr>
            <p:cNvCxnSpPr>
              <a:cxnSpLocks/>
            </p:cNvCxnSpPr>
            <p:nvPr/>
          </p:nvCxnSpPr>
          <p:spPr>
            <a:xfrm>
              <a:off x="3683237" y="2191962"/>
              <a:ext cx="0" cy="52983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F89CD231-DA08-40A8-A00F-06CC5C64AFA7}"/>
                </a:ext>
              </a:extLst>
            </p:cNvPr>
            <p:cNvCxnSpPr>
              <a:cxnSpLocks/>
            </p:cNvCxnSpPr>
            <p:nvPr/>
          </p:nvCxnSpPr>
          <p:spPr>
            <a:xfrm>
              <a:off x="4057828" y="2191961"/>
              <a:ext cx="0" cy="52983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BD00784-E2E2-4E05-8449-76B90F61BC7D}"/>
                </a:ext>
              </a:extLst>
            </p:cNvPr>
            <p:cNvSpPr txBox="1"/>
            <p:nvPr/>
          </p:nvSpPr>
          <p:spPr>
            <a:xfrm>
              <a:off x="3602326" y="2137030"/>
              <a:ext cx="51702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11</a:t>
              </a:r>
              <a:endParaRPr lang="en-GB" dirty="0"/>
            </a:p>
          </p:txBody>
        </p:sp>
      </p:grp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D0F9B37-8E1B-419D-90F0-33430CBC0F16}"/>
              </a:ext>
            </a:extLst>
          </p:cNvPr>
          <p:cNvCxnSpPr/>
          <p:nvPr/>
        </p:nvCxnSpPr>
        <p:spPr>
          <a:xfrm>
            <a:off x="5813600" y="4104546"/>
            <a:ext cx="165361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4C91606-E31E-45D4-B9A2-3DB97D81DE15}"/>
              </a:ext>
            </a:extLst>
          </p:cNvPr>
          <p:cNvCxnSpPr/>
          <p:nvPr/>
        </p:nvCxnSpPr>
        <p:spPr>
          <a:xfrm>
            <a:off x="5822146" y="3481416"/>
            <a:ext cx="165361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A0BEBF69-4608-4923-8AFC-3316E39E9355}"/>
              </a:ext>
            </a:extLst>
          </p:cNvPr>
          <p:cNvCxnSpPr/>
          <p:nvPr/>
        </p:nvCxnSpPr>
        <p:spPr>
          <a:xfrm>
            <a:off x="5822146" y="3086885"/>
            <a:ext cx="165361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0D02794-8845-40A7-B866-4D4F0A7789F4}"/>
              </a:ext>
            </a:extLst>
          </p:cNvPr>
          <p:cNvCxnSpPr/>
          <p:nvPr/>
        </p:nvCxnSpPr>
        <p:spPr>
          <a:xfrm>
            <a:off x="5822146" y="2599775"/>
            <a:ext cx="165361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BE3EDBA6-9DA0-45EC-BA54-68FB67B255F2}"/>
              </a:ext>
            </a:extLst>
          </p:cNvPr>
          <p:cNvSpPr txBox="1"/>
          <p:nvPr/>
        </p:nvSpPr>
        <p:spPr>
          <a:xfrm>
            <a:off x="5890514" y="3619674"/>
            <a:ext cx="12458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100 mm Cu</a:t>
            </a:r>
            <a:endParaRPr lang="en-GB" sz="16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43A8CC8-0250-4A7E-9748-BEFC42CE3D9A}"/>
              </a:ext>
            </a:extLst>
          </p:cNvPr>
          <p:cNvSpPr txBox="1"/>
          <p:nvPr/>
        </p:nvSpPr>
        <p:spPr>
          <a:xfrm>
            <a:off x="5890514" y="3095205"/>
            <a:ext cx="3054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78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FF0000"/>
                </a:solidFill>
              </a:rPr>
              <a:t>mm Cu </a:t>
            </a:r>
            <a:r>
              <a:rPr lang="en-US" sz="1600" dirty="0"/>
              <a:t>+ 20 mm SiO</a:t>
            </a:r>
            <a:r>
              <a:rPr lang="en-US" sz="1600" baseline="-25000" dirty="0"/>
              <a:t>2</a:t>
            </a:r>
            <a:r>
              <a:rPr lang="en-US" sz="1600" dirty="0"/>
              <a:t> (max)</a:t>
            </a:r>
            <a:endParaRPr lang="en-GB" sz="16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CFCDB99-4265-47F6-B6C6-7491F8F85AA0}"/>
              </a:ext>
            </a:extLst>
          </p:cNvPr>
          <p:cNvSpPr txBox="1"/>
          <p:nvPr/>
        </p:nvSpPr>
        <p:spPr>
          <a:xfrm>
            <a:off x="5890514" y="2643643"/>
            <a:ext cx="30348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89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FF0000"/>
                </a:solidFill>
              </a:rPr>
              <a:t>mm Cu </a:t>
            </a:r>
            <a:r>
              <a:rPr lang="en-US" sz="1600" dirty="0"/>
              <a:t>+ 10 mm SiO</a:t>
            </a:r>
            <a:r>
              <a:rPr lang="en-US" sz="1600" baseline="-25000" dirty="0"/>
              <a:t>2 </a:t>
            </a:r>
            <a:r>
              <a:rPr lang="en-US" sz="1600" dirty="0"/>
              <a:t>(max)</a:t>
            </a:r>
            <a:endParaRPr lang="en-GB" sz="1600" baseline="-250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89456DB-D10D-4668-B872-395320CD872E}"/>
              </a:ext>
            </a:extLst>
          </p:cNvPr>
          <p:cNvSpPr txBox="1"/>
          <p:nvPr/>
        </p:nvSpPr>
        <p:spPr>
          <a:xfrm>
            <a:off x="6334899" y="212656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  <a:endParaRPr lang="en-GB" dirty="0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E04532CB-0324-469E-A444-A06A17B84871}"/>
              </a:ext>
            </a:extLst>
          </p:cNvPr>
          <p:cNvCxnSpPr/>
          <p:nvPr/>
        </p:nvCxnSpPr>
        <p:spPr>
          <a:xfrm>
            <a:off x="208600" y="4080762"/>
            <a:ext cx="165361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B149CF8-61C3-4DCC-9BDA-129837DA43B5}"/>
              </a:ext>
            </a:extLst>
          </p:cNvPr>
          <p:cNvCxnSpPr/>
          <p:nvPr/>
        </p:nvCxnSpPr>
        <p:spPr>
          <a:xfrm>
            <a:off x="217146" y="3481416"/>
            <a:ext cx="165361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2E46D95-F6C2-4803-90C8-D7613FD15479}"/>
              </a:ext>
            </a:extLst>
          </p:cNvPr>
          <p:cNvCxnSpPr/>
          <p:nvPr/>
        </p:nvCxnSpPr>
        <p:spPr>
          <a:xfrm>
            <a:off x="217146" y="3063101"/>
            <a:ext cx="165361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43B82BCC-5FB8-45BF-827D-92BE70DF62A9}"/>
              </a:ext>
            </a:extLst>
          </p:cNvPr>
          <p:cNvCxnSpPr/>
          <p:nvPr/>
        </p:nvCxnSpPr>
        <p:spPr>
          <a:xfrm>
            <a:off x="217146" y="2575991"/>
            <a:ext cx="165361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49B63E25-573F-43C5-81E1-E2380EEBA45D}"/>
              </a:ext>
            </a:extLst>
          </p:cNvPr>
          <p:cNvSpPr txBox="1"/>
          <p:nvPr/>
        </p:nvSpPr>
        <p:spPr>
          <a:xfrm>
            <a:off x="814832" y="359365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16.5</a:t>
            </a:r>
            <a:endParaRPr lang="en-GB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5690617-4045-4F25-A9B4-05145CB90484}"/>
              </a:ext>
            </a:extLst>
          </p:cNvPr>
          <p:cNvSpPr txBox="1"/>
          <p:nvPr/>
        </p:nvSpPr>
        <p:spPr>
          <a:xfrm>
            <a:off x="919571" y="3079816"/>
            <a:ext cx="424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07C1E9-A249-4C17-9A3E-E225B6F99A1C}"/>
              </a:ext>
            </a:extLst>
          </p:cNvPr>
          <p:cNvSpPr txBox="1"/>
          <p:nvPr/>
        </p:nvSpPr>
        <p:spPr>
          <a:xfrm>
            <a:off x="5142240" y="5192537"/>
            <a:ext cx="3544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Equivalent thickness of BRAN-A:</a:t>
            </a:r>
          </a:p>
          <a:p>
            <a:r>
              <a:rPr lang="en-GB" dirty="0">
                <a:solidFill>
                  <a:srgbClr val="FF0000"/>
                </a:solidFill>
              </a:rPr>
              <a:t>42 mm Cu</a:t>
            </a:r>
          </a:p>
        </p:txBody>
      </p:sp>
    </p:spTree>
    <p:extLst>
      <p:ext uri="{BB962C8B-B14F-4D97-AF65-F5344CB8AC3E}">
        <p14:creationId xmlns:p14="http://schemas.microsoft.com/office/powerpoint/2010/main" val="621579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DC79FC-6166-409A-BAB4-CFD074B0B00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9CD206-CEDC-4FCB-8520-12B20BCB1B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F18C16D-A8CB-4CA8-81F8-319D63E68B49}"/>
              </a:ext>
            </a:extLst>
          </p:cNvPr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BRAN-D in IP1 TAN during HI runs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B6E3C28-1C71-4D54-945D-48C8E223DFE9}"/>
              </a:ext>
            </a:extLst>
          </p:cNvPr>
          <p:cNvSpPr txBox="1">
            <a:spLocks/>
          </p:cNvSpPr>
          <p:nvPr/>
        </p:nvSpPr>
        <p:spPr>
          <a:xfrm>
            <a:off x="339810" y="2689934"/>
            <a:ext cx="7232842" cy="3247488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Increased material budget affects ZDC HAD modules</a:t>
            </a:r>
          </a:p>
          <a:p>
            <a:r>
              <a:rPr lang="en-US" sz="2000" dirty="0"/>
              <a:t>EM / Hadronic shower peak position would not move significantly </a:t>
            </a:r>
          </a:p>
          <a:p>
            <a:r>
              <a:rPr lang="en-US" sz="2000" dirty="0"/>
              <a:t>Width of neutron peak increases </a:t>
            </a:r>
          </a:p>
          <a:p>
            <a:r>
              <a:rPr lang="en-US" sz="2000" dirty="0"/>
              <a:t>Asymmetry left / right (2022 HI run)</a:t>
            </a:r>
          </a:p>
          <a:p>
            <a:endParaRPr lang="en-US" sz="2000" dirty="0"/>
          </a:p>
          <a:p>
            <a:endParaRPr lang="en-GB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C306BE-559A-4121-B942-6A8D558AE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1460" y="1696672"/>
            <a:ext cx="4852949" cy="683716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663BAE48-ADBC-4EBF-BC4B-9CEC375D72B5}"/>
              </a:ext>
            </a:extLst>
          </p:cNvPr>
          <p:cNvSpPr/>
          <p:nvPr/>
        </p:nvSpPr>
        <p:spPr>
          <a:xfrm>
            <a:off x="2315503" y="1173935"/>
            <a:ext cx="4944862" cy="4189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451826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8713</TotalTime>
  <Words>474</Words>
  <Application>Microsoft Office PowerPoint</Application>
  <PresentationFormat>On-screen Show (4:3)</PresentationFormat>
  <Paragraphs>84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Corbel</vt:lpstr>
      <vt:lpstr>Optima</vt:lpstr>
      <vt:lpstr>CERNCorporate4-3</vt:lpstr>
      <vt:lpstr>PowerPoint Presentation</vt:lpstr>
      <vt:lpstr>BRAN-D impact on ZDC</vt:lpstr>
      <vt:lpstr>BRANs in Run 3</vt:lpstr>
      <vt:lpstr>BRAN D</vt:lpstr>
      <vt:lpstr>BRAN D</vt:lpstr>
      <vt:lpstr>BRAN D</vt:lpstr>
      <vt:lpstr>Glass bar assembly</vt:lpstr>
      <vt:lpstr>Glass bar assembly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Stefano Mazzoni</cp:lastModifiedBy>
  <cp:revision>471</cp:revision>
  <dcterms:created xsi:type="dcterms:W3CDTF">2012-11-30T11:04:26Z</dcterms:created>
  <dcterms:modified xsi:type="dcterms:W3CDTF">2021-04-30T13:30:44Z</dcterms:modified>
</cp:coreProperties>
</file>