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81"/>
  </p:notesMasterIdLst>
  <p:sldIdLst>
    <p:sldId id="256" r:id="rId2"/>
    <p:sldId id="347" r:id="rId3"/>
    <p:sldId id="1427" r:id="rId4"/>
    <p:sldId id="258" r:id="rId5"/>
    <p:sldId id="1426" r:id="rId6"/>
    <p:sldId id="1428" r:id="rId7"/>
    <p:sldId id="1319" r:id="rId8"/>
    <p:sldId id="1398" r:id="rId9"/>
    <p:sldId id="1399" r:id="rId10"/>
    <p:sldId id="1373" r:id="rId11"/>
    <p:sldId id="1400" r:id="rId12"/>
    <p:sldId id="1401" r:id="rId13"/>
    <p:sldId id="1402" r:id="rId14"/>
    <p:sldId id="1215" r:id="rId15"/>
    <p:sldId id="1403" r:id="rId16"/>
    <p:sldId id="1418" r:id="rId17"/>
    <p:sldId id="1419" r:id="rId18"/>
    <p:sldId id="1210" r:id="rId19"/>
    <p:sldId id="1410" r:id="rId20"/>
    <p:sldId id="1424" r:id="rId21"/>
    <p:sldId id="1421" r:id="rId22"/>
    <p:sldId id="1417" r:id="rId23"/>
    <p:sldId id="1416" r:id="rId24"/>
    <p:sldId id="1411" r:id="rId25"/>
    <p:sldId id="1412" r:id="rId26"/>
    <p:sldId id="1413" r:id="rId27"/>
    <p:sldId id="1414" r:id="rId28"/>
    <p:sldId id="1415" r:id="rId29"/>
    <p:sldId id="1429" r:id="rId30"/>
    <p:sldId id="1431" r:id="rId31"/>
    <p:sldId id="1432" r:id="rId32"/>
    <p:sldId id="1433" r:id="rId33"/>
    <p:sldId id="1456" r:id="rId34"/>
    <p:sldId id="1434" r:id="rId35"/>
    <p:sldId id="1435" r:id="rId36"/>
    <p:sldId id="1457" r:id="rId37"/>
    <p:sldId id="1436" r:id="rId38"/>
    <p:sldId id="1479" r:id="rId39"/>
    <p:sldId id="1437" r:id="rId40"/>
    <p:sldId id="1458" r:id="rId41"/>
    <p:sldId id="1438" r:id="rId42"/>
    <p:sldId id="1459" r:id="rId43"/>
    <p:sldId id="1460" r:id="rId44"/>
    <p:sldId id="1439" r:id="rId45"/>
    <p:sldId id="1462" r:id="rId46"/>
    <p:sldId id="1461" r:id="rId47"/>
    <p:sldId id="1449" r:id="rId48"/>
    <p:sldId id="1463" r:id="rId49"/>
    <p:sldId id="1480" r:id="rId50"/>
    <p:sldId id="1467" r:id="rId51"/>
    <p:sldId id="1450" r:id="rId52"/>
    <p:sldId id="1465" r:id="rId53"/>
    <p:sldId id="1466" r:id="rId54"/>
    <p:sldId id="1473" r:id="rId55"/>
    <p:sldId id="1471" r:id="rId56"/>
    <p:sldId id="1472" r:id="rId57"/>
    <p:sldId id="1475" r:id="rId58"/>
    <p:sldId id="1453" r:id="rId59"/>
    <p:sldId id="1474" r:id="rId60"/>
    <p:sldId id="1476" r:id="rId61"/>
    <p:sldId id="1430" r:id="rId62"/>
    <p:sldId id="1408" r:id="rId63"/>
    <p:sldId id="1372" r:id="rId64"/>
    <p:sldId id="321" r:id="rId65"/>
    <p:sldId id="1369" r:id="rId66"/>
    <p:sldId id="1422" r:id="rId67"/>
    <p:sldId id="1423" r:id="rId68"/>
    <p:sldId id="1425" r:id="rId69"/>
    <p:sldId id="1406" r:id="rId70"/>
    <p:sldId id="1379" r:id="rId71"/>
    <p:sldId id="1478" r:id="rId72"/>
    <p:sldId id="1477" r:id="rId73"/>
    <p:sldId id="1385" r:id="rId74"/>
    <p:sldId id="1387" r:id="rId75"/>
    <p:sldId id="1390" r:id="rId76"/>
    <p:sldId id="1395" r:id="rId77"/>
    <p:sldId id="1391" r:id="rId78"/>
    <p:sldId id="310" r:id="rId79"/>
    <p:sldId id="285" r:id="rId8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61FF"/>
    <a:srgbClr val="0070C0"/>
    <a:srgbClr val="3260AD"/>
    <a:srgbClr val="EF8600"/>
    <a:srgbClr val="BFBFBF"/>
    <a:srgbClr val="92D050"/>
    <a:srgbClr val="F2B602"/>
    <a:srgbClr val="F6FC00"/>
    <a:srgbClr val="441CAF"/>
    <a:srgbClr val="00AC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22"/>
    <p:restoredTop sz="96341"/>
  </p:normalViewPr>
  <p:slideViewPr>
    <p:cSldViewPr>
      <p:cViewPr>
        <p:scale>
          <a:sx n="150" d="100"/>
          <a:sy n="150" d="100"/>
        </p:scale>
        <p:origin x="696" y="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Hello to everyone.</a:t>
            </a:r>
          </a:p>
          <a:p>
            <a:r>
              <a:rPr lang="en-US" dirty="0"/>
              <a:t>I'm Antonio Gilardi and today I’m going to present the wakefield measurements in CLEAR.</a:t>
            </a:r>
          </a:p>
          <a:p>
            <a:r>
              <a:rPr lang="en-US" dirty="0"/>
              <a:t>Before to start I would like to </a:t>
            </a:r>
            <a:r>
              <a:rPr lang="it" sz="1100" dirty="0">
                <a:solidFill>
                  <a:schemeClr val="dk1"/>
                </a:solidFill>
                <a:latin typeface="Calibri"/>
                <a:cs typeface="Calibri"/>
                <a:sym typeface="Calibri"/>
              </a:rPr>
              <a:t>a</a:t>
            </a:r>
            <a:r>
              <a:rPr lang="it" sz="1100" dirty="0">
                <a:solidFill>
                  <a:schemeClr val="dk1"/>
                </a:solidFill>
                <a:latin typeface="Calibri"/>
                <a:ea typeface="Calibri"/>
                <a:cs typeface="Calibri"/>
                <a:sym typeface="Calibri"/>
              </a:rPr>
              <a:t>cknowled: …..for the constant support and help</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10</a:t>
            </a:fld>
            <a:endParaRPr lang="it-IT"/>
          </a:p>
        </p:txBody>
      </p:sp>
    </p:spTree>
    <p:extLst>
      <p:ext uri="{BB962C8B-B14F-4D97-AF65-F5344CB8AC3E}">
        <p14:creationId xmlns:p14="http://schemas.microsoft.com/office/powerpoint/2010/main" val="1705931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This is a simplified view of the experimental layout where we can see, two....</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11</a:t>
            </a:fld>
            <a:endParaRPr lang="it-IT"/>
          </a:p>
        </p:txBody>
      </p:sp>
    </p:spTree>
    <p:extLst>
      <p:ext uri="{BB962C8B-B14F-4D97-AF65-F5344CB8AC3E}">
        <p14:creationId xmlns:p14="http://schemas.microsoft.com/office/powerpoint/2010/main" val="23886923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potential </a:t>
            </a:r>
            <a:r>
              <a:rPr lang="en-US" dirty="0" err="1"/>
              <a:t>distructive</a:t>
            </a:r>
            <a:r>
              <a:rPr lang="en-US" dirty="0"/>
              <a:t> effect that the wakefield can have was of course already well known during the design and installation  times. </a:t>
            </a:r>
          </a:p>
          <a:p>
            <a:r>
              <a:rPr lang="en-US" dirty="0"/>
              <a:t>For this reason, two different devices were designed and installed for trying to estimate such effect and if needed to correct the trajectory.</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12</a:t>
            </a:fld>
            <a:endParaRPr lang="it-IT"/>
          </a:p>
        </p:txBody>
      </p:sp>
    </p:spTree>
    <p:extLst>
      <p:ext uri="{BB962C8B-B14F-4D97-AF65-F5344CB8AC3E}">
        <p14:creationId xmlns:p14="http://schemas.microsoft.com/office/powerpoint/2010/main" val="12949570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I’m talking about the CLIC BPM and the WFM.</a:t>
            </a:r>
          </a:p>
          <a:p>
            <a:r>
              <a:rPr lang="en-US" dirty="0"/>
              <a:t>The WFM are antennas installed on an extended cell in the middle of the </a:t>
            </a:r>
            <a:r>
              <a:rPr lang="en-US" dirty="0" err="1"/>
              <a:t>suprestrucutre</a:t>
            </a:r>
            <a:r>
              <a:rPr lang="en-US" dirty="0"/>
              <a:t> while the CLIC BPM are a </a:t>
            </a:r>
            <a:r>
              <a:rPr lang="en-US" dirty="0" err="1"/>
              <a:t>particulary</a:t>
            </a:r>
            <a:r>
              <a:rPr lang="en-US" dirty="0"/>
              <a:t> performing cavity BPM with a design resolutions in the </a:t>
            </a:r>
            <a:r>
              <a:rPr lang="en-US" dirty="0" err="1"/>
              <a:t>nanometare</a:t>
            </a:r>
            <a:r>
              <a:rPr lang="en-US" dirty="0"/>
              <a:t> range.</a:t>
            </a:r>
          </a:p>
          <a:p>
            <a:endParaRPr lang="en-US" dirty="0"/>
          </a:p>
          <a:p>
            <a:r>
              <a:rPr lang="en-US" dirty="0" err="1"/>
              <a:t>Unfortunatly</a:t>
            </a:r>
            <a:r>
              <a:rPr lang="en-US" dirty="0"/>
              <a:t> both this device are not yet operational and thus can not be used. Several studies are ongoing on this components.</a:t>
            </a:r>
          </a:p>
        </p:txBody>
      </p:sp>
      <p:sp>
        <p:nvSpPr>
          <p:cNvPr id="4" name="Slide Number Placeholder 3"/>
          <p:cNvSpPr>
            <a:spLocks noGrp="1"/>
          </p:cNvSpPr>
          <p:nvPr>
            <p:ph type="sldNum" sz="quarter" idx="5"/>
          </p:nvPr>
        </p:nvSpPr>
        <p:spPr/>
        <p:txBody>
          <a:bodyPr/>
          <a:lstStyle/>
          <a:p>
            <a:fld id="{27025CCD-BB7A-4E24-95E6-502FDC415D78}" type="slidenum">
              <a:rPr lang="it-IT" smtClean="0"/>
              <a:t>13</a:t>
            </a:fld>
            <a:endParaRPr lang="it-IT"/>
          </a:p>
        </p:txBody>
      </p:sp>
    </p:spTree>
    <p:extLst>
      <p:ext uri="{BB962C8B-B14F-4D97-AF65-F5344CB8AC3E}">
        <p14:creationId xmlns:p14="http://schemas.microsoft.com/office/powerpoint/2010/main" val="631512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idea beyond the measurement methods is to study the effects of the wakefield estimating the different transverse kick that the beam </a:t>
            </a:r>
            <a:r>
              <a:rPr lang="en-US" dirty="0" err="1"/>
              <a:t>recive</a:t>
            </a:r>
            <a:r>
              <a:rPr lang="en-US" dirty="0"/>
              <a:t> while inducing a different displacement between the structure and the beam itself.</a:t>
            </a:r>
          </a:p>
          <a:p>
            <a:endParaRPr lang="en-US" dirty="0"/>
          </a:p>
          <a:p>
            <a:r>
              <a:rPr lang="en-US" dirty="0"/>
              <a:t>To do that, the beam centroid evolution while </a:t>
            </a:r>
            <a:r>
              <a:rPr lang="en-US" dirty="0" err="1"/>
              <a:t>varyng</a:t>
            </a:r>
            <a:r>
              <a:rPr lang="en-US" dirty="0"/>
              <a:t> the displacement is studied</a:t>
            </a:r>
          </a:p>
          <a:p>
            <a:endParaRPr lang="en-US" dirty="0"/>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14</a:t>
            </a:fld>
            <a:endParaRPr lang="it-IT"/>
          </a:p>
        </p:txBody>
      </p:sp>
    </p:spTree>
    <p:extLst>
      <p:ext uri="{BB962C8B-B14F-4D97-AF65-F5344CB8AC3E}">
        <p14:creationId xmlns:p14="http://schemas.microsoft.com/office/powerpoint/2010/main" val="2768861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this animations you see the same beam before and after the structure, thus you see the impact of the wakefield after the beam has passed </a:t>
            </a:r>
            <a:r>
              <a:rPr lang="en-US" dirty="0" err="1"/>
              <a:t>trougth</a:t>
            </a:r>
            <a:r>
              <a:rPr lang="en-US" dirty="0"/>
              <a:t> the accelerating structure. </a:t>
            </a:r>
          </a:p>
          <a:p>
            <a:endParaRPr lang="en-US" dirty="0"/>
          </a:p>
          <a:p>
            <a:r>
              <a:rPr lang="en-US" dirty="0"/>
              <a:t>From this, it is clear how much wakefield are impacting the the beam distribution and as a consequence, the beam centroids.</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15</a:t>
            </a:fld>
            <a:endParaRPr lang="it-IT"/>
          </a:p>
        </p:txBody>
      </p:sp>
    </p:spTree>
    <p:extLst>
      <p:ext uri="{BB962C8B-B14F-4D97-AF65-F5344CB8AC3E}">
        <p14:creationId xmlns:p14="http://schemas.microsoft.com/office/powerpoint/2010/main" val="23448477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Using the assumption of a linear response with the displacement and with the charge, it is possible to write the equations that describe the transverse voltage that affect the beam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16</a:t>
            </a:fld>
            <a:endParaRPr lang="it-IT"/>
          </a:p>
        </p:txBody>
      </p:sp>
    </p:spTree>
    <p:extLst>
      <p:ext uri="{BB962C8B-B14F-4D97-AF65-F5344CB8AC3E}">
        <p14:creationId xmlns:p14="http://schemas.microsoft.com/office/powerpoint/2010/main" val="1083025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Where the first terms is the .....</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17</a:t>
            </a:fld>
            <a:endParaRPr lang="it-IT"/>
          </a:p>
        </p:txBody>
      </p:sp>
    </p:spTree>
    <p:extLst>
      <p:ext uri="{BB962C8B-B14F-4D97-AF65-F5344CB8AC3E}">
        <p14:creationId xmlns:p14="http://schemas.microsoft.com/office/powerpoint/2010/main" val="20138620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order to change the displacement between the beam and the structure two possible strategies are available.</a:t>
            </a:r>
          </a:p>
          <a:p>
            <a:r>
              <a:rPr lang="en-US" dirty="0"/>
              <a:t>The first involve the movement of the accelerating structure around the beam, using a movable girder. </a:t>
            </a:r>
          </a:p>
          <a:p>
            <a:r>
              <a:rPr lang="en-US" dirty="0"/>
              <a:t>The second one uses correctors to scan around the position of the beam.</a:t>
            </a:r>
          </a:p>
          <a:p>
            <a:endParaRPr lang="en-US" dirty="0"/>
          </a:p>
          <a:p>
            <a:r>
              <a:rPr lang="en-US" dirty="0"/>
              <a:t>For practical reason, we have decided to use the second.</a:t>
            </a:r>
          </a:p>
          <a:p>
            <a:endParaRPr lang="en-US" dirty="0"/>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18</a:t>
            </a:fld>
            <a:endParaRPr lang="it-IT"/>
          </a:p>
        </p:txBody>
      </p:sp>
    </p:spTree>
    <p:extLst>
      <p:ext uri="{BB962C8B-B14F-4D97-AF65-F5344CB8AC3E}">
        <p14:creationId xmlns:p14="http://schemas.microsoft.com/office/powerpoint/2010/main" val="1518162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924af3cec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8924af3cec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And early results obtained comparing the simulations and the experimental data, a discrepancy of about a factor 10 was found.</a:t>
            </a:r>
            <a:endParaRPr dirty="0"/>
          </a:p>
        </p:txBody>
      </p:sp>
    </p:spTree>
    <p:extLst>
      <p:ext uri="{BB962C8B-B14F-4D97-AF65-F5344CB8AC3E}">
        <p14:creationId xmlns:p14="http://schemas.microsoft.com/office/powerpoint/2010/main" val="2713115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8924af3cec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8924af3ce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This is my outline, I will firstly give a brief introduction of CLEAR, the accelerator where I performed the whole activities.</a:t>
            </a:r>
          </a:p>
          <a:p>
            <a:r>
              <a:rPr lang="en-US" dirty="0"/>
              <a:t>Following; I will talk of the wakefield measurements carried our; about this topic I will briefly introduce a background then present the problem, the proposal and finally the results.</a:t>
            </a:r>
          </a:p>
          <a:p>
            <a:r>
              <a:rPr lang="en-US" dirty="0"/>
              <a:t>From the well-known picture on the side representing the overview of the CERN complex, you can already spot the CLEAR accelerator. It has the unique </a:t>
            </a:r>
            <a:r>
              <a:rPr lang="en-US" dirty="0" err="1"/>
              <a:t>pecularity</a:t>
            </a:r>
            <a:r>
              <a:rPr lang="en-US" dirty="0"/>
              <a:t> of being an  </a:t>
            </a:r>
            <a:r>
              <a:rPr lang="en-US" dirty="0" err="1"/>
              <a:t>indipendent</a:t>
            </a:r>
            <a:r>
              <a:rPr lang="en-US" dirty="0"/>
              <a:t> LINAC.</a:t>
            </a:r>
            <a:endParaRPr dirty="0"/>
          </a:p>
        </p:txBody>
      </p:sp>
    </p:spTree>
    <p:extLst>
      <p:ext uri="{BB962C8B-B14F-4D97-AF65-F5344CB8AC3E}">
        <p14:creationId xmlns:p14="http://schemas.microsoft.com/office/powerpoint/2010/main" val="26887815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924af3cec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8924af3cec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 addition from those </a:t>
            </a:r>
            <a:r>
              <a:rPr lang="en-US" dirty="0" err="1"/>
              <a:t>measuraments</a:t>
            </a:r>
            <a:r>
              <a:rPr lang="en-US" dirty="0"/>
              <a:t> an indication of having a linear trend with the charge per bunch was obtained, this was already pointing of a dominance from the short range wakefield.</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865791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Following experimental campaign were carried our with single bunch with constant bunch length.</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21</a:t>
            </a:fld>
            <a:endParaRPr lang="it-IT"/>
          </a:p>
        </p:txBody>
      </p:sp>
    </p:spTree>
    <p:extLst>
      <p:ext uri="{BB962C8B-B14F-4D97-AF65-F5344CB8AC3E}">
        <p14:creationId xmlns:p14="http://schemas.microsoft.com/office/powerpoint/2010/main" val="24459075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From the centroid variations versus the imposed position, it can be seen that firstly, there is a wakefield impact, indeed we see that the slope is larger then one. </a:t>
            </a:r>
          </a:p>
          <a:p>
            <a:endParaRPr lang="en-US" dirty="0"/>
          </a:p>
          <a:p>
            <a:r>
              <a:rPr lang="en-US" dirty="0"/>
              <a:t>In addition, it can be seen that there is a linear trend in the centroid assessment.</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22</a:t>
            </a:fld>
            <a:endParaRPr lang="it-IT"/>
          </a:p>
        </p:txBody>
      </p:sp>
    </p:spTree>
    <p:extLst>
      <p:ext uri="{BB962C8B-B14F-4D97-AF65-F5344CB8AC3E}">
        <p14:creationId xmlns:p14="http://schemas.microsoft.com/office/powerpoint/2010/main" val="36399564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So, it is clear the domination of the dipolar component.</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23</a:t>
            </a:fld>
            <a:endParaRPr lang="it-IT"/>
          </a:p>
        </p:txBody>
      </p:sp>
    </p:spTree>
    <p:extLst>
      <p:ext uri="{BB962C8B-B14F-4D97-AF65-F5344CB8AC3E}">
        <p14:creationId xmlns:p14="http://schemas.microsoft.com/office/powerpoint/2010/main" val="29018825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Repeating the study for several charge per bunch, it is possible to obtain this results.</a:t>
            </a:r>
          </a:p>
          <a:p>
            <a:endParaRPr lang="en-US" dirty="0"/>
          </a:p>
          <a:p>
            <a:r>
              <a:rPr lang="en-US" dirty="0"/>
              <a:t>In this case it is clear the linear dependence with the charge.</a:t>
            </a:r>
          </a:p>
          <a:p>
            <a:r>
              <a:rPr lang="en-US" dirty="0"/>
              <a:t>Thus</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24</a:t>
            </a:fld>
            <a:endParaRPr lang="it-IT"/>
          </a:p>
        </p:txBody>
      </p:sp>
    </p:spTree>
    <p:extLst>
      <p:ext uri="{BB962C8B-B14F-4D97-AF65-F5344CB8AC3E}">
        <p14:creationId xmlns:p14="http://schemas.microsoft.com/office/powerpoint/2010/main" val="22167128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Also the second assumption use to write the formula that describe the transverse field was verified.</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25</a:t>
            </a:fld>
            <a:endParaRPr lang="it-IT"/>
          </a:p>
        </p:txBody>
      </p:sp>
    </p:spTree>
    <p:extLst>
      <p:ext uri="{BB962C8B-B14F-4D97-AF65-F5344CB8AC3E}">
        <p14:creationId xmlns:p14="http://schemas.microsoft.com/office/powerpoint/2010/main" val="28289258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As a last comparison, to understand the type of wakefield; experimental campaigns with mixed number of bunches were performed.</a:t>
            </a:r>
          </a:p>
          <a:p>
            <a:endParaRPr lang="en-US" dirty="0"/>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26</a:t>
            </a:fld>
            <a:endParaRPr lang="it-IT"/>
          </a:p>
        </p:txBody>
      </p:sp>
    </p:spTree>
    <p:extLst>
      <p:ext uri="{BB962C8B-B14F-4D97-AF65-F5344CB8AC3E}">
        <p14:creationId xmlns:p14="http://schemas.microsoft.com/office/powerpoint/2010/main" val="36329270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Plotting the results versus the charge per pulse and the charge per bunch; it is evident that there is a linear correlation with the charge per bunch.</a:t>
            </a:r>
          </a:p>
          <a:p>
            <a:endParaRPr lang="en-US" dirty="0"/>
          </a:p>
          <a:p>
            <a:r>
              <a:rPr lang="en-US" dirty="0"/>
              <a:t>This is clear indications that</a:t>
            </a:r>
          </a:p>
        </p:txBody>
      </p:sp>
      <p:sp>
        <p:nvSpPr>
          <p:cNvPr id="4" name="Slide Number Placeholder 3"/>
          <p:cNvSpPr>
            <a:spLocks noGrp="1"/>
          </p:cNvSpPr>
          <p:nvPr>
            <p:ph type="sldNum" sz="quarter" idx="5"/>
          </p:nvPr>
        </p:nvSpPr>
        <p:spPr/>
        <p:txBody>
          <a:bodyPr/>
          <a:lstStyle/>
          <a:p>
            <a:fld id="{27025CCD-BB7A-4E24-95E6-502FDC415D78}" type="slidenum">
              <a:rPr lang="it-IT" smtClean="0"/>
              <a:t>27</a:t>
            </a:fld>
            <a:endParaRPr lang="it-IT"/>
          </a:p>
        </p:txBody>
      </p:sp>
    </p:spTree>
    <p:extLst>
      <p:ext uri="{BB962C8B-B14F-4D97-AF65-F5344CB8AC3E}">
        <p14:creationId xmlns:p14="http://schemas.microsoft.com/office/powerpoint/2010/main" val="21387965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we are dominated by the short range wakefield.</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28</a:t>
            </a:fld>
            <a:endParaRPr lang="it-IT"/>
          </a:p>
        </p:txBody>
      </p:sp>
    </p:spTree>
    <p:extLst>
      <p:ext uri="{BB962C8B-B14F-4D97-AF65-F5344CB8AC3E}">
        <p14:creationId xmlns:p14="http://schemas.microsoft.com/office/powerpoint/2010/main" val="16787679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8924af3cec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8924af3ce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This is my outline, I will firstly give a brief introduction of CLEAR, the accelerator where I performed the whole activities.</a:t>
            </a:r>
          </a:p>
          <a:p>
            <a:r>
              <a:rPr lang="en-US" dirty="0"/>
              <a:t>Following; I will talk of the wakefield measurements carried our; about this topic I will briefly introduce a background then present the problem, the proposal and finally the results.</a:t>
            </a:r>
          </a:p>
          <a:p>
            <a:r>
              <a:rPr lang="en-US" dirty="0"/>
              <a:t>From the well-known picture on the side representing the overview of the CERN complex, you can already spot the CLEAR accelerator. It has the unique </a:t>
            </a:r>
            <a:r>
              <a:rPr lang="en-US" dirty="0" err="1"/>
              <a:t>pecularity</a:t>
            </a:r>
            <a:r>
              <a:rPr lang="en-US" dirty="0"/>
              <a:t> of being an  </a:t>
            </a:r>
            <a:r>
              <a:rPr lang="en-US" dirty="0" err="1"/>
              <a:t>indipendent</a:t>
            </a:r>
            <a:r>
              <a:rPr lang="en-US" dirty="0"/>
              <a:t> LINAC.</a:t>
            </a:r>
            <a:endParaRPr dirty="0"/>
          </a:p>
        </p:txBody>
      </p:sp>
    </p:spTree>
    <p:extLst>
      <p:ext uri="{BB962C8B-B14F-4D97-AF65-F5344CB8AC3E}">
        <p14:creationId xmlns:p14="http://schemas.microsoft.com/office/powerpoint/2010/main" val="3591852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8924af3cec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8924af3ce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This is my outline, I will firstly give a brief introduction of CLEAR, the accelerator where I performed the whole activities.</a:t>
            </a:r>
          </a:p>
          <a:p>
            <a:r>
              <a:rPr lang="en-US" dirty="0"/>
              <a:t>Following; I will talk of the wakefield measurements carried our; about this topic I will briefly introduce a background then present the problem, the proposal and finally the results.</a:t>
            </a:r>
          </a:p>
          <a:p>
            <a:r>
              <a:rPr lang="en-US" dirty="0"/>
              <a:t>From the well-known picture on the side representing the overview of the CERN complex, you can already spot the CLEAR accelerator. It has the unique </a:t>
            </a:r>
            <a:r>
              <a:rPr lang="en-US" dirty="0" err="1"/>
              <a:t>pecularity</a:t>
            </a:r>
            <a:r>
              <a:rPr lang="en-US" dirty="0"/>
              <a:t> of being an  </a:t>
            </a:r>
            <a:r>
              <a:rPr lang="en-US" dirty="0" err="1"/>
              <a:t>indipendent</a:t>
            </a:r>
            <a:r>
              <a:rPr lang="en-US" dirty="0"/>
              <a:t> LINAC.</a:t>
            </a:r>
            <a:endParaRPr dirty="0"/>
          </a:p>
        </p:txBody>
      </p:sp>
    </p:spTree>
    <p:extLst>
      <p:ext uri="{BB962C8B-B14F-4D97-AF65-F5344CB8AC3E}">
        <p14:creationId xmlns:p14="http://schemas.microsoft.com/office/powerpoint/2010/main" val="16094315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30</a:t>
            </a:fld>
            <a:endParaRPr lang="it-IT"/>
          </a:p>
        </p:txBody>
      </p:sp>
    </p:spTree>
    <p:extLst>
      <p:ext uri="{BB962C8B-B14F-4D97-AF65-F5344CB8AC3E}">
        <p14:creationId xmlns:p14="http://schemas.microsoft.com/office/powerpoint/2010/main" val="13538658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31</a:t>
            </a:fld>
            <a:endParaRPr lang="it-IT"/>
          </a:p>
        </p:txBody>
      </p:sp>
    </p:spTree>
    <p:extLst>
      <p:ext uri="{BB962C8B-B14F-4D97-AF65-F5344CB8AC3E}">
        <p14:creationId xmlns:p14="http://schemas.microsoft.com/office/powerpoint/2010/main" val="4496404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32</a:t>
            </a:fld>
            <a:endParaRPr lang="it-IT"/>
          </a:p>
        </p:txBody>
      </p:sp>
    </p:spTree>
    <p:extLst>
      <p:ext uri="{BB962C8B-B14F-4D97-AF65-F5344CB8AC3E}">
        <p14:creationId xmlns:p14="http://schemas.microsoft.com/office/powerpoint/2010/main" val="39026410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33</a:t>
            </a:fld>
            <a:endParaRPr lang="it-IT"/>
          </a:p>
        </p:txBody>
      </p:sp>
    </p:spTree>
    <p:extLst>
      <p:ext uri="{BB962C8B-B14F-4D97-AF65-F5344CB8AC3E}">
        <p14:creationId xmlns:p14="http://schemas.microsoft.com/office/powerpoint/2010/main" val="14433281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34</a:t>
            </a:fld>
            <a:endParaRPr lang="it-IT"/>
          </a:p>
        </p:txBody>
      </p:sp>
    </p:spTree>
    <p:extLst>
      <p:ext uri="{BB962C8B-B14F-4D97-AF65-F5344CB8AC3E}">
        <p14:creationId xmlns:p14="http://schemas.microsoft.com/office/powerpoint/2010/main" val="4375162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35</a:t>
            </a:fld>
            <a:endParaRPr lang="it-IT"/>
          </a:p>
        </p:txBody>
      </p:sp>
    </p:spTree>
    <p:extLst>
      <p:ext uri="{BB962C8B-B14F-4D97-AF65-F5344CB8AC3E}">
        <p14:creationId xmlns:p14="http://schemas.microsoft.com/office/powerpoint/2010/main" val="18792127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36</a:t>
            </a:fld>
            <a:endParaRPr lang="it-IT"/>
          </a:p>
        </p:txBody>
      </p:sp>
    </p:spTree>
    <p:extLst>
      <p:ext uri="{BB962C8B-B14F-4D97-AF65-F5344CB8AC3E}">
        <p14:creationId xmlns:p14="http://schemas.microsoft.com/office/powerpoint/2010/main" val="38228202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37</a:t>
            </a:fld>
            <a:endParaRPr lang="it-IT"/>
          </a:p>
        </p:txBody>
      </p:sp>
    </p:spTree>
    <p:extLst>
      <p:ext uri="{BB962C8B-B14F-4D97-AF65-F5344CB8AC3E}">
        <p14:creationId xmlns:p14="http://schemas.microsoft.com/office/powerpoint/2010/main" val="9856684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38</a:t>
            </a:fld>
            <a:endParaRPr lang="it-IT"/>
          </a:p>
        </p:txBody>
      </p:sp>
    </p:spTree>
    <p:extLst>
      <p:ext uri="{BB962C8B-B14F-4D97-AF65-F5344CB8AC3E}">
        <p14:creationId xmlns:p14="http://schemas.microsoft.com/office/powerpoint/2010/main" val="33499275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39</a:t>
            </a:fld>
            <a:endParaRPr lang="it-IT"/>
          </a:p>
        </p:txBody>
      </p:sp>
    </p:spTree>
    <p:extLst>
      <p:ext uri="{BB962C8B-B14F-4D97-AF65-F5344CB8AC3E}">
        <p14:creationId xmlns:p14="http://schemas.microsoft.com/office/powerpoint/2010/main" val="3106314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8924af3cec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8924af3ce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This is the CLEAR layout, CLEAR is a user facility with the primary goal of general R&amp;D for future accelerators.</a:t>
            </a:r>
          </a:p>
        </p:txBody>
      </p:sp>
    </p:spTree>
    <p:extLst>
      <p:ext uri="{BB962C8B-B14F-4D97-AF65-F5344CB8AC3E}">
        <p14:creationId xmlns:p14="http://schemas.microsoft.com/office/powerpoint/2010/main" val="11599680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40</a:t>
            </a:fld>
            <a:endParaRPr lang="it-IT"/>
          </a:p>
        </p:txBody>
      </p:sp>
    </p:spTree>
    <p:extLst>
      <p:ext uri="{BB962C8B-B14F-4D97-AF65-F5344CB8AC3E}">
        <p14:creationId xmlns:p14="http://schemas.microsoft.com/office/powerpoint/2010/main" val="33238163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41</a:t>
            </a:fld>
            <a:endParaRPr lang="it-IT"/>
          </a:p>
        </p:txBody>
      </p:sp>
    </p:spTree>
    <p:extLst>
      <p:ext uri="{BB962C8B-B14F-4D97-AF65-F5344CB8AC3E}">
        <p14:creationId xmlns:p14="http://schemas.microsoft.com/office/powerpoint/2010/main" val="163915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42</a:t>
            </a:fld>
            <a:endParaRPr lang="it-IT"/>
          </a:p>
        </p:txBody>
      </p:sp>
    </p:spTree>
    <p:extLst>
      <p:ext uri="{BB962C8B-B14F-4D97-AF65-F5344CB8AC3E}">
        <p14:creationId xmlns:p14="http://schemas.microsoft.com/office/powerpoint/2010/main" val="23394212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43</a:t>
            </a:fld>
            <a:endParaRPr lang="it-IT"/>
          </a:p>
        </p:txBody>
      </p:sp>
    </p:spTree>
    <p:extLst>
      <p:ext uri="{BB962C8B-B14F-4D97-AF65-F5344CB8AC3E}">
        <p14:creationId xmlns:p14="http://schemas.microsoft.com/office/powerpoint/2010/main" val="21596305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Regarding the energy chirp and spread,  I developed a new model for performing the measurements including this effects and measuring them using a polynomial fit. </a:t>
            </a:r>
          </a:p>
          <a:p>
            <a:r>
              <a:rPr lang="en-US" dirty="0"/>
              <a:t>This approach was tested in simulations using FEL and Plasma beam like parameters obtaining a good agreement.</a:t>
            </a:r>
          </a:p>
        </p:txBody>
      </p:sp>
      <p:sp>
        <p:nvSpPr>
          <p:cNvPr id="4" name="Slide Number Placeholder 3"/>
          <p:cNvSpPr>
            <a:spLocks noGrp="1"/>
          </p:cNvSpPr>
          <p:nvPr>
            <p:ph type="sldNum" sz="quarter" idx="5"/>
          </p:nvPr>
        </p:nvSpPr>
        <p:spPr/>
        <p:txBody>
          <a:bodyPr/>
          <a:lstStyle/>
          <a:p>
            <a:fld id="{27025CCD-BB7A-4E24-95E6-502FDC415D78}" type="slidenum">
              <a:rPr lang="it-IT" smtClean="0"/>
              <a:t>44</a:t>
            </a:fld>
            <a:endParaRPr lang="it-IT"/>
          </a:p>
        </p:txBody>
      </p:sp>
    </p:spTree>
    <p:extLst>
      <p:ext uri="{BB962C8B-B14F-4D97-AF65-F5344CB8AC3E}">
        <p14:creationId xmlns:p14="http://schemas.microsoft.com/office/powerpoint/2010/main" val="36778289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Regarding the energy chirp and spread,  I developed a new model for performing the measurements including this effects and measuring them using a polynomial fit. </a:t>
            </a:r>
          </a:p>
          <a:p>
            <a:r>
              <a:rPr lang="en-US" dirty="0"/>
              <a:t>This approach was tested in simulations using FEL and Plasma beam like parameters obtaining a good agreement.</a:t>
            </a:r>
          </a:p>
        </p:txBody>
      </p:sp>
      <p:sp>
        <p:nvSpPr>
          <p:cNvPr id="4" name="Slide Number Placeholder 3"/>
          <p:cNvSpPr>
            <a:spLocks noGrp="1"/>
          </p:cNvSpPr>
          <p:nvPr>
            <p:ph type="sldNum" sz="quarter" idx="5"/>
          </p:nvPr>
        </p:nvSpPr>
        <p:spPr/>
        <p:txBody>
          <a:bodyPr/>
          <a:lstStyle/>
          <a:p>
            <a:fld id="{27025CCD-BB7A-4E24-95E6-502FDC415D78}" type="slidenum">
              <a:rPr lang="it-IT" smtClean="0"/>
              <a:t>45</a:t>
            </a:fld>
            <a:endParaRPr lang="it-IT"/>
          </a:p>
        </p:txBody>
      </p:sp>
    </p:spTree>
    <p:extLst>
      <p:ext uri="{BB962C8B-B14F-4D97-AF65-F5344CB8AC3E}">
        <p14:creationId xmlns:p14="http://schemas.microsoft.com/office/powerpoint/2010/main" val="12258360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Regarding the energy chirp and spread,  I developed a new model for performing the measurements including this effects and measuring them using a polynomial fit. </a:t>
            </a:r>
          </a:p>
          <a:p>
            <a:r>
              <a:rPr lang="en-US" dirty="0"/>
              <a:t>This approach was tested in simulations using FEL and Plasma beam like parameters obtaining a good agreement.</a:t>
            </a:r>
          </a:p>
        </p:txBody>
      </p:sp>
      <p:sp>
        <p:nvSpPr>
          <p:cNvPr id="4" name="Slide Number Placeholder 3"/>
          <p:cNvSpPr>
            <a:spLocks noGrp="1"/>
          </p:cNvSpPr>
          <p:nvPr>
            <p:ph type="sldNum" sz="quarter" idx="5"/>
          </p:nvPr>
        </p:nvSpPr>
        <p:spPr/>
        <p:txBody>
          <a:bodyPr/>
          <a:lstStyle/>
          <a:p>
            <a:fld id="{27025CCD-BB7A-4E24-95E6-502FDC415D78}" type="slidenum">
              <a:rPr lang="it-IT" smtClean="0"/>
              <a:t>46</a:t>
            </a:fld>
            <a:endParaRPr lang="it-IT"/>
          </a:p>
        </p:txBody>
      </p:sp>
    </p:spTree>
    <p:extLst>
      <p:ext uri="{BB962C8B-B14F-4D97-AF65-F5344CB8AC3E}">
        <p14:creationId xmlns:p14="http://schemas.microsoft.com/office/powerpoint/2010/main" val="35708004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Similarly for the correlations, I developed a new measurement model that allows to retrieve information on this numbers.</a:t>
            </a:r>
          </a:p>
          <a:p>
            <a:endParaRPr lang="en-US" dirty="0"/>
          </a:p>
          <a:p>
            <a:r>
              <a:rPr lang="en-US" dirty="0"/>
              <a:t>Also this was tested using tracking simulations but this time we used realistic start to end simulation of the GBS LINAC operational at the the ELI-NP .</a:t>
            </a:r>
          </a:p>
          <a:p>
            <a:r>
              <a:rPr lang="en-US" dirty="0"/>
              <a:t>Also in this case really good results were obtained. </a:t>
            </a:r>
          </a:p>
        </p:txBody>
      </p:sp>
      <p:sp>
        <p:nvSpPr>
          <p:cNvPr id="4" name="Slide Number Placeholder 3"/>
          <p:cNvSpPr>
            <a:spLocks noGrp="1"/>
          </p:cNvSpPr>
          <p:nvPr>
            <p:ph type="sldNum" sz="quarter" idx="5"/>
          </p:nvPr>
        </p:nvSpPr>
        <p:spPr/>
        <p:txBody>
          <a:bodyPr/>
          <a:lstStyle/>
          <a:p>
            <a:fld id="{27025CCD-BB7A-4E24-95E6-502FDC415D78}" type="slidenum">
              <a:rPr lang="it-IT" smtClean="0"/>
              <a:t>47</a:t>
            </a:fld>
            <a:endParaRPr lang="it-IT"/>
          </a:p>
        </p:txBody>
      </p:sp>
    </p:spTree>
    <p:extLst>
      <p:ext uri="{BB962C8B-B14F-4D97-AF65-F5344CB8AC3E}">
        <p14:creationId xmlns:p14="http://schemas.microsoft.com/office/powerpoint/2010/main" val="8759963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Similarly for the correlations, I developed a new measurement model that allows to retrieve information on this numbers.</a:t>
            </a:r>
          </a:p>
          <a:p>
            <a:endParaRPr lang="en-US" dirty="0"/>
          </a:p>
          <a:p>
            <a:r>
              <a:rPr lang="en-US" dirty="0"/>
              <a:t>Also this was tested using tracking simulations but this time we used realistic start to end simulation of the GBS LINAC operational at the the ELI-NP .</a:t>
            </a:r>
          </a:p>
          <a:p>
            <a:r>
              <a:rPr lang="en-US" dirty="0"/>
              <a:t>Also in this case really good results were obtained. </a:t>
            </a:r>
          </a:p>
        </p:txBody>
      </p:sp>
      <p:sp>
        <p:nvSpPr>
          <p:cNvPr id="4" name="Slide Number Placeholder 3"/>
          <p:cNvSpPr>
            <a:spLocks noGrp="1"/>
          </p:cNvSpPr>
          <p:nvPr>
            <p:ph type="sldNum" sz="quarter" idx="5"/>
          </p:nvPr>
        </p:nvSpPr>
        <p:spPr/>
        <p:txBody>
          <a:bodyPr/>
          <a:lstStyle/>
          <a:p>
            <a:fld id="{27025CCD-BB7A-4E24-95E6-502FDC415D78}" type="slidenum">
              <a:rPr lang="it-IT" smtClean="0"/>
              <a:t>48</a:t>
            </a:fld>
            <a:endParaRPr lang="it-IT"/>
          </a:p>
        </p:txBody>
      </p:sp>
    </p:spTree>
    <p:extLst>
      <p:ext uri="{BB962C8B-B14F-4D97-AF65-F5344CB8AC3E}">
        <p14:creationId xmlns:p14="http://schemas.microsoft.com/office/powerpoint/2010/main" val="28915551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Similarly for the correlations, I developed a new measurement model that allows to retrieve information on this numbers.</a:t>
            </a:r>
          </a:p>
          <a:p>
            <a:endParaRPr lang="en-US" dirty="0"/>
          </a:p>
          <a:p>
            <a:r>
              <a:rPr lang="en-US" dirty="0"/>
              <a:t>Also this was tested using tracking simulations but this time we used realistic start to end simulation of the GBS LINAC operational at the the ELI-NP .</a:t>
            </a:r>
          </a:p>
          <a:p>
            <a:r>
              <a:rPr lang="en-US" dirty="0"/>
              <a:t>Also in this case really good results were obtained. </a:t>
            </a:r>
          </a:p>
        </p:txBody>
      </p:sp>
      <p:sp>
        <p:nvSpPr>
          <p:cNvPr id="4" name="Slide Number Placeholder 3"/>
          <p:cNvSpPr>
            <a:spLocks noGrp="1"/>
          </p:cNvSpPr>
          <p:nvPr>
            <p:ph type="sldNum" sz="quarter" idx="5"/>
          </p:nvPr>
        </p:nvSpPr>
        <p:spPr/>
        <p:txBody>
          <a:bodyPr/>
          <a:lstStyle/>
          <a:p>
            <a:fld id="{27025CCD-BB7A-4E24-95E6-502FDC415D78}" type="slidenum">
              <a:rPr lang="it-IT" smtClean="0"/>
              <a:t>49</a:t>
            </a:fld>
            <a:endParaRPr lang="it-IT"/>
          </a:p>
        </p:txBody>
      </p:sp>
    </p:spTree>
    <p:extLst>
      <p:ext uri="{BB962C8B-B14F-4D97-AF65-F5344CB8AC3E}">
        <p14:creationId xmlns:p14="http://schemas.microsoft.com/office/powerpoint/2010/main" val="63223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8924af3cec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8924af3ce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This is the CLEAR layout, CLEAR is a user facility with the primary goal of general R&amp;D for future accelerators.</a:t>
            </a:r>
          </a:p>
        </p:txBody>
      </p:sp>
    </p:spTree>
    <p:extLst>
      <p:ext uri="{BB962C8B-B14F-4D97-AF65-F5344CB8AC3E}">
        <p14:creationId xmlns:p14="http://schemas.microsoft.com/office/powerpoint/2010/main" val="29983420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50</a:t>
            </a:fld>
            <a:endParaRPr lang="it-IT"/>
          </a:p>
        </p:txBody>
      </p:sp>
    </p:spTree>
    <p:extLst>
      <p:ext uri="{BB962C8B-B14F-4D97-AF65-F5344CB8AC3E}">
        <p14:creationId xmlns:p14="http://schemas.microsoft.com/office/powerpoint/2010/main" val="17323032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51</a:t>
            </a:fld>
            <a:endParaRPr lang="it-IT"/>
          </a:p>
        </p:txBody>
      </p:sp>
    </p:spTree>
    <p:extLst>
      <p:ext uri="{BB962C8B-B14F-4D97-AF65-F5344CB8AC3E}">
        <p14:creationId xmlns:p14="http://schemas.microsoft.com/office/powerpoint/2010/main" val="425854880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52</a:t>
            </a:fld>
            <a:endParaRPr lang="it-IT"/>
          </a:p>
        </p:txBody>
      </p:sp>
    </p:spTree>
    <p:extLst>
      <p:ext uri="{BB962C8B-B14F-4D97-AF65-F5344CB8AC3E}">
        <p14:creationId xmlns:p14="http://schemas.microsoft.com/office/powerpoint/2010/main" val="9436400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53</a:t>
            </a:fld>
            <a:endParaRPr lang="it-IT"/>
          </a:p>
        </p:txBody>
      </p:sp>
    </p:spTree>
    <p:extLst>
      <p:ext uri="{BB962C8B-B14F-4D97-AF65-F5344CB8AC3E}">
        <p14:creationId xmlns:p14="http://schemas.microsoft.com/office/powerpoint/2010/main" val="469797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54</a:t>
            </a:fld>
            <a:endParaRPr lang="it-IT"/>
          </a:p>
        </p:txBody>
      </p:sp>
    </p:spTree>
    <p:extLst>
      <p:ext uri="{BB962C8B-B14F-4D97-AF65-F5344CB8AC3E}">
        <p14:creationId xmlns:p14="http://schemas.microsoft.com/office/powerpoint/2010/main" val="245054676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55</a:t>
            </a:fld>
            <a:endParaRPr lang="it-IT"/>
          </a:p>
        </p:txBody>
      </p:sp>
    </p:spTree>
    <p:extLst>
      <p:ext uri="{BB962C8B-B14F-4D97-AF65-F5344CB8AC3E}">
        <p14:creationId xmlns:p14="http://schemas.microsoft.com/office/powerpoint/2010/main" val="35346609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56</a:t>
            </a:fld>
            <a:endParaRPr lang="it-IT"/>
          </a:p>
        </p:txBody>
      </p:sp>
    </p:spTree>
    <p:extLst>
      <p:ext uri="{BB962C8B-B14F-4D97-AF65-F5344CB8AC3E}">
        <p14:creationId xmlns:p14="http://schemas.microsoft.com/office/powerpoint/2010/main" val="138338805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57</a:t>
            </a:fld>
            <a:endParaRPr lang="it-IT"/>
          </a:p>
        </p:txBody>
      </p:sp>
    </p:spTree>
    <p:extLst>
      <p:ext uri="{BB962C8B-B14F-4D97-AF65-F5344CB8AC3E}">
        <p14:creationId xmlns:p14="http://schemas.microsoft.com/office/powerpoint/2010/main" val="263098770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58</a:t>
            </a:fld>
            <a:endParaRPr lang="it-IT"/>
          </a:p>
        </p:txBody>
      </p:sp>
    </p:spTree>
    <p:extLst>
      <p:ext uri="{BB962C8B-B14F-4D97-AF65-F5344CB8AC3E}">
        <p14:creationId xmlns:p14="http://schemas.microsoft.com/office/powerpoint/2010/main" val="148146133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59</a:t>
            </a:fld>
            <a:endParaRPr lang="it-IT"/>
          </a:p>
        </p:txBody>
      </p:sp>
    </p:spTree>
    <p:extLst>
      <p:ext uri="{BB962C8B-B14F-4D97-AF65-F5344CB8AC3E}">
        <p14:creationId xmlns:p14="http://schemas.microsoft.com/office/powerpoint/2010/main" val="1171316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8924af3cec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8924af3ce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This is my outline, I will firstly give a brief introduction of CLEAR, the accelerator where I performed the whole activities.</a:t>
            </a:r>
          </a:p>
          <a:p>
            <a:r>
              <a:rPr lang="en-US" dirty="0"/>
              <a:t>Following; I will talk of the wakefield measurements carried our; about this topic I will briefly introduce a background then present the problem, the proposal and finally the results.</a:t>
            </a:r>
          </a:p>
          <a:p>
            <a:r>
              <a:rPr lang="en-US" dirty="0"/>
              <a:t>From the well-known picture on the side representing the overview of the CERN complex, you can already spot the CLEAR accelerator. It has the unique </a:t>
            </a:r>
            <a:r>
              <a:rPr lang="en-US" dirty="0" err="1"/>
              <a:t>pecularity</a:t>
            </a:r>
            <a:r>
              <a:rPr lang="en-US" dirty="0"/>
              <a:t> of being an  </a:t>
            </a:r>
            <a:r>
              <a:rPr lang="en-US" dirty="0" err="1"/>
              <a:t>indipendent</a:t>
            </a:r>
            <a:r>
              <a:rPr lang="en-US" dirty="0"/>
              <a:t> LINAC.</a:t>
            </a:r>
            <a:endParaRPr dirty="0"/>
          </a:p>
        </p:txBody>
      </p:sp>
    </p:spTree>
    <p:extLst>
      <p:ext uri="{BB962C8B-B14F-4D97-AF65-F5344CB8AC3E}">
        <p14:creationId xmlns:p14="http://schemas.microsoft.com/office/powerpoint/2010/main" val="33374230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whole wakefield study is carried out on the latest baseline prototype of accelerating structure for the future compact linear collider.</a:t>
            </a:r>
          </a:p>
          <a:p>
            <a:r>
              <a:rPr lang="en-US" dirty="0"/>
              <a:t>This structure presents several challenging parameters, starting from the accelerating gradient, that is 100MV/m and just to give a number to compare with, it is about 4 times the gradient of the accelerating structure currently installed in CLEAR.</a:t>
            </a:r>
          </a:p>
          <a:p>
            <a:r>
              <a:rPr lang="en-US" dirty="0"/>
              <a:t>In addition, the pipe aperture goes down to a 2mm.</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60</a:t>
            </a:fld>
            <a:endParaRPr lang="it-IT"/>
          </a:p>
        </p:txBody>
      </p:sp>
    </p:spTree>
    <p:extLst>
      <p:ext uri="{BB962C8B-B14F-4D97-AF65-F5344CB8AC3E}">
        <p14:creationId xmlns:p14="http://schemas.microsoft.com/office/powerpoint/2010/main" val="39890868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8924af3cec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8924af3ce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This is my outline, I will firstly give a brief introduction of CLEAR, the accelerator where I performed the whole activities.</a:t>
            </a:r>
          </a:p>
          <a:p>
            <a:r>
              <a:rPr lang="en-US" dirty="0"/>
              <a:t>Following; I will talk of the wakefield measurements carried our; about this topic I will briefly introduce a background then present the problem, the proposal and finally the results.</a:t>
            </a:r>
          </a:p>
          <a:p>
            <a:r>
              <a:rPr lang="en-US" dirty="0"/>
              <a:t>From the well-known picture on the side representing the overview of the CERN complex, you can already spot the CLEAR accelerator. It has the unique </a:t>
            </a:r>
            <a:r>
              <a:rPr lang="en-US" dirty="0" err="1"/>
              <a:t>pecularity</a:t>
            </a:r>
            <a:r>
              <a:rPr lang="en-US" dirty="0"/>
              <a:t> of being an  </a:t>
            </a:r>
            <a:r>
              <a:rPr lang="en-US" dirty="0" err="1"/>
              <a:t>indipendent</a:t>
            </a:r>
            <a:r>
              <a:rPr lang="en-US" dirty="0"/>
              <a:t> LINAC.</a:t>
            </a:r>
            <a:endParaRPr dirty="0"/>
          </a:p>
        </p:txBody>
      </p:sp>
    </p:spTree>
    <p:extLst>
      <p:ext uri="{BB962C8B-B14F-4D97-AF65-F5344CB8AC3E}">
        <p14:creationId xmlns:p14="http://schemas.microsoft.com/office/powerpoint/2010/main" val="361656886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bring me to the conclusions:…..</a:t>
            </a:r>
          </a:p>
        </p:txBody>
      </p:sp>
      <p:sp>
        <p:nvSpPr>
          <p:cNvPr id="4" name="Slide Number Placeholder 3"/>
          <p:cNvSpPr>
            <a:spLocks noGrp="1"/>
          </p:cNvSpPr>
          <p:nvPr>
            <p:ph type="sldNum" sz="quarter" idx="5"/>
          </p:nvPr>
        </p:nvSpPr>
        <p:spPr/>
        <p:txBody>
          <a:bodyPr/>
          <a:lstStyle/>
          <a:p>
            <a:fld id="{27025CCD-BB7A-4E24-95E6-502FDC415D78}" type="slidenum">
              <a:rPr lang="it-IT" smtClean="0"/>
              <a:t>62</a:t>
            </a:fld>
            <a:endParaRPr lang="it-IT"/>
          </a:p>
        </p:txBody>
      </p:sp>
    </p:spTree>
    <p:extLst>
      <p:ext uri="{BB962C8B-B14F-4D97-AF65-F5344CB8AC3E}">
        <p14:creationId xmlns:p14="http://schemas.microsoft.com/office/powerpoint/2010/main" val="264964632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041376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89f42228ee_1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89f42228ee_1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238422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Following experimental campaign were carried our with single bunch with constant bunch length.</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65</a:t>
            </a:fld>
            <a:endParaRPr lang="it-IT"/>
          </a:p>
        </p:txBody>
      </p:sp>
    </p:spTree>
    <p:extLst>
      <p:ext uri="{BB962C8B-B14F-4D97-AF65-F5344CB8AC3E}">
        <p14:creationId xmlns:p14="http://schemas.microsoft.com/office/powerpoint/2010/main" val="121428866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Following experimental campaign were carried our with single bunch with constant bunch length.</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66</a:t>
            </a:fld>
            <a:endParaRPr lang="it-IT"/>
          </a:p>
        </p:txBody>
      </p:sp>
    </p:spTree>
    <p:extLst>
      <p:ext uri="{BB962C8B-B14F-4D97-AF65-F5344CB8AC3E}">
        <p14:creationId xmlns:p14="http://schemas.microsoft.com/office/powerpoint/2010/main" val="258735261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Following experimental campaign were carried our with single bunch with constant bunch length.</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67</a:t>
            </a:fld>
            <a:endParaRPr lang="it-IT"/>
          </a:p>
        </p:txBody>
      </p:sp>
    </p:spTree>
    <p:extLst>
      <p:ext uri="{BB962C8B-B14F-4D97-AF65-F5344CB8AC3E}">
        <p14:creationId xmlns:p14="http://schemas.microsoft.com/office/powerpoint/2010/main" val="425476262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we are dominated by the short range wakefield.</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68</a:t>
            </a:fld>
            <a:endParaRPr lang="it-IT"/>
          </a:p>
        </p:txBody>
      </p:sp>
    </p:spTree>
    <p:extLst>
      <p:ext uri="{BB962C8B-B14F-4D97-AF65-F5344CB8AC3E}">
        <p14:creationId xmlns:p14="http://schemas.microsoft.com/office/powerpoint/2010/main" val="150445915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presence of 4 lines that </a:t>
            </a:r>
            <a:r>
              <a:rPr lang="en-US" dirty="0" err="1"/>
              <a:t>indeicate</a:t>
            </a:r>
            <a:r>
              <a:rPr lang="en-US" dirty="0"/>
              <a:t> the 4 different ways used for assessing the centroids.</a:t>
            </a:r>
          </a:p>
          <a:p>
            <a:r>
              <a:rPr lang="en-US" dirty="0"/>
              <a:t>The four different </a:t>
            </a:r>
            <a:r>
              <a:rPr lang="en-US" dirty="0" err="1"/>
              <a:t>strageies</a:t>
            </a:r>
            <a:r>
              <a:rPr lang="en-US" dirty="0"/>
              <a:t> are used in order to take into account the possibilities of non-gaussian beam and at the same time to have additional information on the reproducibility.</a:t>
            </a:r>
          </a:p>
          <a:p>
            <a:endParaRPr lang="en-US" dirty="0"/>
          </a:p>
          <a:p>
            <a:r>
              <a:rPr lang="en-US" dirty="0"/>
              <a:t>The results show a good accuracy and reproducibility in both plane.</a:t>
            </a:r>
          </a:p>
        </p:txBody>
      </p:sp>
      <p:sp>
        <p:nvSpPr>
          <p:cNvPr id="4" name="Slide Number Placeholder 3"/>
          <p:cNvSpPr>
            <a:spLocks noGrp="1"/>
          </p:cNvSpPr>
          <p:nvPr>
            <p:ph type="sldNum" sz="quarter" idx="5"/>
          </p:nvPr>
        </p:nvSpPr>
        <p:spPr/>
        <p:txBody>
          <a:bodyPr/>
          <a:lstStyle/>
          <a:p>
            <a:fld id="{27025CCD-BB7A-4E24-95E6-502FDC415D78}" type="slidenum">
              <a:rPr lang="it-IT" smtClean="0"/>
              <a:t>69</a:t>
            </a:fld>
            <a:endParaRPr lang="it-IT"/>
          </a:p>
        </p:txBody>
      </p:sp>
    </p:spTree>
    <p:extLst>
      <p:ext uri="{BB962C8B-B14F-4D97-AF65-F5344CB8AC3E}">
        <p14:creationId xmlns:p14="http://schemas.microsoft.com/office/powerpoint/2010/main" val="1769295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This is an overview of the wakefield effects, you see a bunch that is passing from left to right in time from bottom to top left beyond a parasite field that can than remain trapped into the cavity and resonate.</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7</a:t>
            </a:fld>
            <a:endParaRPr lang="it-IT"/>
          </a:p>
        </p:txBody>
      </p:sp>
    </p:spTree>
    <p:extLst>
      <p:ext uri="{BB962C8B-B14F-4D97-AF65-F5344CB8AC3E}">
        <p14:creationId xmlns:p14="http://schemas.microsoft.com/office/powerpoint/2010/main" val="273570738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70</a:t>
            </a:fld>
            <a:endParaRPr lang="it-IT"/>
          </a:p>
        </p:txBody>
      </p:sp>
    </p:spTree>
    <p:extLst>
      <p:ext uri="{BB962C8B-B14F-4D97-AF65-F5344CB8AC3E}">
        <p14:creationId xmlns:p14="http://schemas.microsoft.com/office/powerpoint/2010/main" val="320453785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71</a:t>
            </a:fld>
            <a:endParaRPr lang="it-IT"/>
          </a:p>
        </p:txBody>
      </p:sp>
    </p:spTree>
    <p:extLst>
      <p:ext uri="{BB962C8B-B14F-4D97-AF65-F5344CB8AC3E}">
        <p14:creationId xmlns:p14="http://schemas.microsoft.com/office/powerpoint/2010/main" val="204229570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collaboration with the University of Oslo, I also developed further the WFM.</a:t>
            </a:r>
            <a:br>
              <a:rPr lang="en-US" dirty="0"/>
            </a:br>
            <a:r>
              <a:rPr lang="en-US" dirty="0"/>
              <a:t>Just as an introduction, the operating principle is straight forward. In the first accelerating cell of the second structure of the superstructure there are 8 sensing antennas to pick a TM and TE like modes that then are transferred into dome hybrids and after a filtering and a limiters stage are acquired from a log detector.</a:t>
            </a:r>
          </a:p>
          <a:p>
            <a:r>
              <a:rPr lang="en-US" dirty="0"/>
              <a:t>On this topic, firstly I realize that there was an issues with length matching cabling. So firstly I spent a bit of time to refurbish the experimental setup then a full characterization of the transfer line was developed and and this allows us to calibrate the response of the log detector.</a:t>
            </a:r>
          </a:p>
          <a:p>
            <a:r>
              <a:rPr lang="en-US" dirty="0"/>
              <a:t>Recent results are showing that this device is starting to be operational and there are we are confident that in the future it can be used for absolute electrical center identification</a:t>
            </a:r>
          </a:p>
        </p:txBody>
      </p:sp>
      <p:sp>
        <p:nvSpPr>
          <p:cNvPr id="4" name="Slide Number Placeholder 3"/>
          <p:cNvSpPr>
            <a:spLocks noGrp="1"/>
          </p:cNvSpPr>
          <p:nvPr>
            <p:ph type="sldNum" sz="quarter" idx="5"/>
          </p:nvPr>
        </p:nvSpPr>
        <p:spPr/>
        <p:txBody>
          <a:bodyPr/>
          <a:lstStyle/>
          <a:p>
            <a:fld id="{27025CCD-BB7A-4E24-95E6-502FDC415D78}" type="slidenum">
              <a:rPr lang="it-IT" smtClean="0"/>
              <a:t>72</a:t>
            </a:fld>
            <a:endParaRPr lang="it-IT"/>
          </a:p>
        </p:txBody>
      </p:sp>
    </p:spTree>
    <p:extLst>
      <p:ext uri="{BB962C8B-B14F-4D97-AF65-F5344CB8AC3E}">
        <p14:creationId xmlns:p14="http://schemas.microsoft.com/office/powerpoint/2010/main" val="53279014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first one relies on the </a:t>
            </a:r>
            <a:r>
              <a:rPr lang="en-US" dirty="0" err="1"/>
              <a:t>movimentation</a:t>
            </a:r>
            <a:r>
              <a:rPr lang="en-US" dirty="0"/>
              <a:t> of the whole accelerating structure that is positioned on a movable girder.</a:t>
            </a:r>
          </a:p>
          <a:p>
            <a:r>
              <a:rPr lang="en-US" dirty="0"/>
              <a:t>Unfortunately, during an experimental campaign to verify the system, it was found that while imposing a vertical movement the structure after a certain region was moving with an angle also in horizontal. </a:t>
            </a:r>
          </a:p>
          <a:p>
            <a:r>
              <a:rPr lang="en-US" dirty="0"/>
              <a:t>As a consequence this method was not used.</a:t>
            </a:r>
          </a:p>
        </p:txBody>
      </p:sp>
      <p:sp>
        <p:nvSpPr>
          <p:cNvPr id="4" name="Slide Number Placeholder 3"/>
          <p:cNvSpPr>
            <a:spLocks noGrp="1"/>
          </p:cNvSpPr>
          <p:nvPr>
            <p:ph type="sldNum" sz="quarter" idx="5"/>
          </p:nvPr>
        </p:nvSpPr>
        <p:spPr/>
        <p:txBody>
          <a:bodyPr/>
          <a:lstStyle/>
          <a:p>
            <a:fld id="{27025CCD-BB7A-4E24-95E6-502FDC415D78}" type="slidenum">
              <a:rPr lang="it-IT" smtClean="0"/>
              <a:t>74</a:t>
            </a:fld>
            <a:endParaRPr lang="it-IT"/>
          </a:p>
        </p:txBody>
      </p:sp>
    </p:spTree>
    <p:extLst>
      <p:ext uri="{BB962C8B-B14F-4D97-AF65-F5344CB8AC3E}">
        <p14:creationId xmlns:p14="http://schemas.microsoft.com/office/powerpoint/2010/main" val="40661954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For this reason, several simulations campaign were carried out in order to compensate the impact of the different bunch length.</a:t>
            </a:r>
          </a:p>
          <a:p>
            <a:r>
              <a:rPr lang="en-US" dirty="0"/>
              <a:t>The result, correcting for the bunch length shows a better linearity.</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75</a:t>
            </a:fld>
            <a:endParaRPr lang="it-IT"/>
          </a:p>
        </p:txBody>
      </p:sp>
    </p:spTree>
    <p:extLst>
      <p:ext uri="{BB962C8B-B14F-4D97-AF65-F5344CB8AC3E}">
        <p14:creationId xmlns:p14="http://schemas.microsoft.com/office/powerpoint/2010/main" val="86016164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For this reason, several simulations campaign were carried out in order to compensate the impact of the different bunch length.</a:t>
            </a:r>
          </a:p>
          <a:p>
            <a:r>
              <a:rPr lang="en-US" dirty="0"/>
              <a:t>The result, correcting for the bunch length shows a better linearity.</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76</a:t>
            </a:fld>
            <a:endParaRPr lang="it-IT"/>
          </a:p>
        </p:txBody>
      </p:sp>
    </p:spTree>
    <p:extLst>
      <p:ext uri="{BB962C8B-B14F-4D97-AF65-F5344CB8AC3E}">
        <p14:creationId xmlns:p14="http://schemas.microsoft.com/office/powerpoint/2010/main" val="359409582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77</a:t>
            </a:fld>
            <a:endParaRPr lang="it-IT"/>
          </a:p>
        </p:txBody>
      </p:sp>
    </p:spTree>
    <p:extLst>
      <p:ext uri="{BB962C8B-B14F-4D97-AF65-F5344CB8AC3E}">
        <p14:creationId xmlns:p14="http://schemas.microsoft.com/office/powerpoint/2010/main" val="18296183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89f42228ee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89f42228ee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125711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89f42228ee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89f42228ee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1160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Another view of this effects of a bunch passing </a:t>
            </a:r>
            <a:r>
              <a:rPr lang="en-US" dirty="0" err="1"/>
              <a:t>trougth</a:t>
            </a:r>
            <a:r>
              <a:rPr lang="en-US" dirty="0"/>
              <a:t> a series of cavity like can be an accelerating </a:t>
            </a:r>
            <a:r>
              <a:rPr lang="en-US" dirty="0" err="1"/>
              <a:t>strcutrue</a:t>
            </a:r>
            <a:r>
              <a:rPr lang="en-US" dirty="0"/>
              <a:t>.</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US" dirty="0"/>
          </a:p>
          <a:p>
            <a:r>
              <a:rPr lang="en-US" dirty="0"/>
              <a:t>This effect can modify the beam trajectory and even a modification of few degrees in a long accelerator may cause the loss of the beam. </a:t>
            </a:r>
          </a:p>
          <a:p>
            <a:r>
              <a:rPr lang="en-US" dirty="0"/>
              <a:t>This is way the wakefield are one of the big concerns for the novel accelerators.</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US" dirty="0"/>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8</a:t>
            </a:fld>
            <a:endParaRPr lang="it-IT"/>
          </a:p>
        </p:txBody>
      </p:sp>
    </p:spTree>
    <p:extLst>
      <p:ext uri="{BB962C8B-B14F-4D97-AF65-F5344CB8AC3E}">
        <p14:creationId xmlns:p14="http://schemas.microsoft.com/office/powerpoint/2010/main" val="2895874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We can distinguish between two type of wakefield....</a:t>
            </a:r>
          </a:p>
          <a:p>
            <a:endParaRPr lang="en-US" dirty="0"/>
          </a:p>
        </p:txBody>
      </p:sp>
      <p:sp>
        <p:nvSpPr>
          <p:cNvPr id="4" name="Slide Number Placeholder 3"/>
          <p:cNvSpPr>
            <a:spLocks noGrp="1"/>
          </p:cNvSpPr>
          <p:nvPr>
            <p:ph type="sldNum" sz="quarter" idx="5"/>
          </p:nvPr>
        </p:nvSpPr>
        <p:spPr/>
        <p:txBody>
          <a:bodyPr/>
          <a:lstStyle/>
          <a:p>
            <a:fld id="{27025CCD-BB7A-4E24-95E6-502FDC415D78}" type="slidenum">
              <a:rPr lang="it-IT" smtClean="0"/>
              <a:t>9</a:t>
            </a:fld>
            <a:endParaRPr lang="it-IT"/>
          </a:p>
        </p:txBody>
      </p:sp>
    </p:spTree>
    <p:extLst>
      <p:ext uri="{BB962C8B-B14F-4D97-AF65-F5344CB8AC3E}">
        <p14:creationId xmlns:p14="http://schemas.microsoft.com/office/powerpoint/2010/main" val="2059588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extLst>
      <p:ext uri="{BB962C8B-B14F-4D97-AF65-F5344CB8AC3E}">
        <p14:creationId xmlns:p14="http://schemas.microsoft.com/office/powerpoint/2010/main" val="27453941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6523EAA-3964-4C55-BBC9-526FBDC48792}" type="datetimeFigureOut">
              <a:rPr lang="en-US" smtClean="0"/>
              <a:t>4/28/21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884C2-C0CD-46A8-A197-82A21E29B7D5}" type="slidenum">
              <a:rPr lang="en-US" smtClean="0"/>
              <a:t>‹#›</a:t>
            </a:fld>
            <a:endParaRPr lang="en-US"/>
          </a:p>
        </p:txBody>
      </p:sp>
    </p:spTree>
    <p:extLst>
      <p:ext uri="{BB962C8B-B14F-4D97-AF65-F5344CB8AC3E}">
        <p14:creationId xmlns:p14="http://schemas.microsoft.com/office/powerpoint/2010/main" val="4042963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it"/>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7.png"/><Relationship Id="rId7" Type="http://schemas.openxmlformats.org/officeDocument/2006/relationships/image" Target="../media/image5.tiff"/><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png"/><Relationship Id="rId5" Type="http://schemas.microsoft.com/office/2007/relationships/hdphoto" Target="../media/hdphoto1.wdp"/><Relationship Id="rId4" Type="http://schemas.openxmlformats.org/officeDocument/2006/relationships/image" Target="../media/image18.png"/><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7.png"/><Relationship Id="rId7" Type="http://schemas.openxmlformats.org/officeDocument/2006/relationships/image" Target="../media/image5.tiff"/><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png"/><Relationship Id="rId5" Type="http://schemas.microsoft.com/office/2007/relationships/hdphoto" Target="../media/hdphoto1.wdp"/><Relationship Id="rId4" Type="http://schemas.openxmlformats.org/officeDocument/2006/relationships/image" Target="../media/image18.png"/><Relationship Id="rId9"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5.tiff"/></Relationships>
</file>

<file path=ppt/slides/_rels/slide1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9.tiff"/><Relationship Id="rId7" Type="http://schemas.openxmlformats.org/officeDocument/2006/relationships/image" Target="../media/image5.tiff"/><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png"/><Relationship Id="rId11" Type="http://schemas.openxmlformats.org/officeDocument/2006/relationships/image" Target="../media/image4.png"/><Relationship Id="rId5" Type="http://schemas.openxmlformats.org/officeDocument/2006/relationships/image" Target="../media/image21.png"/><Relationship Id="rId10" Type="http://schemas.microsoft.com/office/2007/relationships/hdphoto" Target="../media/hdphoto2.wdp"/><Relationship Id="rId4" Type="http://schemas.openxmlformats.org/officeDocument/2006/relationships/image" Target="../media/image20.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tiff"/><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4.gif"/><Relationship Id="rId7" Type="http://schemas.openxmlformats.org/officeDocument/2006/relationships/image" Target="../media/image5.tiff"/><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23.png"/><Relationship Id="rId4" Type="http://schemas.openxmlformats.org/officeDocument/2006/relationships/image" Target="../media/image25.gif"/><Relationship Id="rId9"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3.png"/><Relationship Id="rId7" Type="http://schemas.openxmlformats.org/officeDocument/2006/relationships/image" Target="../media/image25.gif"/><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4.gif"/><Relationship Id="rId11" Type="http://schemas.openxmlformats.org/officeDocument/2006/relationships/image" Target="../media/image4.png"/><Relationship Id="rId5" Type="http://schemas.openxmlformats.org/officeDocument/2006/relationships/image" Target="../media/image27.tiff"/><Relationship Id="rId10" Type="http://schemas.openxmlformats.org/officeDocument/2006/relationships/image" Target="../media/image6.jpeg"/><Relationship Id="rId4" Type="http://schemas.openxmlformats.org/officeDocument/2006/relationships/image" Target="../media/image26.png"/><Relationship Id="rId9" Type="http://schemas.openxmlformats.org/officeDocument/2006/relationships/image" Target="../media/image5.tiff"/></Relationships>
</file>

<file path=ppt/slides/_rels/slide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3.png"/><Relationship Id="rId7" Type="http://schemas.openxmlformats.org/officeDocument/2006/relationships/image" Target="../media/image25.gif"/><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24.gif"/><Relationship Id="rId11" Type="http://schemas.openxmlformats.org/officeDocument/2006/relationships/image" Target="../media/image4.png"/><Relationship Id="rId5" Type="http://schemas.openxmlformats.org/officeDocument/2006/relationships/image" Target="../media/image27.tiff"/><Relationship Id="rId10" Type="http://schemas.openxmlformats.org/officeDocument/2006/relationships/image" Target="../media/image6.jpeg"/><Relationship Id="rId4" Type="http://schemas.openxmlformats.org/officeDocument/2006/relationships/image" Target="../media/image26.png"/><Relationship Id="rId9" Type="http://schemas.openxmlformats.org/officeDocument/2006/relationships/image" Target="../media/image5.tiff"/></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5.tiff"/></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5.tiff"/></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6.jpeg"/><Relationship Id="rId5" Type="http://schemas.openxmlformats.org/officeDocument/2006/relationships/image" Target="../media/image5.tiff"/><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28.tiff"/><Relationship Id="rId7"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image" Target="../media/image6.jpeg"/><Relationship Id="rId5" Type="http://schemas.openxmlformats.org/officeDocument/2006/relationships/image" Target="../media/image5.tiff"/><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5.tiff"/></Relationships>
</file>

<file path=ppt/slides/_rels/slide2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7.tiff"/><Relationship Id="rId7"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5.tiff"/><Relationship Id="rId5" Type="http://schemas.openxmlformats.org/officeDocument/2006/relationships/image" Target="../media/image1.png"/><Relationship Id="rId4" Type="http://schemas.openxmlformats.org/officeDocument/2006/relationships/image" Target="../media/image29.emf"/></Relationships>
</file>

<file path=ppt/slides/_rels/slide2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7.tiff"/><Relationship Id="rId7" Type="http://schemas.openxmlformats.org/officeDocument/2006/relationships/image" Target="../media/image5.tiff"/><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30.tiff"/><Relationship Id="rId4" Type="http://schemas.openxmlformats.org/officeDocument/2006/relationships/image" Target="../media/image29.emf"/><Relationship Id="rId9"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image" Target="../media/image5.tiff"/><Relationship Id="rId3" Type="http://schemas.openxmlformats.org/officeDocument/2006/relationships/image" Target="../media/image27.tiff"/><Relationship Id="rId7"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tiff"/><Relationship Id="rId10" Type="http://schemas.openxmlformats.org/officeDocument/2006/relationships/image" Target="../media/image4.png"/><Relationship Id="rId4" Type="http://schemas.openxmlformats.org/officeDocument/2006/relationships/image" Target="../media/image29.emf"/><Relationship Id="rId9" Type="http://schemas.openxmlformats.org/officeDocument/2006/relationships/image" Target="../media/image6.jpeg"/></Relationships>
</file>

<file path=ppt/slides/_rels/slide25.xml.rels><?xml version="1.0" encoding="UTF-8" standalone="yes"?>
<Relationships xmlns="http://schemas.openxmlformats.org/package/2006/relationships"><Relationship Id="rId8" Type="http://schemas.openxmlformats.org/officeDocument/2006/relationships/image" Target="../media/image5.tiff"/><Relationship Id="rId3" Type="http://schemas.openxmlformats.org/officeDocument/2006/relationships/image" Target="../media/image27.tiff"/><Relationship Id="rId7"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tiff"/><Relationship Id="rId10" Type="http://schemas.openxmlformats.org/officeDocument/2006/relationships/image" Target="../media/image4.png"/><Relationship Id="rId4" Type="http://schemas.openxmlformats.org/officeDocument/2006/relationships/image" Target="../media/image29.emf"/><Relationship Id="rId9" Type="http://schemas.openxmlformats.org/officeDocument/2006/relationships/image" Target="../media/image6.jpeg"/></Relationships>
</file>

<file path=ppt/slides/_rels/slide26.xml.rels><?xml version="1.0" encoding="UTF-8" standalone="yes"?>
<Relationships xmlns="http://schemas.openxmlformats.org/package/2006/relationships"><Relationship Id="rId8" Type="http://schemas.openxmlformats.org/officeDocument/2006/relationships/image" Target="../media/image5.tiff"/><Relationship Id="rId3" Type="http://schemas.openxmlformats.org/officeDocument/2006/relationships/image" Target="../media/image27.tiff"/><Relationship Id="rId7"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tiff"/><Relationship Id="rId10" Type="http://schemas.openxmlformats.org/officeDocument/2006/relationships/image" Target="../media/image4.png"/><Relationship Id="rId4" Type="http://schemas.openxmlformats.org/officeDocument/2006/relationships/image" Target="../media/image29.emf"/><Relationship Id="rId9" Type="http://schemas.openxmlformats.org/officeDocument/2006/relationships/image" Target="../media/image6.jpeg"/></Relationships>
</file>

<file path=ppt/slides/_rels/slide2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9.emf"/><Relationship Id="rId7" Type="http://schemas.openxmlformats.org/officeDocument/2006/relationships/image" Target="../media/image33.png"/><Relationship Id="rId12"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32.emf"/><Relationship Id="rId11" Type="http://schemas.openxmlformats.org/officeDocument/2006/relationships/image" Target="../media/image6.jpeg"/><Relationship Id="rId5" Type="http://schemas.openxmlformats.org/officeDocument/2006/relationships/image" Target="../media/image27.tiff"/><Relationship Id="rId10" Type="http://schemas.openxmlformats.org/officeDocument/2006/relationships/image" Target="../media/image5.tiff"/><Relationship Id="rId4" Type="http://schemas.openxmlformats.org/officeDocument/2006/relationships/image" Target="../media/image30.tiff"/><Relationship Id="rId9" Type="http://schemas.openxmlformats.org/officeDocument/2006/relationships/image" Target="../media/image1.png"/></Relationships>
</file>

<file path=ppt/slides/_rels/slide2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3.png"/><Relationship Id="rId7" Type="http://schemas.openxmlformats.org/officeDocument/2006/relationships/image" Target="../media/image29.emf"/><Relationship Id="rId12"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30.tiff"/><Relationship Id="rId11" Type="http://schemas.openxmlformats.org/officeDocument/2006/relationships/image" Target="../media/image6.jpeg"/><Relationship Id="rId5" Type="http://schemas.openxmlformats.org/officeDocument/2006/relationships/image" Target="../media/image32.emf"/><Relationship Id="rId10" Type="http://schemas.openxmlformats.org/officeDocument/2006/relationships/image" Target="../media/image5.tiff"/><Relationship Id="rId4" Type="http://schemas.openxmlformats.org/officeDocument/2006/relationships/image" Target="../media/image27.tiff"/><Relationship Id="rId9"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1.xml"/><Relationship Id="rId6" Type="http://schemas.openxmlformats.org/officeDocument/2006/relationships/image" Target="../media/image34.png"/><Relationship Id="rId5" Type="http://schemas.openxmlformats.org/officeDocument/2006/relationships/image" Target="../media/image6.jpeg"/><Relationship Id="rId4" Type="http://schemas.openxmlformats.org/officeDocument/2006/relationships/image" Target="../media/image5.tiff"/></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6.jpeg"/><Relationship Id="rId5" Type="http://schemas.openxmlformats.org/officeDocument/2006/relationships/image" Target="../media/image5.tiff"/><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35.emf"/><Relationship Id="rId7"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tiff"/><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35.emf"/><Relationship Id="rId7"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tiff"/><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6.png"/><Relationship Id="rId7" Type="http://schemas.openxmlformats.org/officeDocument/2006/relationships/image" Target="../media/image6.jpeg"/><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image" Target="../media/image5.tiff"/><Relationship Id="rId5" Type="http://schemas.openxmlformats.org/officeDocument/2006/relationships/image" Target="../media/image1.png"/><Relationship Id="rId4" Type="http://schemas.openxmlformats.org/officeDocument/2006/relationships/image" Target="../media/image35.emf"/></Relationships>
</file>

<file path=ppt/slides/_rels/slide3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36.png"/><Relationship Id="rId7" Type="http://schemas.openxmlformats.org/officeDocument/2006/relationships/image" Target="../media/image5.tiff"/><Relationship Id="rId2" Type="http://schemas.openxmlformats.org/officeDocument/2006/relationships/notesSlide" Target="../notesSlides/notesSlide33.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35.emf"/><Relationship Id="rId4" Type="http://schemas.openxmlformats.org/officeDocument/2006/relationships/image" Target="../media/image37.png"/><Relationship Id="rId9" Type="http://schemas.openxmlformats.org/officeDocument/2006/relationships/image" Target="../media/image4.png"/></Relationships>
</file>

<file path=ppt/slides/_rels/slide34.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1.png"/><Relationship Id="rId3" Type="http://schemas.openxmlformats.org/officeDocument/2006/relationships/image" Target="../media/image36.png"/><Relationship Id="rId7" Type="http://schemas.openxmlformats.org/officeDocument/2006/relationships/image" Target="../media/image39.png"/><Relationship Id="rId12" Type="http://schemas.openxmlformats.org/officeDocument/2006/relationships/image" Target="../media/image44.svg"/><Relationship Id="rId2" Type="http://schemas.openxmlformats.org/officeDocument/2006/relationships/notesSlide" Target="../notesSlides/notesSlide34.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38.tiff"/><Relationship Id="rId11" Type="http://schemas.openxmlformats.org/officeDocument/2006/relationships/image" Target="../media/image43.png"/><Relationship Id="rId5" Type="http://schemas.openxmlformats.org/officeDocument/2006/relationships/image" Target="../media/image35.emf"/><Relationship Id="rId15" Type="http://schemas.openxmlformats.org/officeDocument/2006/relationships/image" Target="../media/image6.jpeg"/><Relationship Id="rId10" Type="http://schemas.openxmlformats.org/officeDocument/2006/relationships/image" Target="../media/image42.svg"/><Relationship Id="rId4" Type="http://schemas.openxmlformats.org/officeDocument/2006/relationships/image" Target="../media/image37.png"/><Relationship Id="rId9" Type="http://schemas.openxmlformats.org/officeDocument/2006/relationships/image" Target="../media/image41.png"/><Relationship Id="rId14" Type="http://schemas.openxmlformats.org/officeDocument/2006/relationships/image" Target="../media/image5.tiff"/></Relationships>
</file>

<file path=ppt/slides/_rels/slide3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36.png"/><Relationship Id="rId7" Type="http://schemas.openxmlformats.org/officeDocument/2006/relationships/image" Target="../media/image5.tiff"/><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45.png"/><Relationship Id="rId4" Type="http://schemas.openxmlformats.org/officeDocument/2006/relationships/image" Target="../media/image35.emf"/><Relationship Id="rId9" Type="http://schemas.openxmlformats.org/officeDocument/2006/relationships/image" Target="../media/image4.png"/></Relationships>
</file>

<file path=ppt/slides/_rels/slide36.xml.rels><?xml version="1.0" encoding="UTF-8" standalone="yes"?>
<Relationships xmlns="http://schemas.openxmlformats.org/package/2006/relationships"><Relationship Id="rId8" Type="http://schemas.openxmlformats.org/officeDocument/2006/relationships/image" Target="../media/image51.svg"/><Relationship Id="rId13" Type="http://schemas.openxmlformats.org/officeDocument/2006/relationships/image" Target="../media/image54.png"/><Relationship Id="rId18" Type="http://schemas.openxmlformats.org/officeDocument/2006/relationships/image" Target="../media/image6.jpe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35.emf"/><Relationship Id="rId17" Type="http://schemas.openxmlformats.org/officeDocument/2006/relationships/image" Target="../media/image5.tiff"/><Relationship Id="rId2" Type="http://schemas.openxmlformats.org/officeDocument/2006/relationships/notesSlide" Target="../notesSlides/notesSlide36.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49.svg"/><Relationship Id="rId11" Type="http://schemas.openxmlformats.org/officeDocument/2006/relationships/image" Target="../media/image36.png"/><Relationship Id="rId5" Type="http://schemas.openxmlformats.org/officeDocument/2006/relationships/image" Target="../media/image48.png"/><Relationship Id="rId15" Type="http://schemas.openxmlformats.org/officeDocument/2006/relationships/image" Target="../media/image45.png"/><Relationship Id="rId10" Type="http://schemas.openxmlformats.org/officeDocument/2006/relationships/image" Target="../media/image53.svg"/><Relationship Id="rId19" Type="http://schemas.openxmlformats.org/officeDocument/2006/relationships/image" Target="../media/image4.png"/><Relationship Id="rId4" Type="http://schemas.openxmlformats.org/officeDocument/2006/relationships/image" Target="../media/image47.svg"/><Relationship Id="rId9" Type="http://schemas.openxmlformats.org/officeDocument/2006/relationships/image" Target="../media/image52.png"/><Relationship Id="rId14" Type="http://schemas.openxmlformats.org/officeDocument/2006/relationships/image" Target="../media/image55.svg"/></Relationships>
</file>

<file path=ppt/slides/_rels/slide37.xml.rels><?xml version="1.0" encoding="UTF-8" standalone="yes"?>
<Relationships xmlns="http://schemas.openxmlformats.org/package/2006/relationships"><Relationship Id="rId8" Type="http://schemas.openxmlformats.org/officeDocument/2006/relationships/image" Target="../media/image61.svg"/><Relationship Id="rId13" Type="http://schemas.openxmlformats.org/officeDocument/2006/relationships/image" Target="../media/image6.jpe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5.tiff"/><Relationship Id="rId2" Type="http://schemas.openxmlformats.org/officeDocument/2006/relationships/notesSlide" Target="../notesSlides/notesSlide37.xml"/><Relationship Id="rId1" Type="http://schemas.openxmlformats.org/officeDocument/2006/relationships/slideLayout" Target="../slideLayouts/slideLayout12.xml"/><Relationship Id="rId6" Type="http://schemas.openxmlformats.org/officeDocument/2006/relationships/image" Target="../media/image59.svg"/><Relationship Id="rId11" Type="http://schemas.openxmlformats.org/officeDocument/2006/relationships/image" Target="../media/image1.png"/><Relationship Id="rId5" Type="http://schemas.openxmlformats.org/officeDocument/2006/relationships/image" Target="../media/image58.png"/><Relationship Id="rId10" Type="http://schemas.openxmlformats.org/officeDocument/2006/relationships/image" Target="../media/image63.svg"/><Relationship Id="rId4" Type="http://schemas.openxmlformats.org/officeDocument/2006/relationships/image" Target="../media/image57.svg"/><Relationship Id="rId9" Type="http://schemas.openxmlformats.org/officeDocument/2006/relationships/image" Target="../media/image62.png"/><Relationship Id="rId14" Type="http://schemas.openxmlformats.org/officeDocument/2006/relationships/image" Target="../media/image4.png"/></Relationships>
</file>

<file path=ppt/slides/_rels/slide38.xml.rels><?xml version="1.0" encoding="UTF-8" standalone="yes"?>
<Relationships xmlns="http://schemas.openxmlformats.org/package/2006/relationships"><Relationship Id="rId8" Type="http://schemas.openxmlformats.org/officeDocument/2006/relationships/image" Target="../media/image61.svg"/><Relationship Id="rId13" Type="http://schemas.openxmlformats.org/officeDocument/2006/relationships/image" Target="../media/image64.tiff"/><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440.png"/><Relationship Id="rId17" Type="http://schemas.openxmlformats.org/officeDocument/2006/relationships/image" Target="../media/image4.png"/><Relationship Id="rId2" Type="http://schemas.openxmlformats.org/officeDocument/2006/relationships/notesSlide" Target="../notesSlides/notesSlide38.xml"/><Relationship Id="rId16" Type="http://schemas.openxmlformats.org/officeDocument/2006/relationships/image" Target="../media/image6.jpeg"/><Relationship Id="rId1" Type="http://schemas.openxmlformats.org/officeDocument/2006/relationships/slideLayout" Target="../slideLayouts/slideLayout12.xml"/><Relationship Id="rId6" Type="http://schemas.openxmlformats.org/officeDocument/2006/relationships/image" Target="../media/image59.svg"/><Relationship Id="rId5" Type="http://schemas.openxmlformats.org/officeDocument/2006/relationships/image" Target="../media/image58.png"/><Relationship Id="rId15" Type="http://schemas.openxmlformats.org/officeDocument/2006/relationships/image" Target="../media/image5.tiff"/><Relationship Id="rId10" Type="http://schemas.openxmlformats.org/officeDocument/2006/relationships/image" Target="../media/image63.svg"/><Relationship Id="rId4" Type="http://schemas.openxmlformats.org/officeDocument/2006/relationships/image" Target="../media/image57.svg"/><Relationship Id="rId9" Type="http://schemas.openxmlformats.org/officeDocument/2006/relationships/image" Target="../media/image62.png"/><Relationship Id="rId14" Type="http://schemas.openxmlformats.org/officeDocument/2006/relationships/image" Target="../media/image1.png"/></Relationships>
</file>

<file path=ppt/slides/_rels/slide39.xml.rels><?xml version="1.0" encoding="UTF-8" standalone="yes"?>
<Relationships xmlns="http://schemas.openxmlformats.org/package/2006/relationships"><Relationship Id="rId8" Type="http://schemas.openxmlformats.org/officeDocument/2006/relationships/image" Target="../media/image59.svg"/><Relationship Id="rId13" Type="http://schemas.openxmlformats.org/officeDocument/2006/relationships/image" Target="../media/image64.tiff"/><Relationship Id="rId18" Type="http://schemas.openxmlformats.org/officeDocument/2006/relationships/image" Target="../media/image1.png"/><Relationship Id="rId3" Type="http://schemas.openxmlformats.org/officeDocument/2006/relationships/image" Target="../media/image65.png"/><Relationship Id="rId21" Type="http://schemas.openxmlformats.org/officeDocument/2006/relationships/image" Target="../media/image4.png"/><Relationship Id="rId7" Type="http://schemas.openxmlformats.org/officeDocument/2006/relationships/image" Target="../media/image58.png"/><Relationship Id="rId12" Type="http://schemas.openxmlformats.org/officeDocument/2006/relationships/image" Target="../media/image63.svg"/><Relationship Id="rId17" Type="http://schemas.openxmlformats.org/officeDocument/2006/relationships/image" Target="../media/image500.png"/><Relationship Id="rId2" Type="http://schemas.openxmlformats.org/officeDocument/2006/relationships/notesSlide" Target="../notesSlides/notesSlide39.xml"/><Relationship Id="rId20" Type="http://schemas.openxmlformats.org/officeDocument/2006/relationships/image" Target="../media/image6.jpeg"/><Relationship Id="rId1" Type="http://schemas.openxmlformats.org/officeDocument/2006/relationships/slideLayout" Target="../slideLayouts/slideLayout12.xml"/><Relationship Id="rId6" Type="http://schemas.openxmlformats.org/officeDocument/2006/relationships/image" Target="../media/image57.svg"/><Relationship Id="rId11" Type="http://schemas.openxmlformats.org/officeDocument/2006/relationships/image" Target="../media/image62.png"/><Relationship Id="rId5" Type="http://schemas.openxmlformats.org/officeDocument/2006/relationships/image" Target="../media/image56.png"/><Relationship Id="rId10" Type="http://schemas.openxmlformats.org/officeDocument/2006/relationships/image" Target="../media/image61.svg"/><Relationship Id="rId19" Type="http://schemas.openxmlformats.org/officeDocument/2006/relationships/image" Target="../media/image5.tiff"/><Relationship Id="rId4" Type="http://schemas.openxmlformats.org/officeDocument/2006/relationships/image" Target="../media/image66.svg"/><Relationship Id="rId9" Type="http://schemas.openxmlformats.org/officeDocument/2006/relationships/image" Target="../media/image60.png"/></Relationships>
</file>

<file path=ppt/slides/_rels/slide4.xml.rels><?xml version="1.0" encoding="UTF-8" standalone="yes"?>
<Relationships xmlns="http://schemas.openxmlformats.org/package/2006/relationships"><Relationship Id="rId8" Type="http://schemas.openxmlformats.org/officeDocument/2006/relationships/hyperlink" Target="https://clear.web.cern.ch/sites/clear.web.cern.ch/files/documents/CLEAR_proposal.pdf" TargetMode="External"/><Relationship Id="rId3" Type="http://schemas.openxmlformats.org/officeDocument/2006/relationships/image" Target="../media/image8.tiff"/><Relationship Id="rId7" Type="http://schemas.openxmlformats.org/officeDocument/2006/relationships/hyperlink" Target="http://clear.web.cern.ch/" TargetMode="External"/><Relationship Id="rId12"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1.tiff"/><Relationship Id="rId11" Type="http://schemas.openxmlformats.org/officeDocument/2006/relationships/image" Target="../media/image6.jpeg"/><Relationship Id="rId5" Type="http://schemas.openxmlformats.org/officeDocument/2006/relationships/image" Target="../media/image10.png"/><Relationship Id="rId10" Type="http://schemas.openxmlformats.org/officeDocument/2006/relationships/image" Target="../media/image5.tiff"/><Relationship Id="rId4" Type="http://schemas.openxmlformats.org/officeDocument/2006/relationships/image" Target="../media/image9.tiff"/><Relationship Id="rId9" Type="http://schemas.openxmlformats.org/officeDocument/2006/relationships/image" Target="../media/image1.png"/></Relationships>
</file>

<file path=ppt/slides/_rels/slide40.xml.rels><?xml version="1.0" encoding="UTF-8" standalone="yes"?>
<Relationships xmlns="http://schemas.openxmlformats.org/package/2006/relationships"><Relationship Id="rId8" Type="http://schemas.openxmlformats.org/officeDocument/2006/relationships/image" Target="../media/image57.svg"/><Relationship Id="rId13" Type="http://schemas.openxmlformats.org/officeDocument/2006/relationships/image" Target="../media/image62.png"/><Relationship Id="rId18" Type="http://schemas.openxmlformats.org/officeDocument/2006/relationships/image" Target="../media/image1.png"/><Relationship Id="rId3" Type="http://schemas.openxmlformats.org/officeDocument/2006/relationships/image" Target="../media/image67.png"/><Relationship Id="rId21" Type="http://schemas.openxmlformats.org/officeDocument/2006/relationships/image" Target="../media/image4.png"/><Relationship Id="rId7" Type="http://schemas.openxmlformats.org/officeDocument/2006/relationships/image" Target="../media/image56.png"/><Relationship Id="rId12" Type="http://schemas.openxmlformats.org/officeDocument/2006/relationships/image" Target="../media/image61.svg"/><Relationship Id="rId17" Type="http://schemas.openxmlformats.org/officeDocument/2006/relationships/image" Target="../media/image500.png"/><Relationship Id="rId2" Type="http://schemas.openxmlformats.org/officeDocument/2006/relationships/notesSlide" Target="../notesSlides/notesSlide40.xml"/><Relationship Id="rId20" Type="http://schemas.openxmlformats.org/officeDocument/2006/relationships/image" Target="../media/image6.jpeg"/><Relationship Id="rId1" Type="http://schemas.openxmlformats.org/officeDocument/2006/relationships/slideLayout" Target="../slideLayouts/slideLayout12.xml"/><Relationship Id="rId6" Type="http://schemas.openxmlformats.org/officeDocument/2006/relationships/image" Target="../media/image66.svg"/><Relationship Id="rId11" Type="http://schemas.openxmlformats.org/officeDocument/2006/relationships/image" Target="../media/image60.png"/><Relationship Id="rId5" Type="http://schemas.openxmlformats.org/officeDocument/2006/relationships/image" Target="../media/image65.png"/><Relationship Id="rId15" Type="http://schemas.openxmlformats.org/officeDocument/2006/relationships/image" Target="../media/image64.tiff"/><Relationship Id="rId10" Type="http://schemas.openxmlformats.org/officeDocument/2006/relationships/image" Target="../media/image59.svg"/><Relationship Id="rId19" Type="http://schemas.openxmlformats.org/officeDocument/2006/relationships/image" Target="../media/image5.tiff"/><Relationship Id="rId4" Type="http://schemas.openxmlformats.org/officeDocument/2006/relationships/image" Target="../media/image68.svg"/><Relationship Id="rId9" Type="http://schemas.openxmlformats.org/officeDocument/2006/relationships/image" Target="../media/image58.png"/><Relationship Id="rId14" Type="http://schemas.openxmlformats.org/officeDocument/2006/relationships/image" Target="../media/image63.sv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12"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12.xml"/><Relationship Id="rId6" Type="http://schemas.openxmlformats.org/officeDocument/2006/relationships/image" Target="../media/image69.png"/><Relationship Id="rId11" Type="http://schemas.openxmlformats.org/officeDocument/2006/relationships/image" Target="../media/image71.svg"/><Relationship Id="rId5" Type="http://schemas.openxmlformats.org/officeDocument/2006/relationships/image" Target="../media/image6.jpeg"/><Relationship Id="rId10" Type="http://schemas.openxmlformats.org/officeDocument/2006/relationships/image" Target="../media/image70.png"/><Relationship Id="rId4" Type="http://schemas.openxmlformats.org/officeDocument/2006/relationships/image" Target="../media/image5.tiff"/><Relationship Id="rId9" Type="http://schemas.openxmlformats.org/officeDocument/2006/relationships/image" Target="../media/image82.png"/></Relationships>
</file>

<file path=ppt/slides/_rels/slide42.xml.rels><?xml version="1.0" encoding="UTF-8" standalone="yes"?>
<Relationships xmlns="http://schemas.openxmlformats.org/package/2006/relationships"><Relationship Id="rId8" Type="http://schemas.openxmlformats.org/officeDocument/2006/relationships/image" Target="../media/image81.png"/><Relationship Id="rId18" Type="http://schemas.openxmlformats.org/officeDocument/2006/relationships/image" Target="../media/image1.png"/><Relationship Id="rId21" Type="http://schemas.openxmlformats.org/officeDocument/2006/relationships/image" Target="../media/image70.png"/><Relationship Id="rId17" Type="http://schemas.openxmlformats.org/officeDocument/2006/relationships/image" Target="../media/image73.svg"/><Relationship Id="rId2" Type="http://schemas.openxmlformats.org/officeDocument/2006/relationships/notesSlide" Target="../notesSlides/notesSlide42.xml"/><Relationship Id="rId16" Type="http://schemas.openxmlformats.org/officeDocument/2006/relationships/image" Target="../media/image72.png"/><Relationship Id="rId20" Type="http://schemas.openxmlformats.org/officeDocument/2006/relationships/image" Target="../media/image6.jpeg"/><Relationship Id="rId1" Type="http://schemas.openxmlformats.org/officeDocument/2006/relationships/slideLayout" Target="../slideLayouts/slideLayout12.xml"/><Relationship Id="rId15" Type="http://schemas.openxmlformats.org/officeDocument/2006/relationships/image" Target="../media/image69.png"/><Relationship Id="rId23" Type="http://schemas.openxmlformats.org/officeDocument/2006/relationships/image" Target="../media/image4.png"/><Relationship Id="rId19" Type="http://schemas.openxmlformats.org/officeDocument/2006/relationships/image" Target="../media/image5.tiff"/><Relationship Id="rId14" Type="http://schemas.openxmlformats.org/officeDocument/2006/relationships/image" Target="../media/image77.png"/><Relationship Id="rId9" Type="http://schemas.openxmlformats.org/officeDocument/2006/relationships/image" Target="../media/image82.png"/><Relationship Id="rId22" Type="http://schemas.openxmlformats.org/officeDocument/2006/relationships/image" Target="../media/image71.svg"/></Relationships>
</file>

<file path=ppt/slides/_rels/slide43.xml.rels><?xml version="1.0" encoding="UTF-8" standalone="yes"?>
<Relationships xmlns="http://schemas.openxmlformats.org/package/2006/relationships"><Relationship Id="rId13" Type="http://schemas.microsoft.com/office/2007/relationships/hdphoto" Target="../media/hdphoto3.wdp"/><Relationship Id="rId8" Type="http://schemas.openxmlformats.org/officeDocument/2006/relationships/image" Target="../media/image81.png"/><Relationship Id="rId18" Type="http://schemas.openxmlformats.org/officeDocument/2006/relationships/image" Target="../media/image79.tiff"/><Relationship Id="rId3" Type="http://schemas.openxmlformats.org/officeDocument/2006/relationships/image" Target="../media/image74.emf"/><Relationship Id="rId21" Type="http://schemas.openxmlformats.org/officeDocument/2006/relationships/image" Target="../media/image5.tiff"/><Relationship Id="rId12" Type="http://schemas.openxmlformats.org/officeDocument/2006/relationships/image" Target="../media/image76.png"/><Relationship Id="rId17" Type="http://schemas.openxmlformats.org/officeDocument/2006/relationships/image" Target="../media/image78.png"/><Relationship Id="rId2" Type="http://schemas.openxmlformats.org/officeDocument/2006/relationships/notesSlide" Target="../notesSlides/notesSlide43.xml"/><Relationship Id="rId16" Type="http://schemas.openxmlformats.org/officeDocument/2006/relationships/image" Target="../media/image73.svg"/><Relationship Id="rId20" Type="http://schemas.openxmlformats.org/officeDocument/2006/relationships/image" Target="../media/image1.png"/><Relationship Id="rId1" Type="http://schemas.openxmlformats.org/officeDocument/2006/relationships/slideLayout" Target="../slideLayouts/slideLayout12.xml"/><Relationship Id="rId11" Type="http://schemas.openxmlformats.org/officeDocument/2006/relationships/image" Target="../media/image71.svg"/><Relationship Id="rId5" Type="http://schemas.openxmlformats.org/officeDocument/2006/relationships/image" Target="../media/image69.png"/><Relationship Id="rId15" Type="http://schemas.openxmlformats.org/officeDocument/2006/relationships/image" Target="../media/image72.png"/><Relationship Id="rId23" Type="http://schemas.openxmlformats.org/officeDocument/2006/relationships/image" Target="../media/image4.png"/><Relationship Id="rId10" Type="http://schemas.openxmlformats.org/officeDocument/2006/relationships/image" Target="../media/image70.png"/><Relationship Id="rId19" Type="http://schemas.openxmlformats.org/officeDocument/2006/relationships/image" Target="../media/image80.tiff"/><Relationship Id="rId4" Type="http://schemas.openxmlformats.org/officeDocument/2006/relationships/image" Target="../media/image75.tiff"/><Relationship Id="rId9" Type="http://schemas.openxmlformats.org/officeDocument/2006/relationships/image" Target="../media/image82.png"/><Relationship Id="rId14" Type="http://schemas.openxmlformats.org/officeDocument/2006/relationships/image" Target="../media/image77.png"/><Relationship Id="rId22" Type="http://schemas.openxmlformats.org/officeDocument/2006/relationships/image" Target="../media/image6.jpeg"/></Relationships>
</file>

<file path=ppt/slides/_rels/slide4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83.png"/><Relationship Id="rId7" Type="http://schemas.openxmlformats.org/officeDocument/2006/relationships/image" Target="../media/image5.tiff"/><Relationship Id="rId2" Type="http://schemas.openxmlformats.org/officeDocument/2006/relationships/notesSlide" Target="../notesSlides/notesSlide44.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85.svg"/><Relationship Id="rId4" Type="http://schemas.openxmlformats.org/officeDocument/2006/relationships/image" Target="../media/image84.png"/><Relationship Id="rId9" Type="http://schemas.openxmlformats.org/officeDocument/2006/relationships/image" Target="../media/image4.png"/></Relationships>
</file>

<file path=ppt/slides/_rels/slide4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83.png"/><Relationship Id="rId7" Type="http://schemas.openxmlformats.org/officeDocument/2006/relationships/image" Target="../media/image87.emf"/><Relationship Id="rId2" Type="http://schemas.openxmlformats.org/officeDocument/2006/relationships/notesSlide" Target="../notesSlides/notesSlide45.xml"/><Relationship Id="rId1" Type="http://schemas.openxmlformats.org/officeDocument/2006/relationships/slideLayout" Target="../slideLayouts/slideLayout12.xml"/><Relationship Id="rId6" Type="http://schemas.openxmlformats.org/officeDocument/2006/relationships/image" Target="../media/image86.emf"/><Relationship Id="rId11" Type="http://schemas.openxmlformats.org/officeDocument/2006/relationships/image" Target="../media/image4.png"/><Relationship Id="rId5" Type="http://schemas.openxmlformats.org/officeDocument/2006/relationships/image" Target="../media/image85.svg"/><Relationship Id="rId10" Type="http://schemas.openxmlformats.org/officeDocument/2006/relationships/image" Target="../media/image6.jpeg"/><Relationship Id="rId4" Type="http://schemas.openxmlformats.org/officeDocument/2006/relationships/image" Target="../media/image84.png"/><Relationship Id="rId9" Type="http://schemas.openxmlformats.org/officeDocument/2006/relationships/image" Target="../media/image5.tiff"/></Relationships>
</file>

<file path=ppt/slides/_rels/slide46.xml.rels><?xml version="1.0" encoding="UTF-8" standalone="yes"?>
<Relationships xmlns="http://schemas.openxmlformats.org/package/2006/relationships"><Relationship Id="rId8" Type="http://schemas.openxmlformats.org/officeDocument/2006/relationships/image" Target="../media/image88.png"/><Relationship Id="rId13" Type="http://schemas.openxmlformats.org/officeDocument/2006/relationships/image" Target="../media/image4.png"/><Relationship Id="rId3" Type="http://schemas.openxmlformats.org/officeDocument/2006/relationships/image" Target="../media/image83.png"/><Relationship Id="rId7" Type="http://schemas.openxmlformats.org/officeDocument/2006/relationships/image" Target="../media/image87.emf"/><Relationship Id="rId12" Type="http://schemas.openxmlformats.org/officeDocument/2006/relationships/image" Target="../media/image6.jpeg"/><Relationship Id="rId2" Type="http://schemas.openxmlformats.org/officeDocument/2006/relationships/notesSlide" Target="../notesSlides/notesSlide46.xml"/><Relationship Id="rId1" Type="http://schemas.openxmlformats.org/officeDocument/2006/relationships/slideLayout" Target="../slideLayouts/slideLayout12.xml"/><Relationship Id="rId6" Type="http://schemas.openxmlformats.org/officeDocument/2006/relationships/image" Target="../media/image86.emf"/><Relationship Id="rId11" Type="http://schemas.openxmlformats.org/officeDocument/2006/relationships/image" Target="../media/image5.tiff"/><Relationship Id="rId5" Type="http://schemas.openxmlformats.org/officeDocument/2006/relationships/image" Target="../media/image85.svg"/><Relationship Id="rId10" Type="http://schemas.openxmlformats.org/officeDocument/2006/relationships/image" Target="../media/image1.png"/><Relationship Id="rId4" Type="http://schemas.openxmlformats.org/officeDocument/2006/relationships/image" Target="../media/image84.png"/><Relationship Id="rId9" Type="http://schemas.openxmlformats.org/officeDocument/2006/relationships/image" Target="../media/image89.png"/></Relationships>
</file>

<file path=ppt/slides/_rels/slide47.xml.rels><?xml version="1.0" encoding="UTF-8" standalone="yes"?>
<Relationships xmlns="http://schemas.openxmlformats.org/package/2006/relationships"><Relationship Id="rId8" Type="http://schemas.openxmlformats.org/officeDocument/2006/relationships/image" Target="../media/image95.svg"/><Relationship Id="rId13" Type="http://schemas.openxmlformats.org/officeDocument/2006/relationships/image" Target="../media/image4.png"/><Relationship Id="rId3" Type="http://schemas.openxmlformats.org/officeDocument/2006/relationships/image" Target="../media/image90.png"/><Relationship Id="rId7" Type="http://schemas.openxmlformats.org/officeDocument/2006/relationships/image" Target="../media/image94.png"/><Relationship Id="rId12" Type="http://schemas.openxmlformats.org/officeDocument/2006/relationships/image" Target="../media/image96.png"/><Relationship Id="rId2" Type="http://schemas.openxmlformats.org/officeDocument/2006/relationships/notesSlide" Target="../notesSlides/notesSlide47.xml"/><Relationship Id="rId1" Type="http://schemas.openxmlformats.org/officeDocument/2006/relationships/slideLayout" Target="../slideLayouts/slideLayout12.xml"/><Relationship Id="rId6" Type="http://schemas.openxmlformats.org/officeDocument/2006/relationships/image" Target="../media/image93.svg"/><Relationship Id="rId11" Type="http://schemas.openxmlformats.org/officeDocument/2006/relationships/image" Target="../media/image6.jpeg"/><Relationship Id="rId5" Type="http://schemas.openxmlformats.org/officeDocument/2006/relationships/image" Target="../media/image92.png"/><Relationship Id="rId10" Type="http://schemas.openxmlformats.org/officeDocument/2006/relationships/image" Target="../media/image5.tiff"/><Relationship Id="rId4" Type="http://schemas.openxmlformats.org/officeDocument/2006/relationships/image" Target="../media/image91.svg"/><Relationship Id="rId9" Type="http://schemas.openxmlformats.org/officeDocument/2006/relationships/image" Target="../media/image1.png"/></Relationships>
</file>

<file path=ppt/slides/_rels/slide48.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6.jpeg"/><Relationship Id="rId3" Type="http://schemas.openxmlformats.org/officeDocument/2006/relationships/image" Target="../media/image96.png"/><Relationship Id="rId7" Type="http://schemas.openxmlformats.org/officeDocument/2006/relationships/image" Target="../media/image93.svg"/><Relationship Id="rId12" Type="http://schemas.openxmlformats.org/officeDocument/2006/relationships/image" Target="../media/image5.tiff"/><Relationship Id="rId17" Type="http://schemas.openxmlformats.org/officeDocument/2006/relationships/image" Target="../media/image4.png"/><Relationship Id="rId2" Type="http://schemas.openxmlformats.org/officeDocument/2006/relationships/notesSlide" Target="../notesSlides/notesSlide48.xml"/><Relationship Id="rId16" Type="http://schemas.openxmlformats.org/officeDocument/2006/relationships/image" Target="../media/image19.tiff"/><Relationship Id="rId1" Type="http://schemas.openxmlformats.org/officeDocument/2006/relationships/slideLayout" Target="../slideLayouts/slideLayout12.xml"/><Relationship Id="rId6" Type="http://schemas.openxmlformats.org/officeDocument/2006/relationships/image" Target="../media/image92.png"/><Relationship Id="rId11" Type="http://schemas.openxmlformats.org/officeDocument/2006/relationships/image" Target="../media/image1.png"/><Relationship Id="rId5" Type="http://schemas.openxmlformats.org/officeDocument/2006/relationships/image" Target="../media/image91.svg"/><Relationship Id="rId15" Type="http://schemas.openxmlformats.org/officeDocument/2006/relationships/hyperlink" Target="https://www.eli-np.ro/" TargetMode="External"/><Relationship Id="rId10" Type="http://schemas.openxmlformats.org/officeDocument/2006/relationships/image" Target="../media/image97.emf"/><Relationship Id="rId4" Type="http://schemas.openxmlformats.org/officeDocument/2006/relationships/image" Target="../media/image90.png"/><Relationship Id="rId9" Type="http://schemas.openxmlformats.org/officeDocument/2006/relationships/image" Target="../media/image95.svg"/><Relationship Id="rId14" Type="http://schemas.openxmlformats.org/officeDocument/2006/relationships/image" Target="../media/image98.tiff"/></Relationships>
</file>

<file path=ppt/slides/_rels/slide49.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6.jpeg"/><Relationship Id="rId18" Type="http://schemas.openxmlformats.org/officeDocument/2006/relationships/image" Target="../media/image4.png"/><Relationship Id="rId3" Type="http://schemas.openxmlformats.org/officeDocument/2006/relationships/image" Target="../media/image96.png"/><Relationship Id="rId7" Type="http://schemas.openxmlformats.org/officeDocument/2006/relationships/image" Target="../media/image93.svg"/><Relationship Id="rId12" Type="http://schemas.openxmlformats.org/officeDocument/2006/relationships/image" Target="../media/image5.tiff"/><Relationship Id="rId17" Type="http://schemas.openxmlformats.org/officeDocument/2006/relationships/image" Target="../media/image99.png"/><Relationship Id="rId2" Type="http://schemas.openxmlformats.org/officeDocument/2006/relationships/notesSlide" Target="../notesSlides/notesSlide49.xml"/><Relationship Id="rId16" Type="http://schemas.openxmlformats.org/officeDocument/2006/relationships/image" Target="../media/image19.tiff"/><Relationship Id="rId1" Type="http://schemas.openxmlformats.org/officeDocument/2006/relationships/slideLayout" Target="../slideLayouts/slideLayout12.xml"/><Relationship Id="rId6" Type="http://schemas.openxmlformats.org/officeDocument/2006/relationships/image" Target="../media/image92.png"/><Relationship Id="rId11" Type="http://schemas.openxmlformats.org/officeDocument/2006/relationships/image" Target="../media/image1.png"/><Relationship Id="rId5" Type="http://schemas.openxmlformats.org/officeDocument/2006/relationships/image" Target="../media/image91.svg"/><Relationship Id="rId15" Type="http://schemas.openxmlformats.org/officeDocument/2006/relationships/hyperlink" Target="https://www.eli-np.ro/" TargetMode="External"/><Relationship Id="rId10" Type="http://schemas.openxmlformats.org/officeDocument/2006/relationships/image" Target="../media/image97.emf"/><Relationship Id="rId4" Type="http://schemas.openxmlformats.org/officeDocument/2006/relationships/image" Target="../media/image90.png"/><Relationship Id="rId9" Type="http://schemas.openxmlformats.org/officeDocument/2006/relationships/image" Target="../media/image95.svg"/><Relationship Id="rId14" Type="http://schemas.openxmlformats.org/officeDocument/2006/relationships/image" Target="../media/image98.tiff"/></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1.tiff"/><Relationship Id="rId7"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5.tiff"/><Relationship Id="rId5" Type="http://schemas.openxmlformats.org/officeDocument/2006/relationships/image" Target="../media/image1.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5.tiff"/></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5.tiff"/></Relationships>
</file>

<file path=ppt/slides/_rels/slide5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00.emf"/><Relationship Id="rId7" Type="http://schemas.openxmlformats.org/officeDocument/2006/relationships/image" Target="../media/image5.tiff"/><Relationship Id="rId2" Type="http://schemas.openxmlformats.org/officeDocument/2006/relationships/notesSlide" Target="../notesSlides/notesSlide52.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102.emf"/><Relationship Id="rId4" Type="http://schemas.openxmlformats.org/officeDocument/2006/relationships/image" Target="../media/image101.emf"/><Relationship Id="rId9" Type="http://schemas.openxmlformats.org/officeDocument/2006/relationships/image" Target="../media/image4.png"/></Relationships>
</file>

<file path=ppt/slides/_rels/slide53.xml.rels><?xml version="1.0" encoding="UTF-8" standalone="yes"?>
<Relationships xmlns="http://schemas.openxmlformats.org/package/2006/relationships"><Relationship Id="rId8" Type="http://schemas.openxmlformats.org/officeDocument/2006/relationships/image" Target="../media/image105.png"/><Relationship Id="rId13" Type="http://schemas.openxmlformats.org/officeDocument/2006/relationships/image" Target="../media/image4.png"/><Relationship Id="rId3" Type="http://schemas.openxmlformats.org/officeDocument/2006/relationships/image" Target="../media/image100.emf"/><Relationship Id="rId7" Type="http://schemas.openxmlformats.org/officeDocument/2006/relationships/image" Target="../media/image104.emf"/><Relationship Id="rId12" Type="http://schemas.openxmlformats.org/officeDocument/2006/relationships/image" Target="../media/image6.jpeg"/><Relationship Id="rId2" Type="http://schemas.openxmlformats.org/officeDocument/2006/relationships/notesSlide" Target="../notesSlides/notesSlide53.xml"/><Relationship Id="rId1" Type="http://schemas.openxmlformats.org/officeDocument/2006/relationships/slideLayout" Target="../slideLayouts/slideLayout12.xml"/><Relationship Id="rId6" Type="http://schemas.openxmlformats.org/officeDocument/2006/relationships/image" Target="../media/image103.emf"/><Relationship Id="rId11" Type="http://schemas.openxmlformats.org/officeDocument/2006/relationships/image" Target="../media/image5.tiff"/><Relationship Id="rId5" Type="http://schemas.openxmlformats.org/officeDocument/2006/relationships/image" Target="../media/image102.emf"/><Relationship Id="rId10" Type="http://schemas.openxmlformats.org/officeDocument/2006/relationships/image" Target="../media/image1.png"/><Relationship Id="rId4" Type="http://schemas.openxmlformats.org/officeDocument/2006/relationships/image" Target="../media/image101.emf"/><Relationship Id="rId9" Type="http://schemas.openxmlformats.org/officeDocument/2006/relationships/image" Target="../media/image106.svg"/></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5.tiff"/></Relationships>
</file>

<file path=ppt/slides/_rels/slide5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07.png"/><Relationship Id="rId7" Type="http://schemas.openxmlformats.org/officeDocument/2006/relationships/image" Target="../media/image79.tiff"/><Relationship Id="rId2" Type="http://schemas.openxmlformats.org/officeDocument/2006/relationships/notesSlide" Target="../notesSlides/notesSlide55.xml"/><Relationship Id="rId1" Type="http://schemas.openxmlformats.org/officeDocument/2006/relationships/slideLayout" Target="../slideLayouts/slideLayout12.xml"/><Relationship Id="rId6" Type="http://schemas.openxmlformats.org/officeDocument/2006/relationships/image" Target="../media/image109.png"/><Relationship Id="rId11" Type="http://schemas.openxmlformats.org/officeDocument/2006/relationships/image" Target="../media/image4.png"/><Relationship Id="rId5" Type="http://schemas.openxmlformats.org/officeDocument/2006/relationships/image" Target="../media/image108.png"/><Relationship Id="rId10" Type="http://schemas.openxmlformats.org/officeDocument/2006/relationships/image" Target="../media/image6.jpeg"/><Relationship Id="rId4" Type="http://schemas.openxmlformats.org/officeDocument/2006/relationships/image" Target="../media/image108.svg"/><Relationship Id="rId9" Type="http://schemas.openxmlformats.org/officeDocument/2006/relationships/image" Target="../media/image5.tiff"/></Relationships>
</file>

<file path=ppt/slides/_rels/slide56.xml.rels><?xml version="1.0" encoding="UTF-8" standalone="yes"?>
<Relationships xmlns="http://schemas.openxmlformats.org/package/2006/relationships"><Relationship Id="rId8" Type="http://schemas.openxmlformats.org/officeDocument/2006/relationships/image" Target="../media/image109.emf"/><Relationship Id="rId13" Type="http://schemas.openxmlformats.org/officeDocument/2006/relationships/image" Target="../media/image115.png"/><Relationship Id="rId18" Type="http://schemas.openxmlformats.org/officeDocument/2006/relationships/image" Target="../media/image4.png"/><Relationship Id="rId3" Type="http://schemas.openxmlformats.org/officeDocument/2006/relationships/image" Target="../media/image107.png"/><Relationship Id="rId7" Type="http://schemas.openxmlformats.org/officeDocument/2006/relationships/image" Target="../media/image79.tiff"/><Relationship Id="rId12" Type="http://schemas.openxmlformats.org/officeDocument/2006/relationships/image" Target="../media/image114.png"/><Relationship Id="rId17" Type="http://schemas.openxmlformats.org/officeDocument/2006/relationships/image" Target="../media/image6.jpeg"/><Relationship Id="rId2" Type="http://schemas.openxmlformats.org/officeDocument/2006/relationships/notesSlide" Target="../notesSlides/notesSlide56.xml"/><Relationship Id="rId16" Type="http://schemas.openxmlformats.org/officeDocument/2006/relationships/image" Target="../media/image5.tiff"/><Relationship Id="rId1" Type="http://schemas.openxmlformats.org/officeDocument/2006/relationships/slideLayout" Target="../slideLayouts/slideLayout12.xml"/><Relationship Id="rId6" Type="http://schemas.openxmlformats.org/officeDocument/2006/relationships/image" Target="../media/image109.png"/><Relationship Id="rId11" Type="http://schemas.openxmlformats.org/officeDocument/2006/relationships/image" Target="../media/image113.png"/><Relationship Id="rId5" Type="http://schemas.openxmlformats.org/officeDocument/2006/relationships/image" Target="../media/image108.png"/><Relationship Id="rId15" Type="http://schemas.openxmlformats.org/officeDocument/2006/relationships/image" Target="../media/image1.png"/><Relationship Id="rId10" Type="http://schemas.openxmlformats.org/officeDocument/2006/relationships/image" Target="../media/image111.emf"/><Relationship Id="rId4" Type="http://schemas.openxmlformats.org/officeDocument/2006/relationships/image" Target="../media/image108.svg"/><Relationship Id="rId9" Type="http://schemas.openxmlformats.org/officeDocument/2006/relationships/image" Target="../media/image110.png"/><Relationship Id="rId14" Type="http://schemas.openxmlformats.org/officeDocument/2006/relationships/image" Target="../media/image112.emf"/></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5.tiff"/></Relationships>
</file>

<file path=ppt/slides/_rels/slide5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16.png"/><Relationship Id="rId7" Type="http://schemas.openxmlformats.org/officeDocument/2006/relationships/image" Target="../media/image120.svg"/><Relationship Id="rId2" Type="http://schemas.openxmlformats.org/officeDocument/2006/relationships/notesSlide" Target="../notesSlides/notesSlide58.xml"/><Relationship Id="rId1" Type="http://schemas.openxmlformats.org/officeDocument/2006/relationships/slideLayout" Target="../slideLayouts/slideLayout12.xml"/><Relationship Id="rId6" Type="http://schemas.openxmlformats.org/officeDocument/2006/relationships/image" Target="../media/image119.png"/><Relationship Id="rId11" Type="http://schemas.openxmlformats.org/officeDocument/2006/relationships/image" Target="../media/image4.png"/><Relationship Id="rId5" Type="http://schemas.openxmlformats.org/officeDocument/2006/relationships/image" Target="../media/image118.emf"/><Relationship Id="rId10" Type="http://schemas.openxmlformats.org/officeDocument/2006/relationships/image" Target="../media/image6.jpeg"/><Relationship Id="rId4" Type="http://schemas.openxmlformats.org/officeDocument/2006/relationships/image" Target="../media/image117.svg"/><Relationship Id="rId9" Type="http://schemas.openxmlformats.org/officeDocument/2006/relationships/image" Target="../media/image5.tiff"/></Relationships>
</file>

<file path=ppt/slides/_rels/slide59.xml.rels><?xml version="1.0" encoding="UTF-8" standalone="yes"?>
<Relationships xmlns="http://schemas.openxmlformats.org/package/2006/relationships"><Relationship Id="rId8" Type="http://schemas.openxmlformats.org/officeDocument/2006/relationships/image" Target="../media/image119.png"/><Relationship Id="rId13" Type="http://schemas.openxmlformats.org/officeDocument/2006/relationships/image" Target="../media/image6.jpeg"/><Relationship Id="rId3" Type="http://schemas.openxmlformats.org/officeDocument/2006/relationships/image" Target="../media/image121.emf"/><Relationship Id="rId7" Type="http://schemas.openxmlformats.org/officeDocument/2006/relationships/image" Target="../media/image118.emf"/><Relationship Id="rId12" Type="http://schemas.openxmlformats.org/officeDocument/2006/relationships/image" Target="../media/image5.tiff"/><Relationship Id="rId2" Type="http://schemas.openxmlformats.org/officeDocument/2006/relationships/notesSlide" Target="../notesSlides/notesSlide59.xml"/><Relationship Id="rId1" Type="http://schemas.openxmlformats.org/officeDocument/2006/relationships/slideLayout" Target="../slideLayouts/slideLayout12.xml"/><Relationship Id="rId6" Type="http://schemas.openxmlformats.org/officeDocument/2006/relationships/image" Target="../media/image117.svg"/><Relationship Id="rId11" Type="http://schemas.openxmlformats.org/officeDocument/2006/relationships/image" Target="../media/image1.png"/><Relationship Id="rId5" Type="http://schemas.openxmlformats.org/officeDocument/2006/relationships/image" Target="../media/image116.png"/><Relationship Id="rId10" Type="http://schemas.openxmlformats.org/officeDocument/2006/relationships/image" Target="../media/image11.tiff"/><Relationship Id="rId4" Type="http://schemas.openxmlformats.org/officeDocument/2006/relationships/image" Target="../media/image122.emf"/><Relationship Id="rId9" Type="http://schemas.openxmlformats.org/officeDocument/2006/relationships/image" Target="../media/image120.svg"/><Relationship Id="rId1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3.tiff"/><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6.jpeg"/><Relationship Id="rId5" Type="http://schemas.openxmlformats.org/officeDocument/2006/relationships/image" Target="../media/image5.tiff"/><Relationship Id="rId4" Type="http://schemas.openxmlformats.org/officeDocument/2006/relationships/image" Target="../media/image1.png"/></Relationships>
</file>

<file path=ppt/slides/_rels/slide60.xml.rels><?xml version="1.0" encoding="UTF-8" standalone="yes"?>
<Relationships xmlns="http://schemas.openxmlformats.org/package/2006/relationships"><Relationship Id="rId8" Type="http://schemas.openxmlformats.org/officeDocument/2006/relationships/image" Target="../media/image119.png"/><Relationship Id="rId13" Type="http://schemas.openxmlformats.org/officeDocument/2006/relationships/image" Target="../media/image1.png"/><Relationship Id="rId3" Type="http://schemas.openxmlformats.org/officeDocument/2006/relationships/image" Target="../media/image121.emf"/><Relationship Id="rId7" Type="http://schemas.openxmlformats.org/officeDocument/2006/relationships/image" Target="../media/image118.emf"/><Relationship Id="rId12" Type="http://schemas.openxmlformats.org/officeDocument/2006/relationships/image" Target="../media/image11.tiff"/><Relationship Id="rId2" Type="http://schemas.openxmlformats.org/officeDocument/2006/relationships/notesSlide" Target="../notesSlides/notesSlide60.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117.svg"/><Relationship Id="rId11" Type="http://schemas.openxmlformats.org/officeDocument/2006/relationships/image" Target="../media/image124.png"/><Relationship Id="rId5" Type="http://schemas.openxmlformats.org/officeDocument/2006/relationships/image" Target="../media/image116.png"/><Relationship Id="rId15" Type="http://schemas.openxmlformats.org/officeDocument/2006/relationships/image" Target="../media/image6.jpeg"/><Relationship Id="rId10" Type="http://schemas.openxmlformats.org/officeDocument/2006/relationships/image" Target="../media/image123.png"/><Relationship Id="rId4" Type="http://schemas.openxmlformats.org/officeDocument/2006/relationships/image" Target="../media/image122.emf"/><Relationship Id="rId9" Type="http://schemas.openxmlformats.org/officeDocument/2006/relationships/image" Target="../media/image120.svg"/><Relationship Id="rId14" Type="http://schemas.openxmlformats.org/officeDocument/2006/relationships/image" Target="../media/image5.tiff"/></Relationships>
</file>

<file path=ppt/slides/_rels/slide61.xml.rels><?xml version="1.0" encoding="UTF-8" standalone="yes"?>
<Relationships xmlns="http://schemas.openxmlformats.org/package/2006/relationships"><Relationship Id="rId3" Type="http://schemas.openxmlformats.org/officeDocument/2006/relationships/image" Target="../media/image125.tiff"/><Relationship Id="rId7" Type="http://schemas.openxmlformats.org/officeDocument/2006/relationships/image" Target="../media/image4.png"/><Relationship Id="rId2" Type="http://schemas.openxmlformats.org/officeDocument/2006/relationships/notesSlide" Target="../notesSlides/notesSlide61.xml"/><Relationship Id="rId1" Type="http://schemas.openxmlformats.org/officeDocument/2006/relationships/slideLayout" Target="../slideLayouts/slideLayout11.xml"/><Relationship Id="rId6" Type="http://schemas.openxmlformats.org/officeDocument/2006/relationships/image" Target="../media/image6.jpeg"/><Relationship Id="rId5" Type="http://schemas.openxmlformats.org/officeDocument/2006/relationships/image" Target="../media/image5.tiff"/><Relationship Id="rId4" Type="http://schemas.openxmlformats.org/officeDocument/2006/relationships/image" Target="../media/image1.png"/></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2.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5.tiff"/></Relationships>
</file>

<file path=ppt/slides/_rels/slide6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127.png"/><Relationship Id="rId2" Type="http://schemas.openxmlformats.org/officeDocument/2006/relationships/notesSlide" Target="../notesSlides/notesSlide63.xml"/><Relationship Id="rId1" Type="http://schemas.openxmlformats.org/officeDocument/2006/relationships/slideLayout" Target="../slideLayouts/slideLayout1.xml"/><Relationship Id="rId6" Type="http://schemas.openxmlformats.org/officeDocument/2006/relationships/image" Target="../media/image126.tiff"/><Relationship Id="rId5" Type="http://schemas.openxmlformats.org/officeDocument/2006/relationships/image" Target="../media/image6.jpeg"/><Relationship Id="rId4" Type="http://schemas.openxmlformats.org/officeDocument/2006/relationships/image" Target="../media/image5.tif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65.xml"/><Relationship Id="rId1" Type="http://schemas.openxmlformats.org/officeDocument/2006/relationships/slideLayout" Target="../slideLayouts/slideLayout12.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66.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66.xml"/><Relationship Id="rId1" Type="http://schemas.openxmlformats.org/officeDocument/2006/relationships/slideLayout" Target="../slideLayouts/slideLayout12.xml"/><Relationship Id="rId4" Type="http://schemas.openxmlformats.org/officeDocument/2006/relationships/image" Target="../media/image133.png"/></Relationships>
</file>

<file path=ppt/slides/_rels/slide67.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67.xml"/><Relationship Id="rId1" Type="http://schemas.openxmlformats.org/officeDocument/2006/relationships/slideLayout" Target="../slideLayouts/slideLayout12.xml"/><Relationship Id="rId5" Type="http://schemas.openxmlformats.org/officeDocument/2006/relationships/image" Target="../media/image136.png"/><Relationship Id="rId4" Type="http://schemas.openxmlformats.org/officeDocument/2006/relationships/image" Target="../media/image135.png"/></Relationships>
</file>

<file path=ppt/slides/_rels/slide68.xml.rels><?xml version="1.0" encoding="UTF-8" standalone="yes"?>
<Relationships xmlns="http://schemas.openxmlformats.org/package/2006/relationships"><Relationship Id="rId3" Type="http://schemas.openxmlformats.org/officeDocument/2006/relationships/image" Target="../media/image137.png"/><Relationship Id="rId7" Type="http://schemas.openxmlformats.org/officeDocument/2006/relationships/image" Target="../media/image19.tiff"/><Relationship Id="rId2" Type="http://schemas.openxmlformats.org/officeDocument/2006/relationships/notesSlide" Target="../notesSlides/notesSlide68.xml"/><Relationship Id="rId1" Type="http://schemas.openxmlformats.org/officeDocument/2006/relationships/slideLayout" Target="../slideLayouts/slideLayout12.xml"/><Relationship Id="rId6" Type="http://schemas.openxmlformats.org/officeDocument/2006/relationships/image" Target="../media/image139.tiff"/><Relationship Id="rId5" Type="http://schemas.microsoft.com/office/2007/relationships/hdphoto" Target="../media/hdphoto4.wdp"/><Relationship Id="rId4" Type="http://schemas.openxmlformats.org/officeDocument/2006/relationships/image" Target="../media/image138.png"/></Relationships>
</file>

<file path=ppt/slides/_rels/slide69.xml.rels><?xml version="1.0" encoding="UTF-8" standalone="yes"?>
<Relationships xmlns="http://schemas.openxmlformats.org/package/2006/relationships"><Relationship Id="rId3" Type="http://schemas.openxmlformats.org/officeDocument/2006/relationships/image" Target="../media/image140.emf"/><Relationship Id="rId2" Type="http://schemas.openxmlformats.org/officeDocument/2006/relationships/notesSlide" Target="../notesSlides/notesSlide69.xml"/><Relationship Id="rId1" Type="http://schemas.openxmlformats.org/officeDocument/2006/relationships/slideLayout" Target="../slideLayouts/slideLayout12.xml"/><Relationship Id="rId6" Type="http://schemas.openxmlformats.org/officeDocument/2006/relationships/image" Target="../media/image143.emf"/><Relationship Id="rId5" Type="http://schemas.openxmlformats.org/officeDocument/2006/relationships/image" Target="../media/image142.emf"/><Relationship Id="rId4" Type="http://schemas.openxmlformats.org/officeDocument/2006/relationships/image" Target="../media/image141.em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tiff"/><Relationship Id="rId4" Type="http://schemas.openxmlformats.org/officeDocument/2006/relationships/image" Target="../media/image1.png"/></Relationships>
</file>

<file path=ppt/slides/_rels/slide70.xml.rels><?xml version="1.0" encoding="UTF-8" standalone="yes"?>
<Relationships xmlns="http://schemas.openxmlformats.org/package/2006/relationships"><Relationship Id="rId3" Type="http://schemas.openxmlformats.org/officeDocument/2006/relationships/image" Target="../media/image144.jpg"/><Relationship Id="rId2" Type="http://schemas.openxmlformats.org/officeDocument/2006/relationships/notesSlide" Target="../notesSlides/notesSlide70.xml"/><Relationship Id="rId1" Type="http://schemas.openxmlformats.org/officeDocument/2006/relationships/slideLayout" Target="../slideLayouts/slideLayout12.xml"/><Relationship Id="rId4" Type="http://schemas.openxmlformats.org/officeDocument/2006/relationships/image" Target="../media/image145.tiff"/></Relationships>
</file>

<file path=ppt/slides/_rels/slide71.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71.xml"/><Relationship Id="rId1" Type="http://schemas.openxmlformats.org/officeDocument/2006/relationships/slideLayout" Target="../slideLayouts/slideLayout12.xml"/><Relationship Id="rId5" Type="http://schemas.openxmlformats.org/officeDocument/2006/relationships/image" Target="../media/image144.jpg"/><Relationship Id="rId4" Type="http://schemas.openxmlformats.org/officeDocument/2006/relationships/image" Target="../media/image147.tiff"/></Relationships>
</file>

<file path=ppt/slides/_rels/slide72.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72.xml"/><Relationship Id="rId1" Type="http://schemas.openxmlformats.org/officeDocument/2006/relationships/slideLayout" Target="../slideLayouts/slideLayout12.xml"/><Relationship Id="rId6" Type="http://schemas.openxmlformats.org/officeDocument/2006/relationships/image" Target="../media/image151.png"/><Relationship Id="rId5" Type="http://schemas.openxmlformats.org/officeDocument/2006/relationships/image" Target="../media/image150.png"/><Relationship Id="rId4" Type="http://schemas.openxmlformats.org/officeDocument/2006/relationships/image" Target="../media/image149.png"/></Relationships>
</file>

<file path=ppt/slides/_rels/slide73.xml.rels><?xml version="1.0" encoding="UTF-8" standalone="yes"?>
<Relationships xmlns="http://schemas.openxmlformats.org/package/2006/relationships"><Relationship Id="rId3" Type="http://schemas.openxmlformats.org/officeDocument/2006/relationships/image" Target="../media/image153.emf"/><Relationship Id="rId2" Type="http://schemas.openxmlformats.org/officeDocument/2006/relationships/image" Target="../media/image152.png"/><Relationship Id="rId1" Type="http://schemas.openxmlformats.org/officeDocument/2006/relationships/slideLayout" Target="../slideLayouts/slideLayout12.xml"/><Relationship Id="rId5" Type="http://schemas.openxmlformats.org/officeDocument/2006/relationships/image" Target="../media/image79.tiff"/><Relationship Id="rId4" Type="http://schemas.openxmlformats.org/officeDocument/2006/relationships/image" Target="../media/image154.emf"/></Relationships>
</file>

<file path=ppt/slides/_rels/slide74.xml.rels><?xml version="1.0" encoding="UTF-8" standalone="yes"?>
<Relationships xmlns="http://schemas.openxmlformats.org/package/2006/relationships"><Relationship Id="rId3" Type="http://schemas.openxmlformats.org/officeDocument/2006/relationships/image" Target="../media/image155.emf"/><Relationship Id="rId2" Type="http://schemas.openxmlformats.org/officeDocument/2006/relationships/notesSlide" Target="../notesSlides/notesSlide73.xml"/><Relationship Id="rId1" Type="http://schemas.openxmlformats.org/officeDocument/2006/relationships/slideLayout" Target="../slideLayouts/slideLayout12.xml"/><Relationship Id="rId4" Type="http://schemas.openxmlformats.org/officeDocument/2006/relationships/image" Target="../media/image156.emf"/></Relationships>
</file>

<file path=ppt/slides/_rels/slide75.xml.rels><?xml version="1.0" encoding="UTF-8" standalone="yes"?>
<Relationships xmlns="http://schemas.openxmlformats.org/package/2006/relationships"><Relationship Id="rId8" Type="http://schemas.openxmlformats.org/officeDocument/2006/relationships/image" Target="../media/image27.tiff"/><Relationship Id="rId3" Type="http://schemas.openxmlformats.org/officeDocument/2006/relationships/image" Target="../media/image157.emf"/><Relationship Id="rId7" Type="http://schemas.openxmlformats.org/officeDocument/2006/relationships/image" Target="../media/image160.emf"/><Relationship Id="rId2" Type="http://schemas.openxmlformats.org/officeDocument/2006/relationships/notesSlide" Target="../notesSlides/notesSlide74.xml"/><Relationship Id="rId1" Type="http://schemas.openxmlformats.org/officeDocument/2006/relationships/slideLayout" Target="../slideLayouts/slideLayout12.xml"/><Relationship Id="rId6" Type="http://schemas.openxmlformats.org/officeDocument/2006/relationships/image" Target="../media/image159.emf"/><Relationship Id="rId5" Type="http://schemas.openxmlformats.org/officeDocument/2006/relationships/image" Target="../media/image158.emf"/><Relationship Id="rId4" Type="http://schemas.openxmlformats.org/officeDocument/2006/relationships/image" Target="../media/image30.tiff"/></Relationships>
</file>

<file path=ppt/slides/_rels/slide76.xml.rels><?xml version="1.0" encoding="UTF-8" standalone="yes"?>
<Relationships xmlns="http://schemas.openxmlformats.org/package/2006/relationships"><Relationship Id="rId8" Type="http://schemas.openxmlformats.org/officeDocument/2006/relationships/image" Target="../media/image27.tiff"/><Relationship Id="rId3" Type="http://schemas.openxmlformats.org/officeDocument/2006/relationships/image" Target="../media/image157.emf"/><Relationship Id="rId7" Type="http://schemas.openxmlformats.org/officeDocument/2006/relationships/image" Target="../media/image160.emf"/><Relationship Id="rId2" Type="http://schemas.openxmlformats.org/officeDocument/2006/relationships/notesSlide" Target="../notesSlides/notesSlide75.xml"/><Relationship Id="rId1" Type="http://schemas.openxmlformats.org/officeDocument/2006/relationships/slideLayout" Target="../slideLayouts/slideLayout12.xml"/><Relationship Id="rId6" Type="http://schemas.openxmlformats.org/officeDocument/2006/relationships/image" Target="../media/image159.emf"/><Relationship Id="rId11" Type="http://schemas.microsoft.com/office/2007/relationships/hdphoto" Target="../media/hdphoto5.wdp"/><Relationship Id="rId5" Type="http://schemas.openxmlformats.org/officeDocument/2006/relationships/image" Target="../media/image158.emf"/><Relationship Id="rId10" Type="http://schemas.openxmlformats.org/officeDocument/2006/relationships/image" Target="../media/image162.png"/><Relationship Id="rId4" Type="http://schemas.openxmlformats.org/officeDocument/2006/relationships/image" Target="../media/image30.tiff"/><Relationship Id="rId9" Type="http://schemas.openxmlformats.org/officeDocument/2006/relationships/image" Target="../media/image161.emf"/></Relationships>
</file>

<file path=ppt/slides/_rels/slide77.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76.xml"/><Relationship Id="rId1" Type="http://schemas.openxmlformats.org/officeDocument/2006/relationships/slideLayout" Target="../slideLayouts/slideLayout12.xml"/><Relationship Id="rId5" Type="http://schemas.openxmlformats.org/officeDocument/2006/relationships/image" Target="../media/image165.tiff"/><Relationship Id="rId4" Type="http://schemas.openxmlformats.org/officeDocument/2006/relationships/image" Target="../media/image164.png"/></Relationships>
</file>

<file path=ppt/slides/_rels/slide7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77.xml"/><Relationship Id="rId1" Type="http://schemas.openxmlformats.org/officeDocument/2006/relationships/slideLayout" Target="../slideLayouts/slideLayout11.xml"/><Relationship Id="rId6" Type="http://schemas.openxmlformats.org/officeDocument/2006/relationships/image" Target="../media/image169.jpg"/><Relationship Id="rId5" Type="http://schemas.openxmlformats.org/officeDocument/2006/relationships/image" Target="../media/image168.jpg"/><Relationship Id="rId4" Type="http://schemas.openxmlformats.org/officeDocument/2006/relationships/image" Target="../media/image167.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5.png"/><Relationship Id="rId7" Type="http://schemas.openxmlformats.org/officeDocument/2006/relationships/image" Target="../media/image5.tiff"/><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14.png"/><Relationship Id="rId4" Type="http://schemas.openxmlformats.org/officeDocument/2006/relationships/image" Target="../media/image16.png"/><Relationship Id="rId9"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5.png"/><Relationship Id="rId7" Type="http://schemas.openxmlformats.org/officeDocument/2006/relationships/image" Target="../media/image5.tiff"/><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14.png"/><Relationship Id="rId4" Type="http://schemas.openxmlformats.org/officeDocument/2006/relationships/image" Target="../media/image16.png"/><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62" name="Google Shape;62;p13"/>
          <p:cNvSpPr txBox="1"/>
          <p:nvPr/>
        </p:nvSpPr>
        <p:spPr>
          <a:xfrm>
            <a:off x="373245" y="4759646"/>
            <a:ext cx="7591152" cy="476400"/>
          </a:xfrm>
          <a:prstGeom prst="rect">
            <a:avLst/>
          </a:prstGeom>
          <a:noFill/>
          <a:ln>
            <a:noFill/>
          </a:ln>
        </p:spPr>
        <p:txBody>
          <a:bodyPr spcFirstLastPara="1" wrap="square" lIns="91425" tIns="91425" rIns="91425" bIns="91425" anchor="t" anchorCtr="0">
            <a:noAutofit/>
          </a:bodyPr>
          <a:lstStyle/>
          <a:p>
            <a:pPr algn="ctr"/>
            <a:endParaRPr lang="en-US" dirty="0"/>
          </a:p>
        </p:txBody>
      </p:sp>
      <p:sp>
        <p:nvSpPr>
          <p:cNvPr id="63" name="Google Shape;63;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fld id="{00000000-1234-1234-1234-123412341234}" type="slidenum">
              <a:rPr lang="it" smtClean="0"/>
              <a:pPr lvl="0"/>
              <a:t>1</a:t>
            </a:fld>
            <a:r>
              <a:rPr lang="it" dirty="0"/>
              <a:t>/25</a:t>
            </a:r>
            <a:endParaRPr dirty="0"/>
          </a:p>
        </p:txBody>
      </p:sp>
      <p:pic>
        <p:nvPicPr>
          <p:cNvPr id="4" name="Picture 3">
            <a:extLst>
              <a:ext uri="{FF2B5EF4-FFF2-40B4-BE49-F238E27FC236}">
                <a16:creationId xmlns:a16="http://schemas.microsoft.com/office/drawing/2014/main" id="{24628C4C-B174-4C40-86FA-BB72BF0BDCB2}"/>
              </a:ext>
            </a:extLst>
          </p:cNvPr>
          <p:cNvPicPr>
            <a:picLocks noChangeAspect="1"/>
          </p:cNvPicPr>
          <p:nvPr/>
        </p:nvPicPr>
        <p:blipFill>
          <a:blip r:embed="rId3"/>
          <a:stretch>
            <a:fillRect/>
          </a:stretch>
        </p:blipFill>
        <p:spPr>
          <a:xfrm>
            <a:off x="205397" y="133925"/>
            <a:ext cx="2134355" cy="2126160"/>
          </a:xfrm>
          <a:prstGeom prst="rect">
            <a:avLst/>
          </a:prstGeom>
        </p:spPr>
      </p:pic>
      <p:pic>
        <p:nvPicPr>
          <p:cNvPr id="8" name="Picture 7">
            <a:extLst>
              <a:ext uri="{FF2B5EF4-FFF2-40B4-BE49-F238E27FC236}">
                <a16:creationId xmlns:a16="http://schemas.microsoft.com/office/drawing/2014/main" id="{D03652C2-74CA-CC49-9C4E-2FA89A9D621C}"/>
              </a:ext>
            </a:extLst>
          </p:cNvPr>
          <p:cNvPicPr>
            <a:picLocks noChangeAspect="1"/>
          </p:cNvPicPr>
          <p:nvPr/>
        </p:nvPicPr>
        <p:blipFill>
          <a:blip r:embed="rId4"/>
          <a:stretch>
            <a:fillRect/>
          </a:stretch>
        </p:blipFill>
        <p:spPr>
          <a:xfrm>
            <a:off x="3421201" y="3309084"/>
            <a:ext cx="1081564" cy="1057904"/>
          </a:xfrm>
          <a:prstGeom prst="rect">
            <a:avLst/>
          </a:prstGeom>
        </p:spPr>
      </p:pic>
      <p:cxnSp>
        <p:nvCxnSpPr>
          <p:cNvPr id="13" name="Straight Connector 12">
            <a:extLst>
              <a:ext uri="{FF2B5EF4-FFF2-40B4-BE49-F238E27FC236}">
                <a16:creationId xmlns:a16="http://schemas.microsoft.com/office/drawing/2014/main" id="{188CD068-EE27-5C41-9E19-45928EBFE2E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Google Shape;60;p13">
            <a:extLst>
              <a:ext uri="{FF2B5EF4-FFF2-40B4-BE49-F238E27FC236}">
                <a16:creationId xmlns:a16="http://schemas.microsoft.com/office/drawing/2014/main" id="{9617032D-8FCC-7F40-92E2-384624306CF9}"/>
              </a:ext>
            </a:extLst>
          </p:cNvPr>
          <p:cNvSpPr txBox="1"/>
          <p:nvPr/>
        </p:nvSpPr>
        <p:spPr>
          <a:xfrm>
            <a:off x="5850836" y="2064490"/>
            <a:ext cx="3000000" cy="588574"/>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2400" dirty="0">
                <a:solidFill>
                  <a:schemeClr val="dk1"/>
                </a:solidFill>
              </a:rPr>
              <a:t>Antonio Gilardi </a:t>
            </a:r>
            <a:endParaRPr sz="2400" dirty="0">
              <a:solidFill>
                <a:schemeClr val="dk1"/>
              </a:solidFill>
            </a:endParaRPr>
          </a:p>
        </p:txBody>
      </p:sp>
      <p:sp>
        <p:nvSpPr>
          <p:cNvPr id="16" name="Google Shape;59;p13">
            <a:extLst>
              <a:ext uri="{FF2B5EF4-FFF2-40B4-BE49-F238E27FC236}">
                <a16:creationId xmlns:a16="http://schemas.microsoft.com/office/drawing/2014/main" id="{86916BC2-99D3-DA42-9079-B8546392D8CE}"/>
              </a:ext>
            </a:extLst>
          </p:cNvPr>
          <p:cNvSpPr txBox="1"/>
          <p:nvPr/>
        </p:nvSpPr>
        <p:spPr>
          <a:xfrm>
            <a:off x="2411760" y="189661"/>
            <a:ext cx="6535838" cy="1314900"/>
          </a:xfrm>
          <a:prstGeom prst="rect">
            <a:avLst/>
          </a:prstGeom>
          <a:noFill/>
          <a:ln>
            <a:noFill/>
          </a:ln>
        </p:spPr>
        <p:txBody>
          <a:bodyPr spcFirstLastPara="1" wrap="square" lIns="91425" tIns="91425" rIns="91425" bIns="91425" anchor="t" anchorCtr="0">
            <a:noAutofit/>
          </a:bodyPr>
          <a:lstStyle/>
          <a:p>
            <a:r>
              <a:rPr lang="en-GB" sz="2800" dirty="0"/>
              <a:t>Measurements of wakefields and bunch length with beam in linear electron accelerators: a case study at the CLEAR facility.</a:t>
            </a:r>
          </a:p>
        </p:txBody>
      </p:sp>
      <p:pic>
        <p:nvPicPr>
          <p:cNvPr id="17" name="Picture 16">
            <a:extLst>
              <a:ext uri="{FF2B5EF4-FFF2-40B4-BE49-F238E27FC236}">
                <a16:creationId xmlns:a16="http://schemas.microsoft.com/office/drawing/2014/main" id="{006AFD0C-0EAA-444F-ADE5-276AF60DA552}"/>
              </a:ext>
            </a:extLst>
          </p:cNvPr>
          <p:cNvPicPr>
            <a:picLocks noChangeAspect="1"/>
          </p:cNvPicPr>
          <p:nvPr/>
        </p:nvPicPr>
        <p:blipFill rotWithShape="1">
          <a:blip r:embed="rId5"/>
          <a:srcRect l="12373" t="15050" r="11619" b="12663"/>
          <a:stretch/>
        </p:blipFill>
        <p:spPr>
          <a:xfrm>
            <a:off x="4640904" y="3219822"/>
            <a:ext cx="1322838" cy="1258082"/>
          </a:xfrm>
          <a:prstGeom prst="rect">
            <a:avLst/>
          </a:prstGeom>
        </p:spPr>
      </p:pic>
      <p:pic>
        <p:nvPicPr>
          <p:cNvPr id="18" name="Google Shape;55;p13">
            <a:extLst>
              <a:ext uri="{FF2B5EF4-FFF2-40B4-BE49-F238E27FC236}">
                <a16:creationId xmlns:a16="http://schemas.microsoft.com/office/drawing/2014/main" id="{AA8D46A0-3598-9441-AC15-37DCCAE5F55F}"/>
              </a:ext>
            </a:extLst>
          </p:cNvPr>
          <p:cNvPicPr preferRelativeResize="0"/>
          <p:nvPr/>
        </p:nvPicPr>
        <p:blipFill>
          <a:blip r:embed="rId6">
            <a:alphaModFix/>
          </a:blip>
          <a:stretch>
            <a:fillRect/>
          </a:stretch>
        </p:blipFill>
        <p:spPr>
          <a:xfrm>
            <a:off x="6120359" y="3447344"/>
            <a:ext cx="2340073" cy="758817"/>
          </a:xfrm>
          <a:prstGeom prst="rect">
            <a:avLst/>
          </a:prstGeom>
          <a:noFill/>
          <a:ln>
            <a:noFill/>
          </a:ln>
        </p:spPr>
      </p:pic>
      <p:pic>
        <p:nvPicPr>
          <p:cNvPr id="19" name="Picture 18">
            <a:extLst>
              <a:ext uri="{FF2B5EF4-FFF2-40B4-BE49-F238E27FC236}">
                <a16:creationId xmlns:a16="http://schemas.microsoft.com/office/drawing/2014/main" id="{16DE5CF7-9D87-E04D-B128-606A3DAFCF58}"/>
              </a:ext>
            </a:extLst>
          </p:cNvPr>
          <p:cNvPicPr>
            <a:picLocks noChangeAspect="1"/>
          </p:cNvPicPr>
          <p:nvPr/>
        </p:nvPicPr>
        <p:blipFill rotWithShape="1">
          <a:blip r:embed="rId7"/>
          <a:srcRect l="30935" t="1" b="-5099"/>
          <a:stretch/>
        </p:blipFill>
        <p:spPr>
          <a:xfrm>
            <a:off x="2483768" y="2765540"/>
            <a:ext cx="4233961" cy="454282"/>
          </a:xfrm>
          <a:prstGeom prst="rect">
            <a:avLst/>
          </a:prstGeom>
        </p:spPr>
      </p:pic>
      <p:pic>
        <p:nvPicPr>
          <p:cNvPr id="15" name="Immagine 3">
            <a:extLst>
              <a:ext uri="{FF2B5EF4-FFF2-40B4-BE49-F238E27FC236}">
                <a16:creationId xmlns:a16="http://schemas.microsoft.com/office/drawing/2014/main" id="{A2D30965-39F7-7347-A4C4-BAA4FB2BE59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4252" y="2355726"/>
            <a:ext cx="2095500" cy="1196531"/>
          </a:xfrm>
          <a:prstGeom prst="rect">
            <a:avLst/>
          </a:prstGeom>
        </p:spPr>
      </p:pic>
      <p:grpSp>
        <p:nvGrpSpPr>
          <p:cNvPr id="2" name="Group 1">
            <a:extLst>
              <a:ext uri="{FF2B5EF4-FFF2-40B4-BE49-F238E27FC236}">
                <a16:creationId xmlns:a16="http://schemas.microsoft.com/office/drawing/2014/main" id="{B41EB63A-412E-564A-BD5C-DC853AF41FF7}"/>
              </a:ext>
            </a:extLst>
          </p:cNvPr>
          <p:cNvGrpSpPr/>
          <p:nvPr/>
        </p:nvGrpSpPr>
        <p:grpSpPr>
          <a:xfrm>
            <a:off x="65189" y="4757440"/>
            <a:ext cx="4360624" cy="371230"/>
            <a:chOff x="65189" y="4757440"/>
            <a:chExt cx="4360624" cy="371230"/>
          </a:xfrm>
        </p:grpSpPr>
        <p:pic>
          <p:nvPicPr>
            <p:cNvPr id="24" name="Picture 23">
              <a:extLst>
                <a:ext uri="{FF2B5EF4-FFF2-40B4-BE49-F238E27FC236}">
                  <a16:creationId xmlns:a16="http://schemas.microsoft.com/office/drawing/2014/main" id="{959B7387-8ADA-C444-BC23-F21D5A4FC86B}"/>
                </a:ext>
              </a:extLst>
            </p:cNvPr>
            <p:cNvPicPr>
              <a:picLocks noChangeAspect="1"/>
            </p:cNvPicPr>
            <p:nvPr/>
          </p:nvPicPr>
          <p:blipFill>
            <a:blip r:embed="rId3"/>
            <a:stretch>
              <a:fillRect/>
            </a:stretch>
          </p:blipFill>
          <p:spPr>
            <a:xfrm>
              <a:off x="65189" y="4757440"/>
              <a:ext cx="372661" cy="371230"/>
            </a:xfrm>
            <a:prstGeom prst="rect">
              <a:avLst/>
            </a:prstGeom>
          </p:spPr>
        </p:pic>
        <p:pic>
          <p:nvPicPr>
            <p:cNvPr id="25" name="Picture 24">
              <a:extLst>
                <a:ext uri="{FF2B5EF4-FFF2-40B4-BE49-F238E27FC236}">
                  <a16:creationId xmlns:a16="http://schemas.microsoft.com/office/drawing/2014/main" id="{9CD64C73-9BB2-E044-A4CF-35848004923E}"/>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26" name="Straight Connector 25">
              <a:extLst>
                <a:ext uri="{FF2B5EF4-FFF2-40B4-BE49-F238E27FC236}">
                  <a16:creationId xmlns:a16="http://schemas.microsoft.com/office/drawing/2014/main" id="{E97AC86C-6184-544B-90E1-23B39EB026D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E839B95B-8C51-C240-BFC7-E71B6CE712AB}"/>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1" name="Immagine 3">
              <a:extLst>
                <a:ext uri="{FF2B5EF4-FFF2-40B4-BE49-F238E27FC236}">
                  <a16:creationId xmlns:a16="http://schemas.microsoft.com/office/drawing/2014/main" id="{6523A008-BA94-C14F-8F5E-86EDBA286D7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22" name="Straight Connector 21">
            <a:extLst>
              <a:ext uri="{FF2B5EF4-FFF2-40B4-BE49-F238E27FC236}">
                <a16:creationId xmlns:a16="http://schemas.microsoft.com/office/drawing/2014/main" id="{F02063E3-90B8-F145-B257-6AB3670BCAB0}"/>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3" name="Google Shape;55;p13">
            <a:extLst>
              <a:ext uri="{FF2B5EF4-FFF2-40B4-BE49-F238E27FC236}">
                <a16:creationId xmlns:a16="http://schemas.microsoft.com/office/drawing/2014/main" id="{25FC57C0-C944-E54A-B82D-4ED9F135A1F0}"/>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27" name="Google Shape;60;p13">
            <a:extLst>
              <a:ext uri="{FF2B5EF4-FFF2-40B4-BE49-F238E27FC236}">
                <a16:creationId xmlns:a16="http://schemas.microsoft.com/office/drawing/2014/main" id="{B7CA8022-C629-3D4A-B068-439E4B459CE1}"/>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
        <p:nvSpPr>
          <p:cNvPr id="28" name="Google Shape;61;p13">
            <a:extLst>
              <a:ext uri="{FF2B5EF4-FFF2-40B4-BE49-F238E27FC236}">
                <a16:creationId xmlns:a16="http://schemas.microsoft.com/office/drawing/2014/main" id="{ACCA10E1-B0D0-2845-BFD3-7A79BFBD693A}"/>
              </a:ext>
            </a:extLst>
          </p:cNvPr>
          <p:cNvSpPr txBox="1"/>
          <p:nvPr/>
        </p:nvSpPr>
        <p:spPr>
          <a:xfrm>
            <a:off x="251520" y="4331117"/>
            <a:ext cx="9393918" cy="725700"/>
          </a:xfrm>
          <a:prstGeom prst="rect">
            <a:avLst/>
          </a:prstGeom>
          <a:noFill/>
          <a:ln>
            <a:noFill/>
          </a:ln>
        </p:spPr>
        <p:txBody>
          <a:bodyPr spcFirstLastPara="1" wrap="square" lIns="91425" tIns="91425" rIns="91425" bIns="91425" anchor="t" anchorCtr="0">
            <a:noAutofit/>
          </a:bodyPr>
          <a:lstStyle/>
          <a:p>
            <a:pPr lvl="0">
              <a:lnSpc>
                <a:spcPct val="115000"/>
              </a:lnSpc>
            </a:pPr>
            <a:r>
              <a:rPr lang="it" sz="1600" dirty="0">
                <a:solidFill>
                  <a:schemeClr val="dk1"/>
                </a:solidFill>
                <a:latin typeface="Calibri"/>
                <a:ea typeface="Calibri"/>
                <a:cs typeface="Calibri"/>
                <a:sym typeface="Calibri"/>
              </a:rPr>
              <a:t>Acknowledgment: </a:t>
            </a:r>
            <a:r>
              <a:rPr lang="it" sz="1600" i="1" dirty="0">
                <a:solidFill>
                  <a:schemeClr val="dk1"/>
                </a:solidFill>
                <a:latin typeface="Calibri"/>
                <a:ea typeface="Calibri"/>
                <a:cs typeface="Calibri"/>
                <a:sym typeface="Calibri"/>
              </a:rPr>
              <a:t>Roberto Corsini – </a:t>
            </a:r>
            <a:r>
              <a:rPr lang="en-US" sz="1600" dirty="0">
                <a:solidFill>
                  <a:schemeClr val="dk1"/>
                </a:solidFill>
                <a:latin typeface="Calibri"/>
                <a:ea typeface="Calibri"/>
                <a:cs typeface="Calibri"/>
                <a:sym typeface="Calibri"/>
              </a:rPr>
              <a:t>Kyrre </a:t>
            </a:r>
            <a:r>
              <a:rPr lang="en-US" sz="1600" dirty="0" err="1">
                <a:solidFill>
                  <a:schemeClr val="dk1"/>
                </a:solidFill>
                <a:latin typeface="Calibri"/>
                <a:ea typeface="Calibri"/>
                <a:cs typeface="Calibri"/>
                <a:sym typeface="Calibri"/>
              </a:rPr>
              <a:t>Sjobak</a:t>
            </a:r>
            <a:r>
              <a:rPr lang="en-US" sz="1600" dirty="0">
                <a:solidFill>
                  <a:schemeClr val="dk1"/>
                </a:solidFill>
                <a:latin typeface="Calibri"/>
                <a:ea typeface="Calibri"/>
                <a:cs typeface="Calibri"/>
                <a:sym typeface="Calibri"/>
              </a:rPr>
              <a:t> </a:t>
            </a:r>
            <a:r>
              <a:rPr lang="it" sz="1600" i="1" dirty="0">
                <a:solidFill>
                  <a:schemeClr val="dk1"/>
                </a:solidFill>
                <a:latin typeface="Calibri"/>
                <a:ea typeface="Calibri"/>
                <a:cs typeface="Calibri"/>
                <a:sym typeface="Calibri"/>
              </a:rPr>
              <a:t>– Wilfrid Farabolini – Andrea Latina – Pasquale Arpaia </a:t>
            </a:r>
            <a:endParaRPr sz="1600" i="1" dirty="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Problem</a:t>
            </a:r>
          </a:p>
        </p:txBody>
      </p:sp>
      <p:sp>
        <p:nvSpPr>
          <p:cNvPr id="7" name="Segnaposto numero diapositiva 6"/>
          <p:cNvSpPr>
            <a:spLocks noGrp="1"/>
          </p:cNvSpPr>
          <p:nvPr>
            <p:ph type="sldNum" sz="quarter" idx="12"/>
          </p:nvPr>
        </p:nvSpPr>
        <p:spPr/>
        <p:txBody>
          <a:bodyPr/>
          <a:lstStyle/>
          <a:p>
            <a:r>
              <a:rPr lang="it-IT" dirty="0"/>
              <a:t>7</a:t>
            </a:r>
            <a:r>
              <a:rPr lang="it" dirty="0"/>
              <a:t>/25</a:t>
            </a:r>
            <a:endParaRPr lang="it-IT" dirty="0"/>
          </a:p>
        </p:txBody>
      </p:sp>
      <p:pic>
        <p:nvPicPr>
          <p:cNvPr id="9" name="Picture 8">
            <a:extLst>
              <a:ext uri="{FF2B5EF4-FFF2-40B4-BE49-F238E27FC236}">
                <a16:creationId xmlns:a16="http://schemas.microsoft.com/office/drawing/2014/main" id="{A89A95FD-4136-4643-AA03-D433DAE71AAF}"/>
              </a:ext>
            </a:extLst>
          </p:cNvPr>
          <p:cNvPicPr>
            <a:picLocks noChangeAspect="1"/>
          </p:cNvPicPr>
          <p:nvPr/>
        </p:nvPicPr>
        <p:blipFill>
          <a:blip r:embed="rId3"/>
          <a:stretch>
            <a:fillRect/>
          </a:stretch>
        </p:blipFill>
        <p:spPr>
          <a:xfrm>
            <a:off x="5636778" y="868488"/>
            <a:ext cx="3015630" cy="2108948"/>
          </a:xfrm>
          <a:prstGeom prst="rect">
            <a:avLst/>
          </a:prstGeom>
          <a:effectLst>
            <a:softEdge rad="38100"/>
          </a:effectLst>
        </p:spPr>
      </p:pic>
      <p:pic>
        <p:nvPicPr>
          <p:cNvPr id="5" name="Picture 4">
            <a:extLst>
              <a:ext uri="{FF2B5EF4-FFF2-40B4-BE49-F238E27FC236}">
                <a16:creationId xmlns:a16="http://schemas.microsoft.com/office/drawing/2014/main" id="{7062BA41-E279-8C4E-A9E7-D705E299CCB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06" b="99794" l="0" r="100000">
                        <a14:backgroundMark x1="38771" y1="24691" x2="38771" y2="24691"/>
                        <a14:backgroundMark x1="62641" y1="74486" x2="62641" y2="74486"/>
                        <a14:backgroundMark x1="63206" y1="74074" x2="63206" y2="74074"/>
                        <a14:backgroundMark x1="61794" y1="74074" x2="61794" y2="74074"/>
                      </a14:backgroundRemoval>
                    </a14:imgEffect>
                  </a14:imgLayer>
                </a14:imgProps>
              </a:ext>
              <a:ext uri="{28A0092B-C50C-407E-A947-70E740481C1C}">
                <a14:useLocalDpi xmlns:a14="http://schemas.microsoft.com/office/drawing/2010/main" val="0"/>
              </a:ext>
            </a:extLst>
          </a:blip>
          <a:stretch>
            <a:fillRect/>
          </a:stretch>
        </p:blipFill>
        <p:spPr>
          <a:xfrm>
            <a:off x="127658" y="761877"/>
            <a:ext cx="3583048" cy="2459550"/>
          </a:xfrm>
          <a:prstGeom prst="rect">
            <a:avLst/>
          </a:prstGeom>
        </p:spPr>
      </p:pic>
      <p:sp>
        <p:nvSpPr>
          <p:cNvPr id="62" name="TextBox 61">
            <a:extLst>
              <a:ext uri="{FF2B5EF4-FFF2-40B4-BE49-F238E27FC236}">
                <a16:creationId xmlns:a16="http://schemas.microsoft.com/office/drawing/2014/main" id="{E9496327-BBB6-304D-83F6-6387A903E30F}"/>
              </a:ext>
            </a:extLst>
          </p:cNvPr>
          <p:cNvSpPr txBox="1"/>
          <p:nvPr/>
        </p:nvSpPr>
        <p:spPr>
          <a:xfrm>
            <a:off x="3704376" y="1408158"/>
            <a:ext cx="1829478" cy="1015663"/>
          </a:xfrm>
          <a:prstGeom prst="rect">
            <a:avLst/>
          </a:prstGeom>
          <a:noFill/>
        </p:spPr>
        <p:txBody>
          <a:bodyPr wrap="square" rtlCol="0">
            <a:spAutoFit/>
          </a:bodyPr>
          <a:lstStyle/>
          <a:p>
            <a:pPr marL="171450" indent="-171450">
              <a:buFont typeface="Arial" panose="020B0604020202020204" pitchFamily="34" charset="0"/>
              <a:buChar char="•"/>
            </a:pPr>
            <a:r>
              <a:rPr lang="en-US" sz="1200" dirty="0">
                <a:solidFill>
                  <a:srgbClr val="FF0000"/>
                </a:solidFill>
              </a:rPr>
              <a:t>100 MV/m </a:t>
            </a:r>
            <a:r>
              <a:rPr lang="en-US" sz="1200" dirty="0"/>
              <a:t>– Compact LInear  Collider (CLIC)</a:t>
            </a:r>
          </a:p>
          <a:p>
            <a:pPr marL="171450" indent="-171450">
              <a:buFont typeface="Arial" panose="020B0604020202020204" pitchFamily="34" charset="0"/>
              <a:buChar char="•"/>
            </a:pPr>
            <a:r>
              <a:rPr lang="en-US" sz="1200" dirty="0"/>
              <a:t> </a:t>
            </a:r>
            <a:r>
              <a:rPr lang="en-US" sz="1200" dirty="0">
                <a:solidFill>
                  <a:srgbClr val="FF0000"/>
                </a:solidFill>
              </a:rPr>
              <a:t>25 MV/m</a:t>
            </a:r>
            <a:r>
              <a:rPr lang="en-US" sz="1200" dirty="0"/>
              <a:t> – CLEAR accelerating structure</a:t>
            </a:r>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61C17086-648C-B346-BE1B-80249ED8786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A76E613C-29D8-474D-B310-09B1D7A4656D}"/>
              </a:ext>
            </a:extLst>
          </p:cNvPr>
          <p:cNvGrpSpPr/>
          <p:nvPr/>
        </p:nvGrpSpPr>
        <p:grpSpPr>
          <a:xfrm>
            <a:off x="65189" y="4757440"/>
            <a:ext cx="4360624" cy="371230"/>
            <a:chOff x="65189" y="4757440"/>
            <a:chExt cx="4360624" cy="371230"/>
          </a:xfrm>
        </p:grpSpPr>
        <p:pic>
          <p:nvPicPr>
            <p:cNvPr id="15" name="Picture 14">
              <a:extLst>
                <a:ext uri="{FF2B5EF4-FFF2-40B4-BE49-F238E27FC236}">
                  <a16:creationId xmlns:a16="http://schemas.microsoft.com/office/drawing/2014/main" id="{464B4A65-1BEC-4A46-BBE1-BFAA093BCA72}"/>
                </a:ext>
              </a:extLst>
            </p:cNvPr>
            <p:cNvPicPr>
              <a:picLocks noChangeAspect="1"/>
            </p:cNvPicPr>
            <p:nvPr/>
          </p:nvPicPr>
          <p:blipFill>
            <a:blip r:embed="rId6"/>
            <a:stretch>
              <a:fillRect/>
            </a:stretch>
          </p:blipFill>
          <p:spPr>
            <a:xfrm>
              <a:off x="65189" y="4757440"/>
              <a:ext cx="372661" cy="371230"/>
            </a:xfrm>
            <a:prstGeom prst="rect">
              <a:avLst/>
            </a:prstGeom>
          </p:spPr>
        </p:pic>
        <p:pic>
          <p:nvPicPr>
            <p:cNvPr id="16" name="Picture 15">
              <a:extLst>
                <a:ext uri="{FF2B5EF4-FFF2-40B4-BE49-F238E27FC236}">
                  <a16:creationId xmlns:a16="http://schemas.microsoft.com/office/drawing/2014/main" id="{03FB5B84-90CB-D640-BB2D-741E0BF97B3A}"/>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17" name="Straight Connector 16">
              <a:extLst>
                <a:ext uri="{FF2B5EF4-FFF2-40B4-BE49-F238E27FC236}">
                  <a16:creationId xmlns:a16="http://schemas.microsoft.com/office/drawing/2014/main" id="{402459ED-FF68-2C4F-9C52-D0969CB5985D}"/>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901AEFB8-DEBB-804B-A4EA-2D4396D39479}"/>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9" name="Immagine 3">
              <a:extLst>
                <a:ext uri="{FF2B5EF4-FFF2-40B4-BE49-F238E27FC236}">
                  <a16:creationId xmlns:a16="http://schemas.microsoft.com/office/drawing/2014/main" id="{72F047E2-3321-B043-92EB-13BEBCD0FA6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20" name="Straight Connector 19">
            <a:extLst>
              <a:ext uri="{FF2B5EF4-FFF2-40B4-BE49-F238E27FC236}">
                <a16:creationId xmlns:a16="http://schemas.microsoft.com/office/drawing/2014/main" id="{EBC3ABC6-ED1E-0F4F-B80C-F83270F55635}"/>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1" name="Google Shape;55;p13">
            <a:extLst>
              <a:ext uri="{FF2B5EF4-FFF2-40B4-BE49-F238E27FC236}">
                <a16:creationId xmlns:a16="http://schemas.microsoft.com/office/drawing/2014/main" id="{86E0957C-605E-504C-924D-F45EDA220D13}"/>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22" name="Google Shape;60;p13">
            <a:extLst>
              <a:ext uri="{FF2B5EF4-FFF2-40B4-BE49-F238E27FC236}">
                <a16:creationId xmlns:a16="http://schemas.microsoft.com/office/drawing/2014/main" id="{3B645D82-97DB-B945-9959-30E206BE7F86}"/>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481279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7</a:t>
            </a:r>
            <a:r>
              <a:rPr lang="it" dirty="0"/>
              <a:t>/25</a:t>
            </a:r>
            <a:endParaRPr lang="it-IT" dirty="0"/>
          </a:p>
        </p:txBody>
      </p:sp>
      <p:pic>
        <p:nvPicPr>
          <p:cNvPr id="9" name="Picture 8">
            <a:extLst>
              <a:ext uri="{FF2B5EF4-FFF2-40B4-BE49-F238E27FC236}">
                <a16:creationId xmlns:a16="http://schemas.microsoft.com/office/drawing/2014/main" id="{A89A95FD-4136-4643-AA03-D433DAE71AAF}"/>
              </a:ext>
            </a:extLst>
          </p:cNvPr>
          <p:cNvPicPr>
            <a:picLocks noChangeAspect="1"/>
          </p:cNvPicPr>
          <p:nvPr/>
        </p:nvPicPr>
        <p:blipFill>
          <a:blip r:embed="rId3"/>
          <a:stretch>
            <a:fillRect/>
          </a:stretch>
        </p:blipFill>
        <p:spPr>
          <a:xfrm>
            <a:off x="5636778" y="868488"/>
            <a:ext cx="3015630" cy="2108948"/>
          </a:xfrm>
          <a:prstGeom prst="rect">
            <a:avLst/>
          </a:prstGeom>
          <a:effectLst>
            <a:softEdge rad="38100"/>
          </a:effectLst>
        </p:spPr>
      </p:pic>
      <p:pic>
        <p:nvPicPr>
          <p:cNvPr id="5" name="Picture 4">
            <a:extLst>
              <a:ext uri="{FF2B5EF4-FFF2-40B4-BE49-F238E27FC236}">
                <a16:creationId xmlns:a16="http://schemas.microsoft.com/office/drawing/2014/main" id="{7062BA41-E279-8C4E-A9E7-D705E299CCB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06" b="99794" l="0" r="100000">
                        <a14:backgroundMark x1="38771" y1="24691" x2="38771" y2="24691"/>
                        <a14:backgroundMark x1="62641" y1="74486" x2="62641" y2="74486"/>
                        <a14:backgroundMark x1="63206" y1="74074" x2="63206" y2="74074"/>
                        <a14:backgroundMark x1="61794" y1="74074" x2="61794" y2="74074"/>
                      </a14:backgroundRemoval>
                    </a14:imgEffect>
                  </a14:imgLayer>
                </a14:imgProps>
              </a:ext>
              <a:ext uri="{28A0092B-C50C-407E-A947-70E740481C1C}">
                <a14:useLocalDpi xmlns:a14="http://schemas.microsoft.com/office/drawing/2010/main" val="0"/>
              </a:ext>
            </a:extLst>
          </a:blip>
          <a:stretch>
            <a:fillRect/>
          </a:stretch>
        </p:blipFill>
        <p:spPr>
          <a:xfrm>
            <a:off x="127658" y="761877"/>
            <a:ext cx="3583048" cy="2459550"/>
          </a:xfrm>
          <a:prstGeom prst="rect">
            <a:avLst/>
          </a:prstGeom>
        </p:spPr>
      </p:pic>
      <p:sp>
        <p:nvSpPr>
          <p:cNvPr id="62" name="TextBox 61">
            <a:extLst>
              <a:ext uri="{FF2B5EF4-FFF2-40B4-BE49-F238E27FC236}">
                <a16:creationId xmlns:a16="http://schemas.microsoft.com/office/drawing/2014/main" id="{E9496327-BBB6-304D-83F6-6387A903E30F}"/>
              </a:ext>
            </a:extLst>
          </p:cNvPr>
          <p:cNvSpPr txBox="1"/>
          <p:nvPr/>
        </p:nvSpPr>
        <p:spPr>
          <a:xfrm>
            <a:off x="3704376" y="1408158"/>
            <a:ext cx="1829478" cy="1015663"/>
          </a:xfrm>
          <a:prstGeom prst="rect">
            <a:avLst/>
          </a:prstGeom>
          <a:noFill/>
        </p:spPr>
        <p:txBody>
          <a:bodyPr wrap="square" rtlCol="0">
            <a:spAutoFit/>
          </a:bodyPr>
          <a:lstStyle/>
          <a:p>
            <a:pPr marL="171450" indent="-171450">
              <a:buFont typeface="Arial" panose="020B0604020202020204" pitchFamily="34" charset="0"/>
              <a:buChar char="•"/>
            </a:pPr>
            <a:r>
              <a:rPr lang="en-US" sz="1200" dirty="0">
                <a:solidFill>
                  <a:srgbClr val="FF0000"/>
                </a:solidFill>
              </a:rPr>
              <a:t>100 MV/m </a:t>
            </a:r>
            <a:r>
              <a:rPr lang="en-US" sz="1200" dirty="0"/>
              <a:t>– Compact LInear  Collider (CLIC)</a:t>
            </a:r>
          </a:p>
          <a:p>
            <a:pPr marL="171450" indent="-171450">
              <a:buFont typeface="Arial" panose="020B0604020202020204" pitchFamily="34" charset="0"/>
              <a:buChar char="•"/>
            </a:pPr>
            <a:r>
              <a:rPr lang="en-US" sz="1200" dirty="0"/>
              <a:t> </a:t>
            </a:r>
            <a:r>
              <a:rPr lang="en-US" sz="1200" dirty="0">
                <a:solidFill>
                  <a:srgbClr val="FF0000"/>
                </a:solidFill>
              </a:rPr>
              <a:t>25 MV/m</a:t>
            </a:r>
            <a:r>
              <a:rPr lang="en-US" sz="1200" dirty="0"/>
              <a:t> – CLEAR accelerating structure</a:t>
            </a:r>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3863AEBB-C6F3-A14A-9D50-F934D0077BD6}"/>
              </a:ext>
            </a:extLst>
          </p:cNvPr>
          <p:cNvGrpSpPr/>
          <p:nvPr/>
        </p:nvGrpSpPr>
        <p:grpSpPr>
          <a:xfrm>
            <a:off x="81417" y="2904416"/>
            <a:ext cx="8417864" cy="1845348"/>
            <a:chOff x="108537" y="3316950"/>
            <a:chExt cx="8417864" cy="1845348"/>
          </a:xfrm>
        </p:grpSpPr>
        <p:grpSp>
          <p:nvGrpSpPr>
            <p:cNvPr id="26" name="Group 25">
              <a:extLst>
                <a:ext uri="{FF2B5EF4-FFF2-40B4-BE49-F238E27FC236}">
                  <a16:creationId xmlns:a16="http://schemas.microsoft.com/office/drawing/2014/main" id="{6257CD3E-AB70-304A-B492-4E33CC411C54}"/>
                </a:ext>
              </a:extLst>
            </p:cNvPr>
            <p:cNvGrpSpPr/>
            <p:nvPr/>
          </p:nvGrpSpPr>
          <p:grpSpPr>
            <a:xfrm>
              <a:off x="811378" y="3316950"/>
              <a:ext cx="7715023" cy="1845348"/>
              <a:chOff x="383301" y="3156355"/>
              <a:chExt cx="7715023" cy="1845348"/>
            </a:xfrm>
          </p:grpSpPr>
          <p:grpSp>
            <p:nvGrpSpPr>
              <p:cNvPr id="39" name="Group 38">
                <a:extLst>
                  <a:ext uri="{FF2B5EF4-FFF2-40B4-BE49-F238E27FC236}">
                    <a16:creationId xmlns:a16="http://schemas.microsoft.com/office/drawing/2014/main" id="{12CE026B-0BFA-4C4A-92A3-5BE2A033B75F}"/>
                  </a:ext>
                </a:extLst>
              </p:cNvPr>
              <p:cNvGrpSpPr/>
              <p:nvPr/>
            </p:nvGrpSpPr>
            <p:grpSpPr>
              <a:xfrm>
                <a:off x="383301" y="3156355"/>
                <a:ext cx="7715023" cy="1845348"/>
                <a:chOff x="420255" y="3068107"/>
                <a:chExt cx="7715023" cy="1845348"/>
              </a:xfrm>
            </p:grpSpPr>
            <p:sp>
              <p:nvSpPr>
                <p:cNvPr id="86" name="TextBox 85">
                  <a:extLst>
                    <a:ext uri="{FF2B5EF4-FFF2-40B4-BE49-F238E27FC236}">
                      <a16:creationId xmlns:a16="http://schemas.microsoft.com/office/drawing/2014/main" id="{4777F258-E757-6A41-9528-D48237F5C0C9}"/>
                    </a:ext>
                  </a:extLst>
                </p:cNvPr>
                <p:cNvSpPr txBox="1"/>
                <p:nvPr/>
              </p:nvSpPr>
              <p:spPr>
                <a:xfrm>
                  <a:off x="3251704" y="4371873"/>
                  <a:ext cx="1716134" cy="461665"/>
                </a:xfrm>
                <a:prstGeom prst="rect">
                  <a:avLst/>
                </a:prstGeom>
                <a:noFill/>
              </p:spPr>
              <p:txBody>
                <a:bodyPr wrap="square" rtlCol="0">
                  <a:spAutoFit/>
                </a:bodyPr>
                <a:lstStyle/>
                <a:p>
                  <a:pPr algn="ctr"/>
                  <a:r>
                    <a:rPr lang="en-US" sz="1200" dirty="0"/>
                    <a:t>CLIC accelerating structure</a:t>
                  </a:r>
                </a:p>
              </p:txBody>
            </p:sp>
            <p:sp>
              <p:nvSpPr>
                <p:cNvPr id="40" name="Rectangle 39">
                  <a:extLst>
                    <a:ext uri="{FF2B5EF4-FFF2-40B4-BE49-F238E27FC236}">
                      <a16:creationId xmlns:a16="http://schemas.microsoft.com/office/drawing/2014/main" id="{0F2A77CA-6EA2-F34B-A955-28A0732C225C}"/>
                    </a:ext>
                  </a:extLst>
                </p:cNvPr>
                <p:cNvSpPr/>
                <p:nvPr/>
              </p:nvSpPr>
              <p:spPr>
                <a:xfrm>
                  <a:off x="948068" y="3535483"/>
                  <a:ext cx="419675" cy="780176"/>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9E9EE1F4-86DF-4D42-831D-F56DA4CDB319}"/>
                    </a:ext>
                  </a:extLst>
                </p:cNvPr>
                <p:cNvSpPr/>
                <p:nvPr/>
              </p:nvSpPr>
              <p:spPr>
                <a:xfrm>
                  <a:off x="4564650" y="3535483"/>
                  <a:ext cx="419675" cy="780176"/>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9AD3725-539A-124D-BC0D-507C2744BADA}"/>
                    </a:ext>
                  </a:extLst>
                </p:cNvPr>
                <p:cNvSpPr/>
                <p:nvPr/>
              </p:nvSpPr>
              <p:spPr>
                <a:xfrm>
                  <a:off x="7055686" y="3531213"/>
                  <a:ext cx="419675" cy="780176"/>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4FF27FC9-FCD3-804B-BB1C-B1B185129297}"/>
                    </a:ext>
                  </a:extLst>
                </p:cNvPr>
                <p:cNvSpPr/>
                <p:nvPr/>
              </p:nvSpPr>
              <p:spPr>
                <a:xfrm>
                  <a:off x="2189384" y="3585979"/>
                  <a:ext cx="1879233" cy="708189"/>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F86E757-A324-2E4B-8ABE-8628C7EE04BD}"/>
                    </a:ext>
                  </a:extLst>
                </p:cNvPr>
                <p:cNvSpPr/>
                <p:nvPr/>
              </p:nvSpPr>
              <p:spPr>
                <a:xfrm>
                  <a:off x="3191968" y="3682381"/>
                  <a:ext cx="775882" cy="486196"/>
                </a:xfrm>
                <a:prstGeom prst="rect">
                  <a:avLst/>
                </a:prstGeom>
                <a:solidFill>
                  <a:schemeClr val="accent1">
                    <a:lumMod val="75000"/>
                    <a:alpha val="99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2BB6B351-6B36-664D-85A2-841FFA04D3C8}"/>
                    </a:ext>
                  </a:extLst>
                </p:cNvPr>
                <p:cNvSpPr/>
                <p:nvPr/>
              </p:nvSpPr>
              <p:spPr>
                <a:xfrm>
                  <a:off x="3580440" y="3724359"/>
                  <a:ext cx="102184" cy="393884"/>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F82E6BDD-F89A-A64D-834E-86D774D50135}"/>
                    </a:ext>
                  </a:extLst>
                </p:cNvPr>
                <p:cNvSpPr/>
                <p:nvPr/>
              </p:nvSpPr>
              <p:spPr>
                <a:xfrm>
                  <a:off x="7608447" y="3644741"/>
                  <a:ext cx="345923" cy="590663"/>
                </a:xfrm>
                <a:prstGeom prst="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Arrow Connector 54">
                  <a:extLst>
                    <a:ext uri="{FF2B5EF4-FFF2-40B4-BE49-F238E27FC236}">
                      <a16:creationId xmlns:a16="http://schemas.microsoft.com/office/drawing/2014/main" id="{4F0EA459-803D-0848-B15B-3FFF0431C299}"/>
                    </a:ext>
                  </a:extLst>
                </p:cNvPr>
                <p:cNvCxnSpPr>
                  <a:cxnSpLocks/>
                </p:cNvCxnSpPr>
                <p:nvPr/>
              </p:nvCxnSpPr>
              <p:spPr>
                <a:xfrm flipH="1">
                  <a:off x="420255" y="3925571"/>
                  <a:ext cx="7715023" cy="0"/>
                </a:xfrm>
                <a:prstGeom prst="straightConnector1">
                  <a:avLst/>
                </a:prstGeom>
                <a:ln w="38100">
                  <a:solidFill>
                    <a:srgbClr val="FF0000"/>
                  </a:solidFill>
                  <a:prstDash val="lgDashDotDot"/>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BFB22B34-1A28-6B49-8D73-84A3B74A678D}"/>
                    </a:ext>
                  </a:extLst>
                </p:cNvPr>
                <p:cNvSpPr/>
                <p:nvPr/>
              </p:nvSpPr>
              <p:spPr>
                <a:xfrm>
                  <a:off x="6470259" y="3639500"/>
                  <a:ext cx="345923" cy="590663"/>
                </a:xfrm>
                <a:prstGeom prst="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F7DADE54-705A-7B46-9E1C-7D51E3662C04}"/>
                    </a:ext>
                  </a:extLst>
                </p:cNvPr>
                <p:cNvSpPr/>
                <p:nvPr/>
              </p:nvSpPr>
              <p:spPr>
                <a:xfrm>
                  <a:off x="5132458" y="3639500"/>
                  <a:ext cx="422093" cy="590663"/>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75B244AD-59AA-C844-8204-8600325A2FFA}"/>
                    </a:ext>
                  </a:extLst>
                </p:cNvPr>
                <p:cNvSpPr/>
                <p:nvPr/>
              </p:nvSpPr>
              <p:spPr>
                <a:xfrm>
                  <a:off x="4134001" y="3789624"/>
                  <a:ext cx="109057" cy="228703"/>
                </a:xfrm>
                <a:prstGeom prst="rect">
                  <a:avLst/>
                </a:prstGeom>
                <a:solidFill>
                  <a:srgbClr val="00B0F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a:extLst>
                    <a:ext uri="{FF2B5EF4-FFF2-40B4-BE49-F238E27FC236}">
                      <a16:creationId xmlns:a16="http://schemas.microsoft.com/office/drawing/2014/main" id="{579C96B3-05FE-924E-94C7-D7C50CA3A86A}"/>
                    </a:ext>
                  </a:extLst>
                </p:cNvPr>
                <p:cNvSpPr/>
                <p:nvPr/>
              </p:nvSpPr>
              <p:spPr>
                <a:xfrm>
                  <a:off x="2015104" y="3789623"/>
                  <a:ext cx="109057" cy="228703"/>
                </a:xfrm>
                <a:prstGeom prst="rect">
                  <a:avLst/>
                </a:prstGeom>
                <a:solidFill>
                  <a:srgbClr val="00B0F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a:extLst>
                    <a:ext uri="{FF2B5EF4-FFF2-40B4-BE49-F238E27FC236}">
                      <a16:creationId xmlns:a16="http://schemas.microsoft.com/office/drawing/2014/main" id="{C4BDDB01-9852-E64B-81BB-1072D684E833}"/>
                    </a:ext>
                  </a:extLst>
                </p:cNvPr>
                <p:cNvSpPr/>
                <p:nvPr/>
              </p:nvSpPr>
              <p:spPr>
                <a:xfrm>
                  <a:off x="1484457" y="3789622"/>
                  <a:ext cx="109057" cy="228703"/>
                </a:xfrm>
                <a:prstGeom prst="rect">
                  <a:avLst/>
                </a:prstGeom>
                <a:solidFill>
                  <a:srgbClr val="00B0F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7" name="Straight Connector 66">
                  <a:extLst>
                    <a:ext uri="{FF2B5EF4-FFF2-40B4-BE49-F238E27FC236}">
                      <a16:creationId xmlns:a16="http://schemas.microsoft.com/office/drawing/2014/main" id="{C2D68AC9-8F68-4346-AA35-80EEAF1DA68C}"/>
                    </a:ext>
                  </a:extLst>
                </p:cNvPr>
                <p:cNvCxnSpPr/>
                <p:nvPr/>
              </p:nvCxnSpPr>
              <p:spPr>
                <a:xfrm>
                  <a:off x="1156083" y="3671941"/>
                  <a:ext cx="0" cy="5257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7A888A3-92A9-B54E-A37E-2318358EF357}"/>
                    </a:ext>
                  </a:extLst>
                </p:cNvPr>
                <p:cNvCxnSpPr/>
                <p:nvPr/>
              </p:nvCxnSpPr>
              <p:spPr>
                <a:xfrm>
                  <a:off x="4774487" y="3658411"/>
                  <a:ext cx="0" cy="5257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1F6010D-F445-8540-A7D5-F5994A7CEFE2}"/>
                    </a:ext>
                  </a:extLst>
                </p:cNvPr>
                <p:cNvCxnSpPr/>
                <p:nvPr/>
              </p:nvCxnSpPr>
              <p:spPr>
                <a:xfrm>
                  <a:off x="7265523" y="3658411"/>
                  <a:ext cx="0" cy="5257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CFC1B6D8-C15C-AE48-AD0A-39C529E286FE}"/>
                    </a:ext>
                  </a:extLst>
                </p:cNvPr>
                <p:cNvCxnSpPr>
                  <a:cxnSpLocks/>
                </p:cNvCxnSpPr>
                <p:nvPr/>
              </p:nvCxnSpPr>
              <p:spPr>
                <a:xfrm>
                  <a:off x="6643220" y="3769207"/>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79CCE85-62E6-0B4D-9043-D3D79686C4BB}"/>
                    </a:ext>
                  </a:extLst>
                </p:cNvPr>
                <p:cNvCxnSpPr>
                  <a:cxnSpLocks/>
                </p:cNvCxnSpPr>
                <p:nvPr/>
              </p:nvCxnSpPr>
              <p:spPr>
                <a:xfrm>
                  <a:off x="7770665" y="3753836"/>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E7F1620C-8AE8-7943-A8AA-12C481A9ACCB}"/>
                    </a:ext>
                  </a:extLst>
                </p:cNvPr>
                <p:cNvCxnSpPr>
                  <a:cxnSpLocks/>
                </p:cNvCxnSpPr>
                <p:nvPr/>
              </p:nvCxnSpPr>
              <p:spPr>
                <a:xfrm flipV="1">
                  <a:off x="1156084" y="4332305"/>
                  <a:ext cx="0" cy="1723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85C77C99-709B-7647-841A-1508534D3CD8}"/>
                    </a:ext>
                  </a:extLst>
                </p:cNvPr>
                <p:cNvCxnSpPr>
                  <a:cxnSpLocks/>
                </p:cNvCxnSpPr>
                <p:nvPr/>
              </p:nvCxnSpPr>
              <p:spPr>
                <a:xfrm>
                  <a:off x="4724891" y="3331440"/>
                  <a:ext cx="34993" cy="1983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278F5778-48FF-A24B-87DC-01267BFA2287}"/>
                    </a:ext>
                  </a:extLst>
                </p:cNvPr>
                <p:cNvSpPr txBox="1"/>
                <p:nvPr/>
              </p:nvSpPr>
              <p:spPr>
                <a:xfrm>
                  <a:off x="629136" y="4456978"/>
                  <a:ext cx="1013419" cy="276999"/>
                </a:xfrm>
                <a:prstGeom prst="rect">
                  <a:avLst/>
                </a:prstGeom>
                <a:noFill/>
              </p:spPr>
              <p:txBody>
                <a:bodyPr wrap="none" rtlCol="0">
                  <a:spAutoFit/>
                </a:bodyPr>
                <a:lstStyle/>
                <a:p>
                  <a:r>
                    <a:rPr lang="en-US" sz="1200" dirty="0"/>
                    <a:t>YAG screen</a:t>
                  </a:r>
                </a:p>
              </p:txBody>
            </p:sp>
            <p:sp>
              <p:nvSpPr>
                <p:cNvPr id="75" name="TextBox 74">
                  <a:extLst>
                    <a:ext uri="{FF2B5EF4-FFF2-40B4-BE49-F238E27FC236}">
                      <a16:creationId xmlns:a16="http://schemas.microsoft.com/office/drawing/2014/main" id="{13A0B8DF-F1C3-9543-BAF3-68C9FEBC1CF8}"/>
                    </a:ext>
                  </a:extLst>
                </p:cNvPr>
                <p:cNvSpPr txBox="1"/>
                <p:nvPr/>
              </p:nvSpPr>
              <p:spPr>
                <a:xfrm>
                  <a:off x="4235677" y="3102553"/>
                  <a:ext cx="1013419" cy="276999"/>
                </a:xfrm>
                <a:prstGeom prst="rect">
                  <a:avLst/>
                </a:prstGeom>
                <a:noFill/>
              </p:spPr>
              <p:txBody>
                <a:bodyPr wrap="none" rtlCol="0">
                  <a:spAutoFit/>
                </a:bodyPr>
                <a:lstStyle/>
                <a:p>
                  <a:r>
                    <a:rPr lang="en-US" sz="1200" dirty="0"/>
                    <a:t>OTR screen</a:t>
                  </a:r>
                </a:p>
              </p:txBody>
            </p:sp>
            <p:cxnSp>
              <p:nvCxnSpPr>
                <p:cNvPr id="76" name="Straight Arrow Connector 75">
                  <a:extLst>
                    <a:ext uri="{FF2B5EF4-FFF2-40B4-BE49-F238E27FC236}">
                      <a16:creationId xmlns:a16="http://schemas.microsoft.com/office/drawing/2014/main" id="{8C6935B4-4088-B04A-AC49-F188385635D5}"/>
                    </a:ext>
                  </a:extLst>
                </p:cNvPr>
                <p:cNvCxnSpPr>
                  <a:cxnSpLocks/>
                </p:cNvCxnSpPr>
                <p:nvPr/>
              </p:nvCxnSpPr>
              <p:spPr>
                <a:xfrm flipV="1">
                  <a:off x="7198617" y="4330687"/>
                  <a:ext cx="0" cy="352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2BA20DFA-E10B-8846-8009-654EBCA51100}"/>
                    </a:ext>
                  </a:extLst>
                </p:cNvPr>
                <p:cNvSpPr txBox="1"/>
                <p:nvPr/>
              </p:nvSpPr>
              <p:spPr>
                <a:xfrm>
                  <a:off x="6602487" y="4636456"/>
                  <a:ext cx="1309974" cy="276999"/>
                </a:xfrm>
                <a:prstGeom prst="rect">
                  <a:avLst/>
                </a:prstGeom>
                <a:noFill/>
              </p:spPr>
              <p:txBody>
                <a:bodyPr wrap="none" rtlCol="0">
                  <a:spAutoFit/>
                </a:bodyPr>
                <a:lstStyle/>
                <a:p>
                  <a:r>
                    <a:rPr lang="en-US" sz="1200" dirty="0"/>
                    <a:t>Chromox screen</a:t>
                  </a:r>
                </a:p>
              </p:txBody>
            </p:sp>
            <p:cxnSp>
              <p:nvCxnSpPr>
                <p:cNvPr id="78" name="Straight Arrow Connector 77">
                  <a:extLst>
                    <a:ext uri="{FF2B5EF4-FFF2-40B4-BE49-F238E27FC236}">
                      <a16:creationId xmlns:a16="http://schemas.microsoft.com/office/drawing/2014/main" id="{66DD907E-A441-AF46-A1D5-BC94E7FFE679}"/>
                    </a:ext>
                  </a:extLst>
                </p:cNvPr>
                <p:cNvCxnSpPr>
                  <a:cxnSpLocks/>
                </p:cNvCxnSpPr>
                <p:nvPr/>
              </p:nvCxnSpPr>
              <p:spPr>
                <a:xfrm>
                  <a:off x="1541108" y="3464560"/>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D173B48A-2C81-834E-BB52-F03C21B3AF5E}"/>
                    </a:ext>
                  </a:extLst>
                </p:cNvPr>
                <p:cNvCxnSpPr>
                  <a:cxnSpLocks/>
                </p:cNvCxnSpPr>
                <p:nvPr/>
              </p:nvCxnSpPr>
              <p:spPr>
                <a:xfrm>
                  <a:off x="2065904" y="3464560"/>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1B6B59BA-9989-BE4D-8B51-F8A0E048BDED}"/>
                    </a:ext>
                  </a:extLst>
                </p:cNvPr>
                <p:cNvCxnSpPr>
                  <a:cxnSpLocks/>
                </p:cNvCxnSpPr>
                <p:nvPr/>
              </p:nvCxnSpPr>
              <p:spPr>
                <a:xfrm>
                  <a:off x="4202387" y="3461729"/>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30FAB5F5-752A-8849-B82D-6DBE10B28CF3}"/>
                    </a:ext>
                  </a:extLst>
                </p:cNvPr>
                <p:cNvCxnSpPr>
                  <a:cxnSpLocks/>
                </p:cNvCxnSpPr>
                <p:nvPr/>
              </p:nvCxnSpPr>
              <p:spPr>
                <a:xfrm>
                  <a:off x="1541108" y="3464560"/>
                  <a:ext cx="2661279" cy="0"/>
                </a:xfrm>
                <a:prstGeom prst="line">
                  <a:avLst/>
                </a:prstGeom>
              </p:spPr>
              <p:style>
                <a:lnRef idx="1">
                  <a:schemeClr val="dk1"/>
                </a:lnRef>
                <a:fillRef idx="0">
                  <a:schemeClr val="dk1"/>
                </a:fillRef>
                <a:effectRef idx="0">
                  <a:schemeClr val="dk1"/>
                </a:effectRef>
                <a:fontRef idx="minor">
                  <a:schemeClr val="tx1"/>
                </a:fontRef>
              </p:style>
            </p:cxnSp>
            <p:sp>
              <p:nvSpPr>
                <p:cNvPr id="82" name="TextBox 81">
                  <a:extLst>
                    <a:ext uri="{FF2B5EF4-FFF2-40B4-BE49-F238E27FC236}">
                      <a16:creationId xmlns:a16="http://schemas.microsoft.com/office/drawing/2014/main" id="{7FE60C0F-65EA-DF4D-9684-626B3075E721}"/>
                    </a:ext>
                  </a:extLst>
                </p:cNvPr>
                <p:cNvSpPr txBox="1"/>
                <p:nvPr/>
              </p:nvSpPr>
              <p:spPr>
                <a:xfrm>
                  <a:off x="2228480" y="3210407"/>
                  <a:ext cx="1462260" cy="276999"/>
                </a:xfrm>
                <a:prstGeom prst="rect">
                  <a:avLst/>
                </a:prstGeom>
                <a:noFill/>
              </p:spPr>
              <p:txBody>
                <a:bodyPr wrap="none" rtlCol="0">
                  <a:spAutoFit/>
                </a:bodyPr>
                <a:lstStyle/>
                <a:p>
                  <a:r>
                    <a:rPr lang="en-US" sz="1200" dirty="0"/>
                    <a:t>Radiation monitors</a:t>
                  </a:r>
                </a:p>
              </p:txBody>
            </p:sp>
            <p:cxnSp>
              <p:nvCxnSpPr>
                <p:cNvPr id="83" name="Straight Arrow Connector 82">
                  <a:extLst>
                    <a:ext uri="{FF2B5EF4-FFF2-40B4-BE49-F238E27FC236}">
                      <a16:creationId xmlns:a16="http://schemas.microsoft.com/office/drawing/2014/main" id="{9370C617-F216-F145-BDEC-256D1CE6E967}"/>
                    </a:ext>
                  </a:extLst>
                </p:cNvPr>
                <p:cNvCxnSpPr>
                  <a:cxnSpLocks/>
                </p:cNvCxnSpPr>
                <p:nvPr/>
              </p:nvCxnSpPr>
              <p:spPr>
                <a:xfrm flipV="1">
                  <a:off x="3264332" y="4013544"/>
                  <a:ext cx="285056" cy="3982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948D3D89-163C-BD45-AF53-4C29DBD7B809}"/>
                    </a:ext>
                  </a:extLst>
                </p:cNvPr>
                <p:cNvSpPr txBox="1"/>
                <p:nvPr/>
              </p:nvSpPr>
              <p:spPr>
                <a:xfrm>
                  <a:off x="2932094" y="4381202"/>
                  <a:ext cx="553357" cy="276999"/>
                </a:xfrm>
                <a:prstGeom prst="rect">
                  <a:avLst/>
                </a:prstGeom>
                <a:noFill/>
              </p:spPr>
              <p:txBody>
                <a:bodyPr wrap="none" rtlCol="0">
                  <a:spAutoFit/>
                </a:bodyPr>
                <a:lstStyle/>
                <a:p>
                  <a:r>
                    <a:rPr lang="en-US" sz="1200" dirty="0"/>
                    <a:t>WFM</a:t>
                  </a:r>
                </a:p>
              </p:txBody>
            </p:sp>
            <p:cxnSp>
              <p:nvCxnSpPr>
                <p:cNvPr id="85" name="Straight Arrow Connector 84">
                  <a:extLst>
                    <a:ext uri="{FF2B5EF4-FFF2-40B4-BE49-F238E27FC236}">
                      <a16:creationId xmlns:a16="http://schemas.microsoft.com/office/drawing/2014/main" id="{89FFE7F1-F945-CE46-AEE6-85454DA4CF7B}"/>
                    </a:ext>
                  </a:extLst>
                </p:cNvPr>
                <p:cNvCxnSpPr>
                  <a:cxnSpLocks/>
                </p:cNvCxnSpPr>
                <p:nvPr/>
              </p:nvCxnSpPr>
              <p:spPr>
                <a:xfrm flipH="1" flipV="1">
                  <a:off x="3940917" y="4177955"/>
                  <a:ext cx="2551" cy="2714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46580284-4FB0-9B46-B5D4-B807E0F47877}"/>
                    </a:ext>
                  </a:extLst>
                </p:cNvPr>
                <p:cNvCxnSpPr>
                  <a:cxnSpLocks/>
                </p:cNvCxnSpPr>
                <p:nvPr/>
              </p:nvCxnSpPr>
              <p:spPr>
                <a:xfrm>
                  <a:off x="6673821" y="3307109"/>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E0B1A5F7-72D0-8241-A362-118E35035DAF}"/>
                    </a:ext>
                  </a:extLst>
                </p:cNvPr>
                <p:cNvCxnSpPr>
                  <a:cxnSpLocks/>
                </p:cNvCxnSpPr>
                <p:nvPr/>
              </p:nvCxnSpPr>
              <p:spPr>
                <a:xfrm>
                  <a:off x="7767577" y="3307109"/>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189C8968-2513-674B-AB67-FA5D1365A0E5}"/>
                    </a:ext>
                  </a:extLst>
                </p:cNvPr>
                <p:cNvCxnSpPr>
                  <a:cxnSpLocks/>
                </p:cNvCxnSpPr>
                <p:nvPr/>
              </p:nvCxnSpPr>
              <p:spPr>
                <a:xfrm>
                  <a:off x="6673821" y="3307109"/>
                  <a:ext cx="1096844" cy="0"/>
                </a:xfrm>
                <a:prstGeom prst="line">
                  <a:avLst/>
                </a:prstGeom>
              </p:spPr>
              <p:style>
                <a:lnRef idx="1">
                  <a:schemeClr val="dk1"/>
                </a:lnRef>
                <a:fillRef idx="0">
                  <a:schemeClr val="dk1"/>
                </a:fillRef>
                <a:effectRef idx="0">
                  <a:schemeClr val="dk1"/>
                </a:effectRef>
                <a:fontRef idx="minor">
                  <a:schemeClr val="tx1"/>
                </a:fontRef>
              </p:style>
            </p:cxnSp>
            <p:sp>
              <p:nvSpPr>
                <p:cNvPr id="90" name="TextBox 89">
                  <a:extLst>
                    <a:ext uri="{FF2B5EF4-FFF2-40B4-BE49-F238E27FC236}">
                      <a16:creationId xmlns:a16="http://schemas.microsoft.com/office/drawing/2014/main" id="{292AACCD-457F-0F40-B294-F5021A161D24}"/>
                    </a:ext>
                  </a:extLst>
                </p:cNvPr>
                <p:cNvSpPr txBox="1"/>
                <p:nvPr/>
              </p:nvSpPr>
              <p:spPr>
                <a:xfrm>
                  <a:off x="6379669" y="3068107"/>
                  <a:ext cx="1755609" cy="276999"/>
                </a:xfrm>
                <a:prstGeom prst="rect">
                  <a:avLst/>
                </a:prstGeom>
                <a:noFill/>
              </p:spPr>
              <p:txBody>
                <a:bodyPr wrap="none" rtlCol="0">
                  <a:spAutoFit/>
                </a:bodyPr>
                <a:lstStyle/>
                <a:p>
                  <a:r>
                    <a:rPr lang="en-US" sz="1200" dirty="0"/>
                    <a:t>H/V Corrector magnets</a:t>
                  </a:r>
                </a:p>
              </p:txBody>
            </p:sp>
            <p:cxnSp>
              <p:nvCxnSpPr>
                <p:cNvPr id="91" name="Straight Arrow Connector 90">
                  <a:extLst>
                    <a:ext uri="{FF2B5EF4-FFF2-40B4-BE49-F238E27FC236}">
                      <a16:creationId xmlns:a16="http://schemas.microsoft.com/office/drawing/2014/main" id="{BE78117F-3EA4-9E45-9120-7A127A9F0E49}"/>
                    </a:ext>
                  </a:extLst>
                </p:cNvPr>
                <p:cNvCxnSpPr>
                  <a:cxnSpLocks/>
                  <a:endCxn id="57" idx="2"/>
                </p:cNvCxnSpPr>
                <p:nvPr/>
              </p:nvCxnSpPr>
              <p:spPr>
                <a:xfrm flipV="1">
                  <a:off x="5341901" y="4230163"/>
                  <a:ext cx="1604" cy="33959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09336E2A-6C42-6C4E-837D-C561FE8BDD30}"/>
                    </a:ext>
                  </a:extLst>
                </p:cNvPr>
                <p:cNvSpPr txBox="1"/>
                <p:nvPr/>
              </p:nvSpPr>
              <p:spPr>
                <a:xfrm>
                  <a:off x="5048882" y="4522884"/>
                  <a:ext cx="551754" cy="276999"/>
                </a:xfrm>
                <a:prstGeom prst="rect">
                  <a:avLst/>
                </a:prstGeom>
                <a:noFill/>
              </p:spPr>
              <p:txBody>
                <a:bodyPr wrap="none" rtlCol="0">
                  <a:spAutoFit/>
                </a:bodyPr>
                <a:lstStyle/>
                <a:p>
                  <a:r>
                    <a:rPr lang="en-US" sz="1200" dirty="0"/>
                    <a:t>iBPM</a:t>
                  </a:r>
                  <a:endParaRPr lang="en-US" dirty="0"/>
                </a:p>
              </p:txBody>
            </p:sp>
            <p:cxnSp>
              <p:nvCxnSpPr>
                <p:cNvPr id="95" name="Straight Arrow Connector 94">
                  <a:extLst>
                    <a:ext uri="{FF2B5EF4-FFF2-40B4-BE49-F238E27FC236}">
                      <a16:creationId xmlns:a16="http://schemas.microsoft.com/office/drawing/2014/main" id="{2C23B5CF-F12C-F046-ABD3-047351B7F458}"/>
                    </a:ext>
                  </a:extLst>
                </p:cNvPr>
                <p:cNvCxnSpPr>
                  <a:cxnSpLocks/>
                </p:cNvCxnSpPr>
                <p:nvPr/>
              </p:nvCxnSpPr>
              <p:spPr>
                <a:xfrm flipV="1">
                  <a:off x="2097400" y="4282700"/>
                  <a:ext cx="118196" cy="2786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4D96216A-A639-0E4F-9983-3758B78EA9E2}"/>
                    </a:ext>
                  </a:extLst>
                </p:cNvPr>
                <p:cNvSpPr txBox="1"/>
                <p:nvPr/>
              </p:nvSpPr>
              <p:spPr>
                <a:xfrm>
                  <a:off x="1730166" y="4529264"/>
                  <a:ext cx="611065" cy="276999"/>
                </a:xfrm>
                <a:prstGeom prst="rect">
                  <a:avLst/>
                </a:prstGeom>
                <a:noFill/>
              </p:spPr>
              <p:txBody>
                <a:bodyPr wrap="none" rtlCol="0">
                  <a:spAutoFit/>
                </a:bodyPr>
                <a:lstStyle/>
                <a:p>
                  <a:r>
                    <a:rPr lang="en-US" sz="1200" dirty="0"/>
                    <a:t>Girder</a:t>
                  </a:r>
                  <a:endParaRPr lang="en-US" dirty="0"/>
                </a:p>
              </p:txBody>
            </p:sp>
          </p:grpSp>
          <p:sp>
            <p:nvSpPr>
              <p:cNvPr id="60" name="Rectangle 59">
                <a:extLst>
                  <a:ext uri="{FF2B5EF4-FFF2-40B4-BE49-F238E27FC236}">
                    <a16:creationId xmlns:a16="http://schemas.microsoft.com/office/drawing/2014/main" id="{07D56893-63E1-794C-B70D-056F2F3E4440}"/>
                  </a:ext>
                </a:extLst>
              </p:cNvPr>
              <p:cNvSpPr/>
              <p:nvPr/>
            </p:nvSpPr>
            <p:spPr>
              <a:xfrm>
                <a:off x="2370598" y="3957399"/>
                <a:ext cx="134151" cy="11818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1" name="Rectangle 60">
                <a:extLst>
                  <a:ext uri="{FF2B5EF4-FFF2-40B4-BE49-F238E27FC236}">
                    <a16:creationId xmlns:a16="http://schemas.microsoft.com/office/drawing/2014/main" id="{EE41DF1C-E883-414D-A4AD-752A3F5CA78F}"/>
                  </a:ext>
                </a:extLst>
              </p:cNvPr>
              <p:cNvSpPr/>
              <p:nvPr/>
            </p:nvSpPr>
            <p:spPr>
              <a:xfrm>
                <a:off x="2552032" y="3957398"/>
                <a:ext cx="134151" cy="11818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7" name="Rectangle 96">
                <a:extLst>
                  <a:ext uri="{FF2B5EF4-FFF2-40B4-BE49-F238E27FC236}">
                    <a16:creationId xmlns:a16="http://schemas.microsoft.com/office/drawing/2014/main" id="{D83D84E2-C51D-2143-A466-865FF8C60D95}"/>
                  </a:ext>
                </a:extLst>
              </p:cNvPr>
              <p:cNvSpPr/>
              <p:nvPr/>
            </p:nvSpPr>
            <p:spPr>
              <a:xfrm>
                <a:off x="2730431" y="3957398"/>
                <a:ext cx="134151" cy="11818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98" name="Straight Arrow Connector 97">
                <a:extLst>
                  <a:ext uri="{FF2B5EF4-FFF2-40B4-BE49-F238E27FC236}">
                    <a16:creationId xmlns:a16="http://schemas.microsoft.com/office/drawing/2014/main" id="{2ED3754E-1ED1-DC4E-9630-4D39CFF3F099}"/>
                  </a:ext>
                </a:extLst>
              </p:cNvPr>
              <p:cNvCxnSpPr>
                <a:cxnSpLocks/>
              </p:cNvCxnSpPr>
              <p:nvPr/>
            </p:nvCxnSpPr>
            <p:spPr>
              <a:xfrm flipV="1">
                <a:off x="2734538" y="4075286"/>
                <a:ext cx="70802" cy="4613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7155A147-BE01-2249-87ED-2096123E85C1}"/>
                  </a:ext>
                </a:extLst>
              </p:cNvPr>
              <p:cNvCxnSpPr>
                <a:cxnSpLocks/>
              </p:cNvCxnSpPr>
              <p:nvPr/>
            </p:nvCxnSpPr>
            <p:spPr>
              <a:xfrm flipH="1" flipV="1">
                <a:off x="2488142" y="4095336"/>
                <a:ext cx="70481" cy="4230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A892F8B3-8CD3-FB47-A19E-8544F79EFF6D}"/>
                  </a:ext>
                </a:extLst>
              </p:cNvPr>
              <p:cNvCxnSpPr>
                <a:cxnSpLocks/>
              </p:cNvCxnSpPr>
              <p:nvPr/>
            </p:nvCxnSpPr>
            <p:spPr>
              <a:xfrm flipV="1">
                <a:off x="2646859" y="4090436"/>
                <a:ext cx="4926" cy="4301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A8C1077-D922-EC41-A0B0-F380F8512334}"/>
                  </a:ext>
                </a:extLst>
              </p:cNvPr>
              <p:cNvSpPr txBox="1"/>
              <p:nvPr/>
            </p:nvSpPr>
            <p:spPr>
              <a:xfrm>
                <a:off x="2382549" y="4518363"/>
                <a:ext cx="556563" cy="404085"/>
              </a:xfrm>
              <a:prstGeom prst="rect">
                <a:avLst/>
              </a:prstGeom>
              <a:noFill/>
            </p:spPr>
            <p:txBody>
              <a:bodyPr wrap="none" rtlCol="0">
                <a:spAutoFit/>
              </a:bodyPr>
              <a:lstStyle/>
              <a:p>
                <a:pPr algn="ctr"/>
                <a:r>
                  <a:rPr lang="en-US" sz="1013" dirty="0"/>
                  <a:t> CLIC </a:t>
                </a:r>
              </a:p>
              <a:p>
                <a:pPr algn="ctr"/>
                <a:r>
                  <a:rPr lang="en-US" sz="1013" dirty="0"/>
                  <a:t>BPM</a:t>
                </a:r>
              </a:p>
            </p:txBody>
          </p:sp>
        </p:grpSp>
        <p:cxnSp>
          <p:nvCxnSpPr>
            <p:cNvPr id="102" name="Straight Connector 101">
              <a:extLst>
                <a:ext uri="{FF2B5EF4-FFF2-40B4-BE49-F238E27FC236}">
                  <a16:creationId xmlns:a16="http://schemas.microsoft.com/office/drawing/2014/main" id="{6BE8A193-8E9F-844C-B000-8414272AC955}"/>
                </a:ext>
              </a:extLst>
            </p:cNvPr>
            <p:cNvCxnSpPr>
              <a:cxnSpLocks/>
            </p:cNvCxnSpPr>
            <p:nvPr/>
          </p:nvCxnSpPr>
          <p:spPr>
            <a:xfrm flipH="1">
              <a:off x="712249" y="4186688"/>
              <a:ext cx="3269957" cy="142532"/>
            </a:xfrm>
            <a:prstGeom prst="line">
              <a:avLst/>
            </a:prstGeom>
            <a:ln w="317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103" name="Rectangle 102">
              <a:extLst>
                <a:ext uri="{FF2B5EF4-FFF2-40B4-BE49-F238E27FC236}">
                  <a16:creationId xmlns:a16="http://schemas.microsoft.com/office/drawing/2014/main" id="{860CE8F8-FFA5-2F44-8F51-4FA39988C39B}"/>
                </a:ext>
              </a:extLst>
            </p:cNvPr>
            <p:cNvSpPr/>
            <p:nvPr/>
          </p:nvSpPr>
          <p:spPr>
            <a:xfrm>
              <a:off x="108537" y="4362655"/>
              <a:ext cx="1173719" cy="276999"/>
            </a:xfrm>
            <a:prstGeom prst="rect">
              <a:avLst/>
            </a:prstGeom>
          </p:spPr>
          <p:txBody>
            <a:bodyPr wrap="none">
              <a:spAutoFit/>
            </a:bodyPr>
            <a:lstStyle/>
            <a:p>
              <a:r>
                <a:rPr lang="en-US" sz="1200" dirty="0"/>
                <a:t>Real trajectory</a:t>
              </a:r>
            </a:p>
          </p:txBody>
        </p:sp>
        <p:sp>
          <p:nvSpPr>
            <p:cNvPr id="104" name="Rectangle 103">
              <a:extLst>
                <a:ext uri="{FF2B5EF4-FFF2-40B4-BE49-F238E27FC236}">
                  <a16:creationId xmlns:a16="http://schemas.microsoft.com/office/drawing/2014/main" id="{5459F4DF-0CBB-BD4F-B732-80B5844E809F}"/>
                </a:ext>
              </a:extLst>
            </p:cNvPr>
            <p:cNvSpPr/>
            <p:nvPr/>
          </p:nvSpPr>
          <p:spPr>
            <a:xfrm>
              <a:off x="156053" y="3869633"/>
              <a:ext cx="1191352" cy="276999"/>
            </a:xfrm>
            <a:prstGeom prst="rect">
              <a:avLst/>
            </a:prstGeom>
          </p:spPr>
          <p:txBody>
            <a:bodyPr wrap="none">
              <a:spAutoFit/>
            </a:bodyPr>
            <a:lstStyle/>
            <a:p>
              <a:r>
                <a:rPr lang="en-US" sz="1200" dirty="0">
                  <a:solidFill>
                    <a:srgbClr val="FF0000"/>
                  </a:solidFill>
                </a:rPr>
                <a:t>Ideal trajectory</a:t>
              </a:r>
            </a:p>
          </p:txBody>
        </p:sp>
      </p:grpSp>
      <p:cxnSp>
        <p:nvCxnSpPr>
          <p:cNvPr id="106" name="Straight Connector 105">
            <a:extLst>
              <a:ext uri="{FF2B5EF4-FFF2-40B4-BE49-F238E27FC236}">
                <a16:creationId xmlns:a16="http://schemas.microsoft.com/office/drawing/2014/main" id="{61C17086-648C-B346-BE1B-80249ED8786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05" name="Group 104">
            <a:extLst>
              <a:ext uri="{FF2B5EF4-FFF2-40B4-BE49-F238E27FC236}">
                <a16:creationId xmlns:a16="http://schemas.microsoft.com/office/drawing/2014/main" id="{6E4BABD5-11F8-CD4B-8DF5-159F9D7DA0B5}"/>
              </a:ext>
            </a:extLst>
          </p:cNvPr>
          <p:cNvGrpSpPr/>
          <p:nvPr/>
        </p:nvGrpSpPr>
        <p:grpSpPr>
          <a:xfrm>
            <a:off x="65189" y="4757440"/>
            <a:ext cx="4360624" cy="371230"/>
            <a:chOff x="65189" y="4757440"/>
            <a:chExt cx="4360624" cy="371230"/>
          </a:xfrm>
        </p:grpSpPr>
        <p:pic>
          <p:nvPicPr>
            <p:cNvPr id="107" name="Picture 106">
              <a:extLst>
                <a:ext uri="{FF2B5EF4-FFF2-40B4-BE49-F238E27FC236}">
                  <a16:creationId xmlns:a16="http://schemas.microsoft.com/office/drawing/2014/main" id="{C60F367A-56EE-5646-91A5-FBC236B527AC}"/>
                </a:ext>
              </a:extLst>
            </p:cNvPr>
            <p:cNvPicPr>
              <a:picLocks noChangeAspect="1"/>
            </p:cNvPicPr>
            <p:nvPr/>
          </p:nvPicPr>
          <p:blipFill>
            <a:blip r:embed="rId6"/>
            <a:stretch>
              <a:fillRect/>
            </a:stretch>
          </p:blipFill>
          <p:spPr>
            <a:xfrm>
              <a:off x="65189" y="4757440"/>
              <a:ext cx="372661" cy="371230"/>
            </a:xfrm>
            <a:prstGeom prst="rect">
              <a:avLst/>
            </a:prstGeom>
          </p:spPr>
        </p:pic>
        <p:pic>
          <p:nvPicPr>
            <p:cNvPr id="109" name="Picture 108">
              <a:extLst>
                <a:ext uri="{FF2B5EF4-FFF2-40B4-BE49-F238E27FC236}">
                  <a16:creationId xmlns:a16="http://schemas.microsoft.com/office/drawing/2014/main" id="{230450C5-1725-9241-9184-B8084D7D938B}"/>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110" name="Straight Connector 109">
              <a:extLst>
                <a:ext uri="{FF2B5EF4-FFF2-40B4-BE49-F238E27FC236}">
                  <a16:creationId xmlns:a16="http://schemas.microsoft.com/office/drawing/2014/main" id="{554C6238-D113-A446-AF3C-00B8FC44B391}"/>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11" name="Straight Connector 110">
              <a:extLst>
                <a:ext uri="{FF2B5EF4-FFF2-40B4-BE49-F238E27FC236}">
                  <a16:creationId xmlns:a16="http://schemas.microsoft.com/office/drawing/2014/main" id="{4B09FD27-5370-0F46-B3E4-AE60199D8E9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12" name="Immagine 3">
              <a:extLst>
                <a:ext uri="{FF2B5EF4-FFF2-40B4-BE49-F238E27FC236}">
                  <a16:creationId xmlns:a16="http://schemas.microsoft.com/office/drawing/2014/main" id="{39AE854F-BD1D-D24E-8421-AE755F4B6E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92" name="Titolo 1">
            <a:extLst>
              <a:ext uri="{FF2B5EF4-FFF2-40B4-BE49-F238E27FC236}">
                <a16:creationId xmlns:a16="http://schemas.microsoft.com/office/drawing/2014/main" id="{5A802474-A920-8E41-8D9C-2C007959E016}"/>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Problem</a:t>
            </a:r>
          </a:p>
        </p:txBody>
      </p:sp>
      <p:cxnSp>
        <p:nvCxnSpPr>
          <p:cNvPr id="93" name="Straight Connector 92">
            <a:extLst>
              <a:ext uri="{FF2B5EF4-FFF2-40B4-BE49-F238E27FC236}">
                <a16:creationId xmlns:a16="http://schemas.microsoft.com/office/drawing/2014/main" id="{273074C6-AD72-5948-B490-889BA61732E9}"/>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08" name="Google Shape;55;p13">
            <a:extLst>
              <a:ext uri="{FF2B5EF4-FFF2-40B4-BE49-F238E27FC236}">
                <a16:creationId xmlns:a16="http://schemas.microsoft.com/office/drawing/2014/main" id="{4BEA0A15-9290-4946-8A5C-4EC3679E244C}"/>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113" name="Google Shape;60;p13">
            <a:extLst>
              <a:ext uri="{FF2B5EF4-FFF2-40B4-BE49-F238E27FC236}">
                <a16:creationId xmlns:a16="http://schemas.microsoft.com/office/drawing/2014/main" id="{6247FE23-6205-724F-8BB4-66A33D229DC6}"/>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114143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8</a:t>
            </a:r>
            <a:r>
              <a:rPr lang="it" dirty="0"/>
              <a:t>/25</a:t>
            </a:r>
            <a:endParaRPr lang="it-IT" dirty="0"/>
          </a:p>
        </p:txBody>
      </p:sp>
      <p:cxnSp>
        <p:nvCxnSpPr>
          <p:cNvPr id="64" name="Straight Connector 63">
            <a:extLst>
              <a:ext uri="{FF2B5EF4-FFF2-40B4-BE49-F238E27FC236}">
                <a16:creationId xmlns:a16="http://schemas.microsoft.com/office/drawing/2014/main" id="{364D6076-A78B-0C4D-80CE-418F48705D47}"/>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90E7A209-D604-7644-B43B-595278C2EA01}"/>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99" name="Group 298">
            <a:extLst>
              <a:ext uri="{FF2B5EF4-FFF2-40B4-BE49-F238E27FC236}">
                <a16:creationId xmlns:a16="http://schemas.microsoft.com/office/drawing/2014/main" id="{1EAA5E7E-06E7-7348-84E6-1E6CE3375EF5}"/>
              </a:ext>
            </a:extLst>
          </p:cNvPr>
          <p:cNvGrpSpPr/>
          <p:nvPr/>
        </p:nvGrpSpPr>
        <p:grpSpPr>
          <a:xfrm>
            <a:off x="138090" y="634091"/>
            <a:ext cx="8417864" cy="1845348"/>
            <a:chOff x="108537" y="3316950"/>
            <a:chExt cx="8417864" cy="1845348"/>
          </a:xfrm>
        </p:grpSpPr>
        <p:grpSp>
          <p:nvGrpSpPr>
            <p:cNvPr id="300" name="Group 299">
              <a:extLst>
                <a:ext uri="{FF2B5EF4-FFF2-40B4-BE49-F238E27FC236}">
                  <a16:creationId xmlns:a16="http://schemas.microsoft.com/office/drawing/2014/main" id="{430AC81D-0309-664A-A04A-512B9E72F6C9}"/>
                </a:ext>
              </a:extLst>
            </p:cNvPr>
            <p:cNvGrpSpPr/>
            <p:nvPr/>
          </p:nvGrpSpPr>
          <p:grpSpPr>
            <a:xfrm>
              <a:off x="811378" y="3316950"/>
              <a:ext cx="7715023" cy="1845348"/>
              <a:chOff x="383301" y="3156355"/>
              <a:chExt cx="7715023" cy="1845348"/>
            </a:xfrm>
          </p:grpSpPr>
          <p:grpSp>
            <p:nvGrpSpPr>
              <p:cNvPr id="304" name="Group 303">
                <a:extLst>
                  <a:ext uri="{FF2B5EF4-FFF2-40B4-BE49-F238E27FC236}">
                    <a16:creationId xmlns:a16="http://schemas.microsoft.com/office/drawing/2014/main" id="{83A5DC7D-9401-4B4B-B732-A2FE73721DF1}"/>
                  </a:ext>
                </a:extLst>
              </p:cNvPr>
              <p:cNvGrpSpPr/>
              <p:nvPr/>
            </p:nvGrpSpPr>
            <p:grpSpPr>
              <a:xfrm>
                <a:off x="383301" y="3156355"/>
                <a:ext cx="7715023" cy="1845348"/>
                <a:chOff x="420255" y="3068107"/>
                <a:chExt cx="7715023" cy="1845348"/>
              </a:xfrm>
            </p:grpSpPr>
            <p:sp>
              <p:nvSpPr>
                <p:cNvPr id="312" name="TextBox 311">
                  <a:extLst>
                    <a:ext uri="{FF2B5EF4-FFF2-40B4-BE49-F238E27FC236}">
                      <a16:creationId xmlns:a16="http://schemas.microsoft.com/office/drawing/2014/main" id="{954E3D83-1753-6F44-B02C-046C4CFCD5E3}"/>
                    </a:ext>
                  </a:extLst>
                </p:cNvPr>
                <p:cNvSpPr txBox="1"/>
                <p:nvPr/>
              </p:nvSpPr>
              <p:spPr>
                <a:xfrm>
                  <a:off x="3251704" y="4371873"/>
                  <a:ext cx="1716134" cy="461665"/>
                </a:xfrm>
                <a:prstGeom prst="rect">
                  <a:avLst/>
                </a:prstGeom>
                <a:noFill/>
              </p:spPr>
              <p:txBody>
                <a:bodyPr wrap="square" rtlCol="0">
                  <a:spAutoFit/>
                </a:bodyPr>
                <a:lstStyle/>
                <a:p>
                  <a:pPr algn="ctr"/>
                  <a:r>
                    <a:rPr lang="en-US" sz="1200" dirty="0"/>
                    <a:t>CLIC accelerating structure</a:t>
                  </a:r>
                </a:p>
              </p:txBody>
            </p:sp>
            <p:sp>
              <p:nvSpPr>
                <p:cNvPr id="313" name="Rectangle 312">
                  <a:extLst>
                    <a:ext uri="{FF2B5EF4-FFF2-40B4-BE49-F238E27FC236}">
                      <a16:creationId xmlns:a16="http://schemas.microsoft.com/office/drawing/2014/main" id="{D8BC1B8C-A3A1-BC4D-A4B3-1E600AE8BF0F}"/>
                    </a:ext>
                  </a:extLst>
                </p:cNvPr>
                <p:cNvSpPr/>
                <p:nvPr/>
              </p:nvSpPr>
              <p:spPr>
                <a:xfrm>
                  <a:off x="948068" y="3535483"/>
                  <a:ext cx="419675" cy="780176"/>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Rectangle 313">
                  <a:extLst>
                    <a:ext uri="{FF2B5EF4-FFF2-40B4-BE49-F238E27FC236}">
                      <a16:creationId xmlns:a16="http://schemas.microsoft.com/office/drawing/2014/main" id="{5C3CA3A5-E309-4649-8A2E-56F16B572C07}"/>
                    </a:ext>
                  </a:extLst>
                </p:cNvPr>
                <p:cNvSpPr/>
                <p:nvPr/>
              </p:nvSpPr>
              <p:spPr>
                <a:xfrm>
                  <a:off x="4564650" y="3535483"/>
                  <a:ext cx="419675" cy="780176"/>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Rectangle 314">
                  <a:extLst>
                    <a:ext uri="{FF2B5EF4-FFF2-40B4-BE49-F238E27FC236}">
                      <a16:creationId xmlns:a16="http://schemas.microsoft.com/office/drawing/2014/main" id="{5B5BA1A5-0DB6-E04D-8B4C-BDC9EBEC510C}"/>
                    </a:ext>
                  </a:extLst>
                </p:cNvPr>
                <p:cNvSpPr/>
                <p:nvPr/>
              </p:nvSpPr>
              <p:spPr>
                <a:xfrm>
                  <a:off x="7055686" y="3531213"/>
                  <a:ext cx="419675" cy="780176"/>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Rectangle 315">
                  <a:extLst>
                    <a:ext uri="{FF2B5EF4-FFF2-40B4-BE49-F238E27FC236}">
                      <a16:creationId xmlns:a16="http://schemas.microsoft.com/office/drawing/2014/main" id="{EB1F624A-D144-094C-AED9-396B11244616}"/>
                    </a:ext>
                  </a:extLst>
                </p:cNvPr>
                <p:cNvSpPr/>
                <p:nvPr/>
              </p:nvSpPr>
              <p:spPr>
                <a:xfrm>
                  <a:off x="2189384" y="3585979"/>
                  <a:ext cx="1879233" cy="708189"/>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 name="Rectangle 316">
                  <a:extLst>
                    <a:ext uri="{FF2B5EF4-FFF2-40B4-BE49-F238E27FC236}">
                      <a16:creationId xmlns:a16="http://schemas.microsoft.com/office/drawing/2014/main" id="{3B95A0D7-5BD0-6644-A75A-0145051DD601}"/>
                    </a:ext>
                  </a:extLst>
                </p:cNvPr>
                <p:cNvSpPr/>
                <p:nvPr/>
              </p:nvSpPr>
              <p:spPr>
                <a:xfrm>
                  <a:off x="3191968" y="3682381"/>
                  <a:ext cx="775882" cy="486196"/>
                </a:xfrm>
                <a:prstGeom prst="rect">
                  <a:avLst/>
                </a:prstGeom>
                <a:solidFill>
                  <a:schemeClr val="accent1">
                    <a:lumMod val="75000"/>
                    <a:alpha val="99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Rectangle 317">
                  <a:extLst>
                    <a:ext uri="{FF2B5EF4-FFF2-40B4-BE49-F238E27FC236}">
                      <a16:creationId xmlns:a16="http://schemas.microsoft.com/office/drawing/2014/main" id="{77FB5486-A948-5848-801B-08205B6E7F07}"/>
                    </a:ext>
                  </a:extLst>
                </p:cNvPr>
                <p:cNvSpPr/>
                <p:nvPr/>
              </p:nvSpPr>
              <p:spPr>
                <a:xfrm>
                  <a:off x="3580440" y="3724359"/>
                  <a:ext cx="102184" cy="393884"/>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Rectangle 318">
                  <a:extLst>
                    <a:ext uri="{FF2B5EF4-FFF2-40B4-BE49-F238E27FC236}">
                      <a16:creationId xmlns:a16="http://schemas.microsoft.com/office/drawing/2014/main" id="{F224DC6E-9E9B-3D4D-99B8-640BF27262DC}"/>
                    </a:ext>
                  </a:extLst>
                </p:cNvPr>
                <p:cNvSpPr/>
                <p:nvPr/>
              </p:nvSpPr>
              <p:spPr>
                <a:xfrm>
                  <a:off x="7608447" y="3644741"/>
                  <a:ext cx="345923" cy="590663"/>
                </a:xfrm>
                <a:prstGeom prst="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0" name="Straight Arrow Connector 319">
                  <a:extLst>
                    <a:ext uri="{FF2B5EF4-FFF2-40B4-BE49-F238E27FC236}">
                      <a16:creationId xmlns:a16="http://schemas.microsoft.com/office/drawing/2014/main" id="{1977D34B-7CE2-8046-8F2E-92E56B6920D7}"/>
                    </a:ext>
                  </a:extLst>
                </p:cNvPr>
                <p:cNvCxnSpPr>
                  <a:cxnSpLocks/>
                </p:cNvCxnSpPr>
                <p:nvPr/>
              </p:nvCxnSpPr>
              <p:spPr>
                <a:xfrm flipH="1">
                  <a:off x="420255" y="3925571"/>
                  <a:ext cx="7715023" cy="0"/>
                </a:xfrm>
                <a:prstGeom prst="straightConnector1">
                  <a:avLst/>
                </a:prstGeom>
                <a:ln w="38100">
                  <a:solidFill>
                    <a:srgbClr val="FF0000"/>
                  </a:solidFill>
                  <a:prstDash val="lgDashDotDot"/>
                  <a:tailEnd type="triangle"/>
                </a:ln>
              </p:spPr>
              <p:style>
                <a:lnRef idx="1">
                  <a:schemeClr val="accent1"/>
                </a:lnRef>
                <a:fillRef idx="0">
                  <a:schemeClr val="accent1"/>
                </a:fillRef>
                <a:effectRef idx="0">
                  <a:schemeClr val="accent1"/>
                </a:effectRef>
                <a:fontRef idx="minor">
                  <a:schemeClr val="tx1"/>
                </a:fontRef>
              </p:style>
            </p:cxnSp>
            <p:sp>
              <p:nvSpPr>
                <p:cNvPr id="321" name="Rectangle 320">
                  <a:extLst>
                    <a:ext uri="{FF2B5EF4-FFF2-40B4-BE49-F238E27FC236}">
                      <a16:creationId xmlns:a16="http://schemas.microsoft.com/office/drawing/2014/main" id="{D3EE3B08-062B-914E-8A65-2A146411F6BE}"/>
                    </a:ext>
                  </a:extLst>
                </p:cNvPr>
                <p:cNvSpPr/>
                <p:nvPr/>
              </p:nvSpPr>
              <p:spPr>
                <a:xfrm>
                  <a:off x="6470259" y="3639500"/>
                  <a:ext cx="345923" cy="590663"/>
                </a:xfrm>
                <a:prstGeom prst="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Rectangle 321">
                  <a:extLst>
                    <a:ext uri="{FF2B5EF4-FFF2-40B4-BE49-F238E27FC236}">
                      <a16:creationId xmlns:a16="http://schemas.microsoft.com/office/drawing/2014/main" id="{8825DB06-29FB-154B-BAD6-8CBEF4A0AED9}"/>
                    </a:ext>
                  </a:extLst>
                </p:cNvPr>
                <p:cNvSpPr/>
                <p:nvPr/>
              </p:nvSpPr>
              <p:spPr>
                <a:xfrm>
                  <a:off x="5132458" y="3639500"/>
                  <a:ext cx="422093" cy="590663"/>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3" name="Rectangle 322">
                  <a:extLst>
                    <a:ext uri="{FF2B5EF4-FFF2-40B4-BE49-F238E27FC236}">
                      <a16:creationId xmlns:a16="http://schemas.microsoft.com/office/drawing/2014/main" id="{77EB6209-64A1-DA4E-98FB-12E45F4F7D07}"/>
                    </a:ext>
                  </a:extLst>
                </p:cNvPr>
                <p:cNvSpPr/>
                <p:nvPr/>
              </p:nvSpPr>
              <p:spPr>
                <a:xfrm>
                  <a:off x="4134001" y="3789624"/>
                  <a:ext cx="109057" cy="228703"/>
                </a:xfrm>
                <a:prstGeom prst="rect">
                  <a:avLst/>
                </a:prstGeom>
                <a:solidFill>
                  <a:srgbClr val="00B0F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4" name="Rectangle 323">
                  <a:extLst>
                    <a:ext uri="{FF2B5EF4-FFF2-40B4-BE49-F238E27FC236}">
                      <a16:creationId xmlns:a16="http://schemas.microsoft.com/office/drawing/2014/main" id="{DD97829A-DB51-134C-A890-1389D5638C1A}"/>
                    </a:ext>
                  </a:extLst>
                </p:cNvPr>
                <p:cNvSpPr/>
                <p:nvPr/>
              </p:nvSpPr>
              <p:spPr>
                <a:xfrm>
                  <a:off x="2015104" y="3789623"/>
                  <a:ext cx="109057" cy="228703"/>
                </a:xfrm>
                <a:prstGeom prst="rect">
                  <a:avLst/>
                </a:prstGeom>
                <a:solidFill>
                  <a:srgbClr val="00B0F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5" name="Rectangle 324">
                  <a:extLst>
                    <a:ext uri="{FF2B5EF4-FFF2-40B4-BE49-F238E27FC236}">
                      <a16:creationId xmlns:a16="http://schemas.microsoft.com/office/drawing/2014/main" id="{9FDE5686-DB4F-604A-8E08-2362FFBD816E}"/>
                    </a:ext>
                  </a:extLst>
                </p:cNvPr>
                <p:cNvSpPr/>
                <p:nvPr/>
              </p:nvSpPr>
              <p:spPr>
                <a:xfrm>
                  <a:off x="1484457" y="3789622"/>
                  <a:ext cx="109057" cy="228703"/>
                </a:xfrm>
                <a:prstGeom prst="rect">
                  <a:avLst/>
                </a:prstGeom>
                <a:solidFill>
                  <a:srgbClr val="00B0F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6" name="Straight Connector 325">
                  <a:extLst>
                    <a:ext uri="{FF2B5EF4-FFF2-40B4-BE49-F238E27FC236}">
                      <a16:creationId xmlns:a16="http://schemas.microsoft.com/office/drawing/2014/main" id="{AE926C8D-61C3-C141-A5BA-A0EF4C772F4B}"/>
                    </a:ext>
                  </a:extLst>
                </p:cNvPr>
                <p:cNvCxnSpPr/>
                <p:nvPr/>
              </p:nvCxnSpPr>
              <p:spPr>
                <a:xfrm>
                  <a:off x="1156083" y="3671941"/>
                  <a:ext cx="0" cy="5257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0305C9C2-46FC-BD45-94BF-F3A5C1CB1A9F}"/>
                    </a:ext>
                  </a:extLst>
                </p:cNvPr>
                <p:cNvCxnSpPr/>
                <p:nvPr/>
              </p:nvCxnSpPr>
              <p:spPr>
                <a:xfrm>
                  <a:off x="4774487" y="3658411"/>
                  <a:ext cx="0" cy="5257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a:extLst>
                    <a:ext uri="{FF2B5EF4-FFF2-40B4-BE49-F238E27FC236}">
                      <a16:creationId xmlns:a16="http://schemas.microsoft.com/office/drawing/2014/main" id="{E686CCA4-7624-734C-ABEA-C447623F6E55}"/>
                    </a:ext>
                  </a:extLst>
                </p:cNvPr>
                <p:cNvCxnSpPr/>
                <p:nvPr/>
              </p:nvCxnSpPr>
              <p:spPr>
                <a:xfrm>
                  <a:off x="7265523" y="3658411"/>
                  <a:ext cx="0" cy="5257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9457BF4C-C13B-0A44-8982-389CE51FDDFD}"/>
                    </a:ext>
                  </a:extLst>
                </p:cNvPr>
                <p:cNvCxnSpPr>
                  <a:cxnSpLocks/>
                </p:cNvCxnSpPr>
                <p:nvPr/>
              </p:nvCxnSpPr>
              <p:spPr>
                <a:xfrm>
                  <a:off x="6643220" y="3769207"/>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a:extLst>
                    <a:ext uri="{FF2B5EF4-FFF2-40B4-BE49-F238E27FC236}">
                      <a16:creationId xmlns:a16="http://schemas.microsoft.com/office/drawing/2014/main" id="{E040A05E-D3E0-9341-A52B-744E26B794A9}"/>
                    </a:ext>
                  </a:extLst>
                </p:cNvPr>
                <p:cNvCxnSpPr>
                  <a:cxnSpLocks/>
                </p:cNvCxnSpPr>
                <p:nvPr/>
              </p:nvCxnSpPr>
              <p:spPr>
                <a:xfrm>
                  <a:off x="7770665" y="3753836"/>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1" name="Straight Arrow Connector 330">
                  <a:extLst>
                    <a:ext uri="{FF2B5EF4-FFF2-40B4-BE49-F238E27FC236}">
                      <a16:creationId xmlns:a16="http://schemas.microsoft.com/office/drawing/2014/main" id="{03B02988-49BF-3F47-BEB1-FEE0D6C36C1C}"/>
                    </a:ext>
                  </a:extLst>
                </p:cNvPr>
                <p:cNvCxnSpPr>
                  <a:cxnSpLocks/>
                </p:cNvCxnSpPr>
                <p:nvPr/>
              </p:nvCxnSpPr>
              <p:spPr>
                <a:xfrm flipV="1">
                  <a:off x="1156084" y="4332305"/>
                  <a:ext cx="0" cy="1723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2" name="Straight Arrow Connector 331">
                  <a:extLst>
                    <a:ext uri="{FF2B5EF4-FFF2-40B4-BE49-F238E27FC236}">
                      <a16:creationId xmlns:a16="http://schemas.microsoft.com/office/drawing/2014/main" id="{F54AD2A4-3C5C-6E49-87BF-CB55E007BC73}"/>
                    </a:ext>
                  </a:extLst>
                </p:cNvPr>
                <p:cNvCxnSpPr>
                  <a:cxnSpLocks/>
                </p:cNvCxnSpPr>
                <p:nvPr/>
              </p:nvCxnSpPr>
              <p:spPr>
                <a:xfrm>
                  <a:off x="4724891" y="3331440"/>
                  <a:ext cx="34993" cy="1983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3" name="TextBox 332">
                  <a:extLst>
                    <a:ext uri="{FF2B5EF4-FFF2-40B4-BE49-F238E27FC236}">
                      <a16:creationId xmlns:a16="http://schemas.microsoft.com/office/drawing/2014/main" id="{EC7E2817-9492-894F-9779-FC9A26C9CA55}"/>
                    </a:ext>
                  </a:extLst>
                </p:cNvPr>
                <p:cNvSpPr txBox="1"/>
                <p:nvPr/>
              </p:nvSpPr>
              <p:spPr>
                <a:xfrm>
                  <a:off x="629136" y="4456978"/>
                  <a:ext cx="1013419" cy="276999"/>
                </a:xfrm>
                <a:prstGeom prst="rect">
                  <a:avLst/>
                </a:prstGeom>
                <a:noFill/>
              </p:spPr>
              <p:txBody>
                <a:bodyPr wrap="none" rtlCol="0">
                  <a:spAutoFit/>
                </a:bodyPr>
                <a:lstStyle/>
                <a:p>
                  <a:r>
                    <a:rPr lang="en-US" sz="1200" dirty="0"/>
                    <a:t>YAG screen</a:t>
                  </a:r>
                </a:p>
              </p:txBody>
            </p:sp>
            <p:sp>
              <p:nvSpPr>
                <p:cNvPr id="334" name="TextBox 333">
                  <a:extLst>
                    <a:ext uri="{FF2B5EF4-FFF2-40B4-BE49-F238E27FC236}">
                      <a16:creationId xmlns:a16="http://schemas.microsoft.com/office/drawing/2014/main" id="{4DB34221-7ECC-8049-860F-834E03EEFB1C}"/>
                    </a:ext>
                  </a:extLst>
                </p:cNvPr>
                <p:cNvSpPr txBox="1"/>
                <p:nvPr/>
              </p:nvSpPr>
              <p:spPr>
                <a:xfrm>
                  <a:off x="4235677" y="3102553"/>
                  <a:ext cx="1013419" cy="276999"/>
                </a:xfrm>
                <a:prstGeom prst="rect">
                  <a:avLst/>
                </a:prstGeom>
                <a:noFill/>
              </p:spPr>
              <p:txBody>
                <a:bodyPr wrap="none" rtlCol="0">
                  <a:spAutoFit/>
                </a:bodyPr>
                <a:lstStyle/>
                <a:p>
                  <a:r>
                    <a:rPr lang="en-US" sz="1200" dirty="0"/>
                    <a:t>OTR screen</a:t>
                  </a:r>
                </a:p>
              </p:txBody>
            </p:sp>
            <p:cxnSp>
              <p:nvCxnSpPr>
                <p:cNvPr id="335" name="Straight Arrow Connector 334">
                  <a:extLst>
                    <a:ext uri="{FF2B5EF4-FFF2-40B4-BE49-F238E27FC236}">
                      <a16:creationId xmlns:a16="http://schemas.microsoft.com/office/drawing/2014/main" id="{48257B93-073F-B94E-8380-C493CC758519}"/>
                    </a:ext>
                  </a:extLst>
                </p:cNvPr>
                <p:cNvCxnSpPr>
                  <a:cxnSpLocks/>
                </p:cNvCxnSpPr>
                <p:nvPr/>
              </p:nvCxnSpPr>
              <p:spPr>
                <a:xfrm flipV="1">
                  <a:off x="7198617" y="4330687"/>
                  <a:ext cx="0" cy="352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6" name="TextBox 335">
                  <a:extLst>
                    <a:ext uri="{FF2B5EF4-FFF2-40B4-BE49-F238E27FC236}">
                      <a16:creationId xmlns:a16="http://schemas.microsoft.com/office/drawing/2014/main" id="{16CB903C-C111-D647-ACBA-A0D16504804A}"/>
                    </a:ext>
                  </a:extLst>
                </p:cNvPr>
                <p:cNvSpPr txBox="1"/>
                <p:nvPr/>
              </p:nvSpPr>
              <p:spPr>
                <a:xfrm>
                  <a:off x="6602487" y="4636456"/>
                  <a:ext cx="1309974" cy="276999"/>
                </a:xfrm>
                <a:prstGeom prst="rect">
                  <a:avLst/>
                </a:prstGeom>
                <a:noFill/>
              </p:spPr>
              <p:txBody>
                <a:bodyPr wrap="none" rtlCol="0">
                  <a:spAutoFit/>
                </a:bodyPr>
                <a:lstStyle/>
                <a:p>
                  <a:r>
                    <a:rPr lang="en-US" sz="1200" dirty="0"/>
                    <a:t>Chromox screen</a:t>
                  </a:r>
                </a:p>
              </p:txBody>
            </p:sp>
            <p:cxnSp>
              <p:nvCxnSpPr>
                <p:cNvPr id="337" name="Straight Arrow Connector 336">
                  <a:extLst>
                    <a:ext uri="{FF2B5EF4-FFF2-40B4-BE49-F238E27FC236}">
                      <a16:creationId xmlns:a16="http://schemas.microsoft.com/office/drawing/2014/main" id="{FB796843-5CFD-C344-A0E3-82FAAB086CEA}"/>
                    </a:ext>
                  </a:extLst>
                </p:cNvPr>
                <p:cNvCxnSpPr>
                  <a:cxnSpLocks/>
                </p:cNvCxnSpPr>
                <p:nvPr/>
              </p:nvCxnSpPr>
              <p:spPr>
                <a:xfrm>
                  <a:off x="1541108" y="3464560"/>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38" name="Straight Arrow Connector 337">
                  <a:extLst>
                    <a:ext uri="{FF2B5EF4-FFF2-40B4-BE49-F238E27FC236}">
                      <a16:creationId xmlns:a16="http://schemas.microsoft.com/office/drawing/2014/main" id="{02AFC808-B6E7-FE44-A6C8-4A441FC8B238}"/>
                    </a:ext>
                  </a:extLst>
                </p:cNvPr>
                <p:cNvCxnSpPr>
                  <a:cxnSpLocks/>
                </p:cNvCxnSpPr>
                <p:nvPr/>
              </p:nvCxnSpPr>
              <p:spPr>
                <a:xfrm>
                  <a:off x="2065904" y="3464560"/>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39" name="Straight Arrow Connector 338">
                  <a:extLst>
                    <a:ext uri="{FF2B5EF4-FFF2-40B4-BE49-F238E27FC236}">
                      <a16:creationId xmlns:a16="http://schemas.microsoft.com/office/drawing/2014/main" id="{9AC5BA96-D0A9-F44F-AFE3-9E5A84DB2047}"/>
                    </a:ext>
                  </a:extLst>
                </p:cNvPr>
                <p:cNvCxnSpPr>
                  <a:cxnSpLocks/>
                </p:cNvCxnSpPr>
                <p:nvPr/>
              </p:nvCxnSpPr>
              <p:spPr>
                <a:xfrm>
                  <a:off x="4202387" y="3461729"/>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7A29F7A6-F16B-1645-A29C-572ABA405B5B}"/>
                    </a:ext>
                  </a:extLst>
                </p:cNvPr>
                <p:cNvCxnSpPr>
                  <a:cxnSpLocks/>
                </p:cNvCxnSpPr>
                <p:nvPr/>
              </p:nvCxnSpPr>
              <p:spPr>
                <a:xfrm>
                  <a:off x="1541108" y="3464560"/>
                  <a:ext cx="2661279" cy="0"/>
                </a:xfrm>
                <a:prstGeom prst="line">
                  <a:avLst/>
                </a:prstGeom>
              </p:spPr>
              <p:style>
                <a:lnRef idx="1">
                  <a:schemeClr val="dk1"/>
                </a:lnRef>
                <a:fillRef idx="0">
                  <a:schemeClr val="dk1"/>
                </a:fillRef>
                <a:effectRef idx="0">
                  <a:schemeClr val="dk1"/>
                </a:effectRef>
                <a:fontRef idx="minor">
                  <a:schemeClr val="tx1"/>
                </a:fontRef>
              </p:style>
            </p:cxnSp>
            <p:sp>
              <p:nvSpPr>
                <p:cNvPr id="341" name="TextBox 340">
                  <a:extLst>
                    <a:ext uri="{FF2B5EF4-FFF2-40B4-BE49-F238E27FC236}">
                      <a16:creationId xmlns:a16="http://schemas.microsoft.com/office/drawing/2014/main" id="{B47D96DF-4DE0-944D-BB46-328498A94537}"/>
                    </a:ext>
                  </a:extLst>
                </p:cNvPr>
                <p:cNvSpPr txBox="1"/>
                <p:nvPr/>
              </p:nvSpPr>
              <p:spPr>
                <a:xfrm>
                  <a:off x="2228480" y="3210407"/>
                  <a:ext cx="1462260" cy="276999"/>
                </a:xfrm>
                <a:prstGeom prst="rect">
                  <a:avLst/>
                </a:prstGeom>
                <a:noFill/>
              </p:spPr>
              <p:txBody>
                <a:bodyPr wrap="none" rtlCol="0">
                  <a:spAutoFit/>
                </a:bodyPr>
                <a:lstStyle/>
                <a:p>
                  <a:r>
                    <a:rPr lang="en-US" sz="1200" dirty="0"/>
                    <a:t>Radiation monitors</a:t>
                  </a:r>
                </a:p>
              </p:txBody>
            </p:sp>
            <p:cxnSp>
              <p:nvCxnSpPr>
                <p:cNvPr id="342" name="Straight Arrow Connector 341">
                  <a:extLst>
                    <a:ext uri="{FF2B5EF4-FFF2-40B4-BE49-F238E27FC236}">
                      <a16:creationId xmlns:a16="http://schemas.microsoft.com/office/drawing/2014/main" id="{7B26DB72-BB89-1241-A218-2D0ED7290922}"/>
                    </a:ext>
                  </a:extLst>
                </p:cNvPr>
                <p:cNvCxnSpPr>
                  <a:cxnSpLocks/>
                </p:cNvCxnSpPr>
                <p:nvPr/>
              </p:nvCxnSpPr>
              <p:spPr>
                <a:xfrm flipV="1">
                  <a:off x="3264332" y="4013544"/>
                  <a:ext cx="285056" cy="3982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3" name="TextBox 342">
                  <a:extLst>
                    <a:ext uri="{FF2B5EF4-FFF2-40B4-BE49-F238E27FC236}">
                      <a16:creationId xmlns:a16="http://schemas.microsoft.com/office/drawing/2014/main" id="{D491652A-9BA5-234A-B5FF-8638DCE04832}"/>
                    </a:ext>
                  </a:extLst>
                </p:cNvPr>
                <p:cNvSpPr txBox="1"/>
                <p:nvPr/>
              </p:nvSpPr>
              <p:spPr>
                <a:xfrm>
                  <a:off x="2932094" y="4381202"/>
                  <a:ext cx="553357" cy="276999"/>
                </a:xfrm>
                <a:prstGeom prst="rect">
                  <a:avLst/>
                </a:prstGeom>
                <a:noFill/>
              </p:spPr>
              <p:txBody>
                <a:bodyPr wrap="none" rtlCol="0">
                  <a:spAutoFit/>
                </a:bodyPr>
                <a:lstStyle/>
                <a:p>
                  <a:r>
                    <a:rPr lang="en-US" sz="1200" dirty="0"/>
                    <a:t>WFM</a:t>
                  </a:r>
                </a:p>
              </p:txBody>
            </p:sp>
            <p:cxnSp>
              <p:nvCxnSpPr>
                <p:cNvPr id="344" name="Straight Arrow Connector 343">
                  <a:extLst>
                    <a:ext uri="{FF2B5EF4-FFF2-40B4-BE49-F238E27FC236}">
                      <a16:creationId xmlns:a16="http://schemas.microsoft.com/office/drawing/2014/main" id="{CB869CBB-FD4B-6443-9224-99FC9D3A35E2}"/>
                    </a:ext>
                  </a:extLst>
                </p:cNvPr>
                <p:cNvCxnSpPr>
                  <a:cxnSpLocks/>
                </p:cNvCxnSpPr>
                <p:nvPr/>
              </p:nvCxnSpPr>
              <p:spPr>
                <a:xfrm flipH="1" flipV="1">
                  <a:off x="3940917" y="4177955"/>
                  <a:ext cx="2551" cy="2714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5" name="Straight Arrow Connector 344">
                  <a:extLst>
                    <a:ext uri="{FF2B5EF4-FFF2-40B4-BE49-F238E27FC236}">
                      <a16:creationId xmlns:a16="http://schemas.microsoft.com/office/drawing/2014/main" id="{E94B2BA2-7443-AF47-ADDC-F246ACADA3BB}"/>
                    </a:ext>
                  </a:extLst>
                </p:cNvPr>
                <p:cNvCxnSpPr>
                  <a:cxnSpLocks/>
                </p:cNvCxnSpPr>
                <p:nvPr/>
              </p:nvCxnSpPr>
              <p:spPr>
                <a:xfrm>
                  <a:off x="6673821" y="3307109"/>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46" name="Straight Arrow Connector 345">
                  <a:extLst>
                    <a:ext uri="{FF2B5EF4-FFF2-40B4-BE49-F238E27FC236}">
                      <a16:creationId xmlns:a16="http://schemas.microsoft.com/office/drawing/2014/main" id="{806D0CB1-22BB-E84C-AC9F-57A5BBBC4AFA}"/>
                    </a:ext>
                  </a:extLst>
                </p:cNvPr>
                <p:cNvCxnSpPr>
                  <a:cxnSpLocks/>
                </p:cNvCxnSpPr>
                <p:nvPr/>
              </p:nvCxnSpPr>
              <p:spPr>
                <a:xfrm>
                  <a:off x="7767577" y="3307109"/>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9172C73D-4B99-0A48-8415-17C65ADC18DA}"/>
                    </a:ext>
                  </a:extLst>
                </p:cNvPr>
                <p:cNvCxnSpPr>
                  <a:cxnSpLocks/>
                </p:cNvCxnSpPr>
                <p:nvPr/>
              </p:nvCxnSpPr>
              <p:spPr>
                <a:xfrm>
                  <a:off x="6673821" y="3307109"/>
                  <a:ext cx="1096844" cy="0"/>
                </a:xfrm>
                <a:prstGeom prst="line">
                  <a:avLst/>
                </a:prstGeom>
              </p:spPr>
              <p:style>
                <a:lnRef idx="1">
                  <a:schemeClr val="dk1"/>
                </a:lnRef>
                <a:fillRef idx="0">
                  <a:schemeClr val="dk1"/>
                </a:fillRef>
                <a:effectRef idx="0">
                  <a:schemeClr val="dk1"/>
                </a:effectRef>
                <a:fontRef idx="minor">
                  <a:schemeClr val="tx1"/>
                </a:fontRef>
              </p:style>
            </p:cxnSp>
            <p:sp>
              <p:nvSpPr>
                <p:cNvPr id="348" name="TextBox 347">
                  <a:extLst>
                    <a:ext uri="{FF2B5EF4-FFF2-40B4-BE49-F238E27FC236}">
                      <a16:creationId xmlns:a16="http://schemas.microsoft.com/office/drawing/2014/main" id="{0BEAC389-7C3F-C14F-B329-6A092694E635}"/>
                    </a:ext>
                  </a:extLst>
                </p:cNvPr>
                <p:cNvSpPr txBox="1"/>
                <p:nvPr/>
              </p:nvSpPr>
              <p:spPr>
                <a:xfrm>
                  <a:off x="6379669" y="3068107"/>
                  <a:ext cx="1755609" cy="276999"/>
                </a:xfrm>
                <a:prstGeom prst="rect">
                  <a:avLst/>
                </a:prstGeom>
                <a:noFill/>
              </p:spPr>
              <p:txBody>
                <a:bodyPr wrap="none" rtlCol="0">
                  <a:spAutoFit/>
                </a:bodyPr>
                <a:lstStyle/>
                <a:p>
                  <a:r>
                    <a:rPr lang="en-US" sz="1200" dirty="0"/>
                    <a:t>H/V Corrector magnets</a:t>
                  </a:r>
                </a:p>
              </p:txBody>
            </p:sp>
            <p:cxnSp>
              <p:nvCxnSpPr>
                <p:cNvPr id="349" name="Straight Arrow Connector 348">
                  <a:extLst>
                    <a:ext uri="{FF2B5EF4-FFF2-40B4-BE49-F238E27FC236}">
                      <a16:creationId xmlns:a16="http://schemas.microsoft.com/office/drawing/2014/main" id="{1548AFBB-5756-D64D-B0B2-B6162730D423}"/>
                    </a:ext>
                  </a:extLst>
                </p:cNvPr>
                <p:cNvCxnSpPr>
                  <a:cxnSpLocks/>
                  <a:endCxn id="322" idx="2"/>
                </p:cNvCxnSpPr>
                <p:nvPr/>
              </p:nvCxnSpPr>
              <p:spPr>
                <a:xfrm flipV="1">
                  <a:off x="5341901" y="4230163"/>
                  <a:ext cx="1604" cy="33959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50" name="TextBox 349">
                  <a:extLst>
                    <a:ext uri="{FF2B5EF4-FFF2-40B4-BE49-F238E27FC236}">
                      <a16:creationId xmlns:a16="http://schemas.microsoft.com/office/drawing/2014/main" id="{F57331E7-DDE4-AB47-8C31-D14B13D3B992}"/>
                    </a:ext>
                  </a:extLst>
                </p:cNvPr>
                <p:cNvSpPr txBox="1"/>
                <p:nvPr/>
              </p:nvSpPr>
              <p:spPr>
                <a:xfrm>
                  <a:off x="5048882" y="4522884"/>
                  <a:ext cx="551754" cy="276999"/>
                </a:xfrm>
                <a:prstGeom prst="rect">
                  <a:avLst/>
                </a:prstGeom>
                <a:noFill/>
              </p:spPr>
              <p:txBody>
                <a:bodyPr wrap="none" rtlCol="0">
                  <a:spAutoFit/>
                </a:bodyPr>
                <a:lstStyle/>
                <a:p>
                  <a:r>
                    <a:rPr lang="en-US" sz="1200" dirty="0"/>
                    <a:t>iBPM</a:t>
                  </a:r>
                  <a:endParaRPr lang="en-US" dirty="0"/>
                </a:p>
              </p:txBody>
            </p:sp>
            <p:cxnSp>
              <p:nvCxnSpPr>
                <p:cNvPr id="351" name="Straight Arrow Connector 350">
                  <a:extLst>
                    <a:ext uri="{FF2B5EF4-FFF2-40B4-BE49-F238E27FC236}">
                      <a16:creationId xmlns:a16="http://schemas.microsoft.com/office/drawing/2014/main" id="{57ABB20C-D195-E74F-A460-378247ABF67D}"/>
                    </a:ext>
                  </a:extLst>
                </p:cNvPr>
                <p:cNvCxnSpPr>
                  <a:cxnSpLocks/>
                </p:cNvCxnSpPr>
                <p:nvPr/>
              </p:nvCxnSpPr>
              <p:spPr>
                <a:xfrm flipV="1">
                  <a:off x="2097400" y="4282700"/>
                  <a:ext cx="118196" cy="2786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2" name="TextBox 351">
                  <a:extLst>
                    <a:ext uri="{FF2B5EF4-FFF2-40B4-BE49-F238E27FC236}">
                      <a16:creationId xmlns:a16="http://schemas.microsoft.com/office/drawing/2014/main" id="{0AE405AF-E9BB-6945-B287-6393D8F28E32}"/>
                    </a:ext>
                  </a:extLst>
                </p:cNvPr>
                <p:cNvSpPr txBox="1"/>
                <p:nvPr/>
              </p:nvSpPr>
              <p:spPr>
                <a:xfrm>
                  <a:off x="1730166" y="4529264"/>
                  <a:ext cx="611065" cy="276999"/>
                </a:xfrm>
                <a:prstGeom prst="rect">
                  <a:avLst/>
                </a:prstGeom>
                <a:noFill/>
              </p:spPr>
              <p:txBody>
                <a:bodyPr wrap="none" rtlCol="0">
                  <a:spAutoFit/>
                </a:bodyPr>
                <a:lstStyle/>
                <a:p>
                  <a:r>
                    <a:rPr lang="en-US" sz="1200" dirty="0"/>
                    <a:t>Girder</a:t>
                  </a:r>
                  <a:endParaRPr lang="en-US" dirty="0"/>
                </a:p>
              </p:txBody>
            </p:sp>
          </p:grpSp>
          <p:sp>
            <p:nvSpPr>
              <p:cNvPr id="305" name="Rectangle 304">
                <a:extLst>
                  <a:ext uri="{FF2B5EF4-FFF2-40B4-BE49-F238E27FC236}">
                    <a16:creationId xmlns:a16="http://schemas.microsoft.com/office/drawing/2014/main" id="{4D11DFF4-E7A0-5D4C-9961-B3C45AEA8DA7}"/>
                  </a:ext>
                </a:extLst>
              </p:cNvPr>
              <p:cNvSpPr/>
              <p:nvPr/>
            </p:nvSpPr>
            <p:spPr>
              <a:xfrm>
                <a:off x="2370598" y="3957399"/>
                <a:ext cx="134151" cy="11818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6" name="Rectangle 305">
                <a:extLst>
                  <a:ext uri="{FF2B5EF4-FFF2-40B4-BE49-F238E27FC236}">
                    <a16:creationId xmlns:a16="http://schemas.microsoft.com/office/drawing/2014/main" id="{4A496DDD-C29A-A84D-A661-330597DFADA4}"/>
                  </a:ext>
                </a:extLst>
              </p:cNvPr>
              <p:cNvSpPr/>
              <p:nvPr/>
            </p:nvSpPr>
            <p:spPr>
              <a:xfrm>
                <a:off x="2552032" y="3957398"/>
                <a:ext cx="134151" cy="11818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7" name="Rectangle 306">
                <a:extLst>
                  <a:ext uri="{FF2B5EF4-FFF2-40B4-BE49-F238E27FC236}">
                    <a16:creationId xmlns:a16="http://schemas.microsoft.com/office/drawing/2014/main" id="{75309D8B-3A13-5C47-8CB9-1C315175EEB4}"/>
                  </a:ext>
                </a:extLst>
              </p:cNvPr>
              <p:cNvSpPr/>
              <p:nvPr/>
            </p:nvSpPr>
            <p:spPr>
              <a:xfrm>
                <a:off x="2730431" y="3957398"/>
                <a:ext cx="134151" cy="11818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308" name="Straight Arrow Connector 307">
                <a:extLst>
                  <a:ext uri="{FF2B5EF4-FFF2-40B4-BE49-F238E27FC236}">
                    <a16:creationId xmlns:a16="http://schemas.microsoft.com/office/drawing/2014/main" id="{CC7B2FCC-A048-F54B-998C-8DF73DDF86F3}"/>
                  </a:ext>
                </a:extLst>
              </p:cNvPr>
              <p:cNvCxnSpPr>
                <a:cxnSpLocks/>
              </p:cNvCxnSpPr>
              <p:nvPr/>
            </p:nvCxnSpPr>
            <p:spPr>
              <a:xfrm flipV="1">
                <a:off x="2734538" y="4075286"/>
                <a:ext cx="70802" cy="4613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9" name="Straight Arrow Connector 308">
                <a:extLst>
                  <a:ext uri="{FF2B5EF4-FFF2-40B4-BE49-F238E27FC236}">
                    <a16:creationId xmlns:a16="http://schemas.microsoft.com/office/drawing/2014/main" id="{E54518E2-7356-6C48-9BA5-902F2B63FC7D}"/>
                  </a:ext>
                </a:extLst>
              </p:cNvPr>
              <p:cNvCxnSpPr>
                <a:cxnSpLocks/>
              </p:cNvCxnSpPr>
              <p:nvPr/>
            </p:nvCxnSpPr>
            <p:spPr>
              <a:xfrm flipH="1" flipV="1">
                <a:off x="2488142" y="4095336"/>
                <a:ext cx="70481" cy="4230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0" name="Straight Arrow Connector 309">
                <a:extLst>
                  <a:ext uri="{FF2B5EF4-FFF2-40B4-BE49-F238E27FC236}">
                    <a16:creationId xmlns:a16="http://schemas.microsoft.com/office/drawing/2014/main" id="{525B981F-8A1F-CE4C-A9E8-18ECDB86105F}"/>
                  </a:ext>
                </a:extLst>
              </p:cNvPr>
              <p:cNvCxnSpPr>
                <a:cxnSpLocks/>
              </p:cNvCxnSpPr>
              <p:nvPr/>
            </p:nvCxnSpPr>
            <p:spPr>
              <a:xfrm flipV="1">
                <a:off x="2646859" y="4090436"/>
                <a:ext cx="4926" cy="4301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1" name="TextBox 310">
                <a:extLst>
                  <a:ext uri="{FF2B5EF4-FFF2-40B4-BE49-F238E27FC236}">
                    <a16:creationId xmlns:a16="http://schemas.microsoft.com/office/drawing/2014/main" id="{44BD88F1-DC5A-BF47-B94D-C653B791F4E7}"/>
                  </a:ext>
                </a:extLst>
              </p:cNvPr>
              <p:cNvSpPr txBox="1"/>
              <p:nvPr/>
            </p:nvSpPr>
            <p:spPr>
              <a:xfrm>
                <a:off x="2382549" y="4518363"/>
                <a:ext cx="556563" cy="404085"/>
              </a:xfrm>
              <a:prstGeom prst="rect">
                <a:avLst/>
              </a:prstGeom>
              <a:noFill/>
            </p:spPr>
            <p:txBody>
              <a:bodyPr wrap="none" rtlCol="0">
                <a:spAutoFit/>
              </a:bodyPr>
              <a:lstStyle/>
              <a:p>
                <a:pPr algn="ctr"/>
                <a:r>
                  <a:rPr lang="en-US" sz="1013" dirty="0"/>
                  <a:t> CLIC </a:t>
                </a:r>
              </a:p>
              <a:p>
                <a:pPr algn="ctr"/>
                <a:r>
                  <a:rPr lang="en-US" sz="1013" dirty="0"/>
                  <a:t>BPM</a:t>
                </a:r>
              </a:p>
            </p:txBody>
          </p:sp>
        </p:grpSp>
        <p:cxnSp>
          <p:nvCxnSpPr>
            <p:cNvPr id="301" name="Straight Connector 300">
              <a:extLst>
                <a:ext uri="{FF2B5EF4-FFF2-40B4-BE49-F238E27FC236}">
                  <a16:creationId xmlns:a16="http://schemas.microsoft.com/office/drawing/2014/main" id="{AE14B57C-8F29-BE4B-ACE8-050E9ECA8649}"/>
                </a:ext>
              </a:extLst>
            </p:cNvPr>
            <p:cNvCxnSpPr>
              <a:cxnSpLocks/>
            </p:cNvCxnSpPr>
            <p:nvPr/>
          </p:nvCxnSpPr>
          <p:spPr>
            <a:xfrm flipH="1">
              <a:off x="712249" y="4186688"/>
              <a:ext cx="3269957" cy="142532"/>
            </a:xfrm>
            <a:prstGeom prst="line">
              <a:avLst/>
            </a:prstGeom>
            <a:ln w="317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302" name="Rectangle 301">
              <a:extLst>
                <a:ext uri="{FF2B5EF4-FFF2-40B4-BE49-F238E27FC236}">
                  <a16:creationId xmlns:a16="http://schemas.microsoft.com/office/drawing/2014/main" id="{C928CD2C-F662-CA41-B0A5-12CCBBA4006E}"/>
                </a:ext>
              </a:extLst>
            </p:cNvPr>
            <p:cNvSpPr/>
            <p:nvPr/>
          </p:nvSpPr>
          <p:spPr>
            <a:xfrm>
              <a:off x="108537" y="4362655"/>
              <a:ext cx="1173719" cy="276999"/>
            </a:xfrm>
            <a:prstGeom prst="rect">
              <a:avLst/>
            </a:prstGeom>
          </p:spPr>
          <p:txBody>
            <a:bodyPr wrap="none">
              <a:spAutoFit/>
            </a:bodyPr>
            <a:lstStyle/>
            <a:p>
              <a:r>
                <a:rPr lang="en-US" sz="1200" dirty="0"/>
                <a:t>Real trajectory</a:t>
              </a:r>
            </a:p>
          </p:txBody>
        </p:sp>
        <p:sp>
          <p:nvSpPr>
            <p:cNvPr id="303" name="Rectangle 302">
              <a:extLst>
                <a:ext uri="{FF2B5EF4-FFF2-40B4-BE49-F238E27FC236}">
                  <a16:creationId xmlns:a16="http://schemas.microsoft.com/office/drawing/2014/main" id="{64FC502F-C957-FB49-84E6-4E58F4E393C1}"/>
                </a:ext>
              </a:extLst>
            </p:cNvPr>
            <p:cNvSpPr/>
            <p:nvPr/>
          </p:nvSpPr>
          <p:spPr>
            <a:xfrm>
              <a:off x="156053" y="3869633"/>
              <a:ext cx="1191352" cy="276999"/>
            </a:xfrm>
            <a:prstGeom prst="rect">
              <a:avLst/>
            </a:prstGeom>
          </p:spPr>
          <p:txBody>
            <a:bodyPr wrap="none">
              <a:spAutoFit/>
            </a:bodyPr>
            <a:lstStyle/>
            <a:p>
              <a:r>
                <a:rPr lang="en-US" sz="1200" dirty="0">
                  <a:solidFill>
                    <a:srgbClr val="FF0000"/>
                  </a:solidFill>
                </a:rPr>
                <a:t>Ideal trajectory</a:t>
              </a:r>
            </a:p>
          </p:txBody>
        </p:sp>
      </p:grpSp>
      <p:grpSp>
        <p:nvGrpSpPr>
          <p:cNvPr id="66" name="Group 65">
            <a:extLst>
              <a:ext uri="{FF2B5EF4-FFF2-40B4-BE49-F238E27FC236}">
                <a16:creationId xmlns:a16="http://schemas.microsoft.com/office/drawing/2014/main" id="{BF53AE31-19A1-7A40-8503-90D380A5FB06}"/>
              </a:ext>
            </a:extLst>
          </p:cNvPr>
          <p:cNvGrpSpPr/>
          <p:nvPr/>
        </p:nvGrpSpPr>
        <p:grpSpPr>
          <a:xfrm>
            <a:off x="65189" y="4757440"/>
            <a:ext cx="4360624" cy="371230"/>
            <a:chOff x="65189" y="4757440"/>
            <a:chExt cx="4360624" cy="371230"/>
          </a:xfrm>
        </p:grpSpPr>
        <p:pic>
          <p:nvPicPr>
            <p:cNvPr id="67" name="Picture 66">
              <a:extLst>
                <a:ext uri="{FF2B5EF4-FFF2-40B4-BE49-F238E27FC236}">
                  <a16:creationId xmlns:a16="http://schemas.microsoft.com/office/drawing/2014/main" id="{4042114A-200E-3B4A-BED6-90FE1CDA98E6}"/>
                </a:ext>
              </a:extLst>
            </p:cNvPr>
            <p:cNvPicPr>
              <a:picLocks noChangeAspect="1"/>
            </p:cNvPicPr>
            <p:nvPr/>
          </p:nvPicPr>
          <p:blipFill>
            <a:blip r:embed="rId3"/>
            <a:stretch>
              <a:fillRect/>
            </a:stretch>
          </p:blipFill>
          <p:spPr>
            <a:xfrm>
              <a:off x="65189" y="4757440"/>
              <a:ext cx="372661" cy="371230"/>
            </a:xfrm>
            <a:prstGeom prst="rect">
              <a:avLst/>
            </a:prstGeom>
          </p:spPr>
        </p:pic>
        <p:pic>
          <p:nvPicPr>
            <p:cNvPr id="69" name="Picture 68">
              <a:extLst>
                <a:ext uri="{FF2B5EF4-FFF2-40B4-BE49-F238E27FC236}">
                  <a16:creationId xmlns:a16="http://schemas.microsoft.com/office/drawing/2014/main" id="{445B321A-AC5B-F146-8AFD-3F38A7B837B1}"/>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70" name="Straight Connector 69">
              <a:extLst>
                <a:ext uri="{FF2B5EF4-FFF2-40B4-BE49-F238E27FC236}">
                  <a16:creationId xmlns:a16="http://schemas.microsoft.com/office/drawing/2014/main" id="{B3EDB979-16E7-4B4C-BA37-55E34F2D4ED6}"/>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DC67DB61-7F85-7843-8BD2-3F9D7CDC048A}"/>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72" name="Immagine 3">
              <a:extLst>
                <a:ext uri="{FF2B5EF4-FFF2-40B4-BE49-F238E27FC236}">
                  <a16:creationId xmlns:a16="http://schemas.microsoft.com/office/drawing/2014/main" id="{1E97CEF3-D00A-9140-8CB3-0B3EE083182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73" name="Titolo 1">
            <a:extLst>
              <a:ext uri="{FF2B5EF4-FFF2-40B4-BE49-F238E27FC236}">
                <a16:creationId xmlns:a16="http://schemas.microsoft.com/office/drawing/2014/main" id="{D692462F-76D3-3C4B-B8B2-426190CC5F76}"/>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Problem</a:t>
            </a:r>
          </a:p>
        </p:txBody>
      </p:sp>
      <p:cxnSp>
        <p:nvCxnSpPr>
          <p:cNvPr id="68" name="Straight Connector 67">
            <a:extLst>
              <a:ext uri="{FF2B5EF4-FFF2-40B4-BE49-F238E27FC236}">
                <a16:creationId xmlns:a16="http://schemas.microsoft.com/office/drawing/2014/main" id="{68B155BF-B998-C844-82EE-5126F9DC0D13}"/>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74" name="Google Shape;55;p13">
            <a:extLst>
              <a:ext uri="{FF2B5EF4-FFF2-40B4-BE49-F238E27FC236}">
                <a16:creationId xmlns:a16="http://schemas.microsoft.com/office/drawing/2014/main" id="{4B12A7E4-205B-4A48-93C8-9B54B18AA4EA}"/>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75" name="Google Shape;60;p13">
            <a:extLst>
              <a:ext uri="{FF2B5EF4-FFF2-40B4-BE49-F238E27FC236}">
                <a16:creationId xmlns:a16="http://schemas.microsoft.com/office/drawing/2014/main" id="{77720CDD-7CA3-D94E-AF58-1E2E932AA0EA}"/>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756169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8</a:t>
            </a:r>
            <a:r>
              <a:rPr lang="it" dirty="0"/>
              <a:t>/25</a:t>
            </a:r>
            <a:endParaRPr lang="it-IT" dirty="0"/>
          </a:p>
        </p:txBody>
      </p:sp>
      <p:grpSp>
        <p:nvGrpSpPr>
          <p:cNvPr id="4" name="Group 3">
            <a:extLst>
              <a:ext uri="{FF2B5EF4-FFF2-40B4-BE49-F238E27FC236}">
                <a16:creationId xmlns:a16="http://schemas.microsoft.com/office/drawing/2014/main" id="{A961AB16-0DCA-9144-9F85-DF577817650B}"/>
              </a:ext>
            </a:extLst>
          </p:cNvPr>
          <p:cNvGrpSpPr/>
          <p:nvPr/>
        </p:nvGrpSpPr>
        <p:grpSpPr>
          <a:xfrm>
            <a:off x="408562" y="2290604"/>
            <a:ext cx="2770433" cy="2334431"/>
            <a:chOff x="408562" y="2290604"/>
            <a:chExt cx="2770433" cy="2334431"/>
          </a:xfrm>
        </p:grpSpPr>
        <p:sp>
          <p:nvSpPr>
            <p:cNvPr id="58" name="TextBox 57">
              <a:extLst>
                <a:ext uri="{FF2B5EF4-FFF2-40B4-BE49-F238E27FC236}">
                  <a16:creationId xmlns:a16="http://schemas.microsoft.com/office/drawing/2014/main" id="{C494BD38-D5CB-0F49-9C25-F2CE5AD6463B}"/>
                </a:ext>
              </a:extLst>
            </p:cNvPr>
            <p:cNvSpPr txBox="1"/>
            <p:nvPr/>
          </p:nvSpPr>
          <p:spPr>
            <a:xfrm>
              <a:off x="408562" y="4348036"/>
              <a:ext cx="260039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CLIC Beam Position Monitor (</a:t>
              </a:r>
              <a:r>
                <a:rPr lang="en-US" sz="1200" dirty="0">
                  <a:solidFill>
                    <a:srgbClr val="FF0000"/>
                  </a:solidFill>
                  <a:latin typeface="Arial" panose="020B0604020202020204" pitchFamily="34" charset="0"/>
                  <a:cs typeface="Arial" panose="020B0604020202020204" pitchFamily="34" charset="0"/>
                </a:rPr>
                <a:t>BPM</a:t>
              </a:r>
              <a:r>
                <a:rPr lang="en-US" sz="1200" dirty="0">
                  <a:latin typeface="Arial" panose="020B0604020202020204" pitchFamily="34" charset="0"/>
                  <a:cs typeface="Arial" panose="020B0604020202020204" pitchFamily="34" charset="0"/>
                </a:rPr>
                <a:t>)</a:t>
              </a:r>
            </a:p>
          </p:txBody>
        </p:sp>
        <p:pic>
          <p:nvPicPr>
            <p:cNvPr id="66" name="Picture 65">
              <a:extLst>
                <a:ext uri="{FF2B5EF4-FFF2-40B4-BE49-F238E27FC236}">
                  <a16:creationId xmlns:a16="http://schemas.microsoft.com/office/drawing/2014/main" id="{29C1B0F7-33E1-1D4F-B6AE-5CB7F4B278D8}"/>
                </a:ext>
              </a:extLst>
            </p:cNvPr>
            <p:cNvPicPr>
              <a:picLocks noChangeAspect="1"/>
            </p:cNvPicPr>
            <p:nvPr/>
          </p:nvPicPr>
          <p:blipFill>
            <a:blip r:embed="rId3"/>
            <a:stretch>
              <a:fillRect/>
            </a:stretch>
          </p:blipFill>
          <p:spPr>
            <a:xfrm rot="17212368" flipH="1" flipV="1">
              <a:off x="2492187" y="2474964"/>
              <a:ext cx="871167" cy="502448"/>
            </a:xfrm>
            <a:prstGeom prst="rect">
              <a:avLst/>
            </a:prstGeom>
          </p:spPr>
        </p:pic>
      </p:grpSp>
      <p:grpSp>
        <p:nvGrpSpPr>
          <p:cNvPr id="3" name="Group 2">
            <a:extLst>
              <a:ext uri="{FF2B5EF4-FFF2-40B4-BE49-F238E27FC236}">
                <a16:creationId xmlns:a16="http://schemas.microsoft.com/office/drawing/2014/main" id="{77A74B9D-D39A-1A44-88CF-CA308C403DE1}"/>
              </a:ext>
            </a:extLst>
          </p:cNvPr>
          <p:cNvGrpSpPr/>
          <p:nvPr/>
        </p:nvGrpSpPr>
        <p:grpSpPr>
          <a:xfrm>
            <a:off x="3780375" y="2199604"/>
            <a:ext cx="4027171" cy="2455349"/>
            <a:chOff x="3780375" y="2199604"/>
            <a:chExt cx="4027171" cy="2455349"/>
          </a:xfrm>
        </p:grpSpPr>
        <p:pic>
          <p:nvPicPr>
            <p:cNvPr id="67" name="Picture 66">
              <a:extLst>
                <a:ext uri="{FF2B5EF4-FFF2-40B4-BE49-F238E27FC236}">
                  <a16:creationId xmlns:a16="http://schemas.microsoft.com/office/drawing/2014/main" id="{27DE284D-91D3-3341-AE13-A1265F6BAB4B}"/>
                </a:ext>
              </a:extLst>
            </p:cNvPr>
            <p:cNvPicPr>
              <a:picLocks noChangeAspect="1"/>
            </p:cNvPicPr>
            <p:nvPr/>
          </p:nvPicPr>
          <p:blipFill>
            <a:blip r:embed="rId4">
              <a:duotone>
                <a:prstClr val="black"/>
                <a:srgbClr val="7030A0">
                  <a:tint val="45000"/>
                  <a:satMod val="400000"/>
                </a:srgbClr>
              </a:duotone>
              <a:extLst>
                <a:ext uri="{BEBA8EAE-BF5A-486C-A8C5-ECC9F3942E4B}">
                  <a14:imgProps xmlns:a14="http://schemas.microsoft.com/office/drawing/2010/main">
                    <a14:imgLayer>
                      <a14:imgEffect>
                        <a14:saturation sat="0"/>
                      </a14:imgEffect>
                    </a14:imgLayer>
                  </a14:imgProps>
                </a:ext>
              </a:extLst>
            </a:blip>
            <a:stretch>
              <a:fillRect/>
            </a:stretch>
          </p:blipFill>
          <p:spPr>
            <a:xfrm rot="15396783" flipH="1">
              <a:off x="3501814" y="2478165"/>
              <a:ext cx="1099508" cy="542386"/>
            </a:xfrm>
            <a:prstGeom prst="rect">
              <a:avLst/>
            </a:prstGeom>
          </p:spPr>
        </p:pic>
        <p:grpSp>
          <p:nvGrpSpPr>
            <p:cNvPr id="69" name="Group 68">
              <a:extLst>
                <a:ext uri="{FF2B5EF4-FFF2-40B4-BE49-F238E27FC236}">
                  <a16:creationId xmlns:a16="http://schemas.microsoft.com/office/drawing/2014/main" id="{8ECA9941-3085-1A41-916E-D343B7D1193A}"/>
                </a:ext>
              </a:extLst>
            </p:cNvPr>
            <p:cNvGrpSpPr/>
            <p:nvPr/>
          </p:nvGrpSpPr>
          <p:grpSpPr>
            <a:xfrm>
              <a:off x="4489290" y="2643758"/>
              <a:ext cx="3318256" cy="2011195"/>
              <a:chOff x="4307852" y="2223104"/>
              <a:chExt cx="3318256" cy="2011195"/>
            </a:xfrm>
          </p:grpSpPr>
          <p:pic>
            <p:nvPicPr>
              <p:cNvPr id="5" name="Picture 4">
                <a:extLst>
                  <a:ext uri="{FF2B5EF4-FFF2-40B4-BE49-F238E27FC236}">
                    <a16:creationId xmlns:a16="http://schemas.microsoft.com/office/drawing/2014/main" id="{974EA7DA-0C86-394E-AE32-AD03F02B826B}"/>
                  </a:ext>
                </a:extLst>
              </p:cNvPr>
              <p:cNvPicPr>
                <a:picLocks noChangeAspect="1"/>
              </p:cNvPicPr>
              <p:nvPr/>
            </p:nvPicPr>
            <p:blipFill rotWithShape="1">
              <a:blip r:embed="rId5"/>
              <a:srcRect l="1" r="30456" b="13465"/>
              <a:stretch/>
            </p:blipFill>
            <p:spPr>
              <a:xfrm>
                <a:off x="4307852" y="2223104"/>
                <a:ext cx="2983763" cy="1789618"/>
              </a:xfrm>
              <a:prstGeom prst="rect">
                <a:avLst/>
              </a:prstGeom>
            </p:spPr>
          </p:pic>
          <p:pic>
            <p:nvPicPr>
              <p:cNvPr id="80" name="Picture 79">
                <a:extLst>
                  <a:ext uri="{FF2B5EF4-FFF2-40B4-BE49-F238E27FC236}">
                    <a16:creationId xmlns:a16="http://schemas.microsoft.com/office/drawing/2014/main" id="{7A3DB91D-FF29-BC4D-AD86-BE5295C3E8B2}"/>
                  </a:ext>
                </a:extLst>
              </p:cNvPr>
              <p:cNvPicPr>
                <a:picLocks noChangeAspect="1"/>
              </p:cNvPicPr>
              <p:nvPr/>
            </p:nvPicPr>
            <p:blipFill rotWithShape="1">
              <a:blip r:embed="rId5"/>
              <a:srcRect l="71573" t="15901" b="30654"/>
              <a:stretch/>
            </p:blipFill>
            <p:spPr>
              <a:xfrm>
                <a:off x="6684176" y="2686966"/>
                <a:ext cx="941932" cy="853607"/>
              </a:xfrm>
              <a:prstGeom prst="rect">
                <a:avLst/>
              </a:prstGeom>
            </p:spPr>
          </p:pic>
          <p:sp>
            <p:nvSpPr>
              <p:cNvPr id="59" name="TextBox 58">
                <a:extLst>
                  <a:ext uri="{FF2B5EF4-FFF2-40B4-BE49-F238E27FC236}">
                    <a16:creationId xmlns:a16="http://schemas.microsoft.com/office/drawing/2014/main" id="{DA99C320-F84D-1448-8448-D3651C1BDB7F}"/>
                  </a:ext>
                </a:extLst>
              </p:cNvPr>
              <p:cNvSpPr txBox="1"/>
              <p:nvPr/>
            </p:nvSpPr>
            <p:spPr>
              <a:xfrm>
                <a:off x="4968543" y="3957300"/>
                <a:ext cx="2021707" cy="276999"/>
              </a:xfrm>
              <a:prstGeom prst="rect">
                <a:avLst/>
              </a:prstGeom>
              <a:noFill/>
            </p:spPr>
            <p:txBody>
              <a:bodyPr wrap="none" rtlCol="0">
                <a:spAutoFit/>
              </a:bodyPr>
              <a:lstStyle/>
              <a:p>
                <a:r>
                  <a:rPr lang="en-US" sz="1200" dirty="0"/>
                  <a:t>Wake Field Monitor (</a:t>
                </a:r>
                <a:r>
                  <a:rPr lang="en-US" sz="1200" dirty="0">
                    <a:solidFill>
                      <a:srgbClr val="7030A0"/>
                    </a:solidFill>
                  </a:rPr>
                  <a:t>WFM</a:t>
                </a:r>
                <a:r>
                  <a:rPr lang="en-US" sz="1200" dirty="0"/>
                  <a:t>)</a:t>
                </a:r>
              </a:p>
            </p:txBody>
          </p:sp>
        </p:grpSp>
      </p:grpSp>
      <p:cxnSp>
        <p:nvCxnSpPr>
          <p:cNvPr id="64" name="Straight Connector 63">
            <a:extLst>
              <a:ext uri="{FF2B5EF4-FFF2-40B4-BE49-F238E27FC236}">
                <a16:creationId xmlns:a16="http://schemas.microsoft.com/office/drawing/2014/main" id="{364D6076-A78B-0C4D-80CE-418F48705D47}"/>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90E7A209-D604-7644-B43B-595278C2EA01}"/>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6" name="Group 75">
            <a:extLst>
              <a:ext uri="{FF2B5EF4-FFF2-40B4-BE49-F238E27FC236}">
                <a16:creationId xmlns:a16="http://schemas.microsoft.com/office/drawing/2014/main" id="{2B24F0AF-C00F-E840-B6EF-B56392F181FF}"/>
              </a:ext>
            </a:extLst>
          </p:cNvPr>
          <p:cNvGrpSpPr/>
          <p:nvPr/>
        </p:nvGrpSpPr>
        <p:grpSpPr>
          <a:xfrm>
            <a:off x="138090" y="634091"/>
            <a:ext cx="8417864" cy="1845348"/>
            <a:chOff x="108537" y="3316950"/>
            <a:chExt cx="8417864" cy="1845348"/>
          </a:xfrm>
        </p:grpSpPr>
        <p:grpSp>
          <p:nvGrpSpPr>
            <p:cNvPr id="77" name="Group 76">
              <a:extLst>
                <a:ext uri="{FF2B5EF4-FFF2-40B4-BE49-F238E27FC236}">
                  <a16:creationId xmlns:a16="http://schemas.microsoft.com/office/drawing/2014/main" id="{20660A77-52F3-EE43-9BA7-CDD769E82989}"/>
                </a:ext>
              </a:extLst>
            </p:cNvPr>
            <p:cNvGrpSpPr/>
            <p:nvPr/>
          </p:nvGrpSpPr>
          <p:grpSpPr>
            <a:xfrm>
              <a:off x="811378" y="3316950"/>
              <a:ext cx="7715023" cy="1845348"/>
              <a:chOff x="383301" y="3156355"/>
              <a:chExt cx="7715023" cy="1845348"/>
            </a:xfrm>
          </p:grpSpPr>
          <p:grpSp>
            <p:nvGrpSpPr>
              <p:cNvPr id="82" name="Group 81">
                <a:extLst>
                  <a:ext uri="{FF2B5EF4-FFF2-40B4-BE49-F238E27FC236}">
                    <a16:creationId xmlns:a16="http://schemas.microsoft.com/office/drawing/2014/main" id="{CBE5F223-2B6C-AC4E-9DE3-16E64768CE78}"/>
                  </a:ext>
                </a:extLst>
              </p:cNvPr>
              <p:cNvGrpSpPr/>
              <p:nvPr/>
            </p:nvGrpSpPr>
            <p:grpSpPr>
              <a:xfrm>
                <a:off x="383301" y="3156355"/>
                <a:ext cx="7715023" cy="1845348"/>
                <a:chOff x="420255" y="3068107"/>
                <a:chExt cx="7715023" cy="1845348"/>
              </a:xfrm>
            </p:grpSpPr>
            <p:sp>
              <p:nvSpPr>
                <p:cNvPr id="90" name="TextBox 89">
                  <a:extLst>
                    <a:ext uri="{FF2B5EF4-FFF2-40B4-BE49-F238E27FC236}">
                      <a16:creationId xmlns:a16="http://schemas.microsoft.com/office/drawing/2014/main" id="{F2E302A3-EF6A-6143-8746-32E57694DAA4}"/>
                    </a:ext>
                  </a:extLst>
                </p:cNvPr>
                <p:cNvSpPr txBox="1"/>
                <p:nvPr/>
              </p:nvSpPr>
              <p:spPr>
                <a:xfrm>
                  <a:off x="3251704" y="4371873"/>
                  <a:ext cx="1716134" cy="461665"/>
                </a:xfrm>
                <a:prstGeom prst="rect">
                  <a:avLst/>
                </a:prstGeom>
                <a:noFill/>
              </p:spPr>
              <p:txBody>
                <a:bodyPr wrap="square" rtlCol="0">
                  <a:spAutoFit/>
                </a:bodyPr>
                <a:lstStyle/>
                <a:p>
                  <a:pPr algn="ctr"/>
                  <a:r>
                    <a:rPr lang="en-US" sz="1200" dirty="0"/>
                    <a:t>CLIC accelerating struct</a:t>
                  </a:r>
                  <a:r>
                    <a:rPr lang="en-US" sz="1200" b="1" dirty="0"/>
                    <a:t>u</a:t>
                  </a:r>
                  <a:r>
                    <a:rPr lang="en-US" sz="1200" dirty="0"/>
                    <a:t>re</a:t>
                  </a:r>
                </a:p>
              </p:txBody>
            </p:sp>
            <p:sp>
              <p:nvSpPr>
                <p:cNvPr id="91" name="Rectangle 90">
                  <a:extLst>
                    <a:ext uri="{FF2B5EF4-FFF2-40B4-BE49-F238E27FC236}">
                      <a16:creationId xmlns:a16="http://schemas.microsoft.com/office/drawing/2014/main" id="{7ABABA01-DDC1-0D4A-BFE2-ACDF5EA62823}"/>
                    </a:ext>
                  </a:extLst>
                </p:cNvPr>
                <p:cNvSpPr/>
                <p:nvPr/>
              </p:nvSpPr>
              <p:spPr>
                <a:xfrm>
                  <a:off x="948068" y="3535483"/>
                  <a:ext cx="419675" cy="780176"/>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21128CBF-EF9B-364D-ACC4-9430883FA2BF}"/>
                    </a:ext>
                  </a:extLst>
                </p:cNvPr>
                <p:cNvSpPr/>
                <p:nvPr/>
              </p:nvSpPr>
              <p:spPr>
                <a:xfrm>
                  <a:off x="4564650" y="3535483"/>
                  <a:ext cx="419675" cy="780176"/>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2EED6767-9541-114D-B5D9-8AA000049CB1}"/>
                    </a:ext>
                  </a:extLst>
                </p:cNvPr>
                <p:cNvSpPr/>
                <p:nvPr/>
              </p:nvSpPr>
              <p:spPr>
                <a:xfrm>
                  <a:off x="7055686" y="3531213"/>
                  <a:ext cx="419675" cy="780176"/>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7F23599C-F527-804B-855D-474B85A82C6C}"/>
                    </a:ext>
                  </a:extLst>
                </p:cNvPr>
                <p:cNvSpPr/>
                <p:nvPr/>
              </p:nvSpPr>
              <p:spPr>
                <a:xfrm>
                  <a:off x="2189384" y="3585979"/>
                  <a:ext cx="1879233" cy="708189"/>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1C95FBF1-D8E9-044E-8938-25FB7EE97824}"/>
                    </a:ext>
                  </a:extLst>
                </p:cNvPr>
                <p:cNvSpPr/>
                <p:nvPr/>
              </p:nvSpPr>
              <p:spPr>
                <a:xfrm>
                  <a:off x="3191968" y="3682381"/>
                  <a:ext cx="775882" cy="486196"/>
                </a:xfrm>
                <a:prstGeom prst="rect">
                  <a:avLst/>
                </a:prstGeom>
                <a:solidFill>
                  <a:schemeClr val="accent1">
                    <a:lumMod val="75000"/>
                    <a:alpha val="99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0E35D14-0B07-3644-B6AE-F2D4DAC95684}"/>
                    </a:ext>
                  </a:extLst>
                </p:cNvPr>
                <p:cNvSpPr/>
                <p:nvPr/>
              </p:nvSpPr>
              <p:spPr>
                <a:xfrm>
                  <a:off x="3580440" y="3724359"/>
                  <a:ext cx="102184" cy="393884"/>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10154FBB-AE48-1449-A68A-3755D0AE83E1}"/>
                    </a:ext>
                  </a:extLst>
                </p:cNvPr>
                <p:cNvSpPr/>
                <p:nvPr/>
              </p:nvSpPr>
              <p:spPr>
                <a:xfrm>
                  <a:off x="7608447" y="3644741"/>
                  <a:ext cx="345923" cy="590663"/>
                </a:xfrm>
                <a:prstGeom prst="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Straight Arrow Connector 97">
                  <a:extLst>
                    <a:ext uri="{FF2B5EF4-FFF2-40B4-BE49-F238E27FC236}">
                      <a16:creationId xmlns:a16="http://schemas.microsoft.com/office/drawing/2014/main" id="{B423987D-6FAB-2846-9778-EB0115F3409B}"/>
                    </a:ext>
                  </a:extLst>
                </p:cNvPr>
                <p:cNvCxnSpPr>
                  <a:cxnSpLocks/>
                </p:cNvCxnSpPr>
                <p:nvPr/>
              </p:nvCxnSpPr>
              <p:spPr>
                <a:xfrm flipH="1">
                  <a:off x="420255" y="3925571"/>
                  <a:ext cx="7715023" cy="0"/>
                </a:xfrm>
                <a:prstGeom prst="straightConnector1">
                  <a:avLst/>
                </a:prstGeom>
                <a:ln w="38100">
                  <a:solidFill>
                    <a:srgbClr val="FF0000"/>
                  </a:solidFill>
                  <a:prstDash val="lgDashDotDot"/>
                  <a:tailEnd type="triangle"/>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ECA9F8C5-CC62-4F4F-A912-C141E2D41512}"/>
                    </a:ext>
                  </a:extLst>
                </p:cNvPr>
                <p:cNvSpPr/>
                <p:nvPr/>
              </p:nvSpPr>
              <p:spPr>
                <a:xfrm>
                  <a:off x="6470259" y="3639500"/>
                  <a:ext cx="345923" cy="590663"/>
                </a:xfrm>
                <a:prstGeom prst="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92C9D367-C32D-834A-9EB4-C398840F15EB}"/>
                    </a:ext>
                  </a:extLst>
                </p:cNvPr>
                <p:cNvSpPr/>
                <p:nvPr/>
              </p:nvSpPr>
              <p:spPr>
                <a:xfrm>
                  <a:off x="5132458" y="3639500"/>
                  <a:ext cx="422093" cy="590663"/>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a:extLst>
                    <a:ext uri="{FF2B5EF4-FFF2-40B4-BE49-F238E27FC236}">
                      <a16:creationId xmlns:a16="http://schemas.microsoft.com/office/drawing/2014/main" id="{6B1BECA1-EB40-B94C-846B-9AA860BAE2A8}"/>
                    </a:ext>
                  </a:extLst>
                </p:cNvPr>
                <p:cNvSpPr/>
                <p:nvPr/>
              </p:nvSpPr>
              <p:spPr>
                <a:xfrm>
                  <a:off x="4134001" y="3789624"/>
                  <a:ext cx="109057" cy="228703"/>
                </a:xfrm>
                <a:prstGeom prst="rect">
                  <a:avLst/>
                </a:prstGeom>
                <a:solidFill>
                  <a:srgbClr val="00B0F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a:extLst>
                    <a:ext uri="{FF2B5EF4-FFF2-40B4-BE49-F238E27FC236}">
                      <a16:creationId xmlns:a16="http://schemas.microsoft.com/office/drawing/2014/main" id="{099315F3-5C60-DF4B-9467-88440F0BCE13}"/>
                    </a:ext>
                  </a:extLst>
                </p:cNvPr>
                <p:cNvSpPr/>
                <p:nvPr/>
              </p:nvSpPr>
              <p:spPr>
                <a:xfrm>
                  <a:off x="2015104" y="3789623"/>
                  <a:ext cx="109057" cy="228703"/>
                </a:xfrm>
                <a:prstGeom prst="rect">
                  <a:avLst/>
                </a:prstGeom>
                <a:solidFill>
                  <a:srgbClr val="00B0F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Rectangle 102">
                  <a:extLst>
                    <a:ext uri="{FF2B5EF4-FFF2-40B4-BE49-F238E27FC236}">
                      <a16:creationId xmlns:a16="http://schemas.microsoft.com/office/drawing/2014/main" id="{0FC7F1D8-967A-B248-8711-944F2181C912}"/>
                    </a:ext>
                  </a:extLst>
                </p:cNvPr>
                <p:cNvSpPr/>
                <p:nvPr/>
              </p:nvSpPr>
              <p:spPr>
                <a:xfrm>
                  <a:off x="1484457" y="3789622"/>
                  <a:ext cx="109057" cy="228703"/>
                </a:xfrm>
                <a:prstGeom prst="rect">
                  <a:avLst/>
                </a:prstGeom>
                <a:solidFill>
                  <a:srgbClr val="00B0F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4" name="Straight Connector 103">
                  <a:extLst>
                    <a:ext uri="{FF2B5EF4-FFF2-40B4-BE49-F238E27FC236}">
                      <a16:creationId xmlns:a16="http://schemas.microsoft.com/office/drawing/2014/main" id="{61A0D47D-6790-F54B-A270-79003E72CE78}"/>
                    </a:ext>
                  </a:extLst>
                </p:cNvPr>
                <p:cNvCxnSpPr/>
                <p:nvPr/>
              </p:nvCxnSpPr>
              <p:spPr>
                <a:xfrm>
                  <a:off x="1156083" y="3671941"/>
                  <a:ext cx="0" cy="5257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E05C3E4B-BF81-1143-94B4-419D71F07882}"/>
                    </a:ext>
                  </a:extLst>
                </p:cNvPr>
                <p:cNvCxnSpPr/>
                <p:nvPr/>
              </p:nvCxnSpPr>
              <p:spPr>
                <a:xfrm>
                  <a:off x="4774487" y="3658411"/>
                  <a:ext cx="0" cy="5257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B571682A-A5CD-CA46-A084-0245941D4684}"/>
                    </a:ext>
                  </a:extLst>
                </p:cNvPr>
                <p:cNvCxnSpPr/>
                <p:nvPr/>
              </p:nvCxnSpPr>
              <p:spPr>
                <a:xfrm>
                  <a:off x="7265523" y="3658411"/>
                  <a:ext cx="0" cy="5257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E467E02-108F-8648-96F3-61ADDBFA190C}"/>
                    </a:ext>
                  </a:extLst>
                </p:cNvPr>
                <p:cNvCxnSpPr>
                  <a:cxnSpLocks/>
                </p:cNvCxnSpPr>
                <p:nvPr/>
              </p:nvCxnSpPr>
              <p:spPr>
                <a:xfrm>
                  <a:off x="6643220" y="3769207"/>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F16FB11F-DC28-1E4D-9163-6BB5DD1728C5}"/>
                    </a:ext>
                  </a:extLst>
                </p:cNvPr>
                <p:cNvCxnSpPr>
                  <a:cxnSpLocks/>
                </p:cNvCxnSpPr>
                <p:nvPr/>
              </p:nvCxnSpPr>
              <p:spPr>
                <a:xfrm>
                  <a:off x="7770665" y="3753836"/>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EF1371D4-FB88-5E40-BC53-32EC654194CF}"/>
                    </a:ext>
                  </a:extLst>
                </p:cNvPr>
                <p:cNvCxnSpPr>
                  <a:cxnSpLocks/>
                </p:cNvCxnSpPr>
                <p:nvPr/>
              </p:nvCxnSpPr>
              <p:spPr>
                <a:xfrm flipV="1">
                  <a:off x="1156084" y="4332305"/>
                  <a:ext cx="0" cy="1723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896F5A4E-4D3A-824C-8FB2-FD72BEBC7B46}"/>
                    </a:ext>
                  </a:extLst>
                </p:cNvPr>
                <p:cNvCxnSpPr>
                  <a:cxnSpLocks/>
                </p:cNvCxnSpPr>
                <p:nvPr/>
              </p:nvCxnSpPr>
              <p:spPr>
                <a:xfrm>
                  <a:off x="4724891" y="3331440"/>
                  <a:ext cx="34993" cy="1983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C9964216-2DC3-CA47-89BB-9F054E83A187}"/>
                    </a:ext>
                  </a:extLst>
                </p:cNvPr>
                <p:cNvSpPr txBox="1"/>
                <p:nvPr/>
              </p:nvSpPr>
              <p:spPr>
                <a:xfrm>
                  <a:off x="629136" y="4456978"/>
                  <a:ext cx="1013419" cy="276999"/>
                </a:xfrm>
                <a:prstGeom prst="rect">
                  <a:avLst/>
                </a:prstGeom>
                <a:noFill/>
              </p:spPr>
              <p:txBody>
                <a:bodyPr wrap="none" rtlCol="0">
                  <a:spAutoFit/>
                </a:bodyPr>
                <a:lstStyle/>
                <a:p>
                  <a:r>
                    <a:rPr lang="en-US" sz="1200" dirty="0"/>
                    <a:t>YAG screen</a:t>
                  </a:r>
                </a:p>
              </p:txBody>
            </p:sp>
            <p:sp>
              <p:nvSpPr>
                <p:cNvPr id="112" name="TextBox 111">
                  <a:extLst>
                    <a:ext uri="{FF2B5EF4-FFF2-40B4-BE49-F238E27FC236}">
                      <a16:creationId xmlns:a16="http://schemas.microsoft.com/office/drawing/2014/main" id="{4BBDC22B-6515-8A40-9B1F-6D54209BCDC1}"/>
                    </a:ext>
                  </a:extLst>
                </p:cNvPr>
                <p:cNvSpPr txBox="1"/>
                <p:nvPr/>
              </p:nvSpPr>
              <p:spPr>
                <a:xfrm>
                  <a:off x="4235677" y="3102553"/>
                  <a:ext cx="1013419" cy="276999"/>
                </a:xfrm>
                <a:prstGeom prst="rect">
                  <a:avLst/>
                </a:prstGeom>
                <a:noFill/>
              </p:spPr>
              <p:txBody>
                <a:bodyPr wrap="none" rtlCol="0">
                  <a:spAutoFit/>
                </a:bodyPr>
                <a:lstStyle/>
                <a:p>
                  <a:r>
                    <a:rPr lang="en-US" sz="1200" dirty="0"/>
                    <a:t>OTR screen</a:t>
                  </a:r>
                </a:p>
              </p:txBody>
            </p:sp>
            <p:cxnSp>
              <p:nvCxnSpPr>
                <p:cNvPr id="113" name="Straight Arrow Connector 112">
                  <a:extLst>
                    <a:ext uri="{FF2B5EF4-FFF2-40B4-BE49-F238E27FC236}">
                      <a16:creationId xmlns:a16="http://schemas.microsoft.com/office/drawing/2014/main" id="{4FB6CA25-9F8B-9F4A-9048-46337563D10A}"/>
                    </a:ext>
                  </a:extLst>
                </p:cNvPr>
                <p:cNvCxnSpPr>
                  <a:cxnSpLocks/>
                </p:cNvCxnSpPr>
                <p:nvPr/>
              </p:nvCxnSpPr>
              <p:spPr>
                <a:xfrm flipV="1">
                  <a:off x="7198617" y="4330687"/>
                  <a:ext cx="0" cy="352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05A0BA5-9BEE-3349-A7F3-14F4ADEC0259}"/>
                    </a:ext>
                  </a:extLst>
                </p:cNvPr>
                <p:cNvSpPr txBox="1"/>
                <p:nvPr/>
              </p:nvSpPr>
              <p:spPr>
                <a:xfrm>
                  <a:off x="6602487" y="4636456"/>
                  <a:ext cx="1309974" cy="276999"/>
                </a:xfrm>
                <a:prstGeom prst="rect">
                  <a:avLst/>
                </a:prstGeom>
                <a:noFill/>
              </p:spPr>
              <p:txBody>
                <a:bodyPr wrap="none" rtlCol="0">
                  <a:spAutoFit/>
                </a:bodyPr>
                <a:lstStyle/>
                <a:p>
                  <a:r>
                    <a:rPr lang="en-US" sz="1200" dirty="0"/>
                    <a:t>Chromox screen</a:t>
                  </a:r>
                </a:p>
              </p:txBody>
            </p:sp>
            <p:cxnSp>
              <p:nvCxnSpPr>
                <p:cNvPr id="115" name="Straight Arrow Connector 114">
                  <a:extLst>
                    <a:ext uri="{FF2B5EF4-FFF2-40B4-BE49-F238E27FC236}">
                      <a16:creationId xmlns:a16="http://schemas.microsoft.com/office/drawing/2014/main" id="{B76612C6-2299-7040-9651-E3A8559A3542}"/>
                    </a:ext>
                  </a:extLst>
                </p:cNvPr>
                <p:cNvCxnSpPr>
                  <a:cxnSpLocks/>
                </p:cNvCxnSpPr>
                <p:nvPr/>
              </p:nvCxnSpPr>
              <p:spPr>
                <a:xfrm>
                  <a:off x="1541108" y="3464560"/>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8765E29A-C766-0D41-AB64-968D91C1021D}"/>
                    </a:ext>
                  </a:extLst>
                </p:cNvPr>
                <p:cNvCxnSpPr>
                  <a:cxnSpLocks/>
                </p:cNvCxnSpPr>
                <p:nvPr/>
              </p:nvCxnSpPr>
              <p:spPr>
                <a:xfrm>
                  <a:off x="2065904" y="3464560"/>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BA542ED2-3B83-2F47-8F15-78DD8E8869AA}"/>
                    </a:ext>
                  </a:extLst>
                </p:cNvPr>
                <p:cNvCxnSpPr>
                  <a:cxnSpLocks/>
                </p:cNvCxnSpPr>
                <p:nvPr/>
              </p:nvCxnSpPr>
              <p:spPr>
                <a:xfrm>
                  <a:off x="4202387" y="3461729"/>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B0580D6-1474-B444-8E60-A657259119C0}"/>
                    </a:ext>
                  </a:extLst>
                </p:cNvPr>
                <p:cNvCxnSpPr>
                  <a:cxnSpLocks/>
                </p:cNvCxnSpPr>
                <p:nvPr/>
              </p:nvCxnSpPr>
              <p:spPr>
                <a:xfrm>
                  <a:off x="1541108" y="3464560"/>
                  <a:ext cx="2661279" cy="0"/>
                </a:xfrm>
                <a:prstGeom prst="line">
                  <a:avLst/>
                </a:prstGeom>
              </p:spPr>
              <p:style>
                <a:lnRef idx="1">
                  <a:schemeClr val="dk1"/>
                </a:lnRef>
                <a:fillRef idx="0">
                  <a:schemeClr val="dk1"/>
                </a:fillRef>
                <a:effectRef idx="0">
                  <a:schemeClr val="dk1"/>
                </a:effectRef>
                <a:fontRef idx="minor">
                  <a:schemeClr val="tx1"/>
                </a:fontRef>
              </p:style>
            </p:cxnSp>
            <p:sp>
              <p:nvSpPr>
                <p:cNvPr id="119" name="TextBox 118">
                  <a:extLst>
                    <a:ext uri="{FF2B5EF4-FFF2-40B4-BE49-F238E27FC236}">
                      <a16:creationId xmlns:a16="http://schemas.microsoft.com/office/drawing/2014/main" id="{3C5B084A-786E-3247-ADB2-2BBBDB773442}"/>
                    </a:ext>
                  </a:extLst>
                </p:cNvPr>
                <p:cNvSpPr txBox="1"/>
                <p:nvPr/>
              </p:nvSpPr>
              <p:spPr>
                <a:xfrm>
                  <a:off x="2228480" y="3210407"/>
                  <a:ext cx="1462260" cy="276999"/>
                </a:xfrm>
                <a:prstGeom prst="rect">
                  <a:avLst/>
                </a:prstGeom>
                <a:noFill/>
              </p:spPr>
              <p:txBody>
                <a:bodyPr wrap="none" rtlCol="0">
                  <a:spAutoFit/>
                </a:bodyPr>
                <a:lstStyle/>
                <a:p>
                  <a:r>
                    <a:rPr lang="en-US" sz="1200" dirty="0"/>
                    <a:t>Radiation monitors</a:t>
                  </a:r>
                </a:p>
              </p:txBody>
            </p:sp>
            <p:cxnSp>
              <p:nvCxnSpPr>
                <p:cNvPr id="120" name="Straight Arrow Connector 119">
                  <a:extLst>
                    <a:ext uri="{FF2B5EF4-FFF2-40B4-BE49-F238E27FC236}">
                      <a16:creationId xmlns:a16="http://schemas.microsoft.com/office/drawing/2014/main" id="{51FDC564-0126-D24A-8C72-FDCA208DB815}"/>
                    </a:ext>
                  </a:extLst>
                </p:cNvPr>
                <p:cNvCxnSpPr>
                  <a:cxnSpLocks/>
                </p:cNvCxnSpPr>
                <p:nvPr/>
              </p:nvCxnSpPr>
              <p:spPr>
                <a:xfrm flipV="1">
                  <a:off x="3264332" y="4013544"/>
                  <a:ext cx="285056" cy="3982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1" name="TextBox 120">
                  <a:extLst>
                    <a:ext uri="{FF2B5EF4-FFF2-40B4-BE49-F238E27FC236}">
                      <a16:creationId xmlns:a16="http://schemas.microsoft.com/office/drawing/2014/main" id="{1F255DF1-5E9C-ED46-A5AB-133B8C4A64D8}"/>
                    </a:ext>
                  </a:extLst>
                </p:cNvPr>
                <p:cNvSpPr txBox="1"/>
                <p:nvPr/>
              </p:nvSpPr>
              <p:spPr>
                <a:xfrm>
                  <a:off x="2932094" y="4381202"/>
                  <a:ext cx="553357" cy="276999"/>
                </a:xfrm>
                <a:prstGeom prst="rect">
                  <a:avLst/>
                </a:prstGeom>
                <a:noFill/>
              </p:spPr>
              <p:txBody>
                <a:bodyPr wrap="none" rtlCol="0">
                  <a:spAutoFit/>
                </a:bodyPr>
                <a:lstStyle/>
                <a:p>
                  <a:r>
                    <a:rPr lang="en-US" sz="1200" dirty="0"/>
                    <a:t>WFM</a:t>
                  </a:r>
                </a:p>
              </p:txBody>
            </p:sp>
            <p:cxnSp>
              <p:nvCxnSpPr>
                <p:cNvPr id="122" name="Straight Arrow Connector 121">
                  <a:extLst>
                    <a:ext uri="{FF2B5EF4-FFF2-40B4-BE49-F238E27FC236}">
                      <a16:creationId xmlns:a16="http://schemas.microsoft.com/office/drawing/2014/main" id="{1204264E-6F4A-8E40-A332-EC4DB9788218}"/>
                    </a:ext>
                  </a:extLst>
                </p:cNvPr>
                <p:cNvCxnSpPr>
                  <a:cxnSpLocks/>
                </p:cNvCxnSpPr>
                <p:nvPr/>
              </p:nvCxnSpPr>
              <p:spPr>
                <a:xfrm flipH="1" flipV="1">
                  <a:off x="3940917" y="4177955"/>
                  <a:ext cx="2551" cy="2714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227C7E19-5132-C444-BD2B-AAA750B201B8}"/>
                    </a:ext>
                  </a:extLst>
                </p:cNvPr>
                <p:cNvCxnSpPr>
                  <a:cxnSpLocks/>
                </p:cNvCxnSpPr>
                <p:nvPr/>
              </p:nvCxnSpPr>
              <p:spPr>
                <a:xfrm>
                  <a:off x="6673821" y="3307109"/>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7408E998-1AFD-E944-A922-E323A6E178CE}"/>
                    </a:ext>
                  </a:extLst>
                </p:cNvPr>
                <p:cNvCxnSpPr>
                  <a:cxnSpLocks/>
                </p:cNvCxnSpPr>
                <p:nvPr/>
              </p:nvCxnSpPr>
              <p:spPr>
                <a:xfrm>
                  <a:off x="7767577" y="3307109"/>
                  <a:ext cx="0" cy="3149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42965C7D-220C-0649-873A-FE2A8A561BB1}"/>
                    </a:ext>
                  </a:extLst>
                </p:cNvPr>
                <p:cNvCxnSpPr>
                  <a:cxnSpLocks/>
                </p:cNvCxnSpPr>
                <p:nvPr/>
              </p:nvCxnSpPr>
              <p:spPr>
                <a:xfrm>
                  <a:off x="6673821" y="3307109"/>
                  <a:ext cx="1096844" cy="0"/>
                </a:xfrm>
                <a:prstGeom prst="line">
                  <a:avLst/>
                </a:prstGeom>
              </p:spPr>
              <p:style>
                <a:lnRef idx="1">
                  <a:schemeClr val="dk1"/>
                </a:lnRef>
                <a:fillRef idx="0">
                  <a:schemeClr val="dk1"/>
                </a:fillRef>
                <a:effectRef idx="0">
                  <a:schemeClr val="dk1"/>
                </a:effectRef>
                <a:fontRef idx="minor">
                  <a:schemeClr val="tx1"/>
                </a:fontRef>
              </p:style>
            </p:cxnSp>
            <p:sp>
              <p:nvSpPr>
                <p:cNvPr id="187" name="TextBox 186">
                  <a:extLst>
                    <a:ext uri="{FF2B5EF4-FFF2-40B4-BE49-F238E27FC236}">
                      <a16:creationId xmlns:a16="http://schemas.microsoft.com/office/drawing/2014/main" id="{E9A4D4B9-5FE3-5343-A5F4-D56FB1089D07}"/>
                    </a:ext>
                  </a:extLst>
                </p:cNvPr>
                <p:cNvSpPr txBox="1"/>
                <p:nvPr/>
              </p:nvSpPr>
              <p:spPr>
                <a:xfrm>
                  <a:off x="6379669" y="3068107"/>
                  <a:ext cx="1755609" cy="276999"/>
                </a:xfrm>
                <a:prstGeom prst="rect">
                  <a:avLst/>
                </a:prstGeom>
                <a:noFill/>
              </p:spPr>
              <p:txBody>
                <a:bodyPr wrap="none" rtlCol="0">
                  <a:spAutoFit/>
                </a:bodyPr>
                <a:lstStyle/>
                <a:p>
                  <a:r>
                    <a:rPr lang="en-US" sz="1200" dirty="0"/>
                    <a:t>H/V Corrector magnets</a:t>
                  </a:r>
                </a:p>
              </p:txBody>
            </p:sp>
            <p:cxnSp>
              <p:nvCxnSpPr>
                <p:cNvPr id="188" name="Straight Arrow Connector 187">
                  <a:extLst>
                    <a:ext uri="{FF2B5EF4-FFF2-40B4-BE49-F238E27FC236}">
                      <a16:creationId xmlns:a16="http://schemas.microsoft.com/office/drawing/2014/main" id="{5190B120-E398-874B-8744-B7AAE37AD515}"/>
                    </a:ext>
                  </a:extLst>
                </p:cNvPr>
                <p:cNvCxnSpPr>
                  <a:cxnSpLocks/>
                  <a:endCxn id="100" idx="2"/>
                </p:cNvCxnSpPr>
                <p:nvPr/>
              </p:nvCxnSpPr>
              <p:spPr>
                <a:xfrm flipV="1">
                  <a:off x="5341901" y="4230163"/>
                  <a:ext cx="1604" cy="33959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89" name="TextBox 188">
                  <a:extLst>
                    <a:ext uri="{FF2B5EF4-FFF2-40B4-BE49-F238E27FC236}">
                      <a16:creationId xmlns:a16="http://schemas.microsoft.com/office/drawing/2014/main" id="{48560D57-8D85-E747-B696-13BE302B302A}"/>
                    </a:ext>
                  </a:extLst>
                </p:cNvPr>
                <p:cNvSpPr txBox="1"/>
                <p:nvPr/>
              </p:nvSpPr>
              <p:spPr>
                <a:xfrm>
                  <a:off x="5048882" y="4522884"/>
                  <a:ext cx="551754" cy="276999"/>
                </a:xfrm>
                <a:prstGeom prst="rect">
                  <a:avLst/>
                </a:prstGeom>
                <a:noFill/>
              </p:spPr>
              <p:txBody>
                <a:bodyPr wrap="none" rtlCol="0">
                  <a:spAutoFit/>
                </a:bodyPr>
                <a:lstStyle/>
                <a:p>
                  <a:r>
                    <a:rPr lang="en-US" sz="1200" dirty="0"/>
                    <a:t>iBPM</a:t>
                  </a:r>
                  <a:endParaRPr lang="en-US" dirty="0"/>
                </a:p>
              </p:txBody>
            </p:sp>
            <p:cxnSp>
              <p:nvCxnSpPr>
                <p:cNvPr id="190" name="Straight Arrow Connector 189">
                  <a:extLst>
                    <a:ext uri="{FF2B5EF4-FFF2-40B4-BE49-F238E27FC236}">
                      <a16:creationId xmlns:a16="http://schemas.microsoft.com/office/drawing/2014/main" id="{78FD56C1-F378-D34D-AF58-093EF0E338BC}"/>
                    </a:ext>
                  </a:extLst>
                </p:cNvPr>
                <p:cNvCxnSpPr>
                  <a:cxnSpLocks/>
                </p:cNvCxnSpPr>
                <p:nvPr/>
              </p:nvCxnSpPr>
              <p:spPr>
                <a:xfrm flipV="1">
                  <a:off x="2097400" y="4282700"/>
                  <a:ext cx="118196" cy="2786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TextBox 190">
                  <a:extLst>
                    <a:ext uri="{FF2B5EF4-FFF2-40B4-BE49-F238E27FC236}">
                      <a16:creationId xmlns:a16="http://schemas.microsoft.com/office/drawing/2014/main" id="{D626841C-F2DF-DC44-84BE-C31D85CE0E88}"/>
                    </a:ext>
                  </a:extLst>
                </p:cNvPr>
                <p:cNvSpPr txBox="1"/>
                <p:nvPr/>
              </p:nvSpPr>
              <p:spPr>
                <a:xfrm>
                  <a:off x="1730166" y="4529264"/>
                  <a:ext cx="611065" cy="276999"/>
                </a:xfrm>
                <a:prstGeom prst="rect">
                  <a:avLst/>
                </a:prstGeom>
                <a:noFill/>
              </p:spPr>
              <p:txBody>
                <a:bodyPr wrap="none" rtlCol="0">
                  <a:spAutoFit/>
                </a:bodyPr>
                <a:lstStyle/>
                <a:p>
                  <a:r>
                    <a:rPr lang="en-US" sz="1200" dirty="0"/>
                    <a:t>Girder</a:t>
                  </a:r>
                  <a:endParaRPr lang="en-US" dirty="0"/>
                </a:p>
              </p:txBody>
            </p:sp>
          </p:grpSp>
          <p:sp>
            <p:nvSpPr>
              <p:cNvPr id="83" name="Rectangle 82">
                <a:extLst>
                  <a:ext uri="{FF2B5EF4-FFF2-40B4-BE49-F238E27FC236}">
                    <a16:creationId xmlns:a16="http://schemas.microsoft.com/office/drawing/2014/main" id="{24636520-FD9A-8C45-B63F-70EB011098AB}"/>
                  </a:ext>
                </a:extLst>
              </p:cNvPr>
              <p:cNvSpPr/>
              <p:nvPr/>
            </p:nvSpPr>
            <p:spPr>
              <a:xfrm>
                <a:off x="2370598" y="3957399"/>
                <a:ext cx="134151" cy="11818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4" name="Rectangle 83">
                <a:extLst>
                  <a:ext uri="{FF2B5EF4-FFF2-40B4-BE49-F238E27FC236}">
                    <a16:creationId xmlns:a16="http://schemas.microsoft.com/office/drawing/2014/main" id="{C11B0BA3-B3B6-044B-86A0-4DD4DC97BD3A}"/>
                  </a:ext>
                </a:extLst>
              </p:cNvPr>
              <p:cNvSpPr/>
              <p:nvPr/>
            </p:nvSpPr>
            <p:spPr>
              <a:xfrm>
                <a:off x="2552032" y="3957398"/>
                <a:ext cx="134151" cy="11818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5" name="Rectangle 84">
                <a:extLst>
                  <a:ext uri="{FF2B5EF4-FFF2-40B4-BE49-F238E27FC236}">
                    <a16:creationId xmlns:a16="http://schemas.microsoft.com/office/drawing/2014/main" id="{698F5A7C-174A-D74D-87F0-73B7D2B0F744}"/>
                  </a:ext>
                </a:extLst>
              </p:cNvPr>
              <p:cNvSpPr/>
              <p:nvPr/>
            </p:nvSpPr>
            <p:spPr>
              <a:xfrm>
                <a:off x="2730431" y="3957398"/>
                <a:ext cx="134151" cy="11818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86" name="Straight Arrow Connector 85">
                <a:extLst>
                  <a:ext uri="{FF2B5EF4-FFF2-40B4-BE49-F238E27FC236}">
                    <a16:creationId xmlns:a16="http://schemas.microsoft.com/office/drawing/2014/main" id="{109E85F1-FD6E-6740-BFAB-40F2D870AC14}"/>
                  </a:ext>
                </a:extLst>
              </p:cNvPr>
              <p:cNvCxnSpPr>
                <a:cxnSpLocks/>
              </p:cNvCxnSpPr>
              <p:nvPr/>
            </p:nvCxnSpPr>
            <p:spPr>
              <a:xfrm flipV="1">
                <a:off x="2734538" y="4075286"/>
                <a:ext cx="70802" cy="4613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2BD8FAA2-8CC5-284D-9612-13667BDA4F44}"/>
                  </a:ext>
                </a:extLst>
              </p:cNvPr>
              <p:cNvCxnSpPr>
                <a:cxnSpLocks/>
              </p:cNvCxnSpPr>
              <p:nvPr/>
            </p:nvCxnSpPr>
            <p:spPr>
              <a:xfrm flipH="1" flipV="1">
                <a:off x="2488142" y="4095336"/>
                <a:ext cx="70481" cy="4230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BBA20BA6-EDAC-C94C-BB80-8C458BA68B91}"/>
                  </a:ext>
                </a:extLst>
              </p:cNvPr>
              <p:cNvCxnSpPr>
                <a:cxnSpLocks/>
              </p:cNvCxnSpPr>
              <p:nvPr/>
            </p:nvCxnSpPr>
            <p:spPr>
              <a:xfrm flipV="1">
                <a:off x="2646859" y="4090436"/>
                <a:ext cx="4926" cy="4301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EF05DE44-5801-9241-9BDF-F25391C362E9}"/>
                  </a:ext>
                </a:extLst>
              </p:cNvPr>
              <p:cNvSpPr txBox="1"/>
              <p:nvPr/>
            </p:nvSpPr>
            <p:spPr>
              <a:xfrm>
                <a:off x="2382549" y="4518363"/>
                <a:ext cx="556563" cy="404085"/>
              </a:xfrm>
              <a:prstGeom prst="rect">
                <a:avLst/>
              </a:prstGeom>
              <a:noFill/>
            </p:spPr>
            <p:txBody>
              <a:bodyPr wrap="none" rtlCol="0">
                <a:spAutoFit/>
              </a:bodyPr>
              <a:lstStyle/>
              <a:p>
                <a:pPr algn="ctr"/>
                <a:r>
                  <a:rPr lang="en-US" sz="1013" dirty="0"/>
                  <a:t> CLIC </a:t>
                </a:r>
              </a:p>
              <a:p>
                <a:pPr algn="ctr"/>
                <a:r>
                  <a:rPr lang="en-US" sz="1013" dirty="0"/>
                  <a:t>BPM</a:t>
                </a:r>
              </a:p>
            </p:txBody>
          </p:sp>
        </p:grpSp>
        <p:cxnSp>
          <p:nvCxnSpPr>
            <p:cNvPr id="78" name="Straight Connector 77">
              <a:extLst>
                <a:ext uri="{FF2B5EF4-FFF2-40B4-BE49-F238E27FC236}">
                  <a16:creationId xmlns:a16="http://schemas.microsoft.com/office/drawing/2014/main" id="{7FBEBA92-90E4-2046-9C1B-17DA0E09157C}"/>
                </a:ext>
              </a:extLst>
            </p:cNvPr>
            <p:cNvCxnSpPr>
              <a:cxnSpLocks/>
            </p:cNvCxnSpPr>
            <p:nvPr/>
          </p:nvCxnSpPr>
          <p:spPr>
            <a:xfrm flipH="1">
              <a:off x="712249" y="4186688"/>
              <a:ext cx="3269957" cy="142532"/>
            </a:xfrm>
            <a:prstGeom prst="line">
              <a:avLst/>
            </a:prstGeom>
            <a:ln w="317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79" name="Rectangle 78">
              <a:extLst>
                <a:ext uri="{FF2B5EF4-FFF2-40B4-BE49-F238E27FC236}">
                  <a16:creationId xmlns:a16="http://schemas.microsoft.com/office/drawing/2014/main" id="{3949BAA3-9782-F74E-8979-3AAAA6A4A0B4}"/>
                </a:ext>
              </a:extLst>
            </p:cNvPr>
            <p:cNvSpPr/>
            <p:nvPr/>
          </p:nvSpPr>
          <p:spPr>
            <a:xfrm>
              <a:off x="108537" y="4362655"/>
              <a:ext cx="1173719" cy="276999"/>
            </a:xfrm>
            <a:prstGeom prst="rect">
              <a:avLst/>
            </a:prstGeom>
          </p:spPr>
          <p:txBody>
            <a:bodyPr wrap="none">
              <a:spAutoFit/>
            </a:bodyPr>
            <a:lstStyle/>
            <a:p>
              <a:r>
                <a:rPr lang="en-US" sz="1200" dirty="0"/>
                <a:t>Real trajectory</a:t>
              </a:r>
            </a:p>
          </p:txBody>
        </p:sp>
        <p:sp>
          <p:nvSpPr>
            <p:cNvPr id="81" name="Rectangle 80">
              <a:extLst>
                <a:ext uri="{FF2B5EF4-FFF2-40B4-BE49-F238E27FC236}">
                  <a16:creationId xmlns:a16="http://schemas.microsoft.com/office/drawing/2014/main" id="{12221FFD-F693-E446-B4B8-BFFCF03AA6D5}"/>
                </a:ext>
              </a:extLst>
            </p:cNvPr>
            <p:cNvSpPr/>
            <p:nvPr/>
          </p:nvSpPr>
          <p:spPr>
            <a:xfrm>
              <a:off x="156053" y="3869633"/>
              <a:ext cx="1191352" cy="276999"/>
            </a:xfrm>
            <a:prstGeom prst="rect">
              <a:avLst/>
            </a:prstGeom>
          </p:spPr>
          <p:txBody>
            <a:bodyPr wrap="none">
              <a:spAutoFit/>
            </a:bodyPr>
            <a:lstStyle/>
            <a:p>
              <a:r>
                <a:rPr lang="en-US" sz="1200" dirty="0">
                  <a:solidFill>
                    <a:srgbClr val="FF0000"/>
                  </a:solidFill>
                </a:rPr>
                <a:t>Ideal trajectory</a:t>
              </a:r>
            </a:p>
          </p:txBody>
        </p:sp>
      </p:grpSp>
      <p:grpSp>
        <p:nvGrpSpPr>
          <p:cNvPr id="126" name="Group 125">
            <a:extLst>
              <a:ext uri="{FF2B5EF4-FFF2-40B4-BE49-F238E27FC236}">
                <a16:creationId xmlns:a16="http://schemas.microsoft.com/office/drawing/2014/main" id="{A310D9AE-AFDE-6F41-8DC8-4A928F9DF29B}"/>
              </a:ext>
            </a:extLst>
          </p:cNvPr>
          <p:cNvGrpSpPr/>
          <p:nvPr/>
        </p:nvGrpSpPr>
        <p:grpSpPr>
          <a:xfrm>
            <a:off x="65189" y="4757440"/>
            <a:ext cx="4360624" cy="371230"/>
            <a:chOff x="65189" y="4757440"/>
            <a:chExt cx="4360624" cy="371230"/>
          </a:xfrm>
        </p:grpSpPr>
        <p:pic>
          <p:nvPicPr>
            <p:cNvPr id="127" name="Picture 126">
              <a:extLst>
                <a:ext uri="{FF2B5EF4-FFF2-40B4-BE49-F238E27FC236}">
                  <a16:creationId xmlns:a16="http://schemas.microsoft.com/office/drawing/2014/main" id="{993BC1C1-86DF-2B4F-B334-8E178A29FC61}"/>
                </a:ext>
              </a:extLst>
            </p:cNvPr>
            <p:cNvPicPr>
              <a:picLocks noChangeAspect="1"/>
            </p:cNvPicPr>
            <p:nvPr/>
          </p:nvPicPr>
          <p:blipFill>
            <a:blip r:embed="rId6"/>
            <a:stretch>
              <a:fillRect/>
            </a:stretch>
          </p:blipFill>
          <p:spPr>
            <a:xfrm>
              <a:off x="65189" y="4757440"/>
              <a:ext cx="372661" cy="371230"/>
            </a:xfrm>
            <a:prstGeom prst="rect">
              <a:avLst/>
            </a:prstGeom>
          </p:spPr>
        </p:pic>
        <p:pic>
          <p:nvPicPr>
            <p:cNvPr id="128" name="Picture 127">
              <a:extLst>
                <a:ext uri="{FF2B5EF4-FFF2-40B4-BE49-F238E27FC236}">
                  <a16:creationId xmlns:a16="http://schemas.microsoft.com/office/drawing/2014/main" id="{9E5ED50D-0983-CF46-9AB4-C4969FFECD65}"/>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129" name="Straight Connector 128">
              <a:extLst>
                <a:ext uri="{FF2B5EF4-FFF2-40B4-BE49-F238E27FC236}">
                  <a16:creationId xmlns:a16="http://schemas.microsoft.com/office/drawing/2014/main" id="{AD14044A-F5CB-6E4D-9B0C-59EC5D31B720}"/>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30" name="Straight Connector 129">
              <a:extLst>
                <a:ext uri="{FF2B5EF4-FFF2-40B4-BE49-F238E27FC236}">
                  <a16:creationId xmlns:a16="http://schemas.microsoft.com/office/drawing/2014/main" id="{53D0AB2B-643A-BD45-858F-D3A07F4CC84F}"/>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31" name="Immagine 3">
              <a:extLst>
                <a:ext uri="{FF2B5EF4-FFF2-40B4-BE49-F238E27FC236}">
                  <a16:creationId xmlns:a16="http://schemas.microsoft.com/office/drawing/2014/main" id="{2B4AB407-9A25-8B49-A75B-21CAA715083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132" name="Titolo 1">
            <a:extLst>
              <a:ext uri="{FF2B5EF4-FFF2-40B4-BE49-F238E27FC236}">
                <a16:creationId xmlns:a16="http://schemas.microsoft.com/office/drawing/2014/main" id="{F7601DA8-B33F-CE43-813C-B2DFC765C654}"/>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Problem</a:t>
            </a:r>
          </a:p>
        </p:txBody>
      </p:sp>
      <p:pic>
        <p:nvPicPr>
          <p:cNvPr id="134" name="Picture 133">
            <a:extLst>
              <a:ext uri="{FF2B5EF4-FFF2-40B4-BE49-F238E27FC236}">
                <a16:creationId xmlns:a16="http://schemas.microsoft.com/office/drawing/2014/main" id="{9D40B92A-38E9-EF48-A27B-8B3A098E5B9E}"/>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5272" b="94048" l="6711" r="89933">
                        <a14:backgroundMark x1="54027" y1="83844" x2="54027" y2="83844"/>
                      </a14:backgroundRemoval>
                    </a14:imgEffect>
                  </a14:imgLayer>
                </a14:imgProps>
              </a:ext>
            </a:extLst>
          </a:blip>
          <a:stretch>
            <a:fillRect/>
          </a:stretch>
        </p:blipFill>
        <p:spPr>
          <a:xfrm>
            <a:off x="791019" y="2728487"/>
            <a:ext cx="1858137" cy="1833195"/>
          </a:xfrm>
          <a:prstGeom prst="rect">
            <a:avLst/>
          </a:prstGeom>
        </p:spPr>
      </p:pic>
      <p:cxnSp>
        <p:nvCxnSpPr>
          <p:cNvPr id="135" name="Straight Connector 134">
            <a:extLst>
              <a:ext uri="{FF2B5EF4-FFF2-40B4-BE49-F238E27FC236}">
                <a16:creationId xmlns:a16="http://schemas.microsoft.com/office/drawing/2014/main" id="{056D0031-B09C-0F4C-A189-10033484CB1D}"/>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36" name="Google Shape;55;p13">
            <a:extLst>
              <a:ext uri="{FF2B5EF4-FFF2-40B4-BE49-F238E27FC236}">
                <a16:creationId xmlns:a16="http://schemas.microsoft.com/office/drawing/2014/main" id="{951B404D-8B97-1A48-BBFD-C04BADF72184}"/>
              </a:ext>
            </a:extLst>
          </p:cNvPr>
          <p:cNvPicPr preferRelativeResize="0"/>
          <p:nvPr/>
        </p:nvPicPr>
        <p:blipFill>
          <a:blip r:embed="rId11">
            <a:alphaModFix/>
          </a:blip>
          <a:stretch>
            <a:fillRect/>
          </a:stretch>
        </p:blipFill>
        <p:spPr>
          <a:xfrm>
            <a:off x="4523454" y="4773769"/>
            <a:ext cx="1044104" cy="338572"/>
          </a:xfrm>
          <a:prstGeom prst="rect">
            <a:avLst/>
          </a:prstGeom>
          <a:noFill/>
          <a:ln>
            <a:noFill/>
          </a:ln>
        </p:spPr>
      </p:pic>
      <p:sp>
        <p:nvSpPr>
          <p:cNvPr id="137" name="Google Shape;60;p13">
            <a:extLst>
              <a:ext uri="{FF2B5EF4-FFF2-40B4-BE49-F238E27FC236}">
                <a16:creationId xmlns:a16="http://schemas.microsoft.com/office/drawing/2014/main" id="{0A9882DC-ADA8-3641-A230-B91BBB0E0B00}"/>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7436237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9</a:t>
            </a:r>
            <a:r>
              <a:rPr lang="it" dirty="0"/>
              <a:t>/25</a:t>
            </a:r>
            <a:endParaRPr lang="it-IT" dirty="0"/>
          </a:p>
        </p:txBody>
      </p:sp>
      <p:cxnSp>
        <p:nvCxnSpPr>
          <p:cNvPr id="101" name="Straight Connector 100">
            <a:extLst>
              <a:ext uri="{FF2B5EF4-FFF2-40B4-BE49-F238E27FC236}">
                <a16:creationId xmlns:a16="http://schemas.microsoft.com/office/drawing/2014/main" id="{B5130325-9B05-A24F-AAD7-EE0F6CF32326}"/>
              </a:ext>
            </a:extLst>
          </p:cNvPr>
          <p:cNvCxnSpPr>
            <a:cxnSpLocks/>
          </p:cNvCxnSpPr>
          <p:nvPr/>
        </p:nvCxnSpPr>
        <p:spPr>
          <a:xfrm>
            <a:off x="7813805" y="4311"/>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Titolo 1">
            <a:extLst>
              <a:ext uri="{FF2B5EF4-FFF2-40B4-BE49-F238E27FC236}">
                <a16:creationId xmlns:a16="http://schemas.microsoft.com/office/drawing/2014/main" id="{A503D156-FB41-354D-AA93-D77ED9A433A0}"/>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Proposal</a:t>
            </a:r>
          </a:p>
        </p:txBody>
      </p:sp>
      <p:cxnSp>
        <p:nvCxnSpPr>
          <p:cNvPr id="85" name="Straight Connector 84">
            <a:extLst>
              <a:ext uri="{FF2B5EF4-FFF2-40B4-BE49-F238E27FC236}">
                <a16:creationId xmlns:a16="http://schemas.microsoft.com/office/drawing/2014/main" id="{7743B49E-6325-1C46-9C6D-7D9CDD21ED15}"/>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99A32907-8AC9-B04D-B09D-18C66F8130E7}"/>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F9FDF0A8-2A08-7B49-8744-3C33C77A56A9}"/>
              </a:ext>
            </a:extLst>
          </p:cNvPr>
          <p:cNvPicPr>
            <a:picLocks noChangeAspect="1"/>
          </p:cNvPicPr>
          <p:nvPr/>
        </p:nvPicPr>
        <p:blipFill>
          <a:blip r:embed="rId3"/>
          <a:stretch>
            <a:fillRect/>
          </a:stretch>
        </p:blipFill>
        <p:spPr>
          <a:xfrm>
            <a:off x="1949422" y="688956"/>
            <a:ext cx="5148064" cy="1885505"/>
          </a:xfrm>
          <a:prstGeom prst="rect">
            <a:avLst/>
          </a:prstGeom>
        </p:spPr>
      </p:pic>
      <p:grpSp>
        <p:nvGrpSpPr>
          <p:cNvPr id="13" name="Group 12">
            <a:extLst>
              <a:ext uri="{FF2B5EF4-FFF2-40B4-BE49-F238E27FC236}">
                <a16:creationId xmlns:a16="http://schemas.microsoft.com/office/drawing/2014/main" id="{78337907-0196-B144-90F3-C714DAF071E0}"/>
              </a:ext>
            </a:extLst>
          </p:cNvPr>
          <p:cNvGrpSpPr/>
          <p:nvPr/>
        </p:nvGrpSpPr>
        <p:grpSpPr>
          <a:xfrm>
            <a:off x="65189" y="4757440"/>
            <a:ext cx="4360624" cy="371230"/>
            <a:chOff x="65189" y="4757440"/>
            <a:chExt cx="4360624" cy="371230"/>
          </a:xfrm>
        </p:grpSpPr>
        <p:pic>
          <p:nvPicPr>
            <p:cNvPr id="14" name="Picture 13">
              <a:extLst>
                <a:ext uri="{FF2B5EF4-FFF2-40B4-BE49-F238E27FC236}">
                  <a16:creationId xmlns:a16="http://schemas.microsoft.com/office/drawing/2014/main" id="{E2077A55-E529-DB47-A90A-54EC65DED527}"/>
                </a:ext>
              </a:extLst>
            </p:cNvPr>
            <p:cNvPicPr>
              <a:picLocks noChangeAspect="1"/>
            </p:cNvPicPr>
            <p:nvPr/>
          </p:nvPicPr>
          <p:blipFill>
            <a:blip r:embed="rId4"/>
            <a:stretch>
              <a:fillRect/>
            </a:stretch>
          </p:blipFill>
          <p:spPr>
            <a:xfrm>
              <a:off x="65189" y="4757440"/>
              <a:ext cx="372661" cy="371230"/>
            </a:xfrm>
            <a:prstGeom prst="rect">
              <a:avLst/>
            </a:prstGeom>
          </p:spPr>
        </p:pic>
        <p:pic>
          <p:nvPicPr>
            <p:cNvPr id="15" name="Picture 14">
              <a:extLst>
                <a:ext uri="{FF2B5EF4-FFF2-40B4-BE49-F238E27FC236}">
                  <a16:creationId xmlns:a16="http://schemas.microsoft.com/office/drawing/2014/main" id="{B8ABB8A8-1B07-7F48-AC62-708D1E0E20B5}"/>
                </a:ext>
              </a:extLst>
            </p:cNvPr>
            <p:cNvPicPr>
              <a:picLocks noChangeAspect="1"/>
            </p:cNvPicPr>
            <p:nvPr/>
          </p:nvPicPr>
          <p:blipFill rotWithShape="1">
            <a:blip r:embed="rId5"/>
            <a:srcRect l="30935" t="1" b="-5099"/>
            <a:stretch/>
          </p:blipFill>
          <p:spPr>
            <a:xfrm>
              <a:off x="1244776" y="4786060"/>
              <a:ext cx="3181037" cy="341309"/>
            </a:xfrm>
            <a:prstGeom prst="rect">
              <a:avLst/>
            </a:prstGeom>
          </p:spPr>
        </p:pic>
        <p:cxnSp>
          <p:nvCxnSpPr>
            <p:cNvPr id="16" name="Straight Connector 15">
              <a:extLst>
                <a:ext uri="{FF2B5EF4-FFF2-40B4-BE49-F238E27FC236}">
                  <a16:creationId xmlns:a16="http://schemas.microsoft.com/office/drawing/2014/main" id="{13C9320B-5367-2E44-AF7E-7E34D4A71952}"/>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CC881187-9DD1-EE41-9481-1B8D25334EBB}"/>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8" name="Immagine 3">
              <a:extLst>
                <a:ext uri="{FF2B5EF4-FFF2-40B4-BE49-F238E27FC236}">
                  <a16:creationId xmlns:a16="http://schemas.microsoft.com/office/drawing/2014/main" id="{D0E15F7D-64E9-544C-94D7-1300C4662A6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9" name="Straight Connector 18">
            <a:extLst>
              <a:ext uri="{FF2B5EF4-FFF2-40B4-BE49-F238E27FC236}">
                <a16:creationId xmlns:a16="http://schemas.microsoft.com/office/drawing/2014/main" id="{94902E32-920F-C74B-89A5-1A08018AA988}"/>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0" name="Google Shape;55;p13">
            <a:extLst>
              <a:ext uri="{FF2B5EF4-FFF2-40B4-BE49-F238E27FC236}">
                <a16:creationId xmlns:a16="http://schemas.microsoft.com/office/drawing/2014/main" id="{B1432B40-2EF2-DA49-8DBF-EB278675E904}"/>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21" name="Google Shape;60;p13">
            <a:extLst>
              <a:ext uri="{FF2B5EF4-FFF2-40B4-BE49-F238E27FC236}">
                <a16:creationId xmlns:a16="http://schemas.microsoft.com/office/drawing/2014/main" id="{FDA7A8BE-BAEC-4348-AE6A-D12AD366434B}"/>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085643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9</a:t>
            </a:r>
            <a:r>
              <a:rPr lang="it" dirty="0"/>
              <a:t>/25</a:t>
            </a:r>
            <a:endParaRPr lang="it-IT" dirty="0"/>
          </a:p>
        </p:txBody>
      </p:sp>
      <p:grpSp>
        <p:nvGrpSpPr>
          <p:cNvPr id="4" name="Group 3">
            <a:extLst>
              <a:ext uri="{FF2B5EF4-FFF2-40B4-BE49-F238E27FC236}">
                <a16:creationId xmlns:a16="http://schemas.microsoft.com/office/drawing/2014/main" id="{5AA4125B-09FC-0842-BB93-ED091B48F8DF}"/>
              </a:ext>
            </a:extLst>
          </p:cNvPr>
          <p:cNvGrpSpPr/>
          <p:nvPr/>
        </p:nvGrpSpPr>
        <p:grpSpPr>
          <a:xfrm>
            <a:off x="4132448" y="2800154"/>
            <a:ext cx="4997247" cy="2009576"/>
            <a:chOff x="3823225" y="3121684"/>
            <a:chExt cx="4997247" cy="2009576"/>
          </a:xfrm>
        </p:grpSpPr>
        <p:pic>
          <p:nvPicPr>
            <p:cNvPr id="197" name="Picture 196">
              <a:extLst>
                <a:ext uri="{FF2B5EF4-FFF2-40B4-BE49-F238E27FC236}">
                  <a16:creationId xmlns:a16="http://schemas.microsoft.com/office/drawing/2014/main" id="{F479AE82-873F-A245-9B1A-8E06DF3020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4190" y="3290127"/>
              <a:ext cx="2454844" cy="1841133"/>
            </a:xfrm>
            <a:prstGeom prst="rect">
              <a:avLst/>
            </a:prstGeom>
          </p:spPr>
        </p:pic>
        <p:pic>
          <p:nvPicPr>
            <p:cNvPr id="198" name="Picture 197">
              <a:extLst>
                <a:ext uri="{FF2B5EF4-FFF2-40B4-BE49-F238E27FC236}">
                  <a16:creationId xmlns:a16="http://schemas.microsoft.com/office/drawing/2014/main" id="{1BCD7CD2-7DCA-1041-A56F-18AC176374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7672" y="3291660"/>
              <a:ext cx="2452800" cy="1839600"/>
            </a:xfrm>
            <a:prstGeom prst="rect">
              <a:avLst/>
            </a:prstGeom>
          </p:spPr>
        </p:pic>
        <p:sp>
          <p:nvSpPr>
            <p:cNvPr id="199" name="TextBox 198">
              <a:extLst>
                <a:ext uri="{FF2B5EF4-FFF2-40B4-BE49-F238E27FC236}">
                  <a16:creationId xmlns:a16="http://schemas.microsoft.com/office/drawing/2014/main" id="{3F82A4EF-DA95-8845-92B3-BFC29D6DCB23}"/>
                </a:ext>
              </a:extLst>
            </p:cNvPr>
            <p:cNvSpPr txBox="1"/>
            <p:nvPr/>
          </p:nvSpPr>
          <p:spPr>
            <a:xfrm>
              <a:off x="3823225" y="3121684"/>
              <a:ext cx="2496774" cy="276999"/>
            </a:xfrm>
            <a:prstGeom prst="rect">
              <a:avLst/>
            </a:prstGeom>
            <a:noFill/>
          </p:spPr>
          <p:txBody>
            <a:bodyPr wrap="square" rtlCol="0">
              <a:spAutoFit/>
            </a:bodyPr>
            <a:lstStyle/>
            <a:p>
              <a:pPr algn="ctr"/>
              <a:r>
                <a:rPr lang="en-US" sz="1200" dirty="0"/>
                <a:t>Before the accelerating structure</a:t>
              </a:r>
            </a:p>
          </p:txBody>
        </p:sp>
        <p:sp>
          <p:nvSpPr>
            <p:cNvPr id="200" name="TextBox 199">
              <a:extLst>
                <a:ext uri="{FF2B5EF4-FFF2-40B4-BE49-F238E27FC236}">
                  <a16:creationId xmlns:a16="http://schemas.microsoft.com/office/drawing/2014/main" id="{BAAC6081-6BC5-AC4B-919F-40729B128137}"/>
                </a:ext>
              </a:extLst>
            </p:cNvPr>
            <p:cNvSpPr txBox="1"/>
            <p:nvPr/>
          </p:nvSpPr>
          <p:spPr>
            <a:xfrm>
              <a:off x="6376924" y="3142596"/>
              <a:ext cx="2443548" cy="276999"/>
            </a:xfrm>
            <a:prstGeom prst="rect">
              <a:avLst/>
            </a:prstGeom>
            <a:noFill/>
          </p:spPr>
          <p:txBody>
            <a:bodyPr wrap="square" rtlCol="0">
              <a:spAutoFit/>
            </a:bodyPr>
            <a:lstStyle/>
            <a:p>
              <a:pPr algn="ctr"/>
              <a:r>
                <a:rPr lang="en-US" sz="1200" dirty="0"/>
                <a:t>After the accelerating structure</a:t>
              </a:r>
            </a:p>
          </p:txBody>
        </p:sp>
      </p:grpSp>
      <p:cxnSp>
        <p:nvCxnSpPr>
          <p:cNvPr id="101" name="Straight Connector 100">
            <a:extLst>
              <a:ext uri="{FF2B5EF4-FFF2-40B4-BE49-F238E27FC236}">
                <a16:creationId xmlns:a16="http://schemas.microsoft.com/office/drawing/2014/main" id="{B5130325-9B05-A24F-AAD7-EE0F6CF32326}"/>
              </a:ext>
            </a:extLst>
          </p:cNvPr>
          <p:cNvCxnSpPr>
            <a:cxnSpLocks/>
          </p:cNvCxnSpPr>
          <p:nvPr/>
        </p:nvCxnSpPr>
        <p:spPr>
          <a:xfrm>
            <a:off x="7813805" y="4311"/>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7743B49E-6325-1C46-9C6D-7D9CDD21ED15}"/>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99A32907-8AC9-B04D-B09D-18C66F8130E7}"/>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55" name="Picture 54">
            <a:extLst>
              <a:ext uri="{FF2B5EF4-FFF2-40B4-BE49-F238E27FC236}">
                <a16:creationId xmlns:a16="http://schemas.microsoft.com/office/drawing/2014/main" id="{A4BC72B1-FACC-7A40-9267-D1BC1E86A184}"/>
              </a:ext>
            </a:extLst>
          </p:cNvPr>
          <p:cNvPicPr>
            <a:picLocks noChangeAspect="1"/>
          </p:cNvPicPr>
          <p:nvPr/>
        </p:nvPicPr>
        <p:blipFill>
          <a:blip r:embed="rId5"/>
          <a:stretch>
            <a:fillRect/>
          </a:stretch>
        </p:blipFill>
        <p:spPr>
          <a:xfrm>
            <a:off x="1949422" y="688956"/>
            <a:ext cx="5148064" cy="1885505"/>
          </a:xfrm>
          <a:prstGeom prst="rect">
            <a:avLst/>
          </a:prstGeom>
        </p:spPr>
      </p:pic>
      <p:grpSp>
        <p:nvGrpSpPr>
          <p:cNvPr id="18" name="Group 17">
            <a:extLst>
              <a:ext uri="{FF2B5EF4-FFF2-40B4-BE49-F238E27FC236}">
                <a16:creationId xmlns:a16="http://schemas.microsoft.com/office/drawing/2014/main" id="{1C1A1CA6-ECFD-AE4D-BBD4-3B68A36D8F9A}"/>
              </a:ext>
            </a:extLst>
          </p:cNvPr>
          <p:cNvGrpSpPr/>
          <p:nvPr/>
        </p:nvGrpSpPr>
        <p:grpSpPr>
          <a:xfrm>
            <a:off x="65189" y="4757440"/>
            <a:ext cx="4360624" cy="371230"/>
            <a:chOff x="65189" y="4757440"/>
            <a:chExt cx="4360624" cy="371230"/>
          </a:xfrm>
        </p:grpSpPr>
        <p:pic>
          <p:nvPicPr>
            <p:cNvPr id="19" name="Picture 18">
              <a:extLst>
                <a:ext uri="{FF2B5EF4-FFF2-40B4-BE49-F238E27FC236}">
                  <a16:creationId xmlns:a16="http://schemas.microsoft.com/office/drawing/2014/main" id="{6C000F80-7FFC-0C44-9D38-0510D6E5518A}"/>
                </a:ext>
              </a:extLst>
            </p:cNvPr>
            <p:cNvPicPr>
              <a:picLocks noChangeAspect="1"/>
            </p:cNvPicPr>
            <p:nvPr/>
          </p:nvPicPr>
          <p:blipFill>
            <a:blip r:embed="rId6"/>
            <a:stretch>
              <a:fillRect/>
            </a:stretch>
          </p:blipFill>
          <p:spPr>
            <a:xfrm>
              <a:off x="65189" y="4757440"/>
              <a:ext cx="372661" cy="371230"/>
            </a:xfrm>
            <a:prstGeom prst="rect">
              <a:avLst/>
            </a:prstGeom>
          </p:spPr>
        </p:pic>
        <p:pic>
          <p:nvPicPr>
            <p:cNvPr id="20" name="Picture 19">
              <a:extLst>
                <a:ext uri="{FF2B5EF4-FFF2-40B4-BE49-F238E27FC236}">
                  <a16:creationId xmlns:a16="http://schemas.microsoft.com/office/drawing/2014/main" id="{9862B8BE-FA51-CF45-A1E1-ACAF8586FFAC}"/>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21" name="Straight Connector 20">
              <a:extLst>
                <a:ext uri="{FF2B5EF4-FFF2-40B4-BE49-F238E27FC236}">
                  <a16:creationId xmlns:a16="http://schemas.microsoft.com/office/drawing/2014/main" id="{C1ECEADB-FB27-5140-94D0-D6028A0D75F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E4208FBC-6CC5-DA48-8230-700C279A6DF1}"/>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3" name="Immagine 3">
              <a:extLst>
                <a:ext uri="{FF2B5EF4-FFF2-40B4-BE49-F238E27FC236}">
                  <a16:creationId xmlns:a16="http://schemas.microsoft.com/office/drawing/2014/main" id="{26669908-1154-A64A-B77D-399D79D5D43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4" name="Titolo 1">
            <a:extLst>
              <a:ext uri="{FF2B5EF4-FFF2-40B4-BE49-F238E27FC236}">
                <a16:creationId xmlns:a16="http://schemas.microsoft.com/office/drawing/2014/main" id="{89896B22-B0B8-AB49-B9FF-F28BE50571F3}"/>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Proposal</a:t>
            </a:r>
          </a:p>
        </p:txBody>
      </p:sp>
      <p:cxnSp>
        <p:nvCxnSpPr>
          <p:cNvPr id="25" name="Straight Connector 24">
            <a:extLst>
              <a:ext uri="{FF2B5EF4-FFF2-40B4-BE49-F238E27FC236}">
                <a16:creationId xmlns:a16="http://schemas.microsoft.com/office/drawing/2014/main" id="{057B1827-584E-754A-91EF-4EA75C37A0B5}"/>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6" name="Google Shape;55;p13">
            <a:extLst>
              <a:ext uri="{FF2B5EF4-FFF2-40B4-BE49-F238E27FC236}">
                <a16:creationId xmlns:a16="http://schemas.microsoft.com/office/drawing/2014/main" id="{A782EE70-823F-2546-94CD-779CE3BE3620}"/>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27" name="Google Shape;60;p13">
            <a:extLst>
              <a:ext uri="{FF2B5EF4-FFF2-40B4-BE49-F238E27FC236}">
                <a16:creationId xmlns:a16="http://schemas.microsoft.com/office/drawing/2014/main" id="{AD4EFBF3-AE58-C448-8E4A-B23F55130B75}"/>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703263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a:extLst>
              <a:ext uri="{FF2B5EF4-FFF2-40B4-BE49-F238E27FC236}">
                <a16:creationId xmlns:a16="http://schemas.microsoft.com/office/drawing/2014/main" id="{40AB645C-E7CB-BE4D-A6CD-658A6690C89E}"/>
              </a:ext>
            </a:extLst>
          </p:cNvPr>
          <p:cNvPicPr>
            <a:picLocks noChangeAspect="1"/>
          </p:cNvPicPr>
          <p:nvPr/>
        </p:nvPicPr>
        <p:blipFill>
          <a:blip r:embed="rId3"/>
          <a:stretch>
            <a:fillRect/>
          </a:stretch>
        </p:blipFill>
        <p:spPr>
          <a:xfrm>
            <a:off x="1949422" y="688956"/>
            <a:ext cx="5148064" cy="1885505"/>
          </a:xfrm>
          <a:prstGeom prst="rect">
            <a:avLst/>
          </a:prstGeom>
        </p:spPr>
      </p:pic>
      <p:sp>
        <p:nvSpPr>
          <p:cNvPr id="7" name="Segnaposto numero diapositiva 6"/>
          <p:cNvSpPr>
            <a:spLocks noGrp="1"/>
          </p:cNvSpPr>
          <p:nvPr>
            <p:ph type="sldNum" sz="quarter" idx="12"/>
          </p:nvPr>
        </p:nvSpPr>
        <p:spPr/>
        <p:txBody>
          <a:bodyPr/>
          <a:lstStyle/>
          <a:p>
            <a:r>
              <a:rPr lang="it-IT" dirty="0"/>
              <a:t>9</a:t>
            </a:r>
            <a:r>
              <a:rPr lang="it" dirty="0"/>
              <a:t>/25</a:t>
            </a:r>
            <a:endParaRPr lang="it-IT" dirty="0"/>
          </a:p>
        </p:txBody>
      </p:sp>
      <p:grpSp>
        <p:nvGrpSpPr>
          <p:cNvPr id="68" name="Group 67">
            <a:extLst>
              <a:ext uri="{FF2B5EF4-FFF2-40B4-BE49-F238E27FC236}">
                <a16:creationId xmlns:a16="http://schemas.microsoft.com/office/drawing/2014/main" id="{B4FEC9C8-70B6-AA41-A6F5-7DE24E605D21}"/>
              </a:ext>
            </a:extLst>
          </p:cNvPr>
          <p:cNvGrpSpPr/>
          <p:nvPr/>
        </p:nvGrpSpPr>
        <p:grpSpPr>
          <a:xfrm>
            <a:off x="1053589" y="3213404"/>
            <a:ext cx="2701626" cy="431493"/>
            <a:chOff x="3010726" y="3719578"/>
            <a:chExt cx="3602168" cy="575324"/>
          </a:xfrm>
        </p:grpSpPr>
        <p:grpSp>
          <p:nvGrpSpPr>
            <p:cNvPr id="69" name="Group 68">
              <a:extLst>
                <a:ext uri="{FF2B5EF4-FFF2-40B4-BE49-F238E27FC236}">
                  <a16:creationId xmlns:a16="http://schemas.microsoft.com/office/drawing/2014/main" id="{289BFD57-6689-4045-BE37-964CFF86EE50}"/>
                </a:ext>
              </a:extLst>
            </p:cNvPr>
            <p:cNvGrpSpPr/>
            <p:nvPr/>
          </p:nvGrpSpPr>
          <p:grpSpPr>
            <a:xfrm>
              <a:off x="3010726" y="3722370"/>
              <a:ext cx="3602168" cy="572532"/>
              <a:chOff x="5465718" y="443051"/>
              <a:chExt cx="3602168" cy="572532"/>
            </a:xfrm>
          </p:grpSpPr>
          <p:pic>
            <p:nvPicPr>
              <p:cNvPr id="79" name="Google Shape;153;p22">
                <a:extLst>
                  <a:ext uri="{FF2B5EF4-FFF2-40B4-BE49-F238E27FC236}">
                    <a16:creationId xmlns:a16="http://schemas.microsoft.com/office/drawing/2014/main" id="{29E20C37-4DB8-B948-8217-AB4BCD5DC4CA}"/>
                  </a:ext>
                </a:extLst>
              </p:cNvPr>
              <p:cNvPicPr preferRelativeResize="0"/>
              <p:nvPr/>
            </p:nvPicPr>
            <p:blipFill>
              <a:blip r:embed="rId4">
                <a:alphaModFix/>
              </a:blip>
              <a:stretch>
                <a:fillRect/>
              </a:stretch>
            </p:blipFill>
            <p:spPr>
              <a:xfrm>
                <a:off x="8455130" y="620159"/>
                <a:ext cx="612756" cy="255911"/>
              </a:xfrm>
              <a:prstGeom prst="rect">
                <a:avLst/>
              </a:prstGeom>
              <a:noFill/>
              <a:ln>
                <a:noFill/>
              </a:ln>
            </p:spPr>
          </p:pic>
          <p:pic>
            <p:nvPicPr>
              <p:cNvPr id="80" name="Picture 79">
                <a:extLst>
                  <a:ext uri="{FF2B5EF4-FFF2-40B4-BE49-F238E27FC236}">
                    <a16:creationId xmlns:a16="http://schemas.microsoft.com/office/drawing/2014/main" id="{D2C94590-63FC-2A45-9CCB-425B3CAAED97}"/>
                  </a:ext>
                </a:extLst>
              </p:cNvPr>
              <p:cNvPicPr>
                <a:picLocks noChangeAspect="1"/>
              </p:cNvPicPr>
              <p:nvPr/>
            </p:nvPicPr>
            <p:blipFill>
              <a:blip r:embed="rId5"/>
              <a:stretch>
                <a:fillRect/>
              </a:stretch>
            </p:blipFill>
            <p:spPr>
              <a:xfrm>
                <a:off x="5465718" y="443051"/>
                <a:ext cx="2882749" cy="572532"/>
              </a:xfrm>
              <a:prstGeom prst="rect">
                <a:avLst/>
              </a:prstGeom>
              <a:ln>
                <a:noFill/>
              </a:ln>
            </p:spPr>
          </p:pic>
        </p:grpSp>
        <p:grpSp>
          <p:nvGrpSpPr>
            <p:cNvPr id="71" name="Group 70">
              <a:extLst>
                <a:ext uri="{FF2B5EF4-FFF2-40B4-BE49-F238E27FC236}">
                  <a16:creationId xmlns:a16="http://schemas.microsoft.com/office/drawing/2014/main" id="{27DF064A-BF26-3E4B-94A3-3F832C327783}"/>
                </a:ext>
              </a:extLst>
            </p:cNvPr>
            <p:cNvGrpSpPr/>
            <p:nvPr/>
          </p:nvGrpSpPr>
          <p:grpSpPr>
            <a:xfrm>
              <a:off x="3010726" y="3719578"/>
              <a:ext cx="3602168" cy="572532"/>
              <a:chOff x="5465718" y="443051"/>
              <a:chExt cx="3602168" cy="572532"/>
            </a:xfrm>
          </p:grpSpPr>
          <p:pic>
            <p:nvPicPr>
              <p:cNvPr id="72" name="Google Shape;153;p22">
                <a:extLst>
                  <a:ext uri="{FF2B5EF4-FFF2-40B4-BE49-F238E27FC236}">
                    <a16:creationId xmlns:a16="http://schemas.microsoft.com/office/drawing/2014/main" id="{71610451-9316-C840-9A3B-7834F521FBC5}"/>
                  </a:ext>
                </a:extLst>
              </p:cNvPr>
              <p:cNvPicPr preferRelativeResize="0"/>
              <p:nvPr/>
            </p:nvPicPr>
            <p:blipFill>
              <a:blip r:embed="rId4">
                <a:alphaModFix/>
              </a:blip>
              <a:stretch>
                <a:fillRect/>
              </a:stretch>
            </p:blipFill>
            <p:spPr>
              <a:xfrm>
                <a:off x="8455130" y="620159"/>
                <a:ext cx="612756" cy="255911"/>
              </a:xfrm>
              <a:prstGeom prst="rect">
                <a:avLst/>
              </a:prstGeom>
              <a:noFill/>
              <a:ln>
                <a:noFill/>
              </a:ln>
            </p:spPr>
          </p:pic>
          <p:pic>
            <p:nvPicPr>
              <p:cNvPr id="74" name="Picture 73">
                <a:extLst>
                  <a:ext uri="{FF2B5EF4-FFF2-40B4-BE49-F238E27FC236}">
                    <a16:creationId xmlns:a16="http://schemas.microsoft.com/office/drawing/2014/main" id="{C9094538-13E9-314D-B1C9-1CF99B2489C4}"/>
                  </a:ext>
                </a:extLst>
              </p:cNvPr>
              <p:cNvPicPr>
                <a:picLocks noChangeAspect="1"/>
              </p:cNvPicPr>
              <p:nvPr/>
            </p:nvPicPr>
            <p:blipFill>
              <a:blip r:embed="rId5"/>
              <a:stretch>
                <a:fillRect/>
              </a:stretch>
            </p:blipFill>
            <p:spPr>
              <a:xfrm>
                <a:off x="5465718" y="443051"/>
                <a:ext cx="2882749" cy="572532"/>
              </a:xfrm>
              <a:prstGeom prst="rect">
                <a:avLst/>
              </a:prstGeom>
              <a:ln>
                <a:noFill/>
              </a:ln>
            </p:spPr>
          </p:pic>
        </p:grpSp>
      </p:grpSp>
      <p:sp>
        <p:nvSpPr>
          <p:cNvPr id="195" name="TextBox 194">
            <a:extLst>
              <a:ext uri="{FF2B5EF4-FFF2-40B4-BE49-F238E27FC236}">
                <a16:creationId xmlns:a16="http://schemas.microsoft.com/office/drawing/2014/main" id="{FF42BBB2-6C82-EB47-A1BA-4E512813BD80}"/>
              </a:ext>
            </a:extLst>
          </p:cNvPr>
          <p:cNvSpPr txBox="1"/>
          <p:nvPr/>
        </p:nvSpPr>
        <p:spPr>
          <a:xfrm>
            <a:off x="179512" y="2211710"/>
            <a:ext cx="4631396" cy="830997"/>
          </a:xfrm>
          <a:prstGeom prst="rect">
            <a:avLst/>
          </a:prstGeom>
          <a:noFill/>
        </p:spPr>
        <p:txBody>
          <a:bodyPr wrap="none" rtlCol="0">
            <a:spAutoFit/>
          </a:bodyPr>
          <a:lstStyle/>
          <a:p>
            <a:r>
              <a:rPr lang="en-US" sz="1200" dirty="0"/>
              <a:t>Under the assumption of:</a:t>
            </a:r>
          </a:p>
          <a:p>
            <a:pPr marL="214313" indent="-214313">
              <a:buFontTx/>
              <a:buChar char="-"/>
            </a:pPr>
            <a:r>
              <a:rPr lang="en-US" sz="1200" dirty="0"/>
              <a:t>Dominant </a:t>
            </a:r>
            <a:r>
              <a:rPr lang="en-US" sz="1200" dirty="0">
                <a:solidFill>
                  <a:srgbClr val="FF0000"/>
                </a:solidFill>
              </a:rPr>
              <a:t>dipolar component </a:t>
            </a:r>
          </a:p>
          <a:p>
            <a:r>
              <a:rPr lang="en-US" sz="1200" dirty="0"/>
              <a:t>     (i.e., linear dependence with the displacement in the structure)</a:t>
            </a:r>
          </a:p>
          <a:p>
            <a:pPr marL="214313" indent="-214313">
              <a:buFontTx/>
              <a:buChar char="-"/>
            </a:pPr>
            <a:r>
              <a:rPr lang="en-US" sz="1200" dirty="0"/>
              <a:t>Linear </a:t>
            </a:r>
            <a:r>
              <a:rPr lang="en-US" sz="1200" dirty="0">
                <a:solidFill>
                  <a:srgbClr val="FF0000"/>
                </a:solidFill>
              </a:rPr>
              <a:t>dependence of the charge</a:t>
            </a:r>
          </a:p>
        </p:txBody>
      </p:sp>
      <p:grpSp>
        <p:nvGrpSpPr>
          <p:cNvPr id="4" name="Group 3">
            <a:extLst>
              <a:ext uri="{FF2B5EF4-FFF2-40B4-BE49-F238E27FC236}">
                <a16:creationId xmlns:a16="http://schemas.microsoft.com/office/drawing/2014/main" id="{5AA4125B-09FC-0842-BB93-ED091B48F8DF}"/>
              </a:ext>
            </a:extLst>
          </p:cNvPr>
          <p:cNvGrpSpPr/>
          <p:nvPr/>
        </p:nvGrpSpPr>
        <p:grpSpPr>
          <a:xfrm>
            <a:off x="4132448" y="2800154"/>
            <a:ext cx="4997247" cy="2009576"/>
            <a:chOff x="3823225" y="3121684"/>
            <a:chExt cx="4997247" cy="2009576"/>
          </a:xfrm>
        </p:grpSpPr>
        <p:pic>
          <p:nvPicPr>
            <p:cNvPr id="197" name="Picture 196">
              <a:extLst>
                <a:ext uri="{FF2B5EF4-FFF2-40B4-BE49-F238E27FC236}">
                  <a16:creationId xmlns:a16="http://schemas.microsoft.com/office/drawing/2014/main" id="{F479AE82-873F-A245-9B1A-8E06DF3020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44190" y="3290127"/>
              <a:ext cx="2454844" cy="1841133"/>
            </a:xfrm>
            <a:prstGeom prst="rect">
              <a:avLst/>
            </a:prstGeom>
          </p:spPr>
        </p:pic>
        <p:pic>
          <p:nvPicPr>
            <p:cNvPr id="198" name="Picture 197">
              <a:extLst>
                <a:ext uri="{FF2B5EF4-FFF2-40B4-BE49-F238E27FC236}">
                  <a16:creationId xmlns:a16="http://schemas.microsoft.com/office/drawing/2014/main" id="{1BCD7CD2-7DCA-1041-A56F-18AC176374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67672" y="3291660"/>
              <a:ext cx="2452800" cy="1839600"/>
            </a:xfrm>
            <a:prstGeom prst="rect">
              <a:avLst/>
            </a:prstGeom>
          </p:spPr>
        </p:pic>
        <p:sp>
          <p:nvSpPr>
            <p:cNvPr id="199" name="TextBox 198">
              <a:extLst>
                <a:ext uri="{FF2B5EF4-FFF2-40B4-BE49-F238E27FC236}">
                  <a16:creationId xmlns:a16="http://schemas.microsoft.com/office/drawing/2014/main" id="{3F82A4EF-DA95-8845-92B3-BFC29D6DCB23}"/>
                </a:ext>
              </a:extLst>
            </p:cNvPr>
            <p:cNvSpPr txBox="1"/>
            <p:nvPr/>
          </p:nvSpPr>
          <p:spPr>
            <a:xfrm>
              <a:off x="3823225" y="3121684"/>
              <a:ext cx="2496774" cy="276999"/>
            </a:xfrm>
            <a:prstGeom prst="rect">
              <a:avLst/>
            </a:prstGeom>
            <a:noFill/>
          </p:spPr>
          <p:txBody>
            <a:bodyPr wrap="square" rtlCol="0">
              <a:spAutoFit/>
            </a:bodyPr>
            <a:lstStyle/>
            <a:p>
              <a:pPr algn="ctr"/>
              <a:r>
                <a:rPr lang="en-US" sz="1200" dirty="0"/>
                <a:t>Before the accelerating structure</a:t>
              </a:r>
            </a:p>
          </p:txBody>
        </p:sp>
        <p:sp>
          <p:nvSpPr>
            <p:cNvPr id="200" name="TextBox 199">
              <a:extLst>
                <a:ext uri="{FF2B5EF4-FFF2-40B4-BE49-F238E27FC236}">
                  <a16:creationId xmlns:a16="http://schemas.microsoft.com/office/drawing/2014/main" id="{BAAC6081-6BC5-AC4B-919F-40729B128137}"/>
                </a:ext>
              </a:extLst>
            </p:cNvPr>
            <p:cNvSpPr txBox="1"/>
            <p:nvPr/>
          </p:nvSpPr>
          <p:spPr>
            <a:xfrm>
              <a:off x="6376924" y="3142596"/>
              <a:ext cx="2443548" cy="276999"/>
            </a:xfrm>
            <a:prstGeom prst="rect">
              <a:avLst/>
            </a:prstGeom>
            <a:noFill/>
          </p:spPr>
          <p:txBody>
            <a:bodyPr wrap="square" rtlCol="0">
              <a:spAutoFit/>
            </a:bodyPr>
            <a:lstStyle/>
            <a:p>
              <a:pPr algn="ctr"/>
              <a:r>
                <a:rPr lang="en-US" sz="1200" dirty="0"/>
                <a:t>After the accelerating structure</a:t>
              </a:r>
            </a:p>
          </p:txBody>
        </p:sp>
      </p:grpSp>
      <p:cxnSp>
        <p:nvCxnSpPr>
          <p:cNvPr id="101" name="Straight Connector 100">
            <a:extLst>
              <a:ext uri="{FF2B5EF4-FFF2-40B4-BE49-F238E27FC236}">
                <a16:creationId xmlns:a16="http://schemas.microsoft.com/office/drawing/2014/main" id="{B5130325-9B05-A24F-AAD7-EE0F6CF32326}"/>
              </a:ext>
            </a:extLst>
          </p:cNvPr>
          <p:cNvCxnSpPr>
            <a:cxnSpLocks/>
          </p:cNvCxnSpPr>
          <p:nvPr/>
        </p:nvCxnSpPr>
        <p:spPr>
          <a:xfrm>
            <a:off x="7813805" y="4311"/>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7743B49E-6325-1C46-9C6D-7D9CDD21ED15}"/>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99A32907-8AC9-B04D-B09D-18C66F8130E7}"/>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ED12F7A8-B037-FE40-A107-D8F829849F8D}"/>
              </a:ext>
            </a:extLst>
          </p:cNvPr>
          <p:cNvGrpSpPr/>
          <p:nvPr/>
        </p:nvGrpSpPr>
        <p:grpSpPr>
          <a:xfrm>
            <a:off x="65189" y="4757440"/>
            <a:ext cx="4360624" cy="371230"/>
            <a:chOff x="65189" y="4757440"/>
            <a:chExt cx="4360624" cy="371230"/>
          </a:xfrm>
        </p:grpSpPr>
        <p:pic>
          <p:nvPicPr>
            <p:cNvPr id="27" name="Picture 26">
              <a:extLst>
                <a:ext uri="{FF2B5EF4-FFF2-40B4-BE49-F238E27FC236}">
                  <a16:creationId xmlns:a16="http://schemas.microsoft.com/office/drawing/2014/main" id="{279D88D9-ABF7-144B-BEE7-800D31295382}"/>
                </a:ext>
              </a:extLst>
            </p:cNvPr>
            <p:cNvPicPr>
              <a:picLocks noChangeAspect="1"/>
            </p:cNvPicPr>
            <p:nvPr/>
          </p:nvPicPr>
          <p:blipFill>
            <a:blip r:embed="rId8"/>
            <a:stretch>
              <a:fillRect/>
            </a:stretch>
          </p:blipFill>
          <p:spPr>
            <a:xfrm>
              <a:off x="65189" y="4757440"/>
              <a:ext cx="372661" cy="371230"/>
            </a:xfrm>
            <a:prstGeom prst="rect">
              <a:avLst/>
            </a:prstGeom>
          </p:spPr>
        </p:pic>
        <p:pic>
          <p:nvPicPr>
            <p:cNvPr id="28" name="Picture 27">
              <a:extLst>
                <a:ext uri="{FF2B5EF4-FFF2-40B4-BE49-F238E27FC236}">
                  <a16:creationId xmlns:a16="http://schemas.microsoft.com/office/drawing/2014/main" id="{6F2CDA73-6214-1C4A-A84C-6C5CFD627EF0}"/>
                </a:ext>
              </a:extLst>
            </p:cNvPr>
            <p:cNvPicPr>
              <a:picLocks noChangeAspect="1"/>
            </p:cNvPicPr>
            <p:nvPr/>
          </p:nvPicPr>
          <p:blipFill rotWithShape="1">
            <a:blip r:embed="rId9"/>
            <a:srcRect l="30935" t="1" b="-5099"/>
            <a:stretch/>
          </p:blipFill>
          <p:spPr>
            <a:xfrm>
              <a:off x="1244776" y="4786060"/>
              <a:ext cx="3181037" cy="341309"/>
            </a:xfrm>
            <a:prstGeom prst="rect">
              <a:avLst/>
            </a:prstGeom>
          </p:spPr>
        </p:pic>
        <p:cxnSp>
          <p:nvCxnSpPr>
            <p:cNvPr id="29" name="Straight Connector 28">
              <a:extLst>
                <a:ext uri="{FF2B5EF4-FFF2-40B4-BE49-F238E27FC236}">
                  <a16:creationId xmlns:a16="http://schemas.microsoft.com/office/drawing/2014/main" id="{EC2608D8-F35B-E449-AF34-5DDC5569E5D1}"/>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92E20C61-D0F2-E741-B52A-2ADA3F3C47CB}"/>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1" name="Immagine 3">
              <a:extLst>
                <a:ext uri="{FF2B5EF4-FFF2-40B4-BE49-F238E27FC236}">
                  <a16:creationId xmlns:a16="http://schemas.microsoft.com/office/drawing/2014/main" id="{62E7B918-2358-3C47-95F1-890785A806A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33" name="Titolo 1">
            <a:extLst>
              <a:ext uri="{FF2B5EF4-FFF2-40B4-BE49-F238E27FC236}">
                <a16:creationId xmlns:a16="http://schemas.microsoft.com/office/drawing/2014/main" id="{AD2D1E39-176E-1E45-BFBE-5445065DFD0F}"/>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Proposal</a:t>
            </a:r>
          </a:p>
        </p:txBody>
      </p:sp>
      <p:cxnSp>
        <p:nvCxnSpPr>
          <p:cNvPr id="32" name="Straight Connector 31">
            <a:extLst>
              <a:ext uri="{FF2B5EF4-FFF2-40B4-BE49-F238E27FC236}">
                <a16:creationId xmlns:a16="http://schemas.microsoft.com/office/drawing/2014/main" id="{B689BC8B-3776-A34A-A949-CBCF282798C6}"/>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4" name="Google Shape;55;p13">
            <a:extLst>
              <a:ext uri="{FF2B5EF4-FFF2-40B4-BE49-F238E27FC236}">
                <a16:creationId xmlns:a16="http://schemas.microsoft.com/office/drawing/2014/main" id="{A925F7D6-71A1-5244-99AD-39188B753863}"/>
              </a:ext>
            </a:extLst>
          </p:cNvPr>
          <p:cNvPicPr preferRelativeResize="0"/>
          <p:nvPr/>
        </p:nvPicPr>
        <p:blipFill>
          <a:blip r:embed="rId11">
            <a:alphaModFix/>
          </a:blip>
          <a:stretch>
            <a:fillRect/>
          </a:stretch>
        </p:blipFill>
        <p:spPr>
          <a:xfrm>
            <a:off x="4523454" y="4773769"/>
            <a:ext cx="1044104" cy="338572"/>
          </a:xfrm>
          <a:prstGeom prst="rect">
            <a:avLst/>
          </a:prstGeom>
          <a:noFill/>
          <a:ln>
            <a:noFill/>
          </a:ln>
        </p:spPr>
      </p:pic>
      <p:sp>
        <p:nvSpPr>
          <p:cNvPr id="35" name="Google Shape;60;p13">
            <a:extLst>
              <a:ext uri="{FF2B5EF4-FFF2-40B4-BE49-F238E27FC236}">
                <a16:creationId xmlns:a16="http://schemas.microsoft.com/office/drawing/2014/main" id="{A8B1C230-D183-7449-B306-1250CAC6F4FC}"/>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8537410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80">
            <a:extLst>
              <a:ext uri="{FF2B5EF4-FFF2-40B4-BE49-F238E27FC236}">
                <a16:creationId xmlns:a16="http://schemas.microsoft.com/office/drawing/2014/main" id="{C5CB0C69-D2FC-BE4D-8CB3-7EAFA0D63516}"/>
              </a:ext>
            </a:extLst>
          </p:cNvPr>
          <p:cNvPicPr>
            <a:picLocks noChangeAspect="1"/>
          </p:cNvPicPr>
          <p:nvPr/>
        </p:nvPicPr>
        <p:blipFill>
          <a:blip r:embed="rId3"/>
          <a:stretch>
            <a:fillRect/>
          </a:stretch>
        </p:blipFill>
        <p:spPr>
          <a:xfrm>
            <a:off x="1949422" y="688956"/>
            <a:ext cx="5148064" cy="1885505"/>
          </a:xfrm>
          <a:prstGeom prst="rect">
            <a:avLst/>
          </a:prstGeom>
        </p:spPr>
      </p:pic>
      <p:sp>
        <p:nvSpPr>
          <p:cNvPr id="7" name="Segnaposto numero diapositiva 6"/>
          <p:cNvSpPr>
            <a:spLocks noGrp="1"/>
          </p:cNvSpPr>
          <p:nvPr>
            <p:ph type="sldNum" sz="quarter" idx="12"/>
          </p:nvPr>
        </p:nvSpPr>
        <p:spPr/>
        <p:txBody>
          <a:bodyPr/>
          <a:lstStyle/>
          <a:p>
            <a:r>
              <a:rPr lang="it-IT" dirty="0"/>
              <a:t>9</a:t>
            </a:r>
            <a:r>
              <a:rPr lang="it" dirty="0"/>
              <a:t>/25</a:t>
            </a:r>
            <a:endParaRPr lang="it-IT" dirty="0"/>
          </a:p>
        </p:txBody>
      </p:sp>
      <p:grpSp>
        <p:nvGrpSpPr>
          <p:cNvPr id="68" name="Group 67">
            <a:extLst>
              <a:ext uri="{FF2B5EF4-FFF2-40B4-BE49-F238E27FC236}">
                <a16:creationId xmlns:a16="http://schemas.microsoft.com/office/drawing/2014/main" id="{B4FEC9C8-70B6-AA41-A6F5-7DE24E605D21}"/>
              </a:ext>
            </a:extLst>
          </p:cNvPr>
          <p:cNvGrpSpPr/>
          <p:nvPr/>
        </p:nvGrpSpPr>
        <p:grpSpPr>
          <a:xfrm>
            <a:off x="1053589" y="3152992"/>
            <a:ext cx="2701626" cy="1461361"/>
            <a:chOff x="3010726" y="3639028"/>
            <a:chExt cx="3602168" cy="1948481"/>
          </a:xfrm>
        </p:grpSpPr>
        <p:grpSp>
          <p:nvGrpSpPr>
            <p:cNvPr id="69" name="Group 68">
              <a:extLst>
                <a:ext uri="{FF2B5EF4-FFF2-40B4-BE49-F238E27FC236}">
                  <a16:creationId xmlns:a16="http://schemas.microsoft.com/office/drawing/2014/main" id="{289BFD57-6689-4045-BE37-964CFF86EE50}"/>
                </a:ext>
              </a:extLst>
            </p:cNvPr>
            <p:cNvGrpSpPr/>
            <p:nvPr/>
          </p:nvGrpSpPr>
          <p:grpSpPr>
            <a:xfrm>
              <a:off x="3010726" y="3722370"/>
              <a:ext cx="3602168" cy="572532"/>
              <a:chOff x="5465718" y="443051"/>
              <a:chExt cx="3602168" cy="572532"/>
            </a:xfrm>
          </p:grpSpPr>
          <p:pic>
            <p:nvPicPr>
              <p:cNvPr id="79" name="Google Shape;153;p22">
                <a:extLst>
                  <a:ext uri="{FF2B5EF4-FFF2-40B4-BE49-F238E27FC236}">
                    <a16:creationId xmlns:a16="http://schemas.microsoft.com/office/drawing/2014/main" id="{29E20C37-4DB8-B948-8217-AB4BCD5DC4CA}"/>
                  </a:ext>
                </a:extLst>
              </p:cNvPr>
              <p:cNvPicPr preferRelativeResize="0"/>
              <p:nvPr/>
            </p:nvPicPr>
            <p:blipFill>
              <a:blip r:embed="rId4">
                <a:alphaModFix/>
              </a:blip>
              <a:stretch>
                <a:fillRect/>
              </a:stretch>
            </p:blipFill>
            <p:spPr>
              <a:xfrm>
                <a:off x="8455130" y="620159"/>
                <a:ext cx="612756" cy="255911"/>
              </a:xfrm>
              <a:prstGeom prst="rect">
                <a:avLst/>
              </a:prstGeom>
              <a:noFill/>
              <a:ln>
                <a:noFill/>
              </a:ln>
            </p:spPr>
          </p:pic>
          <p:pic>
            <p:nvPicPr>
              <p:cNvPr id="80" name="Picture 79">
                <a:extLst>
                  <a:ext uri="{FF2B5EF4-FFF2-40B4-BE49-F238E27FC236}">
                    <a16:creationId xmlns:a16="http://schemas.microsoft.com/office/drawing/2014/main" id="{D2C94590-63FC-2A45-9CCB-425B3CAAED97}"/>
                  </a:ext>
                </a:extLst>
              </p:cNvPr>
              <p:cNvPicPr>
                <a:picLocks noChangeAspect="1"/>
              </p:cNvPicPr>
              <p:nvPr/>
            </p:nvPicPr>
            <p:blipFill>
              <a:blip r:embed="rId5"/>
              <a:stretch>
                <a:fillRect/>
              </a:stretch>
            </p:blipFill>
            <p:spPr>
              <a:xfrm>
                <a:off x="5465718" y="443051"/>
                <a:ext cx="2882749" cy="572532"/>
              </a:xfrm>
              <a:prstGeom prst="rect">
                <a:avLst/>
              </a:prstGeom>
              <a:ln>
                <a:noFill/>
              </a:ln>
            </p:spPr>
          </p:pic>
        </p:grpSp>
        <p:sp useBgFill="1">
          <p:nvSpPr>
            <p:cNvPr id="70" name="TextBox 69">
              <a:extLst>
                <a:ext uri="{FF2B5EF4-FFF2-40B4-BE49-F238E27FC236}">
                  <a16:creationId xmlns:a16="http://schemas.microsoft.com/office/drawing/2014/main" id="{9DA8AD1A-2384-5444-B64A-11E5E8218B60}"/>
                </a:ext>
              </a:extLst>
            </p:cNvPr>
            <p:cNvSpPr txBox="1"/>
            <p:nvPr/>
          </p:nvSpPr>
          <p:spPr>
            <a:xfrm>
              <a:off x="3289281" y="4479513"/>
              <a:ext cx="2877284" cy="1107996"/>
            </a:xfrm>
            <a:prstGeom prst="rect">
              <a:avLst/>
            </a:prstGeom>
          </p:spPr>
          <p:txBody>
            <a:bodyPr wrap="none" rtlCol="0">
              <a:spAutoFit/>
            </a:bodyPr>
            <a:lstStyle/>
            <a:p>
              <a:r>
                <a:rPr lang="en-US" sz="1200" dirty="0">
                  <a:solidFill>
                    <a:schemeClr val="accent4"/>
                  </a:solidFill>
                </a:rPr>
                <a:t>Slope on the 2</a:t>
              </a:r>
              <a:r>
                <a:rPr lang="en-US" sz="1200" baseline="30000" dirty="0">
                  <a:solidFill>
                    <a:schemeClr val="accent4"/>
                  </a:solidFill>
                </a:rPr>
                <a:t>nd</a:t>
              </a:r>
              <a:r>
                <a:rPr lang="en-US" sz="1200" dirty="0">
                  <a:solidFill>
                    <a:schemeClr val="accent4"/>
                  </a:solidFill>
                </a:rPr>
                <a:t> screen</a:t>
              </a:r>
            </a:p>
            <a:p>
              <a:r>
                <a:rPr lang="en-US" sz="1200" dirty="0">
                  <a:solidFill>
                    <a:srgbClr val="7030A0"/>
                  </a:solidFill>
                </a:rPr>
                <a:t>Beam energy [MeV]</a:t>
              </a:r>
            </a:p>
            <a:p>
              <a:r>
                <a:rPr lang="en-US" sz="1200" dirty="0">
                  <a:solidFill>
                    <a:srgbClr val="0070C0"/>
                  </a:solidFill>
                </a:rPr>
                <a:t>Beam charge [C]</a:t>
              </a:r>
            </a:p>
            <a:p>
              <a:r>
                <a:rPr lang="en-US" sz="1200" dirty="0">
                  <a:solidFill>
                    <a:srgbClr val="00B050"/>
                  </a:solidFill>
                </a:rPr>
                <a:t>Form factor (from simulation)</a:t>
              </a:r>
            </a:p>
          </p:txBody>
        </p:sp>
        <p:grpSp>
          <p:nvGrpSpPr>
            <p:cNvPr id="71" name="Group 70">
              <a:extLst>
                <a:ext uri="{FF2B5EF4-FFF2-40B4-BE49-F238E27FC236}">
                  <a16:creationId xmlns:a16="http://schemas.microsoft.com/office/drawing/2014/main" id="{27DF064A-BF26-3E4B-94A3-3F832C327783}"/>
                </a:ext>
              </a:extLst>
            </p:cNvPr>
            <p:cNvGrpSpPr/>
            <p:nvPr/>
          </p:nvGrpSpPr>
          <p:grpSpPr>
            <a:xfrm>
              <a:off x="3010726" y="3639028"/>
              <a:ext cx="3602168" cy="725557"/>
              <a:chOff x="5465718" y="362501"/>
              <a:chExt cx="3602168" cy="725557"/>
            </a:xfrm>
          </p:grpSpPr>
          <p:pic>
            <p:nvPicPr>
              <p:cNvPr id="72" name="Google Shape;153;p22">
                <a:extLst>
                  <a:ext uri="{FF2B5EF4-FFF2-40B4-BE49-F238E27FC236}">
                    <a16:creationId xmlns:a16="http://schemas.microsoft.com/office/drawing/2014/main" id="{71610451-9316-C840-9A3B-7834F521FBC5}"/>
                  </a:ext>
                </a:extLst>
              </p:cNvPr>
              <p:cNvPicPr preferRelativeResize="0"/>
              <p:nvPr/>
            </p:nvPicPr>
            <p:blipFill>
              <a:blip r:embed="rId4">
                <a:alphaModFix/>
              </a:blip>
              <a:stretch>
                <a:fillRect/>
              </a:stretch>
            </p:blipFill>
            <p:spPr>
              <a:xfrm>
                <a:off x="8455130" y="620159"/>
                <a:ext cx="612756" cy="255911"/>
              </a:xfrm>
              <a:prstGeom prst="rect">
                <a:avLst/>
              </a:prstGeom>
              <a:noFill/>
              <a:ln>
                <a:noFill/>
              </a:ln>
            </p:spPr>
          </p:pic>
          <p:grpSp>
            <p:nvGrpSpPr>
              <p:cNvPr id="73" name="Group 72">
                <a:extLst>
                  <a:ext uri="{FF2B5EF4-FFF2-40B4-BE49-F238E27FC236}">
                    <a16:creationId xmlns:a16="http://schemas.microsoft.com/office/drawing/2014/main" id="{B91E8D4F-18AD-3845-A4FB-6B71ADC5D701}"/>
                  </a:ext>
                </a:extLst>
              </p:cNvPr>
              <p:cNvGrpSpPr/>
              <p:nvPr/>
            </p:nvGrpSpPr>
            <p:grpSpPr>
              <a:xfrm>
                <a:off x="5465718" y="362501"/>
                <a:ext cx="2882749" cy="725557"/>
                <a:chOff x="3184658" y="2017643"/>
                <a:chExt cx="2882749" cy="725557"/>
              </a:xfrm>
            </p:grpSpPr>
            <p:pic>
              <p:nvPicPr>
                <p:cNvPr id="74" name="Picture 73">
                  <a:extLst>
                    <a:ext uri="{FF2B5EF4-FFF2-40B4-BE49-F238E27FC236}">
                      <a16:creationId xmlns:a16="http://schemas.microsoft.com/office/drawing/2014/main" id="{C9094538-13E9-314D-B1C9-1CF99B2489C4}"/>
                    </a:ext>
                  </a:extLst>
                </p:cNvPr>
                <p:cNvPicPr>
                  <a:picLocks noChangeAspect="1"/>
                </p:cNvPicPr>
                <p:nvPr/>
              </p:nvPicPr>
              <p:blipFill>
                <a:blip r:embed="rId5"/>
                <a:stretch>
                  <a:fillRect/>
                </a:stretch>
              </p:blipFill>
              <p:spPr>
                <a:xfrm>
                  <a:off x="3184658" y="2098193"/>
                  <a:ext cx="2882749" cy="572532"/>
                </a:xfrm>
                <a:prstGeom prst="rect">
                  <a:avLst/>
                </a:prstGeom>
                <a:ln>
                  <a:noFill/>
                </a:ln>
              </p:spPr>
            </p:pic>
            <p:sp>
              <p:nvSpPr>
                <p:cNvPr id="75" name="Rounded Rectangle 74">
                  <a:extLst>
                    <a:ext uri="{FF2B5EF4-FFF2-40B4-BE49-F238E27FC236}">
                      <a16:creationId xmlns:a16="http://schemas.microsoft.com/office/drawing/2014/main" id="{D2E1E20F-7371-1640-88FD-3F7C5CBE4195}"/>
                    </a:ext>
                  </a:extLst>
                </p:cNvPr>
                <p:cNvSpPr/>
                <p:nvPr/>
              </p:nvSpPr>
              <p:spPr>
                <a:xfrm>
                  <a:off x="3747052" y="2017643"/>
                  <a:ext cx="1000955" cy="725557"/>
                </a:xfrm>
                <a:prstGeom prst="roundRect">
                  <a:avLst/>
                </a:prstGeom>
                <a:noFill/>
                <a:ln>
                  <a:solidFill>
                    <a:schemeClr val="accent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050" dirty="0"/>
                </a:p>
              </p:txBody>
            </p:sp>
            <p:sp>
              <p:nvSpPr>
                <p:cNvPr id="76" name="Rounded Rectangle 75">
                  <a:extLst>
                    <a:ext uri="{FF2B5EF4-FFF2-40B4-BE49-F238E27FC236}">
                      <a16:creationId xmlns:a16="http://schemas.microsoft.com/office/drawing/2014/main" id="{650BA7EB-B8ED-4F47-A968-F4AB09EA338A}"/>
                    </a:ext>
                  </a:extLst>
                </p:cNvPr>
                <p:cNvSpPr/>
                <p:nvPr/>
              </p:nvSpPr>
              <p:spPr>
                <a:xfrm>
                  <a:off x="4907229" y="2025723"/>
                  <a:ext cx="300875" cy="309974"/>
                </a:xfrm>
                <a:prstGeom prst="roundRect">
                  <a:avLst/>
                </a:prstGeom>
                <a:noFill/>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050" dirty="0"/>
                </a:p>
              </p:txBody>
            </p:sp>
            <p:sp>
              <p:nvSpPr>
                <p:cNvPr id="77" name="Rounded Rectangle 76">
                  <a:extLst>
                    <a:ext uri="{FF2B5EF4-FFF2-40B4-BE49-F238E27FC236}">
                      <a16:creationId xmlns:a16="http://schemas.microsoft.com/office/drawing/2014/main" id="{E7D8314D-1C23-6242-8DDA-D93BCE3324F3}"/>
                    </a:ext>
                  </a:extLst>
                </p:cNvPr>
                <p:cNvSpPr/>
                <p:nvPr/>
              </p:nvSpPr>
              <p:spPr>
                <a:xfrm flipV="1">
                  <a:off x="4980117" y="2478158"/>
                  <a:ext cx="148475" cy="255098"/>
                </a:xfrm>
                <a:prstGeom prst="round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050" dirty="0"/>
                </a:p>
              </p:txBody>
            </p:sp>
            <p:sp>
              <p:nvSpPr>
                <p:cNvPr id="78" name="Rounded Rectangle 77">
                  <a:extLst>
                    <a:ext uri="{FF2B5EF4-FFF2-40B4-BE49-F238E27FC236}">
                      <a16:creationId xmlns:a16="http://schemas.microsoft.com/office/drawing/2014/main" id="{7D69DB8D-78FF-BA4B-95C7-C03F92CAEB73}"/>
                    </a:ext>
                  </a:extLst>
                </p:cNvPr>
                <p:cNvSpPr/>
                <p:nvPr/>
              </p:nvSpPr>
              <p:spPr>
                <a:xfrm flipV="1">
                  <a:off x="5385225" y="2213121"/>
                  <a:ext cx="682182" cy="361114"/>
                </a:xfrm>
                <a:prstGeom prst="roundRect">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050" dirty="0"/>
                </a:p>
              </p:txBody>
            </p:sp>
          </p:grpSp>
        </p:grpSp>
      </p:grpSp>
      <p:sp>
        <p:nvSpPr>
          <p:cNvPr id="195" name="TextBox 194">
            <a:extLst>
              <a:ext uri="{FF2B5EF4-FFF2-40B4-BE49-F238E27FC236}">
                <a16:creationId xmlns:a16="http://schemas.microsoft.com/office/drawing/2014/main" id="{FF42BBB2-6C82-EB47-A1BA-4E512813BD80}"/>
              </a:ext>
            </a:extLst>
          </p:cNvPr>
          <p:cNvSpPr txBox="1"/>
          <p:nvPr/>
        </p:nvSpPr>
        <p:spPr>
          <a:xfrm>
            <a:off x="179512" y="2211710"/>
            <a:ext cx="4631396" cy="830997"/>
          </a:xfrm>
          <a:prstGeom prst="rect">
            <a:avLst/>
          </a:prstGeom>
          <a:noFill/>
        </p:spPr>
        <p:txBody>
          <a:bodyPr wrap="none" rtlCol="0">
            <a:spAutoFit/>
          </a:bodyPr>
          <a:lstStyle/>
          <a:p>
            <a:r>
              <a:rPr lang="en-US" sz="1200" dirty="0"/>
              <a:t>Under the assumption of:</a:t>
            </a:r>
          </a:p>
          <a:p>
            <a:pPr marL="214313" indent="-214313">
              <a:buFontTx/>
              <a:buChar char="-"/>
            </a:pPr>
            <a:r>
              <a:rPr lang="en-US" sz="1200" dirty="0"/>
              <a:t>Dominant </a:t>
            </a:r>
            <a:r>
              <a:rPr lang="en-US" sz="1200" dirty="0">
                <a:solidFill>
                  <a:srgbClr val="FF0000"/>
                </a:solidFill>
              </a:rPr>
              <a:t>dipolar component </a:t>
            </a:r>
          </a:p>
          <a:p>
            <a:r>
              <a:rPr lang="en-US" sz="1200" dirty="0"/>
              <a:t>     (i.e., linear dependence with the displacement in the structure)</a:t>
            </a:r>
          </a:p>
          <a:p>
            <a:pPr marL="214313" indent="-214313">
              <a:buFontTx/>
              <a:buChar char="-"/>
            </a:pPr>
            <a:r>
              <a:rPr lang="en-US" sz="1200" dirty="0"/>
              <a:t>Linear </a:t>
            </a:r>
            <a:r>
              <a:rPr lang="en-US" sz="1200" dirty="0">
                <a:solidFill>
                  <a:srgbClr val="FF0000"/>
                </a:solidFill>
              </a:rPr>
              <a:t>dependence of the charge</a:t>
            </a:r>
          </a:p>
        </p:txBody>
      </p:sp>
      <p:grpSp>
        <p:nvGrpSpPr>
          <p:cNvPr id="4" name="Group 3">
            <a:extLst>
              <a:ext uri="{FF2B5EF4-FFF2-40B4-BE49-F238E27FC236}">
                <a16:creationId xmlns:a16="http://schemas.microsoft.com/office/drawing/2014/main" id="{5AA4125B-09FC-0842-BB93-ED091B48F8DF}"/>
              </a:ext>
            </a:extLst>
          </p:cNvPr>
          <p:cNvGrpSpPr/>
          <p:nvPr/>
        </p:nvGrpSpPr>
        <p:grpSpPr>
          <a:xfrm>
            <a:off x="4132448" y="2800154"/>
            <a:ext cx="4997247" cy="2009576"/>
            <a:chOff x="3823225" y="3121684"/>
            <a:chExt cx="4997247" cy="2009576"/>
          </a:xfrm>
        </p:grpSpPr>
        <p:pic>
          <p:nvPicPr>
            <p:cNvPr id="197" name="Picture 196">
              <a:extLst>
                <a:ext uri="{FF2B5EF4-FFF2-40B4-BE49-F238E27FC236}">
                  <a16:creationId xmlns:a16="http://schemas.microsoft.com/office/drawing/2014/main" id="{F479AE82-873F-A245-9B1A-8E06DF3020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44190" y="3290127"/>
              <a:ext cx="2454844" cy="1841133"/>
            </a:xfrm>
            <a:prstGeom prst="rect">
              <a:avLst/>
            </a:prstGeom>
          </p:spPr>
        </p:pic>
        <p:pic>
          <p:nvPicPr>
            <p:cNvPr id="198" name="Picture 197">
              <a:extLst>
                <a:ext uri="{FF2B5EF4-FFF2-40B4-BE49-F238E27FC236}">
                  <a16:creationId xmlns:a16="http://schemas.microsoft.com/office/drawing/2014/main" id="{1BCD7CD2-7DCA-1041-A56F-18AC176374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67672" y="3291660"/>
              <a:ext cx="2452800" cy="1839600"/>
            </a:xfrm>
            <a:prstGeom prst="rect">
              <a:avLst/>
            </a:prstGeom>
          </p:spPr>
        </p:pic>
        <p:sp>
          <p:nvSpPr>
            <p:cNvPr id="199" name="TextBox 198">
              <a:extLst>
                <a:ext uri="{FF2B5EF4-FFF2-40B4-BE49-F238E27FC236}">
                  <a16:creationId xmlns:a16="http://schemas.microsoft.com/office/drawing/2014/main" id="{3F82A4EF-DA95-8845-92B3-BFC29D6DCB23}"/>
                </a:ext>
              </a:extLst>
            </p:cNvPr>
            <p:cNvSpPr txBox="1"/>
            <p:nvPr/>
          </p:nvSpPr>
          <p:spPr>
            <a:xfrm>
              <a:off x="3823225" y="3121684"/>
              <a:ext cx="2496774" cy="276999"/>
            </a:xfrm>
            <a:prstGeom prst="rect">
              <a:avLst/>
            </a:prstGeom>
            <a:noFill/>
          </p:spPr>
          <p:txBody>
            <a:bodyPr wrap="square" rtlCol="0">
              <a:spAutoFit/>
            </a:bodyPr>
            <a:lstStyle/>
            <a:p>
              <a:pPr algn="ctr"/>
              <a:r>
                <a:rPr lang="en-US" sz="1200" dirty="0"/>
                <a:t>Before the accelerating structure</a:t>
              </a:r>
            </a:p>
          </p:txBody>
        </p:sp>
        <p:sp>
          <p:nvSpPr>
            <p:cNvPr id="200" name="TextBox 199">
              <a:extLst>
                <a:ext uri="{FF2B5EF4-FFF2-40B4-BE49-F238E27FC236}">
                  <a16:creationId xmlns:a16="http://schemas.microsoft.com/office/drawing/2014/main" id="{BAAC6081-6BC5-AC4B-919F-40729B128137}"/>
                </a:ext>
              </a:extLst>
            </p:cNvPr>
            <p:cNvSpPr txBox="1"/>
            <p:nvPr/>
          </p:nvSpPr>
          <p:spPr>
            <a:xfrm>
              <a:off x="6376924" y="3142596"/>
              <a:ext cx="2443548" cy="276999"/>
            </a:xfrm>
            <a:prstGeom prst="rect">
              <a:avLst/>
            </a:prstGeom>
            <a:noFill/>
          </p:spPr>
          <p:txBody>
            <a:bodyPr wrap="square" rtlCol="0">
              <a:spAutoFit/>
            </a:bodyPr>
            <a:lstStyle/>
            <a:p>
              <a:pPr algn="ctr"/>
              <a:r>
                <a:rPr lang="en-US" sz="1200" dirty="0"/>
                <a:t>After the accelerating structure</a:t>
              </a:r>
            </a:p>
          </p:txBody>
        </p:sp>
      </p:grpSp>
      <p:cxnSp>
        <p:nvCxnSpPr>
          <p:cNvPr id="101" name="Straight Connector 100">
            <a:extLst>
              <a:ext uri="{FF2B5EF4-FFF2-40B4-BE49-F238E27FC236}">
                <a16:creationId xmlns:a16="http://schemas.microsoft.com/office/drawing/2014/main" id="{B5130325-9B05-A24F-AAD7-EE0F6CF32326}"/>
              </a:ext>
            </a:extLst>
          </p:cNvPr>
          <p:cNvCxnSpPr>
            <a:cxnSpLocks/>
          </p:cNvCxnSpPr>
          <p:nvPr/>
        </p:nvCxnSpPr>
        <p:spPr>
          <a:xfrm>
            <a:off x="7813805" y="4311"/>
            <a:ext cx="0" cy="3041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7743B49E-6325-1C46-9C6D-7D9CDD21ED15}"/>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99A32907-8AC9-B04D-B09D-18C66F8130E7}"/>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81201B80-365F-5A4B-B92C-3FCFD481DA6B}"/>
              </a:ext>
            </a:extLst>
          </p:cNvPr>
          <p:cNvGrpSpPr/>
          <p:nvPr/>
        </p:nvGrpSpPr>
        <p:grpSpPr>
          <a:xfrm>
            <a:off x="65189" y="4757440"/>
            <a:ext cx="4360624" cy="371230"/>
            <a:chOff x="65189" y="4757440"/>
            <a:chExt cx="4360624" cy="371230"/>
          </a:xfrm>
        </p:grpSpPr>
        <p:pic>
          <p:nvPicPr>
            <p:cNvPr id="33" name="Picture 32">
              <a:extLst>
                <a:ext uri="{FF2B5EF4-FFF2-40B4-BE49-F238E27FC236}">
                  <a16:creationId xmlns:a16="http://schemas.microsoft.com/office/drawing/2014/main" id="{6B00CC17-60D0-1943-B86B-261CAC41D554}"/>
                </a:ext>
              </a:extLst>
            </p:cNvPr>
            <p:cNvPicPr>
              <a:picLocks noChangeAspect="1"/>
            </p:cNvPicPr>
            <p:nvPr/>
          </p:nvPicPr>
          <p:blipFill>
            <a:blip r:embed="rId8"/>
            <a:stretch>
              <a:fillRect/>
            </a:stretch>
          </p:blipFill>
          <p:spPr>
            <a:xfrm>
              <a:off x="65189" y="4757440"/>
              <a:ext cx="372661" cy="371230"/>
            </a:xfrm>
            <a:prstGeom prst="rect">
              <a:avLst/>
            </a:prstGeom>
          </p:spPr>
        </p:pic>
        <p:pic>
          <p:nvPicPr>
            <p:cNvPr id="34" name="Picture 33">
              <a:extLst>
                <a:ext uri="{FF2B5EF4-FFF2-40B4-BE49-F238E27FC236}">
                  <a16:creationId xmlns:a16="http://schemas.microsoft.com/office/drawing/2014/main" id="{86EB05E0-BD9A-A648-B808-255B4C85EB38}"/>
                </a:ext>
              </a:extLst>
            </p:cNvPr>
            <p:cNvPicPr>
              <a:picLocks noChangeAspect="1"/>
            </p:cNvPicPr>
            <p:nvPr/>
          </p:nvPicPr>
          <p:blipFill rotWithShape="1">
            <a:blip r:embed="rId9"/>
            <a:srcRect l="30935" t="1" b="-5099"/>
            <a:stretch/>
          </p:blipFill>
          <p:spPr>
            <a:xfrm>
              <a:off x="1244776" y="4786060"/>
              <a:ext cx="3181037" cy="341309"/>
            </a:xfrm>
            <a:prstGeom prst="rect">
              <a:avLst/>
            </a:prstGeom>
          </p:spPr>
        </p:pic>
        <p:cxnSp>
          <p:nvCxnSpPr>
            <p:cNvPr id="35" name="Straight Connector 34">
              <a:extLst>
                <a:ext uri="{FF2B5EF4-FFF2-40B4-BE49-F238E27FC236}">
                  <a16:creationId xmlns:a16="http://schemas.microsoft.com/office/drawing/2014/main" id="{B0A6B5D2-FB25-4B45-B72E-A5A307146B91}"/>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87DEF76A-D650-734D-B941-F48AF5723DEC}"/>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7" name="Immagine 3">
              <a:extLst>
                <a:ext uri="{FF2B5EF4-FFF2-40B4-BE49-F238E27FC236}">
                  <a16:creationId xmlns:a16="http://schemas.microsoft.com/office/drawing/2014/main" id="{97382CC6-E223-3042-84CA-DAB74B1D376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38" name="Titolo 1">
            <a:extLst>
              <a:ext uri="{FF2B5EF4-FFF2-40B4-BE49-F238E27FC236}">
                <a16:creationId xmlns:a16="http://schemas.microsoft.com/office/drawing/2014/main" id="{4512BCE8-91BC-3D4C-BBB9-68625769DB57}"/>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Proposal</a:t>
            </a:r>
          </a:p>
        </p:txBody>
      </p:sp>
      <p:cxnSp>
        <p:nvCxnSpPr>
          <p:cNvPr id="39" name="Straight Connector 38">
            <a:extLst>
              <a:ext uri="{FF2B5EF4-FFF2-40B4-BE49-F238E27FC236}">
                <a16:creationId xmlns:a16="http://schemas.microsoft.com/office/drawing/2014/main" id="{5D48F105-FDD3-8848-9605-0F63B63599CE}"/>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0" name="Google Shape;55;p13">
            <a:extLst>
              <a:ext uri="{FF2B5EF4-FFF2-40B4-BE49-F238E27FC236}">
                <a16:creationId xmlns:a16="http://schemas.microsoft.com/office/drawing/2014/main" id="{A119F2D9-24CF-614B-BC4E-FD184EB1FC34}"/>
              </a:ext>
            </a:extLst>
          </p:cNvPr>
          <p:cNvPicPr preferRelativeResize="0"/>
          <p:nvPr/>
        </p:nvPicPr>
        <p:blipFill>
          <a:blip r:embed="rId11">
            <a:alphaModFix/>
          </a:blip>
          <a:stretch>
            <a:fillRect/>
          </a:stretch>
        </p:blipFill>
        <p:spPr>
          <a:xfrm>
            <a:off x="4523454" y="4773769"/>
            <a:ext cx="1044104" cy="338572"/>
          </a:xfrm>
          <a:prstGeom prst="rect">
            <a:avLst/>
          </a:prstGeom>
          <a:noFill/>
          <a:ln>
            <a:noFill/>
          </a:ln>
        </p:spPr>
      </p:pic>
      <p:sp>
        <p:nvSpPr>
          <p:cNvPr id="41" name="Google Shape;60;p13">
            <a:extLst>
              <a:ext uri="{FF2B5EF4-FFF2-40B4-BE49-F238E27FC236}">
                <a16:creationId xmlns:a16="http://schemas.microsoft.com/office/drawing/2014/main" id="{A47C2B1D-319A-0C47-8AE2-EE53F8FC56AF}"/>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874088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10</a:t>
            </a:r>
            <a:r>
              <a:rPr lang="it" dirty="0"/>
              <a:t>/25</a:t>
            </a:r>
            <a:endParaRPr lang="it-IT" dirty="0"/>
          </a:p>
        </p:txBody>
      </p:sp>
      <p:cxnSp>
        <p:nvCxnSpPr>
          <p:cNvPr id="135" name="Straight Connector 134">
            <a:extLst>
              <a:ext uri="{FF2B5EF4-FFF2-40B4-BE49-F238E27FC236}">
                <a16:creationId xmlns:a16="http://schemas.microsoft.com/office/drawing/2014/main" id="{4564B5A4-77C1-BC49-BABB-6D2BD3E57017}"/>
              </a:ext>
            </a:extLst>
          </p:cNvPr>
          <p:cNvCxnSpPr>
            <a:cxnSpLocks/>
          </p:cNvCxnSpPr>
          <p:nvPr/>
        </p:nvCxnSpPr>
        <p:spPr>
          <a:xfrm>
            <a:off x="1077598" y="2499742"/>
            <a:ext cx="7076853"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C9915B5E-B37E-2F43-A74E-EFB77B08EB36}"/>
              </a:ext>
            </a:extLst>
          </p:cNvPr>
          <p:cNvGrpSpPr/>
          <p:nvPr/>
        </p:nvGrpSpPr>
        <p:grpSpPr>
          <a:xfrm>
            <a:off x="1979712" y="771550"/>
            <a:ext cx="4958931" cy="1648112"/>
            <a:chOff x="1992112" y="1084522"/>
            <a:chExt cx="4958931" cy="1648112"/>
          </a:xfrm>
        </p:grpSpPr>
        <p:grpSp>
          <p:nvGrpSpPr>
            <p:cNvPr id="44" name="Group 43">
              <a:extLst>
                <a:ext uri="{FF2B5EF4-FFF2-40B4-BE49-F238E27FC236}">
                  <a16:creationId xmlns:a16="http://schemas.microsoft.com/office/drawing/2014/main" id="{AA44C122-4BF8-BF4E-B323-84E3F58D9853}"/>
                </a:ext>
              </a:extLst>
            </p:cNvPr>
            <p:cNvGrpSpPr/>
            <p:nvPr/>
          </p:nvGrpSpPr>
          <p:grpSpPr>
            <a:xfrm>
              <a:off x="1992112" y="1378941"/>
              <a:ext cx="4958931" cy="1353693"/>
              <a:chOff x="-285710" y="825173"/>
              <a:chExt cx="8815879" cy="2406564"/>
            </a:xfrm>
          </p:grpSpPr>
          <p:cxnSp>
            <p:nvCxnSpPr>
              <p:cNvPr id="45" name="Straight Connector 44">
                <a:extLst>
                  <a:ext uri="{FF2B5EF4-FFF2-40B4-BE49-F238E27FC236}">
                    <a16:creationId xmlns:a16="http://schemas.microsoft.com/office/drawing/2014/main" id="{4D5EC181-A356-BA48-ADD7-0DBBC05CFBD1}"/>
                  </a:ext>
                </a:extLst>
              </p:cNvPr>
              <p:cNvCxnSpPr>
                <a:cxnSpLocks/>
                <a:endCxn id="98" idx="0"/>
              </p:cNvCxnSpPr>
              <p:nvPr/>
            </p:nvCxnSpPr>
            <p:spPr>
              <a:xfrm flipH="1">
                <a:off x="626507" y="2303067"/>
                <a:ext cx="4808136" cy="179676"/>
              </a:xfrm>
              <a:prstGeom prst="line">
                <a:avLst/>
              </a:prstGeom>
              <a:ln w="317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6BAAFE2A-BBCF-C045-892B-C6711B6FD3E7}"/>
                  </a:ext>
                </a:extLst>
              </p:cNvPr>
              <p:cNvSpPr/>
              <p:nvPr/>
            </p:nvSpPr>
            <p:spPr>
              <a:xfrm>
                <a:off x="3837725" y="1881192"/>
                <a:ext cx="2346655" cy="879232"/>
              </a:xfrm>
              <a:prstGeom prst="rect">
                <a:avLst/>
              </a:prstGeom>
              <a:solidFill>
                <a:srgbClr val="BFBFB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rgbClr val="BFBFBF"/>
                  </a:solidFill>
                </a:endParaRPr>
              </a:p>
            </p:txBody>
          </p:sp>
          <p:sp>
            <p:nvSpPr>
              <p:cNvPr id="47" name="Rectangle 46">
                <a:extLst>
                  <a:ext uri="{FF2B5EF4-FFF2-40B4-BE49-F238E27FC236}">
                    <a16:creationId xmlns:a16="http://schemas.microsoft.com/office/drawing/2014/main" id="{7E2EFE08-CA0B-7E46-8F3E-568B95CBA1DF}"/>
                  </a:ext>
                </a:extLst>
              </p:cNvPr>
              <p:cNvSpPr/>
              <p:nvPr/>
            </p:nvSpPr>
            <p:spPr>
              <a:xfrm>
                <a:off x="5163534" y="2100267"/>
                <a:ext cx="808378" cy="441082"/>
              </a:xfrm>
              <a:prstGeom prst="rect">
                <a:avLst/>
              </a:prstGeom>
              <a:solidFill>
                <a:srgbClr val="F2B6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8" name="Rectangle 47">
                <a:extLst>
                  <a:ext uri="{FF2B5EF4-FFF2-40B4-BE49-F238E27FC236}">
                    <a16:creationId xmlns:a16="http://schemas.microsoft.com/office/drawing/2014/main" id="{2058AE66-422A-B84F-BB76-C0CCC1563F0E}"/>
                  </a:ext>
                </a:extLst>
              </p:cNvPr>
              <p:cNvSpPr/>
              <p:nvPr/>
            </p:nvSpPr>
            <p:spPr>
              <a:xfrm>
                <a:off x="5539955" y="2150273"/>
                <a:ext cx="157162" cy="341070"/>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50" name="Straight Arrow Connector 49">
                <a:extLst>
                  <a:ext uri="{FF2B5EF4-FFF2-40B4-BE49-F238E27FC236}">
                    <a16:creationId xmlns:a16="http://schemas.microsoft.com/office/drawing/2014/main" id="{05F32988-444C-B545-B929-B40712CA7305}"/>
                  </a:ext>
                </a:extLst>
              </p:cNvPr>
              <p:cNvCxnSpPr>
                <a:cxnSpLocks/>
              </p:cNvCxnSpPr>
              <p:nvPr/>
            </p:nvCxnSpPr>
            <p:spPr>
              <a:xfrm>
                <a:off x="5562654" y="1583569"/>
                <a:ext cx="15579" cy="5086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8AEF50EE-5D90-D14F-959A-A478451DB195}"/>
                  </a:ext>
                </a:extLst>
              </p:cNvPr>
              <p:cNvCxnSpPr>
                <a:cxnSpLocks/>
              </p:cNvCxnSpPr>
              <p:nvPr/>
            </p:nvCxnSpPr>
            <p:spPr>
              <a:xfrm>
                <a:off x="3665921" y="1574799"/>
                <a:ext cx="182945" cy="3031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52D1631D-7A11-AB40-BA1D-29A52E49E96C}"/>
                  </a:ext>
                </a:extLst>
              </p:cNvPr>
              <p:cNvSpPr/>
              <p:nvPr/>
            </p:nvSpPr>
            <p:spPr>
              <a:xfrm>
                <a:off x="1441051" y="1719274"/>
                <a:ext cx="571588" cy="1104523"/>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cxnSp>
            <p:nvCxnSpPr>
              <p:cNvPr id="53" name="Straight Arrow Connector 52">
                <a:extLst>
                  <a:ext uri="{FF2B5EF4-FFF2-40B4-BE49-F238E27FC236}">
                    <a16:creationId xmlns:a16="http://schemas.microsoft.com/office/drawing/2014/main" id="{7FCCF49D-4CC4-9041-B901-94341EB1679E}"/>
                  </a:ext>
                </a:extLst>
              </p:cNvPr>
              <p:cNvCxnSpPr>
                <a:cxnSpLocks/>
              </p:cNvCxnSpPr>
              <p:nvPr/>
            </p:nvCxnSpPr>
            <p:spPr>
              <a:xfrm flipH="1">
                <a:off x="1723440" y="1412788"/>
                <a:ext cx="109397" cy="2787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27AFD10D-F115-8840-8F5A-DC5B3D5ADDD2}"/>
                  </a:ext>
                </a:extLst>
              </p:cNvPr>
              <p:cNvSpPr txBox="1"/>
              <p:nvPr/>
            </p:nvSpPr>
            <p:spPr>
              <a:xfrm>
                <a:off x="4344899" y="825173"/>
                <a:ext cx="2524088" cy="738663"/>
              </a:xfrm>
              <a:prstGeom prst="rect">
                <a:avLst/>
              </a:prstGeom>
              <a:noFill/>
            </p:spPr>
            <p:txBody>
              <a:bodyPr wrap="square" rtlCol="0">
                <a:spAutoFit/>
              </a:bodyPr>
              <a:lstStyle/>
              <a:p>
                <a:pPr algn="ctr"/>
                <a:r>
                  <a:rPr lang="en-US" sz="1050" dirty="0"/>
                  <a:t>CLIC accelerating structure</a:t>
                </a:r>
              </a:p>
            </p:txBody>
          </p:sp>
          <p:sp>
            <p:nvSpPr>
              <p:cNvPr id="93" name="TextBox 92">
                <a:extLst>
                  <a:ext uri="{FF2B5EF4-FFF2-40B4-BE49-F238E27FC236}">
                    <a16:creationId xmlns:a16="http://schemas.microsoft.com/office/drawing/2014/main" id="{F2CC75B6-D983-C044-881F-FF057A962B48}"/>
                  </a:ext>
                </a:extLst>
              </p:cNvPr>
              <p:cNvSpPr txBox="1"/>
              <p:nvPr/>
            </p:nvSpPr>
            <p:spPr>
              <a:xfrm>
                <a:off x="2868895" y="1234049"/>
                <a:ext cx="969495" cy="441260"/>
              </a:xfrm>
              <a:prstGeom prst="rect">
                <a:avLst/>
              </a:prstGeom>
              <a:noFill/>
            </p:spPr>
            <p:txBody>
              <a:bodyPr wrap="none" rtlCol="0">
                <a:spAutoFit/>
              </a:bodyPr>
              <a:lstStyle/>
              <a:p>
                <a:pPr algn="ctr"/>
                <a:r>
                  <a:rPr lang="en-US" sz="1013" dirty="0"/>
                  <a:t>Girder</a:t>
                </a:r>
              </a:p>
            </p:txBody>
          </p:sp>
          <p:sp>
            <p:nvSpPr>
              <p:cNvPr id="94" name="TextBox 93">
                <a:extLst>
                  <a:ext uri="{FF2B5EF4-FFF2-40B4-BE49-F238E27FC236}">
                    <a16:creationId xmlns:a16="http://schemas.microsoft.com/office/drawing/2014/main" id="{471F649E-4B19-7E46-9808-B9A4EBFB4CF7}"/>
                  </a:ext>
                </a:extLst>
              </p:cNvPr>
              <p:cNvSpPr txBox="1"/>
              <p:nvPr/>
            </p:nvSpPr>
            <p:spPr>
              <a:xfrm>
                <a:off x="1044461" y="923402"/>
                <a:ext cx="1693343" cy="441260"/>
              </a:xfrm>
              <a:prstGeom prst="rect">
                <a:avLst/>
              </a:prstGeom>
              <a:noFill/>
            </p:spPr>
            <p:txBody>
              <a:bodyPr wrap="none" rtlCol="0">
                <a:spAutoFit/>
              </a:bodyPr>
              <a:lstStyle/>
              <a:p>
                <a:pPr algn="ctr"/>
                <a:r>
                  <a:rPr lang="en-US" sz="1013" dirty="0"/>
                  <a:t>Beam screen</a:t>
                </a:r>
                <a:endParaRPr lang="en-US" sz="1013" dirty="0">
                  <a:solidFill>
                    <a:schemeClr val="tx1"/>
                  </a:solidFill>
                </a:endParaRPr>
              </a:p>
            </p:txBody>
          </p:sp>
          <p:cxnSp>
            <p:nvCxnSpPr>
              <p:cNvPr id="95" name="Straight Arrow Connector 94">
                <a:extLst>
                  <a:ext uri="{FF2B5EF4-FFF2-40B4-BE49-F238E27FC236}">
                    <a16:creationId xmlns:a16="http://schemas.microsoft.com/office/drawing/2014/main" id="{2955B808-0C3F-524F-8F0D-FCFCF6DD8E79}"/>
                  </a:ext>
                </a:extLst>
              </p:cNvPr>
              <p:cNvCxnSpPr>
                <a:cxnSpLocks/>
                <a:endCxn id="97" idx="2"/>
              </p:cNvCxnSpPr>
              <p:nvPr/>
            </p:nvCxnSpPr>
            <p:spPr>
              <a:xfrm flipH="1" flipV="1">
                <a:off x="639330" y="2245796"/>
                <a:ext cx="6999272" cy="55388"/>
              </a:xfrm>
              <a:prstGeom prst="straightConnector1">
                <a:avLst/>
              </a:prstGeom>
              <a:ln w="12700">
                <a:solidFill>
                  <a:srgbClr val="FF0000"/>
                </a:solidFill>
                <a:prstDash val="lgDashDotDot"/>
                <a:tailEnd type="triangle"/>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780566A-7926-7344-959D-5775EA73AA96}"/>
                  </a:ext>
                </a:extLst>
              </p:cNvPr>
              <p:cNvCxnSpPr>
                <a:cxnSpLocks/>
              </p:cNvCxnSpPr>
              <p:nvPr/>
            </p:nvCxnSpPr>
            <p:spPr>
              <a:xfrm>
                <a:off x="1723608" y="1961457"/>
                <a:ext cx="1824" cy="5731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9DEF2E10-AC98-BC49-819C-DEE56D8A9160}"/>
                  </a:ext>
                </a:extLst>
              </p:cNvPr>
              <p:cNvSpPr/>
              <p:nvPr/>
            </p:nvSpPr>
            <p:spPr>
              <a:xfrm>
                <a:off x="-285710" y="1804536"/>
                <a:ext cx="1850080" cy="441260"/>
              </a:xfrm>
              <a:prstGeom prst="rect">
                <a:avLst/>
              </a:prstGeom>
            </p:spPr>
            <p:txBody>
              <a:bodyPr wrap="none">
                <a:spAutoFit/>
              </a:bodyPr>
              <a:lstStyle/>
              <a:p>
                <a:r>
                  <a:rPr lang="en-US" sz="1013" dirty="0">
                    <a:solidFill>
                      <a:srgbClr val="FF0000"/>
                    </a:solidFill>
                  </a:rPr>
                  <a:t>Ideal trajectory</a:t>
                </a:r>
              </a:p>
            </p:txBody>
          </p:sp>
          <p:sp>
            <p:nvSpPr>
              <p:cNvPr id="98" name="Rectangle 97">
                <a:extLst>
                  <a:ext uri="{FF2B5EF4-FFF2-40B4-BE49-F238E27FC236}">
                    <a16:creationId xmlns:a16="http://schemas.microsoft.com/office/drawing/2014/main" id="{E26E4805-26F3-FF46-8BDA-1C3227AC8F95}"/>
                  </a:ext>
                </a:extLst>
              </p:cNvPr>
              <p:cNvSpPr/>
              <p:nvPr/>
            </p:nvSpPr>
            <p:spPr>
              <a:xfrm>
                <a:off x="-285710" y="2482744"/>
                <a:ext cx="1824432" cy="441260"/>
              </a:xfrm>
              <a:prstGeom prst="rect">
                <a:avLst/>
              </a:prstGeom>
            </p:spPr>
            <p:txBody>
              <a:bodyPr wrap="none">
                <a:spAutoFit/>
              </a:bodyPr>
              <a:lstStyle/>
              <a:p>
                <a:r>
                  <a:rPr lang="en-US" sz="1013" dirty="0"/>
                  <a:t>Real trajectory</a:t>
                </a:r>
              </a:p>
            </p:txBody>
          </p:sp>
          <p:grpSp>
            <p:nvGrpSpPr>
              <p:cNvPr id="99" name="Group 98">
                <a:extLst>
                  <a:ext uri="{FF2B5EF4-FFF2-40B4-BE49-F238E27FC236}">
                    <a16:creationId xmlns:a16="http://schemas.microsoft.com/office/drawing/2014/main" id="{8A8508BD-3B9E-0A4F-83C7-9F0B5CC6220A}"/>
                  </a:ext>
                </a:extLst>
              </p:cNvPr>
              <p:cNvGrpSpPr/>
              <p:nvPr/>
            </p:nvGrpSpPr>
            <p:grpSpPr>
              <a:xfrm>
                <a:off x="6936254" y="1388030"/>
                <a:ext cx="0" cy="1777447"/>
                <a:chOff x="8119561" y="1521547"/>
                <a:chExt cx="0" cy="1777447"/>
              </a:xfrm>
            </p:grpSpPr>
            <p:cxnSp>
              <p:nvCxnSpPr>
                <p:cNvPr id="104" name="Straight Arrow Connector 103">
                  <a:extLst>
                    <a:ext uri="{FF2B5EF4-FFF2-40B4-BE49-F238E27FC236}">
                      <a16:creationId xmlns:a16="http://schemas.microsoft.com/office/drawing/2014/main" id="{500C83F0-A10B-E445-8DDF-A384877D8B17}"/>
                    </a:ext>
                  </a:extLst>
                </p:cNvPr>
                <p:cNvCxnSpPr>
                  <a:cxnSpLocks/>
                </p:cNvCxnSpPr>
                <p:nvPr/>
              </p:nvCxnSpPr>
              <p:spPr>
                <a:xfrm flipV="1">
                  <a:off x="8119561" y="1521547"/>
                  <a:ext cx="0" cy="1586611"/>
                </a:xfrm>
                <a:prstGeom prst="straightConnector1">
                  <a:avLst/>
                </a:prstGeom>
                <a:ln w="698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4BA3B4EA-8F33-5C46-BE7A-B3DC2EE0C642}"/>
                    </a:ext>
                  </a:extLst>
                </p:cNvPr>
                <p:cNvCxnSpPr>
                  <a:cxnSpLocks/>
                </p:cNvCxnSpPr>
                <p:nvPr/>
              </p:nvCxnSpPr>
              <p:spPr>
                <a:xfrm>
                  <a:off x="8119561" y="2476531"/>
                  <a:ext cx="0" cy="822463"/>
                </a:xfrm>
                <a:prstGeom prst="straightConnector1">
                  <a:avLst/>
                </a:prstGeom>
                <a:ln w="698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0" name="Group 99">
                <a:extLst>
                  <a:ext uri="{FF2B5EF4-FFF2-40B4-BE49-F238E27FC236}">
                    <a16:creationId xmlns:a16="http://schemas.microsoft.com/office/drawing/2014/main" id="{6A84368F-7440-8F42-B0FE-E62838AC7C50}"/>
                  </a:ext>
                </a:extLst>
              </p:cNvPr>
              <p:cNvGrpSpPr/>
              <p:nvPr/>
            </p:nvGrpSpPr>
            <p:grpSpPr>
              <a:xfrm>
                <a:off x="6868987" y="1454290"/>
                <a:ext cx="0" cy="1777447"/>
                <a:chOff x="8119561" y="1521547"/>
                <a:chExt cx="0" cy="1777447"/>
              </a:xfrm>
              <a:scene3d>
                <a:camera prst="isometricOffAxis2Top"/>
                <a:lightRig rig="threePt" dir="t"/>
              </a:scene3d>
            </p:grpSpPr>
            <p:cxnSp>
              <p:nvCxnSpPr>
                <p:cNvPr id="102" name="Straight Arrow Connector 101">
                  <a:extLst>
                    <a:ext uri="{FF2B5EF4-FFF2-40B4-BE49-F238E27FC236}">
                      <a16:creationId xmlns:a16="http://schemas.microsoft.com/office/drawing/2014/main" id="{4F50FD8B-E1B8-F34B-A11B-02C0A55676E5}"/>
                    </a:ext>
                  </a:extLst>
                </p:cNvPr>
                <p:cNvCxnSpPr>
                  <a:cxnSpLocks/>
                </p:cNvCxnSpPr>
                <p:nvPr/>
              </p:nvCxnSpPr>
              <p:spPr>
                <a:xfrm flipV="1">
                  <a:off x="8119561" y="1521547"/>
                  <a:ext cx="0" cy="1586611"/>
                </a:xfrm>
                <a:prstGeom prst="straightConnector1">
                  <a:avLst/>
                </a:prstGeom>
                <a:ln w="698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0751B9CA-58C4-0042-9ED6-31421ED00D58}"/>
                    </a:ext>
                  </a:extLst>
                </p:cNvPr>
                <p:cNvCxnSpPr>
                  <a:cxnSpLocks/>
                </p:cNvCxnSpPr>
                <p:nvPr/>
              </p:nvCxnSpPr>
              <p:spPr>
                <a:xfrm>
                  <a:off x="8119561" y="2476531"/>
                  <a:ext cx="0" cy="822463"/>
                </a:xfrm>
                <a:prstGeom prst="straightConnector1">
                  <a:avLst/>
                </a:prstGeom>
                <a:ln w="698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101" name="Rectangle 100">
                <a:extLst>
                  <a:ext uri="{FF2B5EF4-FFF2-40B4-BE49-F238E27FC236}">
                    <a16:creationId xmlns:a16="http://schemas.microsoft.com/office/drawing/2014/main" id="{58F0B698-1FDD-F54A-995A-4A8860A464C1}"/>
                  </a:ext>
                </a:extLst>
              </p:cNvPr>
              <p:cNvSpPr/>
              <p:nvPr/>
            </p:nvSpPr>
            <p:spPr>
              <a:xfrm>
                <a:off x="7480174" y="1965325"/>
                <a:ext cx="1049995" cy="441260"/>
              </a:xfrm>
              <a:prstGeom prst="rect">
                <a:avLst/>
              </a:prstGeom>
            </p:spPr>
            <p:txBody>
              <a:bodyPr wrap="square">
                <a:spAutoFit/>
              </a:bodyPr>
              <a:lstStyle/>
              <a:p>
                <a:r>
                  <a:rPr lang="en-US" sz="1013" dirty="0"/>
                  <a:t>Beam</a:t>
                </a:r>
              </a:p>
            </p:txBody>
          </p:sp>
        </p:grpSp>
        <p:sp>
          <p:nvSpPr>
            <p:cNvPr id="9" name="TextBox 8">
              <a:extLst>
                <a:ext uri="{FF2B5EF4-FFF2-40B4-BE49-F238E27FC236}">
                  <a16:creationId xmlns:a16="http://schemas.microsoft.com/office/drawing/2014/main" id="{08769997-AB04-254B-A432-6DAD0B414BDE}"/>
                </a:ext>
              </a:extLst>
            </p:cNvPr>
            <p:cNvSpPr txBox="1"/>
            <p:nvPr/>
          </p:nvSpPr>
          <p:spPr>
            <a:xfrm>
              <a:off x="3917988" y="1084522"/>
              <a:ext cx="1560042" cy="276999"/>
            </a:xfrm>
            <a:prstGeom prst="rect">
              <a:avLst/>
            </a:prstGeom>
            <a:noFill/>
          </p:spPr>
          <p:txBody>
            <a:bodyPr wrap="none" rtlCol="0">
              <a:spAutoFit/>
            </a:bodyPr>
            <a:lstStyle/>
            <a:p>
              <a:r>
                <a:rPr lang="en-US" sz="1200" b="1" dirty="0">
                  <a:solidFill>
                    <a:srgbClr val="FF0000"/>
                  </a:solidFill>
                </a:rPr>
                <a:t>Move the structure</a:t>
              </a:r>
            </a:p>
          </p:txBody>
        </p:sp>
      </p:grpSp>
      <p:grpSp>
        <p:nvGrpSpPr>
          <p:cNvPr id="13" name="Group 12">
            <a:extLst>
              <a:ext uri="{FF2B5EF4-FFF2-40B4-BE49-F238E27FC236}">
                <a16:creationId xmlns:a16="http://schemas.microsoft.com/office/drawing/2014/main" id="{7CBAF22F-ABC8-ED4E-9131-AD3CBC348581}"/>
              </a:ext>
            </a:extLst>
          </p:cNvPr>
          <p:cNvGrpSpPr/>
          <p:nvPr/>
        </p:nvGrpSpPr>
        <p:grpSpPr>
          <a:xfrm>
            <a:off x="1331640" y="2643758"/>
            <a:ext cx="6349708" cy="1564800"/>
            <a:chOff x="1448693" y="2573513"/>
            <a:chExt cx="6349708" cy="1564800"/>
          </a:xfrm>
        </p:grpSpPr>
        <p:grpSp>
          <p:nvGrpSpPr>
            <p:cNvPr id="108" name="Group 107">
              <a:extLst>
                <a:ext uri="{FF2B5EF4-FFF2-40B4-BE49-F238E27FC236}">
                  <a16:creationId xmlns:a16="http://schemas.microsoft.com/office/drawing/2014/main" id="{8B1EBC34-B96F-6344-8005-7AF1409185E8}"/>
                </a:ext>
              </a:extLst>
            </p:cNvPr>
            <p:cNvGrpSpPr/>
            <p:nvPr/>
          </p:nvGrpSpPr>
          <p:grpSpPr>
            <a:xfrm>
              <a:off x="1448693" y="3026300"/>
              <a:ext cx="6349708" cy="1112013"/>
              <a:chOff x="356516" y="1036333"/>
              <a:chExt cx="11288370" cy="1976914"/>
            </a:xfrm>
          </p:grpSpPr>
          <p:sp>
            <p:nvSpPr>
              <p:cNvPr id="111" name="Rectangle 110">
                <a:extLst>
                  <a:ext uri="{FF2B5EF4-FFF2-40B4-BE49-F238E27FC236}">
                    <a16:creationId xmlns:a16="http://schemas.microsoft.com/office/drawing/2014/main" id="{A2F177EF-400D-8C4D-8678-66303F184D58}"/>
                  </a:ext>
                </a:extLst>
              </p:cNvPr>
              <p:cNvSpPr/>
              <p:nvPr/>
            </p:nvSpPr>
            <p:spPr>
              <a:xfrm>
                <a:off x="9892389" y="2079127"/>
                <a:ext cx="565632" cy="699179"/>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112" name="Rectangle 111">
                <a:extLst>
                  <a:ext uri="{FF2B5EF4-FFF2-40B4-BE49-F238E27FC236}">
                    <a16:creationId xmlns:a16="http://schemas.microsoft.com/office/drawing/2014/main" id="{E7792CC6-E52B-0C44-A47D-32047D3E1EA5}"/>
                  </a:ext>
                </a:extLst>
              </p:cNvPr>
              <p:cNvSpPr/>
              <p:nvPr/>
            </p:nvSpPr>
            <p:spPr>
              <a:xfrm>
                <a:off x="10110267" y="2232587"/>
                <a:ext cx="123800" cy="3903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113" name="Rectangle 112">
                <a:extLst>
                  <a:ext uri="{FF2B5EF4-FFF2-40B4-BE49-F238E27FC236}">
                    <a16:creationId xmlns:a16="http://schemas.microsoft.com/office/drawing/2014/main" id="{C2B31C93-CE1B-FD49-8BFE-DF27565B965D}"/>
                  </a:ext>
                </a:extLst>
              </p:cNvPr>
              <p:cNvSpPr/>
              <p:nvPr/>
            </p:nvSpPr>
            <p:spPr>
              <a:xfrm>
                <a:off x="8866330" y="2079127"/>
                <a:ext cx="565632" cy="699179"/>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114" name="Rectangle 113">
                <a:extLst>
                  <a:ext uri="{FF2B5EF4-FFF2-40B4-BE49-F238E27FC236}">
                    <a16:creationId xmlns:a16="http://schemas.microsoft.com/office/drawing/2014/main" id="{00C13172-EB7F-3546-838B-E497CD3E9666}"/>
                  </a:ext>
                </a:extLst>
              </p:cNvPr>
              <p:cNvSpPr/>
              <p:nvPr/>
            </p:nvSpPr>
            <p:spPr>
              <a:xfrm>
                <a:off x="9093191" y="2233542"/>
                <a:ext cx="123800" cy="3903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115" name="Rectangle 114">
                <a:extLst>
                  <a:ext uri="{FF2B5EF4-FFF2-40B4-BE49-F238E27FC236}">
                    <a16:creationId xmlns:a16="http://schemas.microsoft.com/office/drawing/2014/main" id="{E9AC96D2-1753-3945-939B-F15B3EBA58E2}"/>
                  </a:ext>
                </a:extLst>
              </p:cNvPr>
              <p:cNvSpPr/>
              <p:nvPr/>
            </p:nvSpPr>
            <p:spPr>
              <a:xfrm>
                <a:off x="7656634" y="1847136"/>
                <a:ext cx="571588" cy="1104523"/>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rgbClr val="BFBFBF"/>
                  </a:solidFill>
                </a:endParaRPr>
              </a:p>
            </p:txBody>
          </p:sp>
          <p:cxnSp>
            <p:nvCxnSpPr>
              <p:cNvPr id="116" name="Straight Connector 115">
                <a:extLst>
                  <a:ext uri="{FF2B5EF4-FFF2-40B4-BE49-F238E27FC236}">
                    <a16:creationId xmlns:a16="http://schemas.microsoft.com/office/drawing/2014/main" id="{84AE3532-CE83-7343-B42B-06324D1A0AD8}"/>
                  </a:ext>
                </a:extLst>
              </p:cNvPr>
              <p:cNvCxnSpPr>
                <a:cxnSpLocks/>
              </p:cNvCxnSpPr>
              <p:nvPr/>
            </p:nvCxnSpPr>
            <p:spPr>
              <a:xfrm>
                <a:off x="7939191" y="2089319"/>
                <a:ext cx="1824" cy="5731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CE2A98E3-C3BB-A44B-BCF5-1911B064F8EF}"/>
                  </a:ext>
                </a:extLst>
              </p:cNvPr>
              <p:cNvCxnSpPr>
                <a:cxnSpLocks/>
                <a:endCxn id="134" idx="0"/>
              </p:cNvCxnSpPr>
              <p:nvPr/>
            </p:nvCxnSpPr>
            <p:spPr>
              <a:xfrm flipH="1">
                <a:off x="1268733" y="2410976"/>
                <a:ext cx="4815086" cy="161010"/>
              </a:xfrm>
              <a:prstGeom prst="line">
                <a:avLst/>
              </a:prstGeom>
              <a:ln w="317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118" name="Rectangle 117">
                <a:extLst>
                  <a:ext uri="{FF2B5EF4-FFF2-40B4-BE49-F238E27FC236}">
                    <a16:creationId xmlns:a16="http://schemas.microsoft.com/office/drawing/2014/main" id="{B7FEFFCD-FD33-3B4F-958F-84EFA33816C3}"/>
                  </a:ext>
                </a:extLst>
              </p:cNvPr>
              <p:cNvSpPr/>
              <p:nvPr/>
            </p:nvSpPr>
            <p:spPr>
              <a:xfrm>
                <a:off x="4486902" y="1989101"/>
                <a:ext cx="2346655" cy="879232"/>
              </a:xfrm>
              <a:prstGeom prst="rect">
                <a:avLst/>
              </a:prstGeom>
              <a:solidFill>
                <a:srgbClr val="BFBFB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119" name="Rectangle 118">
                <a:extLst>
                  <a:ext uri="{FF2B5EF4-FFF2-40B4-BE49-F238E27FC236}">
                    <a16:creationId xmlns:a16="http://schemas.microsoft.com/office/drawing/2014/main" id="{F263A08B-E891-C343-B9B4-2DD5882E3084}"/>
                  </a:ext>
                </a:extLst>
              </p:cNvPr>
              <p:cNvSpPr/>
              <p:nvPr/>
            </p:nvSpPr>
            <p:spPr>
              <a:xfrm>
                <a:off x="5812711" y="2208176"/>
                <a:ext cx="808378" cy="441082"/>
              </a:xfrm>
              <a:prstGeom prst="rect">
                <a:avLst/>
              </a:prstGeom>
              <a:solidFill>
                <a:srgbClr val="EF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cxnSp>
            <p:nvCxnSpPr>
              <p:cNvPr id="122" name="Straight Arrow Connector 121">
                <a:extLst>
                  <a:ext uri="{FF2B5EF4-FFF2-40B4-BE49-F238E27FC236}">
                    <a16:creationId xmlns:a16="http://schemas.microsoft.com/office/drawing/2014/main" id="{31075E0B-D0A9-4945-BC99-1E76527F5F1C}"/>
                  </a:ext>
                </a:extLst>
              </p:cNvPr>
              <p:cNvCxnSpPr>
                <a:cxnSpLocks/>
              </p:cNvCxnSpPr>
              <p:nvPr/>
            </p:nvCxnSpPr>
            <p:spPr>
              <a:xfrm>
                <a:off x="6211831" y="1748911"/>
                <a:ext cx="5828" cy="4611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DC2E6066-1D87-1942-BED5-E1A45E8E105C}"/>
                  </a:ext>
                </a:extLst>
              </p:cNvPr>
              <p:cNvCxnSpPr>
                <a:cxnSpLocks/>
              </p:cNvCxnSpPr>
              <p:nvPr/>
            </p:nvCxnSpPr>
            <p:spPr>
              <a:xfrm>
                <a:off x="4315098" y="1682708"/>
                <a:ext cx="182945" cy="3031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Rectangle 123">
                <a:extLst>
                  <a:ext uri="{FF2B5EF4-FFF2-40B4-BE49-F238E27FC236}">
                    <a16:creationId xmlns:a16="http://schemas.microsoft.com/office/drawing/2014/main" id="{D9F94061-D768-5A4B-9CA2-2A3863C4F229}"/>
                  </a:ext>
                </a:extLst>
              </p:cNvPr>
              <p:cNvSpPr/>
              <p:nvPr/>
            </p:nvSpPr>
            <p:spPr>
              <a:xfrm>
                <a:off x="2090228" y="1827183"/>
                <a:ext cx="571588" cy="1104523"/>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cxnSp>
            <p:nvCxnSpPr>
              <p:cNvPr id="125" name="Straight Arrow Connector 124">
                <a:extLst>
                  <a:ext uri="{FF2B5EF4-FFF2-40B4-BE49-F238E27FC236}">
                    <a16:creationId xmlns:a16="http://schemas.microsoft.com/office/drawing/2014/main" id="{6891A6B7-36A8-304A-84E2-BD34A635AEC9}"/>
                  </a:ext>
                </a:extLst>
              </p:cNvPr>
              <p:cNvCxnSpPr>
                <a:cxnSpLocks/>
              </p:cNvCxnSpPr>
              <p:nvPr/>
            </p:nvCxnSpPr>
            <p:spPr>
              <a:xfrm flipH="1">
                <a:off x="2372617" y="1520697"/>
                <a:ext cx="109397" cy="2787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3DA17F45-94B4-204F-B2A7-A97D77445D6D}"/>
                  </a:ext>
                </a:extLst>
              </p:cNvPr>
              <p:cNvSpPr txBox="1"/>
              <p:nvPr/>
            </p:nvSpPr>
            <p:spPr>
              <a:xfrm>
                <a:off x="5141531" y="1154289"/>
                <a:ext cx="2140597" cy="711307"/>
              </a:xfrm>
              <a:prstGeom prst="rect">
                <a:avLst/>
              </a:prstGeom>
              <a:noFill/>
            </p:spPr>
            <p:txBody>
              <a:bodyPr wrap="square" rtlCol="0">
                <a:spAutoFit/>
              </a:bodyPr>
              <a:lstStyle/>
              <a:p>
                <a:pPr algn="ctr"/>
                <a:r>
                  <a:rPr lang="en-US" sz="1000" dirty="0"/>
                  <a:t>CLIC accelerating structure</a:t>
                </a:r>
              </a:p>
            </p:txBody>
          </p:sp>
          <p:sp>
            <p:nvSpPr>
              <p:cNvPr id="128" name="TextBox 127">
                <a:extLst>
                  <a:ext uri="{FF2B5EF4-FFF2-40B4-BE49-F238E27FC236}">
                    <a16:creationId xmlns:a16="http://schemas.microsoft.com/office/drawing/2014/main" id="{95117A63-1BD8-EF4B-B9C8-50140C41E2EB}"/>
                  </a:ext>
                </a:extLst>
              </p:cNvPr>
              <p:cNvSpPr txBox="1"/>
              <p:nvPr/>
            </p:nvSpPr>
            <p:spPr>
              <a:xfrm>
                <a:off x="3518073" y="1341958"/>
                <a:ext cx="969495" cy="441261"/>
              </a:xfrm>
              <a:prstGeom prst="rect">
                <a:avLst/>
              </a:prstGeom>
              <a:noFill/>
            </p:spPr>
            <p:txBody>
              <a:bodyPr wrap="none" rtlCol="0">
                <a:spAutoFit/>
              </a:bodyPr>
              <a:lstStyle/>
              <a:p>
                <a:pPr algn="ctr"/>
                <a:r>
                  <a:rPr lang="en-US" sz="1013" dirty="0">
                    <a:solidFill>
                      <a:schemeClr val="tx1"/>
                    </a:solidFill>
                  </a:rPr>
                  <a:t>Girder</a:t>
                </a:r>
              </a:p>
            </p:txBody>
          </p:sp>
          <p:sp>
            <p:nvSpPr>
              <p:cNvPr id="129" name="TextBox 128">
                <a:extLst>
                  <a:ext uri="{FF2B5EF4-FFF2-40B4-BE49-F238E27FC236}">
                    <a16:creationId xmlns:a16="http://schemas.microsoft.com/office/drawing/2014/main" id="{17B5ABEC-7F4A-6449-AD88-9AF5FE06297C}"/>
                  </a:ext>
                </a:extLst>
              </p:cNvPr>
              <p:cNvSpPr txBox="1"/>
              <p:nvPr/>
            </p:nvSpPr>
            <p:spPr>
              <a:xfrm>
                <a:off x="1813670" y="1036333"/>
                <a:ext cx="1693342" cy="441261"/>
              </a:xfrm>
              <a:prstGeom prst="rect">
                <a:avLst/>
              </a:prstGeom>
              <a:noFill/>
            </p:spPr>
            <p:txBody>
              <a:bodyPr wrap="none" rtlCol="0">
                <a:spAutoFit/>
              </a:bodyPr>
              <a:lstStyle/>
              <a:p>
                <a:pPr algn="ctr"/>
                <a:r>
                  <a:rPr lang="en-US" sz="1013" dirty="0"/>
                  <a:t>Beam screen</a:t>
                </a:r>
                <a:endParaRPr lang="en-US" sz="1013" dirty="0">
                  <a:solidFill>
                    <a:schemeClr val="tx1"/>
                  </a:solidFill>
                </a:endParaRPr>
              </a:p>
            </p:txBody>
          </p:sp>
          <p:sp>
            <p:nvSpPr>
              <p:cNvPr id="130" name="Rectangle 129">
                <a:extLst>
                  <a:ext uri="{FF2B5EF4-FFF2-40B4-BE49-F238E27FC236}">
                    <a16:creationId xmlns:a16="http://schemas.microsoft.com/office/drawing/2014/main" id="{8E38A79F-B617-1841-B7B4-E17579F0DF81}"/>
                  </a:ext>
                </a:extLst>
              </p:cNvPr>
              <p:cNvSpPr/>
              <p:nvPr/>
            </p:nvSpPr>
            <p:spPr>
              <a:xfrm>
                <a:off x="10525009" y="2258183"/>
                <a:ext cx="1119877" cy="441261"/>
              </a:xfrm>
              <a:prstGeom prst="rect">
                <a:avLst/>
              </a:prstGeom>
            </p:spPr>
            <p:txBody>
              <a:bodyPr wrap="square">
                <a:spAutoFit/>
              </a:bodyPr>
              <a:lstStyle/>
              <a:p>
                <a:r>
                  <a:rPr lang="en-US" sz="1013" dirty="0">
                    <a:solidFill>
                      <a:schemeClr val="tx1"/>
                    </a:solidFill>
                  </a:rPr>
                  <a:t>Beam</a:t>
                </a:r>
              </a:p>
            </p:txBody>
          </p:sp>
          <p:cxnSp>
            <p:nvCxnSpPr>
              <p:cNvPr id="131" name="Straight Arrow Connector 130">
                <a:extLst>
                  <a:ext uri="{FF2B5EF4-FFF2-40B4-BE49-F238E27FC236}">
                    <a16:creationId xmlns:a16="http://schemas.microsoft.com/office/drawing/2014/main" id="{E2B6FB6D-5065-494A-83A2-816B4A0D0563}"/>
                  </a:ext>
                </a:extLst>
              </p:cNvPr>
              <p:cNvCxnSpPr>
                <a:cxnSpLocks/>
                <a:stCxn id="114" idx="3"/>
              </p:cNvCxnSpPr>
              <p:nvPr/>
            </p:nvCxnSpPr>
            <p:spPr>
              <a:xfrm flipH="1">
                <a:off x="1546203" y="2428715"/>
                <a:ext cx="7670788" cy="2"/>
              </a:xfrm>
              <a:prstGeom prst="straightConnector1">
                <a:avLst/>
              </a:prstGeom>
              <a:ln w="12700">
                <a:solidFill>
                  <a:srgbClr val="FF0000"/>
                </a:solidFill>
                <a:prstDash val="lgDashDotDot"/>
                <a:tailEnd type="triangle"/>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E75CD168-4D26-5F4D-8092-FCC449D4A6C0}"/>
                  </a:ext>
                </a:extLst>
              </p:cNvPr>
              <p:cNvCxnSpPr>
                <a:cxnSpLocks/>
              </p:cNvCxnSpPr>
              <p:nvPr/>
            </p:nvCxnSpPr>
            <p:spPr>
              <a:xfrm>
                <a:off x="2372785" y="2069366"/>
                <a:ext cx="1824" cy="5731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1E97BAB9-8D6E-FD4D-8723-9619D01A5D73}"/>
                  </a:ext>
                </a:extLst>
              </p:cNvPr>
              <p:cNvSpPr/>
              <p:nvPr/>
            </p:nvSpPr>
            <p:spPr>
              <a:xfrm>
                <a:off x="356516" y="1893781"/>
                <a:ext cx="1850080" cy="441261"/>
              </a:xfrm>
              <a:prstGeom prst="rect">
                <a:avLst/>
              </a:prstGeom>
            </p:spPr>
            <p:txBody>
              <a:bodyPr wrap="none">
                <a:spAutoFit/>
              </a:bodyPr>
              <a:lstStyle/>
              <a:p>
                <a:r>
                  <a:rPr lang="en-US" sz="1013" dirty="0">
                    <a:solidFill>
                      <a:srgbClr val="FF0000"/>
                    </a:solidFill>
                  </a:rPr>
                  <a:t>Ideal trajectory</a:t>
                </a:r>
              </a:p>
            </p:txBody>
          </p:sp>
          <p:sp>
            <p:nvSpPr>
              <p:cNvPr id="134" name="Rectangle 133">
                <a:extLst>
                  <a:ext uri="{FF2B5EF4-FFF2-40B4-BE49-F238E27FC236}">
                    <a16:creationId xmlns:a16="http://schemas.microsoft.com/office/drawing/2014/main" id="{B61D9A2C-E13E-8D4A-90FC-DC3EBE6218B3}"/>
                  </a:ext>
                </a:extLst>
              </p:cNvPr>
              <p:cNvSpPr/>
              <p:nvPr/>
            </p:nvSpPr>
            <p:spPr>
              <a:xfrm>
                <a:off x="356516" y="2571986"/>
                <a:ext cx="1824432" cy="441261"/>
              </a:xfrm>
              <a:prstGeom prst="rect">
                <a:avLst/>
              </a:prstGeom>
            </p:spPr>
            <p:txBody>
              <a:bodyPr wrap="none">
                <a:spAutoFit/>
              </a:bodyPr>
              <a:lstStyle/>
              <a:p>
                <a:r>
                  <a:rPr lang="en-US" sz="1013" dirty="0">
                    <a:solidFill>
                      <a:schemeClr val="tx1"/>
                    </a:solidFill>
                  </a:rPr>
                  <a:t>Real trajectory</a:t>
                </a:r>
              </a:p>
            </p:txBody>
          </p:sp>
        </p:grpSp>
        <p:cxnSp>
          <p:nvCxnSpPr>
            <p:cNvPr id="109" name="Straight Connector 108">
              <a:extLst>
                <a:ext uri="{FF2B5EF4-FFF2-40B4-BE49-F238E27FC236}">
                  <a16:creationId xmlns:a16="http://schemas.microsoft.com/office/drawing/2014/main" id="{2A30A37D-9EBD-1C40-8A8C-4F97BAE99F7E}"/>
                </a:ext>
              </a:extLst>
            </p:cNvPr>
            <p:cNvCxnSpPr>
              <a:cxnSpLocks/>
            </p:cNvCxnSpPr>
            <p:nvPr/>
          </p:nvCxnSpPr>
          <p:spPr>
            <a:xfrm>
              <a:off x="6408048" y="3813730"/>
              <a:ext cx="565028" cy="98409"/>
            </a:xfrm>
            <a:prstGeom prst="line">
              <a:avLst/>
            </a:prstGeom>
            <a:ln>
              <a:solidFill>
                <a:srgbClr val="FF0000"/>
              </a:solidFill>
              <a:prstDash val="lgDashDotDot"/>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0A3AF243-DC81-6A44-B87E-D6B70036039C}"/>
                </a:ext>
              </a:extLst>
            </p:cNvPr>
            <p:cNvCxnSpPr>
              <a:cxnSpLocks/>
            </p:cNvCxnSpPr>
            <p:nvPr/>
          </p:nvCxnSpPr>
          <p:spPr>
            <a:xfrm>
              <a:off x="6982942" y="3912139"/>
              <a:ext cx="538995" cy="0"/>
            </a:xfrm>
            <a:prstGeom prst="line">
              <a:avLst/>
            </a:prstGeom>
            <a:ln>
              <a:solidFill>
                <a:srgbClr val="FF0000"/>
              </a:solidFill>
              <a:prstDash val="lgDashDotDot"/>
            </a:ln>
          </p:spPr>
          <p:style>
            <a:lnRef idx="1">
              <a:schemeClr val="accent1"/>
            </a:lnRef>
            <a:fillRef idx="0">
              <a:schemeClr val="accent1"/>
            </a:fillRef>
            <a:effectRef idx="0">
              <a:schemeClr val="accent1"/>
            </a:effectRef>
            <a:fontRef idx="minor">
              <a:schemeClr val="tx1"/>
            </a:fontRef>
          </p:style>
        </p:cxnSp>
        <p:sp>
          <p:nvSpPr>
            <p:cNvPr id="136" name="TextBox 135">
              <a:extLst>
                <a:ext uri="{FF2B5EF4-FFF2-40B4-BE49-F238E27FC236}">
                  <a16:creationId xmlns:a16="http://schemas.microsoft.com/office/drawing/2014/main" id="{8E5F2AAE-71DD-E142-96D0-06913BB45623}"/>
                </a:ext>
              </a:extLst>
            </p:cNvPr>
            <p:cNvSpPr txBox="1"/>
            <p:nvPr/>
          </p:nvSpPr>
          <p:spPr>
            <a:xfrm>
              <a:off x="3957919" y="2573513"/>
              <a:ext cx="1295547" cy="276999"/>
            </a:xfrm>
            <a:prstGeom prst="rect">
              <a:avLst/>
            </a:prstGeom>
            <a:noFill/>
          </p:spPr>
          <p:txBody>
            <a:bodyPr wrap="none" rtlCol="0">
              <a:spAutoFit/>
            </a:bodyPr>
            <a:lstStyle/>
            <a:p>
              <a:r>
                <a:rPr lang="en-US" sz="1200" b="1" dirty="0">
                  <a:solidFill>
                    <a:srgbClr val="FF0000"/>
                  </a:solidFill>
                </a:rPr>
                <a:t>Move the beam</a:t>
              </a:r>
            </a:p>
          </p:txBody>
        </p:sp>
        <p:cxnSp>
          <p:nvCxnSpPr>
            <p:cNvPr id="137" name="Straight Arrow Connector 136">
              <a:extLst>
                <a:ext uri="{FF2B5EF4-FFF2-40B4-BE49-F238E27FC236}">
                  <a16:creationId xmlns:a16="http://schemas.microsoft.com/office/drawing/2014/main" id="{62CFB796-3DD2-DE48-B4FA-0C6425ACD4D3}"/>
                </a:ext>
              </a:extLst>
            </p:cNvPr>
            <p:cNvCxnSpPr>
              <a:cxnSpLocks/>
            </p:cNvCxnSpPr>
            <p:nvPr/>
          </p:nvCxnSpPr>
          <p:spPr>
            <a:xfrm>
              <a:off x="5753085" y="3347143"/>
              <a:ext cx="7048" cy="1425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8" name="TextBox 137">
              <a:extLst>
                <a:ext uri="{FF2B5EF4-FFF2-40B4-BE49-F238E27FC236}">
                  <a16:creationId xmlns:a16="http://schemas.microsoft.com/office/drawing/2014/main" id="{058356D2-4ED9-7E47-B450-C97C98654CEA}"/>
                </a:ext>
              </a:extLst>
            </p:cNvPr>
            <p:cNvSpPr txBox="1"/>
            <p:nvPr/>
          </p:nvSpPr>
          <p:spPr>
            <a:xfrm>
              <a:off x="5324574" y="2988711"/>
              <a:ext cx="851139" cy="404085"/>
            </a:xfrm>
            <a:prstGeom prst="rect">
              <a:avLst/>
            </a:prstGeom>
            <a:noFill/>
          </p:spPr>
          <p:txBody>
            <a:bodyPr wrap="square" rtlCol="0">
              <a:spAutoFit/>
            </a:bodyPr>
            <a:lstStyle/>
            <a:p>
              <a:pPr algn="ctr"/>
              <a:r>
                <a:rPr lang="en-US" sz="1013" dirty="0"/>
                <a:t>Beam screen</a:t>
              </a:r>
            </a:p>
          </p:txBody>
        </p:sp>
        <p:cxnSp>
          <p:nvCxnSpPr>
            <p:cNvPr id="67" name="Straight Arrow Connector 66">
              <a:extLst>
                <a:ext uri="{FF2B5EF4-FFF2-40B4-BE49-F238E27FC236}">
                  <a16:creationId xmlns:a16="http://schemas.microsoft.com/office/drawing/2014/main" id="{CC32C9F6-2829-9543-A366-B6F18E24095F}"/>
                </a:ext>
              </a:extLst>
            </p:cNvPr>
            <p:cNvCxnSpPr>
              <a:cxnSpLocks/>
            </p:cNvCxnSpPr>
            <p:nvPr/>
          </p:nvCxnSpPr>
          <p:spPr>
            <a:xfrm>
              <a:off x="6782033" y="3456625"/>
              <a:ext cx="204358" cy="1412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227965D7-6E7F-A64D-9BA0-C7A88B1B6DCF}"/>
                </a:ext>
              </a:extLst>
            </p:cNvPr>
            <p:cNvCxnSpPr>
              <a:cxnSpLocks/>
            </p:cNvCxnSpPr>
            <p:nvPr/>
          </p:nvCxnSpPr>
          <p:spPr>
            <a:xfrm flipH="1">
              <a:off x="6409232" y="3456625"/>
              <a:ext cx="199494" cy="1412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530E6D0-BDB8-F54D-ACBC-D813AE2CE0C3}"/>
                </a:ext>
              </a:extLst>
            </p:cNvPr>
            <p:cNvSpPr txBox="1"/>
            <p:nvPr/>
          </p:nvSpPr>
          <p:spPr>
            <a:xfrm>
              <a:off x="5919193" y="3218662"/>
              <a:ext cx="1645479" cy="253916"/>
            </a:xfrm>
            <a:prstGeom prst="rect">
              <a:avLst/>
            </a:prstGeom>
            <a:noFill/>
          </p:spPr>
          <p:txBody>
            <a:bodyPr wrap="square" rtlCol="0">
              <a:spAutoFit/>
            </a:bodyPr>
            <a:lstStyle/>
            <a:p>
              <a:pPr algn="ctr"/>
              <a:r>
                <a:rPr lang="en-US" sz="1050" dirty="0"/>
                <a:t>H/V Corrector magnets</a:t>
              </a:r>
              <a:endParaRPr lang="en-US" sz="1013" dirty="0"/>
            </a:p>
          </p:txBody>
        </p:sp>
        <p:sp>
          <p:nvSpPr>
            <p:cNvPr id="70" name="Rectangle 69">
              <a:extLst>
                <a:ext uri="{FF2B5EF4-FFF2-40B4-BE49-F238E27FC236}">
                  <a16:creationId xmlns:a16="http://schemas.microsoft.com/office/drawing/2014/main" id="{5452D292-14E5-2E49-9B92-93CC07C3C8A9}"/>
                </a:ext>
              </a:extLst>
            </p:cNvPr>
            <p:cNvSpPr/>
            <p:nvPr/>
          </p:nvSpPr>
          <p:spPr>
            <a:xfrm>
              <a:off x="4701933" y="3709352"/>
              <a:ext cx="88404" cy="191852"/>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cxnSp>
        <p:nvCxnSpPr>
          <p:cNvPr id="72" name="Straight Connector 71">
            <a:extLst>
              <a:ext uri="{FF2B5EF4-FFF2-40B4-BE49-F238E27FC236}">
                <a16:creationId xmlns:a16="http://schemas.microsoft.com/office/drawing/2014/main" id="{8D5279B0-9DCA-AF4D-8BEC-FD1ECE9EB2B1}"/>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B95F6625-8484-FE4F-89B4-DC6B4107C6AE}"/>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FA484AEE-CB70-3E40-B4C9-CAC987817400}"/>
              </a:ext>
            </a:extLst>
          </p:cNvPr>
          <p:cNvGrpSpPr/>
          <p:nvPr/>
        </p:nvGrpSpPr>
        <p:grpSpPr>
          <a:xfrm>
            <a:off x="65189" y="4757440"/>
            <a:ext cx="4360624" cy="371230"/>
            <a:chOff x="65189" y="4757440"/>
            <a:chExt cx="4360624" cy="371230"/>
          </a:xfrm>
        </p:grpSpPr>
        <p:pic>
          <p:nvPicPr>
            <p:cNvPr id="76" name="Picture 75">
              <a:extLst>
                <a:ext uri="{FF2B5EF4-FFF2-40B4-BE49-F238E27FC236}">
                  <a16:creationId xmlns:a16="http://schemas.microsoft.com/office/drawing/2014/main" id="{C4CF3D44-AD90-8649-B948-77E5D04DD8A8}"/>
                </a:ext>
              </a:extLst>
            </p:cNvPr>
            <p:cNvPicPr>
              <a:picLocks noChangeAspect="1"/>
            </p:cNvPicPr>
            <p:nvPr/>
          </p:nvPicPr>
          <p:blipFill>
            <a:blip r:embed="rId3"/>
            <a:stretch>
              <a:fillRect/>
            </a:stretch>
          </p:blipFill>
          <p:spPr>
            <a:xfrm>
              <a:off x="65189" y="4757440"/>
              <a:ext cx="372661" cy="371230"/>
            </a:xfrm>
            <a:prstGeom prst="rect">
              <a:avLst/>
            </a:prstGeom>
          </p:spPr>
        </p:pic>
        <p:pic>
          <p:nvPicPr>
            <p:cNvPr id="78" name="Picture 77">
              <a:extLst>
                <a:ext uri="{FF2B5EF4-FFF2-40B4-BE49-F238E27FC236}">
                  <a16:creationId xmlns:a16="http://schemas.microsoft.com/office/drawing/2014/main" id="{8EE2F791-668C-FB41-9B07-37F23D0FA60D}"/>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79" name="Straight Connector 78">
              <a:extLst>
                <a:ext uri="{FF2B5EF4-FFF2-40B4-BE49-F238E27FC236}">
                  <a16:creationId xmlns:a16="http://schemas.microsoft.com/office/drawing/2014/main" id="{2F67758A-1BFA-084E-A043-A3FD05DA280C}"/>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330B6549-92BB-A44C-AF01-2F7620C5ECFE}"/>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81" name="Immagine 3">
              <a:extLst>
                <a:ext uri="{FF2B5EF4-FFF2-40B4-BE49-F238E27FC236}">
                  <a16:creationId xmlns:a16="http://schemas.microsoft.com/office/drawing/2014/main" id="{AA5372A4-14E6-7E45-B063-B7DC9A8724B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71" name="Titolo 1">
            <a:extLst>
              <a:ext uri="{FF2B5EF4-FFF2-40B4-BE49-F238E27FC236}">
                <a16:creationId xmlns:a16="http://schemas.microsoft.com/office/drawing/2014/main" id="{74B62B5A-5EAD-ED40-9D39-257F3569324C}"/>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Proposal</a:t>
            </a:r>
          </a:p>
        </p:txBody>
      </p:sp>
      <p:cxnSp>
        <p:nvCxnSpPr>
          <p:cNvPr id="73" name="Straight Connector 72">
            <a:extLst>
              <a:ext uri="{FF2B5EF4-FFF2-40B4-BE49-F238E27FC236}">
                <a16:creationId xmlns:a16="http://schemas.microsoft.com/office/drawing/2014/main" id="{C7F48583-C01E-F646-8997-291B8A4806CC}"/>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75" name="Google Shape;55;p13">
            <a:extLst>
              <a:ext uri="{FF2B5EF4-FFF2-40B4-BE49-F238E27FC236}">
                <a16:creationId xmlns:a16="http://schemas.microsoft.com/office/drawing/2014/main" id="{6E7A5A3A-9FF8-AC4B-BBB6-C0F6BEBEF8B7}"/>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82" name="Google Shape;60;p13">
            <a:extLst>
              <a:ext uri="{FF2B5EF4-FFF2-40B4-BE49-F238E27FC236}">
                <a16:creationId xmlns:a16="http://schemas.microsoft.com/office/drawing/2014/main" id="{ED45CB86-07C3-A247-9D85-C330A5DC47A6}"/>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993175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20" name="Titolo 1">
            <a:extLst>
              <a:ext uri="{FF2B5EF4-FFF2-40B4-BE49-F238E27FC236}">
                <a16:creationId xmlns:a16="http://schemas.microsoft.com/office/drawing/2014/main" id="{AE7982F6-E2D7-C342-9618-257526871B42}"/>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sp>
        <p:nvSpPr>
          <p:cNvPr id="185" name="Google Shape;185;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r>
              <a:rPr lang="it" dirty="0"/>
              <a:t>11/25</a:t>
            </a:r>
            <a:endParaRPr dirty="0"/>
          </a:p>
        </p:txBody>
      </p:sp>
      <p:cxnSp>
        <p:nvCxnSpPr>
          <p:cNvPr id="21" name="Straight Connector 20">
            <a:extLst>
              <a:ext uri="{FF2B5EF4-FFF2-40B4-BE49-F238E27FC236}">
                <a16:creationId xmlns:a16="http://schemas.microsoft.com/office/drawing/2014/main" id="{99AEA9DC-102E-5648-A201-7A56CB5561BA}"/>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BBFADB0-6242-3D4B-9FBD-9FAA6B400313}"/>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Google Shape;189;p26">
            <a:extLst>
              <a:ext uri="{FF2B5EF4-FFF2-40B4-BE49-F238E27FC236}">
                <a16:creationId xmlns:a16="http://schemas.microsoft.com/office/drawing/2014/main" id="{523EC67E-F89A-CF4F-BF2F-30D441ACBF4A}"/>
              </a:ext>
            </a:extLst>
          </p:cNvPr>
          <p:cNvSpPr txBox="1"/>
          <p:nvPr/>
        </p:nvSpPr>
        <p:spPr>
          <a:xfrm>
            <a:off x="276048" y="712604"/>
            <a:ext cx="8217750" cy="651410"/>
          </a:xfrm>
          <a:prstGeom prst="rect">
            <a:avLst/>
          </a:prstGeom>
          <a:noFill/>
          <a:ln>
            <a:noFill/>
          </a:ln>
        </p:spPr>
        <p:txBody>
          <a:bodyPr spcFirstLastPara="1" wrap="square" lIns="91425" tIns="91425" rIns="91425" bIns="91425" anchor="t" anchorCtr="0">
            <a:noAutofit/>
          </a:bodyPr>
          <a:lstStyle/>
          <a:p>
            <a:pPr lvl="0" algn="ctr">
              <a:lnSpc>
                <a:spcPct val="115000"/>
              </a:lnSpc>
            </a:pPr>
            <a:r>
              <a:rPr lang="it" sz="1600" dirty="0">
                <a:solidFill>
                  <a:schemeClr val="dk1"/>
                </a:solidFill>
              </a:rPr>
              <a:t>Between the </a:t>
            </a:r>
            <a:r>
              <a:rPr lang="it" sz="1600" dirty="0">
                <a:solidFill>
                  <a:srgbClr val="FF0000"/>
                </a:solidFill>
              </a:rPr>
              <a:t>wakefields</a:t>
            </a:r>
            <a:r>
              <a:rPr lang="it" sz="1600" dirty="0">
                <a:solidFill>
                  <a:srgbClr val="C00000"/>
                </a:solidFill>
              </a:rPr>
              <a:t> </a:t>
            </a:r>
            <a:r>
              <a:rPr lang="it" sz="1600" dirty="0">
                <a:solidFill>
                  <a:srgbClr val="FF0000"/>
                </a:solidFill>
              </a:rPr>
              <a:t>simulations</a:t>
            </a:r>
            <a:r>
              <a:rPr lang="it" sz="1600" dirty="0">
                <a:solidFill>
                  <a:schemeClr val="dk1"/>
                </a:solidFill>
              </a:rPr>
              <a:t> (</a:t>
            </a:r>
            <a:r>
              <a:rPr lang="en-US" sz="1600" dirty="0">
                <a:solidFill>
                  <a:schemeClr val="dk1"/>
                </a:solidFill>
              </a:rPr>
              <a:t>Karl Bane’s formula) and from the </a:t>
            </a:r>
            <a:r>
              <a:rPr lang="en-US" sz="1600" dirty="0">
                <a:solidFill>
                  <a:srgbClr val="FF0000"/>
                </a:solidFill>
              </a:rPr>
              <a:t>measured data </a:t>
            </a:r>
            <a:r>
              <a:rPr lang="en-US" sz="1600" dirty="0">
                <a:solidFill>
                  <a:schemeClr val="dk1"/>
                </a:solidFill>
              </a:rPr>
              <a:t>a </a:t>
            </a:r>
            <a:r>
              <a:rPr lang="en-US" sz="1600" dirty="0">
                <a:solidFill>
                  <a:srgbClr val="FF0000"/>
                </a:solidFill>
              </a:rPr>
              <a:t>discrepancy</a:t>
            </a:r>
            <a:r>
              <a:rPr lang="en-US" sz="1600" dirty="0">
                <a:solidFill>
                  <a:schemeClr val="dk1"/>
                </a:solidFill>
              </a:rPr>
              <a:t> of an </a:t>
            </a:r>
            <a:r>
              <a:rPr lang="en-US" sz="1600" dirty="0">
                <a:solidFill>
                  <a:srgbClr val="FF0000"/>
                </a:solidFill>
              </a:rPr>
              <a:t>order of magnitude</a:t>
            </a:r>
            <a:r>
              <a:rPr lang="en-US" sz="1600" dirty="0">
                <a:solidFill>
                  <a:schemeClr val="dk1"/>
                </a:solidFill>
              </a:rPr>
              <a:t> was found.</a:t>
            </a:r>
          </a:p>
        </p:txBody>
      </p:sp>
      <p:grpSp>
        <p:nvGrpSpPr>
          <p:cNvPr id="12" name="Group 11">
            <a:extLst>
              <a:ext uri="{FF2B5EF4-FFF2-40B4-BE49-F238E27FC236}">
                <a16:creationId xmlns:a16="http://schemas.microsoft.com/office/drawing/2014/main" id="{CCF7C1FA-2553-EE49-82A9-01AFED11022B}"/>
              </a:ext>
            </a:extLst>
          </p:cNvPr>
          <p:cNvGrpSpPr/>
          <p:nvPr/>
        </p:nvGrpSpPr>
        <p:grpSpPr>
          <a:xfrm>
            <a:off x="65189" y="4757440"/>
            <a:ext cx="4360624" cy="371230"/>
            <a:chOff x="65189" y="4757440"/>
            <a:chExt cx="4360624" cy="371230"/>
          </a:xfrm>
        </p:grpSpPr>
        <p:pic>
          <p:nvPicPr>
            <p:cNvPr id="13" name="Picture 12">
              <a:extLst>
                <a:ext uri="{FF2B5EF4-FFF2-40B4-BE49-F238E27FC236}">
                  <a16:creationId xmlns:a16="http://schemas.microsoft.com/office/drawing/2014/main" id="{37D779CE-F4C2-1541-AC1D-26D3505551FB}"/>
                </a:ext>
              </a:extLst>
            </p:cNvPr>
            <p:cNvPicPr>
              <a:picLocks noChangeAspect="1"/>
            </p:cNvPicPr>
            <p:nvPr/>
          </p:nvPicPr>
          <p:blipFill>
            <a:blip r:embed="rId3"/>
            <a:stretch>
              <a:fillRect/>
            </a:stretch>
          </p:blipFill>
          <p:spPr>
            <a:xfrm>
              <a:off x="65189" y="4757440"/>
              <a:ext cx="372661" cy="371230"/>
            </a:xfrm>
            <a:prstGeom prst="rect">
              <a:avLst/>
            </a:prstGeom>
          </p:spPr>
        </p:pic>
        <p:pic>
          <p:nvPicPr>
            <p:cNvPr id="14" name="Picture 13">
              <a:extLst>
                <a:ext uri="{FF2B5EF4-FFF2-40B4-BE49-F238E27FC236}">
                  <a16:creationId xmlns:a16="http://schemas.microsoft.com/office/drawing/2014/main" id="{612FDBCF-3BE6-7140-9635-1C45D7151195}"/>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15" name="Straight Connector 14">
              <a:extLst>
                <a:ext uri="{FF2B5EF4-FFF2-40B4-BE49-F238E27FC236}">
                  <a16:creationId xmlns:a16="http://schemas.microsoft.com/office/drawing/2014/main" id="{5D1C7A8E-44D8-3A40-BB87-23E0947C5383}"/>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4A3516F4-83B2-4C4E-A8B6-BE9EF89249AA}"/>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7" name="Immagine 3">
              <a:extLst>
                <a:ext uri="{FF2B5EF4-FFF2-40B4-BE49-F238E27FC236}">
                  <a16:creationId xmlns:a16="http://schemas.microsoft.com/office/drawing/2014/main" id="{CBA663D6-525A-9A4D-8AA6-D50283E8317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8" name="Straight Connector 17">
            <a:extLst>
              <a:ext uri="{FF2B5EF4-FFF2-40B4-BE49-F238E27FC236}">
                <a16:creationId xmlns:a16="http://schemas.microsoft.com/office/drawing/2014/main" id="{E9ED1F2D-C765-0446-A82A-E01A81753D03}"/>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9" name="Google Shape;55;p13">
            <a:extLst>
              <a:ext uri="{FF2B5EF4-FFF2-40B4-BE49-F238E27FC236}">
                <a16:creationId xmlns:a16="http://schemas.microsoft.com/office/drawing/2014/main" id="{489C47E0-F138-A049-B25F-EAEEA3BC3F59}"/>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22" name="Google Shape;60;p13">
            <a:extLst>
              <a:ext uri="{FF2B5EF4-FFF2-40B4-BE49-F238E27FC236}">
                <a16:creationId xmlns:a16="http://schemas.microsoft.com/office/drawing/2014/main" id="{9912F83D-3D0F-3441-928E-BE560D32FCEA}"/>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967034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8" name="Google Shape;8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fld id="{00000000-1234-1234-1234-123412341234}" type="slidenum">
              <a:rPr lang="it" smtClean="0"/>
              <a:pPr lvl="0"/>
              <a:t>2</a:t>
            </a:fld>
            <a:r>
              <a:rPr lang="it" dirty="0"/>
              <a:t>/25</a:t>
            </a:r>
            <a:endParaRPr dirty="0"/>
          </a:p>
        </p:txBody>
      </p:sp>
      <p:sp>
        <p:nvSpPr>
          <p:cNvPr id="4" name="Rectangle 3">
            <a:extLst>
              <a:ext uri="{FF2B5EF4-FFF2-40B4-BE49-F238E27FC236}">
                <a16:creationId xmlns:a16="http://schemas.microsoft.com/office/drawing/2014/main" id="{A1F77021-5B60-8E4E-9966-220C9CE29A3C}"/>
              </a:ext>
            </a:extLst>
          </p:cNvPr>
          <p:cNvSpPr/>
          <p:nvPr/>
        </p:nvSpPr>
        <p:spPr>
          <a:xfrm>
            <a:off x="991687" y="-10562"/>
            <a:ext cx="2569934" cy="923330"/>
          </a:xfrm>
          <a:prstGeom prst="rect">
            <a:avLst/>
          </a:prstGeom>
          <a:noFill/>
        </p:spPr>
        <p:txBody>
          <a:bodyPr wrap="none" lIns="91440" tIns="45720" rIns="91440" bIns="45720">
            <a:spAutoFit/>
          </a:bodyPr>
          <a:lstStyle/>
          <a:p>
            <a:pPr algn="ctr"/>
            <a:r>
              <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rPr>
              <a:t>Outline</a:t>
            </a:r>
          </a:p>
        </p:txBody>
      </p:sp>
      <p:grpSp>
        <p:nvGrpSpPr>
          <p:cNvPr id="2" name="Group 1">
            <a:extLst>
              <a:ext uri="{FF2B5EF4-FFF2-40B4-BE49-F238E27FC236}">
                <a16:creationId xmlns:a16="http://schemas.microsoft.com/office/drawing/2014/main" id="{4B565D7C-EA71-CF46-AFAC-916C1DE7A126}"/>
              </a:ext>
            </a:extLst>
          </p:cNvPr>
          <p:cNvGrpSpPr/>
          <p:nvPr/>
        </p:nvGrpSpPr>
        <p:grpSpPr>
          <a:xfrm>
            <a:off x="4036179" y="483518"/>
            <a:ext cx="4764554" cy="3692899"/>
            <a:chOff x="4069401" y="970318"/>
            <a:chExt cx="4764554" cy="3692899"/>
          </a:xfrm>
        </p:grpSpPr>
        <p:pic>
          <p:nvPicPr>
            <p:cNvPr id="7" name="Picture 6">
              <a:extLst>
                <a:ext uri="{FF2B5EF4-FFF2-40B4-BE49-F238E27FC236}">
                  <a16:creationId xmlns:a16="http://schemas.microsoft.com/office/drawing/2014/main" id="{E5E00BE1-C156-C046-8CF7-2D6BAA2976A8}"/>
                </a:ext>
              </a:extLst>
            </p:cNvPr>
            <p:cNvPicPr>
              <a:picLocks noChangeAspect="1"/>
            </p:cNvPicPr>
            <p:nvPr/>
          </p:nvPicPr>
          <p:blipFill rotWithShape="1">
            <a:blip r:embed="rId3">
              <a:extLst>
                <a:ext uri="{28A0092B-C50C-407E-A947-70E740481C1C}">
                  <a14:useLocalDpi xmlns:a14="http://schemas.microsoft.com/office/drawing/2010/main" val="0"/>
                </a:ext>
              </a:extLst>
            </a:blip>
            <a:srcRect t="11042" b="23079"/>
            <a:stretch/>
          </p:blipFill>
          <p:spPr>
            <a:xfrm>
              <a:off x="4069401" y="1212413"/>
              <a:ext cx="4764554" cy="2790008"/>
            </a:xfrm>
            <a:prstGeom prst="rect">
              <a:avLst/>
            </a:prstGeom>
          </p:spPr>
        </p:pic>
        <p:pic>
          <p:nvPicPr>
            <p:cNvPr id="9" name="Picture 8">
              <a:extLst>
                <a:ext uri="{FF2B5EF4-FFF2-40B4-BE49-F238E27FC236}">
                  <a16:creationId xmlns:a16="http://schemas.microsoft.com/office/drawing/2014/main" id="{CB228519-049F-4740-A3F0-5203D4B1B576}"/>
                </a:ext>
              </a:extLst>
            </p:cNvPr>
            <p:cNvPicPr>
              <a:picLocks noChangeAspect="1"/>
            </p:cNvPicPr>
            <p:nvPr/>
          </p:nvPicPr>
          <p:blipFill rotWithShape="1">
            <a:blip r:embed="rId3">
              <a:extLst>
                <a:ext uri="{28A0092B-C50C-407E-A947-70E740481C1C}">
                  <a14:useLocalDpi xmlns:a14="http://schemas.microsoft.com/office/drawing/2010/main" val="0"/>
                </a:ext>
              </a:extLst>
            </a:blip>
            <a:srcRect l="27159" r="26284" b="93048"/>
            <a:stretch/>
          </p:blipFill>
          <p:spPr>
            <a:xfrm>
              <a:off x="5292080" y="970318"/>
              <a:ext cx="1824071" cy="242095"/>
            </a:xfrm>
            <a:prstGeom prst="rect">
              <a:avLst/>
            </a:prstGeom>
          </p:spPr>
        </p:pic>
        <p:pic>
          <p:nvPicPr>
            <p:cNvPr id="11" name="Picture 10">
              <a:extLst>
                <a:ext uri="{FF2B5EF4-FFF2-40B4-BE49-F238E27FC236}">
                  <a16:creationId xmlns:a16="http://schemas.microsoft.com/office/drawing/2014/main" id="{0CE0391A-E0CF-D341-B9B4-3BB93878B93B}"/>
                </a:ext>
              </a:extLst>
            </p:cNvPr>
            <p:cNvPicPr>
              <a:picLocks noChangeAspect="1"/>
            </p:cNvPicPr>
            <p:nvPr/>
          </p:nvPicPr>
          <p:blipFill rotWithShape="1">
            <a:blip r:embed="rId3">
              <a:extLst>
                <a:ext uri="{28A0092B-C50C-407E-A947-70E740481C1C}">
                  <a14:useLocalDpi xmlns:a14="http://schemas.microsoft.com/office/drawing/2010/main" val="0"/>
                </a:ext>
              </a:extLst>
            </a:blip>
            <a:srcRect t="77113" b="4453"/>
            <a:stretch/>
          </p:blipFill>
          <p:spPr>
            <a:xfrm>
              <a:off x="4213417" y="3932445"/>
              <a:ext cx="4459990" cy="730772"/>
            </a:xfrm>
            <a:prstGeom prst="rect">
              <a:avLst/>
            </a:prstGeom>
          </p:spPr>
        </p:pic>
      </p:grpSp>
      <p:cxnSp>
        <p:nvCxnSpPr>
          <p:cNvPr id="13" name="Straight Connector 12">
            <a:extLst>
              <a:ext uri="{FF2B5EF4-FFF2-40B4-BE49-F238E27FC236}">
                <a16:creationId xmlns:a16="http://schemas.microsoft.com/office/drawing/2014/main" id="{ED55E854-A98A-E64F-8DA5-7E56C5F20F2E}"/>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E1BCC9C-77C3-FE45-A4BF-9FE9A0EB9016}"/>
              </a:ext>
            </a:extLst>
          </p:cNvPr>
          <p:cNvSpPr txBox="1"/>
          <p:nvPr/>
        </p:nvSpPr>
        <p:spPr>
          <a:xfrm>
            <a:off x="282630" y="912768"/>
            <a:ext cx="3988048" cy="4247317"/>
          </a:xfrm>
          <a:prstGeom prst="rect">
            <a:avLst/>
          </a:prstGeom>
          <a:noFill/>
        </p:spPr>
        <p:txBody>
          <a:bodyPr wrap="square" rtlCol="0">
            <a:spAutoFit/>
          </a:bodyPr>
          <a:lstStyle/>
          <a:p>
            <a:pPr marL="214313" indent="-214313">
              <a:buFont typeface="Wingdings" pitchFamily="2" charset="2"/>
              <a:buChar char="q"/>
            </a:pPr>
            <a:r>
              <a:rPr lang="en-US" sz="1800" dirty="0"/>
              <a:t>CLEAR (CERN Linear Electron Accelerator for Research)</a:t>
            </a:r>
          </a:p>
          <a:p>
            <a:pPr marL="214313" indent="-214313">
              <a:buFont typeface="Wingdings" pitchFamily="2" charset="2"/>
              <a:buChar char="q"/>
            </a:pPr>
            <a:r>
              <a:rPr lang="en-US" sz="1800" dirty="0"/>
              <a:t>Wakefields study</a:t>
            </a:r>
          </a:p>
          <a:p>
            <a:pPr marL="557213" lvl="1" indent="-214313">
              <a:buFont typeface="Wingdings" pitchFamily="2" charset="2"/>
              <a:buChar char="Ø"/>
            </a:pPr>
            <a:r>
              <a:rPr lang="en-US" sz="1800" dirty="0"/>
              <a:t>Background</a:t>
            </a:r>
          </a:p>
          <a:p>
            <a:pPr marL="557213" lvl="1" indent="-214313">
              <a:buFont typeface="Wingdings" pitchFamily="2" charset="2"/>
              <a:buChar char="Ø"/>
            </a:pPr>
            <a:r>
              <a:rPr lang="en-US" sz="1800" dirty="0"/>
              <a:t>Problem</a:t>
            </a:r>
          </a:p>
          <a:p>
            <a:pPr marL="557213" lvl="1" indent="-214313">
              <a:buFont typeface="Wingdings" pitchFamily="2" charset="2"/>
              <a:buChar char="Ø"/>
            </a:pPr>
            <a:r>
              <a:rPr lang="en-US" sz="1800" dirty="0"/>
              <a:t>Proposal</a:t>
            </a:r>
          </a:p>
          <a:p>
            <a:pPr marL="557213" lvl="1" indent="-214313">
              <a:buFont typeface="Wingdings" pitchFamily="2" charset="2"/>
              <a:buChar char="Ø"/>
            </a:pPr>
            <a:r>
              <a:rPr lang="en-US" sz="1800" dirty="0"/>
              <a:t>Results</a:t>
            </a:r>
          </a:p>
          <a:p>
            <a:pPr marL="214313" indent="-214313">
              <a:buFont typeface="Wingdings" pitchFamily="2" charset="2"/>
              <a:buChar char="q"/>
            </a:pPr>
            <a:r>
              <a:rPr lang="en-US" sz="1800" dirty="0"/>
              <a:t>Bunch length study</a:t>
            </a:r>
          </a:p>
          <a:p>
            <a:pPr marL="557213" lvl="1" indent="-214313">
              <a:buFont typeface="Wingdings" pitchFamily="2" charset="2"/>
              <a:buChar char="Ø"/>
            </a:pPr>
            <a:r>
              <a:rPr lang="en-US" sz="1800" dirty="0"/>
              <a:t>Background</a:t>
            </a:r>
          </a:p>
          <a:p>
            <a:pPr marL="557213" lvl="1" indent="-214313">
              <a:buFont typeface="Wingdings" pitchFamily="2" charset="2"/>
              <a:buChar char="Ø"/>
            </a:pPr>
            <a:r>
              <a:rPr lang="en-US" sz="1800" dirty="0"/>
              <a:t>Problem</a:t>
            </a:r>
          </a:p>
          <a:p>
            <a:pPr marL="557213" lvl="1" indent="-214313">
              <a:buFont typeface="Wingdings" pitchFamily="2" charset="2"/>
              <a:buChar char="Ø"/>
            </a:pPr>
            <a:r>
              <a:rPr lang="en-US" sz="1800" dirty="0"/>
              <a:t>Proposal</a:t>
            </a:r>
          </a:p>
          <a:p>
            <a:pPr marL="557213" lvl="1" indent="-214313">
              <a:buFont typeface="Wingdings" pitchFamily="2" charset="2"/>
              <a:buChar char="Ø"/>
            </a:pPr>
            <a:r>
              <a:rPr lang="en-US" sz="1800" dirty="0"/>
              <a:t>Results</a:t>
            </a:r>
          </a:p>
          <a:p>
            <a:pPr marL="214313" indent="-214313">
              <a:buFont typeface="Wingdings" pitchFamily="2" charset="2"/>
              <a:buChar char="q"/>
            </a:pPr>
            <a:r>
              <a:rPr lang="en-US" sz="1800" dirty="0"/>
              <a:t>Conclusions</a:t>
            </a:r>
          </a:p>
          <a:p>
            <a:pPr marL="214313" indent="-214313">
              <a:buFont typeface="Wingdings" pitchFamily="2" charset="2"/>
              <a:buChar char="q"/>
            </a:pPr>
            <a:endParaRPr lang="en-US" sz="1800" dirty="0"/>
          </a:p>
          <a:p>
            <a:pPr marL="214313" indent="-214313">
              <a:buFont typeface="Wingdings" pitchFamily="2" charset="2"/>
              <a:buChar char="q"/>
            </a:pPr>
            <a:endParaRPr lang="en-US" sz="1800" dirty="0"/>
          </a:p>
        </p:txBody>
      </p:sp>
      <p:grpSp>
        <p:nvGrpSpPr>
          <p:cNvPr id="14" name="Group 13">
            <a:extLst>
              <a:ext uri="{FF2B5EF4-FFF2-40B4-BE49-F238E27FC236}">
                <a16:creationId xmlns:a16="http://schemas.microsoft.com/office/drawing/2014/main" id="{67492A31-B415-9D40-AEF6-493B83883E69}"/>
              </a:ext>
            </a:extLst>
          </p:cNvPr>
          <p:cNvGrpSpPr/>
          <p:nvPr/>
        </p:nvGrpSpPr>
        <p:grpSpPr>
          <a:xfrm>
            <a:off x="65189" y="4757440"/>
            <a:ext cx="4360624" cy="371230"/>
            <a:chOff x="65189" y="4757440"/>
            <a:chExt cx="4360624" cy="371230"/>
          </a:xfrm>
        </p:grpSpPr>
        <p:pic>
          <p:nvPicPr>
            <p:cNvPr id="16" name="Picture 15">
              <a:extLst>
                <a:ext uri="{FF2B5EF4-FFF2-40B4-BE49-F238E27FC236}">
                  <a16:creationId xmlns:a16="http://schemas.microsoft.com/office/drawing/2014/main" id="{A02D6283-39DA-8E4D-BDF9-F76E1D0961C0}"/>
                </a:ext>
              </a:extLst>
            </p:cNvPr>
            <p:cNvPicPr>
              <a:picLocks noChangeAspect="1"/>
            </p:cNvPicPr>
            <p:nvPr/>
          </p:nvPicPr>
          <p:blipFill>
            <a:blip r:embed="rId4"/>
            <a:stretch>
              <a:fillRect/>
            </a:stretch>
          </p:blipFill>
          <p:spPr>
            <a:xfrm>
              <a:off x="65189" y="4757440"/>
              <a:ext cx="372661" cy="371230"/>
            </a:xfrm>
            <a:prstGeom prst="rect">
              <a:avLst/>
            </a:prstGeom>
          </p:spPr>
        </p:pic>
        <p:pic>
          <p:nvPicPr>
            <p:cNvPr id="17" name="Picture 16">
              <a:extLst>
                <a:ext uri="{FF2B5EF4-FFF2-40B4-BE49-F238E27FC236}">
                  <a16:creationId xmlns:a16="http://schemas.microsoft.com/office/drawing/2014/main" id="{DCDDA729-0A89-2E43-9B51-319B32927BF5}"/>
                </a:ext>
              </a:extLst>
            </p:cNvPr>
            <p:cNvPicPr>
              <a:picLocks noChangeAspect="1"/>
            </p:cNvPicPr>
            <p:nvPr/>
          </p:nvPicPr>
          <p:blipFill rotWithShape="1">
            <a:blip r:embed="rId5"/>
            <a:srcRect l="30935" t="1" b="-5099"/>
            <a:stretch/>
          </p:blipFill>
          <p:spPr>
            <a:xfrm>
              <a:off x="1244776" y="4786060"/>
              <a:ext cx="3181037" cy="341309"/>
            </a:xfrm>
            <a:prstGeom prst="rect">
              <a:avLst/>
            </a:prstGeom>
          </p:spPr>
        </p:pic>
        <p:cxnSp>
          <p:nvCxnSpPr>
            <p:cNvPr id="18" name="Straight Connector 17">
              <a:extLst>
                <a:ext uri="{FF2B5EF4-FFF2-40B4-BE49-F238E27FC236}">
                  <a16:creationId xmlns:a16="http://schemas.microsoft.com/office/drawing/2014/main" id="{6A131928-0426-7940-8B38-435A42277194}"/>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099FC487-87C1-F84C-A602-4194EE5109D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3" name="Immagine 3">
              <a:extLst>
                <a:ext uri="{FF2B5EF4-FFF2-40B4-BE49-F238E27FC236}">
                  <a16:creationId xmlns:a16="http://schemas.microsoft.com/office/drawing/2014/main" id="{506C86AB-3F6B-BC4C-B041-F22268CB8B2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9" name="Straight Connector 18">
            <a:extLst>
              <a:ext uri="{FF2B5EF4-FFF2-40B4-BE49-F238E27FC236}">
                <a16:creationId xmlns:a16="http://schemas.microsoft.com/office/drawing/2014/main" id="{B1136478-89C3-D04C-9D9A-15198A7414C4}"/>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0" name="Google Shape;55;p13">
            <a:extLst>
              <a:ext uri="{FF2B5EF4-FFF2-40B4-BE49-F238E27FC236}">
                <a16:creationId xmlns:a16="http://schemas.microsoft.com/office/drawing/2014/main" id="{720EBA6C-4260-8D42-B1A5-BEB637A49112}"/>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21" name="Google Shape;60;p13">
            <a:extLst>
              <a:ext uri="{FF2B5EF4-FFF2-40B4-BE49-F238E27FC236}">
                <a16:creationId xmlns:a16="http://schemas.microsoft.com/office/drawing/2014/main" id="{EC9A7CC4-6A23-D044-A097-2BCF6AB14D7D}"/>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4664476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5" name="Google Shape;185;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r>
              <a:rPr lang="it" dirty="0"/>
              <a:t>11/25</a:t>
            </a:r>
            <a:endParaRPr dirty="0"/>
          </a:p>
        </p:txBody>
      </p:sp>
      <p:sp>
        <p:nvSpPr>
          <p:cNvPr id="190" name="Google Shape;190;p26"/>
          <p:cNvSpPr txBox="1"/>
          <p:nvPr/>
        </p:nvSpPr>
        <p:spPr>
          <a:xfrm>
            <a:off x="1959675" y="1519154"/>
            <a:ext cx="5312700" cy="1002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it" dirty="0"/>
              <a:t>Thanks to a first comparison with simulation a </a:t>
            </a:r>
            <a:r>
              <a:rPr lang="it" dirty="0">
                <a:solidFill>
                  <a:srgbClr val="FF0000"/>
                </a:solidFill>
              </a:rPr>
              <a:t>wrong calibration </a:t>
            </a:r>
            <a:r>
              <a:rPr lang="it" dirty="0"/>
              <a:t>of the </a:t>
            </a:r>
            <a:r>
              <a:rPr lang="it" dirty="0">
                <a:solidFill>
                  <a:srgbClr val="FF0000"/>
                </a:solidFill>
              </a:rPr>
              <a:t>ICT </a:t>
            </a:r>
            <a:r>
              <a:rPr lang="it" dirty="0"/>
              <a:t>in the </a:t>
            </a:r>
            <a:r>
              <a:rPr lang="it" dirty="0">
                <a:solidFill>
                  <a:srgbClr val="FF0000"/>
                </a:solidFill>
              </a:rPr>
              <a:t>CLEAR </a:t>
            </a:r>
            <a:r>
              <a:rPr lang="it" dirty="0"/>
              <a:t>beam line </a:t>
            </a:r>
            <a:r>
              <a:rPr lang="it" dirty="0">
                <a:solidFill>
                  <a:srgbClr val="FF0000"/>
                </a:solidFill>
              </a:rPr>
              <a:t>was discovered</a:t>
            </a:r>
            <a:r>
              <a:rPr lang="it" dirty="0"/>
              <a:t>.</a:t>
            </a:r>
            <a:endParaRPr dirty="0"/>
          </a:p>
          <a:p>
            <a:pPr marL="0" lvl="0" indent="0" algn="ctr" rtl="0">
              <a:lnSpc>
                <a:spcPct val="115000"/>
              </a:lnSpc>
              <a:spcBef>
                <a:spcPts val="0"/>
              </a:spcBef>
              <a:spcAft>
                <a:spcPts val="0"/>
              </a:spcAft>
              <a:buNone/>
            </a:pPr>
            <a:r>
              <a:rPr lang="it" dirty="0"/>
              <a:t>This was </a:t>
            </a:r>
            <a:r>
              <a:rPr lang="it" dirty="0">
                <a:solidFill>
                  <a:srgbClr val="FF0000"/>
                </a:solidFill>
              </a:rPr>
              <a:t>corrected</a:t>
            </a:r>
            <a:r>
              <a:rPr lang="it" dirty="0"/>
              <a:t> in spring 2019</a:t>
            </a:r>
            <a:endParaRPr dirty="0"/>
          </a:p>
        </p:txBody>
      </p:sp>
      <p:cxnSp>
        <p:nvCxnSpPr>
          <p:cNvPr id="21" name="Straight Connector 20">
            <a:extLst>
              <a:ext uri="{FF2B5EF4-FFF2-40B4-BE49-F238E27FC236}">
                <a16:creationId xmlns:a16="http://schemas.microsoft.com/office/drawing/2014/main" id="{99AEA9DC-102E-5648-A201-7A56CB5561BA}"/>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BBFADB0-6242-3D4B-9FBD-9FAA6B400313}"/>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6" name="Google Shape;189;p26">
            <a:extLst>
              <a:ext uri="{FF2B5EF4-FFF2-40B4-BE49-F238E27FC236}">
                <a16:creationId xmlns:a16="http://schemas.microsoft.com/office/drawing/2014/main" id="{B9ADF262-6A96-744E-9B30-2CAA4FC87F09}"/>
              </a:ext>
            </a:extLst>
          </p:cNvPr>
          <p:cNvSpPr txBox="1"/>
          <p:nvPr/>
        </p:nvSpPr>
        <p:spPr>
          <a:xfrm>
            <a:off x="276048" y="712604"/>
            <a:ext cx="8217750" cy="1403700"/>
          </a:xfrm>
          <a:prstGeom prst="rect">
            <a:avLst/>
          </a:prstGeom>
          <a:noFill/>
          <a:ln>
            <a:noFill/>
          </a:ln>
        </p:spPr>
        <p:txBody>
          <a:bodyPr spcFirstLastPara="1" wrap="square" lIns="91425" tIns="91425" rIns="91425" bIns="91425" anchor="t" anchorCtr="0">
            <a:noAutofit/>
          </a:bodyPr>
          <a:lstStyle/>
          <a:p>
            <a:pPr lvl="0" algn="ctr">
              <a:lnSpc>
                <a:spcPct val="115000"/>
              </a:lnSpc>
            </a:pPr>
            <a:r>
              <a:rPr lang="it" sz="1600" dirty="0">
                <a:solidFill>
                  <a:schemeClr val="dk1"/>
                </a:solidFill>
              </a:rPr>
              <a:t>Between the </a:t>
            </a:r>
            <a:r>
              <a:rPr lang="it" sz="1600" dirty="0">
                <a:solidFill>
                  <a:srgbClr val="FF0000"/>
                </a:solidFill>
              </a:rPr>
              <a:t>wakefields</a:t>
            </a:r>
            <a:r>
              <a:rPr lang="it" sz="1600" dirty="0">
                <a:solidFill>
                  <a:srgbClr val="C00000"/>
                </a:solidFill>
              </a:rPr>
              <a:t> </a:t>
            </a:r>
            <a:r>
              <a:rPr lang="it" sz="1600" dirty="0">
                <a:solidFill>
                  <a:srgbClr val="FF0000"/>
                </a:solidFill>
              </a:rPr>
              <a:t>simulations</a:t>
            </a:r>
            <a:r>
              <a:rPr lang="it" sz="1600" dirty="0">
                <a:solidFill>
                  <a:schemeClr val="dk1"/>
                </a:solidFill>
              </a:rPr>
              <a:t> (</a:t>
            </a:r>
            <a:r>
              <a:rPr lang="en-US" sz="1600" dirty="0">
                <a:solidFill>
                  <a:schemeClr val="dk1"/>
                </a:solidFill>
              </a:rPr>
              <a:t>Karl Bane’s formula) and from the </a:t>
            </a:r>
            <a:r>
              <a:rPr lang="en-US" sz="1600" dirty="0">
                <a:solidFill>
                  <a:srgbClr val="FF0000"/>
                </a:solidFill>
              </a:rPr>
              <a:t>measured data </a:t>
            </a:r>
            <a:r>
              <a:rPr lang="en-US" sz="1600" dirty="0">
                <a:solidFill>
                  <a:schemeClr val="dk1"/>
                </a:solidFill>
              </a:rPr>
              <a:t>a </a:t>
            </a:r>
            <a:r>
              <a:rPr lang="en-US" sz="1600" dirty="0">
                <a:solidFill>
                  <a:srgbClr val="FF0000"/>
                </a:solidFill>
              </a:rPr>
              <a:t>discrepancy</a:t>
            </a:r>
            <a:r>
              <a:rPr lang="en-US" sz="1600" dirty="0">
                <a:solidFill>
                  <a:schemeClr val="dk1"/>
                </a:solidFill>
              </a:rPr>
              <a:t> of an </a:t>
            </a:r>
            <a:r>
              <a:rPr lang="en-US" sz="1600" dirty="0">
                <a:solidFill>
                  <a:srgbClr val="FF0000"/>
                </a:solidFill>
              </a:rPr>
              <a:t>order of magnitude</a:t>
            </a:r>
            <a:r>
              <a:rPr lang="en-US" sz="1600" dirty="0">
                <a:solidFill>
                  <a:schemeClr val="dk1"/>
                </a:solidFill>
              </a:rPr>
              <a:t> was found.</a:t>
            </a:r>
          </a:p>
        </p:txBody>
      </p:sp>
      <p:grpSp>
        <p:nvGrpSpPr>
          <p:cNvPr id="27" name="Group 26">
            <a:extLst>
              <a:ext uri="{FF2B5EF4-FFF2-40B4-BE49-F238E27FC236}">
                <a16:creationId xmlns:a16="http://schemas.microsoft.com/office/drawing/2014/main" id="{E43E62CB-15F6-834B-A8A9-6F1970F660F4}"/>
              </a:ext>
            </a:extLst>
          </p:cNvPr>
          <p:cNvGrpSpPr/>
          <p:nvPr/>
        </p:nvGrpSpPr>
        <p:grpSpPr>
          <a:xfrm>
            <a:off x="2688480" y="2521454"/>
            <a:ext cx="3392885" cy="2119779"/>
            <a:chOff x="1374514" y="2582023"/>
            <a:chExt cx="3392885" cy="2119779"/>
          </a:xfrm>
        </p:grpSpPr>
        <p:pic>
          <p:nvPicPr>
            <p:cNvPr id="28" name="Picture 27">
              <a:extLst>
                <a:ext uri="{FF2B5EF4-FFF2-40B4-BE49-F238E27FC236}">
                  <a16:creationId xmlns:a16="http://schemas.microsoft.com/office/drawing/2014/main" id="{98C05203-6677-AF41-8186-DC0A4184A2F5}"/>
                </a:ext>
              </a:extLst>
            </p:cNvPr>
            <p:cNvPicPr>
              <a:picLocks noChangeAspect="1"/>
            </p:cNvPicPr>
            <p:nvPr/>
          </p:nvPicPr>
          <p:blipFill rotWithShape="1">
            <a:blip r:embed="rId3"/>
            <a:srcRect l="5414" t="12153" r="8614"/>
            <a:stretch/>
          </p:blipFill>
          <p:spPr>
            <a:xfrm>
              <a:off x="1374514" y="2582023"/>
              <a:ext cx="3319192" cy="2119779"/>
            </a:xfrm>
            <a:prstGeom prst="rect">
              <a:avLst/>
            </a:prstGeom>
          </p:spPr>
        </p:pic>
        <p:sp>
          <p:nvSpPr>
            <p:cNvPr id="29" name="TextBox 28">
              <a:extLst>
                <a:ext uri="{FF2B5EF4-FFF2-40B4-BE49-F238E27FC236}">
                  <a16:creationId xmlns:a16="http://schemas.microsoft.com/office/drawing/2014/main" id="{43E2FD1A-11F4-2C48-8D3E-1B78BFBCC699}"/>
                </a:ext>
              </a:extLst>
            </p:cNvPr>
            <p:cNvSpPr txBox="1"/>
            <p:nvPr/>
          </p:nvSpPr>
          <p:spPr>
            <a:xfrm>
              <a:off x="1619672" y="4082421"/>
              <a:ext cx="914033" cy="261610"/>
            </a:xfrm>
            <a:prstGeom prst="rect">
              <a:avLst/>
            </a:prstGeom>
            <a:noFill/>
          </p:spPr>
          <p:txBody>
            <a:bodyPr wrap="none" rtlCol="0">
              <a:spAutoFit/>
            </a:bodyPr>
            <a:lstStyle/>
            <a:p>
              <a:r>
                <a:rPr lang="en-US" sz="1100" dirty="0">
                  <a:solidFill>
                    <a:srgbClr val="FF0000"/>
                  </a:solidFill>
                </a:rPr>
                <a:t>10 bunches</a:t>
              </a:r>
            </a:p>
          </p:txBody>
        </p:sp>
        <p:sp>
          <p:nvSpPr>
            <p:cNvPr id="30" name="TextBox 29">
              <a:extLst>
                <a:ext uri="{FF2B5EF4-FFF2-40B4-BE49-F238E27FC236}">
                  <a16:creationId xmlns:a16="http://schemas.microsoft.com/office/drawing/2014/main" id="{AAE1B8E6-2C9B-8D42-A7E0-7C1709593E0B}"/>
                </a:ext>
              </a:extLst>
            </p:cNvPr>
            <p:cNvSpPr txBox="1"/>
            <p:nvPr/>
          </p:nvSpPr>
          <p:spPr>
            <a:xfrm>
              <a:off x="3347864" y="3117788"/>
              <a:ext cx="686406" cy="261610"/>
            </a:xfrm>
            <a:prstGeom prst="rect">
              <a:avLst/>
            </a:prstGeom>
            <a:noFill/>
          </p:spPr>
          <p:txBody>
            <a:bodyPr wrap="none" rtlCol="0">
              <a:spAutoFit/>
            </a:bodyPr>
            <a:lstStyle/>
            <a:p>
              <a:r>
                <a:rPr lang="en-US" sz="1100" dirty="0">
                  <a:solidFill>
                    <a:srgbClr val="4161FF"/>
                  </a:solidFill>
                </a:rPr>
                <a:t>1 bunch</a:t>
              </a:r>
            </a:p>
          </p:txBody>
        </p:sp>
        <p:sp>
          <p:nvSpPr>
            <p:cNvPr id="31" name="TextBox 30">
              <a:extLst>
                <a:ext uri="{FF2B5EF4-FFF2-40B4-BE49-F238E27FC236}">
                  <a16:creationId xmlns:a16="http://schemas.microsoft.com/office/drawing/2014/main" id="{BD749EF8-1F1A-3849-8336-B1704051838B}"/>
                </a:ext>
              </a:extLst>
            </p:cNvPr>
            <p:cNvSpPr txBox="1"/>
            <p:nvPr/>
          </p:nvSpPr>
          <p:spPr>
            <a:xfrm>
              <a:off x="4002446" y="2671872"/>
              <a:ext cx="764953" cy="261610"/>
            </a:xfrm>
            <a:prstGeom prst="rect">
              <a:avLst/>
            </a:prstGeom>
            <a:noFill/>
          </p:spPr>
          <p:txBody>
            <a:bodyPr wrap="none" rtlCol="0">
              <a:spAutoFit/>
            </a:bodyPr>
            <a:lstStyle/>
            <a:p>
              <a:r>
                <a:rPr lang="en-US" sz="1100" dirty="0">
                  <a:solidFill>
                    <a:schemeClr val="tx1"/>
                  </a:solidFill>
                </a:rPr>
                <a:t>16 bunch</a:t>
              </a:r>
            </a:p>
          </p:txBody>
        </p:sp>
      </p:grpSp>
      <p:grpSp>
        <p:nvGrpSpPr>
          <p:cNvPr id="18" name="Group 17">
            <a:extLst>
              <a:ext uri="{FF2B5EF4-FFF2-40B4-BE49-F238E27FC236}">
                <a16:creationId xmlns:a16="http://schemas.microsoft.com/office/drawing/2014/main" id="{55B29026-D3F5-A841-A90B-962DF52F3CF7}"/>
              </a:ext>
            </a:extLst>
          </p:cNvPr>
          <p:cNvGrpSpPr/>
          <p:nvPr/>
        </p:nvGrpSpPr>
        <p:grpSpPr>
          <a:xfrm>
            <a:off x="65189" y="4757440"/>
            <a:ext cx="4360624" cy="371230"/>
            <a:chOff x="65189" y="4757440"/>
            <a:chExt cx="4360624" cy="371230"/>
          </a:xfrm>
        </p:grpSpPr>
        <p:pic>
          <p:nvPicPr>
            <p:cNvPr id="19" name="Picture 18">
              <a:extLst>
                <a:ext uri="{FF2B5EF4-FFF2-40B4-BE49-F238E27FC236}">
                  <a16:creationId xmlns:a16="http://schemas.microsoft.com/office/drawing/2014/main" id="{CB4F3BB8-20F0-A246-83FD-E4012123A9A8}"/>
                </a:ext>
              </a:extLst>
            </p:cNvPr>
            <p:cNvPicPr>
              <a:picLocks noChangeAspect="1"/>
            </p:cNvPicPr>
            <p:nvPr/>
          </p:nvPicPr>
          <p:blipFill>
            <a:blip r:embed="rId4"/>
            <a:stretch>
              <a:fillRect/>
            </a:stretch>
          </p:blipFill>
          <p:spPr>
            <a:xfrm>
              <a:off x="65189" y="4757440"/>
              <a:ext cx="372661" cy="371230"/>
            </a:xfrm>
            <a:prstGeom prst="rect">
              <a:avLst/>
            </a:prstGeom>
          </p:spPr>
        </p:pic>
        <p:pic>
          <p:nvPicPr>
            <p:cNvPr id="22" name="Picture 21">
              <a:extLst>
                <a:ext uri="{FF2B5EF4-FFF2-40B4-BE49-F238E27FC236}">
                  <a16:creationId xmlns:a16="http://schemas.microsoft.com/office/drawing/2014/main" id="{B3B8B30E-7838-A844-9DA9-44A9EBA00CAF}"/>
                </a:ext>
              </a:extLst>
            </p:cNvPr>
            <p:cNvPicPr>
              <a:picLocks noChangeAspect="1"/>
            </p:cNvPicPr>
            <p:nvPr/>
          </p:nvPicPr>
          <p:blipFill rotWithShape="1">
            <a:blip r:embed="rId5"/>
            <a:srcRect l="30935" t="1" b="-5099"/>
            <a:stretch/>
          </p:blipFill>
          <p:spPr>
            <a:xfrm>
              <a:off x="1244776" y="4786060"/>
              <a:ext cx="3181037" cy="341309"/>
            </a:xfrm>
            <a:prstGeom prst="rect">
              <a:avLst/>
            </a:prstGeom>
          </p:spPr>
        </p:pic>
        <p:cxnSp>
          <p:nvCxnSpPr>
            <p:cNvPr id="24" name="Straight Connector 23">
              <a:extLst>
                <a:ext uri="{FF2B5EF4-FFF2-40B4-BE49-F238E27FC236}">
                  <a16:creationId xmlns:a16="http://schemas.microsoft.com/office/drawing/2014/main" id="{A985221A-2DA0-C547-8D8C-AC5B61CDE1B8}"/>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9873AEC6-7654-EC4A-A9BB-6C298574CA4A}"/>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2" name="Immagine 3">
              <a:extLst>
                <a:ext uri="{FF2B5EF4-FFF2-40B4-BE49-F238E27FC236}">
                  <a16:creationId xmlns:a16="http://schemas.microsoft.com/office/drawing/2014/main" id="{B097D84C-2434-D642-8413-99C1A91419B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33" name="Titolo 1">
            <a:extLst>
              <a:ext uri="{FF2B5EF4-FFF2-40B4-BE49-F238E27FC236}">
                <a16:creationId xmlns:a16="http://schemas.microsoft.com/office/drawing/2014/main" id="{58EEBE6A-F886-224B-A2FD-2DA6A13B446A}"/>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cxnSp>
        <p:nvCxnSpPr>
          <p:cNvPr id="20" name="Straight Connector 19">
            <a:extLst>
              <a:ext uri="{FF2B5EF4-FFF2-40B4-BE49-F238E27FC236}">
                <a16:creationId xmlns:a16="http://schemas.microsoft.com/office/drawing/2014/main" id="{3F3ADDB7-1A46-A545-A1AC-5DB579F45AF4}"/>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4" name="Google Shape;55;p13">
            <a:extLst>
              <a:ext uri="{FF2B5EF4-FFF2-40B4-BE49-F238E27FC236}">
                <a16:creationId xmlns:a16="http://schemas.microsoft.com/office/drawing/2014/main" id="{D4D42D86-DCF9-1541-AB20-26D19AC624E8}"/>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35" name="Google Shape;60;p13">
            <a:extLst>
              <a:ext uri="{FF2B5EF4-FFF2-40B4-BE49-F238E27FC236}">
                <a16:creationId xmlns:a16="http://schemas.microsoft.com/office/drawing/2014/main" id="{2C657B55-DF3C-5342-9021-BBFF019E0035}"/>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350405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12</a:t>
            </a:r>
            <a:r>
              <a:rPr lang="it" dirty="0"/>
              <a:t>/25</a:t>
            </a:r>
            <a:endParaRPr lang="it-IT" dirty="0"/>
          </a:p>
        </p:txBody>
      </p:sp>
      <p:sp>
        <p:nvSpPr>
          <p:cNvPr id="41" name="TextBox 40">
            <a:extLst>
              <a:ext uri="{FF2B5EF4-FFF2-40B4-BE49-F238E27FC236}">
                <a16:creationId xmlns:a16="http://schemas.microsoft.com/office/drawing/2014/main" id="{2AC3D28F-9474-8B45-8C3A-B4B76CD05FA6}"/>
              </a:ext>
            </a:extLst>
          </p:cNvPr>
          <p:cNvSpPr txBox="1"/>
          <p:nvPr/>
        </p:nvSpPr>
        <p:spPr>
          <a:xfrm>
            <a:off x="377429" y="1291592"/>
            <a:ext cx="2276484" cy="461665"/>
          </a:xfrm>
          <a:prstGeom prst="rect">
            <a:avLst/>
          </a:prstGeom>
          <a:noFill/>
        </p:spPr>
        <p:txBody>
          <a:bodyPr wrap="square" rtlCol="0">
            <a:spAutoFit/>
          </a:bodyPr>
          <a:lstStyle/>
          <a:p>
            <a:r>
              <a:rPr lang="en-US" sz="1200" dirty="0"/>
              <a:t>- </a:t>
            </a:r>
            <a:r>
              <a:rPr lang="en-US" sz="1200" dirty="0">
                <a:solidFill>
                  <a:srgbClr val="FF0000"/>
                </a:solidFill>
              </a:rPr>
              <a:t>Single</a:t>
            </a:r>
            <a:r>
              <a:rPr lang="en-US" sz="1200" dirty="0"/>
              <a:t> bunch</a:t>
            </a:r>
          </a:p>
          <a:p>
            <a:r>
              <a:rPr lang="en-US" sz="1200" dirty="0"/>
              <a:t>- </a:t>
            </a:r>
            <a:r>
              <a:rPr lang="en-US" sz="1200" dirty="0">
                <a:solidFill>
                  <a:srgbClr val="FF0000"/>
                </a:solidFill>
              </a:rPr>
              <a:t>Constant bunch length </a:t>
            </a:r>
            <a:r>
              <a:rPr lang="en-US" sz="1200" dirty="0"/>
              <a:t>(4 ps) </a:t>
            </a:r>
          </a:p>
        </p:txBody>
      </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E8EFB517-263F-F042-9B97-2D56ABBD6778}"/>
              </a:ext>
            </a:extLst>
          </p:cNvPr>
          <p:cNvGrpSpPr/>
          <p:nvPr/>
        </p:nvGrpSpPr>
        <p:grpSpPr>
          <a:xfrm>
            <a:off x="65189" y="4757440"/>
            <a:ext cx="4360624" cy="371230"/>
            <a:chOff x="65189" y="4757440"/>
            <a:chExt cx="4360624" cy="371230"/>
          </a:xfrm>
        </p:grpSpPr>
        <p:pic>
          <p:nvPicPr>
            <p:cNvPr id="13" name="Picture 12">
              <a:extLst>
                <a:ext uri="{FF2B5EF4-FFF2-40B4-BE49-F238E27FC236}">
                  <a16:creationId xmlns:a16="http://schemas.microsoft.com/office/drawing/2014/main" id="{7203A981-CA94-1F40-89BA-C241C213ABD9}"/>
                </a:ext>
              </a:extLst>
            </p:cNvPr>
            <p:cNvPicPr>
              <a:picLocks noChangeAspect="1"/>
            </p:cNvPicPr>
            <p:nvPr/>
          </p:nvPicPr>
          <p:blipFill>
            <a:blip r:embed="rId3"/>
            <a:stretch>
              <a:fillRect/>
            </a:stretch>
          </p:blipFill>
          <p:spPr>
            <a:xfrm>
              <a:off x="65189" y="4757440"/>
              <a:ext cx="372661" cy="371230"/>
            </a:xfrm>
            <a:prstGeom prst="rect">
              <a:avLst/>
            </a:prstGeom>
          </p:spPr>
        </p:pic>
        <p:pic>
          <p:nvPicPr>
            <p:cNvPr id="14" name="Picture 13">
              <a:extLst>
                <a:ext uri="{FF2B5EF4-FFF2-40B4-BE49-F238E27FC236}">
                  <a16:creationId xmlns:a16="http://schemas.microsoft.com/office/drawing/2014/main" id="{27867DF6-E93B-D24B-AF65-2B45FD27E665}"/>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15" name="Straight Connector 14">
              <a:extLst>
                <a:ext uri="{FF2B5EF4-FFF2-40B4-BE49-F238E27FC236}">
                  <a16:creationId xmlns:a16="http://schemas.microsoft.com/office/drawing/2014/main" id="{F50828EC-BD40-DD41-A4CF-63456DDBADB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C487860A-0C41-8B4D-BD78-83137DC5228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7" name="Immagine 3">
              <a:extLst>
                <a:ext uri="{FF2B5EF4-FFF2-40B4-BE49-F238E27FC236}">
                  <a16:creationId xmlns:a16="http://schemas.microsoft.com/office/drawing/2014/main" id="{8FD82D5B-18B4-414F-BA87-4F62CB0E6A2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18" name="Titolo 1">
            <a:extLst>
              <a:ext uri="{FF2B5EF4-FFF2-40B4-BE49-F238E27FC236}">
                <a16:creationId xmlns:a16="http://schemas.microsoft.com/office/drawing/2014/main" id="{D140F656-A130-AA48-8E8B-F14F02191696}"/>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cxnSp>
        <p:nvCxnSpPr>
          <p:cNvPr id="19" name="Straight Connector 18">
            <a:extLst>
              <a:ext uri="{FF2B5EF4-FFF2-40B4-BE49-F238E27FC236}">
                <a16:creationId xmlns:a16="http://schemas.microsoft.com/office/drawing/2014/main" id="{787D414A-FD52-684C-90CD-91C6B3A466C5}"/>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0" name="Google Shape;55;p13">
            <a:extLst>
              <a:ext uri="{FF2B5EF4-FFF2-40B4-BE49-F238E27FC236}">
                <a16:creationId xmlns:a16="http://schemas.microsoft.com/office/drawing/2014/main" id="{03308F25-DF9D-F04A-902F-F16E4526004A}"/>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21" name="Google Shape;60;p13">
            <a:extLst>
              <a:ext uri="{FF2B5EF4-FFF2-40B4-BE49-F238E27FC236}">
                <a16:creationId xmlns:a16="http://schemas.microsoft.com/office/drawing/2014/main" id="{C9BEFA75-DE7B-2041-86F2-FD0D9774767A}"/>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395603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12</a:t>
            </a:r>
            <a:r>
              <a:rPr lang="it" dirty="0"/>
              <a:t>/25</a:t>
            </a:r>
            <a:endParaRPr lang="it-IT" dirty="0"/>
          </a:p>
        </p:txBody>
      </p:sp>
      <p:grpSp>
        <p:nvGrpSpPr>
          <p:cNvPr id="62" name="Group 61">
            <a:extLst>
              <a:ext uri="{FF2B5EF4-FFF2-40B4-BE49-F238E27FC236}">
                <a16:creationId xmlns:a16="http://schemas.microsoft.com/office/drawing/2014/main" id="{E29A2CB8-92B7-3149-95D7-08FF784172A5}"/>
              </a:ext>
            </a:extLst>
          </p:cNvPr>
          <p:cNvGrpSpPr/>
          <p:nvPr/>
        </p:nvGrpSpPr>
        <p:grpSpPr>
          <a:xfrm>
            <a:off x="391266" y="2113026"/>
            <a:ext cx="2524549" cy="876030"/>
            <a:chOff x="355814" y="2973527"/>
            <a:chExt cx="3366065" cy="1168041"/>
          </a:xfrm>
        </p:grpSpPr>
        <p:pic>
          <p:nvPicPr>
            <p:cNvPr id="63" name="Picture 62">
              <a:extLst>
                <a:ext uri="{FF2B5EF4-FFF2-40B4-BE49-F238E27FC236}">
                  <a16:creationId xmlns:a16="http://schemas.microsoft.com/office/drawing/2014/main" id="{697304F3-3988-FC46-8B5A-75684D7AD406}"/>
                </a:ext>
              </a:extLst>
            </p:cNvPr>
            <p:cNvPicPr>
              <a:picLocks noChangeAspect="1"/>
            </p:cNvPicPr>
            <p:nvPr/>
          </p:nvPicPr>
          <p:blipFill>
            <a:blip r:embed="rId3"/>
            <a:stretch>
              <a:fillRect/>
            </a:stretch>
          </p:blipFill>
          <p:spPr>
            <a:xfrm>
              <a:off x="505187" y="3707915"/>
              <a:ext cx="2183488" cy="433653"/>
            </a:xfrm>
            <a:prstGeom prst="rect">
              <a:avLst/>
            </a:prstGeom>
            <a:ln>
              <a:noFill/>
            </a:ln>
          </p:spPr>
        </p:pic>
        <p:sp>
          <p:nvSpPr>
            <p:cNvPr id="64" name="Rectangle 63">
              <a:extLst>
                <a:ext uri="{FF2B5EF4-FFF2-40B4-BE49-F238E27FC236}">
                  <a16:creationId xmlns:a16="http://schemas.microsoft.com/office/drawing/2014/main" id="{C6FAF4B8-45B2-8647-B4C8-DF3E484307CD}"/>
                </a:ext>
              </a:extLst>
            </p:cNvPr>
            <p:cNvSpPr/>
            <p:nvPr/>
          </p:nvSpPr>
          <p:spPr>
            <a:xfrm>
              <a:off x="355814" y="2973527"/>
              <a:ext cx="3366065" cy="677108"/>
            </a:xfrm>
            <a:prstGeom prst="rect">
              <a:avLst/>
            </a:prstGeom>
          </p:spPr>
          <p:txBody>
            <a:bodyPr wrap="square">
              <a:spAutoFit/>
            </a:bodyPr>
            <a:lstStyle/>
            <a:p>
              <a:r>
                <a:rPr lang="en-US" sz="900" dirty="0"/>
                <a:t>Under the assumption of:</a:t>
              </a:r>
            </a:p>
            <a:p>
              <a:pPr marL="214313" indent="-214313">
                <a:buFontTx/>
                <a:buChar char="-"/>
              </a:pPr>
              <a:r>
                <a:rPr lang="en-US" sz="900" dirty="0"/>
                <a:t>Dominant </a:t>
              </a:r>
              <a:r>
                <a:rPr lang="en-US" sz="900" dirty="0">
                  <a:solidFill>
                    <a:schemeClr val="tx1"/>
                  </a:solidFill>
                </a:rPr>
                <a:t>dipolar component </a:t>
              </a:r>
            </a:p>
            <a:p>
              <a:pPr marL="214313" indent="-214313">
                <a:buFontTx/>
                <a:buChar char="-"/>
              </a:pPr>
              <a:r>
                <a:rPr lang="en-US" sz="900" dirty="0">
                  <a:solidFill>
                    <a:schemeClr val="tx1"/>
                  </a:solidFill>
                </a:rPr>
                <a:t>Linear dependence of the charge</a:t>
              </a:r>
            </a:p>
          </p:txBody>
        </p:sp>
      </p:gr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679CB83-40D7-264F-BF60-F3BFA62F88AB}"/>
              </a:ext>
            </a:extLst>
          </p:cNvPr>
          <p:cNvGrpSpPr/>
          <p:nvPr/>
        </p:nvGrpSpPr>
        <p:grpSpPr>
          <a:xfrm>
            <a:off x="3131840" y="987575"/>
            <a:ext cx="2557235" cy="1752702"/>
            <a:chOff x="2687727" y="1157000"/>
            <a:chExt cx="3409647" cy="2336935"/>
          </a:xfrm>
        </p:grpSpPr>
        <p:pic>
          <p:nvPicPr>
            <p:cNvPr id="18" name="Picture 17">
              <a:extLst>
                <a:ext uri="{FF2B5EF4-FFF2-40B4-BE49-F238E27FC236}">
                  <a16:creationId xmlns:a16="http://schemas.microsoft.com/office/drawing/2014/main" id="{DDE51BBE-A092-4845-9381-5CCBF78510F0}"/>
                </a:ext>
              </a:extLst>
            </p:cNvPr>
            <p:cNvPicPr>
              <a:picLocks noChangeAspect="1"/>
            </p:cNvPicPr>
            <p:nvPr/>
          </p:nvPicPr>
          <p:blipFill rotWithShape="1">
            <a:blip r:embed="rId4">
              <a:extLst>
                <a:ext uri="{28A0092B-C50C-407E-A947-70E740481C1C}">
                  <a14:useLocalDpi xmlns:a14="http://schemas.microsoft.com/office/drawing/2010/main" val="0"/>
                </a:ext>
              </a:extLst>
            </a:blip>
            <a:srcRect t="4885" r="6195"/>
            <a:stretch/>
          </p:blipFill>
          <p:spPr>
            <a:xfrm>
              <a:off x="2687727" y="1157000"/>
              <a:ext cx="3409647" cy="2336935"/>
            </a:xfrm>
            <a:prstGeom prst="rect">
              <a:avLst/>
            </a:prstGeom>
          </p:spPr>
        </p:pic>
        <p:sp>
          <p:nvSpPr>
            <p:cNvPr id="19" name="TextBox 18">
              <a:extLst>
                <a:ext uri="{FF2B5EF4-FFF2-40B4-BE49-F238E27FC236}">
                  <a16:creationId xmlns:a16="http://schemas.microsoft.com/office/drawing/2014/main" id="{53E434BD-EF63-914F-BBB6-29B3A7921383}"/>
                </a:ext>
              </a:extLst>
            </p:cNvPr>
            <p:cNvSpPr txBox="1"/>
            <p:nvPr/>
          </p:nvSpPr>
          <p:spPr>
            <a:xfrm rot="19393445">
              <a:off x="4986432" y="1461313"/>
              <a:ext cx="962229" cy="338555"/>
            </a:xfrm>
            <a:prstGeom prst="rect">
              <a:avLst/>
            </a:prstGeom>
            <a:noFill/>
          </p:spPr>
          <p:txBody>
            <a:bodyPr wrap="none" rtlCol="0">
              <a:spAutoFit/>
            </a:bodyPr>
            <a:lstStyle/>
            <a:p>
              <a:r>
                <a:rPr lang="en-US" sz="1050" dirty="0"/>
                <a:t>Slope =1</a:t>
              </a:r>
            </a:p>
          </p:txBody>
        </p:sp>
      </p:grpSp>
      <p:sp>
        <p:nvSpPr>
          <p:cNvPr id="15" name="TextBox 14">
            <a:extLst>
              <a:ext uri="{FF2B5EF4-FFF2-40B4-BE49-F238E27FC236}">
                <a16:creationId xmlns:a16="http://schemas.microsoft.com/office/drawing/2014/main" id="{84E1F973-14F1-1941-8016-75E65E75C0D7}"/>
              </a:ext>
            </a:extLst>
          </p:cNvPr>
          <p:cNvSpPr txBox="1"/>
          <p:nvPr/>
        </p:nvSpPr>
        <p:spPr>
          <a:xfrm>
            <a:off x="377429" y="1291592"/>
            <a:ext cx="2276484" cy="461665"/>
          </a:xfrm>
          <a:prstGeom prst="rect">
            <a:avLst/>
          </a:prstGeom>
          <a:noFill/>
        </p:spPr>
        <p:txBody>
          <a:bodyPr wrap="square" rtlCol="0">
            <a:spAutoFit/>
          </a:bodyPr>
          <a:lstStyle/>
          <a:p>
            <a:r>
              <a:rPr lang="en-US" sz="1200" dirty="0"/>
              <a:t>- </a:t>
            </a:r>
            <a:r>
              <a:rPr lang="en-US" sz="1200" dirty="0">
                <a:solidFill>
                  <a:srgbClr val="FF0000"/>
                </a:solidFill>
              </a:rPr>
              <a:t>Single</a:t>
            </a:r>
            <a:r>
              <a:rPr lang="en-US" sz="1200" dirty="0"/>
              <a:t> bunch</a:t>
            </a:r>
          </a:p>
          <a:p>
            <a:r>
              <a:rPr lang="en-US" sz="1200" dirty="0"/>
              <a:t>- </a:t>
            </a:r>
            <a:r>
              <a:rPr lang="en-US" sz="1200" dirty="0">
                <a:solidFill>
                  <a:srgbClr val="FF0000"/>
                </a:solidFill>
              </a:rPr>
              <a:t>Constant bunch length </a:t>
            </a:r>
            <a:r>
              <a:rPr lang="en-US" sz="1200" dirty="0"/>
              <a:t>(4 ps) </a:t>
            </a:r>
          </a:p>
        </p:txBody>
      </p:sp>
      <p:grpSp>
        <p:nvGrpSpPr>
          <p:cNvPr id="22" name="Group 21">
            <a:extLst>
              <a:ext uri="{FF2B5EF4-FFF2-40B4-BE49-F238E27FC236}">
                <a16:creationId xmlns:a16="http://schemas.microsoft.com/office/drawing/2014/main" id="{224FC336-BB03-AC4C-9E56-B6C8374AA1CE}"/>
              </a:ext>
            </a:extLst>
          </p:cNvPr>
          <p:cNvGrpSpPr/>
          <p:nvPr/>
        </p:nvGrpSpPr>
        <p:grpSpPr>
          <a:xfrm>
            <a:off x="65189" y="4757440"/>
            <a:ext cx="4360624" cy="371230"/>
            <a:chOff x="65189" y="4757440"/>
            <a:chExt cx="4360624" cy="371230"/>
          </a:xfrm>
        </p:grpSpPr>
        <p:pic>
          <p:nvPicPr>
            <p:cNvPr id="23" name="Picture 22">
              <a:extLst>
                <a:ext uri="{FF2B5EF4-FFF2-40B4-BE49-F238E27FC236}">
                  <a16:creationId xmlns:a16="http://schemas.microsoft.com/office/drawing/2014/main" id="{92035C89-04E6-DE49-9125-C4B680A64EB5}"/>
                </a:ext>
              </a:extLst>
            </p:cNvPr>
            <p:cNvPicPr>
              <a:picLocks noChangeAspect="1"/>
            </p:cNvPicPr>
            <p:nvPr/>
          </p:nvPicPr>
          <p:blipFill>
            <a:blip r:embed="rId5"/>
            <a:stretch>
              <a:fillRect/>
            </a:stretch>
          </p:blipFill>
          <p:spPr>
            <a:xfrm>
              <a:off x="65189" y="4757440"/>
              <a:ext cx="372661" cy="371230"/>
            </a:xfrm>
            <a:prstGeom prst="rect">
              <a:avLst/>
            </a:prstGeom>
          </p:spPr>
        </p:pic>
        <p:pic>
          <p:nvPicPr>
            <p:cNvPr id="24" name="Picture 23">
              <a:extLst>
                <a:ext uri="{FF2B5EF4-FFF2-40B4-BE49-F238E27FC236}">
                  <a16:creationId xmlns:a16="http://schemas.microsoft.com/office/drawing/2014/main" id="{859C647A-4CBE-DD4B-A909-A26C1BB299E8}"/>
                </a:ext>
              </a:extLst>
            </p:cNvPr>
            <p:cNvPicPr>
              <a:picLocks noChangeAspect="1"/>
            </p:cNvPicPr>
            <p:nvPr/>
          </p:nvPicPr>
          <p:blipFill rotWithShape="1">
            <a:blip r:embed="rId6"/>
            <a:srcRect l="30935" t="1" b="-5099"/>
            <a:stretch/>
          </p:blipFill>
          <p:spPr>
            <a:xfrm>
              <a:off x="1244776" y="4786060"/>
              <a:ext cx="3181037" cy="341309"/>
            </a:xfrm>
            <a:prstGeom prst="rect">
              <a:avLst/>
            </a:prstGeom>
          </p:spPr>
        </p:pic>
        <p:cxnSp>
          <p:nvCxnSpPr>
            <p:cNvPr id="27" name="Straight Connector 26">
              <a:extLst>
                <a:ext uri="{FF2B5EF4-FFF2-40B4-BE49-F238E27FC236}">
                  <a16:creationId xmlns:a16="http://schemas.microsoft.com/office/drawing/2014/main" id="{59A63F90-15B0-E445-9C2C-2E8BA2D09246}"/>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C1732CFC-CDD4-1E4A-9352-9413943C0BFC}"/>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9" name="Immagine 3">
              <a:extLst>
                <a:ext uri="{FF2B5EF4-FFF2-40B4-BE49-F238E27FC236}">
                  <a16:creationId xmlns:a16="http://schemas.microsoft.com/office/drawing/2014/main" id="{4B047922-1BF9-B84E-A06F-6A9A45CB761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0" name="Titolo 1">
            <a:extLst>
              <a:ext uri="{FF2B5EF4-FFF2-40B4-BE49-F238E27FC236}">
                <a16:creationId xmlns:a16="http://schemas.microsoft.com/office/drawing/2014/main" id="{83BD95AD-CF98-6048-8AF1-5F1EA0421820}"/>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cxnSp>
        <p:nvCxnSpPr>
          <p:cNvPr id="21" name="Straight Connector 20">
            <a:extLst>
              <a:ext uri="{FF2B5EF4-FFF2-40B4-BE49-F238E27FC236}">
                <a16:creationId xmlns:a16="http://schemas.microsoft.com/office/drawing/2014/main" id="{EA753FC2-DAA2-774F-87A2-5FBFC5506018}"/>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6" name="Google Shape;55;p13">
            <a:extLst>
              <a:ext uri="{FF2B5EF4-FFF2-40B4-BE49-F238E27FC236}">
                <a16:creationId xmlns:a16="http://schemas.microsoft.com/office/drawing/2014/main" id="{5A85A19A-4DCF-9940-A9F3-F6B9E39AA23C}"/>
              </a:ext>
            </a:extLst>
          </p:cNvPr>
          <p:cNvPicPr preferRelativeResize="0"/>
          <p:nvPr/>
        </p:nvPicPr>
        <p:blipFill>
          <a:blip r:embed="rId8">
            <a:alphaModFix/>
          </a:blip>
          <a:stretch>
            <a:fillRect/>
          </a:stretch>
        </p:blipFill>
        <p:spPr>
          <a:xfrm>
            <a:off x="4523454" y="4773769"/>
            <a:ext cx="1044104" cy="338572"/>
          </a:xfrm>
          <a:prstGeom prst="rect">
            <a:avLst/>
          </a:prstGeom>
          <a:noFill/>
          <a:ln>
            <a:noFill/>
          </a:ln>
        </p:spPr>
      </p:pic>
      <p:sp>
        <p:nvSpPr>
          <p:cNvPr id="31" name="Google Shape;60;p13">
            <a:extLst>
              <a:ext uri="{FF2B5EF4-FFF2-40B4-BE49-F238E27FC236}">
                <a16:creationId xmlns:a16="http://schemas.microsoft.com/office/drawing/2014/main" id="{9A9D5371-5529-B94B-9D0F-93B1A4586E50}"/>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511292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12</a:t>
            </a:r>
            <a:r>
              <a:rPr lang="it" dirty="0"/>
              <a:t>/25</a:t>
            </a:r>
            <a:endParaRPr lang="it-IT" dirty="0"/>
          </a:p>
        </p:txBody>
      </p:sp>
      <p:grpSp>
        <p:nvGrpSpPr>
          <p:cNvPr id="62" name="Group 61">
            <a:extLst>
              <a:ext uri="{FF2B5EF4-FFF2-40B4-BE49-F238E27FC236}">
                <a16:creationId xmlns:a16="http://schemas.microsoft.com/office/drawing/2014/main" id="{E29A2CB8-92B7-3149-95D7-08FF784172A5}"/>
              </a:ext>
            </a:extLst>
          </p:cNvPr>
          <p:cNvGrpSpPr/>
          <p:nvPr/>
        </p:nvGrpSpPr>
        <p:grpSpPr>
          <a:xfrm>
            <a:off x="391266" y="2113026"/>
            <a:ext cx="2524549" cy="876030"/>
            <a:chOff x="355814" y="2973527"/>
            <a:chExt cx="3366065" cy="1168041"/>
          </a:xfrm>
        </p:grpSpPr>
        <p:pic>
          <p:nvPicPr>
            <p:cNvPr id="63" name="Picture 62">
              <a:extLst>
                <a:ext uri="{FF2B5EF4-FFF2-40B4-BE49-F238E27FC236}">
                  <a16:creationId xmlns:a16="http://schemas.microsoft.com/office/drawing/2014/main" id="{697304F3-3988-FC46-8B5A-75684D7AD406}"/>
                </a:ext>
              </a:extLst>
            </p:cNvPr>
            <p:cNvPicPr>
              <a:picLocks noChangeAspect="1"/>
            </p:cNvPicPr>
            <p:nvPr/>
          </p:nvPicPr>
          <p:blipFill>
            <a:blip r:embed="rId3"/>
            <a:stretch>
              <a:fillRect/>
            </a:stretch>
          </p:blipFill>
          <p:spPr>
            <a:xfrm>
              <a:off x="505187" y="3707915"/>
              <a:ext cx="2183488" cy="433653"/>
            </a:xfrm>
            <a:prstGeom prst="rect">
              <a:avLst/>
            </a:prstGeom>
            <a:ln>
              <a:noFill/>
            </a:ln>
          </p:spPr>
        </p:pic>
        <p:sp>
          <p:nvSpPr>
            <p:cNvPr id="64" name="Rectangle 63">
              <a:extLst>
                <a:ext uri="{FF2B5EF4-FFF2-40B4-BE49-F238E27FC236}">
                  <a16:creationId xmlns:a16="http://schemas.microsoft.com/office/drawing/2014/main" id="{C6FAF4B8-45B2-8647-B4C8-DF3E484307CD}"/>
                </a:ext>
              </a:extLst>
            </p:cNvPr>
            <p:cNvSpPr/>
            <p:nvPr/>
          </p:nvSpPr>
          <p:spPr>
            <a:xfrm>
              <a:off x="355814" y="2973527"/>
              <a:ext cx="3366065" cy="677108"/>
            </a:xfrm>
            <a:prstGeom prst="rect">
              <a:avLst/>
            </a:prstGeom>
          </p:spPr>
          <p:txBody>
            <a:bodyPr wrap="square">
              <a:spAutoFit/>
            </a:bodyPr>
            <a:lstStyle/>
            <a:p>
              <a:r>
                <a:rPr lang="en-US" sz="900" dirty="0"/>
                <a:t>Under the assumption of:</a:t>
              </a:r>
            </a:p>
            <a:p>
              <a:pPr marL="214313" indent="-214313">
                <a:buFontTx/>
                <a:buChar char="-"/>
              </a:pPr>
              <a:r>
                <a:rPr lang="en-US" sz="900" dirty="0"/>
                <a:t>Dominant </a:t>
              </a:r>
              <a:r>
                <a:rPr lang="en-US" sz="900" dirty="0">
                  <a:solidFill>
                    <a:srgbClr val="FF0000"/>
                  </a:solidFill>
                </a:rPr>
                <a:t>dipolar component </a:t>
              </a:r>
            </a:p>
            <a:p>
              <a:pPr marL="214313" indent="-214313">
                <a:buFontTx/>
                <a:buChar char="-"/>
              </a:pPr>
              <a:r>
                <a:rPr lang="en-US" sz="900" dirty="0">
                  <a:solidFill>
                    <a:schemeClr val="tx1"/>
                  </a:solidFill>
                </a:rPr>
                <a:t>Linear dependence of the charge</a:t>
              </a:r>
            </a:p>
          </p:txBody>
        </p:sp>
      </p:gr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D5431F5-9D36-1F45-A895-93D6DBC55F06}"/>
              </a:ext>
            </a:extLst>
          </p:cNvPr>
          <p:cNvGrpSpPr/>
          <p:nvPr/>
        </p:nvGrpSpPr>
        <p:grpSpPr>
          <a:xfrm>
            <a:off x="3131840" y="572213"/>
            <a:ext cx="2557235" cy="2168063"/>
            <a:chOff x="2687727" y="603185"/>
            <a:chExt cx="3409647" cy="2890750"/>
          </a:xfrm>
        </p:grpSpPr>
        <p:pic>
          <p:nvPicPr>
            <p:cNvPr id="18" name="Picture 17">
              <a:extLst>
                <a:ext uri="{FF2B5EF4-FFF2-40B4-BE49-F238E27FC236}">
                  <a16:creationId xmlns:a16="http://schemas.microsoft.com/office/drawing/2014/main" id="{8DA0EC13-3119-9045-8E3A-A32613D01B70}"/>
                </a:ext>
              </a:extLst>
            </p:cNvPr>
            <p:cNvPicPr>
              <a:picLocks noChangeAspect="1"/>
            </p:cNvPicPr>
            <p:nvPr/>
          </p:nvPicPr>
          <p:blipFill rotWithShape="1">
            <a:blip r:embed="rId4">
              <a:extLst>
                <a:ext uri="{28A0092B-C50C-407E-A947-70E740481C1C}">
                  <a14:useLocalDpi xmlns:a14="http://schemas.microsoft.com/office/drawing/2010/main" val="0"/>
                </a:ext>
              </a:extLst>
            </a:blip>
            <a:srcRect t="4885" r="6195"/>
            <a:stretch/>
          </p:blipFill>
          <p:spPr>
            <a:xfrm>
              <a:off x="2687727" y="1157000"/>
              <a:ext cx="3409647" cy="2336935"/>
            </a:xfrm>
            <a:prstGeom prst="rect">
              <a:avLst/>
            </a:prstGeom>
          </p:spPr>
        </p:pic>
        <p:sp>
          <p:nvSpPr>
            <p:cNvPr id="19" name="TextBox 18">
              <a:extLst>
                <a:ext uri="{FF2B5EF4-FFF2-40B4-BE49-F238E27FC236}">
                  <a16:creationId xmlns:a16="http://schemas.microsoft.com/office/drawing/2014/main" id="{D79A02B9-C0A7-DE41-AB9A-BEB16C11C9CB}"/>
                </a:ext>
              </a:extLst>
            </p:cNvPr>
            <p:cNvSpPr txBox="1"/>
            <p:nvPr/>
          </p:nvSpPr>
          <p:spPr>
            <a:xfrm rot="19393445">
              <a:off x="4986432" y="1461313"/>
              <a:ext cx="962229" cy="338555"/>
            </a:xfrm>
            <a:prstGeom prst="rect">
              <a:avLst/>
            </a:prstGeom>
            <a:noFill/>
          </p:spPr>
          <p:txBody>
            <a:bodyPr wrap="none" rtlCol="0">
              <a:spAutoFit/>
            </a:bodyPr>
            <a:lstStyle/>
            <a:p>
              <a:r>
                <a:rPr lang="en-US" sz="1050" dirty="0"/>
                <a:t>Slope =1</a:t>
              </a:r>
            </a:p>
          </p:txBody>
        </p:sp>
        <p:sp>
          <p:nvSpPr>
            <p:cNvPr id="20" name="TextBox 19">
              <a:extLst>
                <a:ext uri="{FF2B5EF4-FFF2-40B4-BE49-F238E27FC236}">
                  <a16:creationId xmlns:a16="http://schemas.microsoft.com/office/drawing/2014/main" id="{9361406F-4EE1-4E45-9F96-7B90183C7A3A}"/>
                </a:ext>
              </a:extLst>
            </p:cNvPr>
            <p:cNvSpPr txBox="1"/>
            <p:nvPr/>
          </p:nvSpPr>
          <p:spPr>
            <a:xfrm>
              <a:off x="2991087" y="1177128"/>
              <a:ext cx="2853128" cy="338555"/>
            </a:xfrm>
            <a:prstGeom prst="rect">
              <a:avLst/>
            </a:prstGeom>
            <a:noFill/>
          </p:spPr>
          <p:txBody>
            <a:bodyPr wrap="square" rtlCol="0">
              <a:spAutoFit/>
            </a:bodyPr>
            <a:lstStyle/>
            <a:p>
              <a:r>
                <a:rPr lang="en-US" sz="1050" dirty="0">
                  <a:solidFill>
                    <a:srgbClr val="FF0000"/>
                  </a:solidFill>
                </a:rPr>
                <a:t>Dominant dipolar component </a:t>
              </a:r>
            </a:p>
          </p:txBody>
        </p:sp>
        <p:pic>
          <p:nvPicPr>
            <p:cNvPr id="21" name="Picture 20">
              <a:extLst>
                <a:ext uri="{FF2B5EF4-FFF2-40B4-BE49-F238E27FC236}">
                  <a16:creationId xmlns:a16="http://schemas.microsoft.com/office/drawing/2014/main" id="{DDAFF5C4-DC94-9942-99A4-AE263C52D7BD}"/>
                </a:ext>
              </a:extLst>
            </p:cNvPr>
            <p:cNvPicPr>
              <a:picLocks noChangeAspect="1"/>
            </p:cNvPicPr>
            <p:nvPr/>
          </p:nvPicPr>
          <p:blipFill>
            <a:blip r:embed="rId5"/>
            <a:stretch>
              <a:fillRect/>
            </a:stretch>
          </p:blipFill>
          <p:spPr>
            <a:xfrm>
              <a:off x="2860062" y="603185"/>
              <a:ext cx="1346392" cy="897595"/>
            </a:xfrm>
            <a:prstGeom prst="rect">
              <a:avLst/>
            </a:prstGeom>
          </p:spPr>
        </p:pic>
      </p:grpSp>
      <p:sp>
        <p:nvSpPr>
          <p:cNvPr id="22" name="TextBox 21">
            <a:extLst>
              <a:ext uri="{FF2B5EF4-FFF2-40B4-BE49-F238E27FC236}">
                <a16:creationId xmlns:a16="http://schemas.microsoft.com/office/drawing/2014/main" id="{EEADDBB5-7751-054A-9DB8-B03E6BD6D477}"/>
              </a:ext>
            </a:extLst>
          </p:cNvPr>
          <p:cNvSpPr txBox="1"/>
          <p:nvPr/>
        </p:nvSpPr>
        <p:spPr>
          <a:xfrm>
            <a:off x="377429" y="1291592"/>
            <a:ext cx="2276484" cy="461665"/>
          </a:xfrm>
          <a:prstGeom prst="rect">
            <a:avLst/>
          </a:prstGeom>
          <a:noFill/>
        </p:spPr>
        <p:txBody>
          <a:bodyPr wrap="square" rtlCol="0">
            <a:spAutoFit/>
          </a:bodyPr>
          <a:lstStyle/>
          <a:p>
            <a:r>
              <a:rPr lang="en-US" sz="1200" dirty="0"/>
              <a:t>- </a:t>
            </a:r>
            <a:r>
              <a:rPr lang="en-US" sz="1200" dirty="0">
                <a:solidFill>
                  <a:srgbClr val="FF0000"/>
                </a:solidFill>
              </a:rPr>
              <a:t>Single</a:t>
            </a:r>
            <a:r>
              <a:rPr lang="en-US" sz="1200" dirty="0"/>
              <a:t> bunch</a:t>
            </a:r>
          </a:p>
          <a:p>
            <a:r>
              <a:rPr lang="en-US" sz="1200" dirty="0"/>
              <a:t>- </a:t>
            </a:r>
            <a:r>
              <a:rPr lang="en-US" sz="1200" dirty="0">
                <a:solidFill>
                  <a:srgbClr val="FF0000"/>
                </a:solidFill>
              </a:rPr>
              <a:t>Constant bunch length </a:t>
            </a:r>
            <a:r>
              <a:rPr lang="en-US" sz="1200" dirty="0"/>
              <a:t>(4 ps) </a:t>
            </a:r>
          </a:p>
        </p:txBody>
      </p:sp>
      <p:grpSp>
        <p:nvGrpSpPr>
          <p:cNvPr id="28" name="Group 27">
            <a:extLst>
              <a:ext uri="{FF2B5EF4-FFF2-40B4-BE49-F238E27FC236}">
                <a16:creationId xmlns:a16="http://schemas.microsoft.com/office/drawing/2014/main" id="{235AEB91-55E6-1448-B7EC-6043D3516617}"/>
              </a:ext>
            </a:extLst>
          </p:cNvPr>
          <p:cNvGrpSpPr/>
          <p:nvPr/>
        </p:nvGrpSpPr>
        <p:grpSpPr>
          <a:xfrm>
            <a:off x="65189" y="4757440"/>
            <a:ext cx="4360624" cy="371230"/>
            <a:chOff x="65189" y="4757440"/>
            <a:chExt cx="4360624" cy="371230"/>
          </a:xfrm>
        </p:grpSpPr>
        <p:pic>
          <p:nvPicPr>
            <p:cNvPr id="29" name="Picture 28">
              <a:extLst>
                <a:ext uri="{FF2B5EF4-FFF2-40B4-BE49-F238E27FC236}">
                  <a16:creationId xmlns:a16="http://schemas.microsoft.com/office/drawing/2014/main" id="{42B48DD6-0A9B-5B42-A974-C70711BB96C4}"/>
                </a:ext>
              </a:extLst>
            </p:cNvPr>
            <p:cNvPicPr>
              <a:picLocks noChangeAspect="1"/>
            </p:cNvPicPr>
            <p:nvPr/>
          </p:nvPicPr>
          <p:blipFill>
            <a:blip r:embed="rId6"/>
            <a:stretch>
              <a:fillRect/>
            </a:stretch>
          </p:blipFill>
          <p:spPr>
            <a:xfrm>
              <a:off x="65189" y="4757440"/>
              <a:ext cx="372661" cy="371230"/>
            </a:xfrm>
            <a:prstGeom prst="rect">
              <a:avLst/>
            </a:prstGeom>
          </p:spPr>
        </p:pic>
        <p:pic>
          <p:nvPicPr>
            <p:cNvPr id="31" name="Picture 30">
              <a:extLst>
                <a:ext uri="{FF2B5EF4-FFF2-40B4-BE49-F238E27FC236}">
                  <a16:creationId xmlns:a16="http://schemas.microsoft.com/office/drawing/2014/main" id="{F5FA4E78-9D5A-8241-988D-90AC452E17FA}"/>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32" name="Straight Connector 31">
              <a:extLst>
                <a:ext uri="{FF2B5EF4-FFF2-40B4-BE49-F238E27FC236}">
                  <a16:creationId xmlns:a16="http://schemas.microsoft.com/office/drawing/2014/main" id="{B6AF740B-2E95-F048-B9C5-3411EF801FA6}"/>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CE92F4DF-F6D9-C340-996A-E081D80031F9}"/>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4" name="Immagine 3">
              <a:extLst>
                <a:ext uri="{FF2B5EF4-FFF2-40B4-BE49-F238E27FC236}">
                  <a16:creationId xmlns:a16="http://schemas.microsoft.com/office/drawing/2014/main" id="{1C270ADF-2FA5-C84E-9113-484F5495648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3" name="Titolo 1">
            <a:extLst>
              <a:ext uri="{FF2B5EF4-FFF2-40B4-BE49-F238E27FC236}">
                <a16:creationId xmlns:a16="http://schemas.microsoft.com/office/drawing/2014/main" id="{6AC5656D-1035-7341-AD71-63DEDAC16013}"/>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cxnSp>
        <p:nvCxnSpPr>
          <p:cNvPr id="24" name="Straight Connector 23">
            <a:extLst>
              <a:ext uri="{FF2B5EF4-FFF2-40B4-BE49-F238E27FC236}">
                <a16:creationId xmlns:a16="http://schemas.microsoft.com/office/drawing/2014/main" id="{88DE69C1-18A8-DD4C-B16E-8AF5F6AE4FD8}"/>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6" name="Google Shape;55;p13">
            <a:extLst>
              <a:ext uri="{FF2B5EF4-FFF2-40B4-BE49-F238E27FC236}">
                <a16:creationId xmlns:a16="http://schemas.microsoft.com/office/drawing/2014/main" id="{E26B1B19-7095-3D45-A5CD-5F8F4820C848}"/>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27" name="Google Shape;60;p13">
            <a:extLst>
              <a:ext uri="{FF2B5EF4-FFF2-40B4-BE49-F238E27FC236}">
                <a16:creationId xmlns:a16="http://schemas.microsoft.com/office/drawing/2014/main" id="{F3B9B12B-A0DC-0D42-81C2-EC7471680051}"/>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504434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12</a:t>
            </a:r>
            <a:r>
              <a:rPr lang="it" dirty="0"/>
              <a:t>/25</a:t>
            </a:r>
            <a:endParaRPr lang="it-IT" dirty="0"/>
          </a:p>
        </p:txBody>
      </p:sp>
      <p:grpSp>
        <p:nvGrpSpPr>
          <p:cNvPr id="62" name="Group 61">
            <a:extLst>
              <a:ext uri="{FF2B5EF4-FFF2-40B4-BE49-F238E27FC236}">
                <a16:creationId xmlns:a16="http://schemas.microsoft.com/office/drawing/2014/main" id="{E29A2CB8-92B7-3149-95D7-08FF784172A5}"/>
              </a:ext>
            </a:extLst>
          </p:cNvPr>
          <p:cNvGrpSpPr/>
          <p:nvPr/>
        </p:nvGrpSpPr>
        <p:grpSpPr>
          <a:xfrm>
            <a:off x="391266" y="2113026"/>
            <a:ext cx="2524549" cy="876030"/>
            <a:chOff x="355814" y="2973527"/>
            <a:chExt cx="3366065" cy="1168041"/>
          </a:xfrm>
        </p:grpSpPr>
        <p:pic>
          <p:nvPicPr>
            <p:cNvPr id="63" name="Picture 62">
              <a:extLst>
                <a:ext uri="{FF2B5EF4-FFF2-40B4-BE49-F238E27FC236}">
                  <a16:creationId xmlns:a16="http://schemas.microsoft.com/office/drawing/2014/main" id="{697304F3-3988-FC46-8B5A-75684D7AD406}"/>
                </a:ext>
              </a:extLst>
            </p:cNvPr>
            <p:cNvPicPr>
              <a:picLocks noChangeAspect="1"/>
            </p:cNvPicPr>
            <p:nvPr/>
          </p:nvPicPr>
          <p:blipFill>
            <a:blip r:embed="rId3"/>
            <a:stretch>
              <a:fillRect/>
            </a:stretch>
          </p:blipFill>
          <p:spPr>
            <a:xfrm>
              <a:off x="505187" y="3707915"/>
              <a:ext cx="2183488" cy="433653"/>
            </a:xfrm>
            <a:prstGeom prst="rect">
              <a:avLst/>
            </a:prstGeom>
            <a:ln>
              <a:noFill/>
            </a:ln>
          </p:spPr>
        </p:pic>
        <p:sp>
          <p:nvSpPr>
            <p:cNvPr id="64" name="Rectangle 63">
              <a:extLst>
                <a:ext uri="{FF2B5EF4-FFF2-40B4-BE49-F238E27FC236}">
                  <a16:creationId xmlns:a16="http://schemas.microsoft.com/office/drawing/2014/main" id="{C6FAF4B8-45B2-8647-B4C8-DF3E484307CD}"/>
                </a:ext>
              </a:extLst>
            </p:cNvPr>
            <p:cNvSpPr/>
            <p:nvPr/>
          </p:nvSpPr>
          <p:spPr>
            <a:xfrm>
              <a:off x="355814" y="2973527"/>
              <a:ext cx="3366065" cy="677108"/>
            </a:xfrm>
            <a:prstGeom prst="rect">
              <a:avLst/>
            </a:prstGeom>
          </p:spPr>
          <p:txBody>
            <a:bodyPr wrap="square">
              <a:spAutoFit/>
            </a:bodyPr>
            <a:lstStyle/>
            <a:p>
              <a:r>
                <a:rPr lang="en-US" sz="900" dirty="0"/>
                <a:t>Under the assumption of:</a:t>
              </a:r>
            </a:p>
            <a:p>
              <a:pPr marL="214313" indent="-214313">
                <a:buFontTx/>
                <a:buChar char="-"/>
              </a:pPr>
              <a:r>
                <a:rPr lang="en-US" sz="900" dirty="0"/>
                <a:t>Dominant </a:t>
              </a:r>
              <a:r>
                <a:rPr lang="en-US" sz="900" dirty="0">
                  <a:solidFill>
                    <a:srgbClr val="FF0000"/>
                  </a:solidFill>
                </a:rPr>
                <a:t>dipolar component </a:t>
              </a:r>
            </a:p>
            <a:p>
              <a:pPr marL="214313" indent="-214313">
                <a:buFontTx/>
                <a:buChar char="-"/>
              </a:pPr>
              <a:r>
                <a:rPr lang="en-US" sz="900" dirty="0"/>
                <a:t>Linear </a:t>
              </a:r>
              <a:r>
                <a:rPr lang="en-US" sz="900" dirty="0">
                  <a:solidFill>
                    <a:schemeClr val="tx1"/>
                  </a:solidFill>
                </a:rPr>
                <a:t>dependence of the charge</a:t>
              </a:r>
            </a:p>
          </p:txBody>
        </p:sp>
      </p:gr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1DF3C54A-92E1-D549-B1B6-C2D0615C304A}"/>
              </a:ext>
            </a:extLst>
          </p:cNvPr>
          <p:cNvGrpSpPr/>
          <p:nvPr/>
        </p:nvGrpSpPr>
        <p:grpSpPr>
          <a:xfrm>
            <a:off x="3131840" y="572213"/>
            <a:ext cx="2557235" cy="2168063"/>
            <a:chOff x="2687727" y="603185"/>
            <a:chExt cx="3409647" cy="2890750"/>
          </a:xfrm>
        </p:grpSpPr>
        <p:pic>
          <p:nvPicPr>
            <p:cNvPr id="28" name="Picture 27">
              <a:extLst>
                <a:ext uri="{FF2B5EF4-FFF2-40B4-BE49-F238E27FC236}">
                  <a16:creationId xmlns:a16="http://schemas.microsoft.com/office/drawing/2014/main" id="{888833B7-CC93-414F-9DDC-E50C8D5F2D68}"/>
                </a:ext>
              </a:extLst>
            </p:cNvPr>
            <p:cNvPicPr>
              <a:picLocks noChangeAspect="1"/>
            </p:cNvPicPr>
            <p:nvPr/>
          </p:nvPicPr>
          <p:blipFill rotWithShape="1">
            <a:blip r:embed="rId4">
              <a:extLst>
                <a:ext uri="{28A0092B-C50C-407E-A947-70E740481C1C}">
                  <a14:useLocalDpi xmlns:a14="http://schemas.microsoft.com/office/drawing/2010/main" val="0"/>
                </a:ext>
              </a:extLst>
            </a:blip>
            <a:srcRect t="4885" r="6195"/>
            <a:stretch/>
          </p:blipFill>
          <p:spPr>
            <a:xfrm>
              <a:off x="2687727" y="1157000"/>
              <a:ext cx="3409647" cy="2336935"/>
            </a:xfrm>
            <a:prstGeom prst="rect">
              <a:avLst/>
            </a:prstGeom>
          </p:spPr>
        </p:pic>
        <p:sp>
          <p:nvSpPr>
            <p:cNvPr id="33" name="TextBox 32">
              <a:extLst>
                <a:ext uri="{FF2B5EF4-FFF2-40B4-BE49-F238E27FC236}">
                  <a16:creationId xmlns:a16="http://schemas.microsoft.com/office/drawing/2014/main" id="{5B8720F5-7D88-F444-B72C-D9BB6CAA04B7}"/>
                </a:ext>
              </a:extLst>
            </p:cNvPr>
            <p:cNvSpPr txBox="1"/>
            <p:nvPr/>
          </p:nvSpPr>
          <p:spPr>
            <a:xfrm rot="19393445">
              <a:off x="4986432" y="1461313"/>
              <a:ext cx="962229" cy="338555"/>
            </a:xfrm>
            <a:prstGeom prst="rect">
              <a:avLst/>
            </a:prstGeom>
            <a:noFill/>
          </p:spPr>
          <p:txBody>
            <a:bodyPr wrap="none" rtlCol="0">
              <a:spAutoFit/>
            </a:bodyPr>
            <a:lstStyle/>
            <a:p>
              <a:r>
                <a:rPr lang="en-US" sz="1050" dirty="0"/>
                <a:t>Slope =1</a:t>
              </a:r>
            </a:p>
          </p:txBody>
        </p:sp>
        <p:sp>
          <p:nvSpPr>
            <p:cNvPr id="34" name="TextBox 33">
              <a:extLst>
                <a:ext uri="{FF2B5EF4-FFF2-40B4-BE49-F238E27FC236}">
                  <a16:creationId xmlns:a16="http://schemas.microsoft.com/office/drawing/2014/main" id="{BFF78765-9D88-9C4F-BD94-AC0DEEB2961C}"/>
                </a:ext>
              </a:extLst>
            </p:cNvPr>
            <p:cNvSpPr txBox="1"/>
            <p:nvPr/>
          </p:nvSpPr>
          <p:spPr>
            <a:xfrm>
              <a:off x="2991087" y="1177128"/>
              <a:ext cx="2853128" cy="338555"/>
            </a:xfrm>
            <a:prstGeom prst="rect">
              <a:avLst/>
            </a:prstGeom>
            <a:noFill/>
          </p:spPr>
          <p:txBody>
            <a:bodyPr wrap="square" rtlCol="0">
              <a:spAutoFit/>
            </a:bodyPr>
            <a:lstStyle/>
            <a:p>
              <a:r>
                <a:rPr lang="en-US" sz="1050" dirty="0">
                  <a:solidFill>
                    <a:srgbClr val="FF0000"/>
                  </a:solidFill>
                </a:rPr>
                <a:t>Dominant dipolar component </a:t>
              </a:r>
            </a:p>
          </p:txBody>
        </p:sp>
        <p:pic>
          <p:nvPicPr>
            <p:cNvPr id="35" name="Picture 34">
              <a:extLst>
                <a:ext uri="{FF2B5EF4-FFF2-40B4-BE49-F238E27FC236}">
                  <a16:creationId xmlns:a16="http://schemas.microsoft.com/office/drawing/2014/main" id="{91C1425C-B682-5241-8A25-C5E7B23AF6A4}"/>
                </a:ext>
              </a:extLst>
            </p:cNvPr>
            <p:cNvPicPr>
              <a:picLocks noChangeAspect="1"/>
            </p:cNvPicPr>
            <p:nvPr/>
          </p:nvPicPr>
          <p:blipFill>
            <a:blip r:embed="rId5"/>
            <a:stretch>
              <a:fillRect/>
            </a:stretch>
          </p:blipFill>
          <p:spPr>
            <a:xfrm>
              <a:off x="2860062" y="603185"/>
              <a:ext cx="1346392" cy="897595"/>
            </a:xfrm>
            <a:prstGeom prst="rect">
              <a:avLst/>
            </a:prstGeom>
          </p:spPr>
        </p:pic>
      </p:grpSp>
      <p:sp>
        <p:nvSpPr>
          <p:cNvPr id="18" name="TextBox 17">
            <a:extLst>
              <a:ext uri="{FF2B5EF4-FFF2-40B4-BE49-F238E27FC236}">
                <a16:creationId xmlns:a16="http://schemas.microsoft.com/office/drawing/2014/main" id="{324CB23A-92D6-8043-B2EB-AA74F2DB1D55}"/>
              </a:ext>
            </a:extLst>
          </p:cNvPr>
          <p:cNvSpPr txBox="1"/>
          <p:nvPr/>
        </p:nvSpPr>
        <p:spPr>
          <a:xfrm>
            <a:off x="377429" y="1291592"/>
            <a:ext cx="2276484" cy="461665"/>
          </a:xfrm>
          <a:prstGeom prst="rect">
            <a:avLst/>
          </a:prstGeom>
          <a:noFill/>
        </p:spPr>
        <p:txBody>
          <a:bodyPr wrap="square" rtlCol="0">
            <a:spAutoFit/>
          </a:bodyPr>
          <a:lstStyle/>
          <a:p>
            <a:r>
              <a:rPr lang="en-US" sz="1200" dirty="0"/>
              <a:t>- </a:t>
            </a:r>
            <a:r>
              <a:rPr lang="en-US" sz="1200" dirty="0">
                <a:solidFill>
                  <a:srgbClr val="FF0000"/>
                </a:solidFill>
              </a:rPr>
              <a:t>Single</a:t>
            </a:r>
            <a:r>
              <a:rPr lang="en-US" sz="1200" dirty="0"/>
              <a:t> bunch</a:t>
            </a:r>
          </a:p>
          <a:p>
            <a:r>
              <a:rPr lang="en-US" sz="1200" dirty="0"/>
              <a:t>- </a:t>
            </a:r>
            <a:r>
              <a:rPr lang="en-US" sz="1200" dirty="0">
                <a:solidFill>
                  <a:srgbClr val="FF0000"/>
                </a:solidFill>
              </a:rPr>
              <a:t>Constant bunch length </a:t>
            </a:r>
            <a:r>
              <a:rPr lang="en-US" sz="1200" dirty="0"/>
              <a:t>(4 ps) </a:t>
            </a:r>
          </a:p>
        </p:txBody>
      </p:sp>
      <p:pic>
        <p:nvPicPr>
          <p:cNvPr id="20" name="Picture 19">
            <a:extLst>
              <a:ext uri="{FF2B5EF4-FFF2-40B4-BE49-F238E27FC236}">
                <a16:creationId xmlns:a16="http://schemas.microsoft.com/office/drawing/2014/main" id="{F690FA01-5FFC-954D-9686-3838FCE18F98}"/>
              </a:ext>
            </a:extLst>
          </p:cNvPr>
          <p:cNvPicPr>
            <a:picLocks noChangeAspect="1"/>
          </p:cNvPicPr>
          <p:nvPr/>
        </p:nvPicPr>
        <p:blipFill>
          <a:blip r:embed="rId6"/>
          <a:stretch>
            <a:fillRect/>
          </a:stretch>
        </p:blipFill>
        <p:spPr>
          <a:xfrm>
            <a:off x="6012160" y="846903"/>
            <a:ext cx="2664296" cy="2012879"/>
          </a:xfrm>
          <a:prstGeom prst="rect">
            <a:avLst/>
          </a:prstGeom>
        </p:spPr>
      </p:pic>
      <p:grpSp>
        <p:nvGrpSpPr>
          <p:cNvPr id="23" name="Group 22">
            <a:extLst>
              <a:ext uri="{FF2B5EF4-FFF2-40B4-BE49-F238E27FC236}">
                <a16:creationId xmlns:a16="http://schemas.microsoft.com/office/drawing/2014/main" id="{B864DE68-1E53-7049-9BD2-7CAE6E9011F1}"/>
              </a:ext>
            </a:extLst>
          </p:cNvPr>
          <p:cNvGrpSpPr/>
          <p:nvPr/>
        </p:nvGrpSpPr>
        <p:grpSpPr>
          <a:xfrm>
            <a:off x="65189" y="4757440"/>
            <a:ext cx="4360624" cy="371230"/>
            <a:chOff x="65189" y="4757440"/>
            <a:chExt cx="4360624" cy="371230"/>
          </a:xfrm>
        </p:grpSpPr>
        <p:pic>
          <p:nvPicPr>
            <p:cNvPr id="24" name="Picture 23">
              <a:extLst>
                <a:ext uri="{FF2B5EF4-FFF2-40B4-BE49-F238E27FC236}">
                  <a16:creationId xmlns:a16="http://schemas.microsoft.com/office/drawing/2014/main" id="{D18B2DB0-FFA3-694B-9867-D36A4A9AEE83}"/>
                </a:ext>
              </a:extLst>
            </p:cNvPr>
            <p:cNvPicPr>
              <a:picLocks noChangeAspect="1"/>
            </p:cNvPicPr>
            <p:nvPr/>
          </p:nvPicPr>
          <p:blipFill>
            <a:blip r:embed="rId7"/>
            <a:stretch>
              <a:fillRect/>
            </a:stretch>
          </p:blipFill>
          <p:spPr>
            <a:xfrm>
              <a:off x="65189" y="4757440"/>
              <a:ext cx="372661" cy="371230"/>
            </a:xfrm>
            <a:prstGeom prst="rect">
              <a:avLst/>
            </a:prstGeom>
          </p:spPr>
        </p:pic>
        <p:pic>
          <p:nvPicPr>
            <p:cNvPr id="29" name="Picture 28">
              <a:extLst>
                <a:ext uri="{FF2B5EF4-FFF2-40B4-BE49-F238E27FC236}">
                  <a16:creationId xmlns:a16="http://schemas.microsoft.com/office/drawing/2014/main" id="{219DD832-125F-2F48-8EEB-84F37B419FBA}"/>
                </a:ext>
              </a:extLst>
            </p:cNvPr>
            <p:cNvPicPr>
              <a:picLocks noChangeAspect="1"/>
            </p:cNvPicPr>
            <p:nvPr/>
          </p:nvPicPr>
          <p:blipFill rotWithShape="1">
            <a:blip r:embed="rId8"/>
            <a:srcRect l="30935" t="1" b="-5099"/>
            <a:stretch/>
          </p:blipFill>
          <p:spPr>
            <a:xfrm>
              <a:off x="1244776" y="4786060"/>
              <a:ext cx="3181037" cy="341309"/>
            </a:xfrm>
            <a:prstGeom prst="rect">
              <a:avLst/>
            </a:prstGeom>
          </p:spPr>
        </p:pic>
        <p:cxnSp>
          <p:nvCxnSpPr>
            <p:cNvPr id="31" name="Straight Connector 30">
              <a:extLst>
                <a:ext uri="{FF2B5EF4-FFF2-40B4-BE49-F238E27FC236}">
                  <a16:creationId xmlns:a16="http://schemas.microsoft.com/office/drawing/2014/main" id="{A6AA8CD7-4D80-D04A-B0C8-496269FE5C93}"/>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4362E8A6-A704-D14E-A2FD-4199808714E2}"/>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6" name="Immagine 3">
              <a:extLst>
                <a:ext uri="{FF2B5EF4-FFF2-40B4-BE49-F238E27FC236}">
                  <a16:creationId xmlns:a16="http://schemas.microsoft.com/office/drawing/2014/main" id="{4F05B243-AA19-8A4A-B753-680EAF18B09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2" name="Titolo 1">
            <a:extLst>
              <a:ext uri="{FF2B5EF4-FFF2-40B4-BE49-F238E27FC236}">
                <a16:creationId xmlns:a16="http://schemas.microsoft.com/office/drawing/2014/main" id="{BFFB4639-258E-E543-9E95-4BD147A3D148}"/>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cxnSp>
        <p:nvCxnSpPr>
          <p:cNvPr id="26" name="Straight Connector 25">
            <a:extLst>
              <a:ext uri="{FF2B5EF4-FFF2-40B4-BE49-F238E27FC236}">
                <a16:creationId xmlns:a16="http://schemas.microsoft.com/office/drawing/2014/main" id="{61D1B915-094C-2949-AEE4-7691A0360DB7}"/>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7" name="Google Shape;55;p13">
            <a:extLst>
              <a:ext uri="{FF2B5EF4-FFF2-40B4-BE49-F238E27FC236}">
                <a16:creationId xmlns:a16="http://schemas.microsoft.com/office/drawing/2014/main" id="{DC82B0AF-692B-6949-BB53-8A7FE8D3A6EA}"/>
              </a:ext>
            </a:extLst>
          </p:cNvPr>
          <p:cNvPicPr preferRelativeResize="0"/>
          <p:nvPr/>
        </p:nvPicPr>
        <p:blipFill>
          <a:blip r:embed="rId10">
            <a:alphaModFix/>
          </a:blip>
          <a:stretch>
            <a:fillRect/>
          </a:stretch>
        </p:blipFill>
        <p:spPr>
          <a:xfrm>
            <a:off x="4523454" y="4773769"/>
            <a:ext cx="1044104" cy="338572"/>
          </a:xfrm>
          <a:prstGeom prst="rect">
            <a:avLst/>
          </a:prstGeom>
          <a:noFill/>
          <a:ln>
            <a:noFill/>
          </a:ln>
        </p:spPr>
      </p:pic>
      <p:sp>
        <p:nvSpPr>
          <p:cNvPr id="38" name="Google Shape;60;p13">
            <a:extLst>
              <a:ext uri="{FF2B5EF4-FFF2-40B4-BE49-F238E27FC236}">
                <a16:creationId xmlns:a16="http://schemas.microsoft.com/office/drawing/2014/main" id="{02BED7EF-4B72-7043-80A3-9E2D60FDA046}"/>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283529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12</a:t>
            </a:r>
            <a:r>
              <a:rPr lang="it" dirty="0"/>
              <a:t>/25</a:t>
            </a:r>
            <a:endParaRPr lang="it-IT" dirty="0"/>
          </a:p>
        </p:txBody>
      </p:sp>
      <p:grpSp>
        <p:nvGrpSpPr>
          <p:cNvPr id="62" name="Group 61">
            <a:extLst>
              <a:ext uri="{FF2B5EF4-FFF2-40B4-BE49-F238E27FC236}">
                <a16:creationId xmlns:a16="http://schemas.microsoft.com/office/drawing/2014/main" id="{E29A2CB8-92B7-3149-95D7-08FF784172A5}"/>
              </a:ext>
            </a:extLst>
          </p:cNvPr>
          <p:cNvGrpSpPr/>
          <p:nvPr/>
        </p:nvGrpSpPr>
        <p:grpSpPr>
          <a:xfrm>
            <a:off x="391266" y="2113026"/>
            <a:ext cx="2524549" cy="876030"/>
            <a:chOff x="355814" y="2973527"/>
            <a:chExt cx="3366065" cy="1168041"/>
          </a:xfrm>
        </p:grpSpPr>
        <p:pic>
          <p:nvPicPr>
            <p:cNvPr id="63" name="Picture 62">
              <a:extLst>
                <a:ext uri="{FF2B5EF4-FFF2-40B4-BE49-F238E27FC236}">
                  <a16:creationId xmlns:a16="http://schemas.microsoft.com/office/drawing/2014/main" id="{697304F3-3988-FC46-8B5A-75684D7AD406}"/>
                </a:ext>
              </a:extLst>
            </p:cNvPr>
            <p:cNvPicPr>
              <a:picLocks noChangeAspect="1"/>
            </p:cNvPicPr>
            <p:nvPr/>
          </p:nvPicPr>
          <p:blipFill>
            <a:blip r:embed="rId3"/>
            <a:stretch>
              <a:fillRect/>
            </a:stretch>
          </p:blipFill>
          <p:spPr>
            <a:xfrm>
              <a:off x="505187" y="3707915"/>
              <a:ext cx="2183488" cy="433653"/>
            </a:xfrm>
            <a:prstGeom prst="rect">
              <a:avLst/>
            </a:prstGeom>
            <a:ln>
              <a:noFill/>
            </a:ln>
          </p:spPr>
        </p:pic>
        <p:sp>
          <p:nvSpPr>
            <p:cNvPr id="64" name="Rectangle 63">
              <a:extLst>
                <a:ext uri="{FF2B5EF4-FFF2-40B4-BE49-F238E27FC236}">
                  <a16:creationId xmlns:a16="http://schemas.microsoft.com/office/drawing/2014/main" id="{C6FAF4B8-45B2-8647-B4C8-DF3E484307CD}"/>
                </a:ext>
              </a:extLst>
            </p:cNvPr>
            <p:cNvSpPr/>
            <p:nvPr/>
          </p:nvSpPr>
          <p:spPr>
            <a:xfrm>
              <a:off x="355814" y="2973527"/>
              <a:ext cx="3366065" cy="677108"/>
            </a:xfrm>
            <a:prstGeom prst="rect">
              <a:avLst/>
            </a:prstGeom>
          </p:spPr>
          <p:txBody>
            <a:bodyPr wrap="square">
              <a:spAutoFit/>
            </a:bodyPr>
            <a:lstStyle/>
            <a:p>
              <a:r>
                <a:rPr lang="en-US" sz="900" dirty="0"/>
                <a:t>Under the assumption of:</a:t>
              </a:r>
            </a:p>
            <a:p>
              <a:pPr marL="214313" indent="-214313">
                <a:buFontTx/>
                <a:buChar char="-"/>
              </a:pPr>
              <a:r>
                <a:rPr lang="en-US" sz="900" dirty="0"/>
                <a:t>Dominant </a:t>
              </a:r>
              <a:r>
                <a:rPr lang="en-US" sz="900" dirty="0">
                  <a:solidFill>
                    <a:srgbClr val="FF0000"/>
                  </a:solidFill>
                </a:rPr>
                <a:t>dipolar component </a:t>
              </a:r>
            </a:p>
            <a:p>
              <a:pPr marL="214313" indent="-214313">
                <a:buFontTx/>
                <a:buChar char="-"/>
              </a:pPr>
              <a:r>
                <a:rPr lang="en-US" sz="900" dirty="0"/>
                <a:t>Linear </a:t>
              </a:r>
              <a:r>
                <a:rPr lang="en-US" sz="900" dirty="0">
                  <a:solidFill>
                    <a:srgbClr val="FF0000"/>
                  </a:solidFill>
                </a:rPr>
                <a:t>dependence of the charge</a:t>
              </a:r>
            </a:p>
          </p:txBody>
        </p:sp>
      </p:gr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D37E2506-1235-DE40-BDB0-ECDF2D3E076F}"/>
              </a:ext>
            </a:extLst>
          </p:cNvPr>
          <p:cNvGrpSpPr/>
          <p:nvPr/>
        </p:nvGrpSpPr>
        <p:grpSpPr>
          <a:xfrm>
            <a:off x="3131840" y="572213"/>
            <a:ext cx="2557235" cy="2168063"/>
            <a:chOff x="2687727" y="603185"/>
            <a:chExt cx="3409647" cy="2890750"/>
          </a:xfrm>
        </p:grpSpPr>
        <p:pic>
          <p:nvPicPr>
            <p:cNvPr id="28" name="Picture 27">
              <a:extLst>
                <a:ext uri="{FF2B5EF4-FFF2-40B4-BE49-F238E27FC236}">
                  <a16:creationId xmlns:a16="http://schemas.microsoft.com/office/drawing/2014/main" id="{34372781-4A8F-CE46-A6DC-C1CB02B7AE72}"/>
                </a:ext>
              </a:extLst>
            </p:cNvPr>
            <p:cNvPicPr>
              <a:picLocks noChangeAspect="1"/>
            </p:cNvPicPr>
            <p:nvPr/>
          </p:nvPicPr>
          <p:blipFill rotWithShape="1">
            <a:blip r:embed="rId4">
              <a:extLst>
                <a:ext uri="{28A0092B-C50C-407E-A947-70E740481C1C}">
                  <a14:useLocalDpi xmlns:a14="http://schemas.microsoft.com/office/drawing/2010/main" val="0"/>
                </a:ext>
              </a:extLst>
            </a:blip>
            <a:srcRect t="4885" r="6195"/>
            <a:stretch/>
          </p:blipFill>
          <p:spPr>
            <a:xfrm>
              <a:off x="2687727" y="1157000"/>
              <a:ext cx="3409647" cy="2336935"/>
            </a:xfrm>
            <a:prstGeom prst="rect">
              <a:avLst/>
            </a:prstGeom>
          </p:spPr>
        </p:pic>
        <p:sp>
          <p:nvSpPr>
            <p:cNvPr id="33" name="TextBox 32">
              <a:extLst>
                <a:ext uri="{FF2B5EF4-FFF2-40B4-BE49-F238E27FC236}">
                  <a16:creationId xmlns:a16="http://schemas.microsoft.com/office/drawing/2014/main" id="{CCF18F59-E8B9-514D-B10F-486011BC203D}"/>
                </a:ext>
              </a:extLst>
            </p:cNvPr>
            <p:cNvSpPr txBox="1"/>
            <p:nvPr/>
          </p:nvSpPr>
          <p:spPr>
            <a:xfrm rot="19393445">
              <a:off x="4986432" y="1461313"/>
              <a:ext cx="962229" cy="338555"/>
            </a:xfrm>
            <a:prstGeom prst="rect">
              <a:avLst/>
            </a:prstGeom>
            <a:noFill/>
          </p:spPr>
          <p:txBody>
            <a:bodyPr wrap="none" rtlCol="0">
              <a:spAutoFit/>
            </a:bodyPr>
            <a:lstStyle/>
            <a:p>
              <a:r>
                <a:rPr lang="en-US" sz="1050" dirty="0"/>
                <a:t>Slope =1</a:t>
              </a:r>
            </a:p>
          </p:txBody>
        </p:sp>
        <p:sp>
          <p:nvSpPr>
            <p:cNvPr id="34" name="TextBox 33">
              <a:extLst>
                <a:ext uri="{FF2B5EF4-FFF2-40B4-BE49-F238E27FC236}">
                  <a16:creationId xmlns:a16="http://schemas.microsoft.com/office/drawing/2014/main" id="{09D36BEA-172C-8244-9170-E577E86DB954}"/>
                </a:ext>
              </a:extLst>
            </p:cNvPr>
            <p:cNvSpPr txBox="1"/>
            <p:nvPr/>
          </p:nvSpPr>
          <p:spPr>
            <a:xfrm>
              <a:off x="2991087" y="1177128"/>
              <a:ext cx="2853128" cy="338555"/>
            </a:xfrm>
            <a:prstGeom prst="rect">
              <a:avLst/>
            </a:prstGeom>
            <a:noFill/>
          </p:spPr>
          <p:txBody>
            <a:bodyPr wrap="square" rtlCol="0">
              <a:spAutoFit/>
            </a:bodyPr>
            <a:lstStyle/>
            <a:p>
              <a:r>
                <a:rPr lang="en-US" sz="1050" dirty="0">
                  <a:solidFill>
                    <a:srgbClr val="FF0000"/>
                  </a:solidFill>
                </a:rPr>
                <a:t>Dominant dipolar component </a:t>
              </a:r>
            </a:p>
          </p:txBody>
        </p:sp>
        <p:pic>
          <p:nvPicPr>
            <p:cNvPr id="35" name="Picture 34">
              <a:extLst>
                <a:ext uri="{FF2B5EF4-FFF2-40B4-BE49-F238E27FC236}">
                  <a16:creationId xmlns:a16="http://schemas.microsoft.com/office/drawing/2014/main" id="{66A363F8-B0AD-1B4C-ACA6-294F2CE0CE44}"/>
                </a:ext>
              </a:extLst>
            </p:cNvPr>
            <p:cNvPicPr>
              <a:picLocks noChangeAspect="1"/>
            </p:cNvPicPr>
            <p:nvPr/>
          </p:nvPicPr>
          <p:blipFill>
            <a:blip r:embed="rId5"/>
            <a:stretch>
              <a:fillRect/>
            </a:stretch>
          </p:blipFill>
          <p:spPr>
            <a:xfrm>
              <a:off x="2860062" y="603185"/>
              <a:ext cx="1346392" cy="897595"/>
            </a:xfrm>
            <a:prstGeom prst="rect">
              <a:avLst/>
            </a:prstGeom>
          </p:spPr>
        </p:pic>
      </p:grpSp>
      <p:sp>
        <p:nvSpPr>
          <p:cNvPr id="21" name="TextBox 20">
            <a:extLst>
              <a:ext uri="{FF2B5EF4-FFF2-40B4-BE49-F238E27FC236}">
                <a16:creationId xmlns:a16="http://schemas.microsoft.com/office/drawing/2014/main" id="{A885C982-B784-A748-84EA-A11204E6B724}"/>
              </a:ext>
            </a:extLst>
          </p:cNvPr>
          <p:cNvSpPr txBox="1"/>
          <p:nvPr/>
        </p:nvSpPr>
        <p:spPr>
          <a:xfrm>
            <a:off x="377429" y="1291592"/>
            <a:ext cx="2276484" cy="461665"/>
          </a:xfrm>
          <a:prstGeom prst="rect">
            <a:avLst/>
          </a:prstGeom>
          <a:noFill/>
        </p:spPr>
        <p:txBody>
          <a:bodyPr wrap="square" rtlCol="0">
            <a:spAutoFit/>
          </a:bodyPr>
          <a:lstStyle/>
          <a:p>
            <a:r>
              <a:rPr lang="en-US" sz="1200" dirty="0"/>
              <a:t>- </a:t>
            </a:r>
            <a:r>
              <a:rPr lang="en-US" sz="1200" dirty="0">
                <a:solidFill>
                  <a:srgbClr val="FF0000"/>
                </a:solidFill>
              </a:rPr>
              <a:t>Single</a:t>
            </a:r>
            <a:r>
              <a:rPr lang="en-US" sz="1200" dirty="0"/>
              <a:t> bunch</a:t>
            </a:r>
          </a:p>
          <a:p>
            <a:r>
              <a:rPr lang="en-US" sz="1200" dirty="0"/>
              <a:t>- </a:t>
            </a:r>
            <a:r>
              <a:rPr lang="en-US" sz="1200" dirty="0">
                <a:solidFill>
                  <a:srgbClr val="FF0000"/>
                </a:solidFill>
              </a:rPr>
              <a:t>Constant bunch length </a:t>
            </a:r>
            <a:r>
              <a:rPr lang="en-US" sz="1200" dirty="0"/>
              <a:t>(4 ps) </a:t>
            </a:r>
          </a:p>
        </p:txBody>
      </p:sp>
      <p:pic>
        <p:nvPicPr>
          <p:cNvPr id="32" name="Picture 31">
            <a:extLst>
              <a:ext uri="{FF2B5EF4-FFF2-40B4-BE49-F238E27FC236}">
                <a16:creationId xmlns:a16="http://schemas.microsoft.com/office/drawing/2014/main" id="{68257B00-5C9A-3D49-80C9-A36F7A6E6723}"/>
              </a:ext>
            </a:extLst>
          </p:cNvPr>
          <p:cNvPicPr>
            <a:picLocks noChangeAspect="1"/>
          </p:cNvPicPr>
          <p:nvPr/>
        </p:nvPicPr>
        <p:blipFill>
          <a:blip r:embed="rId6"/>
          <a:stretch>
            <a:fillRect/>
          </a:stretch>
        </p:blipFill>
        <p:spPr>
          <a:xfrm>
            <a:off x="6012160" y="846903"/>
            <a:ext cx="2664296" cy="2012879"/>
          </a:xfrm>
          <a:prstGeom prst="rect">
            <a:avLst/>
          </a:prstGeom>
        </p:spPr>
      </p:pic>
      <p:grpSp>
        <p:nvGrpSpPr>
          <p:cNvPr id="22" name="Group 21">
            <a:extLst>
              <a:ext uri="{FF2B5EF4-FFF2-40B4-BE49-F238E27FC236}">
                <a16:creationId xmlns:a16="http://schemas.microsoft.com/office/drawing/2014/main" id="{F149DA19-D60D-804E-8EAE-064D23D460E7}"/>
              </a:ext>
            </a:extLst>
          </p:cNvPr>
          <p:cNvGrpSpPr/>
          <p:nvPr/>
        </p:nvGrpSpPr>
        <p:grpSpPr>
          <a:xfrm>
            <a:off x="65189" y="4757440"/>
            <a:ext cx="4360624" cy="371230"/>
            <a:chOff x="65189" y="4757440"/>
            <a:chExt cx="4360624" cy="371230"/>
          </a:xfrm>
        </p:grpSpPr>
        <p:pic>
          <p:nvPicPr>
            <p:cNvPr id="23" name="Picture 22">
              <a:extLst>
                <a:ext uri="{FF2B5EF4-FFF2-40B4-BE49-F238E27FC236}">
                  <a16:creationId xmlns:a16="http://schemas.microsoft.com/office/drawing/2014/main" id="{DCB0A9C5-569D-6A48-BF54-A80C4A3BEB68}"/>
                </a:ext>
              </a:extLst>
            </p:cNvPr>
            <p:cNvPicPr>
              <a:picLocks noChangeAspect="1"/>
            </p:cNvPicPr>
            <p:nvPr/>
          </p:nvPicPr>
          <p:blipFill>
            <a:blip r:embed="rId7"/>
            <a:stretch>
              <a:fillRect/>
            </a:stretch>
          </p:blipFill>
          <p:spPr>
            <a:xfrm>
              <a:off x="65189" y="4757440"/>
              <a:ext cx="372661" cy="371230"/>
            </a:xfrm>
            <a:prstGeom prst="rect">
              <a:avLst/>
            </a:prstGeom>
          </p:spPr>
        </p:pic>
        <p:pic>
          <p:nvPicPr>
            <p:cNvPr id="24" name="Picture 23">
              <a:extLst>
                <a:ext uri="{FF2B5EF4-FFF2-40B4-BE49-F238E27FC236}">
                  <a16:creationId xmlns:a16="http://schemas.microsoft.com/office/drawing/2014/main" id="{07871FBB-5BF0-274A-9B35-33CD2916D121}"/>
                </a:ext>
              </a:extLst>
            </p:cNvPr>
            <p:cNvPicPr>
              <a:picLocks noChangeAspect="1"/>
            </p:cNvPicPr>
            <p:nvPr/>
          </p:nvPicPr>
          <p:blipFill rotWithShape="1">
            <a:blip r:embed="rId8"/>
            <a:srcRect l="30935" t="1" b="-5099"/>
            <a:stretch/>
          </p:blipFill>
          <p:spPr>
            <a:xfrm>
              <a:off x="1244776" y="4786060"/>
              <a:ext cx="3181037" cy="341309"/>
            </a:xfrm>
            <a:prstGeom prst="rect">
              <a:avLst/>
            </a:prstGeom>
          </p:spPr>
        </p:pic>
        <p:cxnSp>
          <p:nvCxnSpPr>
            <p:cNvPr id="29" name="Straight Connector 28">
              <a:extLst>
                <a:ext uri="{FF2B5EF4-FFF2-40B4-BE49-F238E27FC236}">
                  <a16:creationId xmlns:a16="http://schemas.microsoft.com/office/drawing/2014/main" id="{B01B0F21-90F7-6448-AD3D-B4D38BD8C719}"/>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4F1ABE23-51C6-644B-9693-A06D38B7B0D0}"/>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6" name="Immagine 3">
              <a:extLst>
                <a:ext uri="{FF2B5EF4-FFF2-40B4-BE49-F238E27FC236}">
                  <a16:creationId xmlns:a16="http://schemas.microsoft.com/office/drawing/2014/main" id="{FEFAFB05-A730-6243-B483-20CB1B12323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37" name="Titolo 1">
            <a:extLst>
              <a:ext uri="{FF2B5EF4-FFF2-40B4-BE49-F238E27FC236}">
                <a16:creationId xmlns:a16="http://schemas.microsoft.com/office/drawing/2014/main" id="{29134ABD-2FD5-F64B-A5D7-ECA8699DE05B}"/>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cxnSp>
        <p:nvCxnSpPr>
          <p:cNvPr id="26" name="Straight Connector 25">
            <a:extLst>
              <a:ext uri="{FF2B5EF4-FFF2-40B4-BE49-F238E27FC236}">
                <a16:creationId xmlns:a16="http://schemas.microsoft.com/office/drawing/2014/main" id="{C0693932-43FA-464F-BF2F-0AD030334FEC}"/>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8" name="Google Shape;55;p13">
            <a:extLst>
              <a:ext uri="{FF2B5EF4-FFF2-40B4-BE49-F238E27FC236}">
                <a16:creationId xmlns:a16="http://schemas.microsoft.com/office/drawing/2014/main" id="{020F7BD8-862A-D743-A42F-8EAA91FD565A}"/>
              </a:ext>
            </a:extLst>
          </p:cNvPr>
          <p:cNvPicPr preferRelativeResize="0"/>
          <p:nvPr/>
        </p:nvPicPr>
        <p:blipFill>
          <a:blip r:embed="rId10">
            <a:alphaModFix/>
          </a:blip>
          <a:stretch>
            <a:fillRect/>
          </a:stretch>
        </p:blipFill>
        <p:spPr>
          <a:xfrm>
            <a:off x="4523454" y="4773769"/>
            <a:ext cx="1044104" cy="338572"/>
          </a:xfrm>
          <a:prstGeom prst="rect">
            <a:avLst/>
          </a:prstGeom>
          <a:noFill/>
          <a:ln>
            <a:noFill/>
          </a:ln>
        </p:spPr>
      </p:pic>
      <p:sp>
        <p:nvSpPr>
          <p:cNvPr id="39" name="Google Shape;60;p13">
            <a:extLst>
              <a:ext uri="{FF2B5EF4-FFF2-40B4-BE49-F238E27FC236}">
                <a16:creationId xmlns:a16="http://schemas.microsoft.com/office/drawing/2014/main" id="{4588BCD4-A25A-CE48-A29E-33BAD9075D8C}"/>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052578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12</a:t>
            </a:r>
            <a:r>
              <a:rPr lang="it" dirty="0"/>
              <a:t>/25</a:t>
            </a:r>
            <a:endParaRPr lang="it-IT" dirty="0"/>
          </a:p>
        </p:txBody>
      </p:sp>
      <p:sp>
        <p:nvSpPr>
          <p:cNvPr id="42" name="TextBox 41">
            <a:extLst>
              <a:ext uri="{FF2B5EF4-FFF2-40B4-BE49-F238E27FC236}">
                <a16:creationId xmlns:a16="http://schemas.microsoft.com/office/drawing/2014/main" id="{5280F098-35E6-B84E-AD9C-5C996F340C24}"/>
              </a:ext>
            </a:extLst>
          </p:cNvPr>
          <p:cNvSpPr txBox="1"/>
          <p:nvPr/>
        </p:nvSpPr>
        <p:spPr>
          <a:xfrm>
            <a:off x="503296" y="3568312"/>
            <a:ext cx="1976823" cy="276999"/>
          </a:xfrm>
          <a:prstGeom prst="rect">
            <a:avLst/>
          </a:prstGeom>
          <a:noFill/>
        </p:spPr>
        <p:txBody>
          <a:bodyPr wrap="none" rtlCol="0">
            <a:spAutoFit/>
          </a:bodyPr>
          <a:lstStyle/>
          <a:p>
            <a:r>
              <a:rPr lang="en-US" sz="1200" dirty="0">
                <a:solidFill>
                  <a:srgbClr val="FF0000"/>
                </a:solidFill>
              </a:rPr>
              <a:t>Mixed</a:t>
            </a:r>
            <a:r>
              <a:rPr lang="en-US" sz="1200" dirty="0"/>
              <a:t> number of bunches</a:t>
            </a:r>
          </a:p>
        </p:txBody>
      </p:sp>
      <p:grpSp>
        <p:nvGrpSpPr>
          <p:cNvPr id="62" name="Group 61">
            <a:extLst>
              <a:ext uri="{FF2B5EF4-FFF2-40B4-BE49-F238E27FC236}">
                <a16:creationId xmlns:a16="http://schemas.microsoft.com/office/drawing/2014/main" id="{E29A2CB8-92B7-3149-95D7-08FF784172A5}"/>
              </a:ext>
            </a:extLst>
          </p:cNvPr>
          <p:cNvGrpSpPr/>
          <p:nvPr/>
        </p:nvGrpSpPr>
        <p:grpSpPr>
          <a:xfrm>
            <a:off x="391266" y="2113026"/>
            <a:ext cx="2524549" cy="876030"/>
            <a:chOff x="355814" y="2973527"/>
            <a:chExt cx="3366065" cy="1168041"/>
          </a:xfrm>
        </p:grpSpPr>
        <p:pic>
          <p:nvPicPr>
            <p:cNvPr id="63" name="Picture 62">
              <a:extLst>
                <a:ext uri="{FF2B5EF4-FFF2-40B4-BE49-F238E27FC236}">
                  <a16:creationId xmlns:a16="http://schemas.microsoft.com/office/drawing/2014/main" id="{697304F3-3988-FC46-8B5A-75684D7AD406}"/>
                </a:ext>
              </a:extLst>
            </p:cNvPr>
            <p:cNvPicPr>
              <a:picLocks noChangeAspect="1"/>
            </p:cNvPicPr>
            <p:nvPr/>
          </p:nvPicPr>
          <p:blipFill>
            <a:blip r:embed="rId3"/>
            <a:stretch>
              <a:fillRect/>
            </a:stretch>
          </p:blipFill>
          <p:spPr>
            <a:xfrm>
              <a:off x="505187" y="3707915"/>
              <a:ext cx="2183488" cy="433653"/>
            </a:xfrm>
            <a:prstGeom prst="rect">
              <a:avLst/>
            </a:prstGeom>
            <a:ln>
              <a:noFill/>
            </a:ln>
          </p:spPr>
        </p:pic>
        <p:sp>
          <p:nvSpPr>
            <p:cNvPr id="64" name="Rectangle 63">
              <a:extLst>
                <a:ext uri="{FF2B5EF4-FFF2-40B4-BE49-F238E27FC236}">
                  <a16:creationId xmlns:a16="http://schemas.microsoft.com/office/drawing/2014/main" id="{C6FAF4B8-45B2-8647-B4C8-DF3E484307CD}"/>
                </a:ext>
              </a:extLst>
            </p:cNvPr>
            <p:cNvSpPr/>
            <p:nvPr/>
          </p:nvSpPr>
          <p:spPr>
            <a:xfrm>
              <a:off x="355814" y="2973527"/>
              <a:ext cx="3366065" cy="677108"/>
            </a:xfrm>
            <a:prstGeom prst="rect">
              <a:avLst/>
            </a:prstGeom>
          </p:spPr>
          <p:txBody>
            <a:bodyPr wrap="square">
              <a:spAutoFit/>
            </a:bodyPr>
            <a:lstStyle/>
            <a:p>
              <a:r>
                <a:rPr lang="en-US" sz="900" dirty="0"/>
                <a:t>Under the assumption of:</a:t>
              </a:r>
            </a:p>
            <a:p>
              <a:pPr marL="214313" indent="-214313">
                <a:buFontTx/>
                <a:buChar char="-"/>
              </a:pPr>
              <a:r>
                <a:rPr lang="en-US" sz="900" dirty="0"/>
                <a:t>Dominant </a:t>
              </a:r>
              <a:r>
                <a:rPr lang="en-US" sz="900" dirty="0">
                  <a:solidFill>
                    <a:srgbClr val="FF0000"/>
                  </a:solidFill>
                </a:rPr>
                <a:t>dipolar component </a:t>
              </a:r>
            </a:p>
            <a:p>
              <a:pPr marL="214313" indent="-214313">
                <a:buFontTx/>
                <a:buChar char="-"/>
              </a:pPr>
              <a:r>
                <a:rPr lang="en-US" sz="900" dirty="0"/>
                <a:t>Linear </a:t>
              </a:r>
              <a:r>
                <a:rPr lang="en-US" sz="900" dirty="0">
                  <a:solidFill>
                    <a:srgbClr val="FF0000"/>
                  </a:solidFill>
                </a:rPr>
                <a:t>dependence of the charge</a:t>
              </a:r>
            </a:p>
          </p:txBody>
        </p:sp>
      </p:gr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97990CDA-8F8A-B64B-8DC3-001F52FCAB0B}"/>
              </a:ext>
            </a:extLst>
          </p:cNvPr>
          <p:cNvGrpSpPr/>
          <p:nvPr/>
        </p:nvGrpSpPr>
        <p:grpSpPr>
          <a:xfrm>
            <a:off x="3131840" y="572213"/>
            <a:ext cx="2557235" cy="2168063"/>
            <a:chOff x="2687727" y="603185"/>
            <a:chExt cx="3409647" cy="2890750"/>
          </a:xfrm>
        </p:grpSpPr>
        <p:pic>
          <p:nvPicPr>
            <p:cNvPr id="28" name="Picture 27">
              <a:extLst>
                <a:ext uri="{FF2B5EF4-FFF2-40B4-BE49-F238E27FC236}">
                  <a16:creationId xmlns:a16="http://schemas.microsoft.com/office/drawing/2014/main" id="{A5B8AD60-6C9D-F54E-947B-688A2CF8ACA3}"/>
                </a:ext>
              </a:extLst>
            </p:cNvPr>
            <p:cNvPicPr>
              <a:picLocks noChangeAspect="1"/>
            </p:cNvPicPr>
            <p:nvPr/>
          </p:nvPicPr>
          <p:blipFill rotWithShape="1">
            <a:blip r:embed="rId4">
              <a:extLst>
                <a:ext uri="{28A0092B-C50C-407E-A947-70E740481C1C}">
                  <a14:useLocalDpi xmlns:a14="http://schemas.microsoft.com/office/drawing/2010/main" val="0"/>
                </a:ext>
              </a:extLst>
            </a:blip>
            <a:srcRect t="4885" r="6195"/>
            <a:stretch/>
          </p:blipFill>
          <p:spPr>
            <a:xfrm>
              <a:off x="2687727" y="1157000"/>
              <a:ext cx="3409647" cy="2336935"/>
            </a:xfrm>
            <a:prstGeom prst="rect">
              <a:avLst/>
            </a:prstGeom>
          </p:spPr>
        </p:pic>
        <p:sp>
          <p:nvSpPr>
            <p:cNvPr id="33" name="TextBox 32">
              <a:extLst>
                <a:ext uri="{FF2B5EF4-FFF2-40B4-BE49-F238E27FC236}">
                  <a16:creationId xmlns:a16="http://schemas.microsoft.com/office/drawing/2014/main" id="{3A0D9B68-2A84-C049-9C5E-482D9AE74D0C}"/>
                </a:ext>
              </a:extLst>
            </p:cNvPr>
            <p:cNvSpPr txBox="1"/>
            <p:nvPr/>
          </p:nvSpPr>
          <p:spPr>
            <a:xfrm rot="19393445">
              <a:off x="4986432" y="1461313"/>
              <a:ext cx="962229" cy="338555"/>
            </a:xfrm>
            <a:prstGeom prst="rect">
              <a:avLst/>
            </a:prstGeom>
            <a:noFill/>
          </p:spPr>
          <p:txBody>
            <a:bodyPr wrap="none" rtlCol="0">
              <a:spAutoFit/>
            </a:bodyPr>
            <a:lstStyle/>
            <a:p>
              <a:r>
                <a:rPr lang="en-US" sz="1050" dirty="0"/>
                <a:t>Slope =1</a:t>
              </a:r>
            </a:p>
          </p:txBody>
        </p:sp>
        <p:sp>
          <p:nvSpPr>
            <p:cNvPr id="34" name="TextBox 33">
              <a:extLst>
                <a:ext uri="{FF2B5EF4-FFF2-40B4-BE49-F238E27FC236}">
                  <a16:creationId xmlns:a16="http://schemas.microsoft.com/office/drawing/2014/main" id="{9ACDB706-D46B-C547-A4CA-E343EDD7DA80}"/>
                </a:ext>
              </a:extLst>
            </p:cNvPr>
            <p:cNvSpPr txBox="1"/>
            <p:nvPr/>
          </p:nvSpPr>
          <p:spPr>
            <a:xfrm>
              <a:off x="2991087" y="1177128"/>
              <a:ext cx="2853128" cy="338555"/>
            </a:xfrm>
            <a:prstGeom prst="rect">
              <a:avLst/>
            </a:prstGeom>
            <a:noFill/>
          </p:spPr>
          <p:txBody>
            <a:bodyPr wrap="square" rtlCol="0">
              <a:spAutoFit/>
            </a:bodyPr>
            <a:lstStyle/>
            <a:p>
              <a:r>
                <a:rPr lang="en-US" sz="1050" dirty="0">
                  <a:solidFill>
                    <a:srgbClr val="FF0000"/>
                  </a:solidFill>
                </a:rPr>
                <a:t>Dominant dipolar component </a:t>
              </a:r>
            </a:p>
          </p:txBody>
        </p:sp>
        <p:pic>
          <p:nvPicPr>
            <p:cNvPr id="35" name="Picture 34">
              <a:extLst>
                <a:ext uri="{FF2B5EF4-FFF2-40B4-BE49-F238E27FC236}">
                  <a16:creationId xmlns:a16="http://schemas.microsoft.com/office/drawing/2014/main" id="{513F2B51-B107-5848-9CB0-BE4A4EF09DA9}"/>
                </a:ext>
              </a:extLst>
            </p:cNvPr>
            <p:cNvPicPr>
              <a:picLocks noChangeAspect="1"/>
            </p:cNvPicPr>
            <p:nvPr/>
          </p:nvPicPr>
          <p:blipFill>
            <a:blip r:embed="rId5"/>
            <a:stretch>
              <a:fillRect/>
            </a:stretch>
          </p:blipFill>
          <p:spPr>
            <a:xfrm>
              <a:off x="2860062" y="603185"/>
              <a:ext cx="1346392" cy="897595"/>
            </a:xfrm>
            <a:prstGeom prst="rect">
              <a:avLst/>
            </a:prstGeom>
          </p:spPr>
        </p:pic>
      </p:grpSp>
      <p:sp>
        <p:nvSpPr>
          <p:cNvPr id="22" name="TextBox 21">
            <a:extLst>
              <a:ext uri="{FF2B5EF4-FFF2-40B4-BE49-F238E27FC236}">
                <a16:creationId xmlns:a16="http://schemas.microsoft.com/office/drawing/2014/main" id="{F37A3200-8149-F74A-98B9-700C245E4C1A}"/>
              </a:ext>
            </a:extLst>
          </p:cNvPr>
          <p:cNvSpPr txBox="1"/>
          <p:nvPr/>
        </p:nvSpPr>
        <p:spPr>
          <a:xfrm>
            <a:off x="377429" y="1291592"/>
            <a:ext cx="2276484" cy="461665"/>
          </a:xfrm>
          <a:prstGeom prst="rect">
            <a:avLst/>
          </a:prstGeom>
          <a:noFill/>
        </p:spPr>
        <p:txBody>
          <a:bodyPr wrap="square" rtlCol="0">
            <a:spAutoFit/>
          </a:bodyPr>
          <a:lstStyle/>
          <a:p>
            <a:r>
              <a:rPr lang="en-US" sz="1200" dirty="0"/>
              <a:t>- </a:t>
            </a:r>
            <a:r>
              <a:rPr lang="en-US" sz="1200" dirty="0">
                <a:solidFill>
                  <a:srgbClr val="FF0000"/>
                </a:solidFill>
              </a:rPr>
              <a:t>Single</a:t>
            </a:r>
            <a:r>
              <a:rPr lang="en-US" sz="1200" dirty="0"/>
              <a:t> bunch</a:t>
            </a:r>
          </a:p>
          <a:p>
            <a:r>
              <a:rPr lang="en-US" sz="1200" dirty="0"/>
              <a:t>- </a:t>
            </a:r>
            <a:r>
              <a:rPr lang="en-US" sz="1200" dirty="0">
                <a:solidFill>
                  <a:srgbClr val="FF0000"/>
                </a:solidFill>
              </a:rPr>
              <a:t>Constant bunch length </a:t>
            </a:r>
            <a:r>
              <a:rPr lang="en-US" sz="1200" dirty="0"/>
              <a:t>(4 ps) </a:t>
            </a:r>
          </a:p>
        </p:txBody>
      </p:sp>
      <p:grpSp>
        <p:nvGrpSpPr>
          <p:cNvPr id="44" name="Group 43">
            <a:extLst>
              <a:ext uri="{FF2B5EF4-FFF2-40B4-BE49-F238E27FC236}">
                <a16:creationId xmlns:a16="http://schemas.microsoft.com/office/drawing/2014/main" id="{C311EA8C-BE86-5B43-8B82-87C031B03644}"/>
              </a:ext>
            </a:extLst>
          </p:cNvPr>
          <p:cNvGrpSpPr/>
          <p:nvPr/>
        </p:nvGrpSpPr>
        <p:grpSpPr>
          <a:xfrm>
            <a:off x="6012160" y="846903"/>
            <a:ext cx="2664296" cy="2012879"/>
            <a:chOff x="6156176" y="706271"/>
            <a:chExt cx="2664296" cy="2012879"/>
          </a:xfrm>
        </p:grpSpPr>
        <p:pic>
          <p:nvPicPr>
            <p:cNvPr id="45" name="Picture 44">
              <a:extLst>
                <a:ext uri="{FF2B5EF4-FFF2-40B4-BE49-F238E27FC236}">
                  <a16:creationId xmlns:a16="http://schemas.microsoft.com/office/drawing/2014/main" id="{2C17D914-0E37-E14D-95B4-FD354724A4E0}"/>
                </a:ext>
              </a:extLst>
            </p:cNvPr>
            <p:cNvPicPr>
              <a:picLocks noChangeAspect="1"/>
            </p:cNvPicPr>
            <p:nvPr/>
          </p:nvPicPr>
          <p:blipFill>
            <a:blip r:embed="rId6"/>
            <a:stretch>
              <a:fillRect/>
            </a:stretch>
          </p:blipFill>
          <p:spPr>
            <a:xfrm>
              <a:off x="6156176" y="706271"/>
              <a:ext cx="2664296" cy="2012879"/>
            </a:xfrm>
            <a:prstGeom prst="rect">
              <a:avLst/>
            </a:prstGeom>
          </p:spPr>
        </p:pic>
        <p:grpSp>
          <p:nvGrpSpPr>
            <p:cNvPr id="46" name="Group 45">
              <a:extLst>
                <a:ext uri="{FF2B5EF4-FFF2-40B4-BE49-F238E27FC236}">
                  <a16:creationId xmlns:a16="http://schemas.microsoft.com/office/drawing/2014/main" id="{A2D3ACB3-A9FB-7547-B601-AE83B37B9C75}"/>
                </a:ext>
              </a:extLst>
            </p:cNvPr>
            <p:cNvGrpSpPr/>
            <p:nvPr/>
          </p:nvGrpSpPr>
          <p:grpSpPr>
            <a:xfrm>
              <a:off x="6456637" y="949123"/>
              <a:ext cx="2192574" cy="673196"/>
              <a:chOff x="6237764" y="1566493"/>
              <a:chExt cx="2192574" cy="673196"/>
            </a:xfrm>
          </p:grpSpPr>
          <p:pic>
            <p:nvPicPr>
              <p:cNvPr id="47" name="Picture 46">
                <a:extLst>
                  <a:ext uri="{FF2B5EF4-FFF2-40B4-BE49-F238E27FC236}">
                    <a16:creationId xmlns:a16="http://schemas.microsoft.com/office/drawing/2014/main" id="{431385BD-3E41-0949-8B62-3759155A0713}"/>
                  </a:ext>
                </a:extLst>
              </p:cNvPr>
              <p:cNvPicPr>
                <a:picLocks noChangeAspect="1"/>
              </p:cNvPicPr>
              <p:nvPr/>
            </p:nvPicPr>
            <p:blipFill>
              <a:blip r:embed="rId5"/>
              <a:stretch>
                <a:fillRect/>
              </a:stretch>
            </p:blipFill>
            <p:spPr>
              <a:xfrm>
                <a:off x="7428543" y="1566493"/>
                <a:ext cx="989461" cy="673196"/>
              </a:xfrm>
              <a:prstGeom prst="rect">
                <a:avLst/>
              </a:prstGeom>
            </p:spPr>
          </p:pic>
          <p:sp>
            <p:nvSpPr>
              <p:cNvPr id="48" name="TextBox 47">
                <a:extLst>
                  <a:ext uri="{FF2B5EF4-FFF2-40B4-BE49-F238E27FC236}">
                    <a16:creationId xmlns:a16="http://schemas.microsoft.com/office/drawing/2014/main" id="{0AC2877A-B8D9-A24B-A12B-F3A1F972805F}"/>
                  </a:ext>
                </a:extLst>
              </p:cNvPr>
              <p:cNvSpPr txBox="1"/>
              <p:nvPr/>
            </p:nvSpPr>
            <p:spPr>
              <a:xfrm>
                <a:off x="6237764" y="1570436"/>
                <a:ext cx="2192574" cy="253916"/>
              </a:xfrm>
              <a:prstGeom prst="rect">
                <a:avLst/>
              </a:prstGeom>
              <a:noFill/>
            </p:spPr>
            <p:txBody>
              <a:bodyPr wrap="square" rtlCol="0">
                <a:spAutoFit/>
              </a:bodyPr>
              <a:lstStyle/>
              <a:p>
                <a:r>
                  <a:rPr lang="en-US" sz="1050" dirty="0">
                    <a:solidFill>
                      <a:srgbClr val="FF0000"/>
                    </a:solidFill>
                  </a:rPr>
                  <a:t>Linear dependence of the charge</a:t>
                </a:r>
              </a:p>
            </p:txBody>
          </p:sp>
        </p:grpSp>
      </p:grpSp>
      <p:grpSp>
        <p:nvGrpSpPr>
          <p:cNvPr id="29" name="Group 28">
            <a:extLst>
              <a:ext uri="{FF2B5EF4-FFF2-40B4-BE49-F238E27FC236}">
                <a16:creationId xmlns:a16="http://schemas.microsoft.com/office/drawing/2014/main" id="{8F528C92-0AC1-AC45-9B49-94418CFA6E32}"/>
              </a:ext>
            </a:extLst>
          </p:cNvPr>
          <p:cNvGrpSpPr/>
          <p:nvPr/>
        </p:nvGrpSpPr>
        <p:grpSpPr>
          <a:xfrm>
            <a:off x="65189" y="4757440"/>
            <a:ext cx="4360624" cy="371230"/>
            <a:chOff x="65189" y="4757440"/>
            <a:chExt cx="4360624" cy="371230"/>
          </a:xfrm>
        </p:grpSpPr>
        <p:pic>
          <p:nvPicPr>
            <p:cNvPr id="31" name="Picture 30">
              <a:extLst>
                <a:ext uri="{FF2B5EF4-FFF2-40B4-BE49-F238E27FC236}">
                  <a16:creationId xmlns:a16="http://schemas.microsoft.com/office/drawing/2014/main" id="{7BAAABE5-33DE-E941-A640-FE7511FF31C3}"/>
                </a:ext>
              </a:extLst>
            </p:cNvPr>
            <p:cNvPicPr>
              <a:picLocks noChangeAspect="1"/>
            </p:cNvPicPr>
            <p:nvPr/>
          </p:nvPicPr>
          <p:blipFill>
            <a:blip r:embed="rId7"/>
            <a:stretch>
              <a:fillRect/>
            </a:stretch>
          </p:blipFill>
          <p:spPr>
            <a:xfrm>
              <a:off x="65189" y="4757440"/>
              <a:ext cx="372661" cy="371230"/>
            </a:xfrm>
            <a:prstGeom prst="rect">
              <a:avLst/>
            </a:prstGeom>
          </p:spPr>
        </p:pic>
        <p:pic>
          <p:nvPicPr>
            <p:cNvPr id="36" name="Picture 35">
              <a:extLst>
                <a:ext uri="{FF2B5EF4-FFF2-40B4-BE49-F238E27FC236}">
                  <a16:creationId xmlns:a16="http://schemas.microsoft.com/office/drawing/2014/main" id="{791B0DBC-2628-0041-9FAE-F23688F6B0C2}"/>
                </a:ext>
              </a:extLst>
            </p:cNvPr>
            <p:cNvPicPr>
              <a:picLocks noChangeAspect="1"/>
            </p:cNvPicPr>
            <p:nvPr/>
          </p:nvPicPr>
          <p:blipFill rotWithShape="1">
            <a:blip r:embed="rId8"/>
            <a:srcRect l="30935" t="1" b="-5099"/>
            <a:stretch/>
          </p:blipFill>
          <p:spPr>
            <a:xfrm>
              <a:off x="1244776" y="4786060"/>
              <a:ext cx="3181037" cy="341309"/>
            </a:xfrm>
            <a:prstGeom prst="rect">
              <a:avLst/>
            </a:prstGeom>
          </p:spPr>
        </p:pic>
        <p:cxnSp>
          <p:nvCxnSpPr>
            <p:cNvPr id="37" name="Straight Connector 36">
              <a:extLst>
                <a:ext uri="{FF2B5EF4-FFF2-40B4-BE49-F238E27FC236}">
                  <a16:creationId xmlns:a16="http://schemas.microsoft.com/office/drawing/2014/main" id="{D5558A58-CE8F-0C49-8BAB-D58A99C0ADE3}"/>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ED33AA3-BB18-E14B-A2B1-1748F1468BD8}"/>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9" name="Immagine 3">
              <a:extLst>
                <a:ext uri="{FF2B5EF4-FFF2-40B4-BE49-F238E27FC236}">
                  <a16:creationId xmlns:a16="http://schemas.microsoft.com/office/drawing/2014/main" id="{560F9369-67DC-F544-9DED-0695A75AECB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32" name="Titolo 1">
            <a:extLst>
              <a:ext uri="{FF2B5EF4-FFF2-40B4-BE49-F238E27FC236}">
                <a16:creationId xmlns:a16="http://schemas.microsoft.com/office/drawing/2014/main" id="{D2D6862F-028E-5948-B32F-82426E3B1CB6}"/>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cxnSp>
        <p:nvCxnSpPr>
          <p:cNvPr id="40" name="Straight Connector 39">
            <a:extLst>
              <a:ext uri="{FF2B5EF4-FFF2-40B4-BE49-F238E27FC236}">
                <a16:creationId xmlns:a16="http://schemas.microsoft.com/office/drawing/2014/main" id="{AEA5DA1B-3C68-4548-927A-17A7BDB878C4}"/>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1" name="Google Shape;55;p13">
            <a:extLst>
              <a:ext uri="{FF2B5EF4-FFF2-40B4-BE49-F238E27FC236}">
                <a16:creationId xmlns:a16="http://schemas.microsoft.com/office/drawing/2014/main" id="{543938D7-51BA-B249-83DD-EA0BF0070A08}"/>
              </a:ext>
            </a:extLst>
          </p:cNvPr>
          <p:cNvPicPr preferRelativeResize="0"/>
          <p:nvPr/>
        </p:nvPicPr>
        <p:blipFill>
          <a:blip r:embed="rId10">
            <a:alphaModFix/>
          </a:blip>
          <a:stretch>
            <a:fillRect/>
          </a:stretch>
        </p:blipFill>
        <p:spPr>
          <a:xfrm>
            <a:off x="4523454" y="4773769"/>
            <a:ext cx="1044104" cy="338572"/>
          </a:xfrm>
          <a:prstGeom prst="rect">
            <a:avLst/>
          </a:prstGeom>
          <a:noFill/>
          <a:ln>
            <a:noFill/>
          </a:ln>
        </p:spPr>
      </p:pic>
      <p:sp>
        <p:nvSpPr>
          <p:cNvPr id="43" name="Google Shape;60;p13">
            <a:extLst>
              <a:ext uri="{FF2B5EF4-FFF2-40B4-BE49-F238E27FC236}">
                <a16:creationId xmlns:a16="http://schemas.microsoft.com/office/drawing/2014/main" id="{3189E2AA-0A6F-834F-990E-A5A0B051F459}"/>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0839866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12</a:t>
            </a:r>
            <a:r>
              <a:rPr lang="it" dirty="0"/>
              <a:t>/25</a:t>
            </a:r>
            <a:endParaRPr lang="it-IT" dirty="0"/>
          </a:p>
        </p:txBody>
      </p:sp>
      <p:grpSp>
        <p:nvGrpSpPr>
          <p:cNvPr id="22" name="Group 21">
            <a:extLst>
              <a:ext uri="{FF2B5EF4-FFF2-40B4-BE49-F238E27FC236}">
                <a16:creationId xmlns:a16="http://schemas.microsoft.com/office/drawing/2014/main" id="{BC8ABFC0-6A6E-9F4A-B7D5-728C2C6A8454}"/>
              </a:ext>
            </a:extLst>
          </p:cNvPr>
          <p:cNvGrpSpPr/>
          <p:nvPr/>
        </p:nvGrpSpPr>
        <p:grpSpPr>
          <a:xfrm>
            <a:off x="3131840" y="572213"/>
            <a:ext cx="2557235" cy="2168063"/>
            <a:chOff x="2687727" y="603185"/>
            <a:chExt cx="3409647" cy="2890750"/>
          </a:xfrm>
        </p:grpSpPr>
        <p:pic>
          <p:nvPicPr>
            <p:cNvPr id="58" name="Picture 57">
              <a:extLst>
                <a:ext uri="{FF2B5EF4-FFF2-40B4-BE49-F238E27FC236}">
                  <a16:creationId xmlns:a16="http://schemas.microsoft.com/office/drawing/2014/main" id="{963907B2-593E-BB46-93C0-2942674FFE7E}"/>
                </a:ext>
              </a:extLst>
            </p:cNvPr>
            <p:cNvPicPr>
              <a:picLocks noChangeAspect="1"/>
            </p:cNvPicPr>
            <p:nvPr/>
          </p:nvPicPr>
          <p:blipFill rotWithShape="1">
            <a:blip r:embed="rId3">
              <a:extLst>
                <a:ext uri="{28A0092B-C50C-407E-A947-70E740481C1C}">
                  <a14:useLocalDpi xmlns:a14="http://schemas.microsoft.com/office/drawing/2010/main" val="0"/>
                </a:ext>
              </a:extLst>
            </a:blip>
            <a:srcRect t="4885" r="6195"/>
            <a:stretch/>
          </p:blipFill>
          <p:spPr>
            <a:xfrm>
              <a:off x="2687727" y="1157000"/>
              <a:ext cx="3409647" cy="2336935"/>
            </a:xfrm>
            <a:prstGeom prst="rect">
              <a:avLst/>
            </a:prstGeom>
          </p:spPr>
        </p:pic>
        <p:sp>
          <p:nvSpPr>
            <p:cNvPr id="59" name="TextBox 58">
              <a:extLst>
                <a:ext uri="{FF2B5EF4-FFF2-40B4-BE49-F238E27FC236}">
                  <a16:creationId xmlns:a16="http://schemas.microsoft.com/office/drawing/2014/main" id="{24FE682C-AB8B-9045-9F37-0DC6F5BE133F}"/>
                </a:ext>
              </a:extLst>
            </p:cNvPr>
            <p:cNvSpPr txBox="1"/>
            <p:nvPr/>
          </p:nvSpPr>
          <p:spPr>
            <a:xfrm rot="19393445">
              <a:off x="4986432" y="1461313"/>
              <a:ext cx="962229" cy="338555"/>
            </a:xfrm>
            <a:prstGeom prst="rect">
              <a:avLst/>
            </a:prstGeom>
            <a:noFill/>
          </p:spPr>
          <p:txBody>
            <a:bodyPr wrap="none" rtlCol="0">
              <a:spAutoFit/>
            </a:bodyPr>
            <a:lstStyle/>
            <a:p>
              <a:r>
                <a:rPr lang="en-US" sz="1050" dirty="0"/>
                <a:t>Slope =1</a:t>
              </a:r>
            </a:p>
          </p:txBody>
        </p:sp>
        <p:sp>
          <p:nvSpPr>
            <p:cNvPr id="60" name="TextBox 59">
              <a:extLst>
                <a:ext uri="{FF2B5EF4-FFF2-40B4-BE49-F238E27FC236}">
                  <a16:creationId xmlns:a16="http://schemas.microsoft.com/office/drawing/2014/main" id="{01F8A289-340B-7546-B119-18073593AF85}"/>
                </a:ext>
              </a:extLst>
            </p:cNvPr>
            <p:cNvSpPr txBox="1"/>
            <p:nvPr/>
          </p:nvSpPr>
          <p:spPr>
            <a:xfrm>
              <a:off x="2991087" y="1177128"/>
              <a:ext cx="2853128" cy="338555"/>
            </a:xfrm>
            <a:prstGeom prst="rect">
              <a:avLst/>
            </a:prstGeom>
            <a:noFill/>
          </p:spPr>
          <p:txBody>
            <a:bodyPr wrap="square" rtlCol="0">
              <a:spAutoFit/>
            </a:bodyPr>
            <a:lstStyle/>
            <a:p>
              <a:r>
                <a:rPr lang="en-US" sz="1050" dirty="0">
                  <a:solidFill>
                    <a:srgbClr val="FF0000"/>
                  </a:solidFill>
                </a:rPr>
                <a:t>Dominant dipolar component </a:t>
              </a:r>
            </a:p>
          </p:txBody>
        </p:sp>
        <p:pic>
          <p:nvPicPr>
            <p:cNvPr id="61" name="Picture 60">
              <a:extLst>
                <a:ext uri="{FF2B5EF4-FFF2-40B4-BE49-F238E27FC236}">
                  <a16:creationId xmlns:a16="http://schemas.microsoft.com/office/drawing/2014/main" id="{29FE1229-6288-0545-9C91-C1A60678C571}"/>
                </a:ext>
              </a:extLst>
            </p:cNvPr>
            <p:cNvPicPr>
              <a:picLocks noChangeAspect="1"/>
            </p:cNvPicPr>
            <p:nvPr/>
          </p:nvPicPr>
          <p:blipFill>
            <a:blip r:embed="rId4"/>
            <a:stretch>
              <a:fillRect/>
            </a:stretch>
          </p:blipFill>
          <p:spPr>
            <a:xfrm>
              <a:off x="2860062" y="603185"/>
              <a:ext cx="1346392" cy="897595"/>
            </a:xfrm>
            <a:prstGeom prst="rect">
              <a:avLst/>
            </a:prstGeom>
          </p:spPr>
        </p:pic>
      </p:grpSp>
      <p:grpSp>
        <p:nvGrpSpPr>
          <p:cNvPr id="62" name="Group 61">
            <a:extLst>
              <a:ext uri="{FF2B5EF4-FFF2-40B4-BE49-F238E27FC236}">
                <a16:creationId xmlns:a16="http://schemas.microsoft.com/office/drawing/2014/main" id="{E29A2CB8-92B7-3149-95D7-08FF784172A5}"/>
              </a:ext>
            </a:extLst>
          </p:cNvPr>
          <p:cNvGrpSpPr/>
          <p:nvPr/>
        </p:nvGrpSpPr>
        <p:grpSpPr>
          <a:xfrm>
            <a:off x="391266" y="2113026"/>
            <a:ext cx="2524549" cy="876030"/>
            <a:chOff x="355814" y="2973527"/>
            <a:chExt cx="3366065" cy="1168041"/>
          </a:xfrm>
        </p:grpSpPr>
        <p:pic>
          <p:nvPicPr>
            <p:cNvPr id="63" name="Picture 62">
              <a:extLst>
                <a:ext uri="{FF2B5EF4-FFF2-40B4-BE49-F238E27FC236}">
                  <a16:creationId xmlns:a16="http://schemas.microsoft.com/office/drawing/2014/main" id="{697304F3-3988-FC46-8B5A-75684D7AD406}"/>
                </a:ext>
              </a:extLst>
            </p:cNvPr>
            <p:cNvPicPr>
              <a:picLocks noChangeAspect="1"/>
            </p:cNvPicPr>
            <p:nvPr/>
          </p:nvPicPr>
          <p:blipFill>
            <a:blip r:embed="rId5"/>
            <a:stretch>
              <a:fillRect/>
            </a:stretch>
          </p:blipFill>
          <p:spPr>
            <a:xfrm>
              <a:off x="505187" y="3707915"/>
              <a:ext cx="2183488" cy="433653"/>
            </a:xfrm>
            <a:prstGeom prst="rect">
              <a:avLst/>
            </a:prstGeom>
            <a:ln>
              <a:noFill/>
            </a:ln>
          </p:spPr>
        </p:pic>
        <p:sp>
          <p:nvSpPr>
            <p:cNvPr id="64" name="Rectangle 63">
              <a:extLst>
                <a:ext uri="{FF2B5EF4-FFF2-40B4-BE49-F238E27FC236}">
                  <a16:creationId xmlns:a16="http://schemas.microsoft.com/office/drawing/2014/main" id="{C6FAF4B8-45B2-8647-B4C8-DF3E484307CD}"/>
                </a:ext>
              </a:extLst>
            </p:cNvPr>
            <p:cNvSpPr/>
            <p:nvPr/>
          </p:nvSpPr>
          <p:spPr>
            <a:xfrm>
              <a:off x="355814" y="2973527"/>
              <a:ext cx="3366065" cy="677108"/>
            </a:xfrm>
            <a:prstGeom prst="rect">
              <a:avLst/>
            </a:prstGeom>
          </p:spPr>
          <p:txBody>
            <a:bodyPr wrap="square">
              <a:spAutoFit/>
            </a:bodyPr>
            <a:lstStyle/>
            <a:p>
              <a:r>
                <a:rPr lang="en-US" sz="900" dirty="0"/>
                <a:t>Under the assumption of:</a:t>
              </a:r>
            </a:p>
            <a:p>
              <a:pPr marL="214313" indent="-214313">
                <a:buFontTx/>
                <a:buChar char="-"/>
              </a:pPr>
              <a:r>
                <a:rPr lang="en-US" sz="900" dirty="0"/>
                <a:t>Dominant </a:t>
              </a:r>
              <a:r>
                <a:rPr lang="en-US" sz="900" dirty="0">
                  <a:solidFill>
                    <a:srgbClr val="FF0000"/>
                  </a:solidFill>
                </a:rPr>
                <a:t>dipolar component </a:t>
              </a:r>
            </a:p>
            <a:p>
              <a:pPr marL="214313" indent="-214313">
                <a:buFontTx/>
                <a:buChar char="-"/>
              </a:pPr>
              <a:r>
                <a:rPr lang="en-US" sz="900" dirty="0"/>
                <a:t>Linear </a:t>
              </a:r>
              <a:r>
                <a:rPr lang="en-US" sz="900" dirty="0">
                  <a:solidFill>
                    <a:srgbClr val="FF0000"/>
                  </a:solidFill>
                </a:rPr>
                <a:t>dependence of the charge</a:t>
              </a:r>
            </a:p>
          </p:txBody>
        </p:sp>
      </p:grpSp>
      <p:pic>
        <p:nvPicPr>
          <p:cNvPr id="73" name="Picture 72">
            <a:extLst>
              <a:ext uri="{FF2B5EF4-FFF2-40B4-BE49-F238E27FC236}">
                <a16:creationId xmlns:a16="http://schemas.microsoft.com/office/drawing/2014/main" id="{41768B57-7EBB-E443-BB47-FE0DCFC7CEFC}"/>
              </a:ext>
            </a:extLst>
          </p:cNvPr>
          <p:cNvPicPr>
            <a:picLocks noChangeAspect="1"/>
          </p:cNvPicPr>
          <p:nvPr/>
        </p:nvPicPr>
        <p:blipFill rotWithShape="1">
          <a:blip r:embed="rId6">
            <a:extLst>
              <a:ext uri="{28A0092B-C50C-407E-A947-70E740481C1C}">
                <a14:useLocalDpi xmlns:a14="http://schemas.microsoft.com/office/drawing/2010/main" val="0"/>
              </a:ext>
            </a:extLst>
          </a:blip>
          <a:srcRect l="4717" r="5656"/>
          <a:stretch/>
        </p:blipFill>
        <p:spPr>
          <a:xfrm>
            <a:off x="2653913" y="2856229"/>
            <a:ext cx="3045003" cy="1800000"/>
          </a:xfrm>
          <a:prstGeom prst="rect">
            <a:avLst/>
          </a:prstGeom>
        </p:spPr>
      </p:pic>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4DC8F71-4E77-914A-8832-8E73DED1E624}"/>
              </a:ext>
            </a:extLst>
          </p:cNvPr>
          <p:cNvSpPr txBox="1"/>
          <p:nvPr/>
        </p:nvSpPr>
        <p:spPr>
          <a:xfrm>
            <a:off x="503296" y="3568312"/>
            <a:ext cx="1976823" cy="276999"/>
          </a:xfrm>
          <a:prstGeom prst="rect">
            <a:avLst/>
          </a:prstGeom>
          <a:noFill/>
        </p:spPr>
        <p:txBody>
          <a:bodyPr wrap="none" rtlCol="0">
            <a:spAutoFit/>
          </a:bodyPr>
          <a:lstStyle/>
          <a:p>
            <a:r>
              <a:rPr lang="en-US" sz="1200" dirty="0">
                <a:solidFill>
                  <a:srgbClr val="FF0000"/>
                </a:solidFill>
              </a:rPr>
              <a:t>Mixed</a:t>
            </a:r>
            <a:r>
              <a:rPr lang="en-US" sz="1200" dirty="0"/>
              <a:t> number of bunches</a:t>
            </a:r>
          </a:p>
        </p:txBody>
      </p:sp>
      <p:sp>
        <p:nvSpPr>
          <p:cNvPr id="28" name="TextBox 27">
            <a:extLst>
              <a:ext uri="{FF2B5EF4-FFF2-40B4-BE49-F238E27FC236}">
                <a16:creationId xmlns:a16="http://schemas.microsoft.com/office/drawing/2014/main" id="{B9334251-F6D4-394B-938F-022ACBC43356}"/>
              </a:ext>
            </a:extLst>
          </p:cNvPr>
          <p:cNvSpPr txBox="1"/>
          <p:nvPr/>
        </p:nvSpPr>
        <p:spPr>
          <a:xfrm>
            <a:off x="377429" y="1291592"/>
            <a:ext cx="2276484" cy="461665"/>
          </a:xfrm>
          <a:prstGeom prst="rect">
            <a:avLst/>
          </a:prstGeom>
          <a:noFill/>
        </p:spPr>
        <p:txBody>
          <a:bodyPr wrap="square" rtlCol="0">
            <a:spAutoFit/>
          </a:bodyPr>
          <a:lstStyle/>
          <a:p>
            <a:r>
              <a:rPr lang="en-US" sz="1200" dirty="0"/>
              <a:t>- </a:t>
            </a:r>
            <a:r>
              <a:rPr lang="en-US" sz="1200" dirty="0">
                <a:solidFill>
                  <a:srgbClr val="FF0000"/>
                </a:solidFill>
              </a:rPr>
              <a:t>Single</a:t>
            </a:r>
            <a:r>
              <a:rPr lang="en-US" sz="1200" dirty="0"/>
              <a:t> bunch</a:t>
            </a:r>
          </a:p>
          <a:p>
            <a:r>
              <a:rPr lang="en-US" sz="1200" dirty="0"/>
              <a:t>- </a:t>
            </a:r>
            <a:r>
              <a:rPr lang="en-US" sz="1200" dirty="0">
                <a:solidFill>
                  <a:srgbClr val="FF0000"/>
                </a:solidFill>
              </a:rPr>
              <a:t>Constant bunch length </a:t>
            </a:r>
            <a:r>
              <a:rPr lang="en-US" sz="1200" dirty="0"/>
              <a:t>(4 ps) </a:t>
            </a:r>
          </a:p>
        </p:txBody>
      </p:sp>
      <p:pic>
        <p:nvPicPr>
          <p:cNvPr id="42" name="Picture 41">
            <a:extLst>
              <a:ext uri="{FF2B5EF4-FFF2-40B4-BE49-F238E27FC236}">
                <a16:creationId xmlns:a16="http://schemas.microsoft.com/office/drawing/2014/main" id="{1F91774A-D483-764F-BE3D-6606B63BF41D}"/>
              </a:ext>
            </a:extLst>
          </p:cNvPr>
          <p:cNvPicPr>
            <a:picLocks noChangeAspect="1"/>
          </p:cNvPicPr>
          <p:nvPr/>
        </p:nvPicPr>
        <p:blipFill>
          <a:blip r:embed="rId7"/>
          <a:stretch>
            <a:fillRect/>
          </a:stretch>
        </p:blipFill>
        <p:spPr>
          <a:xfrm>
            <a:off x="5955490" y="2931990"/>
            <a:ext cx="2662276" cy="1800000"/>
          </a:xfrm>
          <a:prstGeom prst="rect">
            <a:avLst/>
          </a:prstGeom>
        </p:spPr>
      </p:pic>
      <p:grpSp>
        <p:nvGrpSpPr>
          <p:cNvPr id="46" name="Group 45">
            <a:extLst>
              <a:ext uri="{FF2B5EF4-FFF2-40B4-BE49-F238E27FC236}">
                <a16:creationId xmlns:a16="http://schemas.microsoft.com/office/drawing/2014/main" id="{5B00948A-4D97-AC4D-A4CE-9BAC68EFDCCD}"/>
              </a:ext>
            </a:extLst>
          </p:cNvPr>
          <p:cNvGrpSpPr/>
          <p:nvPr/>
        </p:nvGrpSpPr>
        <p:grpSpPr>
          <a:xfrm>
            <a:off x="6012160" y="846903"/>
            <a:ext cx="2664296" cy="2012879"/>
            <a:chOff x="6156176" y="706271"/>
            <a:chExt cx="2664296" cy="2012879"/>
          </a:xfrm>
        </p:grpSpPr>
        <p:pic>
          <p:nvPicPr>
            <p:cNvPr id="47" name="Picture 46">
              <a:extLst>
                <a:ext uri="{FF2B5EF4-FFF2-40B4-BE49-F238E27FC236}">
                  <a16:creationId xmlns:a16="http://schemas.microsoft.com/office/drawing/2014/main" id="{BD694BD1-D106-FA4F-A2FA-3C32CB22B823}"/>
                </a:ext>
              </a:extLst>
            </p:cNvPr>
            <p:cNvPicPr>
              <a:picLocks noChangeAspect="1"/>
            </p:cNvPicPr>
            <p:nvPr/>
          </p:nvPicPr>
          <p:blipFill>
            <a:blip r:embed="rId8"/>
            <a:stretch>
              <a:fillRect/>
            </a:stretch>
          </p:blipFill>
          <p:spPr>
            <a:xfrm>
              <a:off x="6156176" y="706271"/>
              <a:ext cx="2664296" cy="2012879"/>
            </a:xfrm>
            <a:prstGeom prst="rect">
              <a:avLst/>
            </a:prstGeom>
          </p:spPr>
        </p:pic>
        <p:grpSp>
          <p:nvGrpSpPr>
            <p:cNvPr id="48" name="Group 47">
              <a:extLst>
                <a:ext uri="{FF2B5EF4-FFF2-40B4-BE49-F238E27FC236}">
                  <a16:creationId xmlns:a16="http://schemas.microsoft.com/office/drawing/2014/main" id="{318B6E8E-27E5-BE46-A2A1-1710C4EB1435}"/>
                </a:ext>
              </a:extLst>
            </p:cNvPr>
            <p:cNvGrpSpPr/>
            <p:nvPr/>
          </p:nvGrpSpPr>
          <p:grpSpPr>
            <a:xfrm>
              <a:off x="6456637" y="949123"/>
              <a:ext cx="2192574" cy="673196"/>
              <a:chOff x="6237764" y="1566493"/>
              <a:chExt cx="2192574" cy="673196"/>
            </a:xfrm>
          </p:grpSpPr>
          <p:pic>
            <p:nvPicPr>
              <p:cNvPr id="49" name="Picture 48">
                <a:extLst>
                  <a:ext uri="{FF2B5EF4-FFF2-40B4-BE49-F238E27FC236}">
                    <a16:creationId xmlns:a16="http://schemas.microsoft.com/office/drawing/2014/main" id="{7A851A21-F63C-904F-997C-5F35430FC528}"/>
                  </a:ext>
                </a:extLst>
              </p:cNvPr>
              <p:cNvPicPr>
                <a:picLocks noChangeAspect="1"/>
              </p:cNvPicPr>
              <p:nvPr/>
            </p:nvPicPr>
            <p:blipFill>
              <a:blip r:embed="rId4"/>
              <a:stretch>
                <a:fillRect/>
              </a:stretch>
            </p:blipFill>
            <p:spPr>
              <a:xfrm>
                <a:off x="7428543" y="1566493"/>
                <a:ext cx="989461" cy="673196"/>
              </a:xfrm>
              <a:prstGeom prst="rect">
                <a:avLst/>
              </a:prstGeom>
            </p:spPr>
          </p:pic>
          <p:sp>
            <p:nvSpPr>
              <p:cNvPr id="50" name="TextBox 49">
                <a:extLst>
                  <a:ext uri="{FF2B5EF4-FFF2-40B4-BE49-F238E27FC236}">
                    <a16:creationId xmlns:a16="http://schemas.microsoft.com/office/drawing/2014/main" id="{5BE2B547-D925-2E48-91A2-DB6F43E2238E}"/>
                  </a:ext>
                </a:extLst>
              </p:cNvPr>
              <p:cNvSpPr txBox="1"/>
              <p:nvPr/>
            </p:nvSpPr>
            <p:spPr>
              <a:xfrm>
                <a:off x="6237764" y="1570436"/>
                <a:ext cx="2192574" cy="253916"/>
              </a:xfrm>
              <a:prstGeom prst="rect">
                <a:avLst/>
              </a:prstGeom>
              <a:noFill/>
            </p:spPr>
            <p:txBody>
              <a:bodyPr wrap="square" rtlCol="0">
                <a:spAutoFit/>
              </a:bodyPr>
              <a:lstStyle/>
              <a:p>
                <a:r>
                  <a:rPr lang="en-US" sz="1050" dirty="0">
                    <a:solidFill>
                      <a:srgbClr val="FF0000"/>
                    </a:solidFill>
                  </a:rPr>
                  <a:t>Linear dependence of the charge</a:t>
                </a:r>
              </a:p>
            </p:txBody>
          </p:sp>
        </p:grpSp>
      </p:grpSp>
      <p:cxnSp>
        <p:nvCxnSpPr>
          <p:cNvPr id="35" name="Straight Connector 34">
            <a:extLst>
              <a:ext uri="{FF2B5EF4-FFF2-40B4-BE49-F238E27FC236}">
                <a16:creationId xmlns:a16="http://schemas.microsoft.com/office/drawing/2014/main" id="{A07CCA6B-C2D3-9548-A37D-1724AFAF290C}"/>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7F019DEA-3BC6-7E45-A1D5-D29FB6117FE3}"/>
              </a:ext>
            </a:extLst>
          </p:cNvPr>
          <p:cNvGrpSpPr/>
          <p:nvPr/>
        </p:nvGrpSpPr>
        <p:grpSpPr>
          <a:xfrm>
            <a:off x="65189" y="4757440"/>
            <a:ext cx="4360624" cy="371230"/>
            <a:chOff x="65189" y="4757440"/>
            <a:chExt cx="4360624" cy="371230"/>
          </a:xfrm>
        </p:grpSpPr>
        <p:pic>
          <p:nvPicPr>
            <p:cNvPr id="30" name="Picture 29">
              <a:extLst>
                <a:ext uri="{FF2B5EF4-FFF2-40B4-BE49-F238E27FC236}">
                  <a16:creationId xmlns:a16="http://schemas.microsoft.com/office/drawing/2014/main" id="{55D83416-C81A-DA4B-B599-FB2B5BAEE18E}"/>
                </a:ext>
              </a:extLst>
            </p:cNvPr>
            <p:cNvPicPr>
              <a:picLocks noChangeAspect="1"/>
            </p:cNvPicPr>
            <p:nvPr/>
          </p:nvPicPr>
          <p:blipFill>
            <a:blip r:embed="rId9"/>
            <a:stretch>
              <a:fillRect/>
            </a:stretch>
          </p:blipFill>
          <p:spPr>
            <a:xfrm>
              <a:off x="65189" y="4757440"/>
              <a:ext cx="372661" cy="371230"/>
            </a:xfrm>
            <a:prstGeom prst="rect">
              <a:avLst/>
            </a:prstGeom>
          </p:spPr>
        </p:pic>
        <p:pic>
          <p:nvPicPr>
            <p:cNvPr id="31" name="Picture 30">
              <a:extLst>
                <a:ext uri="{FF2B5EF4-FFF2-40B4-BE49-F238E27FC236}">
                  <a16:creationId xmlns:a16="http://schemas.microsoft.com/office/drawing/2014/main" id="{AD1B78BF-48D7-CE44-845B-F4692B63552F}"/>
                </a:ext>
              </a:extLst>
            </p:cNvPr>
            <p:cNvPicPr>
              <a:picLocks noChangeAspect="1"/>
            </p:cNvPicPr>
            <p:nvPr/>
          </p:nvPicPr>
          <p:blipFill rotWithShape="1">
            <a:blip r:embed="rId10"/>
            <a:srcRect l="30935" t="1" b="-5099"/>
            <a:stretch/>
          </p:blipFill>
          <p:spPr>
            <a:xfrm>
              <a:off x="1244776" y="4786060"/>
              <a:ext cx="3181037" cy="341309"/>
            </a:xfrm>
            <a:prstGeom prst="rect">
              <a:avLst/>
            </a:prstGeom>
          </p:spPr>
        </p:pic>
        <p:cxnSp>
          <p:nvCxnSpPr>
            <p:cNvPr id="34" name="Straight Connector 33">
              <a:extLst>
                <a:ext uri="{FF2B5EF4-FFF2-40B4-BE49-F238E27FC236}">
                  <a16:creationId xmlns:a16="http://schemas.microsoft.com/office/drawing/2014/main" id="{33BA994A-7E52-DA46-8776-0EA0FEF1B819}"/>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7F49AFE4-EE49-244D-A094-0817A5BFD7F9}"/>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7" name="Immagine 3">
              <a:extLst>
                <a:ext uri="{FF2B5EF4-FFF2-40B4-BE49-F238E27FC236}">
                  <a16:creationId xmlns:a16="http://schemas.microsoft.com/office/drawing/2014/main" id="{2987866F-CF12-464B-AB81-D288940C79D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32" name="Titolo 1">
            <a:extLst>
              <a:ext uri="{FF2B5EF4-FFF2-40B4-BE49-F238E27FC236}">
                <a16:creationId xmlns:a16="http://schemas.microsoft.com/office/drawing/2014/main" id="{747F766F-8FC8-FC45-B427-125BC5B87C6F}"/>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cxnSp>
        <p:nvCxnSpPr>
          <p:cNvPr id="33" name="Straight Connector 32">
            <a:extLst>
              <a:ext uri="{FF2B5EF4-FFF2-40B4-BE49-F238E27FC236}">
                <a16:creationId xmlns:a16="http://schemas.microsoft.com/office/drawing/2014/main" id="{D9B6F2B0-AFFF-9C49-B83E-2F931548FFBF}"/>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8" name="Google Shape;55;p13">
            <a:extLst>
              <a:ext uri="{FF2B5EF4-FFF2-40B4-BE49-F238E27FC236}">
                <a16:creationId xmlns:a16="http://schemas.microsoft.com/office/drawing/2014/main" id="{4AF4E376-40A5-8F45-A4F8-32062E6FF3DF}"/>
              </a:ext>
            </a:extLst>
          </p:cNvPr>
          <p:cNvPicPr preferRelativeResize="0"/>
          <p:nvPr/>
        </p:nvPicPr>
        <p:blipFill>
          <a:blip r:embed="rId12">
            <a:alphaModFix/>
          </a:blip>
          <a:stretch>
            <a:fillRect/>
          </a:stretch>
        </p:blipFill>
        <p:spPr>
          <a:xfrm>
            <a:off x="4523454" y="4773769"/>
            <a:ext cx="1044104" cy="338572"/>
          </a:xfrm>
          <a:prstGeom prst="rect">
            <a:avLst/>
          </a:prstGeom>
          <a:noFill/>
          <a:ln>
            <a:noFill/>
          </a:ln>
        </p:spPr>
      </p:pic>
      <p:sp>
        <p:nvSpPr>
          <p:cNvPr id="39" name="Google Shape;60;p13">
            <a:extLst>
              <a:ext uri="{FF2B5EF4-FFF2-40B4-BE49-F238E27FC236}">
                <a16:creationId xmlns:a16="http://schemas.microsoft.com/office/drawing/2014/main" id="{0349C087-CDF8-4349-987C-CE42710622DC}"/>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9475996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B0229A-D162-8449-A53F-6E30E1C3E447}"/>
              </a:ext>
            </a:extLst>
          </p:cNvPr>
          <p:cNvPicPr>
            <a:picLocks noChangeAspect="1"/>
          </p:cNvPicPr>
          <p:nvPr/>
        </p:nvPicPr>
        <p:blipFill>
          <a:blip r:embed="rId3"/>
          <a:stretch>
            <a:fillRect/>
          </a:stretch>
        </p:blipFill>
        <p:spPr>
          <a:xfrm>
            <a:off x="5955490" y="2931990"/>
            <a:ext cx="2662276" cy="1800000"/>
          </a:xfrm>
          <a:prstGeom prst="rect">
            <a:avLst/>
          </a:prstGeom>
        </p:spPr>
      </p:pic>
      <p:sp>
        <p:nvSpPr>
          <p:cNvPr id="7" name="Segnaposto numero diapositiva 6"/>
          <p:cNvSpPr>
            <a:spLocks noGrp="1"/>
          </p:cNvSpPr>
          <p:nvPr>
            <p:ph type="sldNum" sz="quarter" idx="12"/>
          </p:nvPr>
        </p:nvSpPr>
        <p:spPr/>
        <p:txBody>
          <a:bodyPr/>
          <a:lstStyle/>
          <a:p>
            <a:r>
              <a:rPr lang="it-IT" dirty="0"/>
              <a:t>12</a:t>
            </a:r>
            <a:r>
              <a:rPr lang="it" dirty="0"/>
              <a:t>/25</a:t>
            </a:r>
            <a:endParaRPr lang="it-IT" dirty="0"/>
          </a:p>
        </p:txBody>
      </p:sp>
      <p:grpSp>
        <p:nvGrpSpPr>
          <p:cNvPr id="62" name="Group 61">
            <a:extLst>
              <a:ext uri="{FF2B5EF4-FFF2-40B4-BE49-F238E27FC236}">
                <a16:creationId xmlns:a16="http://schemas.microsoft.com/office/drawing/2014/main" id="{E29A2CB8-92B7-3149-95D7-08FF784172A5}"/>
              </a:ext>
            </a:extLst>
          </p:cNvPr>
          <p:cNvGrpSpPr/>
          <p:nvPr/>
        </p:nvGrpSpPr>
        <p:grpSpPr>
          <a:xfrm>
            <a:off x="391266" y="2113026"/>
            <a:ext cx="2524549" cy="876030"/>
            <a:chOff x="355814" y="2973527"/>
            <a:chExt cx="3366065" cy="1168041"/>
          </a:xfrm>
        </p:grpSpPr>
        <p:pic>
          <p:nvPicPr>
            <p:cNvPr id="63" name="Picture 62">
              <a:extLst>
                <a:ext uri="{FF2B5EF4-FFF2-40B4-BE49-F238E27FC236}">
                  <a16:creationId xmlns:a16="http://schemas.microsoft.com/office/drawing/2014/main" id="{697304F3-3988-FC46-8B5A-75684D7AD406}"/>
                </a:ext>
              </a:extLst>
            </p:cNvPr>
            <p:cNvPicPr>
              <a:picLocks noChangeAspect="1"/>
            </p:cNvPicPr>
            <p:nvPr/>
          </p:nvPicPr>
          <p:blipFill>
            <a:blip r:embed="rId4"/>
            <a:stretch>
              <a:fillRect/>
            </a:stretch>
          </p:blipFill>
          <p:spPr>
            <a:xfrm>
              <a:off x="505187" y="3707915"/>
              <a:ext cx="2183488" cy="433653"/>
            </a:xfrm>
            <a:prstGeom prst="rect">
              <a:avLst/>
            </a:prstGeom>
            <a:ln>
              <a:noFill/>
            </a:ln>
          </p:spPr>
        </p:pic>
        <p:sp>
          <p:nvSpPr>
            <p:cNvPr id="64" name="Rectangle 63">
              <a:extLst>
                <a:ext uri="{FF2B5EF4-FFF2-40B4-BE49-F238E27FC236}">
                  <a16:creationId xmlns:a16="http://schemas.microsoft.com/office/drawing/2014/main" id="{C6FAF4B8-45B2-8647-B4C8-DF3E484307CD}"/>
                </a:ext>
              </a:extLst>
            </p:cNvPr>
            <p:cNvSpPr/>
            <p:nvPr/>
          </p:nvSpPr>
          <p:spPr>
            <a:xfrm>
              <a:off x="355814" y="2973527"/>
              <a:ext cx="3366065" cy="677108"/>
            </a:xfrm>
            <a:prstGeom prst="rect">
              <a:avLst/>
            </a:prstGeom>
          </p:spPr>
          <p:txBody>
            <a:bodyPr wrap="square">
              <a:spAutoFit/>
            </a:bodyPr>
            <a:lstStyle/>
            <a:p>
              <a:r>
                <a:rPr lang="en-US" sz="900" dirty="0"/>
                <a:t>Under the assumption of:</a:t>
              </a:r>
            </a:p>
            <a:p>
              <a:pPr marL="214313" indent="-214313">
                <a:buFontTx/>
                <a:buChar char="-"/>
              </a:pPr>
              <a:r>
                <a:rPr lang="en-US" sz="900" dirty="0"/>
                <a:t>Dominant </a:t>
              </a:r>
              <a:r>
                <a:rPr lang="en-US" sz="900" dirty="0">
                  <a:solidFill>
                    <a:srgbClr val="FF0000"/>
                  </a:solidFill>
                </a:rPr>
                <a:t>dipolar component </a:t>
              </a:r>
            </a:p>
            <a:p>
              <a:pPr marL="214313" indent="-214313">
                <a:buFontTx/>
                <a:buChar char="-"/>
              </a:pPr>
              <a:r>
                <a:rPr lang="en-US" sz="900" dirty="0"/>
                <a:t>Linear </a:t>
              </a:r>
              <a:r>
                <a:rPr lang="en-US" sz="900" dirty="0">
                  <a:solidFill>
                    <a:srgbClr val="FF0000"/>
                  </a:solidFill>
                </a:rPr>
                <a:t>dependence of the charge</a:t>
              </a:r>
            </a:p>
          </p:txBody>
        </p:sp>
      </p:grpSp>
      <p:pic>
        <p:nvPicPr>
          <p:cNvPr id="73" name="Picture 72">
            <a:extLst>
              <a:ext uri="{FF2B5EF4-FFF2-40B4-BE49-F238E27FC236}">
                <a16:creationId xmlns:a16="http://schemas.microsoft.com/office/drawing/2014/main" id="{41768B57-7EBB-E443-BB47-FE0DCFC7CEFC}"/>
              </a:ext>
            </a:extLst>
          </p:cNvPr>
          <p:cNvPicPr>
            <a:picLocks noChangeAspect="1"/>
          </p:cNvPicPr>
          <p:nvPr/>
        </p:nvPicPr>
        <p:blipFill rotWithShape="1">
          <a:blip r:embed="rId5">
            <a:extLst>
              <a:ext uri="{28A0092B-C50C-407E-A947-70E740481C1C}">
                <a14:useLocalDpi xmlns:a14="http://schemas.microsoft.com/office/drawing/2010/main" val="0"/>
              </a:ext>
            </a:extLst>
          </a:blip>
          <a:srcRect l="4717" r="5656"/>
          <a:stretch/>
        </p:blipFill>
        <p:spPr>
          <a:xfrm>
            <a:off x="2653913" y="2856229"/>
            <a:ext cx="3045003" cy="1800000"/>
          </a:xfrm>
          <a:prstGeom prst="rect">
            <a:avLst/>
          </a:prstGeom>
        </p:spPr>
      </p:pic>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46D3D0A5-D6D4-1144-9032-0C58DF02434E}"/>
              </a:ext>
            </a:extLst>
          </p:cNvPr>
          <p:cNvGrpSpPr/>
          <p:nvPr/>
        </p:nvGrpSpPr>
        <p:grpSpPr>
          <a:xfrm>
            <a:off x="6823165" y="3679454"/>
            <a:ext cx="2501363" cy="686744"/>
            <a:chOff x="6228184" y="3707051"/>
            <a:chExt cx="2501363" cy="686744"/>
          </a:xfrm>
        </p:grpSpPr>
        <p:pic>
          <p:nvPicPr>
            <p:cNvPr id="74" name="Picture 73">
              <a:extLst>
                <a:ext uri="{FF2B5EF4-FFF2-40B4-BE49-F238E27FC236}">
                  <a16:creationId xmlns:a16="http://schemas.microsoft.com/office/drawing/2014/main" id="{E6A86CFB-4DB8-0443-8625-FBB4A8D0DDC2}"/>
                </a:ext>
              </a:extLst>
            </p:cNvPr>
            <p:cNvPicPr>
              <a:picLocks noChangeAspect="1"/>
            </p:cNvPicPr>
            <p:nvPr/>
          </p:nvPicPr>
          <p:blipFill>
            <a:blip r:embed="rId6"/>
            <a:stretch>
              <a:fillRect/>
            </a:stretch>
          </p:blipFill>
          <p:spPr>
            <a:xfrm>
              <a:off x="7503950" y="3707051"/>
              <a:ext cx="1009794" cy="673196"/>
            </a:xfrm>
            <a:prstGeom prst="rect">
              <a:avLst/>
            </a:prstGeom>
          </p:spPr>
        </p:pic>
        <p:sp>
          <p:nvSpPr>
            <p:cNvPr id="32" name="TextBox 31">
              <a:extLst>
                <a:ext uri="{FF2B5EF4-FFF2-40B4-BE49-F238E27FC236}">
                  <a16:creationId xmlns:a16="http://schemas.microsoft.com/office/drawing/2014/main" id="{24E88A3D-DFA7-AD43-AD50-74A62E4E477D}"/>
                </a:ext>
              </a:extLst>
            </p:cNvPr>
            <p:cNvSpPr txBox="1"/>
            <p:nvPr/>
          </p:nvSpPr>
          <p:spPr>
            <a:xfrm>
              <a:off x="6228184" y="4139879"/>
              <a:ext cx="2501363" cy="253916"/>
            </a:xfrm>
            <a:prstGeom prst="rect">
              <a:avLst/>
            </a:prstGeom>
            <a:noFill/>
          </p:spPr>
          <p:txBody>
            <a:bodyPr wrap="square" rtlCol="0">
              <a:spAutoFit/>
            </a:bodyPr>
            <a:lstStyle/>
            <a:p>
              <a:r>
                <a:rPr lang="en-US" sz="1050" dirty="0">
                  <a:solidFill>
                    <a:srgbClr val="FF0000"/>
                  </a:solidFill>
                </a:rPr>
                <a:t>Dominated by short range wakefield</a:t>
              </a:r>
            </a:p>
          </p:txBody>
        </p:sp>
      </p:grpSp>
      <p:grpSp>
        <p:nvGrpSpPr>
          <p:cNvPr id="27" name="Group 26">
            <a:extLst>
              <a:ext uri="{FF2B5EF4-FFF2-40B4-BE49-F238E27FC236}">
                <a16:creationId xmlns:a16="http://schemas.microsoft.com/office/drawing/2014/main" id="{DCDDC907-B1D7-CE48-818F-C7DFE2BC5986}"/>
              </a:ext>
            </a:extLst>
          </p:cNvPr>
          <p:cNvGrpSpPr/>
          <p:nvPr/>
        </p:nvGrpSpPr>
        <p:grpSpPr>
          <a:xfrm>
            <a:off x="3131840" y="572213"/>
            <a:ext cx="2557235" cy="2168063"/>
            <a:chOff x="2687727" y="603185"/>
            <a:chExt cx="3409647" cy="2890750"/>
          </a:xfrm>
        </p:grpSpPr>
        <p:pic>
          <p:nvPicPr>
            <p:cNvPr id="28" name="Picture 27">
              <a:extLst>
                <a:ext uri="{FF2B5EF4-FFF2-40B4-BE49-F238E27FC236}">
                  <a16:creationId xmlns:a16="http://schemas.microsoft.com/office/drawing/2014/main" id="{0CE51152-CF37-664F-8590-340F9AE04A59}"/>
                </a:ext>
              </a:extLst>
            </p:cNvPr>
            <p:cNvPicPr>
              <a:picLocks noChangeAspect="1"/>
            </p:cNvPicPr>
            <p:nvPr/>
          </p:nvPicPr>
          <p:blipFill rotWithShape="1">
            <a:blip r:embed="rId7">
              <a:extLst>
                <a:ext uri="{28A0092B-C50C-407E-A947-70E740481C1C}">
                  <a14:useLocalDpi xmlns:a14="http://schemas.microsoft.com/office/drawing/2010/main" val="0"/>
                </a:ext>
              </a:extLst>
            </a:blip>
            <a:srcRect t="4885" r="6195"/>
            <a:stretch/>
          </p:blipFill>
          <p:spPr>
            <a:xfrm>
              <a:off x="2687727" y="1157000"/>
              <a:ext cx="3409647" cy="2336935"/>
            </a:xfrm>
            <a:prstGeom prst="rect">
              <a:avLst/>
            </a:prstGeom>
          </p:spPr>
        </p:pic>
        <p:sp>
          <p:nvSpPr>
            <p:cNvPr id="33" name="TextBox 32">
              <a:extLst>
                <a:ext uri="{FF2B5EF4-FFF2-40B4-BE49-F238E27FC236}">
                  <a16:creationId xmlns:a16="http://schemas.microsoft.com/office/drawing/2014/main" id="{922E5B55-7727-434F-8312-2EE27A0845A8}"/>
                </a:ext>
              </a:extLst>
            </p:cNvPr>
            <p:cNvSpPr txBox="1"/>
            <p:nvPr/>
          </p:nvSpPr>
          <p:spPr>
            <a:xfrm rot="19393445">
              <a:off x="4986432" y="1461313"/>
              <a:ext cx="962229" cy="338555"/>
            </a:xfrm>
            <a:prstGeom prst="rect">
              <a:avLst/>
            </a:prstGeom>
            <a:noFill/>
          </p:spPr>
          <p:txBody>
            <a:bodyPr wrap="none" rtlCol="0">
              <a:spAutoFit/>
            </a:bodyPr>
            <a:lstStyle/>
            <a:p>
              <a:r>
                <a:rPr lang="en-US" sz="1050" dirty="0"/>
                <a:t>Slope =1</a:t>
              </a:r>
            </a:p>
          </p:txBody>
        </p:sp>
        <p:sp>
          <p:nvSpPr>
            <p:cNvPr id="34" name="TextBox 33">
              <a:extLst>
                <a:ext uri="{FF2B5EF4-FFF2-40B4-BE49-F238E27FC236}">
                  <a16:creationId xmlns:a16="http://schemas.microsoft.com/office/drawing/2014/main" id="{D755B0CC-0EF7-DC45-94AD-CE3DA31D920A}"/>
                </a:ext>
              </a:extLst>
            </p:cNvPr>
            <p:cNvSpPr txBox="1"/>
            <p:nvPr/>
          </p:nvSpPr>
          <p:spPr>
            <a:xfrm>
              <a:off x="2991087" y="1177128"/>
              <a:ext cx="2853128" cy="338555"/>
            </a:xfrm>
            <a:prstGeom prst="rect">
              <a:avLst/>
            </a:prstGeom>
            <a:noFill/>
          </p:spPr>
          <p:txBody>
            <a:bodyPr wrap="square" rtlCol="0">
              <a:spAutoFit/>
            </a:bodyPr>
            <a:lstStyle/>
            <a:p>
              <a:r>
                <a:rPr lang="en-US" sz="1050" dirty="0">
                  <a:solidFill>
                    <a:srgbClr val="FF0000"/>
                  </a:solidFill>
                </a:rPr>
                <a:t>Dominant dipolar component </a:t>
              </a:r>
            </a:p>
          </p:txBody>
        </p:sp>
        <p:pic>
          <p:nvPicPr>
            <p:cNvPr id="35" name="Picture 34">
              <a:extLst>
                <a:ext uri="{FF2B5EF4-FFF2-40B4-BE49-F238E27FC236}">
                  <a16:creationId xmlns:a16="http://schemas.microsoft.com/office/drawing/2014/main" id="{EBE937F7-E12F-5F46-963D-7812CCE17776}"/>
                </a:ext>
              </a:extLst>
            </p:cNvPr>
            <p:cNvPicPr>
              <a:picLocks noChangeAspect="1"/>
            </p:cNvPicPr>
            <p:nvPr/>
          </p:nvPicPr>
          <p:blipFill>
            <a:blip r:embed="rId6"/>
            <a:stretch>
              <a:fillRect/>
            </a:stretch>
          </p:blipFill>
          <p:spPr>
            <a:xfrm>
              <a:off x="2860062" y="603185"/>
              <a:ext cx="1346392" cy="897595"/>
            </a:xfrm>
            <a:prstGeom prst="rect">
              <a:avLst/>
            </a:prstGeom>
          </p:spPr>
        </p:pic>
      </p:grpSp>
      <p:sp>
        <p:nvSpPr>
          <p:cNvPr id="38" name="TextBox 37">
            <a:extLst>
              <a:ext uri="{FF2B5EF4-FFF2-40B4-BE49-F238E27FC236}">
                <a16:creationId xmlns:a16="http://schemas.microsoft.com/office/drawing/2014/main" id="{12FA94BB-AC16-B641-8EFD-47ADDE72EE63}"/>
              </a:ext>
            </a:extLst>
          </p:cNvPr>
          <p:cNvSpPr txBox="1"/>
          <p:nvPr/>
        </p:nvSpPr>
        <p:spPr>
          <a:xfrm>
            <a:off x="503296" y="3568312"/>
            <a:ext cx="1976823" cy="276999"/>
          </a:xfrm>
          <a:prstGeom prst="rect">
            <a:avLst/>
          </a:prstGeom>
          <a:noFill/>
        </p:spPr>
        <p:txBody>
          <a:bodyPr wrap="none" rtlCol="0">
            <a:spAutoFit/>
          </a:bodyPr>
          <a:lstStyle/>
          <a:p>
            <a:r>
              <a:rPr lang="en-US" sz="1200" dirty="0">
                <a:solidFill>
                  <a:srgbClr val="FF0000"/>
                </a:solidFill>
              </a:rPr>
              <a:t>Mixed</a:t>
            </a:r>
            <a:r>
              <a:rPr lang="en-US" sz="1200" dirty="0"/>
              <a:t> number of bunches</a:t>
            </a:r>
          </a:p>
        </p:txBody>
      </p:sp>
      <p:sp>
        <p:nvSpPr>
          <p:cNvPr id="39" name="TextBox 38">
            <a:extLst>
              <a:ext uri="{FF2B5EF4-FFF2-40B4-BE49-F238E27FC236}">
                <a16:creationId xmlns:a16="http://schemas.microsoft.com/office/drawing/2014/main" id="{160E6E2E-1B94-3F48-9426-D22DE0FE2582}"/>
              </a:ext>
            </a:extLst>
          </p:cNvPr>
          <p:cNvSpPr txBox="1"/>
          <p:nvPr/>
        </p:nvSpPr>
        <p:spPr>
          <a:xfrm>
            <a:off x="377429" y="1291592"/>
            <a:ext cx="2276484" cy="461665"/>
          </a:xfrm>
          <a:prstGeom prst="rect">
            <a:avLst/>
          </a:prstGeom>
          <a:noFill/>
        </p:spPr>
        <p:txBody>
          <a:bodyPr wrap="square" rtlCol="0">
            <a:spAutoFit/>
          </a:bodyPr>
          <a:lstStyle/>
          <a:p>
            <a:r>
              <a:rPr lang="en-US" sz="1200" dirty="0"/>
              <a:t>- </a:t>
            </a:r>
            <a:r>
              <a:rPr lang="en-US" sz="1200" dirty="0">
                <a:solidFill>
                  <a:srgbClr val="FF0000"/>
                </a:solidFill>
              </a:rPr>
              <a:t>Single</a:t>
            </a:r>
            <a:r>
              <a:rPr lang="en-US" sz="1200" dirty="0"/>
              <a:t> bunch</a:t>
            </a:r>
          </a:p>
          <a:p>
            <a:r>
              <a:rPr lang="en-US" sz="1200" dirty="0"/>
              <a:t>- </a:t>
            </a:r>
            <a:r>
              <a:rPr lang="en-US" sz="1200" dirty="0">
                <a:solidFill>
                  <a:srgbClr val="FF0000"/>
                </a:solidFill>
              </a:rPr>
              <a:t>Constant bunch length </a:t>
            </a:r>
            <a:r>
              <a:rPr lang="en-US" sz="1200" dirty="0"/>
              <a:t>(4 ps) </a:t>
            </a:r>
          </a:p>
        </p:txBody>
      </p:sp>
      <p:grpSp>
        <p:nvGrpSpPr>
          <p:cNvPr id="43" name="Group 42">
            <a:extLst>
              <a:ext uri="{FF2B5EF4-FFF2-40B4-BE49-F238E27FC236}">
                <a16:creationId xmlns:a16="http://schemas.microsoft.com/office/drawing/2014/main" id="{7D99BE10-B47F-FD41-A130-80AEF322198A}"/>
              </a:ext>
            </a:extLst>
          </p:cNvPr>
          <p:cNvGrpSpPr/>
          <p:nvPr/>
        </p:nvGrpSpPr>
        <p:grpSpPr>
          <a:xfrm>
            <a:off x="6012160" y="846903"/>
            <a:ext cx="2664296" cy="2012879"/>
            <a:chOff x="6156176" y="706271"/>
            <a:chExt cx="2664296" cy="2012879"/>
          </a:xfrm>
        </p:grpSpPr>
        <p:pic>
          <p:nvPicPr>
            <p:cNvPr id="44" name="Picture 43">
              <a:extLst>
                <a:ext uri="{FF2B5EF4-FFF2-40B4-BE49-F238E27FC236}">
                  <a16:creationId xmlns:a16="http://schemas.microsoft.com/office/drawing/2014/main" id="{B490D495-0CED-614E-AC64-252E1F29B0FF}"/>
                </a:ext>
              </a:extLst>
            </p:cNvPr>
            <p:cNvPicPr>
              <a:picLocks noChangeAspect="1"/>
            </p:cNvPicPr>
            <p:nvPr/>
          </p:nvPicPr>
          <p:blipFill>
            <a:blip r:embed="rId8"/>
            <a:stretch>
              <a:fillRect/>
            </a:stretch>
          </p:blipFill>
          <p:spPr>
            <a:xfrm>
              <a:off x="6156176" y="706271"/>
              <a:ext cx="2664296" cy="2012879"/>
            </a:xfrm>
            <a:prstGeom prst="rect">
              <a:avLst/>
            </a:prstGeom>
          </p:spPr>
        </p:pic>
        <p:grpSp>
          <p:nvGrpSpPr>
            <p:cNvPr id="45" name="Group 44">
              <a:extLst>
                <a:ext uri="{FF2B5EF4-FFF2-40B4-BE49-F238E27FC236}">
                  <a16:creationId xmlns:a16="http://schemas.microsoft.com/office/drawing/2014/main" id="{A941A9AD-FBBE-D44A-8D75-95FFD3B656AD}"/>
                </a:ext>
              </a:extLst>
            </p:cNvPr>
            <p:cNvGrpSpPr/>
            <p:nvPr/>
          </p:nvGrpSpPr>
          <p:grpSpPr>
            <a:xfrm>
              <a:off x="6456637" y="949123"/>
              <a:ext cx="2192574" cy="673196"/>
              <a:chOff x="6237764" y="1566493"/>
              <a:chExt cx="2192574" cy="673196"/>
            </a:xfrm>
          </p:grpSpPr>
          <p:pic>
            <p:nvPicPr>
              <p:cNvPr id="46" name="Picture 45">
                <a:extLst>
                  <a:ext uri="{FF2B5EF4-FFF2-40B4-BE49-F238E27FC236}">
                    <a16:creationId xmlns:a16="http://schemas.microsoft.com/office/drawing/2014/main" id="{1C46156F-E2BD-9A4A-AAAA-A3ECFA625726}"/>
                  </a:ext>
                </a:extLst>
              </p:cNvPr>
              <p:cNvPicPr>
                <a:picLocks noChangeAspect="1"/>
              </p:cNvPicPr>
              <p:nvPr/>
            </p:nvPicPr>
            <p:blipFill>
              <a:blip r:embed="rId6"/>
              <a:stretch>
                <a:fillRect/>
              </a:stretch>
            </p:blipFill>
            <p:spPr>
              <a:xfrm>
                <a:off x="7428543" y="1566493"/>
                <a:ext cx="989461" cy="673196"/>
              </a:xfrm>
              <a:prstGeom prst="rect">
                <a:avLst/>
              </a:prstGeom>
            </p:spPr>
          </p:pic>
          <p:sp>
            <p:nvSpPr>
              <p:cNvPr id="47" name="TextBox 46">
                <a:extLst>
                  <a:ext uri="{FF2B5EF4-FFF2-40B4-BE49-F238E27FC236}">
                    <a16:creationId xmlns:a16="http://schemas.microsoft.com/office/drawing/2014/main" id="{C60097AE-FAFD-AC4A-A4FE-912BF3D0656C}"/>
                  </a:ext>
                </a:extLst>
              </p:cNvPr>
              <p:cNvSpPr txBox="1"/>
              <p:nvPr/>
            </p:nvSpPr>
            <p:spPr>
              <a:xfrm>
                <a:off x="6237764" y="1570436"/>
                <a:ext cx="2192574" cy="253916"/>
              </a:xfrm>
              <a:prstGeom prst="rect">
                <a:avLst/>
              </a:prstGeom>
              <a:noFill/>
            </p:spPr>
            <p:txBody>
              <a:bodyPr wrap="square" rtlCol="0">
                <a:spAutoFit/>
              </a:bodyPr>
              <a:lstStyle/>
              <a:p>
                <a:r>
                  <a:rPr lang="en-US" sz="1050" dirty="0">
                    <a:solidFill>
                      <a:srgbClr val="FF0000"/>
                    </a:solidFill>
                  </a:rPr>
                  <a:t>Linear dependence of the charge</a:t>
                </a:r>
              </a:p>
            </p:txBody>
          </p:sp>
        </p:grpSp>
      </p:grpSp>
      <p:grpSp>
        <p:nvGrpSpPr>
          <p:cNvPr id="29" name="Group 28">
            <a:extLst>
              <a:ext uri="{FF2B5EF4-FFF2-40B4-BE49-F238E27FC236}">
                <a16:creationId xmlns:a16="http://schemas.microsoft.com/office/drawing/2014/main" id="{9C201688-5EB1-E246-BE0A-8C73AA89F088}"/>
              </a:ext>
            </a:extLst>
          </p:cNvPr>
          <p:cNvGrpSpPr/>
          <p:nvPr/>
        </p:nvGrpSpPr>
        <p:grpSpPr>
          <a:xfrm>
            <a:off x="65189" y="4757440"/>
            <a:ext cx="4360624" cy="371230"/>
            <a:chOff x="65189" y="4757440"/>
            <a:chExt cx="4360624" cy="371230"/>
          </a:xfrm>
        </p:grpSpPr>
        <p:pic>
          <p:nvPicPr>
            <p:cNvPr id="31" name="Picture 30">
              <a:extLst>
                <a:ext uri="{FF2B5EF4-FFF2-40B4-BE49-F238E27FC236}">
                  <a16:creationId xmlns:a16="http://schemas.microsoft.com/office/drawing/2014/main" id="{5C78A6C6-9059-014B-995B-2D6EE5A85C6E}"/>
                </a:ext>
              </a:extLst>
            </p:cNvPr>
            <p:cNvPicPr>
              <a:picLocks noChangeAspect="1"/>
            </p:cNvPicPr>
            <p:nvPr/>
          </p:nvPicPr>
          <p:blipFill>
            <a:blip r:embed="rId9"/>
            <a:stretch>
              <a:fillRect/>
            </a:stretch>
          </p:blipFill>
          <p:spPr>
            <a:xfrm>
              <a:off x="65189" y="4757440"/>
              <a:ext cx="372661" cy="371230"/>
            </a:xfrm>
            <a:prstGeom prst="rect">
              <a:avLst/>
            </a:prstGeom>
          </p:spPr>
        </p:pic>
        <p:pic>
          <p:nvPicPr>
            <p:cNvPr id="41" name="Picture 40">
              <a:extLst>
                <a:ext uri="{FF2B5EF4-FFF2-40B4-BE49-F238E27FC236}">
                  <a16:creationId xmlns:a16="http://schemas.microsoft.com/office/drawing/2014/main" id="{81EF7396-E643-C342-A278-BFB49F9151E7}"/>
                </a:ext>
              </a:extLst>
            </p:cNvPr>
            <p:cNvPicPr>
              <a:picLocks noChangeAspect="1"/>
            </p:cNvPicPr>
            <p:nvPr/>
          </p:nvPicPr>
          <p:blipFill rotWithShape="1">
            <a:blip r:embed="rId10"/>
            <a:srcRect l="30935" t="1" b="-5099"/>
            <a:stretch/>
          </p:blipFill>
          <p:spPr>
            <a:xfrm>
              <a:off x="1244776" y="4786060"/>
              <a:ext cx="3181037" cy="341309"/>
            </a:xfrm>
            <a:prstGeom prst="rect">
              <a:avLst/>
            </a:prstGeom>
          </p:spPr>
        </p:pic>
        <p:cxnSp>
          <p:nvCxnSpPr>
            <p:cNvPr id="42" name="Straight Connector 41">
              <a:extLst>
                <a:ext uri="{FF2B5EF4-FFF2-40B4-BE49-F238E27FC236}">
                  <a16:creationId xmlns:a16="http://schemas.microsoft.com/office/drawing/2014/main" id="{B32E7E45-AAC5-F742-921E-B2C917F0FC1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40573E72-F3C8-1D48-8CF4-C53F0D7343A6}"/>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9" name="Immagine 3">
              <a:extLst>
                <a:ext uri="{FF2B5EF4-FFF2-40B4-BE49-F238E27FC236}">
                  <a16:creationId xmlns:a16="http://schemas.microsoft.com/office/drawing/2014/main" id="{A59E2D34-18B2-B84F-A66A-B8A8A2B0DA2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36" name="Titolo 1">
            <a:extLst>
              <a:ext uri="{FF2B5EF4-FFF2-40B4-BE49-F238E27FC236}">
                <a16:creationId xmlns:a16="http://schemas.microsoft.com/office/drawing/2014/main" id="{DD1118ED-07B7-9B4B-91A5-19471AFB2A66}"/>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Results</a:t>
            </a:r>
          </a:p>
        </p:txBody>
      </p:sp>
      <p:cxnSp>
        <p:nvCxnSpPr>
          <p:cNvPr id="37" name="Straight Connector 36">
            <a:extLst>
              <a:ext uri="{FF2B5EF4-FFF2-40B4-BE49-F238E27FC236}">
                <a16:creationId xmlns:a16="http://schemas.microsoft.com/office/drawing/2014/main" id="{2D4D718F-64E6-F540-995D-5F717C3FA7B0}"/>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0" name="Google Shape;55;p13">
            <a:extLst>
              <a:ext uri="{FF2B5EF4-FFF2-40B4-BE49-F238E27FC236}">
                <a16:creationId xmlns:a16="http://schemas.microsoft.com/office/drawing/2014/main" id="{2B4414C7-3AAB-1140-8682-309C12A8D574}"/>
              </a:ext>
            </a:extLst>
          </p:cNvPr>
          <p:cNvPicPr preferRelativeResize="0"/>
          <p:nvPr/>
        </p:nvPicPr>
        <p:blipFill>
          <a:blip r:embed="rId12">
            <a:alphaModFix/>
          </a:blip>
          <a:stretch>
            <a:fillRect/>
          </a:stretch>
        </p:blipFill>
        <p:spPr>
          <a:xfrm>
            <a:off x="4523454" y="4773769"/>
            <a:ext cx="1044104" cy="338572"/>
          </a:xfrm>
          <a:prstGeom prst="rect">
            <a:avLst/>
          </a:prstGeom>
          <a:noFill/>
          <a:ln>
            <a:noFill/>
          </a:ln>
        </p:spPr>
      </p:pic>
      <p:sp>
        <p:nvSpPr>
          <p:cNvPr id="50" name="Google Shape;60;p13">
            <a:extLst>
              <a:ext uri="{FF2B5EF4-FFF2-40B4-BE49-F238E27FC236}">
                <a16:creationId xmlns:a16="http://schemas.microsoft.com/office/drawing/2014/main" id="{B81FE203-3658-8342-B9B1-89FDB1B927EC}"/>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8619780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8" name="Google Shape;8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r>
              <a:rPr lang="it" dirty="0"/>
              <a:t>13/25</a:t>
            </a:r>
            <a:endParaRPr dirty="0"/>
          </a:p>
        </p:txBody>
      </p:sp>
      <p:sp>
        <p:nvSpPr>
          <p:cNvPr id="4" name="Rectangle 3">
            <a:extLst>
              <a:ext uri="{FF2B5EF4-FFF2-40B4-BE49-F238E27FC236}">
                <a16:creationId xmlns:a16="http://schemas.microsoft.com/office/drawing/2014/main" id="{A1F77021-5B60-8E4E-9966-220C9CE29A3C}"/>
              </a:ext>
            </a:extLst>
          </p:cNvPr>
          <p:cNvSpPr/>
          <p:nvPr/>
        </p:nvSpPr>
        <p:spPr>
          <a:xfrm>
            <a:off x="991687" y="-10562"/>
            <a:ext cx="2569934" cy="923330"/>
          </a:xfrm>
          <a:prstGeom prst="rect">
            <a:avLst/>
          </a:prstGeom>
          <a:noFill/>
        </p:spPr>
        <p:txBody>
          <a:bodyPr wrap="none" lIns="91440" tIns="45720" rIns="91440" bIns="45720">
            <a:spAutoFit/>
          </a:bodyPr>
          <a:lstStyle/>
          <a:p>
            <a:pPr algn="ctr"/>
            <a:r>
              <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rPr>
              <a:t>Outline</a:t>
            </a:r>
          </a:p>
        </p:txBody>
      </p:sp>
      <p:cxnSp>
        <p:nvCxnSpPr>
          <p:cNvPr id="13" name="Straight Connector 12">
            <a:extLst>
              <a:ext uri="{FF2B5EF4-FFF2-40B4-BE49-F238E27FC236}">
                <a16:creationId xmlns:a16="http://schemas.microsoft.com/office/drawing/2014/main" id="{ED55E854-A98A-E64F-8DA5-7E56C5F20F2E}"/>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E1BCC9C-77C3-FE45-A4BF-9FE9A0EB9016}"/>
              </a:ext>
            </a:extLst>
          </p:cNvPr>
          <p:cNvSpPr txBox="1"/>
          <p:nvPr/>
        </p:nvSpPr>
        <p:spPr>
          <a:xfrm>
            <a:off x="282630" y="912768"/>
            <a:ext cx="3988048" cy="3693319"/>
          </a:xfrm>
          <a:prstGeom prst="rect">
            <a:avLst/>
          </a:prstGeom>
          <a:noFill/>
        </p:spPr>
        <p:txBody>
          <a:bodyPr wrap="square" rtlCol="0">
            <a:spAutoFit/>
          </a:bodyPr>
          <a:lstStyle/>
          <a:p>
            <a:pPr marL="214313" indent="-214313">
              <a:buFont typeface="Wingdings" pitchFamily="2" charset="2"/>
              <a:buChar char="q"/>
            </a:pPr>
            <a:r>
              <a:rPr lang="en-US" sz="1800" dirty="0"/>
              <a:t>CLEAR (CERN Linear Electron Accelerator for Research)</a:t>
            </a:r>
          </a:p>
          <a:p>
            <a:pPr marL="214313" indent="-214313">
              <a:buFont typeface="Wingdings" pitchFamily="2" charset="2"/>
              <a:buChar char="q"/>
            </a:pPr>
            <a:r>
              <a:rPr lang="en-US" sz="1800" dirty="0"/>
              <a:t>Wakefields study</a:t>
            </a:r>
          </a:p>
          <a:p>
            <a:pPr marL="557213" lvl="1" indent="-214313">
              <a:buFont typeface="Wingdings" pitchFamily="2" charset="2"/>
              <a:buChar char="Ø"/>
            </a:pPr>
            <a:r>
              <a:rPr lang="en-US" sz="1800" dirty="0"/>
              <a:t>Background</a:t>
            </a:r>
          </a:p>
          <a:p>
            <a:pPr marL="557213" lvl="1" indent="-214313">
              <a:buFont typeface="Wingdings" pitchFamily="2" charset="2"/>
              <a:buChar char="Ø"/>
            </a:pPr>
            <a:r>
              <a:rPr lang="en-US" sz="1800" dirty="0"/>
              <a:t>Problem</a:t>
            </a:r>
          </a:p>
          <a:p>
            <a:pPr marL="557213" lvl="1" indent="-214313">
              <a:buFont typeface="Wingdings" pitchFamily="2" charset="2"/>
              <a:buChar char="Ø"/>
            </a:pPr>
            <a:r>
              <a:rPr lang="en-US" sz="1800" dirty="0"/>
              <a:t>Proposal</a:t>
            </a:r>
          </a:p>
          <a:p>
            <a:pPr marL="557213" lvl="1" indent="-214313">
              <a:buFont typeface="Wingdings" pitchFamily="2" charset="2"/>
              <a:buChar char="Ø"/>
            </a:pPr>
            <a:r>
              <a:rPr lang="en-US" sz="1800" dirty="0"/>
              <a:t>Results</a:t>
            </a:r>
          </a:p>
          <a:p>
            <a:pPr marL="214313" indent="-214313">
              <a:buFont typeface="Wingdings" pitchFamily="2" charset="2"/>
              <a:buChar char="q"/>
            </a:pPr>
            <a:r>
              <a:rPr lang="en-US" sz="1800" dirty="0">
                <a:solidFill>
                  <a:srgbClr val="FF0000"/>
                </a:solidFill>
              </a:rPr>
              <a:t>Bunch length study</a:t>
            </a:r>
          </a:p>
          <a:p>
            <a:pPr marL="557213" lvl="1" indent="-214313">
              <a:buFont typeface="Wingdings" pitchFamily="2" charset="2"/>
              <a:buChar char="Ø"/>
            </a:pPr>
            <a:r>
              <a:rPr lang="en-US" sz="1800" dirty="0">
                <a:solidFill>
                  <a:srgbClr val="FFC000"/>
                </a:solidFill>
              </a:rPr>
              <a:t>Background</a:t>
            </a:r>
          </a:p>
          <a:p>
            <a:pPr marL="557213" lvl="1" indent="-214313">
              <a:buFont typeface="Wingdings" pitchFamily="2" charset="2"/>
              <a:buChar char="Ø"/>
            </a:pPr>
            <a:r>
              <a:rPr lang="en-US" sz="1800" dirty="0">
                <a:solidFill>
                  <a:srgbClr val="FFC000"/>
                </a:solidFill>
              </a:rPr>
              <a:t>Problem</a:t>
            </a:r>
          </a:p>
          <a:p>
            <a:pPr marL="557213" lvl="1" indent="-214313">
              <a:buFont typeface="Wingdings" pitchFamily="2" charset="2"/>
              <a:buChar char="Ø"/>
            </a:pPr>
            <a:r>
              <a:rPr lang="en-US" sz="1800" dirty="0">
                <a:solidFill>
                  <a:srgbClr val="FFC000"/>
                </a:solidFill>
              </a:rPr>
              <a:t>Proposal</a:t>
            </a:r>
          </a:p>
          <a:p>
            <a:pPr marL="557213" lvl="1" indent="-214313">
              <a:buFont typeface="Wingdings" pitchFamily="2" charset="2"/>
              <a:buChar char="Ø"/>
            </a:pPr>
            <a:r>
              <a:rPr lang="en-US" sz="1800" dirty="0">
                <a:solidFill>
                  <a:srgbClr val="FFC000"/>
                </a:solidFill>
              </a:rPr>
              <a:t>Results</a:t>
            </a:r>
          </a:p>
          <a:p>
            <a:pPr marL="214313" indent="-214313">
              <a:buFont typeface="Wingdings" pitchFamily="2" charset="2"/>
              <a:buChar char="q"/>
            </a:pPr>
            <a:r>
              <a:rPr lang="en-US" sz="1800" dirty="0"/>
              <a:t>Conclusions</a:t>
            </a:r>
          </a:p>
        </p:txBody>
      </p:sp>
      <p:grpSp>
        <p:nvGrpSpPr>
          <p:cNvPr id="16" name="Group 15">
            <a:extLst>
              <a:ext uri="{FF2B5EF4-FFF2-40B4-BE49-F238E27FC236}">
                <a16:creationId xmlns:a16="http://schemas.microsoft.com/office/drawing/2014/main" id="{3A4CDC74-04C7-4B49-99F3-4BB573935696}"/>
              </a:ext>
            </a:extLst>
          </p:cNvPr>
          <p:cNvGrpSpPr/>
          <p:nvPr/>
        </p:nvGrpSpPr>
        <p:grpSpPr>
          <a:xfrm>
            <a:off x="65189" y="4757440"/>
            <a:ext cx="4360624" cy="371230"/>
            <a:chOff x="65189" y="4757440"/>
            <a:chExt cx="4360624" cy="371230"/>
          </a:xfrm>
        </p:grpSpPr>
        <p:pic>
          <p:nvPicPr>
            <p:cNvPr id="17" name="Picture 16">
              <a:extLst>
                <a:ext uri="{FF2B5EF4-FFF2-40B4-BE49-F238E27FC236}">
                  <a16:creationId xmlns:a16="http://schemas.microsoft.com/office/drawing/2014/main" id="{36080AF0-9E99-9D4D-B178-5B95ABBE946C}"/>
                </a:ext>
              </a:extLst>
            </p:cNvPr>
            <p:cNvPicPr>
              <a:picLocks noChangeAspect="1"/>
            </p:cNvPicPr>
            <p:nvPr/>
          </p:nvPicPr>
          <p:blipFill>
            <a:blip r:embed="rId3"/>
            <a:stretch>
              <a:fillRect/>
            </a:stretch>
          </p:blipFill>
          <p:spPr>
            <a:xfrm>
              <a:off x="65189" y="4757440"/>
              <a:ext cx="372661" cy="371230"/>
            </a:xfrm>
            <a:prstGeom prst="rect">
              <a:avLst/>
            </a:prstGeom>
          </p:spPr>
        </p:pic>
        <p:pic>
          <p:nvPicPr>
            <p:cNvPr id="18" name="Picture 17">
              <a:extLst>
                <a:ext uri="{FF2B5EF4-FFF2-40B4-BE49-F238E27FC236}">
                  <a16:creationId xmlns:a16="http://schemas.microsoft.com/office/drawing/2014/main" id="{1CE0072A-E515-E94C-AE25-F75A448FDECF}"/>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22" name="Straight Connector 21">
              <a:extLst>
                <a:ext uri="{FF2B5EF4-FFF2-40B4-BE49-F238E27FC236}">
                  <a16:creationId xmlns:a16="http://schemas.microsoft.com/office/drawing/2014/main" id="{D5D1B9B7-68C5-CB42-BA22-FED9931DB50D}"/>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387C56B5-20D1-3545-9E1C-9421FEE5CC03}"/>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4" name="Immagine 3">
              <a:extLst>
                <a:ext uri="{FF2B5EF4-FFF2-40B4-BE49-F238E27FC236}">
                  <a16:creationId xmlns:a16="http://schemas.microsoft.com/office/drawing/2014/main" id="{45A44B39-B354-824A-9D7A-D71F6727F37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pic>
        <p:nvPicPr>
          <p:cNvPr id="2" name="Picture 1">
            <a:extLst>
              <a:ext uri="{FF2B5EF4-FFF2-40B4-BE49-F238E27FC236}">
                <a16:creationId xmlns:a16="http://schemas.microsoft.com/office/drawing/2014/main" id="{708C18A3-F918-C146-AA96-FC049AFDA0EE}"/>
              </a:ext>
            </a:extLst>
          </p:cNvPr>
          <p:cNvPicPr>
            <a:picLocks noChangeAspect="1"/>
          </p:cNvPicPr>
          <p:nvPr/>
        </p:nvPicPr>
        <p:blipFill>
          <a:blip r:embed="rId6"/>
          <a:stretch>
            <a:fillRect/>
          </a:stretch>
        </p:blipFill>
        <p:spPr>
          <a:xfrm>
            <a:off x="3645963" y="1419622"/>
            <a:ext cx="5375195" cy="3075806"/>
          </a:xfrm>
          <a:prstGeom prst="rect">
            <a:avLst/>
          </a:prstGeom>
        </p:spPr>
      </p:pic>
      <p:cxnSp>
        <p:nvCxnSpPr>
          <p:cNvPr id="14" name="Straight Connector 13">
            <a:extLst>
              <a:ext uri="{FF2B5EF4-FFF2-40B4-BE49-F238E27FC236}">
                <a16:creationId xmlns:a16="http://schemas.microsoft.com/office/drawing/2014/main" id="{938EABEE-A9EB-DE41-B798-75FD6C2A3E7F}"/>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9" name="Google Shape;55;p13">
            <a:extLst>
              <a:ext uri="{FF2B5EF4-FFF2-40B4-BE49-F238E27FC236}">
                <a16:creationId xmlns:a16="http://schemas.microsoft.com/office/drawing/2014/main" id="{FC88729D-B8C4-F64D-8207-6B3982A76CA2}"/>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20" name="Google Shape;60;p13">
            <a:extLst>
              <a:ext uri="{FF2B5EF4-FFF2-40B4-BE49-F238E27FC236}">
                <a16:creationId xmlns:a16="http://schemas.microsoft.com/office/drawing/2014/main" id="{0417CA5E-C717-A447-AC5F-FA6B30108438}"/>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4077604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8" name="Google Shape;8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r>
              <a:rPr lang="it" dirty="0"/>
              <a:t>2/25</a:t>
            </a:r>
            <a:endParaRPr dirty="0"/>
          </a:p>
        </p:txBody>
      </p:sp>
      <p:sp>
        <p:nvSpPr>
          <p:cNvPr id="4" name="Rectangle 3">
            <a:extLst>
              <a:ext uri="{FF2B5EF4-FFF2-40B4-BE49-F238E27FC236}">
                <a16:creationId xmlns:a16="http://schemas.microsoft.com/office/drawing/2014/main" id="{A1F77021-5B60-8E4E-9966-220C9CE29A3C}"/>
              </a:ext>
            </a:extLst>
          </p:cNvPr>
          <p:cNvSpPr/>
          <p:nvPr/>
        </p:nvSpPr>
        <p:spPr>
          <a:xfrm>
            <a:off x="991687" y="-10562"/>
            <a:ext cx="2569934" cy="923330"/>
          </a:xfrm>
          <a:prstGeom prst="rect">
            <a:avLst/>
          </a:prstGeom>
          <a:noFill/>
        </p:spPr>
        <p:txBody>
          <a:bodyPr wrap="none" lIns="91440" tIns="45720" rIns="91440" bIns="45720">
            <a:spAutoFit/>
          </a:bodyPr>
          <a:lstStyle/>
          <a:p>
            <a:pPr algn="ctr"/>
            <a:r>
              <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rPr>
              <a:t>Outline</a:t>
            </a:r>
          </a:p>
        </p:txBody>
      </p:sp>
      <p:grpSp>
        <p:nvGrpSpPr>
          <p:cNvPr id="2" name="Group 1">
            <a:extLst>
              <a:ext uri="{FF2B5EF4-FFF2-40B4-BE49-F238E27FC236}">
                <a16:creationId xmlns:a16="http://schemas.microsoft.com/office/drawing/2014/main" id="{4B565D7C-EA71-CF46-AFAC-916C1DE7A126}"/>
              </a:ext>
            </a:extLst>
          </p:cNvPr>
          <p:cNvGrpSpPr/>
          <p:nvPr/>
        </p:nvGrpSpPr>
        <p:grpSpPr>
          <a:xfrm>
            <a:off x="4036179" y="483518"/>
            <a:ext cx="4764554" cy="3692899"/>
            <a:chOff x="4069401" y="970318"/>
            <a:chExt cx="4764554" cy="3692899"/>
          </a:xfrm>
        </p:grpSpPr>
        <p:pic>
          <p:nvPicPr>
            <p:cNvPr id="7" name="Picture 6">
              <a:extLst>
                <a:ext uri="{FF2B5EF4-FFF2-40B4-BE49-F238E27FC236}">
                  <a16:creationId xmlns:a16="http://schemas.microsoft.com/office/drawing/2014/main" id="{E5E00BE1-C156-C046-8CF7-2D6BAA2976A8}"/>
                </a:ext>
              </a:extLst>
            </p:cNvPr>
            <p:cNvPicPr>
              <a:picLocks noChangeAspect="1"/>
            </p:cNvPicPr>
            <p:nvPr/>
          </p:nvPicPr>
          <p:blipFill rotWithShape="1">
            <a:blip r:embed="rId3">
              <a:extLst>
                <a:ext uri="{28A0092B-C50C-407E-A947-70E740481C1C}">
                  <a14:useLocalDpi xmlns:a14="http://schemas.microsoft.com/office/drawing/2010/main" val="0"/>
                </a:ext>
              </a:extLst>
            </a:blip>
            <a:srcRect t="11042" b="23079"/>
            <a:stretch/>
          </p:blipFill>
          <p:spPr>
            <a:xfrm>
              <a:off x="4069401" y="1212413"/>
              <a:ext cx="4764554" cy="2790008"/>
            </a:xfrm>
            <a:prstGeom prst="rect">
              <a:avLst/>
            </a:prstGeom>
          </p:spPr>
        </p:pic>
        <p:sp>
          <p:nvSpPr>
            <p:cNvPr id="8" name="Rectangle 7">
              <a:extLst>
                <a:ext uri="{FF2B5EF4-FFF2-40B4-BE49-F238E27FC236}">
                  <a16:creationId xmlns:a16="http://schemas.microsoft.com/office/drawing/2014/main" id="{90B8BD89-AD28-BA42-8D3C-D418E6D256AC}"/>
                </a:ext>
              </a:extLst>
            </p:cNvPr>
            <p:cNvSpPr/>
            <p:nvPr/>
          </p:nvSpPr>
          <p:spPr>
            <a:xfrm>
              <a:off x="7718317" y="3416787"/>
              <a:ext cx="1077072" cy="263074"/>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pic>
          <p:nvPicPr>
            <p:cNvPr id="9" name="Picture 8">
              <a:extLst>
                <a:ext uri="{FF2B5EF4-FFF2-40B4-BE49-F238E27FC236}">
                  <a16:creationId xmlns:a16="http://schemas.microsoft.com/office/drawing/2014/main" id="{CB228519-049F-4740-A3F0-5203D4B1B576}"/>
                </a:ext>
              </a:extLst>
            </p:cNvPr>
            <p:cNvPicPr>
              <a:picLocks noChangeAspect="1"/>
            </p:cNvPicPr>
            <p:nvPr/>
          </p:nvPicPr>
          <p:blipFill rotWithShape="1">
            <a:blip r:embed="rId3">
              <a:extLst>
                <a:ext uri="{28A0092B-C50C-407E-A947-70E740481C1C}">
                  <a14:useLocalDpi xmlns:a14="http://schemas.microsoft.com/office/drawing/2010/main" val="0"/>
                </a:ext>
              </a:extLst>
            </a:blip>
            <a:srcRect l="27159" r="26284" b="93048"/>
            <a:stretch/>
          </p:blipFill>
          <p:spPr>
            <a:xfrm>
              <a:off x="5292080" y="970318"/>
              <a:ext cx="1824071" cy="242095"/>
            </a:xfrm>
            <a:prstGeom prst="rect">
              <a:avLst/>
            </a:prstGeom>
          </p:spPr>
        </p:pic>
        <p:pic>
          <p:nvPicPr>
            <p:cNvPr id="11" name="Picture 10">
              <a:extLst>
                <a:ext uri="{FF2B5EF4-FFF2-40B4-BE49-F238E27FC236}">
                  <a16:creationId xmlns:a16="http://schemas.microsoft.com/office/drawing/2014/main" id="{0CE0391A-E0CF-D341-B9B4-3BB93878B93B}"/>
                </a:ext>
              </a:extLst>
            </p:cNvPr>
            <p:cNvPicPr>
              <a:picLocks noChangeAspect="1"/>
            </p:cNvPicPr>
            <p:nvPr/>
          </p:nvPicPr>
          <p:blipFill rotWithShape="1">
            <a:blip r:embed="rId3">
              <a:extLst>
                <a:ext uri="{28A0092B-C50C-407E-A947-70E740481C1C}">
                  <a14:useLocalDpi xmlns:a14="http://schemas.microsoft.com/office/drawing/2010/main" val="0"/>
                </a:ext>
              </a:extLst>
            </a:blip>
            <a:srcRect t="77113" b="4453"/>
            <a:stretch/>
          </p:blipFill>
          <p:spPr>
            <a:xfrm>
              <a:off x="4213417" y="3932445"/>
              <a:ext cx="4459990" cy="730772"/>
            </a:xfrm>
            <a:prstGeom prst="rect">
              <a:avLst/>
            </a:prstGeom>
          </p:spPr>
        </p:pic>
      </p:grpSp>
      <p:cxnSp>
        <p:nvCxnSpPr>
          <p:cNvPr id="13" name="Straight Connector 12">
            <a:extLst>
              <a:ext uri="{FF2B5EF4-FFF2-40B4-BE49-F238E27FC236}">
                <a16:creationId xmlns:a16="http://schemas.microsoft.com/office/drawing/2014/main" id="{ED55E854-A98A-E64F-8DA5-7E56C5F20F2E}"/>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E1BCC9C-77C3-FE45-A4BF-9FE9A0EB9016}"/>
              </a:ext>
            </a:extLst>
          </p:cNvPr>
          <p:cNvSpPr txBox="1"/>
          <p:nvPr/>
        </p:nvSpPr>
        <p:spPr>
          <a:xfrm>
            <a:off x="282630" y="912768"/>
            <a:ext cx="3988048" cy="4247317"/>
          </a:xfrm>
          <a:prstGeom prst="rect">
            <a:avLst/>
          </a:prstGeom>
          <a:noFill/>
        </p:spPr>
        <p:txBody>
          <a:bodyPr wrap="square" rtlCol="0">
            <a:spAutoFit/>
          </a:bodyPr>
          <a:lstStyle/>
          <a:p>
            <a:pPr marL="214313" indent="-214313">
              <a:buFont typeface="Wingdings" pitchFamily="2" charset="2"/>
              <a:buChar char="q"/>
            </a:pPr>
            <a:r>
              <a:rPr lang="en-US" sz="1800" dirty="0">
                <a:solidFill>
                  <a:srgbClr val="FF0000"/>
                </a:solidFill>
              </a:rPr>
              <a:t>CLEAR </a:t>
            </a:r>
            <a:r>
              <a:rPr lang="en-US" sz="1800" dirty="0">
                <a:solidFill>
                  <a:schemeClr val="tx1"/>
                </a:solidFill>
              </a:rPr>
              <a:t>(</a:t>
            </a:r>
            <a:r>
              <a:rPr lang="en-US" sz="1800" dirty="0">
                <a:solidFill>
                  <a:schemeClr val="accent1"/>
                </a:solidFill>
              </a:rPr>
              <a:t>CERN Linear Electron Accelerator for Research</a:t>
            </a:r>
            <a:r>
              <a:rPr lang="en-US" sz="1800" dirty="0">
                <a:solidFill>
                  <a:schemeClr val="tx1"/>
                </a:solidFill>
              </a:rPr>
              <a:t>)</a:t>
            </a:r>
          </a:p>
          <a:p>
            <a:pPr marL="214313" indent="-214313">
              <a:buFont typeface="Wingdings" pitchFamily="2" charset="2"/>
              <a:buChar char="q"/>
            </a:pPr>
            <a:r>
              <a:rPr lang="en-US" sz="1800" dirty="0"/>
              <a:t>Wakefields study</a:t>
            </a:r>
          </a:p>
          <a:p>
            <a:pPr marL="557213" lvl="1" indent="-214313">
              <a:buFont typeface="Wingdings" pitchFamily="2" charset="2"/>
              <a:buChar char="Ø"/>
            </a:pPr>
            <a:r>
              <a:rPr lang="en-US" sz="1800" dirty="0"/>
              <a:t>Background</a:t>
            </a:r>
          </a:p>
          <a:p>
            <a:pPr marL="557213" lvl="1" indent="-214313">
              <a:buFont typeface="Wingdings" pitchFamily="2" charset="2"/>
              <a:buChar char="Ø"/>
            </a:pPr>
            <a:r>
              <a:rPr lang="en-US" sz="1800" dirty="0"/>
              <a:t>Problem</a:t>
            </a:r>
          </a:p>
          <a:p>
            <a:pPr marL="557213" lvl="1" indent="-214313">
              <a:buFont typeface="Wingdings" pitchFamily="2" charset="2"/>
              <a:buChar char="Ø"/>
            </a:pPr>
            <a:r>
              <a:rPr lang="en-US" sz="1800" dirty="0"/>
              <a:t>Proposal</a:t>
            </a:r>
          </a:p>
          <a:p>
            <a:pPr marL="557213" lvl="1" indent="-214313">
              <a:buFont typeface="Wingdings" pitchFamily="2" charset="2"/>
              <a:buChar char="Ø"/>
            </a:pPr>
            <a:r>
              <a:rPr lang="en-US" sz="1800" dirty="0"/>
              <a:t>Results</a:t>
            </a:r>
          </a:p>
          <a:p>
            <a:pPr marL="214313" indent="-214313">
              <a:buFont typeface="Wingdings" pitchFamily="2" charset="2"/>
              <a:buChar char="q"/>
            </a:pPr>
            <a:r>
              <a:rPr lang="en-US" sz="1800" dirty="0"/>
              <a:t>Bunch length study</a:t>
            </a:r>
          </a:p>
          <a:p>
            <a:pPr marL="557213" lvl="1" indent="-214313">
              <a:buFont typeface="Wingdings" pitchFamily="2" charset="2"/>
              <a:buChar char="Ø"/>
            </a:pPr>
            <a:r>
              <a:rPr lang="en-US" sz="1800" dirty="0"/>
              <a:t>Background</a:t>
            </a:r>
          </a:p>
          <a:p>
            <a:pPr marL="557213" lvl="1" indent="-214313">
              <a:buFont typeface="Wingdings" pitchFamily="2" charset="2"/>
              <a:buChar char="Ø"/>
            </a:pPr>
            <a:r>
              <a:rPr lang="en-US" sz="1800" dirty="0"/>
              <a:t>Problem</a:t>
            </a:r>
          </a:p>
          <a:p>
            <a:pPr marL="557213" lvl="1" indent="-214313">
              <a:buFont typeface="Wingdings" pitchFamily="2" charset="2"/>
              <a:buChar char="Ø"/>
            </a:pPr>
            <a:r>
              <a:rPr lang="en-US" sz="1800" dirty="0"/>
              <a:t>Proposal</a:t>
            </a:r>
          </a:p>
          <a:p>
            <a:pPr marL="557213" lvl="1" indent="-214313">
              <a:buFont typeface="Wingdings" pitchFamily="2" charset="2"/>
              <a:buChar char="Ø"/>
            </a:pPr>
            <a:r>
              <a:rPr lang="en-US" sz="1800" dirty="0"/>
              <a:t>Results</a:t>
            </a:r>
          </a:p>
          <a:p>
            <a:pPr marL="214313" indent="-214313">
              <a:buFont typeface="Wingdings" pitchFamily="2" charset="2"/>
              <a:buChar char="q"/>
            </a:pPr>
            <a:r>
              <a:rPr lang="en-US" sz="1800" dirty="0"/>
              <a:t>Conclusions</a:t>
            </a:r>
          </a:p>
          <a:p>
            <a:pPr marL="214313" indent="-214313">
              <a:buFont typeface="Wingdings" pitchFamily="2" charset="2"/>
              <a:buChar char="q"/>
            </a:pPr>
            <a:endParaRPr lang="en-US" sz="1800" dirty="0"/>
          </a:p>
          <a:p>
            <a:pPr marL="214313" indent="-214313">
              <a:buFont typeface="Wingdings" pitchFamily="2" charset="2"/>
              <a:buChar char="q"/>
            </a:pPr>
            <a:endParaRPr lang="en-US" sz="1800" dirty="0"/>
          </a:p>
        </p:txBody>
      </p:sp>
      <p:grpSp>
        <p:nvGrpSpPr>
          <p:cNvPr id="14" name="Group 13">
            <a:extLst>
              <a:ext uri="{FF2B5EF4-FFF2-40B4-BE49-F238E27FC236}">
                <a16:creationId xmlns:a16="http://schemas.microsoft.com/office/drawing/2014/main" id="{F6810C0A-F4CA-FB41-9707-66DDF306951B}"/>
              </a:ext>
            </a:extLst>
          </p:cNvPr>
          <p:cNvGrpSpPr/>
          <p:nvPr/>
        </p:nvGrpSpPr>
        <p:grpSpPr>
          <a:xfrm>
            <a:off x="65189" y="4757440"/>
            <a:ext cx="4360624" cy="371230"/>
            <a:chOff x="65189" y="4757440"/>
            <a:chExt cx="4360624" cy="371230"/>
          </a:xfrm>
        </p:grpSpPr>
        <p:pic>
          <p:nvPicPr>
            <p:cNvPr id="16" name="Picture 15">
              <a:extLst>
                <a:ext uri="{FF2B5EF4-FFF2-40B4-BE49-F238E27FC236}">
                  <a16:creationId xmlns:a16="http://schemas.microsoft.com/office/drawing/2014/main" id="{4A1CA89B-7418-624E-AA73-D84B73D22077}"/>
                </a:ext>
              </a:extLst>
            </p:cNvPr>
            <p:cNvPicPr>
              <a:picLocks noChangeAspect="1"/>
            </p:cNvPicPr>
            <p:nvPr/>
          </p:nvPicPr>
          <p:blipFill>
            <a:blip r:embed="rId4"/>
            <a:stretch>
              <a:fillRect/>
            </a:stretch>
          </p:blipFill>
          <p:spPr>
            <a:xfrm>
              <a:off x="65189" y="4757440"/>
              <a:ext cx="372661" cy="371230"/>
            </a:xfrm>
            <a:prstGeom prst="rect">
              <a:avLst/>
            </a:prstGeom>
          </p:spPr>
        </p:pic>
        <p:pic>
          <p:nvPicPr>
            <p:cNvPr id="17" name="Picture 16">
              <a:extLst>
                <a:ext uri="{FF2B5EF4-FFF2-40B4-BE49-F238E27FC236}">
                  <a16:creationId xmlns:a16="http://schemas.microsoft.com/office/drawing/2014/main" id="{78C5D7AD-58DF-6F4B-BE40-C94351A68993}"/>
                </a:ext>
              </a:extLst>
            </p:cNvPr>
            <p:cNvPicPr>
              <a:picLocks noChangeAspect="1"/>
            </p:cNvPicPr>
            <p:nvPr/>
          </p:nvPicPr>
          <p:blipFill rotWithShape="1">
            <a:blip r:embed="rId5"/>
            <a:srcRect l="30935" t="1" b="-5099"/>
            <a:stretch/>
          </p:blipFill>
          <p:spPr>
            <a:xfrm>
              <a:off x="1244776" y="4786060"/>
              <a:ext cx="3181037" cy="341309"/>
            </a:xfrm>
            <a:prstGeom prst="rect">
              <a:avLst/>
            </a:prstGeom>
          </p:spPr>
        </p:pic>
        <p:cxnSp>
          <p:nvCxnSpPr>
            <p:cNvPr id="18" name="Straight Connector 17">
              <a:extLst>
                <a:ext uri="{FF2B5EF4-FFF2-40B4-BE49-F238E27FC236}">
                  <a16:creationId xmlns:a16="http://schemas.microsoft.com/office/drawing/2014/main" id="{72688025-9C04-294D-B9E3-E13B84D406B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1EE62946-04A3-C540-BCA4-93E0C4452500}"/>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3" name="Immagine 3">
              <a:extLst>
                <a:ext uri="{FF2B5EF4-FFF2-40B4-BE49-F238E27FC236}">
                  <a16:creationId xmlns:a16="http://schemas.microsoft.com/office/drawing/2014/main" id="{D323C5C8-5442-F84A-BAF2-EA9CB98E50A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9" name="Straight Connector 18">
            <a:extLst>
              <a:ext uri="{FF2B5EF4-FFF2-40B4-BE49-F238E27FC236}">
                <a16:creationId xmlns:a16="http://schemas.microsoft.com/office/drawing/2014/main" id="{1DFFF998-6FDC-5542-8A39-FDB1CB25797D}"/>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0" name="Google Shape;55;p13">
            <a:extLst>
              <a:ext uri="{FF2B5EF4-FFF2-40B4-BE49-F238E27FC236}">
                <a16:creationId xmlns:a16="http://schemas.microsoft.com/office/drawing/2014/main" id="{5C725EC4-200E-094F-A0E4-1E7614F08ADA}"/>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21" name="Google Shape;60;p13">
            <a:extLst>
              <a:ext uri="{FF2B5EF4-FFF2-40B4-BE49-F238E27FC236}">
                <a16:creationId xmlns:a16="http://schemas.microsoft.com/office/drawing/2014/main" id="{952E89C4-7E8C-5146-9F8E-A5782E6F0D9E}"/>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1729835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58316"/>
            <a:ext cx="9129695" cy="857250"/>
          </a:xfrm>
        </p:spPr>
        <p:txBody>
          <a:bodyPr>
            <a:normAutofit/>
          </a:bodyPr>
          <a:lstStyle/>
          <a:p>
            <a:pPr algn="ctr"/>
            <a:r>
              <a:rPr lang="en-US" dirty="0"/>
              <a:t>Bunch length study – Background</a:t>
            </a:r>
          </a:p>
        </p:txBody>
      </p:sp>
      <p:sp>
        <p:nvSpPr>
          <p:cNvPr id="7" name="Segnaposto numero diapositiva 6"/>
          <p:cNvSpPr>
            <a:spLocks noGrp="1"/>
          </p:cNvSpPr>
          <p:nvPr>
            <p:ph type="sldNum" sz="quarter" idx="12"/>
          </p:nvPr>
        </p:nvSpPr>
        <p:spPr/>
        <p:txBody>
          <a:bodyPr/>
          <a:lstStyle/>
          <a:p>
            <a:r>
              <a:rPr lang="it-IT" dirty="0"/>
              <a:t>14</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520D6A8C-A9E6-0843-AFFE-11802463F3B2}"/>
              </a:ext>
            </a:extLst>
          </p:cNvPr>
          <p:cNvPicPr>
            <a:picLocks noChangeAspect="1"/>
          </p:cNvPicPr>
          <p:nvPr/>
        </p:nvPicPr>
        <p:blipFill rotWithShape="1">
          <a:blip r:embed="rId3">
            <a:extLst>
              <a:ext uri="{28A0092B-C50C-407E-A947-70E740481C1C}">
                <a14:useLocalDpi xmlns:a14="http://schemas.microsoft.com/office/drawing/2010/main" val="0"/>
              </a:ext>
            </a:extLst>
          </a:blip>
          <a:srcRect b="50000"/>
          <a:stretch/>
        </p:blipFill>
        <p:spPr>
          <a:xfrm>
            <a:off x="366308" y="803186"/>
            <a:ext cx="3382843" cy="1295122"/>
          </a:xfrm>
          <a:prstGeom prst="rect">
            <a:avLst/>
          </a:prstGeom>
        </p:spPr>
      </p:pic>
      <p:grpSp>
        <p:nvGrpSpPr>
          <p:cNvPr id="12" name="Group 11">
            <a:extLst>
              <a:ext uri="{FF2B5EF4-FFF2-40B4-BE49-F238E27FC236}">
                <a16:creationId xmlns:a16="http://schemas.microsoft.com/office/drawing/2014/main" id="{2B91D885-0974-2E48-B8D4-6FE182AC98B2}"/>
              </a:ext>
            </a:extLst>
          </p:cNvPr>
          <p:cNvGrpSpPr/>
          <p:nvPr/>
        </p:nvGrpSpPr>
        <p:grpSpPr>
          <a:xfrm>
            <a:off x="65189" y="4757440"/>
            <a:ext cx="4360624" cy="371230"/>
            <a:chOff x="65189" y="4757440"/>
            <a:chExt cx="4360624" cy="371230"/>
          </a:xfrm>
        </p:grpSpPr>
        <p:pic>
          <p:nvPicPr>
            <p:cNvPr id="13" name="Picture 12">
              <a:extLst>
                <a:ext uri="{FF2B5EF4-FFF2-40B4-BE49-F238E27FC236}">
                  <a16:creationId xmlns:a16="http://schemas.microsoft.com/office/drawing/2014/main" id="{A596FCD2-9169-DE47-B534-B77C7A51B3DC}"/>
                </a:ext>
              </a:extLst>
            </p:cNvPr>
            <p:cNvPicPr>
              <a:picLocks noChangeAspect="1"/>
            </p:cNvPicPr>
            <p:nvPr/>
          </p:nvPicPr>
          <p:blipFill>
            <a:blip r:embed="rId4"/>
            <a:stretch>
              <a:fillRect/>
            </a:stretch>
          </p:blipFill>
          <p:spPr>
            <a:xfrm>
              <a:off x="65189" y="4757440"/>
              <a:ext cx="372661" cy="371230"/>
            </a:xfrm>
            <a:prstGeom prst="rect">
              <a:avLst/>
            </a:prstGeom>
          </p:spPr>
        </p:pic>
        <p:pic>
          <p:nvPicPr>
            <p:cNvPr id="14" name="Picture 13">
              <a:extLst>
                <a:ext uri="{FF2B5EF4-FFF2-40B4-BE49-F238E27FC236}">
                  <a16:creationId xmlns:a16="http://schemas.microsoft.com/office/drawing/2014/main" id="{9B0413F5-AB2B-5A4E-B6AE-5AD933BC94F1}"/>
                </a:ext>
              </a:extLst>
            </p:cNvPr>
            <p:cNvPicPr>
              <a:picLocks noChangeAspect="1"/>
            </p:cNvPicPr>
            <p:nvPr/>
          </p:nvPicPr>
          <p:blipFill rotWithShape="1">
            <a:blip r:embed="rId5"/>
            <a:srcRect l="30935" t="1" b="-5099"/>
            <a:stretch/>
          </p:blipFill>
          <p:spPr>
            <a:xfrm>
              <a:off x="1244776" y="4786060"/>
              <a:ext cx="3181037" cy="341309"/>
            </a:xfrm>
            <a:prstGeom prst="rect">
              <a:avLst/>
            </a:prstGeom>
          </p:spPr>
        </p:pic>
        <p:cxnSp>
          <p:nvCxnSpPr>
            <p:cNvPr id="15" name="Straight Connector 14">
              <a:extLst>
                <a:ext uri="{FF2B5EF4-FFF2-40B4-BE49-F238E27FC236}">
                  <a16:creationId xmlns:a16="http://schemas.microsoft.com/office/drawing/2014/main" id="{FA567A54-9B38-4049-97E3-0C72F4AC02B0}"/>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BE77EE65-ECA6-8E4E-AA3D-547F930971C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7" name="Immagine 3">
              <a:extLst>
                <a:ext uri="{FF2B5EF4-FFF2-40B4-BE49-F238E27FC236}">
                  <a16:creationId xmlns:a16="http://schemas.microsoft.com/office/drawing/2014/main" id="{497AF973-0136-7A43-9F6F-09587EF63C0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8" name="Straight Connector 17">
            <a:extLst>
              <a:ext uri="{FF2B5EF4-FFF2-40B4-BE49-F238E27FC236}">
                <a16:creationId xmlns:a16="http://schemas.microsoft.com/office/drawing/2014/main" id="{B83719CD-D871-2246-ACE8-0611A2C457F0}"/>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9" name="Google Shape;55;p13">
            <a:extLst>
              <a:ext uri="{FF2B5EF4-FFF2-40B4-BE49-F238E27FC236}">
                <a16:creationId xmlns:a16="http://schemas.microsoft.com/office/drawing/2014/main" id="{BF865B08-5030-7A41-82FB-FC77274B1153}"/>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20" name="Google Shape;60;p13">
            <a:extLst>
              <a:ext uri="{FF2B5EF4-FFF2-40B4-BE49-F238E27FC236}">
                <a16:creationId xmlns:a16="http://schemas.microsoft.com/office/drawing/2014/main" id="{934E7400-6B62-CF46-8862-B29FA79825F3}"/>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1007132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14</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D9BC4160-1256-3C44-8471-1758882A8547}"/>
              </a:ext>
            </a:extLst>
          </p:cNvPr>
          <p:cNvPicPr>
            <a:picLocks noChangeAspect="1"/>
          </p:cNvPicPr>
          <p:nvPr/>
        </p:nvPicPr>
        <p:blipFill rotWithShape="1">
          <a:blip r:embed="rId3">
            <a:extLst>
              <a:ext uri="{28A0092B-C50C-407E-A947-70E740481C1C}">
                <a14:useLocalDpi xmlns:a14="http://schemas.microsoft.com/office/drawing/2010/main" val="0"/>
              </a:ext>
            </a:extLst>
          </a:blip>
          <a:srcRect l="-909" t="48481" r="909" b="1519"/>
          <a:stretch/>
        </p:blipFill>
        <p:spPr>
          <a:xfrm>
            <a:off x="366308" y="803186"/>
            <a:ext cx="3382843" cy="1295122"/>
          </a:xfrm>
          <a:prstGeom prst="rect">
            <a:avLst/>
          </a:prstGeom>
        </p:spPr>
      </p:pic>
      <p:grpSp>
        <p:nvGrpSpPr>
          <p:cNvPr id="12" name="Group 11">
            <a:extLst>
              <a:ext uri="{FF2B5EF4-FFF2-40B4-BE49-F238E27FC236}">
                <a16:creationId xmlns:a16="http://schemas.microsoft.com/office/drawing/2014/main" id="{175E90A5-9B9A-4D49-824E-A67C0083B360}"/>
              </a:ext>
            </a:extLst>
          </p:cNvPr>
          <p:cNvGrpSpPr/>
          <p:nvPr/>
        </p:nvGrpSpPr>
        <p:grpSpPr>
          <a:xfrm>
            <a:off x="65189" y="4757440"/>
            <a:ext cx="4360624" cy="371230"/>
            <a:chOff x="65189" y="4757440"/>
            <a:chExt cx="4360624" cy="371230"/>
          </a:xfrm>
        </p:grpSpPr>
        <p:pic>
          <p:nvPicPr>
            <p:cNvPr id="13" name="Picture 12">
              <a:extLst>
                <a:ext uri="{FF2B5EF4-FFF2-40B4-BE49-F238E27FC236}">
                  <a16:creationId xmlns:a16="http://schemas.microsoft.com/office/drawing/2014/main" id="{B1C2DD60-C327-7644-977C-0D2B87DD391E}"/>
                </a:ext>
              </a:extLst>
            </p:cNvPr>
            <p:cNvPicPr>
              <a:picLocks noChangeAspect="1"/>
            </p:cNvPicPr>
            <p:nvPr/>
          </p:nvPicPr>
          <p:blipFill>
            <a:blip r:embed="rId4"/>
            <a:stretch>
              <a:fillRect/>
            </a:stretch>
          </p:blipFill>
          <p:spPr>
            <a:xfrm>
              <a:off x="65189" y="4757440"/>
              <a:ext cx="372661" cy="371230"/>
            </a:xfrm>
            <a:prstGeom prst="rect">
              <a:avLst/>
            </a:prstGeom>
          </p:spPr>
        </p:pic>
        <p:pic>
          <p:nvPicPr>
            <p:cNvPr id="14" name="Picture 13">
              <a:extLst>
                <a:ext uri="{FF2B5EF4-FFF2-40B4-BE49-F238E27FC236}">
                  <a16:creationId xmlns:a16="http://schemas.microsoft.com/office/drawing/2014/main" id="{148A9E0D-DF63-8A46-BCF8-0F3C45A1B925}"/>
                </a:ext>
              </a:extLst>
            </p:cNvPr>
            <p:cNvPicPr>
              <a:picLocks noChangeAspect="1"/>
            </p:cNvPicPr>
            <p:nvPr/>
          </p:nvPicPr>
          <p:blipFill rotWithShape="1">
            <a:blip r:embed="rId5"/>
            <a:srcRect l="30935" t="1" b="-5099"/>
            <a:stretch/>
          </p:blipFill>
          <p:spPr>
            <a:xfrm>
              <a:off x="1244776" y="4786060"/>
              <a:ext cx="3181037" cy="341309"/>
            </a:xfrm>
            <a:prstGeom prst="rect">
              <a:avLst/>
            </a:prstGeom>
          </p:spPr>
        </p:pic>
        <p:cxnSp>
          <p:nvCxnSpPr>
            <p:cNvPr id="15" name="Straight Connector 14">
              <a:extLst>
                <a:ext uri="{FF2B5EF4-FFF2-40B4-BE49-F238E27FC236}">
                  <a16:creationId xmlns:a16="http://schemas.microsoft.com/office/drawing/2014/main" id="{87D01EF0-9053-5E4B-8F30-7494825A388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6BDFC464-4A49-254D-B93C-53FD51D247D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7" name="Immagine 3">
              <a:extLst>
                <a:ext uri="{FF2B5EF4-FFF2-40B4-BE49-F238E27FC236}">
                  <a16:creationId xmlns:a16="http://schemas.microsoft.com/office/drawing/2014/main" id="{8C41D260-DAE1-F64A-AFFE-A74E579E273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18" name="Titolo 1">
            <a:extLst>
              <a:ext uri="{FF2B5EF4-FFF2-40B4-BE49-F238E27FC236}">
                <a16:creationId xmlns:a16="http://schemas.microsoft.com/office/drawing/2014/main" id="{9092639E-D09A-AC4C-A21A-A3B4AEB0EE3F}"/>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cxnSp>
        <p:nvCxnSpPr>
          <p:cNvPr id="19" name="Straight Connector 18">
            <a:extLst>
              <a:ext uri="{FF2B5EF4-FFF2-40B4-BE49-F238E27FC236}">
                <a16:creationId xmlns:a16="http://schemas.microsoft.com/office/drawing/2014/main" id="{EC5641D3-DAD2-074A-9082-FEFDF9855018}"/>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0" name="Google Shape;55;p13">
            <a:extLst>
              <a:ext uri="{FF2B5EF4-FFF2-40B4-BE49-F238E27FC236}">
                <a16:creationId xmlns:a16="http://schemas.microsoft.com/office/drawing/2014/main" id="{298C6DC3-6C1F-724B-AC63-7968F566F50F}"/>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21" name="Google Shape;60;p13">
            <a:extLst>
              <a:ext uri="{FF2B5EF4-FFF2-40B4-BE49-F238E27FC236}">
                <a16:creationId xmlns:a16="http://schemas.microsoft.com/office/drawing/2014/main" id="{212C35EC-29C8-CE47-89D9-84D6E0081B8E}"/>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42730218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14</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AB2BE47-8821-5541-8BCF-6ACC8C9BBA3C}"/>
              </a:ext>
            </a:extLst>
          </p:cNvPr>
          <p:cNvPicPr>
            <a:picLocks noChangeAspect="1"/>
          </p:cNvPicPr>
          <p:nvPr/>
        </p:nvPicPr>
        <p:blipFill>
          <a:blip r:embed="rId3"/>
          <a:stretch>
            <a:fillRect/>
          </a:stretch>
        </p:blipFill>
        <p:spPr>
          <a:xfrm>
            <a:off x="3779912" y="688956"/>
            <a:ext cx="5116414" cy="1700175"/>
          </a:xfrm>
          <a:prstGeom prst="rect">
            <a:avLst/>
          </a:prstGeom>
        </p:spPr>
      </p:pic>
      <p:pic>
        <p:nvPicPr>
          <p:cNvPr id="11" name="Picture 10">
            <a:extLst>
              <a:ext uri="{FF2B5EF4-FFF2-40B4-BE49-F238E27FC236}">
                <a16:creationId xmlns:a16="http://schemas.microsoft.com/office/drawing/2014/main" id="{D9BC4160-1256-3C44-8471-1758882A8547}"/>
              </a:ext>
            </a:extLst>
          </p:cNvPr>
          <p:cNvPicPr>
            <a:picLocks noChangeAspect="1"/>
          </p:cNvPicPr>
          <p:nvPr/>
        </p:nvPicPr>
        <p:blipFill rotWithShape="1">
          <a:blip r:embed="rId4">
            <a:extLst>
              <a:ext uri="{28A0092B-C50C-407E-A947-70E740481C1C}">
                <a14:useLocalDpi xmlns:a14="http://schemas.microsoft.com/office/drawing/2010/main" val="0"/>
              </a:ext>
            </a:extLst>
          </a:blip>
          <a:srcRect l="-909" t="48481" r="909" b="1519"/>
          <a:stretch/>
        </p:blipFill>
        <p:spPr>
          <a:xfrm>
            <a:off x="366308" y="803186"/>
            <a:ext cx="3382843" cy="1295122"/>
          </a:xfrm>
          <a:prstGeom prst="rect">
            <a:avLst/>
          </a:prstGeom>
        </p:spPr>
      </p:pic>
      <p:grpSp>
        <p:nvGrpSpPr>
          <p:cNvPr id="13" name="Group 12">
            <a:extLst>
              <a:ext uri="{FF2B5EF4-FFF2-40B4-BE49-F238E27FC236}">
                <a16:creationId xmlns:a16="http://schemas.microsoft.com/office/drawing/2014/main" id="{4246E154-9AC7-B441-97B9-E8D1E1221870}"/>
              </a:ext>
            </a:extLst>
          </p:cNvPr>
          <p:cNvGrpSpPr/>
          <p:nvPr/>
        </p:nvGrpSpPr>
        <p:grpSpPr>
          <a:xfrm>
            <a:off x="65189" y="4757440"/>
            <a:ext cx="4360624" cy="371230"/>
            <a:chOff x="65189" y="4757440"/>
            <a:chExt cx="4360624" cy="371230"/>
          </a:xfrm>
        </p:grpSpPr>
        <p:pic>
          <p:nvPicPr>
            <p:cNvPr id="14" name="Picture 13">
              <a:extLst>
                <a:ext uri="{FF2B5EF4-FFF2-40B4-BE49-F238E27FC236}">
                  <a16:creationId xmlns:a16="http://schemas.microsoft.com/office/drawing/2014/main" id="{422ECFD8-A959-0A46-8ED1-308E8B013E17}"/>
                </a:ext>
              </a:extLst>
            </p:cNvPr>
            <p:cNvPicPr>
              <a:picLocks noChangeAspect="1"/>
            </p:cNvPicPr>
            <p:nvPr/>
          </p:nvPicPr>
          <p:blipFill>
            <a:blip r:embed="rId5"/>
            <a:stretch>
              <a:fillRect/>
            </a:stretch>
          </p:blipFill>
          <p:spPr>
            <a:xfrm>
              <a:off x="65189" y="4757440"/>
              <a:ext cx="372661" cy="371230"/>
            </a:xfrm>
            <a:prstGeom prst="rect">
              <a:avLst/>
            </a:prstGeom>
          </p:spPr>
        </p:pic>
        <p:pic>
          <p:nvPicPr>
            <p:cNvPr id="15" name="Picture 14">
              <a:extLst>
                <a:ext uri="{FF2B5EF4-FFF2-40B4-BE49-F238E27FC236}">
                  <a16:creationId xmlns:a16="http://schemas.microsoft.com/office/drawing/2014/main" id="{B4553143-6D7C-5D44-9C7A-D77B04A11123}"/>
                </a:ext>
              </a:extLst>
            </p:cNvPr>
            <p:cNvPicPr>
              <a:picLocks noChangeAspect="1"/>
            </p:cNvPicPr>
            <p:nvPr/>
          </p:nvPicPr>
          <p:blipFill rotWithShape="1">
            <a:blip r:embed="rId6"/>
            <a:srcRect l="30935" t="1" b="-5099"/>
            <a:stretch/>
          </p:blipFill>
          <p:spPr>
            <a:xfrm>
              <a:off x="1244776" y="4786060"/>
              <a:ext cx="3181037" cy="341309"/>
            </a:xfrm>
            <a:prstGeom prst="rect">
              <a:avLst/>
            </a:prstGeom>
          </p:spPr>
        </p:pic>
        <p:cxnSp>
          <p:nvCxnSpPr>
            <p:cNvPr id="16" name="Straight Connector 15">
              <a:extLst>
                <a:ext uri="{FF2B5EF4-FFF2-40B4-BE49-F238E27FC236}">
                  <a16:creationId xmlns:a16="http://schemas.microsoft.com/office/drawing/2014/main" id="{3EB4FFF0-4512-2845-AA8D-8FE545E298E5}"/>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14B22B07-C178-5644-AEC0-6C8D0C9294A9}"/>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8" name="Immagine 3">
              <a:extLst>
                <a:ext uri="{FF2B5EF4-FFF2-40B4-BE49-F238E27FC236}">
                  <a16:creationId xmlns:a16="http://schemas.microsoft.com/office/drawing/2014/main" id="{871C1560-1E66-4447-9766-A6C4584159B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19" name="Titolo 1">
            <a:extLst>
              <a:ext uri="{FF2B5EF4-FFF2-40B4-BE49-F238E27FC236}">
                <a16:creationId xmlns:a16="http://schemas.microsoft.com/office/drawing/2014/main" id="{37ADAC23-AC15-0742-9105-16E4791E566F}"/>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cxnSp>
        <p:nvCxnSpPr>
          <p:cNvPr id="20" name="Straight Connector 19">
            <a:extLst>
              <a:ext uri="{FF2B5EF4-FFF2-40B4-BE49-F238E27FC236}">
                <a16:creationId xmlns:a16="http://schemas.microsoft.com/office/drawing/2014/main" id="{4A3D1090-5BB1-0844-9EE3-054A7E8105D4}"/>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1" name="Google Shape;55;p13">
            <a:extLst>
              <a:ext uri="{FF2B5EF4-FFF2-40B4-BE49-F238E27FC236}">
                <a16:creationId xmlns:a16="http://schemas.microsoft.com/office/drawing/2014/main" id="{D4E5B759-25C8-3440-8C69-A7E0BBE8569A}"/>
              </a:ext>
            </a:extLst>
          </p:cNvPr>
          <p:cNvPicPr preferRelativeResize="0"/>
          <p:nvPr/>
        </p:nvPicPr>
        <p:blipFill>
          <a:blip r:embed="rId8">
            <a:alphaModFix/>
          </a:blip>
          <a:stretch>
            <a:fillRect/>
          </a:stretch>
        </p:blipFill>
        <p:spPr>
          <a:xfrm>
            <a:off x="4523454" y="4773769"/>
            <a:ext cx="1044104" cy="338572"/>
          </a:xfrm>
          <a:prstGeom prst="rect">
            <a:avLst/>
          </a:prstGeom>
          <a:noFill/>
          <a:ln>
            <a:noFill/>
          </a:ln>
        </p:spPr>
      </p:pic>
      <p:sp>
        <p:nvSpPr>
          <p:cNvPr id="22" name="Google Shape;60;p13">
            <a:extLst>
              <a:ext uri="{FF2B5EF4-FFF2-40B4-BE49-F238E27FC236}">
                <a16:creationId xmlns:a16="http://schemas.microsoft.com/office/drawing/2014/main" id="{F0FCBC2E-D382-874E-BD3B-CBAD5C07D3C1}"/>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7601185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14</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AB2BE47-8821-5541-8BCF-6ACC8C9BBA3C}"/>
              </a:ext>
            </a:extLst>
          </p:cNvPr>
          <p:cNvPicPr>
            <a:picLocks noChangeAspect="1"/>
          </p:cNvPicPr>
          <p:nvPr/>
        </p:nvPicPr>
        <p:blipFill>
          <a:blip r:embed="rId3"/>
          <a:stretch>
            <a:fillRect/>
          </a:stretch>
        </p:blipFill>
        <p:spPr>
          <a:xfrm>
            <a:off x="3779912" y="688956"/>
            <a:ext cx="5116414" cy="1700175"/>
          </a:xfrm>
          <a:prstGeom prst="rect">
            <a:avLst/>
          </a:prstGeom>
        </p:spPr>
      </p:pic>
      <p:pic>
        <p:nvPicPr>
          <p:cNvPr id="4" name="Picture 3">
            <a:extLst>
              <a:ext uri="{FF2B5EF4-FFF2-40B4-BE49-F238E27FC236}">
                <a16:creationId xmlns:a16="http://schemas.microsoft.com/office/drawing/2014/main" id="{146D94FF-7037-D245-9AB7-6A31F94A8004}"/>
              </a:ext>
            </a:extLst>
          </p:cNvPr>
          <p:cNvPicPr>
            <a:picLocks noChangeAspect="1"/>
          </p:cNvPicPr>
          <p:nvPr/>
        </p:nvPicPr>
        <p:blipFill>
          <a:blip r:embed="rId4"/>
          <a:stretch>
            <a:fillRect/>
          </a:stretch>
        </p:blipFill>
        <p:spPr>
          <a:xfrm>
            <a:off x="251520" y="2386339"/>
            <a:ext cx="4248472" cy="2268381"/>
          </a:xfrm>
          <a:prstGeom prst="rect">
            <a:avLst/>
          </a:prstGeom>
        </p:spPr>
      </p:pic>
      <p:pic>
        <p:nvPicPr>
          <p:cNvPr id="11" name="Picture 10">
            <a:extLst>
              <a:ext uri="{FF2B5EF4-FFF2-40B4-BE49-F238E27FC236}">
                <a16:creationId xmlns:a16="http://schemas.microsoft.com/office/drawing/2014/main" id="{ABFB4625-A4B2-7A4C-B975-3A1BC0518218}"/>
              </a:ext>
            </a:extLst>
          </p:cNvPr>
          <p:cNvPicPr>
            <a:picLocks noChangeAspect="1"/>
          </p:cNvPicPr>
          <p:nvPr/>
        </p:nvPicPr>
        <p:blipFill rotWithShape="1">
          <a:blip r:embed="rId5">
            <a:extLst>
              <a:ext uri="{28A0092B-C50C-407E-A947-70E740481C1C}">
                <a14:useLocalDpi xmlns:a14="http://schemas.microsoft.com/office/drawing/2010/main" val="0"/>
              </a:ext>
            </a:extLst>
          </a:blip>
          <a:srcRect l="-909" t="48481" r="909" b="1519"/>
          <a:stretch/>
        </p:blipFill>
        <p:spPr>
          <a:xfrm>
            <a:off x="366308" y="803186"/>
            <a:ext cx="3382843" cy="1295122"/>
          </a:xfrm>
          <a:prstGeom prst="rect">
            <a:avLst/>
          </a:prstGeom>
        </p:spPr>
      </p:pic>
      <p:grpSp>
        <p:nvGrpSpPr>
          <p:cNvPr id="21" name="Group 20">
            <a:extLst>
              <a:ext uri="{FF2B5EF4-FFF2-40B4-BE49-F238E27FC236}">
                <a16:creationId xmlns:a16="http://schemas.microsoft.com/office/drawing/2014/main" id="{BA8758F2-CF85-DD45-8A82-8075930CD354}"/>
              </a:ext>
            </a:extLst>
          </p:cNvPr>
          <p:cNvGrpSpPr/>
          <p:nvPr/>
        </p:nvGrpSpPr>
        <p:grpSpPr>
          <a:xfrm>
            <a:off x="65189" y="4757440"/>
            <a:ext cx="4360624" cy="371230"/>
            <a:chOff x="65189" y="4757440"/>
            <a:chExt cx="4360624" cy="371230"/>
          </a:xfrm>
        </p:grpSpPr>
        <p:pic>
          <p:nvPicPr>
            <p:cNvPr id="22" name="Picture 21">
              <a:extLst>
                <a:ext uri="{FF2B5EF4-FFF2-40B4-BE49-F238E27FC236}">
                  <a16:creationId xmlns:a16="http://schemas.microsoft.com/office/drawing/2014/main" id="{89FB34FF-D707-0347-9EF3-2F51CBB532BC}"/>
                </a:ext>
              </a:extLst>
            </p:cNvPr>
            <p:cNvPicPr>
              <a:picLocks noChangeAspect="1"/>
            </p:cNvPicPr>
            <p:nvPr/>
          </p:nvPicPr>
          <p:blipFill>
            <a:blip r:embed="rId6"/>
            <a:stretch>
              <a:fillRect/>
            </a:stretch>
          </p:blipFill>
          <p:spPr>
            <a:xfrm>
              <a:off x="65189" y="4757440"/>
              <a:ext cx="372661" cy="371230"/>
            </a:xfrm>
            <a:prstGeom prst="rect">
              <a:avLst/>
            </a:prstGeom>
          </p:spPr>
        </p:pic>
        <p:pic>
          <p:nvPicPr>
            <p:cNvPr id="24" name="Picture 23">
              <a:extLst>
                <a:ext uri="{FF2B5EF4-FFF2-40B4-BE49-F238E27FC236}">
                  <a16:creationId xmlns:a16="http://schemas.microsoft.com/office/drawing/2014/main" id="{281A51DA-15E0-9D4D-8AD7-05559BBDB965}"/>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26" name="Straight Connector 25">
              <a:extLst>
                <a:ext uri="{FF2B5EF4-FFF2-40B4-BE49-F238E27FC236}">
                  <a16:creationId xmlns:a16="http://schemas.microsoft.com/office/drawing/2014/main" id="{0FB73575-6B93-8842-A830-4471BDACFF2F}"/>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6DBE7310-DA81-6D49-95F4-D0A2F69C10FB}"/>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9" name="Immagine 3">
              <a:extLst>
                <a:ext uri="{FF2B5EF4-FFF2-40B4-BE49-F238E27FC236}">
                  <a16:creationId xmlns:a16="http://schemas.microsoft.com/office/drawing/2014/main" id="{9C0FD28A-5D56-8B45-93D8-C6EC9A17F1E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5" name="Titolo 1">
            <a:extLst>
              <a:ext uri="{FF2B5EF4-FFF2-40B4-BE49-F238E27FC236}">
                <a16:creationId xmlns:a16="http://schemas.microsoft.com/office/drawing/2014/main" id="{387D8CBA-F62C-DC4F-B0B1-080888798224}"/>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cxnSp>
        <p:nvCxnSpPr>
          <p:cNvPr id="15" name="Straight Connector 14">
            <a:extLst>
              <a:ext uri="{FF2B5EF4-FFF2-40B4-BE49-F238E27FC236}">
                <a16:creationId xmlns:a16="http://schemas.microsoft.com/office/drawing/2014/main" id="{2598C85C-BAAD-D74D-B3FA-CBA2F4E441DD}"/>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6" name="Google Shape;55;p13">
            <a:extLst>
              <a:ext uri="{FF2B5EF4-FFF2-40B4-BE49-F238E27FC236}">
                <a16:creationId xmlns:a16="http://schemas.microsoft.com/office/drawing/2014/main" id="{43D75447-15D1-D041-B10C-B77501D3C811}"/>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17" name="Google Shape;60;p13">
            <a:extLst>
              <a:ext uri="{FF2B5EF4-FFF2-40B4-BE49-F238E27FC236}">
                <a16:creationId xmlns:a16="http://schemas.microsoft.com/office/drawing/2014/main" id="{02003833-7531-294D-8155-991BE363FCDF}"/>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38794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14</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AB2BE47-8821-5541-8BCF-6ACC8C9BBA3C}"/>
              </a:ext>
            </a:extLst>
          </p:cNvPr>
          <p:cNvPicPr>
            <a:picLocks noChangeAspect="1"/>
          </p:cNvPicPr>
          <p:nvPr/>
        </p:nvPicPr>
        <p:blipFill>
          <a:blip r:embed="rId3"/>
          <a:stretch>
            <a:fillRect/>
          </a:stretch>
        </p:blipFill>
        <p:spPr>
          <a:xfrm>
            <a:off x="3779912" y="688956"/>
            <a:ext cx="5116414" cy="1700175"/>
          </a:xfrm>
          <a:prstGeom prst="rect">
            <a:avLst/>
          </a:prstGeom>
        </p:spPr>
      </p:pic>
      <p:pic>
        <p:nvPicPr>
          <p:cNvPr id="4" name="Picture 3">
            <a:extLst>
              <a:ext uri="{FF2B5EF4-FFF2-40B4-BE49-F238E27FC236}">
                <a16:creationId xmlns:a16="http://schemas.microsoft.com/office/drawing/2014/main" id="{146D94FF-7037-D245-9AB7-6A31F94A8004}"/>
              </a:ext>
            </a:extLst>
          </p:cNvPr>
          <p:cNvPicPr>
            <a:picLocks noChangeAspect="1"/>
          </p:cNvPicPr>
          <p:nvPr/>
        </p:nvPicPr>
        <p:blipFill>
          <a:blip r:embed="rId4"/>
          <a:stretch>
            <a:fillRect/>
          </a:stretch>
        </p:blipFill>
        <p:spPr>
          <a:xfrm>
            <a:off x="251520" y="2386339"/>
            <a:ext cx="4248472" cy="2268381"/>
          </a:xfrm>
          <a:prstGeom prst="rect">
            <a:avLst/>
          </a:prstGeom>
        </p:spPr>
      </p:pic>
      <p:pic>
        <p:nvPicPr>
          <p:cNvPr id="11" name="Picture 10">
            <a:extLst>
              <a:ext uri="{FF2B5EF4-FFF2-40B4-BE49-F238E27FC236}">
                <a16:creationId xmlns:a16="http://schemas.microsoft.com/office/drawing/2014/main" id="{ABFB4625-A4B2-7A4C-B975-3A1BC0518218}"/>
              </a:ext>
            </a:extLst>
          </p:cNvPr>
          <p:cNvPicPr>
            <a:picLocks noChangeAspect="1"/>
          </p:cNvPicPr>
          <p:nvPr/>
        </p:nvPicPr>
        <p:blipFill rotWithShape="1">
          <a:blip r:embed="rId5">
            <a:extLst>
              <a:ext uri="{28A0092B-C50C-407E-A947-70E740481C1C}">
                <a14:useLocalDpi xmlns:a14="http://schemas.microsoft.com/office/drawing/2010/main" val="0"/>
              </a:ext>
            </a:extLst>
          </a:blip>
          <a:srcRect l="-909" t="48481" r="909" b="1519"/>
          <a:stretch/>
        </p:blipFill>
        <p:spPr>
          <a:xfrm>
            <a:off x="366308" y="803186"/>
            <a:ext cx="3382843" cy="1295122"/>
          </a:xfrm>
          <a:prstGeom prst="rect">
            <a:avLst/>
          </a:prstGeom>
        </p:spPr>
      </p:pic>
      <p:pic>
        <p:nvPicPr>
          <p:cNvPr id="12" name="Picture 11">
            <a:extLst>
              <a:ext uri="{FF2B5EF4-FFF2-40B4-BE49-F238E27FC236}">
                <a16:creationId xmlns:a16="http://schemas.microsoft.com/office/drawing/2014/main" id="{8D4FD12F-2E71-2440-A884-62FBF6FFC8DE}"/>
              </a:ext>
            </a:extLst>
          </p:cNvPr>
          <p:cNvPicPr>
            <a:picLocks noChangeAspect="1"/>
          </p:cNvPicPr>
          <p:nvPr/>
        </p:nvPicPr>
        <p:blipFill>
          <a:blip r:embed="rId6"/>
          <a:stretch>
            <a:fillRect/>
          </a:stretch>
        </p:blipFill>
        <p:spPr>
          <a:xfrm>
            <a:off x="5259023" y="3184720"/>
            <a:ext cx="2683012" cy="322377"/>
          </a:xfrm>
          <a:prstGeom prst="rect">
            <a:avLst/>
          </a:prstGeom>
        </p:spPr>
      </p:pic>
      <p:grpSp>
        <p:nvGrpSpPr>
          <p:cNvPr id="13" name="Group 12">
            <a:extLst>
              <a:ext uri="{FF2B5EF4-FFF2-40B4-BE49-F238E27FC236}">
                <a16:creationId xmlns:a16="http://schemas.microsoft.com/office/drawing/2014/main" id="{F2ACE2AF-C99E-4848-BC30-C74D416D322B}"/>
              </a:ext>
            </a:extLst>
          </p:cNvPr>
          <p:cNvGrpSpPr/>
          <p:nvPr/>
        </p:nvGrpSpPr>
        <p:grpSpPr>
          <a:xfrm>
            <a:off x="5058122" y="3510352"/>
            <a:ext cx="3449507" cy="1107996"/>
            <a:chOff x="5748527" y="2205614"/>
            <a:chExt cx="3449507" cy="1107996"/>
          </a:xfrm>
        </p:grpSpPr>
        <p:sp>
          <p:nvSpPr>
            <p:cNvPr id="14" name="TextBox 13">
              <a:extLst>
                <a:ext uri="{FF2B5EF4-FFF2-40B4-BE49-F238E27FC236}">
                  <a16:creationId xmlns:a16="http://schemas.microsoft.com/office/drawing/2014/main" id="{B9C9F454-626B-9D42-BB91-E2CA783CEACD}"/>
                </a:ext>
              </a:extLst>
            </p:cNvPr>
            <p:cNvSpPr txBox="1"/>
            <p:nvPr/>
          </p:nvSpPr>
          <p:spPr>
            <a:xfrm>
              <a:off x="5748527" y="2205614"/>
              <a:ext cx="3449507" cy="110799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200" dirty="0"/>
                <a:t>        Spot size at the RFD center</a:t>
              </a:r>
            </a:p>
            <a:p>
              <a:pPr marL="285750" indent="-285750">
                <a:lnSpc>
                  <a:spcPct val="150000"/>
                </a:lnSpc>
                <a:buFont typeface="Arial" panose="020B0604020202020204" pitchFamily="34" charset="0"/>
                <a:buChar char="•"/>
              </a:pPr>
              <a:r>
                <a:rPr lang="en-US" sz="1200" dirty="0"/>
                <a:t>        Divergence at the RFD center</a:t>
              </a:r>
            </a:p>
            <a:p>
              <a:pPr marL="285750" indent="-285750">
                <a:lnSpc>
                  <a:spcPct val="150000"/>
                </a:lnSpc>
                <a:buFont typeface="Arial" panose="020B0604020202020204" pitchFamily="34" charset="0"/>
                <a:buChar char="•"/>
              </a:pPr>
              <a:endParaRPr lang="en-US" sz="400" b="1" dirty="0"/>
            </a:p>
            <a:p>
              <a:pPr marL="285750" indent="-285750">
                <a:buFont typeface="Arial" panose="020B0604020202020204" pitchFamily="34" charset="0"/>
                <a:buChar char="•"/>
              </a:pPr>
              <a:r>
                <a:rPr lang="en-US" sz="1200" dirty="0"/>
                <a:t>        Correlations between spot size and. </a:t>
              </a:r>
            </a:p>
            <a:p>
              <a:r>
                <a:rPr lang="en-US" sz="1200" dirty="0"/>
                <a:t>               divergence at the RFD center</a:t>
              </a:r>
              <a:endParaRPr lang="en-US" sz="1200" b="1" dirty="0"/>
            </a:p>
          </p:txBody>
        </p:sp>
        <p:pic>
          <p:nvPicPr>
            <p:cNvPr id="15" name="Graphic 14">
              <a:extLst>
                <a:ext uri="{FF2B5EF4-FFF2-40B4-BE49-F238E27FC236}">
                  <a16:creationId xmlns:a16="http://schemas.microsoft.com/office/drawing/2014/main" id="{46E87BDB-7287-9847-914F-8A8D331E763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30190" y="2593381"/>
              <a:ext cx="270000" cy="180000"/>
            </a:xfrm>
            <a:prstGeom prst="rect">
              <a:avLst/>
            </a:prstGeom>
          </p:spPr>
        </p:pic>
        <p:pic>
          <p:nvPicPr>
            <p:cNvPr id="16" name="Graphic 15">
              <a:extLst>
                <a:ext uri="{FF2B5EF4-FFF2-40B4-BE49-F238E27FC236}">
                  <a16:creationId xmlns:a16="http://schemas.microsoft.com/office/drawing/2014/main" id="{D080CC88-17E0-6D4A-B10A-1DDEB79E666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47690" y="2897513"/>
              <a:ext cx="435000" cy="180000"/>
            </a:xfrm>
            <a:prstGeom prst="rect">
              <a:avLst/>
            </a:prstGeom>
          </p:spPr>
        </p:pic>
        <p:pic>
          <p:nvPicPr>
            <p:cNvPr id="17" name="Graphic 16">
              <a:extLst>
                <a:ext uri="{FF2B5EF4-FFF2-40B4-BE49-F238E27FC236}">
                  <a16:creationId xmlns:a16="http://schemas.microsoft.com/office/drawing/2014/main" id="{E45A04FF-3C35-384C-A28D-62139567805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030190" y="2326491"/>
              <a:ext cx="270000" cy="180000"/>
            </a:xfrm>
            <a:prstGeom prst="rect">
              <a:avLst/>
            </a:prstGeom>
          </p:spPr>
        </p:pic>
      </p:grpSp>
      <p:grpSp>
        <p:nvGrpSpPr>
          <p:cNvPr id="21" name="Group 20">
            <a:extLst>
              <a:ext uri="{FF2B5EF4-FFF2-40B4-BE49-F238E27FC236}">
                <a16:creationId xmlns:a16="http://schemas.microsoft.com/office/drawing/2014/main" id="{BA8758F2-CF85-DD45-8A82-8075930CD354}"/>
              </a:ext>
            </a:extLst>
          </p:cNvPr>
          <p:cNvGrpSpPr/>
          <p:nvPr/>
        </p:nvGrpSpPr>
        <p:grpSpPr>
          <a:xfrm>
            <a:off x="65189" y="4757440"/>
            <a:ext cx="4360624" cy="371230"/>
            <a:chOff x="65189" y="4757440"/>
            <a:chExt cx="4360624" cy="371230"/>
          </a:xfrm>
        </p:grpSpPr>
        <p:pic>
          <p:nvPicPr>
            <p:cNvPr id="22" name="Picture 21">
              <a:extLst>
                <a:ext uri="{FF2B5EF4-FFF2-40B4-BE49-F238E27FC236}">
                  <a16:creationId xmlns:a16="http://schemas.microsoft.com/office/drawing/2014/main" id="{89FB34FF-D707-0347-9EF3-2F51CBB532BC}"/>
                </a:ext>
              </a:extLst>
            </p:cNvPr>
            <p:cNvPicPr>
              <a:picLocks noChangeAspect="1"/>
            </p:cNvPicPr>
            <p:nvPr/>
          </p:nvPicPr>
          <p:blipFill>
            <a:blip r:embed="rId13"/>
            <a:stretch>
              <a:fillRect/>
            </a:stretch>
          </p:blipFill>
          <p:spPr>
            <a:xfrm>
              <a:off x="65189" y="4757440"/>
              <a:ext cx="372661" cy="371230"/>
            </a:xfrm>
            <a:prstGeom prst="rect">
              <a:avLst/>
            </a:prstGeom>
          </p:spPr>
        </p:pic>
        <p:pic>
          <p:nvPicPr>
            <p:cNvPr id="24" name="Picture 23">
              <a:extLst>
                <a:ext uri="{FF2B5EF4-FFF2-40B4-BE49-F238E27FC236}">
                  <a16:creationId xmlns:a16="http://schemas.microsoft.com/office/drawing/2014/main" id="{281A51DA-15E0-9D4D-8AD7-05559BBDB965}"/>
                </a:ext>
              </a:extLst>
            </p:cNvPr>
            <p:cNvPicPr>
              <a:picLocks noChangeAspect="1"/>
            </p:cNvPicPr>
            <p:nvPr/>
          </p:nvPicPr>
          <p:blipFill rotWithShape="1">
            <a:blip r:embed="rId14"/>
            <a:srcRect l="30935" t="1" b="-5099"/>
            <a:stretch/>
          </p:blipFill>
          <p:spPr>
            <a:xfrm>
              <a:off x="1244776" y="4786060"/>
              <a:ext cx="3181037" cy="341309"/>
            </a:xfrm>
            <a:prstGeom prst="rect">
              <a:avLst/>
            </a:prstGeom>
          </p:spPr>
        </p:pic>
        <p:cxnSp>
          <p:nvCxnSpPr>
            <p:cNvPr id="26" name="Straight Connector 25">
              <a:extLst>
                <a:ext uri="{FF2B5EF4-FFF2-40B4-BE49-F238E27FC236}">
                  <a16:creationId xmlns:a16="http://schemas.microsoft.com/office/drawing/2014/main" id="{0FB73575-6B93-8842-A830-4471BDACFF2F}"/>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6DBE7310-DA81-6D49-95F4-D0A2F69C10FB}"/>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9" name="Immagine 3">
              <a:extLst>
                <a:ext uri="{FF2B5EF4-FFF2-40B4-BE49-F238E27FC236}">
                  <a16:creationId xmlns:a16="http://schemas.microsoft.com/office/drawing/2014/main" id="{9C0FD28A-5D56-8B45-93D8-C6EC9A17F1EC}"/>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5" name="Titolo 1">
            <a:extLst>
              <a:ext uri="{FF2B5EF4-FFF2-40B4-BE49-F238E27FC236}">
                <a16:creationId xmlns:a16="http://schemas.microsoft.com/office/drawing/2014/main" id="{E521C63F-0693-7F45-B421-7B4DCB07941A}"/>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cxnSp>
        <p:nvCxnSpPr>
          <p:cNvPr id="30" name="Straight Connector 29">
            <a:extLst>
              <a:ext uri="{FF2B5EF4-FFF2-40B4-BE49-F238E27FC236}">
                <a16:creationId xmlns:a16="http://schemas.microsoft.com/office/drawing/2014/main" id="{57409AE9-7847-3B4D-9EA6-E5B52BB3C477}"/>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1" name="Google Shape;55;p13">
            <a:extLst>
              <a:ext uri="{FF2B5EF4-FFF2-40B4-BE49-F238E27FC236}">
                <a16:creationId xmlns:a16="http://schemas.microsoft.com/office/drawing/2014/main" id="{9D79119F-97FE-8C4B-8162-3A9480BDC16B}"/>
              </a:ext>
            </a:extLst>
          </p:cNvPr>
          <p:cNvPicPr preferRelativeResize="0"/>
          <p:nvPr/>
        </p:nvPicPr>
        <p:blipFill>
          <a:blip r:embed="rId16">
            <a:alphaModFix/>
          </a:blip>
          <a:stretch>
            <a:fillRect/>
          </a:stretch>
        </p:blipFill>
        <p:spPr>
          <a:xfrm>
            <a:off x="4523454" y="4773769"/>
            <a:ext cx="1044104" cy="338572"/>
          </a:xfrm>
          <a:prstGeom prst="rect">
            <a:avLst/>
          </a:prstGeom>
          <a:noFill/>
          <a:ln>
            <a:noFill/>
          </a:ln>
        </p:spPr>
      </p:pic>
      <p:sp>
        <p:nvSpPr>
          <p:cNvPr id="32" name="Google Shape;60;p13">
            <a:extLst>
              <a:ext uri="{FF2B5EF4-FFF2-40B4-BE49-F238E27FC236}">
                <a16:creationId xmlns:a16="http://schemas.microsoft.com/office/drawing/2014/main" id="{6A5A4461-37FE-A44E-B40D-0CF766CCA906}"/>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406905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15</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AB2BE47-8821-5541-8BCF-6ACC8C9BBA3C}"/>
              </a:ext>
            </a:extLst>
          </p:cNvPr>
          <p:cNvPicPr>
            <a:picLocks noChangeAspect="1"/>
          </p:cNvPicPr>
          <p:nvPr/>
        </p:nvPicPr>
        <p:blipFill>
          <a:blip r:embed="rId3"/>
          <a:stretch>
            <a:fillRect/>
          </a:stretch>
        </p:blipFill>
        <p:spPr>
          <a:xfrm>
            <a:off x="3779912" y="688956"/>
            <a:ext cx="5116414" cy="1700175"/>
          </a:xfrm>
          <a:prstGeom prst="rect">
            <a:avLst/>
          </a:prstGeom>
        </p:spPr>
      </p:pic>
      <p:pic>
        <p:nvPicPr>
          <p:cNvPr id="12" name="Picture 11">
            <a:extLst>
              <a:ext uri="{FF2B5EF4-FFF2-40B4-BE49-F238E27FC236}">
                <a16:creationId xmlns:a16="http://schemas.microsoft.com/office/drawing/2014/main" id="{D0A236A0-639F-CC4A-B09C-9D0D38106AFC}"/>
              </a:ext>
            </a:extLst>
          </p:cNvPr>
          <p:cNvPicPr>
            <a:picLocks noChangeAspect="1"/>
          </p:cNvPicPr>
          <p:nvPr/>
        </p:nvPicPr>
        <p:blipFill rotWithShape="1">
          <a:blip r:embed="rId4">
            <a:extLst>
              <a:ext uri="{28A0092B-C50C-407E-A947-70E740481C1C}">
                <a14:useLocalDpi xmlns:a14="http://schemas.microsoft.com/office/drawing/2010/main" val="0"/>
              </a:ext>
            </a:extLst>
          </a:blip>
          <a:srcRect l="-909" t="48481" r="909" b="1519"/>
          <a:stretch/>
        </p:blipFill>
        <p:spPr>
          <a:xfrm>
            <a:off x="366308" y="803186"/>
            <a:ext cx="3382843" cy="1295122"/>
          </a:xfrm>
          <a:prstGeom prst="rect">
            <a:avLst/>
          </a:prstGeom>
        </p:spPr>
      </p:pic>
      <p:pic>
        <p:nvPicPr>
          <p:cNvPr id="30" name="Picture 29">
            <a:extLst>
              <a:ext uri="{FF2B5EF4-FFF2-40B4-BE49-F238E27FC236}">
                <a16:creationId xmlns:a16="http://schemas.microsoft.com/office/drawing/2014/main" id="{37E04AC4-5F26-A543-A422-F11E56219740}"/>
              </a:ext>
            </a:extLst>
          </p:cNvPr>
          <p:cNvPicPr>
            <a:picLocks noChangeAspect="1"/>
          </p:cNvPicPr>
          <p:nvPr/>
        </p:nvPicPr>
        <p:blipFill>
          <a:blip r:embed="rId5"/>
          <a:stretch>
            <a:fillRect/>
          </a:stretch>
        </p:blipFill>
        <p:spPr>
          <a:xfrm>
            <a:off x="323528" y="2386800"/>
            <a:ext cx="4247759" cy="2268000"/>
          </a:xfrm>
          <a:prstGeom prst="rect">
            <a:avLst/>
          </a:prstGeom>
        </p:spPr>
      </p:pic>
      <p:grpSp>
        <p:nvGrpSpPr>
          <p:cNvPr id="35" name="Group 34">
            <a:extLst>
              <a:ext uri="{FF2B5EF4-FFF2-40B4-BE49-F238E27FC236}">
                <a16:creationId xmlns:a16="http://schemas.microsoft.com/office/drawing/2014/main" id="{DB2F37BA-C7BE-9A4C-A919-8663A51E87A0}"/>
              </a:ext>
            </a:extLst>
          </p:cNvPr>
          <p:cNvGrpSpPr/>
          <p:nvPr/>
        </p:nvGrpSpPr>
        <p:grpSpPr>
          <a:xfrm>
            <a:off x="65189" y="4757440"/>
            <a:ext cx="4360624" cy="371230"/>
            <a:chOff x="65189" y="4757440"/>
            <a:chExt cx="4360624" cy="371230"/>
          </a:xfrm>
        </p:grpSpPr>
        <p:pic>
          <p:nvPicPr>
            <p:cNvPr id="36" name="Picture 35">
              <a:extLst>
                <a:ext uri="{FF2B5EF4-FFF2-40B4-BE49-F238E27FC236}">
                  <a16:creationId xmlns:a16="http://schemas.microsoft.com/office/drawing/2014/main" id="{7B5FA078-3AC1-A64C-9150-6B555A87D8E1}"/>
                </a:ext>
              </a:extLst>
            </p:cNvPr>
            <p:cNvPicPr>
              <a:picLocks noChangeAspect="1"/>
            </p:cNvPicPr>
            <p:nvPr/>
          </p:nvPicPr>
          <p:blipFill>
            <a:blip r:embed="rId6"/>
            <a:stretch>
              <a:fillRect/>
            </a:stretch>
          </p:blipFill>
          <p:spPr>
            <a:xfrm>
              <a:off x="65189" y="4757440"/>
              <a:ext cx="372661" cy="371230"/>
            </a:xfrm>
            <a:prstGeom prst="rect">
              <a:avLst/>
            </a:prstGeom>
          </p:spPr>
        </p:pic>
        <p:pic>
          <p:nvPicPr>
            <p:cNvPr id="37" name="Picture 36">
              <a:extLst>
                <a:ext uri="{FF2B5EF4-FFF2-40B4-BE49-F238E27FC236}">
                  <a16:creationId xmlns:a16="http://schemas.microsoft.com/office/drawing/2014/main" id="{1A4605B6-D156-7147-9374-98BC1D57E115}"/>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38" name="Straight Connector 37">
              <a:extLst>
                <a:ext uri="{FF2B5EF4-FFF2-40B4-BE49-F238E27FC236}">
                  <a16:creationId xmlns:a16="http://schemas.microsoft.com/office/drawing/2014/main" id="{05AADF68-18DE-A043-9BC9-11A61DA8E905}"/>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4592655F-75E4-874A-B411-A93E628EA306}"/>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0" name="Immagine 3">
              <a:extLst>
                <a:ext uri="{FF2B5EF4-FFF2-40B4-BE49-F238E27FC236}">
                  <a16:creationId xmlns:a16="http://schemas.microsoft.com/office/drawing/2014/main" id="{53B4E60A-2DAA-D847-A0CA-4FD5DA3AD84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5" name="Titolo 1">
            <a:extLst>
              <a:ext uri="{FF2B5EF4-FFF2-40B4-BE49-F238E27FC236}">
                <a16:creationId xmlns:a16="http://schemas.microsoft.com/office/drawing/2014/main" id="{38318C9D-2123-114E-8FD8-EAFF3ADDAC4B}"/>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cxnSp>
        <p:nvCxnSpPr>
          <p:cNvPr id="15" name="Straight Connector 14">
            <a:extLst>
              <a:ext uri="{FF2B5EF4-FFF2-40B4-BE49-F238E27FC236}">
                <a16:creationId xmlns:a16="http://schemas.microsoft.com/office/drawing/2014/main" id="{C1947D16-CE8C-3B4A-9312-B853A66668FE}"/>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6" name="Google Shape;55;p13">
            <a:extLst>
              <a:ext uri="{FF2B5EF4-FFF2-40B4-BE49-F238E27FC236}">
                <a16:creationId xmlns:a16="http://schemas.microsoft.com/office/drawing/2014/main" id="{8EB45B35-E845-194D-9AC8-9A2DD5F5F7B8}"/>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17" name="Google Shape;60;p13">
            <a:extLst>
              <a:ext uri="{FF2B5EF4-FFF2-40B4-BE49-F238E27FC236}">
                <a16:creationId xmlns:a16="http://schemas.microsoft.com/office/drawing/2014/main" id="{81D56B4A-834A-DD40-B27A-78B4CB7D92C5}"/>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9183584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175D6D07-74EF-2B40-8004-C1B864E15F28}"/>
              </a:ext>
            </a:extLst>
          </p:cNvPr>
          <p:cNvGrpSpPr/>
          <p:nvPr/>
        </p:nvGrpSpPr>
        <p:grpSpPr>
          <a:xfrm>
            <a:off x="4388107" y="3228448"/>
            <a:ext cx="4744543" cy="1685077"/>
            <a:chOff x="429816" y="4150323"/>
            <a:chExt cx="3328923" cy="1685077"/>
          </a:xfrm>
        </p:grpSpPr>
        <p:sp>
          <p:nvSpPr>
            <p:cNvPr id="22" name="TextBox 21">
              <a:extLst>
                <a:ext uri="{FF2B5EF4-FFF2-40B4-BE49-F238E27FC236}">
                  <a16:creationId xmlns:a16="http://schemas.microsoft.com/office/drawing/2014/main" id="{56667D6A-9E72-CB4B-A4DC-395EE28C9A19}"/>
                </a:ext>
              </a:extLst>
            </p:cNvPr>
            <p:cNvSpPr txBox="1"/>
            <p:nvPr/>
          </p:nvSpPr>
          <p:spPr>
            <a:xfrm>
              <a:off x="429816" y="4150323"/>
              <a:ext cx="3328923" cy="168507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200" dirty="0"/>
                <a:t>              Bunch length</a:t>
              </a:r>
            </a:p>
            <a:p>
              <a:pPr marL="285750" indent="-285750">
                <a:lnSpc>
                  <a:spcPct val="150000"/>
                </a:lnSpc>
                <a:buFont typeface="Arial" panose="020B0604020202020204" pitchFamily="34" charset="0"/>
                <a:buChar char="•"/>
              </a:pPr>
              <a:r>
                <a:rPr lang="en-US" sz="1200" dirty="0"/>
                <a:t>              Calibration factors related with RFD characteristics</a:t>
              </a:r>
              <a:endParaRPr lang="en-US" sz="1200" b="1" dirty="0"/>
            </a:p>
            <a:p>
              <a:pPr>
                <a:lnSpc>
                  <a:spcPct val="150000"/>
                </a:lnSpc>
              </a:pPr>
              <a:r>
                <a:rPr lang="en-US" sz="300" dirty="0"/>
                <a:t>                 </a:t>
              </a:r>
            </a:p>
            <a:p>
              <a:pPr marL="285750" indent="-285750">
                <a:buFont typeface="Arial" panose="020B0604020202020204" pitchFamily="34" charset="0"/>
                <a:buChar char="•"/>
              </a:pPr>
              <a:r>
                <a:rPr lang="en-US" sz="1200" dirty="0"/>
                <a:t>              Correlation between longitudinal and transverse    	particle position at the RFD center</a:t>
              </a:r>
            </a:p>
            <a:p>
              <a:r>
                <a:rPr lang="en-US" sz="300" dirty="0"/>
                <a:t> </a:t>
              </a:r>
              <a:endParaRPr lang="en-US" sz="1200" b="1" dirty="0"/>
            </a:p>
            <a:p>
              <a:pPr marL="285750" lvl="1" indent="-285750">
                <a:buFont typeface="Arial" panose="020B0604020202020204" pitchFamily="34" charset="0"/>
                <a:buChar char="•"/>
              </a:pPr>
              <a:r>
                <a:rPr lang="en-US" sz="1200" dirty="0"/>
                <a:t>              Correlation between transverse divergence and  	longitudinal position at the RFD center</a:t>
              </a:r>
              <a:br>
                <a:rPr lang="en-US" sz="1200" dirty="0"/>
              </a:br>
              <a:r>
                <a:rPr lang="en-US" sz="1200" dirty="0"/>
                <a:t>	</a:t>
              </a:r>
              <a:endParaRPr lang="en-US" sz="1200" b="1" dirty="0"/>
            </a:p>
          </p:txBody>
        </p:sp>
        <p:pic>
          <p:nvPicPr>
            <p:cNvPr id="24" name="Graphic 23">
              <a:extLst>
                <a:ext uri="{FF2B5EF4-FFF2-40B4-BE49-F238E27FC236}">
                  <a16:creationId xmlns:a16="http://schemas.microsoft.com/office/drawing/2014/main" id="{9D29D4CD-5A8E-5E47-8A37-41D72E681D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9060" y="5244810"/>
              <a:ext cx="306039" cy="180000"/>
            </a:xfrm>
            <a:prstGeom prst="rect">
              <a:avLst/>
            </a:prstGeom>
          </p:spPr>
        </p:pic>
        <p:pic>
          <p:nvPicPr>
            <p:cNvPr id="26" name="Graphic 25">
              <a:extLst>
                <a:ext uri="{FF2B5EF4-FFF2-40B4-BE49-F238E27FC236}">
                  <a16:creationId xmlns:a16="http://schemas.microsoft.com/office/drawing/2014/main" id="{7EFC1814-6340-364E-AEDE-7FED74CEAB8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59060" y="4861777"/>
              <a:ext cx="306039" cy="180000"/>
            </a:xfrm>
            <a:prstGeom prst="rect">
              <a:avLst/>
            </a:prstGeom>
          </p:spPr>
        </p:pic>
        <p:pic>
          <p:nvPicPr>
            <p:cNvPr id="28" name="Graphic 27">
              <a:extLst>
                <a:ext uri="{FF2B5EF4-FFF2-40B4-BE49-F238E27FC236}">
                  <a16:creationId xmlns:a16="http://schemas.microsoft.com/office/drawing/2014/main" id="{43884B31-BEB8-8F41-9617-E1B3F73CC9D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8322" y="4531375"/>
              <a:ext cx="404999" cy="180000"/>
            </a:xfrm>
            <a:prstGeom prst="rect">
              <a:avLst/>
            </a:prstGeom>
          </p:spPr>
        </p:pic>
        <p:pic>
          <p:nvPicPr>
            <p:cNvPr id="29" name="Graphic 28">
              <a:extLst>
                <a:ext uri="{FF2B5EF4-FFF2-40B4-BE49-F238E27FC236}">
                  <a16:creationId xmlns:a16="http://schemas.microsoft.com/office/drawing/2014/main" id="{ABFE7FE6-C7B6-BB44-B77B-4ABD1E71FF7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2686" y="4284532"/>
              <a:ext cx="209817" cy="183600"/>
            </a:xfrm>
            <a:prstGeom prst="rect">
              <a:avLst/>
            </a:prstGeom>
          </p:spPr>
        </p:pic>
      </p:grpSp>
      <p:sp>
        <p:nvSpPr>
          <p:cNvPr id="7" name="Segnaposto numero diapositiva 6"/>
          <p:cNvSpPr>
            <a:spLocks noGrp="1"/>
          </p:cNvSpPr>
          <p:nvPr>
            <p:ph type="sldNum" sz="quarter" idx="12"/>
          </p:nvPr>
        </p:nvSpPr>
        <p:spPr/>
        <p:txBody>
          <a:bodyPr/>
          <a:lstStyle/>
          <a:p>
            <a:r>
              <a:rPr lang="it-IT" dirty="0"/>
              <a:t>15</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AB2BE47-8821-5541-8BCF-6ACC8C9BBA3C}"/>
              </a:ext>
            </a:extLst>
          </p:cNvPr>
          <p:cNvPicPr>
            <a:picLocks noChangeAspect="1"/>
          </p:cNvPicPr>
          <p:nvPr/>
        </p:nvPicPr>
        <p:blipFill>
          <a:blip r:embed="rId11"/>
          <a:stretch>
            <a:fillRect/>
          </a:stretch>
        </p:blipFill>
        <p:spPr>
          <a:xfrm>
            <a:off x="3779912" y="688956"/>
            <a:ext cx="5116414" cy="1700175"/>
          </a:xfrm>
          <a:prstGeom prst="rect">
            <a:avLst/>
          </a:prstGeom>
        </p:spPr>
      </p:pic>
      <p:pic>
        <p:nvPicPr>
          <p:cNvPr id="12" name="Picture 11">
            <a:extLst>
              <a:ext uri="{FF2B5EF4-FFF2-40B4-BE49-F238E27FC236}">
                <a16:creationId xmlns:a16="http://schemas.microsoft.com/office/drawing/2014/main" id="{D0A236A0-639F-CC4A-B09C-9D0D38106AFC}"/>
              </a:ext>
            </a:extLst>
          </p:cNvPr>
          <p:cNvPicPr>
            <a:picLocks noChangeAspect="1"/>
          </p:cNvPicPr>
          <p:nvPr/>
        </p:nvPicPr>
        <p:blipFill rotWithShape="1">
          <a:blip r:embed="rId12">
            <a:extLst>
              <a:ext uri="{28A0092B-C50C-407E-A947-70E740481C1C}">
                <a14:useLocalDpi xmlns:a14="http://schemas.microsoft.com/office/drawing/2010/main" val="0"/>
              </a:ext>
            </a:extLst>
          </a:blip>
          <a:srcRect l="-909" t="48481" r="909" b="1519"/>
          <a:stretch/>
        </p:blipFill>
        <p:spPr>
          <a:xfrm>
            <a:off x="366308" y="803186"/>
            <a:ext cx="3382843" cy="1295122"/>
          </a:xfrm>
          <a:prstGeom prst="rect">
            <a:avLst/>
          </a:prstGeom>
        </p:spPr>
      </p:pic>
      <p:sp>
        <p:nvSpPr>
          <p:cNvPr id="19" name="TextBox 18">
            <a:extLst>
              <a:ext uri="{FF2B5EF4-FFF2-40B4-BE49-F238E27FC236}">
                <a16:creationId xmlns:a16="http://schemas.microsoft.com/office/drawing/2014/main" id="{8147E002-0903-4B4D-B7BD-BA3134DE9B0B}"/>
              </a:ext>
            </a:extLst>
          </p:cNvPr>
          <p:cNvSpPr txBox="1"/>
          <p:nvPr/>
        </p:nvSpPr>
        <p:spPr>
          <a:xfrm>
            <a:off x="4620780" y="2558559"/>
            <a:ext cx="4400378" cy="461665"/>
          </a:xfrm>
          <a:prstGeom prst="rect">
            <a:avLst/>
          </a:prstGeom>
          <a:noFill/>
        </p:spPr>
        <p:txBody>
          <a:bodyPr wrap="square" rtlCol="0">
            <a:spAutoFit/>
          </a:bodyPr>
          <a:lstStyle/>
          <a:p>
            <a:pPr algn="ctr"/>
            <a:r>
              <a:rPr lang="en-US" sz="1200" dirty="0">
                <a:solidFill>
                  <a:srgbClr val="FF0000"/>
                </a:solidFill>
              </a:rPr>
              <a:t>Neglecting</a:t>
            </a:r>
            <a:r>
              <a:rPr lang="en-US" sz="1200" dirty="0"/>
              <a:t> the </a:t>
            </a:r>
            <a:r>
              <a:rPr lang="en-US" sz="1200" dirty="0">
                <a:solidFill>
                  <a:srgbClr val="FF0000"/>
                </a:solidFill>
              </a:rPr>
              <a:t>energy spread </a:t>
            </a:r>
            <a:r>
              <a:rPr lang="en-US" sz="1200" dirty="0"/>
              <a:t>and </a:t>
            </a:r>
            <a:r>
              <a:rPr lang="en-US" sz="1200" dirty="0">
                <a:solidFill>
                  <a:srgbClr val="FF0000"/>
                </a:solidFill>
              </a:rPr>
              <a:t>energy chirp </a:t>
            </a:r>
            <a:r>
              <a:rPr lang="en-US" sz="1200" dirty="0"/>
              <a:t>(correlations between energy and time) contributions.</a:t>
            </a:r>
          </a:p>
        </p:txBody>
      </p:sp>
      <p:pic>
        <p:nvPicPr>
          <p:cNvPr id="20" name="Graphic 19">
            <a:extLst>
              <a:ext uri="{FF2B5EF4-FFF2-40B4-BE49-F238E27FC236}">
                <a16:creationId xmlns:a16="http://schemas.microsoft.com/office/drawing/2014/main" id="{B26F4F5B-2593-2342-BB56-DC6899E6F0A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560248" y="3003798"/>
            <a:ext cx="4460910" cy="224650"/>
          </a:xfrm>
          <a:prstGeom prst="rect">
            <a:avLst/>
          </a:prstGeom>
        </p:spPr>
      </p:pic>
      <p:pic>
        <p:nvPicPr>
          <p:cNvPr id="30" name="Picture 29">
            <a:extLst>
              <a:ext uri="{FF2B5EF4-FFF2-40B4-BE49-F238E27FC236}">
                <a16:creationId xmlns:a16="http://schemas.microsoft.com/office/drawing/2014/main" id="{37E04AC4-5F26-A543-A422-F11E56219740}"/>
              </a:ext>
            </a:extLst>
          </p:cNvPr>
          <p:cNvPicPr>
            <a:picLocks noChangeAspect="1"/>
          </p:cNvPicPr>
          <p:nvPr/>
        </p:nvPicPr>
        <p:blipFill>
          <a:blip r:embed="rId15"/>
          <a:stretch>
            <a:fillRect/>
          </a:stretch>
        </p:blipFill>
        <p:spPr>
          <a:xfrm>
            <a:off x="323528" y="2386800"/>
            <a:ext cx="4247759" cy="2268000"/>
          </a:xfrm>
          <a:prstGeom prst="rect">
            <a:avLst/>
          </a:prstGeom>
        </p:spPr>
      </p:pic>
      <p:grpSp>
        <p:nvGrpSpPr>
          <p:cNvPr id="35" name="Group 34">
            <a:extLst>
              <a:ext uri="{FF2B5EF4-FFF2-40B4-BE49-F238E27FC236}">
                <a16:creationId xmlns:a16="http://schemas.microsoft.com/office/drawing/2014/main" id="{DB2F37BA-C7BE-9A4C-A919-8663A51E87A0}"/>
              </a:ext>
            </a:extLst>
          </p:cNvPr>
          <p:cNvGrpSpPr/>
          <p:nvPr/>
        </p:nvGrpSpPr>
        <p:grpSpPr>
          <a:xfrm>
            <a:off x="65189" y="4757440"/>
            <a:ext cx="4360624" cy="371230"/>
            <a:chOff x="65189" y="4757440"/>
            <a:chExt cx="4360624" cy="371230"/>
          </a:xfrm>
        </p:grpSpPr>
        <p:pic>
          <p:nvPicPr>
            <p:cNvPr id="36" name="Picture 35">
              <a:extLst>
                <a:ext uri="{FF2B5EF4-FFF2-40B4-BE49-F238E27FC236}">
                  <a16:creationId xmlns:a16="http://schemas.microsoft.com/office/drawing/2014/main" id="{7B5FA078-3AC1-A64C-9150-6B555A87D8E1}"/>
                </a:ext>
              </a:extLst>
            </p:cNvPr>
            <p:cNvPicPr>
              <a:picLocks noChangeAspect="1"/>
            </p:cNvPicPr>
            <p:nvPr/>
          </p:nvPicPr>
          <p:blipFill>
            <a:blip r:embed="rId16"/>
            <a:stretch>
              <a:fillRect/>
            </a:stretch>
          </p:blipFill>
          <p:spPr>
            <a:xfrm>
              <a:off x="65189" y="4757440"/>
              <a:ext cx="372661" cy="371230"/>
            </a:xfrm>
            <a:prstGeom prst="rect">
              <a:avLst/>
            </a:prstGeom>
          </p:spPr>
        </p:pic>
        <p:pic>
          <p:nvPicPr>
            <p:cNvPr id="37" name="Picture 36">
              <a:extLst>
                <a:ext uri="{FF2B5EF4-FFF2-40B4-BE49-F238E27FC236}">
                  <a16:creationId xmlns:a16="http://schemas.microsoft.com/office/drawing/2014/main" id="{1A4605B6-D156-7147-9374-98BC1D57E115}"/>
                </a:ext>
              </a:extLst>
            </p:cNvPr>
            <p:cNvPicPr>
              <a:picLocks noChangeAspect="1"/>
            </p:cNvPicPr>
            <p:nvPr/>
          </p:nvPicPr>
          <p:blipFill rotWithShape="1">
            <a:blip r:embed="rId17"/>
            <a:srcRect l="30935" t="1" b="-5099"/>
            <a:stretch/>
          </p:blipFill>
          <p:spPr>
            <a:xfrm>
              <a:off x="1244776" y="4786060"/>
              <a:ext cx="3181037" cy="341309"/>
            </a:xfrm>
            <a:prstGeom prst="rect">
              <a:avLst/>
            </a:prstGeom>
          </p:spPr>
        </p:pic>
        <p:cxnSp>
          <p:nvCxnSpPr>
            <p:cNvPr id="38" name="Straight Connector 37">
              <a:extLst>
                <a:ext uri="{FF2B5EF4-FFF2-40B4-BE49-F238E27FC236}">
                  <a16:creationId xmlns:a16="http://schemas.microsoft.com/office/drawing/2014/main" id="{05AADF68-18DE-A043-9BC9-11A61DA8E905}"/>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4592655F-75E4-874A-B411-A93E628EA306}"/>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0" name="Immagine 3">
              <a:extLst>
                <a:ext uri="{FF2B5EF4-FFF2-40B4-BE49-F238E27FC236}">
                  <a16:creationId xmlns:a16="http://schemas.microsoft.com/office/drawing/2014/main" id="{53B4E60A-2DAA-D847-A0CA-4FD5DA3AD84E}"/>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5" name="Titolo 1">
            <a:extLst>
              <a:ext uri="{FF2B5EF4-FFF2-40B4-BE49-F238E27FC236}">
                <a16:creationId xmlns:a16="http://schemas.microsoft.com/office/drawing/2014/main" id="{8F300C76-FAD6-0A4A-9B6A-40E16094F1AD}"/>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cxnSp>
        <p:nvCxnSpPr>
          <p:cNvPr id="31" name="Straight Connector 30">
            <a:extLst>
              <a:ext uri="{FF2B5EF4-FFF2-40B4-BE49-F238E27FC236}">
                <a16:creationId xmlns:a16="http://schemas.microsoft.com/office/drawing/2014/main" id="{746AE411-132D-A544-86BA-B5FB5A7137D4}"/>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2" name="Google Shape;55;p13">
            <a:extLst>
              <a:ext uri="{FF2B5EF4-FFF2-40B4-BE49-F238E27FC236}">
                <a16:creationId xmlns:a16="http://schemas.microsoft.com/office/drawing/2014/main" id="{B4C35C2D-894E-BB43-814E-F9C1009E1B98}"/>
              </a:ext>
            </a:extLst>
          </p:cNvPr>
          <p:cNvPicPr preferRelativeResize="0"/>
          <p:nvPr/>
        </p:nvPicPr>
        <p:blipFill>
          <a:blip r:embed="rId19">
            <a:alphaModFix/>
          </a:blip>
          <a:stretch>
            <a:fillRect/>
          </a:stretch>
        </p:blipFill>
        <p:spPr>
          <a:xfrm>
            <a:off x="4523454" y="4773769"/>
            <a:ext cx="1044104" cy="338572"/>
          </a:xfrm>
          <a:prstGeom prst="rect">
            <a:avLst/>
          </a:prstGeom>
          <a:noFill/>
          <a:ln>
            <a:noFill/>
          </a:ln>
        </p:spPr>
      </p:pic>
      <p:sp>
        <p:nvSpPr>
          <p:cNvPr id="33" name="Google Shape;60;p13">
            <a:extLst>
              <a:ext uri="{FF2B5EF4-FFF2-40B4-BE49-F238E27FC236}">
                <a16:creationId xmlns:a16="http://schemas.microsoft.com/office/drawing/2014/main" id="{AD5287AA-595C-9845-9F18-249A76803EDB}"/>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200966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16</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52927EB2-E8F5-E446-9C41-645A8BF8DA47}"/>
              </a:ext>
            </a:extLst>
          </p:cNvPr>
          <p:cNvGrpSpPr/>
          <p:nvPr/>
        </p:nvGrpSpPr>
        <p:grpSpPr>
          <a:xfrm>
            <a:off x="837723" y="1216524"/>
            <a:ext cx="6093064" cy="486199"/>
            <a:chOff x="643003" y="1816417"/>
            <a:chExt cx="8124086" cy="648265"/>
          </a:xfrm>
        </p:grpSpPr>
        <p:pic>
          <p:nvPicPr>
            <p:cNvPr id="33" name="Graphic 32">
              <a:extLst>
                <a:ext uri="{FF2B5EF4-FFF2-40B4-BE49-F238E27FC236}">
                  <a16:creationId xmlns:a16="http://schemas.microsoft.com/office/drawing/2014/main" id="{2729F2E7-0E93-AC48-903B-9EDD7F987F7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3003" y="1902975"/>
              <a:ext cx="1752600" cy="482600"/>
            </a:xfrm>
            <a:prstGeom prst="rect">
              <a:avLst/>
            </a:prstGeom>
          </p:spPr>
        </p:pic>
        <p:grpSp>
          <p:nvGrpSpPr>
            <p:cNvPr id="34" name="Group 33">
              <a:extLst>
                <a:ext uri="{FF2B5EF4-FFF2-40B4-BE49-F238E27FC236}">
                  <a16:creationId xmlns:a16="http://schemas.microsoft.com/office/drawing/2014/main" id="{E728AD53-8AE0-A542-B07E-A960B0207069}"/>
                </a:ext>
              </a:extLst>
            </p:cNvPr>
            <p:cNvGrpSpPr/>
            <p:nvPr/>
          </p:nvGrpSpPr>
          <p:grpSpPr>
            <a:xfrm>
              <a:off x="2865044" y="1816417"/>
              <a:ext cx="5902045" cy="648265"/>
              <a:chOff x="-639366" y="2352353"/>
              <a:chExt cx="5902045" cy="648265"/>
            </a:xfrm>
          </p:grpSpPr>
          <p:grpSp>
            <p:nvGrpSpPr>
              <p:cNvPr id="35" name="Group 34">
                <a:extLst>
                  <a:ext uri="{FF2B5EF4-FFF2-40B4-BE49-F238E27FC236}">
                    <a16:creationId xmlns:a16="http://schemas.microsoft.com/office/drawing/2014/main" id="{ED544A3E-3A62-D24D-A7F2-6A769E59D5C5}"/>
                  </a:ext>
                </a:extLst>
              </p:cNvPr>
              <p:cNvGrpSpPr/>
              <p:nvPr/>
            </p:nvGrpSpPr>
            <p:grpSpPr>
              <a:xfrm>
                <a:off x="-639366" y="2352353"/>
                <a:ext cx="5902045" cy="369331"/>
                <a:chOff x="2082874" y="5517232"/>
                <a:chExt cx="5902045" cy="369331"/>
              </a:xfrm>
            </p:grpSpPr>
            <p:sp>
              <p:nvSpPr>
                <p:cNvPr id="39" name="TextBox 38">
                  <a:extLst>
                    <a:ext uri="{FF2B5EF4-FFF2-40B4-BE49-F238E27FC236}">
                      <a16:creationId xmlns:a16="http://schemas.microsoft.com/office/drawing/2014/main" id="{19D139CC-BB6A-404A-9D43-38259355E5B6}"/>
                    </a:ext>
                  </a:extLst>
                </p:cNvPr>
                <p:cNvSpPr txBox="1"/>
                <p:nvPr/>
              </p:nvSpPr>
              <p:spPr>
                <a:xfrm>
                  <a:off x="2082874" y="5517232"/>
                  <a:ext cx="5902045" cy="369331"/>
                </a:xfrm>
                <a:prstGeom prst="rect">
                  <a:avLst/>
                </a:prstGeom>
                <a:noFill/>
              </p:spPr>
              <p:txBody>
                <a:bodyPr wrap="none" rtlCol="0">
                  <a:spAutoFit/>
                </a:bodyPr>
                <a:lstStyle/>
                <a:p>
                  <a:pPr marL="214313" indent="-214313">
                    <a:buFont typeface="Arial" panose="020B0604020202020204" pitchFamily="34" charset="0"/>
                    <a:buChar char="•"/>
                  </a:pPr>
                  <a:r>
                    <a:rPr lang="en-US" sz="1200" dirty="0"/>
                    <a:t>    , and       are the RFD frequency, and phase respectively</a:t>
                  </a:r>
                </a:p>
              </p:txBody>
            </p:sp>
            <p:pic>
              <p:nvPicPr>
                <p:cNvPr id="40" name="Graphic 39">
                  <a:extLst>
                    <a:ext uri="{FF2B5EF4-FFF2-40B4-BE49-F238E27FC236}">
                      <a16:creationId xmlns:a16="http://schemas.microsoft.com/office/drawing/2014/main" id="{20EFF280-D13E-CF4B-A251-8E1E4C470C7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22301" y="5558256"/>
                  <a:ext cx="345600" cy="216000"/>
                </a:xfrm>
                <a:prstGeom prst="rect">
                  <a:avLst/>
                </a:prstGeom>
              </p:spPr>
            </p:pic>
            <p:pic>
              <p:nvPicPr>
                <p:cNvPr id="41" name="Graphic 40">
                  <a:extLst>
                    <a:ext uri="{FF2B5EF4-FFF2-40B4-BE49-F238E27FC236}">
                      <a16:creationId xmlns:a16="http://schemas.microsoft.com/office/drawing/2014/main" id="{4596EEC1-20D7-7540-ABB0-AE3A5AEE2DC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274966" y="5586432"/>
                  <a:ext cx="194400" cy="216000"/>
                </a:xfrm>
                <a:prstGeom prst="rect">
                  <a:avLst/>
                </a:prstGeom>
              </p:spPr>
            </p:pic>
          </p:grpSp>
          <p:grpSp>
            <p:nvGrpSpPr>
              <p:cNvPr id="36" name="Group 35">
                <a:extLst>
                  <a:ext uri="{FF2B5EF4-FFF2-40B4-BE49-F238E27FC236}">
                    <a16:creationId xmlns:a16="http://schemas.microsoft.com/office/drawing/2014/main" id="{62640DD0-1303-EE44-8B5E-A2C81FFD4E17}"/>
                  </a:ext>
                </a:extLst>
              </p:cNvPr>
              <p:cNvGrpSpPr/>
              <p:nvPr/>
            </p:nvGrpSpPr>
            <p:grpSpPr>
              <a:xfrm>
                <a:off x="-639366" y="2631287"/>
                <a:ext cx="3820277" cy="369331"/>
                <a:chOff x="2082874" y="5796166"/>
                <a:chExt cx="3820277" cy="369331"/>
              </a:xfrm>
            </p:grpSpPr>
            <p:sp>
              <p:nvSpPr>
                <p:cNvPr id="37" name="TextBox 36">
                  <a:extLst>
                    <a:ext uri="{FF2B5EF4-FFF2-40B4-BE49-F238E27FC236}">
                      <a16:creationId xmlns:a16="http://schemas.microsoft.com/office/drawing/2014/main" id="{2C1856B1-DBA1-7B4F-B776-BDFE058D4C0B}"/>
                    </a:ext>
                  </a:extLst>
                </p:cNvPr>
                <p:cNvSpPr txBox="1"/>
                <p:nvPr/>
              </p:nvSpPr>
              <p:spPr>
                <a:xfrm>
                  <a:off x="2082874" y="5796166"/>
                  <a:ext cx="3820277" cy="369331"/>
                </a:xfrm>
                <a:prstGeom prst="rect">
                  <a:avLst/>
                </a:prstGeom>
                <a:noFill/>
              </p:spPr>
              <p:txBody>
                <a:bodyPr wrap="none" rtlCol="0">
                  <a:spAutoFit/>
                </a:bodyPr>
                <a:lstStyle/>
                <a:p>
                  <a:pPr marL="214313" indent="-214313">
                    <a:buFont typeface="Arial" panose="020B0604020202020204" pitchFamily="34" charset="0"/>
                    <a:buChar char="•"/>
                  </a:pPr>
                  <a:r>
                    <a:rPr lang="en-US" sz="1200" dirty="0"/>
                    <a:t>            beam centroid ad the screen</a:t>
                  </a:r>
                </a:p>
              </p:txBody>
            </p:sp>
            <p:pic>
              <p:nvPicPr>
                <p:cNvPr id="38" name="Graphic 37">
                  <a:extLst>
                    <a:ext uri="{FF2B5EF4-FFF2-40B4-BE49-F238E27FC236}">
                      <a16:creationId xmlns:a16="http://schemas.microsoft.com/office/drawing/2014/main" id="{EFCA2194-D2B2-B940-9958-7F365E2B128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38305" y="5870256"/>
                  <a:ext cx="496016" cy="231474"/>
                </a:xfrm>
                <a:prstGeom prst="rect">
                  <a:avLst/>
                </a:prstGeom>
              </p:spPr>
            </p:pic>
          </p:grpSp>
        </p:grpSp>
      </p:grpSp>
      <p:sp>
        <p:nvSpPr>
          <p:cNvPr id="42" name="TextBox 41">
            <a:extLst>
              <a:ext uri="{FF2B5EF4-FFF2-40B4-BE49-F238E27FC236}">
                <a16:creationId xmlns:a16="http://schemas.microsoft.com/office/drawing/2014/main" id="{7F67D9B5-384F-5844-A8A2-2F9F7276BC57}"/>
              </a:ext>
            </a:extLst>
          </p:cNvPr>
          <p:cNvSpPr txBox="1"/>
          <p:nvPr/>
        </p:nvSpPr>
        <p:spPr>
          <a:xfrm>
            <a:off x="3328537" y="1768272"/>
            <a:ext cx="2581156" cy="276999"/>
          </a:xfrm>
          <a:prstGeom prst="rect">
            <a:avLst/>
          </a:prstGeom>
          <a:noFill/>
        </p:spPr>
        <p:txBody>
          <a:bodyPr wrap="none" rtlCol="0">
            <a:spAutoFit/>
          </a:bodyPr>
          <a:lstStyle/>
          <a:p>
            <a:r>
              <a:rPr lang="en-US" sz="1200" dirty="0"/>
              <a:t>The measurement is </a:t>
            </a:r>
            <a:r>
              <a:rPr lang="en-US" sz="1200" dirty="0">
                <a:solidFill>
                  <a:srgbClr val="FF0000"/>
                </a:solidFill>
              </a:rPr>
              <a:t>self-calibrated</a:t>
            </a:r>
          </a:p>
        </p:txBody>
      </p:sp>
      <p:sp>
        <p:nvSpPr>
          <p:cNvPr id="43" name="TextBox 42">
            <a:extLst>
              <a:ext uri="{FF2B5EF4-FFF2-40B4-BE49-F238E27FC236}">
                <a16:creationId xmlns:a16="http://schemas.microsoft.com/office/drawing/2014/main" id="{D79B09BC-2A75-BB4E-8356-5B99AEE50BEB}"/>
              </a:ext>
            </a:extLst>
          </p:cNvPr>
          <p:cNvSpPr txBox="1"/>
          <p:nvPr/>
        </p:nvSpPr>
        <p:spPr>
          <a:xfrm>
            <a:off x="3795874" y="681540"/>
            <a:ext cx="1838965" cy="369332"/>
          </a:xfrm>
          <a:prstGeom prst="rect">
            <a:avLst/>
          </a:prstGeom>
          <a:noFill/>
        </p:spPr>
        <p:txBody>
          <a:bodyPr wrap="none" rtlCol="0">
            <a:spAutoFit/>
          </a:bodyPr>
          <a:lstStyle/>
          <a:p>
            <a:r>
              <a:rPr lang="en-US" sz="1800" dirty="0">
                <a:solidFill>
                  <a:srgbClr val="FF0000"/>
                </a:solidFill>
              </a:rPr>
              <a:t>Main properties</a:t>
            </a:r>
            <a:endParaRPr lang="en-US" sz="1800" dirty="0"/>
          </a:p>
        </p:txBody>
      </p:sp>
      <p:sp>
        <p:nvSpPr>
          <p:cNvPr id="44" name="TextBox 43">
            <a:extLst>
              <a:ext uri="{FF2B5EF4-FFF2-40B4-BE49-F238E27FC236}">
                <a16:creationId xmlns:a16="http://schemas.microsoft.com/office/drawing/2014/main" id="{87A0D38A-F903-D148-9DC2-095303D50980}"/>
              </a:ext>
            </a:extLst>
          </p:cNvPr>
          <p:cNvSpPr txBox="1"/>
          <p:nvPr/>
        </p:nvSpPr>
        <p:spPr>
          <a:xfrm>
            <a:off x="478898" y="1330934"/>
            <a:ext cx="296876" cy="253916"/>
          </a:xfrm>
          <a:prstGeom prst="rect">
            <a:avLst/>
          </a:prstGeom>
          <a:noFill/>
        </p:spPr>
        <p:txBody>
          <a:bodyPr wrap="none" rtlCol="0">
            <a:spAutoFit/>
          </a:bodyPr>
          <a:lstStyle/>
          <a:p>
            <a:r>
              <a:rPr lang="en-US" sz="1050" dirty="0"/>
              <a:t>1.</a:t>
            </a:r>
          </a:p>
        </p:txBody>
      </p:sp>
      <p:grpSp>
        <p:nvGrpSpPr>
          <p:cNvPr id="50" name="Group 49">
            <a:extLst>
              <a:ext uri="{FF2B5EF4-FFF2-40B4-BE49-F238E27FC236}">
                <a16:creationId xmlns:a16="http://schemas.microsoft.com/office/drawing/2014/main" id="{D96CCF4B-7C64-2644-AB08-1BF8D8D79B9B}"/>
              </a:ext>
            </a:extLst>
          </p:cNvPr>
          <p:cNvGrpSpPr/>
          <p:nvPr/>
        </p:nvGrpSpPr>
        <p:grpSpPr>
          <a:xfrm>
            <a:off x="65189" y="4757440"/>
            <a:ext cx="4360624" cy="371230"/>
            <a:chOff x="65189" y="4757440"/>
            <a:chExt cx="4360624" cy="371230"/>
          </a:xfrm>
        </p:grpSpPr>
        <p:pic>
          <p:nvPicPr>
            <p:cNvPr id="51" name="Picture 50">
              <a:extLst>
                <a:ext uri="{FF2B5EF4-FFF2-40B4-BE49-F238E27FC236}">
                  <a16:creationId xmlns:a16="http://schemas.microsoft.com/office/drawing/2014/main" id="{B90C3753-CAF4-CA48-B0B8-B8068F1D1BA2}"/>
                </a:ext>
              </a:extLst>
            </p:cNvPr>
            <p:cNvPicPr>
              <a:picLocks noChangeAspect="1"/>
            </p:cNvPicPr>
            <p:nvPr/>
          </p:nvPicPr>
          <p:blipFill>
            <a:blip r:embed="rId11"/>
            <a:stretch>
              <a:fillRect/>
            </a:stretch>
          </p:blipFill>
          <p:spPr>
            <a:xfrm>
              <a:off x="65189" y="4757440"/>
              <a:ext cx="372661" cy="371230"/>
            </a:xfrm>
            <a:prstGeom prst="rect">
              <a:avLst/>
            </a:prstGeom>
          </p:spPr>
        </p:pic>
        <p:pic>
          <p:nvPicPr>
            <p:cNvPr id="52" name="Picture 51">
              <a:extLst>
                <a:ext uri="{FF2B5EF4-FFF2-40B4-BE49-F238E27FC236}">
                  <a16:creationId xmlns:a16="http://schemas.microsoft.com/office/drawing/2014/main" id="{CF23C429-2B68-BD46-8BA6-6159B0B6B436}"/>
                </a:ext>
              </a:extLst>
            </p:cNvPr>
            <p:cNvPicPr>
              <a:picLocks noChangeAspect="1"/>
            </p:cNvPicPr>
            <p:nvPr/>
          </p:nvPicPr>
          <p:blipFill rotWithShape="1">
            <a:blip r:embed="rId12"/>
            <a:srcRect l="30935" t="1" b="-5099"/>
            <a:stretch/>
          </p:blipFill>
          <p:spPr>
            <a:xfrm>
              <a:off x="1244776" y="4786060"/>
              <a:ext cx="3181037" cy="341309"/>
            </a:xfrm>
            <a:prstGeom prst="rect">
              <a:avLst/>
            </a:prstGeom>
          </p:spPr>
        </p:pic>
        <p:cxnSp>
          <p:nvCxnSpPr>
            <p:cNvPr id="53" name="Straight Connector 52">
              <a:extLst>
                <a:ext uri="{FF2B5EF4-FFF2-40B4-BE49-F238E27FC236}">
                  <a16:creationId xmlns:a16="http://schemas.microsoft.com/office/drawing/2014/main" id="{E0C65ABA-9D8F-5140-9494-96E7821858D0}"/>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B94DB076-59F2-AF4F-9874-87FA3470057F}"/>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55" name="Immagine 3">
              <a:extLst>
                <a:ext uri="{FF2B5EF4-FFF2-40B4-BE49-F238E27FC236}">
                  <a16:creationId xmlns:a16="http://schemas.microsoft.com/office/drawing/2014/main" id="{6A8BD558-7987-D94C-A350-F3941DBB6AA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56" name="Titolo 1">
            <a:extLst>
              <a:ext uri="{FF2B5EF4-FFF2-40B4-BE49-F238E27FC236}">
                <a16:creationId xmlns:a16="http://schemas.microsoft.com/office/drawing/2014/main" id="{C4EE1660-99E7-254B-8C0E-90F581929E25}"/>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cxnSp>
        <p:nvCxnSpPr>
          <p:cNvPr id="58" name="Straight Connector 57">
            <a:extLst>
              <a:ext uri="{FF2B5EF4-FFF2-40B4-BE49-F238E27FC236}">
                <a16:creationId xmlns:a16="http://schemas.microsoft.com/office/drawing/2014/main" id="{F2A6D7E3-0A47-294F-85F0-8DC7AF4BF110}"/>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59" name="Google Shape;55;p13">
            <a:extLst>
              <a:ext uri="{FF2B5EF4-FFF2-40B4-BE49-F238E27FC236}">
                <a16:creationId xmlns:a16="http://schemas.microsoft.com/office/drawing/2014/main" id="{4C4B8207-628D-8D46-9B94-1BD2BD8D460A}"/>
              </a:ext>
            </a:extLst>
          </p:cNvPr>
          <p:cNvPicPr preferRelativeResize="0"/>
          <p:nvPr/>
        </p:nvPicPr>
        <p:blipFill>
          <a:blip r:embed="rId14">
            <a:alphaModFix/>
          </a:blip>
          <a:stretch>
            <a:fillRect/>
          </a:stretch>
        </p:blipFill>
        <p:spPr>
          <a:xfrm>
            <a:off x="4523454" y="4773769"/>
            <a:ext cx="1044104" cy="338572"/>
          </a:xfrm>
          <a:prstGeom prst="rect">
            <a:avLst/>
          </a:prstGeom>
          <a:noFill/>
          <a:ln>
            <a:noFill/>
          </a:ln>
        </p:spPr>
      </p:pic>
      <p:sp>
        <p:nvSpPr>
          <p:cNvPr id="60" name="Google Shape;60;p13">
            <a:extLst>
              <a:ext uri="{FF2B5EF4-FFF2-40B4-BE49-F238E27FC236}">
                <a16:creationId xmlns:a16="http://schemas.microsoft.com/office/drawing/2014/main" id="{86B6CA58-6166-1F48-9D3B-20EF4F95C5B1}"/>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4265334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16</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52927EB2-E8F5-E446-9C41-645A8BF8DA47}"/>
              </a:ext>
            </a:extLst>
          </p:cNvPr>
          <p:cNvGrpSpPr/>
          <p:nvPr/>
        </p:nvGrpSpPr>
        <p:grpSpPr>
          <a:xfrm>
            <a:off x="837723" y="1216524"/>
            <a:ext cx="6093064" cy="486199"/>
            <a:chOff x="643003" y="1816417"/>
            <a:chExt cx="8124086" cy="648265"/>
          </a:xfrm>
        </p:grpSpPr>
        <p:pic>
          <p:nvPicPr>
            <p:cNvPr id="33" name="Graphic 32">
              <a:extLst>
                <a:ext uri="{FF2B5EF4-FFF2-40B4-BE49-F238E27FC236}">
                  <a16:creationId xmlns:a16="http://schemas.microsoft.com/office/drawing/2014/main" id="{2729F2E7-0E93-AC48-903B-9EDD7F987F7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3003" y="1902975"/>
              <a:ext cx="1752600" cy="482600"/>
            </a:xfrm>
            <a:prstGeom prst="rect">
              <a:avLst/>
            </a:prstGeom>
          </p:spPr>
        </p:pic>
        <p:grpSp>
          <p:nvGrpSpPr>
            <p:cNvPr id="34" name="Group 33">
              <a:extLst>
                <a:ext uri="{FF2B5EF4-FFF2-40B4-BE49-F238E27FC236}">
                  <a16:creationId xmlns:a16="http://schemas.microsoft.com/office/drawing/2014/main" id="{E728AD53-8AE0-A542-B07E-A960B0207069}"/>
                </a:ext>
              </a:extLst>
            </p:cNvPr>
            <p:cNvGrpSpPr/>
            <p:nvPr/>
          </p:nvGrpSpPr>
          <p:grpSpPr>
            <a:xfrm>
              <a:off x="2865044" y="1816417"/>
              <a:ext cx="5902045" cy="648265"/>
              <a:chOff x="-639366" y="2352353"/>
              <a:chExt cx="5902045" cy="648265"/>
            </a:xfrm>
          </p:grpSpPr>
          <p:grpSp>
            <p:nvGrpSpPr>
              <p:cNvPr id="35" name="Group 34">
                <a:extLst>
                  <a:ext uri="{FF2B5EF4-FFF2-40B4-BE49-F238E27FC236}">
                    <a16:creationId xmlns:a16="http://schemas.microsoft.com/office/drawing/2014/main" id="{ED544A3E-3A62-D24D-A7F2-6A769E59D5C5}"/>
                  </a:ext>
                </a:extLst>
              </p:cNvPr>
              <p:cNvGrpSpPr/>
              <p:nvPr/>
            </p:nvGrpSpPr>
            <p:grpSpPr>
              <a:xfrm>
                <a:off x="-639366" y="2352353"/>
                <a:ext cx="5902045" cy="369331"/>
                <a:chOff x="2082874" y="5517232"/>
                <a:chExt cx="5902045" cy="369331"/>
              </a:xfrm>
            </p:grpSpPr>
            <p:sp>
              <p:nvSpPr>
                <p:cNvPr id="39" name="TextBox 38">
                  <a:extLst>
                    <a:ext uri="{FF2B5EF4-FFF2-40B4-BE49-F238E27FC236}">
                      <a16:creationId xmlns:a16="http://schemas.microsoft.com/office/drawing/2014/main" id="{19D139CC-BB6A-404A-9D43-38259355E5B6}"/>
                    </a:ext>
                  </a:extLst>
                </p:cNvPr>
                <p:cNvSpPr txBox="1"/>
                <p:nvPr/>
              </p:nvSpPr>
              <p:spPr>
                <a:xfrm>
                  <a:off x="2082874" y="5517232"/>
                  <a:ext cx="5902045" cy="369331"/>
                </a:xfrm>
                <a:prstGeom prst="rect">
                  <a:avLst/>
                </a:prstGeom>
                <a:noFill/>
              </p:spPr>
              <p:txBody>
                <a:bodyPr wrap="none" rtlCol="0">
                  <a:spAutoFit/>
                </a:bodyPr>
                <a:lstStyle/>
                <a:p>
                  <a:pPr marL="214313" indent="-214313">
                    <a:buFont typeface="Arial" panose="020B0604020202020204" pitchFamily="34" charset="0"/>
                    <a:buChar char="•"/>
                  </a:pPr>
                  <a:r>
                    <a:rPr lang="en-US" sz="1200" dirty="0"/>
                    <a:t>    , and       are the RFD frequency, and phase respectively</a:t>
                  </a:r>
                </a:p>
              </p:txBody>
            </p:sp>
            <p:pic>
              <p:nvPicPr>
                <p:cNvPr id="40" name="Graphic 39">
                  <a:extLst>
                    <a:ext uri="{FF2B5EF4-FFF2-40B4-BE49-F238E27FC236}">
                      <a16:creationId xmlns:a16="http://schemas.microsoft.com/office/drawing/2014/main" id="{20EFF280-D13E-CF4B-A251-8E1E4C470C7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22301" y="5558256"/>
                  <a:ext cx="345600" cy="216000"/>
                </a:xfrm>
                <a:prstGeom prst="rect">
                  <a:avLst/>
                </a:prstGeom>
              </p:spPr>
            </p:pic>
            <p:pic>
              <p:nvPicPr>
                <p:cNvPr id="41" name="Graphic 40">
                  <a:extLst>
                    <a:ext uri="{FF2B5EF4-FFF2-40B4-BE49-F238E27FC236}">
                      <a16:creationId xmlns:a16="http://schemas.microsoft.com/office/drawing/2014/main" id="{4596EEC1-20D7-7540-ABB0-AE3A5AEE2DC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274966" y="5586432"/>
                  <a:ext cx="194400" cy="216000"/>
                </a:xfrm>
                <a:prstGeom prst="rect">
                  <a:avLst/>
                </a:prstGeom>
              </p:spPr>
            </p:pic>
          </p:grpSp>
          <p:grpSp>
            <p:nvGrpSpPr>
              <p:cNvPr id="36" name="Group 35">
                <a:extLst>
                  <a:ext uri="{FF2B5EF4-FFF2-40B4-BE49-F238E27FC236}">
                    <a16:creationId xmlns:a16="http://schemas.microsoft.com/office/drawing/2014/main" id="{62640DD0-1303-EE44-8B5E-A2C81FFD4E17}"/>
                  </a:ext>
                </a:extLst>
              </p:cNvPr>
              <p:cNvGrpSpPr/>
              <p:nvPr/>
            </p:nvGrpSpPr>
            <p:grpSpPr>
              <a:xfrm>
                <a:off x="-639366" y="2631287"/>
                <a:ext cx="3820277" cy="369331"/>
                <a:chOff x="2082874" y="5796166"/>
                <a:chExt cx="3820277" cy="369331"/>
              </a:xfrm>
            </p:grpSpPr>
            <p:sp>
              <p:nvSpPr>
                <p:cNvPr id="37" name="TextBox 36">
                  <a:extLst>
                    <a:ext uri="{FF2B5EF4-FFF2-40B4-BE49-F238E27FC236}">
                      <a16:creationId xmlns:a16="http://schemas.microsoft.com/office/drawing/2014/main" id="{2C1856B1-DBA1-7B4F-B776-BDFE058D4C0B}"/>
                    </a:ext>
                  </a:extLst>
                </p:cNvPr>
                <p:cNvSpPr txBox="1"/>
                <p:nvPr/>
              </p:nvSpPr>
              <p:spPr>
                <a:xfrm>
                  <a:off x="2082874" y="5796166"/>
                  <a:ext cx="3820277" cy="369331"/>
                </a:xfrm>
                <a:prstGeom prst="rect">
                  <a:avLst/>
                </a:prstGeom>
                <a:noFill/>
              </p:spPr>
              <p:txBody>
                <a:bodyPr wrap="none" rtlCol="0">
                  <a:spAutoFit/>
                </a:bodyPr>
                <a:lstStyle/>
                <a:p>
                  <a:pPr marL="214313" indent="-214313">
                    <a:buFont typeface="Arial" panose="020B0604020202020204" pitchFamily="34" charset="0"/>
                    <a:buChar char="•"/>
                  </a:pPr>
                  <a:r>
                    <a:rPr lang="en-US" sz="1200" dirty="0"/>
                    <a:t>            beam centroid ad the screen</a:t>
                  </a:r>
                </a:p>
              </p:txBody>
            </p:sp>
            <p:pic>
              <p:nvPicPr>
                <p:cNvPr id="38" name="Graphic 37">
                  <a:extLst>
                    <a:ext uri="{FF2B5EF4-FFF2-40B4-BE49-F238E27FC236}">
                      <a16:creationId xmlns:a16="http://schemas.microsoft.com/office/drawing/2014/main" id="{EFCA2194-D2B2-B940-9958-7F365E2B128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38305" y="5870256"/>
                  <a:ext cx="496016" cy="231474"/>
                </a:xfrm>
                <a:prstGeom prst="rect">
                  <a:avLst/>
                </a:prstGeom>
              </p:spPr>
            </p:pic>
          </p:grpSp>
        </p:grpSp>
      </p:grpSp>
      <p:sp>
        <p:nvSpPr>
          <p:cNvPr id="42" name="TextBox 41">
            <a:extLst>
              <a:ext uri="{FF2B5EF4-FFF2-40B4-BE49-F238E27FC236}">
                <a16:creationId xmlns:a16="http://schemas.microsoft.com/office/drawing/2014/main" id="{7F67D9B5-384F-5844-A8A2-2F9F7276BC57}"/>
              </a:ext>
            </a:extLst>
          </p:cNvPr>
          <p:cNvSpPr txBox="1"/>
          <p:nvPr/>
        </p:nvSpPr>
        <p:spPr>
          <a:xfrm>
            <a:off x="3328537" y="1768272"/>
            <a:ext cx="2581156" cy="276999"/>
          </a:xfrm>
          <a:prstGeom prst="rect">
            <a:avLst/>
          </a:prstGeom>
          <a:noFill/>
        </p:spPr>
        <p:txBody>
          <a:bodyPr wrap="none" rtlCol="0">
            <a:spAutoFit/>
          </a:bodyPr>
          <a:lstStyle/>
          <a:p>
            <a:r>
              <a:rPr lang="en-US" sz="1200" dirty="0"/>
              <a:t>The measurement is </a:t>
            </a:r>
            <a:r>
              <a:rPr lang="en-US" sz="1200" dirty="0">
                <a:solidFill>
                  <a:srgbClr val="FF0000"/>
                </a:solidFill>
              </a:rPr>
              <a:t>self-calibrated</a:t>
            </a:r>
          </a:p>
        </p:txBody>
      </p:sp>
      <p:sp>
        <p:nvSpPr>
          <p:cNvPr id="43" name="TextBox 42">
            <a:extLst>
              <a:ext uri="{FF2B5EF4-FFF2-40B4-BE49-F238E27FC236}">
                <a16:creationId xmlns:a16="http://schemas.microsoft.com/office/drawing/2014/main" id="{D79B09BC-2A75-BB4E-8356-5B99AEE50BEB}"/>
              </a:ext>
            </a:extLst>
          </p:cNvPr>
          <p:cNvSpPr txBox="1"/>
          <p:nvPr/>
        </p:nvSpPr>
        <p:spPr>
          <a:xfrm>
            <a:off x="3795874" y="681540"/>
            <a:ext cx="1838965" cy="369332"/>
          </a:xfrm>
          <a:prstGeom prst="rect">
            <a:avLst/>
          </a:prstGeom>
          <a:noFill/>
        </p:spPr>
        <p:txBody>
          <a:bodyPr wrap="none" rtlCol="0">
            <a:spAutoFit/>
          </a:bodyPr>
          <a:lstStyle/>
          <a:p>
            <a:r>
              <a:rPr lang="en-US" sz="1800" dirty="0">
                <a:solidFill>
                  <a:srgbClr val="FF0000"/>
                </a:solidFill>
              </a:rPr>
              <a:t>Main properties</a:t>
            </a:r>
            <a:endParaRPr lang="en-US" sz="1800" dirty="0"/>
          </a:p>
        </p:txBody>
      </p:sp>
      <p:sp>
        <p:nvSpPr>
          <p:cNvPr id="44" name="TextBox 43">
            <a:extLst>
              <a:ext uri="{FF2B5EF4-FFF2-40B4-BE49-F238E27FC236}">
                <a16:creationId xmlns:a16="http://schemas.microsoft.com/office/drawing/2014/main" id="{87A0D38A-F903-D148-9DC2-095303D50980}"/>
              </a:ext>
            </a:extLst>
          </p:cNvPr>
          <p:cNvSpPr txBox="1"/>
          <p:nvPr/>
        </p:nvSpPr>
        <p:spPr>
          <a:xfrm>
            <a:off x="478898" y="1330934"/>
            <a:ext cx="296876" cy="253916"/>
          </a:xfrm>
          <a:prstGeom prst="rect">
            <a:avLst/>
          </a:prstGeom>
          <a:noFill/>
        </p:spPr>
        <p:txBody>
          <a:bodyPr wrap="none" rtlCol="0">
            <a:spAutoFit/>
          </a:bodyPr>
          <a:lstStyle/>
          <a:p>
            <a:r>
              <a:rPr lang="en-US" sz="1050" dirty="0"/>
              <a:t>1.</a:t>
            </a:r>
          </a:p>
        </p:txBody>
      </p:sp>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A1D19908-7198-8C4D-A34F-03A9AD9CBF6B}"/>
                  </a:ext>
                </a:extLst>
              </p:cNvPr>
              <p:cNvSpPr txBox="1"/>
              <p:nvPr/>
            </p:nvSpPr>
            <p:spPr>
              <a:xfrm>
                <a:off x="4224823" y="2874484"/>
                <a:ext cx="484813" cy="188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ea typeface="Cambria Math" panose="02040503050406030204" pitchFamily="18" charset="0"/>
                        </a:rPr>
                        <m:t>𝜑</m:t>
                      </m:r>
                      <m:r>
                        <a:rPr lang="en-US" sz="1200" i="1">
                          <a:latin typeface="Cambria Math" panose="02040503050406030204" pitchFamily="18" charset="0"/>
                          <a:ea typeface="Cambria Math" panose="02040503050406030204" pitchFamily="18" charset="0"/>
                        </a:rPr>
                        <m:t>=</m:t>
                      </m:r>
                      <m:sSup>
                        <m:sSupPr>
                          <m:ctrlPr>
                            <a:rPr lang="en-US" sz="1200" i="1">
                              <a:latin typeface="Cambria Math" panose="02040503050406030204" pitchFamily="18" charset="0"/>
                              <a:ea typeface="Cambria Math" panose="02040503050406030204" pitchFamily="18" charset="0"/>
                            </a:rPr>
                          </m:ctrlPr>
                        </m:sSupPr>
                        <m:e>
                          <m:r>
                            <a:rPr lang="en-US" sz="1200" i="1">
                              <a:latin typeface="Cambria Math" panose="02040503050406030204" pitchFamily="18" charset="0"/>
                              <a:ea typeface="Cambria Math" panose="02040503050406030204" pitchFamily="18" charset="0"/>
                            </a:rPr>
                            <m:t>0</m:t>
                          </m:r>
                        </m:e>
                        <m:sup>
                          <m:r>
                            <a:rPr lang="en-US" sz="1200" i="1">
                              <a:latin typeface="Cambria Math" panose="02040503050406030204" pitchFamily="18" charset="0"/>
                              <a:ea typeface="Cambria Math" panose="02040503050406030204" pitchFamily="18" charset="0"/>
                            </a:rPr>
                            <m:t>°</m:t>
                          </m:r>
                        </m:sup>
                      </m:sSup>
                    </m:oMath>
                  </m:oMathPara>
                </a14:m>
                <a:endParaRPr lang="en-US" sz="1200" dirty="0"/>
              </a:p>
            </p:txBody>
          </p:sp>
        </mc:Choice>
        <mc:Fallback xmlns="">
          <p:sp>
            <p:nvSpPr>
              <p:cNvPr id="69" name="TextBox 68">
                <a:extLst>
                  <a:ext uri="{FF2B5EF4-FFF2-40B4-BE49-F238E27FC236}">
                    <a16:creationId xmlns:a16="http://schemas.microsoft.com/office/drawing/2014/main" id="{A1D19908-7198-8C4D-A34F-03A9AD9CBF6B}"/>
                  </a:ext>
                </a:extLst>
              </p:cNvPr>
              <p:cNvSpPr txBox="1">
                <a:spLocks noRot="1" noChangeAspect="1" noMove="1" noResize="1" noEditPoints="1" noAdjustHandles="1" noChangeArrowheads="1" noChangeShapeType="1" noTextEdit="1"/>
              </p:cNvSpPr>
              <p:nvPr/>
            </p:nvSpPr>
            <p:spPr>
              <a:xfrm>
                <a:off x="4224823" y="2874484"/>
                <a:ext cx="484813" cy="188834"/>
              </a:xfrm>
              <a:prstGeom prst="rect">
                <a:avLst/>
              </a:prstGeom>
              <a:blipFill>
                <a:blip r:embed="rId12"/>
                <a:stretch>
                  <a:fillRect l="-7692" b="-31250"/>
                </a:stretch>
              </a:blipFill>
            </p:spPr>
            <p:txBody>
              <a:bodyPr/>
              <a:lstStyle/>
              <a:p>
                <a:r>
                  <a:rPr lang="en-US">
                    <a:noFill/>
                  </a:rPr>
                  <a:t> </a:t>
                </a:r>
              </a:p>
            </p:txBody>
          </p:sp>
        </mc:Fallback>
      </mc:AlternateContent>
      <p:sp>
        <p:nvSpPr>
          <p:cNvPr id="70" name="TextBox 69">
            <a:extLst>
              <a:ext uri="{FF2B5EF4-FFF2-40B4-BE49-F238E27FC236}">
                <a16:creationId xmlns:a16="http://schemas.microsoft.com/office/drawing/2014/main" id="{07C3818B-6455-CC49-A2D0-E9D9E18E8C05}"/>
              </a:ext>
            </a:extLst>
          </p:cNvPr>
          <p:cNvSpPr txBox="1"/>
          <p:nvPr/>
        </p:nvSpPr>
        <p:spPr>
          <a:xfrm>
            <a:off x="782588" y="2341147"/>
            <a:ext cx="4358190" cy="461665"/>
          </a:xfrm>
          <a:prstGeom prst="rect">
            <a:avLst/>
          </a:prstGeom>
          <a:noFill/>
        </p:spPr>
        <p:txBody>
          <a:bodyPr wrap="square" rtlCol="0">
            <a:spAutoFit/>
          </a:bodyPr>
          <a:lstStyle/>
          <a:p>
            <a:r>
              <a:rPr lang="en-US" sz="1200" dirty="0">
                <a:solidFill>
                  <a:srgbClr val="FF0000"/>
                </a:solidFill>
              </a:rPr>
              <a:t>Cancel</a:t>
            </a:r>
            <a:r>
              <a:rPr lang="en-US" sz="1200" dirty="0"/>
              <a:t> the </a:t>
            </a:r>
            <a:r>
              <a:rPr lang="en-US" sz="1200" dirty="0">
                <a:solidFill>
                  <a:srgbClr val="FF0000"/>
                </a:solidFill>
              </a:rPr>
              <a:t>correlations</a:t>
            </a:r>
            <a:r>
              <a:rPr lang="en-US" sz="1200" dirty="0"/>
              <a:t> between </a:t>
            </a:r>
            <a:r>
              <a:rPr lang="en-US" sz="1200" dirty="0">
                <a:solidFill>
                  <a:srgbClr val="FF0000"/>
                </a:solidFill>
              </a:rPr>
              <a:t>longitudinal position </a:t>
            </a:r>
            <a:r>
              <a:rPr lang="en-US" sz="1200" dirty="0"/>
              <a:t>and </a:t>
            </a:r>
            <a:r>
              <a:rPr lang="en-US" sz="1200" dirty="0">
                <a:solidFill>
                  <a:srgbClr val="FF0000"/>
                </a:solidFill>
              </a:rPr>
              <a:t>transverse position/divergence</a:t>
            </a:r>
          </a:p>
        </p:txBody>
      </p:sp>
      <p:sp>
        <p:nvSpPr>
          <p:cNvPr id="71" name="TextBox 70">
            <a:extLst>
              <a:ext uri="{FF2B5EF4-FFF2-40B4-BE49-F238E27FC236}">
                <a16:creationId xmlns:a16="http://schemas.microsoft.com/office/drawing/2014/main" id="{6AAE473F-2152-494F-90E8-159DEFC44CE2}"/>
              </a:ext>
            </a:extLst>
          </p:cNvPr>
          <p:cNvSpPr txBox="1"/>
          <p:nvPr/>
        </p:nvSpPr>
        <p:spPr>
          <a:xfrm>
            <a:off x="511182" y="2329605"/>
            <a:ext cx="296876" cy="253916"/>
          </a:xfrm>
          <a:prstGeom prst="rect">
            <a:avLst/>
          </a:prstGeom>
          <a:noFill/>
        </p:spPr>
        <p:txBody>
          <a:bodyPr wrap="none" rtlCol="0">
            <a:spAutoFit/>
          </a:bodyPr>
          <a:lstStyle/>
          <a:p>
            <a:r>
              <a:rPr lang="en-US" sz="1050" dirty="0"/>
              <a:t>2.</a:t>
            </a:r>
          </a:p>
        </p:txBody>
      </p:sp>
      <p:grpSp>
        <p:nvGrpSpPr>
          <p:cNvPr id="120" name="Group 119">
            <a:extLst>
              <a:ext uri="{FF2B5EF4-FFF2-40B4-BE49-F238E27FC236}">
                <a16:creationId xmlns:a16="http://schemas.microsoft.com/office/drawing/2014/main" id="{F74252C7-60E8-8C4E-97EC-2EFA5A0CC90D}"/>
              </a:ext>
            </a:extLst>
          </p:cNvPr>
          <p:cNvGrpSpPr>
            <a:grpSpLocks noChangeAspect="1"/>
          </p:cNvGrpSpPr>
          <p:nvPr/>
        </p:nvGrpSpPr>
        <p:grpSpPr>
          <a:xfrm>
            <a:off x="4968906" y="2227617"/>
            <a:ext cx="3851566" cy="1502622"/>
            <a:chOff x="2211316" y="2357468"/>
            <a:chExt cx="5140755" cy="2005577"/>
          </a:xfrm>
        </p:grpSpPr>
        <p:grpSp>
          <p:nvGrpSpPr>
            <p:cNvPr id="121" name="Group 120">
              <a:extLst>
                <a:ext uri="{FF2B5EF4-FFF2-40B4-BE49-F238E27FC236}">
                  <a16:creationId xmlns:a16="http://schemas.microsoft.com/office/drawing/2014/main" id="{74648CB3-E0E0-4844-A6DA-9CA39B6252DD}"/>
                </a:ext>
              </a:extLst>
            </p:cNvPr>
            <p:cNvGrpSpPr/>
            <p:nvPr/>
          </p:nvGrpSpPr>
          <p:grpSpPr>
            <a:xfrm>
              <a:off x="2211316" y="2357468"/>
              <a:ext cx="5140755" cy="2005577"/>
              <a:chOff x="1956514" y="2184862"/>
              <a:chExt cx="5140755" cy="2005577"/>
            </a:xfrm>
          </p:grpSpPr>
          <p:pic>
            <p:nvPicPr>
              <p:cNvPr id="127" name="Picture 126">
                <a:extLst>
                  <a:ext uri="{FF2B5EF4-FFF2-40B4-BE49-F238E27FC236}">
                    <a16:creationId xmlns:a16="http://schemas.microsoft.com/office/drawing/2014/main" id="{F2553753-E1DD-5F40-94A7-7F4F32391C90}"/>
                  </a:ext>
                </a:extLst>
              </p:cNvPr>
              <p:cNvPicPr>
                <a:picLocks noChangeAspect="1"/>
              </p:cNvPicPr>
              <p:nvPr/>
            </p:nvPicPr>
            <p:blipFill rotWithShape="1">
              <a:blip r:embed="rId13"/>
              <a:srcRect l="17625" r="49992"/>
              <a:stretch/>
            </p:blipFill>
            <p:spPr>
              <a:xfrm>
                <a:off x="2138346" y="2210785"/>
                <a:ext cx="2448179" cy="1965745"/>
              </a:xfrm>
              <a:prstGeom prst="rect">
                <a:avLst/>
              </a:prstGeom>
            </p:spPr>
          </p:pic>
          <p:cxnSp>
            <p:nvCxnSpPr>
              <p:cNvPr id="128" name="Straight Connector 127">
                <a:extLst>
                  <a:ext uri="{FF2B5EF4-FFF2-40B4-BE49-F238E27FC236}">
                    <a16:creationId xmlns:a16="http://schemas.microsoft.com/office/drawing/2014/main" id="{B21290E0-E944-9541-BEB9-AD27D0D518EA}"/>
                  </a:ext>
                </a:extLst>
              </p:cNvPr>
              <p:cNvCxnSpPr>
                <a:cxnSpLocks/>
              </p:cNvCxnSpPr>
              <p:nvPr/>
            </p:nvCxnSpPr>
            <p:spPr>
              <a:xfrm>
                <a:off x="2671769" y="2565347"/>
                <a:ext cx="1385227" cy="142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5068BEAF-B500-2E42-9B0C-6728D8B880A3}"/>
                  </a:ext>
                </a:extLst>
              </p:cNvPr>
              <p:cNvCxnSpPr>
                <a:cxnSpLocks/>
              </p:cNvCxnSpPr>
              <p:nvPr/>
            </p:nvCxnSpPr>
            <p:spPr>
              <a:xfrm>
                <a:off x="2138346" y="2934970"/>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84EEADFD-4971-9742-9F31-3941D78C310B}"/>
                  </a:ext>
                </a:extLst>
              </p:cNvPr>
              <p:cNvCxnSpPr>
                <a:cxnSpLocks/>
              </p:cNvCxnSpPr>
              <p:nvPr/>
            </p:nvCxnSpPr>
            <p:spPr>
              <a:xfrm flipV="1">
                <a:off x="2682774" y="2546342"/>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EFA056A5-741E-714D-BEBD-471AE1735EBD}"/>
                  </a:ext>
                </a:extLst>
              </p:cNvPr>
              <p:cNvCxnSpPr>
                <a:cxnSpLocks/>
              </p:cNvCxnSpPr>
              <p:nvPr/>
            </p:nvCxnSpPr>
            <p:spPr>
              <a:xfrm>
                <a:off x="4021113" y="2961589"/>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7975D8BA-1A70-9E41-A3B3-CFF23ADE46E1}"/>
                  </a:ext>
                </a:extLst>
              </p:cNvPr>
              <p:cNvCxnSpPr>
                <a:cxnSpLocks/>
              </p:cNvCxnSpPr>
              <p:nvPr/>
            </p:nvCxnSpPr>
            <p:spPr>
              <a:xfrm flipV="1">
                <a:off x="4038262" y="2572961"/>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F642E730-F20F-9545-B393-38CD350489B8}"/>
                  </a:ext>
                </a:extLst>
              </p:cNvPr>
              <p:cNvCxnSpPr>
                <a:cxnSpLocks/>
              </p:cNvCxnSpPr>
              <p:nvPr/>
            </p:nvCxnSpPr>
            <p:spPr>
              <a:xfrm rot="10800000">
                <a:off x="2669821" y="3750707"/>
                <a:ext cx="1385227" cy="142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CA800517-05E3-4142-8F57-12DEFFDD27B0}"/>
                  </a:ext>
                </a:extLst>
              </p:cNvPr>
              <p:cNvCxnSpPr>
                <a:cxnSpLocks/>
              </p:cNvCxnSpPr>
              <p:nvPr/>
            </p:nvCxnSpPr>
            <p:spPr>
              <a:xfrm rot="10800000">
                <a:off x="4023059" y="3395372"/>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67C5A655-82B0-5542-8A41-BD36D5F6DB18}"/>
                  </a:ext>
                </a:extLst>
              </p:cNvPr>
              <p:cNvCxnSpPr>
                <a:cxnSpLocks/>
              </p:cNvCxnSpPr>
              <p:nvPr/>
            </p:nvCxnSpPr>
            <p:spPr>
              <a:xfrm rot="10800000" flipV="1">
                <a:off x="4044043" y="3382767"/>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BF7877E2-3A68-114C-815A-8C0FE2A31232}"/>
                  </a:ext>
                </a:extLst>
              </p:cNvPr>
              <p:cNvCxnSpPr>
                <a:cxnSpLocks/>
              </p:cNvCxnSpPr>
              <p:nvPr/>
            </p:nvCxnSpPr>
            <p:spPr>
              <a:xfrm rot="10800000">
                <a:off x="2140292" y="3368753"/>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123D9207-D17C-A440-B92C-B3FB475D6441}"/>
                  </a:ext>
                </a:extLst>
              </p:cNvPr>
              <p:cNvCxnSpPr>
                <a:cxnSpLocks/>
              </p:cNvCxnSpPr>
              <p:nvPr/>
            </p:nvCxnSpPr>
            <p:spPr>
              <a:xfrm rot="10800000" flipV="1">
                <a:off x="2688555" y="3356148"/>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8" name="TextBox 137">
                <a:extLst>
                  <a:ext uri="{FF2B5EF4-FFF2-40B4-BE49-F238E27FC236}">
                    <a16:creationId xmlns:a16="http://schemas.microsoft.com/office/drawing/2014/main" id="{D206D9D1-3EF4-2440-8266-2A812E659FDA}"/>
                  </a:ext>
                </a:extLst>
              </p:cNvPr>
              <p:cNvSpPr txBox="1"/>
              <p:nvPr/>
            </p:nvSpPr>
            <p:spPr>
              <a:xfrm>
                <a:off x="3065368" y="2184862"/>
                <a:ext cx="807041" cy="451874"/>
              </a:xfrm>
              <a:prstGeom prst="rect">
                <a:avLst/>
              </a:prstGeom>
              <a:noFill/>
            </p:spPr>
            <p:txBody>
              <a:bodyPr wrap="none" rtlCol="0">
                <a:spAutoFit/>
              </a:bodyPr>
              <a:lstStyle/>
              <a:p>
                <a:r>
                  <a:rPr lang="en-US" sz="1600" dirty="0"/>
                  <a:t>RFD</a:t>
                </a:r>
                <a:endParaRPr lang="en-US" dirty="0"/>
              </a:p>
            </p:txBody>
          </p:sp>
          <p:sp>
            <p:nvSpPr>
              <p:cNvPr id="139" name="TextBox 138">
                <a:extLst>
                  <a:ext uri="{FF2B5EF4-FFF2-40B4-BE49-F238E27FC236}">
                    <a16:creationId xmlns:a16="http://schemas.microsoft.com/office/drawing/2014/main" id="{29F52FE4-013B-F64A-8254-119DB041DE9B}"/>
                  </a:ext>
                </a:extLst>
              </p:cNvPr>
              <p:cNvSpPr txBox="1"/>
              <p:nvPr/>
            </p:nvSpPr>
            <p:spPr>
              <a:xfrm>
                <a:off x="3142291" y="3750707"/>
                <a:ext cx="486030" cy="369332"/>
              </a:xfrm>
              <a:prstGeom prst="rect">
                <a:avLst/>
              </a:prstGeom>
              <a:noFill/>
            </p:spPr>
            <p:txBody>
              <a:bodyPr wrap="none" rtlCol="0">
                <a:spAutoFit/>
              </a:bodyPr>
              <a:lstStyle/>
              <a:p>
                <a:r>
                  <a:rPr lang="en-US" dirty="0"/>
                  <a:t>ON</a:t>
                </a:r>
              </a:p>
            </p:txBody>
          </p:sp>
          <p:sp>
            <p:nvSpPr>
              <p:cNvPr id="140" name="Rectangle 139">
                <a:extLst>
                  <a:ext uri="{FF2B5EF4-FFF2-40B4-BE49-F238E27FC236}">
                    <a16:creationId xmlns:a16="http://schemas.microsoft.com/office/drawing/2014/main" id="{E8C4F24B-D32B-F845-9693-24B808BF946E}"/>
                  </a:ext>
                </a:extLst>
              </p:cNvPr>
              <p:cNvSpPr/>
              <p:nvPr/>
            </p:nvSpPr>
            <p:spPr>
              <a:xfrm>
                <a:off x="5645402" y="2454850"/>
                <a:ext cx="1451867" cy="1271451"/>
              </a:xfrm>
              <a:prstGeom prst="rect">
                <a:avLst/>
              </a:prstGeom>
              <a:solidFill>
                <a:schemeClr val="bg2">
                  <a:lumMod val="90000"/>
                </a:schemeClr>
              </a:solidFill>
              <a:ln>
                <a:solidFill>
                  <a:schemeClr val="tx1"/>
                </a:solidFill>
              </a:ln>
              <a:scene3d>
                <a:camera prst="perspectiveHeroicExtremeLeftFacing" fov="7200000">
                  <a:rot lat="0" lon="30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04B4D020-D346-1046-AA1F-546D94C8A354}"/>
                  </a:ext>
                </a:extLst>
              </p:cNvPr>
              <p:cNvSpPr txBox="1"/>
              <p:nvPr/>
            </p:nvSpPr>
            <p:spPr>
              <a:xfrm>
                <a:off x="5559419" y="3821107"/>
                <a:ext cx="1282723" cy="369332"/>
              </a:xfrm>
              <a:prstGeom prst="rect">
                <a:avLst/>
              </a:prstGeom>
              <a:noFill/>
            </p:spPr>
            <p:txBody>
              <a:bodyPr wrap="none" rtlCol="0">
                <a:spAutoFit/>
              </a:bodyPr>
              <a:lstStyle/>
              <a:p>
                <a:r>
                  <a:rPr lang="en-US" dirty="0"/>
                  <a:t>       SCREEN</a:t>
                </a:r>
              </a:p>
            </p:txBody>
          </p:sp>
          <p:cxnSp>
            <p:nvCxnSpPr>
              <p:cNvPr id="142" name="Straight Arrow Connector 141">
                <a:extLst>
                  <a:ext uri="{FF2B5EF4-FFF2-40B4-BE49-F238E27FC236}">
                    <a16:creationId xmlns:a16="http://schemas.microsoft.com/office/drawing/2014/main" id="{A3580EBB-3F1F-4841-85EF-B1EFEE7FCF55}"/>
                  </a:ext>
                </a:extLst>
              </p:cNvPr>
              <p:cNvCxnSpPr>
                <a:cxnSpLocks/>
              </p:cNvCxnSpPr>
              <p:nvPr/>
            </p:nvCxnSpPr>
            <p:spPr>
              <a:xfrm>
                <a:off x="1956514" y="3180596"/>
                <a:ext cx="4269600" cy="0"/>
              </a:xfrm>
              <a:prstGeom prst="straightConnector1">
                <a:avLst/>
              </a:prstGeom>
              <a:ln w="381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3" name="Oval 142">
                <a:extLst>
                  <a:ext uri="{FF2B5EF4-FFF2-40B4-BE49-F238E27FC236}">
                    <a16:creationId xmlns:a16="http://schemas.microsoft.com/office/drawing/2014/main" id="{18B7CFB6-8B8A-9E42-93B2-40C47A9D31CF}"/>
                  </a:ext>
                </a:extLst>
              </p:cNvPr>
              <p:cNvSpPr/>
              <p:nvPr/>
            </p:nvSpPr>
            <p:spPr>
              <a:xfrm rot="20306378">
                <a:off x="2197083" y="3076859"/>
                <a:ext cx="460741"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2" name="Straight Arrow Connector 121">
              <a:extLst>
                <a:ext uri="{FF2B5EF4-FFF2-40B4-BE49-F238E27FC236}">
                  <a16:creationId xmlns:a16="http://schemas.microsoft.com/office/drawing/2014/main" id="{E0468199-74CA-A349-8806-F1556EB65999}"/>
                </a:ext>
              </a:extLst>
            </p:cNvPr>
            <p:cNvCxnSpPr>
              <a:cxnSpLocks/>
            </p:cNvCxnSpPr>
            <p:nvPr/>
          </p:nvCxnSpPr>
          <p:spPr>
            <a:xfrm flipV="1">
              <a:off x="3779912" y="2944157"/>
              <a:ext cx="0" cy="380075"/>
            </a:xfrm>
            <a:prstGeom prst="straightConnector1">
              <a:avLst/>
            </a:prstGeom>
            <a:ln w="381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6B253FA8-F462-1341-B1C4-049A837918BE}"/>
                </a:ext>
              </a:extLst>
            </p:cNvPr>
            <p:cNvCxnSpPr>
              <a:cxnSpLocks/>
            </p:cNvCxnSpPr>
            <p:nvPr/>
          </p:nvCxnSpPr>
          <p:spPr>
            <a:xfrm>
              <a:off x="3406705" y="3338299"/>
              <a:ext cx="0" cy="391072"/>
            </a:xfrm>
            <a:prstGeom prst="straightConnector1">
              <a:avLst/>
            </a:prstGeom>
            <a:ln w="381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24" name="Oval 123">
              <a:extLst>
                <a:ext uri="{FF2B5EF4-FFF2-40B4-BE49-F238E27FC236}">
                  <a16:creationId xmlns:a16="http://schemas.microsoft.com/office/drawing/2014/main" id="{DC2C3A9D-616F-1241-A0F0-2DFAD7D232F5}"/>
                </a:ext>
              </a:extLst>
            </p:cNvPr>
            <p:cNvSpPr/>
            <p:nvPr/>
          </p:nvSpPr>
          <p:spPr>
            <a:xfrm rot="20306378">
              <a:off x="3374652" y="3244898"/>
              <a:ext cx="460741"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Oval 124">
              <a:extLst>
                <a:ext uri="{FF2B5EF4-FFF2-40B4-BE49-F238E27FC236}">
                  <a16:creationId xmlns:a16="http://schemas.microsoft.com/office/drawing/2014/main" id="{13B47AED-B975-C041-BB97-2A1433AEB3A7}"/>
                </a:ext>
              </a:extLst>
            </p:cNvPr>
            <p:cNvSpPr/>
            <p:nvPr/>
          </p:nvSpPr>
          <p:spPr>
            <a:xfrm rot="18385151">
              <a:off x="4952549" y="3266677"/>
              <a:ext cx="800337" cy="160392"/>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 name="Group 49">
            <a:extLst>
              <a:ext uri="{FF2B5EF4-FFF2-40B4-BE49-F238E27FC236}">
                <a16:creationId xmlns:a16="http://schemas.microsoft.com/office/drawing/2014/main" id="{D96CCF4B-7C64-2644-AB08-1BF8D8D79B9B}"/>
              </a:ext>
            </a:extLst>
          </p:cNvPr>
          <p:cNvGrpSpPr/>
          <p:nvPr/>
        </p:nvGrpSpPr>
        <p:grpSpPr>
          <a:xfrm>
            <a:off x="65189" y="4757440"/>
            <a:ext cx="4360624" cy="371230"/>
            <a:chOff x="65189" y="4757440"/>
            <a:chExt cx="4360624" cy="371230"/>
          </a:xfrm>
        </p:grpSpPr>
        <p:pic>
          <p:nvPicPr>
            <p:cNvPr id="51" name="Picture 50">
              <a:extLst>
                <a:ext uri="{FF2B5EF4-FFF2-40B4-BE49-F238E27FC236}">
                  <a16:creationId xmlns:a16="http://schemas.microsoft.com/office/drawing/2014/main" id="{B90C3753-CAF4-CA48-B0B8-B8068F1D1BA2}"/>
                </a:ext>
              </a:extLst>
            </p:cNvPr>
            <p:cNvPicPr>
              <a:picLocks noChangeAspect="1"/>
            </p:cNvPicPr>
            <p:nvPr/>
          </p:nvPicPr>
          <p:blipFill>
            <a:blip r:embed="rId14"/>
            <a:stretch>
              <a:fillRect/>
            </a:stretch>
          </p:blipFill>
          <p:spPr>
            <a:xfrm>
              <a:off x="65189" y="4757440"/>
              <a:ext cx="372661" cy="371230"/>
            </a:xfrm>
            <a:prstGeom prst="rect">
              <a:avLst/>
            </a:prstGeom>
          </p:spPr>
        </p:pic>
        <p:pic>
          <p:nvPicPr>
            <p:cNvPr id="52" name="Picture 51">
              <a:extLst>
                <a:ext uri="{FF2B5EF4-FFF2-40B4-BE49-F238E27FC236}">
                  <a16:creationId xmlns:a16="http://schemas.microsoft.com/office/drawing/2014/main" id="{CF23C429-2B68-BD46-8BA6-6159B0B6B436}"/>
                </a:ext>
              </a:extLst>
            </p:cNvPr>
            <p:cNvPicPr>
              <a:picLocks noChangeAspect="1"/>
            </p:cNvPicPr>
            <p:nvPr/>
          </p:nvPicPr>
          <p:blipFill rotWithShape="1">
            <a:blip r:embed="rId15"/>
            <a:srcRect l="30935" t="1" b="-5099"/>
            <a:stretch/>
          </p:blipFill>
          <p:spPr>
            <a:xfrm>
              <a:off x="1244776" y="4786060"/>
              <a:ext cx="3181037" cy="341309"/>
            </a:xfrm>
            <a:prstGeom prst="rect">
              <a:avLst/>
            </a:prstGeom>
          </p:spPr>
        </p:pic>
        <p:cxnSp>
          <p:nvCxnSpPr>
            <p:cNvPr id="53" name="Straight Connector 52">
              <a:extLst>
                <a:ext uri="{FF2B5EF4-FFF2-40B4-BE49-F238E27FC236}">
                  <a16:creationId xmlns:a16="http://schemas.microsoft.com/office/drawing/2014/main" id="{E0C65ABA-9D8F-5140-9494-96E7821858D0}"/>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B94DB076-59F2-AF4F-9874-87FA3470057F}"/>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55" name="Immagine 3">
              <a:extLst>
                <a:ext uri="{FF2B5EF4-FFF2-40B4-BE49-F238E27FC236}">
                  <a16:creationId xmlns:a16="http://schemas.microsoft.com/office/drawing/2014/main" id="{6A8BD558-7987-D94C-A350-F3941DBB6AA1}"/>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56" name="Titolo 1">
            <a:extLst>
              <a:ext uri="{FF2B5EF4-FFF2-40B4-BE49-F238E27FC236}">
                <a16:creationId xmlns:a16="http://schemas.microsoft.com/office/drawing/2014/main" id="{C4EE1660-99E7-254B-8C0E-90F581929E25}"/>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sp>
        <p:nvSpPr>
          <p:cNvPr id="57" name="Oval 56">
            <a:extLst>
              <a:ext uri="{FF2B5EF4-FFF2-40B4-BE49-F238E27FC236}">
                <a16:creationId xmlns:a16="http://schemas.microsoft.com/office/drawing/2014/main" id="{57E98878-8739-B640-9B2D-D10D346A31CF}"/>
              </a:ext>
            </a:extLst>
          </p:cNvPr>
          <p:cNvSpPr/>
          <p:nvPr/>
        </p:nvSpPr>
        <p:spPr>
          <a:xfrm rot="16200000">
            <a:off x="7965819" y="2923343"/>
            <a:ext cx="599630" cy="120169"/>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8" name="Straight Connector 57">
            <a:extLst>
              <a:ext uri="{FF2B5EF4-FFF2-40B4-BE49-F238E27FC236}">
                <a16:creationId xmlns:a16="http://schemas.microsoft.com/office/drawing/2014/main" id="{30DE2BE4-FF7C-964C-9DC5-52FF481AF882}"/>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59" name="Google Shape;55;p13">
            <a:extLst>
              <a:ext uri="{FF2B5EF4-FFF2-40B4-BE49-F238E27FC236}">
                <a16:creationId xmlns:a16="http://schemas.microsoft.com/office/drawing/2014/main" id="{6D200A6F-8829-D24F-A3A0-F93ABC7814A6}"/>
              </a:ext>
            </a:extLst>
          </p:cNvPr>
          <p:cNvPicPr preferRelativeResize="0"/>
          <p:nvPr/>
        </p:nvPicPr>
        <p:blipFill>
          <a:blip r:embed="rId17">
            <a:alphaModFix/>
          </a:blip>
          <a:stretch>
            <a:fillRect/>
          </a:stretch>
        </p:blipFill>
        <p:spPr>
          <a:xfrm>
            <a:off x="4523454" y="4773769"/>
            <a:ext cx="1044104" cy="338572"/>
          </a:xfrm>
          <a:prstGeom prst="rect">
            <a:avLst/>
          </a:prstGeom>
          <a:noFill/>
          <a:ln>
            <a:noFill/>
          </a:ln>
        </p:spPr>
      </p:pic>
      <p:sp>
        <p:nvSpPr>
          <p:cNvPr id="60" name="Google Shape;60;p13">
            <a:extLst>
              <a:ext uri="{FF2B5EF4-FFF2-40B4-BE49-F238E27FC236}">
                <a16:creationId xmlns:a16="http://schemas.microsoft.com/office/drawing/2014/main" id="{61BE018A-229C-A84F-A779-73B7137796A7}"/>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89917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16</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1" name="Graphic 30">
            <a:extLst>
              <a:ext uri="{FF2B5EF4-FFF2-40B4-BE49-F238E27FC236}">
                <a16:creationId xmlns:a16="http://schemas.microsoft.com/office/drawing/2014/main" id="{64BD55AB-C2C6-8D45-AA5C-A890A837BD5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05701" y="3359589"/>
            <a:ext cx="3724275" cy="361950"/>
          </a:xfrm>
          <a:prstGeom prst="rect">
            <a:avLst/>
          </a:prstGeom>
        </p:spPr>
      </p:pic>
      <p:grpSp>
        <p:nvGrpSpPr>
          <p:cNvPr id="32" name="Group 31">
            <a:extLst>
              <a:ext uri="{FF2B5EF4-FFF2-40B4-BE49-F238E27FC236}">
                <a16:creationId xmlns:a16="http://schemas.microsoft.com/office/drawing/2014/main" id="{52927EB2-E8F5-E446-9C41-645A8BF8DA47}"/>
              </a:ext>
            </a:extLst>
          </p:cNvPr>
          <p:cNvGrpSpPr/>
          <p:nvPr/>
        </p:nvGrpSpPr>
        <p:grpSpPr>
          <a:xfrm>
            <a:off x="837723" y="1216524"/>
            <a:ext cx="6093064" cy="486199"/>
            <a:chOff x="643003" y="1816417"/>
            <a:chExt cx="8124086" cy="648265"/>
          </a:xfrm>
        </p:grpSpPr>
        <p:pic>
          <p:nvPicPr>
            <p:cNvPr id="33" name="Graphic 32">
              <a:extLst>
                <a:ext uri="{FF2B5EF4-FFF2-40B4-BE49-F238E27FC236}">
                  <a16:creationId xmlns:a16="http://schemas.microsoft.com/office/drawing/2014/main" id="{2729F2E7-0E93-AC48-903B-9EDD7F987F7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3003" y="1902975"/>
              <a:ext cx="1752600" cy="482600"/>
            </a:xfrm>
            <a:prstGeom prst="rect">
              <a:avLst/>
            </a:prstGeom>
          </p:spPr>
        </p:pic>
        <p:grpSp>
          <p:nvGrpSpPr>
            <p:cNvPr id="34" name="Group 33">
              <a:extLst>
                <a:ext uri="{FF2B5EF4-FFF2-40B4-BE49-F238E27FC236}">
                  <a16:creationId xmlns:a16="http://schemas.microsoft.com/office/drawing/2014/main" id="{E728AD53-8AE0-A542-B07E-A960B0207069}"/>
                </a:ext>
              </a:extLst>
            </p:cNvPr>
            <p:cNvGrpSpPr/>
            <p:nvPr/>
          </p:nvGrpSpPr>
          <p:grpSpPr>
            <a:xfrm>
              <a:off x="2865044" y="1816417"/>
              <a:ext cx="5902045" cy="648265"/>
              <a:chOff x="-639366" y="2352353"/>
              <a:chExt cx="5902045" cy="648265"/>
            </a:xfrm>
          </p:grpSpPr>
          <p:grpSp>
            <p:nvGrpSpPr>
              <p:cNvPr id="35" name="Group 34">
                <a:extLst>
                  <a:ext uri="{FF2B5EF4-FFF2-40B4-BE49-F238E27FC236}">
                    <a16:creationId xmlns:a16="http://schemas.microsoft.com/office/drawing/2014/main" id="{ED544A3E-3A62-D24D-A7F2-6A769E59D5C5}"/>
                  </a:ext>
                </a:extLst>
              </p:cNvPr>
              <p:cNvGrpSpPr/>
              <p:nvPr/>
            </p:nvGrpSpPr>
            <p:grpSpPr>
              <a:xfrm>
                <a:off x="-639366" y="2352353"/>
                <a:ext cx="5902045" cy="369331"/>
                <a:chOff x="2082874" y="5517232"/>
                <a:chExt cx="5902045" cy="369331"/>
              </a:xfrm>
            </p:grpSpPr>
            <p:sp>
              <p:nvSpPr>
                <p:cNvPr id="39" name="TextBox 38">
                  <a:extLst>
                    <a:ext uri="{FF2B5EF4-FFF2-40B4-BE49-F238E27FC236}">
                      <a16:creationId xmlns:a16="http://schemas.microsoft.com/office/drawing/2014/main" id="{19D139CC-BB6A-404A-9D43-38259355E5B6}"/>
                    </a:ext>
                  </a:extLst>
                </p:cNvPr>
                <p:cNvSpPr txBox="1"/>
                <p:nvPr/>
              </p:nvSpPr>
              <p:spPr>
                <a:xfrm>
                  <a:off x="2082874" y="5517232"/>
                  <a:ext cx="5902045" cy="369331"/>
                </a:xfrm>
                <a:prstGeom prst="rect">
                  <a:avLst/>
                </a:prstGeom>
                <a:noFill/>
              </p:spPr>
              <p:txBody>
                <a:bodyPr wrap="none" rtlCol="0">
                  <a:spAutoFit/>
                </a:bodyPr>
                <a:lstStyle/>
                <a:p>
                  <a:pPr marL="214313" indent="-214313">
                    <a:buFont typeface="Arial" panose="020B0604020202020204" pitchFamily="34" charset="0"/>
                    <a:buChar char="•"/>
                  </a:pPr>
                  <a:r>
                    <a:rPr lang="en-US" sz="1200" dirty="0"/>
                    <a:t>    , and       are the RFD frequency, and phase respectively</a:t>
                  </a:r>
                </a:p>
              </p:txBody>
            </p:sp>
            <p:pic>
              <p:nvPicPr>
                <p:cNvPr id="40" name="Graphic 39">
                  <a:extLst>
                    <a:ext uri="{FF2B5EF4-FFF2-40B4-BE49-F238E27FC236}">
                      <a16:creationId xmlns:a16="http://schemas.microsoft.com/office/drawing/2014/main" id="{20EFF280-D13E-CF4B-A251-8E1E4C470C7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22301" y="5558256"/>
                  <a:ext cx="345600" cy="216000"/>
                </a:xfrm>
                <a:prstGeom prst="rect">
                  <a:avLst/>
                </a:prstGeom>
              </p:spPr>
            </p:pic>
            <p:pic>
              <p:nvPicPr>
                <p:cNvPr id="41" name="Graphic 40">
                  <a:extLst>
                    <a:ext uri="{FF2B5EF4-FFF2-40B4-BE49-F238E27FC236}">
                      <a16:creationId xmlns:a16="http://schemas.microsoft.com/office/drawing/2014/main" id="{4596EEC1-20D7-7540-ABB0-AE3A5AEE2DC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74966" y="5586432"/>
                  <a:ext cx="194400" cy="216000"/>
                </a:xfrm>
                <a:prstGeom prst="rect">
                  <a:avLst/>
                </a:prstGeom>
              </p:spPr>
            </p:pic>
          </p:grpSp>
          <p:grpSp>
            <p:nvGrpSpPr>
              <p:cNvPr id="36" name="Group 35">
                <a:extLst>
                  <a:ext uri="{FF2B5EF4-FFF2-40B4-BE49-F238E27FC236}">
                    <a16:creationId xmlns:a16="http://schemas.microsoft.com/office/drawing/2014/main" id="{62640DD0-1303-EE44-8B5E-A2C81FFD4E17}"/>
                  </a:ext>
                </a:extLst>
              </p:cNvPr>
              <p:cNvGrpSpPr/>
              <p:nvPr/>
            </p:nvGrpSpPr>
            <p:grpSpPr>
              <a:xfrm>
                <a:off x="-639366" y="2631287"/>
                <a:ext cx="3820277" cy="369331"/>
                <a:chOff x="2082874" y="5796166"/>
                <a:chExt cx="3820277" cy="369331"/>
              </a:xfrm>
            </p:grpSpPr>
            <p:sp>
              <p:nvSpPr>
                <p:cNvPr id="37" name="TextBox 36">
                  <a:extLst>
                    <a:ext uri="{FF2B5EF4-FFF2-40B4-BE49-F238E27FC236}">
                      <a16:creationId xmlns:a16="http://schemas.microsoft.com/office/drawing/2014/main" id="{2C1856B1-DBA1-7B4F-B776-BDFE058D4C0B}"/>
                    </a:ext>
                  </a:extLst>
                </p:cNvPr>
                <p:cNvSpPr txBox="1"/>
                <p:nvPr/>
              </p:nvSpPr>
              <p:spPr>
                <a:xfrm>
                  <a:off x="2082874" y="5796166"/>
                  <a:ext cx="3820277" cy="369331"/>
                </a:xfrm>
                <a:prstGeom prst="rect">
                  <a:avLst/>
                </a:prstGeom>
                <a:noFill/>
              </p:spPr>
              <p:txBody>
                <a:bodyPr wrap="none" rtlCol="0">
                  <a:spAutoFit/>
                </a:bodyPr>
                <a:lstStyle/>
                <a:p>
                  <a:pPr marL="214313" indent="-214313">
                    <a:buFont typeface="Arial" panose="020B0604020202020204" pitchFamily="34" charset="0"/>
                    <a:buChar char="•"/>
                  </a:pPr>
                  <a:r>
                    <a:rPr lang="en-US" sz="1200" dirty="0"/>
                    <a:t>            beam centroid ad the screen</a:t>
                  </a:r>
                </a:p>
              </p:txBody>
            </p:sp>
            <p:pic>
              <p:nvPicPr>
                <p:cNvPr id="38" name="Graphic 37">
                  <a:extLst>
                    <a:ext uri="{FF2B5EF4-FFF2-40B4-BE49-F238E27FC236}">
                      <a16:creationId xmlns:a16="http://schemas.microsoft.com/office/drawing/2014/main" id="{EFCA2194-D2B2-B940-9958-7F365E2B128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38305" y="5870256"/>
                  <a:ext cx="496016" cy="231474"/>
                </a:xfrm>
                <a:prstGeom prst="rect">
                  <a:avLst/>
                </a:prstGeom>
              </p:spPr>
            </p:pic>
          </p:grpSp>
        </p:grpSp>
      </p:grpSp>
      <p:sp>
        <p:nvSpPr>
          <p:cNvPr id="42" name="TextBox 41">
            <a:extLst>
              <a:ext uri="{FF2B5EF4-FFF2-40B4-BE49-F238E27FC236}">
                <a16:creationId xmlns:a16="http://schemas.microsoft.com/office/drawing/2014/main" id="{7F67D9B5-384F-5844-A8A2-2F9F7276BC57}"/>
              </a:ext>
            </a:extLst>
          </p:cNvPr>
          <p:cNvSpPr txBox="1"/>
          <p:nvPr/>
        </p:nvSpPr>
        <p:spPr>
          <a:xfrm>
            <a:off x="3328537" y="1768272"/>
            <a:ext cx="2581156" cy="276999"/>
          </a:xfrm>
          <a:prstGeom prst="rect">
            <a:avLst/>
          </a:prstGeom>
          <a:noFill/>
        </p:spPr>
        <p:txBody>
          <a:bodyPr wrap="none" rtlCol="0">
            <a:spAutoFit/>
          </a:bodyPr>
          <a:lstStyle/>
          <a:p>
            <a:r>
              <a:rPr lang="en-US" sz="1200" dirty="0"/>
              <a:t>The measurement is </a:t>
            </a:r>
            <a:r>
              <a:rPr lang="en-US" sz="1200" dirty="0">
                <a:solidFill>
                  <a:srgbClr val="FF0000"/>
                </a:solidFill>
              </a:rPr>
              <a:t>self-calibrated</a:t>
            </a:r>
          </a:p>
        </p:txBody>
      </p:sp>
      <p:sp>
        <p:nvSpPr>
          <p:cNvPr id="43" name="TextBox 42">
            <a:extLst>
              <a:ext uri="{FF2B5EF4-FFF2-40B4-BE49-F238E27FC236}">
                <a16:creationId xmlns:a16="http://schemas.microsoft.com/office/drawing/2014/main" id="{D79B09BC-2A75-BB4E-8356-5B99AEE50BEB}"/>
              </a:ext>
            </a:extLst>
          </p:cNvPr>
          <p:cNvSpPr txBox="1"/>
          <p:nvPr/>
        </p:nvSpPr>
        <p:spPr>
          <a:xfrm>
            <a:off x="3795874" y="681540"/>
            <a:ext cx="1838965" cy="369332"/>
          </a:xfrm>
          <a:prstGeom prst="rect">
            <a:avLst/>
          </a:prstGeom>
          <a:noFill/>
        </p:spPr>
        <p:txBody>
          <a:bodyPr wrap="none" rtlCol="0">
            <a:spAutoFit/>
          </a:bodyPr>
          <a:lstStyle/>
          <a:p>
            <a:r>
              <a:rPr lang="en-US" sz="1800" dirty="0">
                <a:solidFill>
                  <a:srgbClr val="FF0000"/>
                </a:solidFill>
              </a:rPr>
              <a:t>Main properties</a:t>
            </a:r>
            <a:endParaRPr lang="en-US" sz="1800" dirty="0"/>
          </a:p>
        </p:txBody>
      </p:sp>
      <p:sp>
        <p:nvSpPr>
          <p:cNvPr id="44" name="TextBox 43">
            <a:extLst>
              <a:ext uri="{FF2B5EF4-FFF2-40B4-BE49-F238E27FC236}">
                <a16:creationId xmlns:a16="http://schemas.microsoft.com/office/drawing/2014/main" id="{87A0D38A-F903-D148-9DC2-095303D50980}"/>
              </a:ext>
            </a:extLst>
          </p:cNvPr>
          <p:cNvSpPr txBox="1"/>
          <p:nvPr/>
        </p:nvSpPr>
        <p:spPr>
          <a:xfrm>
            <a:off x="478898" y="1330934"/>
            <a:ext cx="296876" cy="253916"/>
          </a:xfrm>
          <a:prstGeom prst="rect">
            <a:avLst/>
          </a:prstGeom>
          <a:noFill/>
        </p:spPr>
        <p:txBody>
          <a:bodyPr wrap="none" rtlCol="0">
            <a:spAutoFit/>
          </a:bodyPr>
          <a:lstStyle/>
          <a:p>
            <a:r>
              <a:rPr lang="en-US" sz="1050" dirty="0"/>
              <a:t>1.</a:t>
            </a:r>
          </a:p>
        </p:txBody>
      </p:sp>
      <p:grpSp>
        <p:nvGrpSpPr>
          <p:cNvPr id="45" name="Group 44">
            <a:extLst>
              <a:ext uri="{FF2B5EF4-FFF2-40B4-BE49-F238E27FC236}">
                <a16:creationId xmlns:a16="http://schemas.microsoft.com/office/drawing/2014/main" id="{86B36802-40D9-E144-AA33-694DEC9FA6A3}"/>
              </a:ext>
            </a:extLst>
          </p:cNvPr>
          <p:cNvGrpSpPr/>
          <p:nvPr/>
        </p:nvGrpSpPr>
        <p:grpSpPr>
          <a:xfrm>
            <a:off x="4939823" y="2226310"/>
            <a:ext cx="3855566" cy="1484045"/>
            <a:chOff x="2211316" y="2386378"/>
            <a:chExt cx="5140755" cy="1978726"/>
          </a:xfrm>
        </p:grpSpPr>
        <p:pic>
          <p:nvPicPr>
            <p:cNvPr id="46" name="Picture 45">
              <a:extLst>
                <a:ext uri="{FF2B5EF4-FFF2-40B4-BE49-F238E27FC236}">
                  <a16:creationId xmlns:a16="http://schemas.microsoft.com/office/drawing/2014/main" id="{284426DF-A0CA-FD44-B67C-CCC7A430ABEF}"/>
                </a:ext>
              </a:extLst>
            </p:cNvPr>
            <p:cNvPicPr>
              <a:picLocks noChangeAspect="1"/>
            </p:cNvPicPr>
            <p:nvPr/>
          </p:nvPicPr>
          <p:blipFill rotWithShape="1">
            <a:blip r:embed="rId13"/>
            <a:srcRect l="17625" r="49992"/>
            <a:stretch/>
          </p:blipFill>
          <p:spPr>
            <a:xfrm flipV="1">
              <a:off x="2393148" y="2386378"/>
              <a:ext cx="2447998" cy="1978726"/>
            </a:xfrm>
            <a:prstGeom prst="rect">
              <a:avLst/>
            </a:prstGeom>
          </p:spPr>
        </p:pic>
        <p:grpSp>
          <p:nvGrpSpPr>
            <p:cNvPr id="47" name="Group 46">
              <a:extLst>
                <a:ext uri="{FF2B5EF4-FFF2-40B4-BE49-F238E27FC236}">
                  <a16:creationId xmlns:a16="http://schemas.microsoft.com/office/drawing/2014/main" id="{E77D552A-C724-9B44-AD86-B784B3FAA842}"/>
                </a:ext>
              </a:extLst>
            </p:cNvPr>
            <p:cNvGrpSpPr/>
            <p:nvPr/>
          </p:nvGrpSpPr>
          <p:grpSpPr>
            <a:xfrm>
              <a:off x="2211316" y="2627456"/>
              <a:ext cx="5140755" cy="1704812"/>
              <a:chOff x="1956514" y="2454850"/>
              <a:chExt cx="5140755" cy="1704812"/>
            </a:xfrm>
          </p:grpSpPr>
          <p:cxnSp>
            <p:nvCxnSpPr>
              <p:cNvPr id="53" name="Straight Connector 52">
                <a:extLst>
                  <a:ext uri="{FF2B5EF4-FFF2-40B4-BE49-F238E27FC236}">
                    <a16:creationId xmlns:a16="http://schemas.microsoft.com/office/drawing/2014/main" id="{D4D88B4E-F4D3-6B4A-A4B1-B37FFF86C2C5}"/>
                  </a:ext>
                </a:extLst>
              </p:cNvPr>
              <p:cNvCxnSpPr>
                <a:cxnSpLocks/>
              </p:cNvCxnSpPr>
              <p:nvPr/>
            </p:nvCxnSpPr>
            <p:spPr>
              <a:xfrm>
                <a:off x="2671769" y="2565347"/>
                <a:ext cx="1385227" cy="142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3F0E8CB-8F4C-5747-A255-7C3D93C1AB58}"/>
                  </a:ext>
                </a:extLst>
              </p:cNvPr>
              <p:cNvCxnSpPr>
                <a:cxnSpLocks/>
              </p:cNvCxnSpPr>
              <p:nvPr/>
            </p:nvCxnSpPr>
            <p:spPr>
              <a:xfrm>
                <a:off x="2138346" y="2934970"/>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B3E193D-436C-E840-905D-3A4770C3524E}"/>
                  </a:ext>
                </a:extLst>
              </p:cNvPr>
              <p:cNvCxnSpPr>
                <a:cxnSpLocks/>
              </p:cNvCxnSpPr>
              <p:nvPr/>
            </p:nvCxnSpPr>
            <p:spPr>
              <a:xfrm flipV="1">
                <a:off x="2682774" y="2546342"/>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05715D7-65C0-0A41-A477-F2DE7BF94664}"/>
                  </a:ext>
                </a:extLst>
              </p:cNvPr>
              <p:cNvCxnSpPr>
                <a:cxnSpLocks/>
              </p:cNvCxnSpPr>
              <p:nvPr/>
            </p:nvCxnSpPr>
            <p:spPr>
              <a:xfrm>
                <a:off x="4021113" y="2961589"/>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43FE7B8-B864-0D4E-8BCC-DB9A08DA7753}"/>
                  </a:ext>
                </a:extLst>
              </p:cNvPr>
              <p:cNvCxnSpPr>
                <a:cxnSpLocks/>
              </p:cNvCxnSpPr>
              <p:nvPr/>
            </p:nvCxnSpPr>
            <p:spPr>
              <a:xfrm flipV="1">
                <a:off x="4038262" y="2572961"/>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965369F-5448-FD43-9B99-B2905A22E6CE}"/>
                  </a:ext>
                </a:extLst>
              </p:cNvPr>
              <p:cNvCxnSpPr>
                <a:cxnSpLocks/>
              </p:cNvCxnSpPr>
              <p:nvPr/>
            </p:nvCxnSpPr>
            <p:spPr>
              <a:xfrm rot="10800000">
                <a:off x="2669821" y="3750707"/>
                <a:ext cx="1385227" cy="142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8F1E923-A413-C045-8537-7325DB885F94}"/>
                  </a:ext>
                </a:extLst>
              </p:cNvPr>
              <p:cNvCxnSpPr>
                <a:cxnSpLocks/>
              </p:cNvCxnSpPr>
              <p:nvPr/>
            </p:nvCxnSpPr>
            <p:spPr>
              <a:xfrm rot="10800000">
                <a:off x="4023059" y="3395372"/>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7B94CF4E-B139-EC46-A0A1-773FD3B6B665}"/>
                  </a:ext>
                </a:extLst>
              </p:cNvPr>
              <p:cNvCxnSpPr>
                <a:cxnSpLocks/>
              </p:cNvCxnSpPr>
              <p:nvPr/>
            </p:nvCxnSpPr>
            <p:spPr>
              <a:xfrm rot="10800000" flipV="1">
                <a:off x="4044043" y="3382767"/>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6234CAD-B1FF-A849-B002-57B083594233}"/>
                  </a:ext>
                </a:extLst>
              </p:cNvPr>
              <p:cNvCxnSpPr>
                <a:cxnSpLocks/>
              </p:cNvCxnSpPr>
              <p:nvPr/>
            </p:nvCxnSpPr>
            <p:spPr>
              <a:xfrm rot="10800000">
                <a:off x="2140292" y="3368753"/>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72AB000-9C60-974C-8209-9D743AA42F95}"/>
                  </a:ext>
                </a:extLst>
              </p:cNvPr>
              <p:cNvCxnSpPr>
                <a:cxnSpLocks/>
              </p:cNvCxnSpPr>
              <p:nvPr/>
            </p:nvCxnSpPr>
            <p:spPr>
              <a:xfrm rot="10800000" flipV="1">
                <a:off x="2688555" y="3356148"/>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911807EF-E36B-7748-936E-06A9A2853D9A}"/>
                  </a:ext>
                </a:extLst>
              </p:cNvPr>
              <p:cNvSpPr/>
              <p:nvPr/>
            </p:nvSpPr>
            <p:spPr>
              <a:xfrm>
                <a:off x="5645402" y="2454850"/>
                <a:ext cx="1451867" cy="1271451"/>
              </a:xfrm>
              <a:prstGeom prst="rect">
                <a:avLst/>
              </a:prstGeom>
              <a:solidFill>
                <a:schemeClr val="bg2">
                  <a:lumMod val="90000"/>
                </a:schemeClr>
              </a:solidFill>
              <a:ln>
                <a:solidFill>
                  <a:schemeClr val="tx1"/>
                </a:solidFill>
              </a:ln>
              <a:scene3d>
                <a:camera prst="perspectiveHeroicExtremeLeftFacing" fov="7200000">
                  <a:rot lat="0" lon="30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66" name="TextBox 65">
                <a:extLst>
                  <a:ext uri="{FF2B5EF4-FFF2-40B4-BE49-F238E27FC236}">
                    <a16:creationId xmlns:a16="http://schemas.microsoft.com/office/drawing/2014/main" id="{9D6D535C-241F-0D4A-B018-6A26C8C2BADD}"/>
                  </a:ext>
                </a:extLst>
              </p:cNvPr>
              <p:cNvSpPr txBox="1"/>
              <p:nvPr/>
            </p:nvSpPr>
            <p:spPr>
              <a:xfrm>
                <a:off x="5559420" y="3821107"/>
                <a:ext cx="1340537" cy="338555"/>
              </a:xfrm>
              <a:prstGeom prst="rect">
                <a:avLst/>
              </a:prstGeom>
              <a:noFill/>
            </p:spPr>
            <p:txBody>
              <a:bodyPr wrap="none" rtlCol="0">
                <a:spAutoFit/>
              </a:bodyPr>
              <a:lstStyle/>
              <a:p>
                <a:r>
                  <a:rPr lang="en-US" sz="1050" dirty="0"/>
                  <a:t>       SCREEN</a:t>
                </a:r>
              </a:p>
            </p:txBody>
          </p:sp>
          <p:cxnSp>
            <p:nvCxnSpPr>
              <p:cNvPr id="67" name="Straight Arrow Connector 66">
                <a:extLst>
                  <a:ext uri="{FF2B5EF4-FFF2-40B4-BE49-F238E27FC236}">
                    <a16:creationId xmlns:a16="http://schemas.microsoft.com/office/drawing/2014/main" id="{01C973CB-D247-4443-97B0-A2E3A9C08222}"/>
                  </a:ext>
                </a:extLst>
              </p:cNvPr>
              <p:cNvCxnSpPr>
                <a:cxnSpLocks/>
              </p:cNvCxnSpPr>
              <p:nvPr/>
            </p:nvCxnSpPr>
            <p:spPr>
              <a:xfrm>
                <a:off x="1956514" y="3180596"/>
                <a:ext cx="4269600" cy="0"/>
              </a:xfrm>
              <a:prstGeom prst="straightConnector1">
                <a:avLst/>
              </a:prstGeom>
              <a:ln w="381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8" name="Oval 67">
                <a:extLst>
                  <a:ext uri="{FF2B5EF4-FFF2-40B4-BE49-F238E27FC236}">
                    <a16:creationId xmlns:a16="http://schemas.microsoft.com/office/drawing/2014/main" id="{32F185F6-5BCA-4C41-B4A7-A853954E78DD}"/>
                  </a:ext>
                </a:extLst>
              </p:cNvPr>
              <p:cNvSpPr/>
              <p:nvPr/>
            </p:nvSpPr>
            <p:spPr>
              <a:xfrm rot="20306378">
                <a:off x="2197083" y="3076859"/>
                <a:ext cx="460741"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cxnSp>
          <p:nvCxnSpPr>
            <p:cNvPr id="48" name="Straight Arrow Connector 47">
              <a:extLst>
                <a:ext uri="{FF2B5EF4-FFF2-40B4-BE49-F238E27FC236}">
                  <a16:creationId xmlns:a16="http://schemas.microsoft.com/office/drawing/2014/main" id="{F5CC04FA-CE11-F247-91F7-5B8892A1BB1C}"/>
                </a:ext>
              </a:extLst>
            </p:cNvPr>
            <p:cNvCxnSpPr>
              <a:cxnSpLocks/>
            </p:cNvCxnSpPr>
            <p:nvPr/>
          </p:nvCxnSpPr>
          <p:spPr>
            <a:xfrm>
              <a:off x="3779912" y="3324233"/>
              <a:ext cx="0" cy="405138"/>
            </a:xfrm>
            <a:prstGeom prst="straightConnector1">
              <a:avLst/>
            </a:prstGeom>
            <a:ln w="381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00E006B2-8175-FF4E-AE02-E92433A49873}"/>
                </a:ext>
              </a:extLst>
            </p:cNvPr>
            <p:cNvCxnSpPr>
              <a:cxnSpLocks/>
            </p:cNvCxnSpPr>
            <p:nvPr/>
          </p:nvCxnSpPr>
          <p:spPr>
            <a:xfrm flipH="1" flipV="1">
              <a:off x="3397093" y="2996952"/>
              <a:ext cx="9612" cy="413355"/>
            </a:xfrm>
            <a:prstGeom prst="straightConnector1">
              <a:avLst/>
            </a:prstGeom>
            <a:ln w="381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B15DF476-073D-1E48-8E19-B6D1A8606F9B}"/>
                </a:ext>
              </a:extLst>
            </p:cNvPr>
            <p:cNvSpPr/>
            <p:nvPr/>
          </p:nvSpPr>
          <p:spPr>
            <a:xfrm rot="20306378">
              <a:off x="3374652" y="3244898"/>
              <a:ext cx="460741"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1" name="Oval 50">
              <a:extLst>
                <a:ext uri="{FF2B5EF4-FFF2-40B4-BE49-F238E27FC236}">
                  <a16:creationId xmlns:a16="http://schemas.microsoft.com/office/drawing/2014/main" id="{60341F78-3F9D-8741-B83A-AEC5D3C07F0C}"/>
                </a:ext>
              </a:extLst>
            </p:cNvPr>
            <p:cNvSpPr/>
            <p:nvPr/>
          </p:nvSpPr>
          <p:spPr>
            <a:xfrm rot="1393814">
              <a:off x="5019950" y="3260045"/>
              <a:ext cx="460741"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2" name="Oval 51">
              <a:extLst>
                <a:ext uri="{FF2B5EF4-FFF2-40B4-BE49-F238E27FC236}">
                  <a16:creationId xmlns:a16="http://schemas.microsoft.com/office/drawing/2014/main" id="{8B3872CE-BC8D-6447-A334-231786D8E45D}"/>
                </a:ext>
              </a:extLst>
            </p:cNvPr>
            <p:cNvSpPr/>
            <p:nvPr/>
          </p:nvSpPr>
          <p:spPr>
            <a:xfrm rot="5400000">
              <a:off x="6430807" y="3265841"/>
              <a:ext cx="268360"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A1D19908-7198-8C4D-A34F-03A9AD9CBF6B}"/>
                  </a:ext>
                </a:extLst>
              </p:cNvPr>
              <p:cNvSpPr txBox="1"/>
              <p:nvPr/>
            </p:nvSpPr>
            <p:spPr>
              <a:xfrm>
                <a:off x="4141561" y="2864233"/>
                <a:ext cx="654731" cy="188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ea typeface="Cambria Math" panose="02040503050406030204" pitchFamily="18" charset="0"/>
                        </a:rPr>
                        <m:t>𝜑</m:t>
                      </m:r>
                      <m:r>
                        <a:rPr lang="en-US" sz="1200" i="1">
                          <a:latin typeface="Cambria Math" panose="02040503050406030204" pitchFamily="18" charset="0"/>
                          <a:ea typeface="Cambria Math" panose="02040503050406030204" pitchFamily="18" charset="0"/>
                        </a:rPr>
                        <m:t>=</m:t>
                      </m:r>
                      <m:sSup>
                        <m:sSupPr>
                          <m:ctrlPr>
                            <a:rPr lang="en-US" sz="1200" i="1">
                              <a:latin typeface="Cambria Math" panose="02040503050406030204" pitchFamily="18" charset="0"/>
                              <a:ea typeface="Cambria Math" panose="02040503050406030204" pitchFamily="18" charset="0"/>
                            </a:rPr>
                          </m:ctrlPr>
                        </m:sSupPr>
                        <m:e>
                          <m:r>
                            <a:rPr lang="en-US" sz="1200" i="1">
                              <a:latin typeface="Cambria Math" panose="02040503050406030204" pitchFamily="18" charset="0"/>
                              <a:ea typeface="Cambria Math" panose="02040503050406030204" pitchFamily="18" charset="0"/>
                            </a:rPr>
                            <m:t>180</m:t>
                          </m:r>
                        </m:e>
                        <m:sup>
                          <m:r>
                            <a:rPr lang="en-US" sz="1200" i="1">
                              <a:latin typeface="Cambria Math" panose="02040503050406030204" pitchFamily="18" charset="0"/>
                              <a:ea typeface="Cambria Math" panose="02040503050406030204" pitchFamily="18" charset="0"/>
                            </a:rPr>
                            <m:t>°</m:t>
                          </m:r>
                        </m:sup>
                      </m:sSup>
                    </m:oMath>
                  </m:oMathPara>
                </a14:m>
                <a:endParaRPr lang="en-US" sz="1200" dirty="0"/>
              </a:p>
            </p:txBody>
          </p:sp>
        </mc:Choice>
        <mc:Fallback xmlns="">
          <p:sp>
            <p:nvSpPr>
              <p:cNvPr id="69" name="TextBox 68">
                <a:extLst>
                  <a:ext uri="{FF2B5EF4-FFF2-40B4-BE49-F238E27FC236}">
                    <a16:creationId xmlns:a16="http://schemas.microsoft.com/office/drawing/2014/main" id="{A1D19908-7198-8C4D-A34F-03A9AD9CBF6B}"/>
                  </a:ext>
                </a:extLst>
              </p:cNvPr>
              <p:cNvSpPr txBox="1">
                <a:spLocks noRot="1" noChangeAspect="1" noMove="1" noResize="1" noEditPoints="1" noAdjustHandles="1" noChangeArrowheads="1" noChangeShapeType="1" noTextEdit="1"/>
              </p:cNvSpPr>
              <p:nvPr/>
            </p:nvSpPr>
            <p:spPr>
              <a:xfrm>
                <a:off x="4141561" y="2864233"/>
                <a:ext cx="654731" cy="188834"/>
              </a:xfrm>
              <a:prstGeom prst="rect">
                <a:avLst/>
              </a:prstGeom>
              <a:blipFill>
                <a:blip r:embed="rId17"/>
                <a:stretch>
                  <a:fillRect l="-3774" b="-33333"/>
                </a:stretch>
              </a:blipFill>
            </p:spPr>
            <p:txBody>
              <a:bodyPr/>
              <a:lstStyle/>
              <a:p>
                <a:r>
                  <a:rPr lang="en-US">
                    <a:noFill/>
                  </a:rPr>
                  <a:t> </a:t>
                </a:r>
              </a:p>
            </p:txBody>
          </p:sp>
        </mc:Fallback>
      </mc:AlternateContent>
      <p:sp>
        <p:nvSpPr>
          <p:cNvPr id="70" name="TextBox 69">
            <a:extLst>
              <a:ext uri="{FF2B5EF4-FFF2-40B4-BE49-F238E27FC236}">
                <a16:creationId xmlns:a16="http://schemas.microsoft.com/office/drawing/2014/main" id="{07C3818B-6455-CC49-A2D0-E9D9E18E8C05}"/>
              </a:ext>
            </a:extLst>
          </p:cNvPr>
          <p:cNvSpPr txBox="1"/>
          <p:nvPr/>
        </p:nvSpPr>
        <p:spPr>
          <a:xfrm>
            <a:off x="782588" y="2341147"/>
            <a:ext cx="4358190" cy="461665"/>
          </a:xfrm>
          <a:prstGeom prst="rect">
            <a:avLst/>
          </a:prstGeom>
          <a:noFill/>
        </p:spPr>
        <p:txBody>
          <a:bodyPr wrap="square" rtlCol="0">
            <a:spAutoFit/>
          </a:bodyPr>
          <a:lstStyle/>
          <a:p>
            <a:r>
              <a:rPr lang="en-US" sz="1200" dirty="0">
                <a:solidFill>
                  <a:srgbClr val="FF0000"/>
                </a:solidFill>
              </a:rPr>
              <a:t>Cancel</a:t>
            </a:r>
            <a:r>
              <a:rPr lang="en-US" sz="1200" dirty="0"/>
              <a:t> the </a:t>
            </a:r>
            <a:r>
              <a:rPr lang="en-US" sz="1200" dirty="0">
                <a:solidFill>
                  <a:srgbClr val="FF0000"/>
                </a:solidFill>
              </a:rPr>
              <a:t>correlations</a:t>
            </a:r>
            <a:r>
              <a:rPr lang="en-US" sz="1200" dirty="0"/>
              <a:t> between </a:t>
            </a:r>
            <a:r>
              <a:rPr lang="en-US" sz="1200" dirty="0">
                <a:solidFill>
                  <a:srgbClr val="FF0000"/>
                </a:solidFill>
              </a:rPr>
              <a:t>longitudinal position </a:t>
            </a:r>
            <a:r>
              <a:rPr lang="en-US" sz="1200" dirty="0"/>
              <a:t>and </a:t>
            </a:r>
            <a:r>
              <a:rPr lang="en-US" sz="1200" dirty="0">
                <a:solidFill>
                  <a:srgbClr val="FF0000"/>
                </a:solidFill>
              </a:rPr>
              <a:t>transverse position/divergence</a:t>
            </a:r>
          </a:p>
        </p:txBody>
      </p:sp>
      <p:sp>
        <p:nvSpPr>
          <p:cNvPr id="71" name="TextBox 70">
            <a:extLst>
              <a:ext uri="{FF2B5EF4-FFF2-40B4-BE49-F238E27FC236}">
                <a16:creationId xmlns:a16="http://schemas.microsoft.com/office/drawing/2014/main" id="{6AAE473F-2152-494F-90E8-159DEFC44CE2}"/>
              </a:ext>
            </a:extLst>
          </p:cNvPr>
          <p:cNvSpPr txBox="1"/>
          <p:nvPr/>
        </p:nvSpPr>
        <p:spPr>
          <a:xfrm>
            <a:off x="511182" y="2329605"/>
            <a:ext cx="296876" cy="253916"/>
          </a:xfrm>
          <a:prstGeom prst="rect">
            <a:avLst/>
          </a:prstGeom>
          <a:noFill/>
        </p:spPr>
        <p:txBody>
          <a:bodyPr wrap="none" rtlCol="0">
            <a:spAutoFit/>
          </a:bodyPr>
          <a:lstStyle/>
          <a:p>
            <a:r>
              <a:rPr lang="en-US" sz="1050" dirty="0"/>
              <a:t>2.</a:t>
            </a:r>
          </a:p>
        </p:txBody>
      </p:sp>
      <p:sp>
        <p:nvSpPr>
          <p:cNvPr id="72" name="TextBox 71">
            <a:extLst>
              <a:ext uri="{FF2B5EF4-FFF2-40B4-BE49-F238E27FC236}">
                <a16:creationId xmlns:a16="http://schemas.microsoft.com/office/drawing/2014/main" id="{6003F590-F246-D540-B9E6-50CD276195FD}"/>
              </a:ext>
            </a:extLst>
          </p:cNvPr>
          <p:cNvSpPr txBox="1"/>
          <p:nvPr/>
        </p:nvSpPr>
        <p:spPr>
          <a:xfrm>
            <a:off x="5753940" y="2209103"/>
            <a:ext cx="604653" cy="338554"/>
          </a:xfrm>
          <a:prstGeom prst="rect">
            <a:avLst/>
          </a:prstGeom>
          <a:noFill/>
        </p:spPr>
        <p:txBody>
          <a:bodyPr wrap="none" rtlCol="0">
            <a:spAutoFit/>
          </a:bodyPr>
          <a:lstStyle/>
          <a:p>
            <a:r>
              <a:rPr lang="en-US" sz="1600" dirty="0"/>
              <a:t>RFD</a:t>
            </a:r>
            <a:endParaRPr lang="en-US" dirty="0"/>
          </a:p>
        </p:txBody>
      </p:sp>
      <p:sp>
        <p:nvSpPr>
          <p:cNvPr id="73" name="TextBox 72">
            <a:extLst>
              <a:ext uri="{FF2B5EF4-FFF2-40B4-BE49-F238E27FC236}">
                <a16:creationId xmlns:a16="http://schemas.microsoft.com/office/drawing/2014/main" id="{10C51556-74A7-6540-BA20-7431580D30A1}"/>
              </a:ext>
            </a:extLst>
          </p:cNvPr>
          <p:cNvSpPr txBox="1"/>
          <p:nvPr/>
        </p:nvSpPr>
        <p:spPr>
          <a:xfrm>
            <a:off x="5811572" y="3382268"/>
            <a:ext cx="364144" cy="276712"/>
          </a:xfrm>
          <a:prstGeom prst="rect">
            <a:avLst/>
          </a:prstGeom>
          <a:noFill/>
        </p:spPr>
        <p:txBody>
          <a:bodyPr wrap="none" rtlCol="0">
            <a:spAutoFit/>
          </a:bodyPr>
          <a:lstStyle/>
          <a:p>
            <a:r>
              <a:rPr lang="en-US" dirty="0"/>
              <a:t>ON</a:t>
            </a:r>
          </a:p>
        </p:txBody>
      </p:sp>
      <p:grpSp>
        <p:nvGrpSpPr>
          <p:cNvPr id="75" name="Group 74">
            <a:extLst>
              <a:ext uri="{FF2B5EF4-FFF2-40B4-BE49-F238E27FC236}">
                <a16:creationId xmlns:a16="http://schemas.microsoft.com/office/drawing/2014/main" id="{7ED9E2F5-0F7F-EC4A-AD28-063BC64CCEE4}"/>
              </a:ext>
            </a:extLst>
          </p:cNvPr>
          <p:cNvGrpSpPr/>
          <p:nvPr/>
        </p:nvGrpSpPr>
        <p:grpSpPr>
          <a:xfrm>
            <a:off x="65189" y="4757440"/>
            <a:ext cx="4360624" cy="371230"/>
            <a:chOff x="65189" y="4757440"/>
            <a:chExt cx="4360624" cy="371230"/>
          </a:xfrm>
        </p:grpSpPr>
        <p:pic>
          <p:nvPicPr>
            <p:cNvPr id="76" name="Picture 75">
              <a:extLst>
                <a:ext uri="{FF2B5EF4-FFF2-40B4-BE49-F238E27FC236}">
                  <a16:creationId xmlns:a16="http://schemas.microsoft.com/office/drawing/2014/main" id="{163B5035-AB18-994E-AA4F-873DBC738DD6}"/>
                </a:ext>
              </a:extLst>
            </p:cNvPr>
            <p:cNvPicPr>
              <a:picLocks noChangeAspect="1"/>
            </p:cNvPicPr>
            <p:nvPr/>
          </p:nvPicPr>
          <p:blipFill>
            <a:blip r:embed="rId18"/>
            <a:stretch>
              <a:fillRect/>
            </a:stretch>
          </p:blipFill>
          <p:spPr>
            <a:xfrm>
              <a:off x="65189" y="4757440"/>
              <a:ext cx="372661" cy="371230"/>
            </a:xfrm>
            <a:prstGeom prst="rect">
              <a:avLst/>
            </a:prstGeom>
          </p:spPr>
        </p:pic>
        <p:pic>
          <p:nvPicPr>
            <p:cNvPr id="77" name="Picture 76">
              <a:extLst>
                <a:ext uri="{FF2B5EF4-FFF2-40B4-BE49-F238E27FC236}">
                  <a16:creationId xmlns:a16="http://schemas.microsoft.com/office/drawing/2014/main" id="{1160EA71-985D-4E43-9A1A-67DC6A48F8BD}"/>
                </a:ext>
              </a:extLst>
            </p:cNvPr>
            <p:cNvPicPr>
              <a:picLocks noChangeAspect="1"/>
            </p:cNvPicPr>
            <p:nvPr/>
          </p:nvPicPr>
          <p:blipFill rotWithShape="1">
            <a:blip r:embed="rId19"/>
            <a:srcRect l="30935" t="1" b="-5099"/>
            <a:stretch/>
          </p:blipFill>
          <p:spPr>
            <a:xfrm>
              <a:off x="1244776" y="4786060"/>
              <a:ext cx="3181037" cy="341309"/>
            </a:xfrm>
            <a:prstGeom prst="rect">
              <a:avLst/>
            </a:prstGeom>
          </p:spPr>
        </p:pic>
        <p:cxnSp>
          <p:nvCxnSpPr>
            <p:cNvPr id="78" name="Straight Connector 77">
              <a:extLst>
                <a:ext uri="{FF2B5EF4-FFF2-40B4-BE49-F238E27FC236}">
                  <a16:creationId xmlns:a16="http://schemas.microsoft.com/office/drawing/2014/main" id="{45E81E3B-CC43-1447-939D-0AB0D9BB93E3}"/>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CA4513EF-2FCE-B84D-815C-882DDE8A9046}"/>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80" name="Immagine 3">
              <a:extLst>
                <a:ext uri="{FF2B5EF4-FFF2-40B4-BE49-F238E27FC236}">
                  <a16:creationId xmlns:a16="http://schemas.microsoft.com/office/drawing/2014/main" id="{5D3BFAA5-6380-7D46-ACB5-05D13F6D4C67}"/>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63" name="Titolo 1">
            <a:extLst>
              <a:ext uri="{FF2B5EF4-FFF2-40B4-BE49-F238E27FC236}">
                <a16:creationId xmlns:a16="http://schemas.microsoft.com/office/drawing/2014/main" id="{12BFFD9A-DA86-0542-8ADC-925C6EEAD931}"/>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cxnSp>
        <p:nvCxnSpPr>
          <p:cNvPr id="64" name="Straight Connector 63">
            <a:extLst>
              <a:ext uri="{FF2B5EF4-FFF2-40B4-BE49-F238E27FC236}">
                <a16:creationId xmlns:a16="http://schemas.microsoft.com/office/drawing/2014/main" id="{0D2C2615-56EC-164B-B2FE-0BB94A4CEEB9}"/>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74" name="Google Shape;55;p13">
            <a:extLst>
              <a:ext uri="{FF2B5EF4-FFF2-40B4-BE49-F238E27FC236}">
                <a16:creationId xmlns:a16="http://schemas.microsoft.com/office/drawing/2014/main" id="{65FDA74B-5DCB-4444-91CB-9A029E15FC78}"/>
              </a:ext>
            </a:extLst>
          </p:cNvPr>
          <p:cNvPicPr preferRelativeResize="0"/>
          <p:nvPr/>
        </p:nvPicPr>
        <p:blipFill>
          <a:blip r:embed="rId21">
            <a:alphaModFix/>
          </a:blip>
          <a:stretch>
            <a:fillRect/>
          </a:stretch>
        </p:blipFill>
        <p:spPr>
          <a:xfrm>
            <a:off x="4523454" y="4773769"/>
            <a:ext cx="1044104" cy="338572"/>
          </a:xfrm>
          <a:prstGeom prst="rect">
            <a:avLst/>
          </a:prstGeom>
          <a:noFill/>
          <a:ln>
            <a:noFill/>
          </a:ln>
        </p:spPr>
      </p:pic>
      <p:sp>
        <p:nvSpPr>
          <p:cNvPr id="81" name="Google Shape;60;p13">
            <a:extLst>
              <a:ext uri="{FF2B5EF4-FFF2-40B4-BE49-F238E27FC236}">
                <a16:creationId xmlns:a16="http://schemas.microsoft.com/office/drawing/2014/main" id="{6CA5EE05-C6B1-CF42-8EB5-830DE6F6E4EF}"/>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328105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82" name="Google Shape;82;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r>
              <a:rPr lang="it" dirty="0"/>
              <a:t>3/25</a:t>
            </a:r>
            <a:endParaRPr dirty="0"/>
          </a:p>
        </p:txBody>
      </p:sp>
      <p:grpSp>
        <p:nvGrpSpPr>
          <p:cNvPr id="5" name="Group 4">
            <a:extLst>
              <a:ext uri="{FF2B5EF4-FFF2-40B4-BE49-F238E27FC236}">
                <a16:creationId xmlns:a16="http://schemas.microsoft.com/office/drawing/2014/main" id="{EFA4BBC8-C460-F74D-93AF-8505A82DF045}"/>
              </a:ext>
            </a:extLst>
          </p:cNvPr>
          <p:cNvGrpSpPr/>
          <p:nvPr/>
        </p:nvGrpSpPr>
        <p:grpSpPr>
          <a:xfrm>
            <a:off x="323082" y="987574"/>
            <a:ext cx="8665200" cy="3433803"/>
            <a:chOff x="136336" y="1171282"/>
            <a:chExt cx="8665200" cy="3433803"/>
          </a:xfrm>
        </p:grpSpPr>
        <p:grpSp>
          <p:nvGrpSpPr>
            <p:cNvPr id="6" name="Group 5">
              <a:extLst>
                <a:ext uri="{FF2B5EF4-FFF2-40B4-BE49-F238E27FC236}">
                  <a16:creationId xmlns:a16="http://schemas.microsoft.com/office/drawing/2014/main" id="{A5CC1AC7-DE80-6E4C-A88B-60D7B6FE7330}"/>
                </a:ext>
              </a:extLst>
            </p:cNvPr>
            <p:cNvGrpSpPr/>
            <p:nvPr/>
          </p:nvGrpSpPr>
          <p:grpSpPr>
            <a:xfrm>
              <a:off x="136336" y="1272000"/>
              <a:ext cx="8665200" cy="3333085"/>
              <a:chOff x="136336" y="1272000"/>
              <a:chExt cx="8665200" cy="3333085"/>
            </a:xfrm>
          </p:grpSpPr>
          <p:pic>
            <p:nvPicPr>
              <p:cNvPr id="9" name="Picture 8">
                <a:extLst>
                  <a:ext uri="{FF2B5EF4-FFF2-40B4-BE49-F238E27FC236}">
                    <a16:creationId xmlns:a16="http://schemas.microsoft.com/office/drawing/2014/main" id="{755CC8ED-BBBC-B247-830C-8EBB7BF57392}"/>
                  </a:ext>
                </a:extLst>
              </p:cNvPr>
              <p:cNvPicPr>
                <a:picLocks noChangeAspect="1"/>
              </p:cNvPicPr>
              <p:nvPr/>
            </p:nvPicPr>
            <p:blipFill rotWithShape="1">
              <a:blip r:embed="rId3"/>
              <a:srcRect t="13974"/>
              <a:stretch/>
            </p:blipFill>
            <p:spPr>
              <a:xfrm>
                <a:off x="136336" y="1272000"/>
                <a:ext cx="8665200" cy="2236280"/>
              </a:xfrm>
              <a:prstGeom prst="rect">
                <a:avLst/>
              </a:prstGeom>
            </p:spPr>
          </p:pic>
          <p:pic>
            <p:nvPicPr>
              <p:cNvPr id="10" name="Picture 9">
                <a:extLst>
                  <a:ext uri="{FF2B5EF4-FFF2-40B4-BE49-F238E27FC236}">
                    <a16:creationId xmlns:a16="http://schemas.microsoft.com/office/drawing/2014/main" id="{0FBC4C70-CE69-C246-A436-BA06B4D775DF}"/>
                  </a:ext>
                </a:extLst>
              </p:cNvPr>
              <p:cNvPicPr>
                <a:picLocks/>
              </p:cNvPicPr>
              <p:nvPr/>
            </p:nvPicPr>
            <p:blipFill rotWithShape="1">
              <a:blip r:embed="rId4"/>
              <a:srcRect l="2124" b="36006"/>
              <a:stretch/>
            </p:blipFill>
            <p:spPr>
              <a:xfrm>
                <a:off x="270025" y="3229293"/>
                <a:ext cx="8270806" cy="1279828"/>
              </a:xfrm>
              <a:prstGeom prst="rect">
                <a:avLst/>
              </a:prstGeom>
            </p:spPr>
          </p:pic>
          <p:cxnSp>
            <p:nvCxnSpPr>
              <p:cNvPr id="11" name="Straight Connector 10">
                <a:extLst>
                  <a:ext uri="{FF2B5EF4-FFF2-40B4-BE49-F238E27FC236}">
                    <a16:creationId xmlns:a16="http://schemas.microsoft.com/office/drawing/2014/main" id="{7A3FE982-11F2-9449-96EC-E11883BFF9A2}"/>
                  </a:ext>
                </a:extLst>
              </p:cNvPr>
              <p:cNvCxnSpPr>
                <a:cxnSpLocks/>
              </p:cNvCxnSpPr>
              <p:nvPr/>
            </p:nvCxnSpPr>
            <p:spPr>
              <a:xfrm>
                <a:off x="348680" y="2217479"/>
                <a:ext cx="0" cy="828085"/>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3413CF3D-95F9-6C48-9435-A47997546EE7}"/>
                  </a:ext>
                </a:extLst>
              </p:cNvPr>
              <p:cNvSpPr/>
              <p:nvPr/>
            </p:nvSpPr>
            <p:spPr>
              <a:xfrm>
                <a:off x="731001" y="2678028"/>
                <a:ext cx="7980951" cy="7029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3E5E66FC-5BB3-5C4B-9B14-9F999B7C4FA2}"/>
                  </a:ext>
                </a:extLst>
              </p:cNvPr>
              <p:cNvPicPr>
                <a:picLocks noChangeAspect="1"/>
              </p:cNvPicPr>
              <p:nvPr/>
            </p:nvPicPr>
            <p:blipFill>
              <a:blip r:embed="rId5"/>
              <a:stretch>
                <a:fillRect/>
              </a:stretch>
            </p:blipFill>
            <p:spPr>
              <a:xfrm>
                <a:off x="6084000" y="3866400"/>
                <a:ext cx="241528" cy="295200"/>
              </a:xfrm>
              <a:prstGeom prst="rect">
                <a:avLst/>
              </a:prstGeom>
            </p:spPr>
          </p:pic>
          <p:sp>
            <p:nvSpPr>
              <p:cNvPr id="14" name="Rectangle 13">
                <a:extLst>
                  <a:ext uri="{FF2B5EF4-FFF2-40B4-BE49-F238E27FC236}">
                    <a16:creationId xmlns:a16="http://schemas.microsoft.com/office/drawing/2014/main" id="{BEA82582-8A44-A545-BFB9-7C004433DB8D}"/>
                  </a:ext>
                </a:extLst>
              </p:cNvPr>
              <p:cNvSpPr/>
              <p:nvPr/>
            </p:nvSpPr>
            <p:spPr>
              <a:xfrm>
                <a:off x="475361" y="2735480"/>
                <a:ext cx="7980951" cy="546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76B2855D-5E6E-8E4D-BFD9-0E84344CBDF6}"/>
                  </a:ext>
                </a:extLst>
              </p:cNvPr>
              <p:cNvCxnSpPr>
                <a:cxnSpLocks/>
              </p:cNvCxnSpPr>
              <p:nvPr/>
            </p:nvCxnSpPr>
            <p:spPr>
              <a:xfrm>
                <a:off x="8686800" y="3041385"/>
                <a:ext cx="0" cy="936703"/>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79C2BC2-C538-DE4B-B4CA-6850908CF10B}"/>
                  </a:ext>
                </a:extLst>
              </p:cNvPr>
              <p:cNvCxnSpPr>
                <a:cxnSpLocks/>
              </p:cNvCxnSpPr>
              <p:nvPr/>
            </p:nvCxnSpPr>
            <p:spPr>
              <a:xfrm flipH="1">
                <a:off x="8273190" y="3978088"/>
                <a:ext cx="403266" cy="0"/>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D9326F-9CB8-3844-B9AE-E47D616CB8DC}"/>
                  </a:ext>
                </a:extLst>
              </p:cNvPr>
              <p:cNvCxnSpPr>
                <a:cxnSpLocks/>
              </p:cNvCxnSpPr>
              <p:nvPr/>
            </p:nvCxnSpPr>
            <p:spPr>
              <a:xfrm flipH="1">
                <a:off x="442009" y="3068960"/>
                <a:ext cx="8244791"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3FE6826D-54B0-B647-9775-6DD179544FE3}"/>
                  </a:ext>
                </a:extLst>
              </p:cNvPr>
              <p:cNvSpPr/>
              <p:nvPr/>
            </p:nvSpPr>
            <p:spPr>
              <a:xfrm>
                <a:off x="627692" y="4471960"/>
                <a:ext cx="7980951" cy="133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626EEB62-03E6-8B4E-81D6-0050A4B0A8AB}"/>
                </a:ext>
              </a:extLst>
            </p:cNvPr>
            <p:cNvSpPr/>
            <p:nvPr/>
          </p:nvSpPr>
          <p:spPr>
            <a:xfrm>
              <a:off x="442008" y="1171282"/>
              <a:ext cx="817623" cy="600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7F707C8-63C3-8445-835D-61A6E62D8533}"/>
                </a:ext>
              </a:extLst>
            </p:cNvPr>
            <p:cNvSpPr/>
            <p:nvPr/>
          </p:nvSpPr>
          <p:spPr>
            <a:xfrm>
              <a:off x="251520" y="3291735"/>
              <a:ext cx="817623" cy="4373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18">
            <a:extLst>
              <a:ext uri="{FF2B5EF4-FFF2-40B4-BE49-F238E27FC236}">
                <a16:creationId xmlns:a16="http://schemas.microsoft.com/office/drawing/2014/main" id="{CF80D778-5FF9-8747-90E2-DF17505C18D5}"/>
              </a:ext>
            </a:extLst>
          </p:cNvPr>
          <p:cNvPicPr>
            <a:picLocks noChangeAspect="1"/>
          </p:cNvPicPr>
          <p:nvPr/>
        </p:nvPicPr>
        <p:blipFill>
          <a:blip r:embed="rId6"/>
          <a:stretch>
            <a:fillRect/>
          </a:stretch>
        </p:blipFill>
        <p:spPr>
          <a:xfrm>
            <a:off x="3550538" y="14934"/>
            <a:ext cx="2042924" cy="750136"/>
          </a:xfrm>
          <a:prstGeom prst="rect">
            <a:avLst/>
          </a:prstGeom>
        </p:spPr>
      </p:pic>
      <p:sp>
        <p:nvSpPr>
          <p:cNvPr id="20" name="TextBox 19">
            <a:extLst>
              <a:ext uri="{FF2B5EF4-FFF2-40B4-BE49-F238E27FC236}">
                <a16:creationId xmlns:a16="http://schemas.microsoft.com/office/drawing/2014/main" id="{11BC48AE-63DB-6740-8959-ABC8062B092E}"/>
              </a:ext>
            </a:extLst>
          </p:cNvPr>
          <p:cNvSpPr txBox="1"/>
          <p:nvPr/>
        </p:nvSpPr>
        <p:spPr>
          <a:xfrm>
            <a:off x="2073497" y="843558"/>
            <a:ext cx="4745210" cy="307777"/>
          </a:xfrm>
          <a:prstGeom prst="rect">
            <a:avLst/>
          </a:prstGeom>
          <a:noFill/>
        </p:spPr>
        <p:txBody>
          <a:bodyPr wrap="none" rtlCol="0">
            <a:spAutoFit/>
          </a:bodyPr>
          <a:lstStyle/>
          <a:p>
            <a:r>
              <a:rPr lang="en-US" dirty="0"/>
              <a:t>CERN Linear Electron Accelerator for Research (CLEAR)</a:t>
            </a:r>
          </a:p>
        </p:txBody>
      </p:sp>
      <p:sp>
        <p:nvSpPr>
          <p:cNvPr id="21" name="Rectangle 20">
            <a:extLst>
              <a:ext uri="{FF2B5EF4-FFF2-40B4-BE49-F238E27FC236}">
                <a16:creationId xmlns:a16="http://schemas.microsoft.com/office/drawing/2014/main" id="{0A6902EC-3F04-974D-ACC6-1D255B88C081}"/>
              </a:ext>
            </a:extLst>
          </p:cNvPr>
          <p:cNvSpPr/>
          <p:nvPr/>
        </p:nvSpPr>
        <p:spPr>
          <a:xfrm>
            <a:off x="1115616" y="4152179"/>
            <a:ext cx="7611961" cy="584775"/>
          </a:xfrm>
          <a:prstGeom prst="rect">
            <a:avLst/>
          </a:prstGeom>
        </p:spPr>
        <p:txBody>
          <a:bodyPr wrap="square">
            <a:spAutoFit/>
          </a:bodyPr>
          <a:lstStyle/>
          <a:p>
            <a:r>
              <a:rPr lang="en-GB" sz="1600" dirty="0">
                <a:solidFill>
                  <a:srgbClr val="FF0000"/>
                </a:solidFill>
                <a:latin typeface="Calibri" panose="020F0502020204030204" pitchFamily="34" charset="0"/>
                <a:ea typeface="Century Gothic" charset="0"/>
                <a:cs typeface="Calibri" panose="020F0502020204030204" pitchFamily="34" charset="0"/>
              </a:rPr>
              <a:t>CLEAR</a:t>
            </a:r>
            <a:r>
              <a:rPr lang="en-GB" sz="1600" dirty="0">
                <a:solidFill>
                  <a:srgbClr val="212529"/>
                </a:solidFill>
                <a:latin typeface="Calibri" panose="020F0502020204030204" pitchFamily="34" charset="0"/>
                <a:ea typeface="Century Gothic" charset="0"/>
                <a:cs typeface="Calibri" panose="020F0502020204030204" pitchFamily="34" charset="0"/>
              </a:rPr>
              <a:t> is a </a:t>
            </a:r>
            <a:r>
              <a:rPr lang="en-GB" sz="1600" dirty="0">
                <a:solidFill>
                  <a:srgbClr val="FF0000"/>
                </a:solidFill>
                <a:latin typeface="Calibri" panose="020F0502020204030204" pitchFamily="34" charset="0"/>
                <a:ea typeface="Century Gothic" charset="0"/>
                <a:cs typeface="Calibri" panose="020F0502020204030204" pitchFamily="34" charset="0"/>
              </a:rPr>
              <a:t>user facility </a:t>
            </a:r>
            <a:r>
              <a:rPr lang="en-GB" sz="1600" dirty="0">
                <a:solidFill>
                  <a:srgbClr val="212529"/>
                </a:solidFill>
                <a:latin typeface="Calibri" panose="020F0502020204030204" pitchFamily="34" charset="0"/>
                <a:ea typeface="Century Gothic" charset="0"/>
                <a:cs typeface="Calibri" panose="020F0502020204030204" pitchFamily="34" charset="0"/>
              </a:rPr>
              <a:t>at CERN, running </a:t>
            </a:r>
            <a:r>
              <a:rPr lang="en-GB" sz="1600" dirty="0">
                <a:solidFill>
                  <a:srgbClr val="FF0000"/>
                </a:solidFill>
                <a:latin typeface="Calibri" panose="020F0502020204030204" pitchFamily="34" charset="0"/>
                <a:ea typeface="Century Gothic" charset="0"/>
                <a:cs typeface="Calibri" panose="020F0502020204030204" pitchFamily="34" charset="0"/>
              </a:rPr>
              <a:t>parallel</a:t>
            </a:r>
            <a:r>
              <a:rPr lang="en-GB" sz="1600" dirty="0">
                <a:solidFill>
                  <a:srgbClr val="212529"/>
                </a:solidFill>
                <a:latin typeface="Calibri" panose="020F0502020204030204" pitchFamily="34" charset="0"/>
                <a:ea typeface="Century Gothic" charset="0"/>
                <a:cs typeface="Calibri" panose="020F0502020204030204" pitchFamily="34" charset="0"/>
              </a:rPr>
              <a:t> with the </a:t>
            </a:r>
            <a:r>
              <a:rPr lang="en-GB" sz="1600" dirty="0">
                <a:solidFill>
                  <a:srgbClr val="FF0000"/>
                </a:solidFill>
                <a:latin typeface="Calibri" panose="020F0502020204030204" pitchFamily="34" charset="0"/>
                <a:ea typeface="Century Gothic" charset="0"/>
                <a:cs typeface="Calibri" panose="020F0502020204030204" pitchFamily="34" charset="0"/>
              </a:rPr>
              <a:t>main CERN accelerator </a:t>
            </a:r>
            <a:r>
              <a:rPr lang="en-GB" sz="1600" dirty="0">
                <a:solidFill>
                  <a:srgbClr val="212529"/>
                </a:solidFill>
                <a:latin typeface="Calibri" panose="020F0502020204030204" pitchFamily="34" charset="0"/>
                <a:ea typeface="Century Gothic" charset="0"/>
                <a:cs typeface="Calibri" panose="020F0502020204030204" pitchFamily="34" charset="0"/>
              </a:rPr>
              <a:t>complex, with the primary goal of general R&amp;D for future </a:t>
            </a:r>
            <a:r>
              <a:rPr lang="en-GB" sz="1600" b="1" dirty="0">
                <a:solidFill>
                  <a:srgbClr val="212529"/>
                </a:solidFill>
                <a:latin typeface="Calibri" panose="020F0502020204030204" pitchFamily="34" charset="0"/>
                <a:ea typeface="Century Gothic" charset="0"/>
                <a:cs typeface="Calibri" panose="020F0502020204030204" pitchFamily="34" charset="0"/>
              </a:rPr>
              <a:t>a</a:t>
            </a:r>
            <a:r>
              <a:rPr lang="en-GB" sz="1600" dirty="0">
                <a:solidFill>
                  <a:srgbClr val="212529"/>
                </a:solidFill>
                <a:latin typeface="Calibri" panose="020F0502020204030204" pitchFamily="34" charset="0"/>
                <a:ea typeface="Century Gothic" charset="0"/>
                <a:cs typeface="Calibri" panose="020F0502020204030204" pitchFamily="34" charset="0"/>
              </a:rPr>
              <a:t>ccelerators. </a:t>
            </a:r>
            <a:endParaRPr lang="en-US" sz="1600" dirty="0">
              <a:latin typeface="Calibri" panose="020F0502020204030204" pitchFamily="34" charset="0"/>
              <a:ea typeface="Century Gothic" charset="0"/>
              <a:cs typeface="Calibri" panose="020F0502020204030204" pitchFamily="34" charset="0"/>
            </a:endParaRPr>
          </a:p>
        </p:txBody>
      </p:sp>
      <p:sp>
        <p:nvSpPr>
          <p:cNvPr id="22" name="Rectangle 21">
            <a:extLst>
              <a:ext uri="{FF2B5EF4-FFF2-40B4-BE49-F238E27FC236}">
                <a16:creationId xmlns:a16="http://schemas.microsoft.com/office/drawing/2014/main" id="{A12B2FF8-F561-4149-A923-07A1E5269057}"/>
              </a:ext>
            </a:extLst>
          </p:cNvPr>
          <p:cNvSpPr/>
          <p:nvPr/>
        </p:nvSpPr>
        <p:spPr>
          <a:xfrm>
            <a:off x="3039308" y="2466532"/>
            <a:ext cx="5069460" cy="338554"/>
          </a:xfrm>
          <a:prstGeom prst="rect">
            <a:avLst/>
          </a:prstGeom>
          <a:solidFill>
            <a:schemeClr val="bg1"/>
          </a:solidFill>
        </p:spPr>
        <p:txBody>
          <a:bodyPr wrap="square">
            <a:spAutoFit/>
          </a:bodyPr>
          <a:lstStyle/>
          <a:p>
            <a:r>
              <a:rPr lang="en-US" sz="1600" dirty="0">
                <a:latin typeface="Calibri" panose="020F0502020204030204" pitchFamily="34" charset="0"/>
                <a:cs typeface="Calibri" panose="020F0502020204030204" pitchFamily="34" charset="0"/>
              </a:rPr>
              <a:t>The CLEAR beamline is </a:t>
            </a:r>
            <a:r>
              <a:rPr lang="en-US" sz="1600" dirty="0">
                <a:solidFill>
                  <a:srgbClr val="558ED5"/>
                </a:solidFill>
                <a:latin typeface="Calibri" panose="020F0502020204030204" pitchFamily="34" charset="0"/>
                <a:cs typeface="Calibri" panose="020F0502020204030204" pitchFamily="34" charset="0"/>
              </a:rPr>
              <a:t>41 m</a:t>
            </a:r>
            <a:r>
              <a:rPr lang="en-US" sz="1600" dirty="0">
                <a:latin typeface="Calibri" panose="020F0502020204030204" pitchFamily="34" charset="0"/>
                <a:cs typeface="Calibri" panose="020F0502020204030204" pitchFamily="34" charset="0"/>
              </a:rPr>
              <a:t> long.  </a:t>
            </a:r>
            <a:endParaRPr lang="en-US" sz="800" dirty="0">
              <a:latin typeface="Calibri" panose="020F0502020204030204" pitchFamily="34" charset="0"/>
              <a:cs typeface="Calibri" panose="020F0502020204030204" pitchFamily="34" charset="0"/>
            </a:endParaRPr>
          </a:p>
        </p:txBody>
      </p:sp>
      <p:sp>
        <p:nvSpPr>
          <p:cNvPr id="23" name="Rectangle 3">
            <a:extLst>
              <a:ext uri="{FF2B5EF4-FFF2-40B4-BE49-F238E27FC236}">
                <a16:creationId xmlns:a16="http://schemas.microsoft.com/office/drawing/2014/main" id="{E23BF9B7-0562-204A-8611-520717D11E42}"/>
              </a:ext>
            </a:extLst>
          </p:cNvPr>
          <p:cNvSpPr txBox="1">
            <a:spLocks noChangeArrowheads="1"/>
          </p:cNvSpPr>
          <p:nvPr/>
        </p:nvSpPr>
        <p:spPr>
          <a:xfrm>
            <a:off x="438266" y="2935532"/>
            <a:ext cx="6179812" cy="766978"/>
          </a:xfrm>
          <a:prstGeom prst="rect">
            <a:avLst/>
          </a:prstGeom>
        </p:spPr>
        <p:txBody>
          <a:bodyPr vert="horz" lIns="91440" tIns="45720" rIns="91440" bIns="45720" rtlCol="0">
            <a:noAutofit/>
          </a:bodyPr>
          <a:lstStyle/>
          <a:p>
            <a:pPr>
              <a:spcBef>
                <a:spcPct val="20000"/>
              </a:spcBef>
            </a:pPr>
            <a:r>
              <a:rPr lang="en-US" sz="1000" dirty="0">
                <a:latin typeface="Calibri" panose="020F0502020204030204" pitchFamily="34" charset="0"/>
                <a:cs typeface="Calibri" panose="020F0502020204030204" pitchFamily="34" charset="0"/>
              </a:rPr>
              <a:t>Web site </a:t>
            </a:r>
            <a:r>
              <a:rPr lang="en-US" sz="1000" dirty="0">
                <a:latin typeface="Calibri" panose="020F0502020204030204" pitchFamily="34" charset="0"/>
                <a:cs typeface="Calibri" panose="020F0502020204030204" pitchFamily="34" charset="0"/>
                <a:sym typeface="Wingdings" pitchFamily="2" charset="2"/>
              </a:rPr>
              <a:t></a:t>
            </a:r>
            <a:r>
              <a:rPr lang="en-US" sz="1000" dirty="0">
                <a:latin typeface="Calibri" panose="020F0502020204030204" pitchFamily="34" charset="0"/>
                <a:cs typeface="Calibri" panose="020F0502020204030204" pitchFamily="34" charset="0"/>
                <a:hlinkClick r:id="rId7"/>
              </a:rPr>
              <a:t>http://clear.web.cern.ch</a:t>
            </a:r>
            <a:endParaRPr lang="en-US" sz="1000" dirty="0">
              <a:latin typeface="Calibri" panose="020F0502020204030204" pitchFamily="34" charset="0"/>
              <a:cs typeface="Calibri" panose="020F0502020204030204" pitchFamily="34" charset="0"/>
            </a:endParaRPr>
          </a:p>
          <a:p>
            <a:pPr lvl="0">
              <a:spcBef>
                <a:spcPct val="20000"/>
              </a:spcBef>
            </a:pPr>
            <a:r>
              <a:rPr lang="en-US" sz="1000" dirty="0">
                <a:latin typeface="Calibri" panose="020F0502020204030204" pitchFamily="34" charset="0"/>
                <a:cs typeface="Calibri" panose="020F0502020204030204" pitchFamily="34" charset="0"/>
                <a:hlinkClick r:id="rId8"/>
              </a:rPr>
              <a:t>https://clear.web.cern.ch/sites/clear.web.cern.ch/files/documents/CLEAR_proposal.pdf</a:t>
            </a:r>
            <a:r>
              <a:rPr lang="en-US" sz="1000" dirty="0">
                <a:latin typeface="Calibri" panose="020F0502020204030204" pitchFamily="34" charset="0"/>
                <a:cs typeface="Calibri" panose="020F0502020204030204" pitchFamily="34" charset="0"/>
              </a:rPr>
              <a:t> </a:t>
            </a:r>
          </a:p>
        </p:txBody>
      </p:sp>
      <p:cxnSp>
        <p:nvCxnSpPr>
          <p:cNvPr id="3" name="Straight Connector 2">
            <a:extLst>
              <a:ext uri="{FF2B5EF4-FFF2-40B4-BE49-F238E27FC236}">
                <a16:creationId xmlns:a16="http://schemas.microsoft.com/office/drawing/2014/main" id="{54A5D47C-2A70-714F-A621-E0415ACE300C}"/>
              </a:ext>
            </a:extLst>
          </p:cNvPr>
          <p:cNvCxnSpPr/>
          <p:nvPr/>
        </p:nvCxnSpPr>
        <p:spPr>
          <a:xfrm>
            <a:off x="329677" y="765070"/>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C09178B-9AD9-B44B-98B9-DFEB07700C86}"/>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F15A9023-F250-1041-BD72-8BDD5C77A0E9}"/>
              </a:ext>
            </a:extLst>
          </p:cNvPr>
          <p:cNvGrpSpPr/>
          <p:nvPr/>
        </p:nvGrpSpPr>
        <p:grpSpPr>
          <a:xfrm>
            <a:off x="65189" y="4757440"/>
            <a:ext cx="4360624" cy="371230"/>
            <a:chOff x="65189" y="4757440"/>
            <a:chExt cx="4360624" cy="371230"/>
          </a:xfrm>
        </p:grpSpPr>
        <p:pic>
          <p:nvPicPr>
            <p:cNvPr id="28" name="Picture 27">
              <a:extLst>
                <a:ext uri="{FF2B5EF4-FFF2-40B4-BE49-F238E27FC236}">
                  <a16:creationId xmlns:a16="http://schemas.microsoft.com/office/drawing/2014/main" id="{4E99718E-664D-924F-A6BA-860DBD43F3A9}"/>
                </a:ext>
              </a:extLst>
            </p:cNvPr>
            <p:cNvPicPr>
              <a:picLocks noChangeAspect="1"/>
            </p:cNvPicPr>
            <p:nvPr/>
          </p:nvPicPr>
          <p:blipFill>
            <a:blip r:embed="rId9"/>
            <a:stretch>
              <a:fillRect/>
            </a:stretch>
          </p:blipFill>
          <p:spPr>
            <a:xfrm>
              <a:off x="65189" y="4757440"/>
              <a:ext cx="372661" cy="371230"/>
            </a:xfrm>
            <a:prstGeom prst="rect">
              <a:avLst/>
            </a:prstGeom>
          </p:spPr>
        </p:pic>
        <p:pic>
          <p:nvPicPr>
            <p:cNvPr id="29" name="Picture 28">
              <a:extLst>
                <a:ext uri="{FF2B5EF4-FFF2-40B4-BE49-F238E27FC236}">
                  <a16:creationId xmlns:a16="http://schemas.microsoft.com/office/drawing/2014/main" id="{A355C8A5-D0A2-A249-9697-3CFFEB440080}"/>
                </a:ext>
              </a:extLst>
            </p:cNvPr>
            <p:cNvPicPr>
              <a:picLocks noChangeAspect="1"/>
            </p:cNvPicPr>
            <p:nvPr/>
          </p:nvPicPr>
          <p:blipFill rotWithShape="1">
            <a:blip r:embed="rId10"/>
            <a:srcRect l="30935" t="1" b="-5099"/>
            <a:stretch/>
          </p:blipFill>
          <p:spPr>
            <a:xfrm>
              <a:off x="1244776" y="4786060"/>
              <a:ext cx="3181037" cy="341309"/>
            </a:xfrm>
            <a:prstGeom prst="rect">
              <a:avLst/>
            </a:prstGeom>
          </p:spPr>
        </p:pic>
        <p:cxnSp>
          <p:nvCxnSpPr>
            <p:cNvPr id="33" name="Straight Connector 32">
              <a:extLst>
                <a:ext uri="{FF2B5EF4-FFF2-40B4-BE49-F238E27FC236}">
                  <a16:creationId xmlns:a16="http://schemas.microsoft.com/office/drawing/2014/main" id="{FE948EEF-6A5C-9340-8B6C-8F26AD2ED546}"/>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FAC51AB8-F2DD-6C41-8A65-81741579853A}"/>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5" name="Immagine 3">
              <a:extLst>
                <a:ext uri="{FF2B5EF4-FFF2-40B4-BE49-F238E27FC236}">
                  <a16:creationId xmlns:a16="http://schemas.microsoft.com/office/drawing/2014/main" id="{00213984-19F5-8941-B460-2DACF40154D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30" name="Straight Connector 29">
            <a:extLst>
              <a:ext uri="{FF2B5EF4-FFF2-40B4-BE49-F238E27FC236}">
                <a16:creationId xmlns:a16="http://schemas.microsoft.com/office/drawing/2014/main" id="{2CA5C6CB-581F-5848-8EAB-1C1C5E3E1849}"/>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1" name="Google Shape;55;p13">
            <a:extLst>
              <a:ext uri="{FF2B5EF4-FFF2-40B4-BE49-F238E27FC236}">
                <a16:creationId xmlns:a16="http://schemas.microsoft.com/office/drawing/2014/main" id="{9C942E66-6854-9B49-8783-80E8434D0B96}"/>
              </a:ext>
            </a:extLst>
          </p:cNvPr>
          <p:cNvPicPr preferRelativeResize="0"/>
          <p:nvPr/>
        </p:nvPicPr>
        <p:blipFill>
          <a:blip r:embed="rId12">
            <a:alphaModFix/>
          </a:blip>
          <a:stretch>
            <a:fillRect/>
          </a:stretch>
        </p:blipFill>
        <p:spPr>
          <a:xfrm>
            <a:off x="4523454" y="4773769"/>
            <a:ext cx="1044104" cy="338572"/>
          </a:xfrm>
          <a:prstGeom prst="rect">
            <a:avLst/>
          </a:prstGeom>
          <a:noFill/>
          <a:ln>
            <a:noFill/>
          </a:ln>
        </p:spPr>
      </p:pic>
      <p:sp>
        <p:nvSpPr>
          <p:cNvPr id="32" name="Google Shape;60;p13">
            <a:extLst>
              <a:ext uri="{FF2B5EF4-FFF2-40B4-BE49-F238E27FC236}">
                <a16:creationId xmlns:a16="http://schemas.microsoft.com/office/drawing/2014/main" id="{228515BF-94C3-6840-A962-F47AB8941BE3}"/>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7913362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16</a:t>
            </a:r>
            <a:r>
              <a:rPr lang="it" dirty="0"/>
              <a:t>/25</a:t>
            </a:r>
            <a:endParaRPr lang="it-IT" dirty="0"/>
          </a:p>
        </p:txBody>
      </p:sp>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0" name="Graphic 29">
            <a:extLst>
              <a:ext uri="{FF2B5EF4-FFF2-40B4-BE49-F238E27FC236}">
                <a16:creationId xmlns:a16="http://schemas.microsoft.com/office/drawing/2014/main" id="{9CF77A98-1578-6B43-8C30-4069229BB4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80737" y="3929164"/>
            <a:ext cx="1447800" cy="485775"/>
          </a:xfrm>
          <a:prstGeom prst="rect">
            <a:avLst/>
          </a:prstGeom>
        </p:spPr>
      </p:pic>
      <p:pic>
        <p:nvPicPr>
          <p:cNvPr id="31" name="Graphic 30">
            <a:extLst>
              <a:ext uri="{FF2B5EF4-FFF2-40B4-BE49-F238E27FC236}">
                <a16:creationId xmlns:a16="http://schemas.microsoft.com/office/drawing/2014/main" id="{64BD55AB-C2C6-8D45-AA5C-A890A837BD5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05701" y="3359589"/>
            <a:ext cx="3724275" cy="361950"/>
          </a:xfrm>
          <a:prstGeom prst="rect">
            <a:avLst/>
          </a:prstGeom>
        </p:spPr>
      </p:pic>
      <p:grpSp>
        <p:nvGrpSpPr>
          <p:cNvPr id="32" name="Group 31">
            <a:extLst>
              <a:ext uri="{FF2B5EF4-FFF2-40B4-BE49-F238E27FC236}">
                <a16:creationId xmlns:a16="http://schemas.microsoft.com/office/drawing/2014/main" id="{52927EB2-E8F5-E446-9C41-645A8BF8DA47}"/>
              </a:ext>
            </a:extLst>
          </p:cNvPr>
          <p:cNvGrpSpPr/>
          <p:nvPr/>
        </p:nvGrpSpPr>
        <p:grpSpPr>
          <a:xfrm>
            <a:off x="837723" y="1216524"/>
            <a:ext cx="6093064" cy="486199"/>
            <a:chOff x="643003" y="1816417"/>
            <a:chExt cx="8124086" cy="648265"/>
          </a:xfrm>
        </p:grpSpPr>
        <p:pic>
          <p:nvPicPr>
            <p:cNvPr id="33" name="Graphic 32">
              <a:extLst>
                <a:ext uri="{FF2B5EF4-FFF2-40B4-BE49-F238E27FC236}">
                  <a16:creationId xmlns:a16="http://schemas.microsoft.com/office/drawing/2014/main" id="{2729F2E7-0E93-AC48-903B-9EDD7F987F7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43003" y="1902975"/>
              <a:ext cx="1752600" cy="482600"/>
            </a:xfrm>
            <a:prstGeom prst="rect">
              <a:avLst/>
            </a:prstGeom>
          </p:spPr>
        </p:pic>
        <p:grpSp>
          <p:nvGrpSpPr>
            <p:cNvPr id="34" name="Group 33">
              <a:extLst>
                <a:ext uri="{FF2B5EF4-FFF2-40B4-BE49-F238E27FC236}">
                  <a16:creationId xmlns:a16="http://schemas.microsoft.com/office/drawing/2014/main" id="{E728AD53-8AE0-A542-B07E-A960B0207069}"/>
                </a:ext>
              </a:extLst>
            </p:cNvPr>
            <p:cNvGrpSpPr/>
            <p:nvPr/>
          </p:nvGrpSpPr>
          <p:grpSpPr>
            <a:xfrm>
              <a:off x="2865044" y="1816417"/>
              <a:ext cx="5902045" cy="648265"/>
              <a:chOff x="-639366" y="2352353"/>
              <a:chExt cx="5902045" cy="648265"/>
            </a:xfrm>
          </p:grpSpPr>
          <p:grpSp>
            <p:nvGrpSpPr>
              <p:cNvPr id="35" name="Group 34">
                <a:extLst>
                  <a:ext uri="{FF2B5EF4-FFF2-40B4-BE49-F238E27FC236}">
                    <a16:creationId xmlns:a16="http://schemas.microsoft.com/office/drawing/2014/main" id="{ED544A3E-3A62-D24D-A7F2-6A769E59D5C5}"/>
                  </a:ext>
                </a:extLst>
              </p:cNvPr>
              <p:cNvGrpSpPr/>
              <p:nvPr/>
            </p:nvGrpSpPr>
            <p:grpSpPr>
              <a:xfrm>
                <a:off x="-639366" y="2352353"/>
                <a:ext cx="5902045" cy="369331"/>
                <a:chOff x="2082874" y="5517232"/>
                <a:chExt cx="5902045" cy="369331"/>
              </a:xfrm>
            </p:grpSpPr>
            <p:sp>
              <p:nvSpPr>
                <p:cNvPr id="39" name="TextBox 38">
                  <a:extLst>
                    <a:ext uri="{FF2B5EF4-FFF2-40B4-BE49-F238E27FC236}">
                      <a16:creationId xmlns:a16="http://schemas.microsoft.com/office/drawing/2014/main" id="{19D139CC-BB6A-404A-9D43-38259355E5B6}"/>
                    </a:ext>
                  </a:extLst>
                </p:cNvPr>
                <p:cNvSpPr txBox="1"/>
                <p:nvPr/>
              </p:nvSpPr>
              <p:spPr>
                <a:xfrm>
                  <a:off x="2082874" y="5517232"/>
                  <a:ext cx="5902045" cy="369331"/>
                </a:xfrm>
                <a:prstGeom prst="rect">
                  <a:avLst/>
                </a:prstGeom>
                <a:noFill/>
              </p:spPr>
              <p:txBody>
                <a:bodyPr wrap="none" rtlCol="0">
                  <a:spAutoFit/>
                </a:bodyPr>
                <a:lstStyle/>
                <a:p>
                  <a:pPr marL="214313" indent="-214313">
                    <a:buFont typeface="Arial" panose="020B0604020202020204" pitchFamily="34" charset="0"/>
                    <a:buChar char="•"/>
                  </a:pPr>
                  <a:r>
                    <a:rPr lang="en-US" sz="1200" dirty="0"/>
                    <a:t>    , and       are the RFD frequency, and phase respectively</a:t>
                  </a:r>
                </a:p>
              </p:txBody>
            </p:sp>
            <p:pic>
              <p:nvPicPr>
                <p:cNvPr id="40" name="Graphic 39">
                  <a:extLst>
                    <a:ext uri="{FF2B5EF4-FFF2-40B4-BE49-F238E27FC236}">
                      <a16:creationId xmlns:a16="http://schemas.microsoft.com/office/drawing/2014/main" id="{20EFF280-D13E-CF4B-A251-8E1E4C470C7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22301" y="5558256"/>
                  <a:ext cx="345600" cy="216000"/>
                </a:xfrm>
                <a:prstGeom prst="rect">
                  <a:avLst/>
                </a:prstGeom>
              </p:spPr>
            </p:pic>
            <p:pic>
              <p:nvPicPr>
                <p:cNvPr id="41" name="Graphic 40">
                  <a:extLst>
                    <a:ext uri="{FF2B5EF4-FFF2-40B4-BE49-F238E27FC236}">
                      <a16:creationId xmlns:a16="http://schemas.microsoft.com/office/drawing/2014/main" id="{4596EEC1-20D7-7540-ABB0-AE3A5AEE2DC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274966" y="5586432"/>
                  <a:ext cx="194400" cy="216000"/>
                </a:xfrm>
                <a:prstGeom prst="rect">
                  <a:avLst/>
                </a:prstGeom>
              </p:spPr>
            </p:pic>
          </p:grpSp>
          <p:grpSp>
            <p:nvGrpSpPr>
              <p:cNvPr id="36" name="Group 35">
                <a:extLst>
                  <a:ext uri="{FF2B5EF4-FFF2-40B4-BE49-F238E27FC236}">
                    <a16:creationId xmlns:a16="http://schemas.microsoft.com/office/drawing/2014/main" id="{62640DD0-1303-EE44-8B5E-A2C81FFD4E17}"/>
                  </a:ext>
                </a:extLst>
              </p:cNvPr>
              <p:cNvGrpSpPr/>
              <p:nvPr/>
            </p:nvGrpSpPr>
            <p:grpSpPr>
              <a:xfrm>
                <a:off x="-639366" y="2631287"/>
                <a:ext cx="3820277" cy="369331"/>
                <a:chOff x="2082874" y="5796166"/>
                <a:chExt cx="3820277" cy="369331"/>
              </a:xfrm>
            </p:grpSpPr>
            <p:sp>
              <p:nvSpPr>
                <p:cNvPr id="37" name="TextBox 36">
                  <a:extLst>
                    <a:ext uri="{FF2B5EF4-FFF2-40B4-BE49-F238E27FC236}">
                      <a16:creationId xmlns:a16="http://schemas.microsoft.com/office/drawing/2014/main" id="{2C1856B1-DBA1-7B4F-B776-BDFE058D4C0B}"/>
                    </a:ext>
                  </a:extLst>
                </p:cNvPr>
                <p:cNvSpPr txBox="1"/>
                <p:nvPr/>
              </p:nvSpPr>
              <p:spPr>
                <a:xfrm>
                  <a:off x="2082874" y="5796166"/>
                  <a:ext cx="3820277" cy="369331"/>
                </a:xfrm>
                <a:prstGeom prst="rect">
                  <a:avLst/>
                </a:prstGeom>
                <a:noFill/>
              </p:spPr>
              <p:txBody>
                <a:bodyPr wrap="none" rtlCol="0">
                  <a:spAutoFit/>
                </a:bodyPr>
                <a:lstStyle/>
                <a:p>
                  <a:pPr marL="214313" indent="-214313">
                    <a:buFont typeface="Arial" panose="020B0604020202020204" pitchFamily="34" charset="0"/>
                    <a:buChar char="•"/>
                  </a:pPr>
                  <a:r>
                    <a:rPr lang="en-US" sz="1200" dirty="0"/>
                    <a:t>            beam centroid ad the screen</a:t>
                  </a:r>
                </a:p>
              </p:txBody>
            </p:sp>
            <p:pic>
              <p:nvPicPr>
                <p:cNvPr id="38" name="Graphic 37">
                  <a:extLst>
                    <a:ext uri="{FF2B5EF4-FFF2-40B4-BE49-F238E27FC236}">
                      <a16:creationId xmlns:a16="http://schemas.microsoft.com/office/drawing/2014/main" id="{EFCA2194-D2B2-B940-9958-7F365E2B128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38305" y="5870256"/>
                  <a:ext cx="496016" cy="231474"/>
                </a:xfrm>
                <a:prstGeom prst="rect">
                  <a:avLst/>
                </a:prstGeom>
              </p:spPr>
            </p:pic>
          </p:grpSp>
        </p:grpSp>
      </p:grpSp>
      <p:sp>
        <p:nvSpPr>
          <p:cNvPr id="42" name="TextBox 41">
            <a:extLst>
              <a:ext uri="{FF2B5EF4-FFF2-40B4-BE49-F238E27FC236}">
                <a16:creationId xmlns:a16="http://schemas.microsoft.com/office/drawing/2014/main" id="{7F67D9B5-384F-5844-A8A2-2F9F7276BC57}"/>
              </a:ext>
            </a:extLst>
          </p:cNvPr>
          <p:cNvSpPr txBox="1"/>
          <p:nvPr/>
        </p:nvSpPr>
        <p:spPr>
          <a:xfrm>
            <a:off x="3328537" y="1768272"/>
            <a:ext cx="2581156" cy="276999"/>
          </a:xfrm>
          <a:prstGeom prst="rect">
            <a:avLst/>
          </a:prstGeom>
          <a:noFill/>
        </p:spPr>
        <p:txBody>
          <a:bodyPr wrap="none" rtlCol="0">
            <a:spAutoFit/>
          </a:bodyPr>
          <a:lstStyle/>
          <a:p>
            <a:r>
              <a:rPr lang="en-US" sz="1200" dirty="0"/>
              <a:t>The measurement is </a:t>
            </a:r>
            <a:r>
              <a:rPr lang="en-US" sz="1200" dirty="0">
                <a:solidFill>
                  <a:srgbClr val="FF0000"/>
                </a:solidFill>
              </a:rPr>
              <a:t>self-calibrated</a:t>
            </a:r>
          </a:p>
        </p:txBody>
      </p:sp>
      <p:sp>
        <p:nvSpPr>
          <p:cNvPr id="43" name="TextBox 42">
            <a:extLst>
              <a:ext uri="{FF2B5EF4-FFF2-40B4-BE49-F238E27FC236}">
                <a16:creationId xmlns:a16="http://schemas.microsoft.com/office/drawing/2014/main" id="{D79B09BC-2A75-BB4E-8356-5B99AEE50BEB}"/>
              </a:ext>
            </a:extLst>
          </p:cNvPr>
          <p:cNvSpPr txBox="1"/>
          <p:nvPr/>
        </p:nvSpPr>
        <p:spPr>
          <a:xfrm>
            <a:off x="3795874" y="681540"/>
            <a:ext cx="1838965" cy="369332"/>
          </a:xfrm>
          <a:prstGeom prst="rect">
            <a:avLst/>
          </a:prstGeom>
          <a:noFill/>
        </p:spPr>
        <p:txBody>
          <a:bodyPr wrap="none" rtlCol="0">
            <a:spAutoFit/>
          </a:bodyPr>
          <a:lstStyle/>
          <a:p>
            <a:r>
              <a:rPr lang="en-US" sz="1800" dirty="0">
                <a:solidFill>
                  <a:srgbClr val="FF0000"/>
                </a:solidFill>
              </a:rPr>
              <a:t>Main properties</a:t>
            </a:r>
            <a:endParaRPr lang="en-US" sz="1800" dirty="0"/>
          </a:p>
        </p:txBody>
      </p:sp>
      <p:sp>
        <p:nvSpPr>
          <p:cNvPr id="44" name="TextBox 43">
            <a:extLst>
              <a:ext uri="{FF2B5EF4-FFF2-40B4-BE49-F238E27FC236}">
                <a16:creationId xmlns:a16="http://schemas.microsoft.com/office/drawing/2014/main" id="{87A0D38A-F903-D148-9DC2-095303D50980}"/>
              </a:ext>
            </a:extLst>
          </p:cNvPr>
          <p:cNvSpPr txBox="1"/>
          <p:nvPr/>
        </p:nvSpPr>
        <p:spPr>
          <a:xfrm>
            <a:off x="478898" y="1330934"/>
            <a:ext cx="296876" cy="253916"/>
          </a:xfrm>
          <a:prstGeom prst="rect">
            <a:avLst/>
          </a:prstGeom>
          <a:noFill/>
        </p:spPr>
        <p:txBody>
          <a:bodyPr wrap="none" rtlCol="0">
            <a:spAutoFit/>
          </a:bodyPr>
          <a:lstStyle/>
          <a:p>
            <a:r>
              <a:rPr lang="en-US" sz="1050" dirty="0"/>
              <a:t>1.</a:t>
            </a:r>
          </a:p>
        </p:txBody>
      </p:sp>
      <p:grpSp>
        <p:nvGrpSpPr>
          <p:cNvPr id="45" name="Group 44">
            <a:extLst>
              <a:ext uri="{FF2B5EF4-FFF2-40B4-BE49-F238E27FC236}">
                <a16:creationId xmlns:a16="http://schemas.microsoft.com/office/drawing/2014/main" id="{86B36802-40D9-E144-AA33-694DEC9FA6A3}"/>
              </a:ext>
            </a:extLst>
          </p:cNvPr>
          <p:cNvGrpSpPr/>
          <p:nvPr/>
        </p:nvGrpSpPr>
        <p:grpSpPr>
          <a:xfrm>
            <a:off x="4939823" y="2226310"/>
            <a:ext cx="3855566" cy="1484045"/>
            <a:chOff x="2211316" y="2386378"/>
            <a:chExt cx="5140755" cy="1978726"/>
          </a:xfrm>
        </p:grpSpPr>
        <p:pic>
          <p:nvPicPr>
            <p:cNvPr id="46" name="Picture 45">
              <a:extLst>
                <a:ext uri="{FF2B5EF4-FFF2-40B4-BE49-F238E27FC236}">
                  <a16:creationId xmlns:a16="http://schemas.microsoft.com/office/drawing/2014/main" id="{284426DF-A0CA-FD44-B67C-CCC7A430ABEF}"/>
                </a:ext>
              </a:extLst>
            </p:cNvPr>
            <p:cNvPicPr>
              <a:picLocks noChangeAspect="1"/>
            </p:cNvPicPr>
            <p:nvPr/>
          </p:nvPicPr>
          <p:blipFill rotWithShape="1">
            <a:blip r:embed="rId15"/>
            <a:srcRect l="17625" r="49992"/>
            <a:stretch/>
          </p:blipFill>
          <p:spPr>
            <a:xfrm flipV="1">
              <a:off x="2393148" y="2386378"/>
              <a:ext cx="2447998" cy="1978726"/>
            </a:xfrm>
            <a:prstGeom prst="rect">
              <a:avLst/>
            </a:prstGeom>
          </p:spPr>
        </p:pic>
        <p:grpSp>
          <p:nvGrpSpPr>
            <p:cNvPr id="47" name="Group 46">
              <a:extLst>
                <a:ext uri="{FF2B5EF4-FFF2-40B4-BE49-F238E27FC236}">
                  <a16:creationId xmlns:a16="http://schemas.microsoft.com/office/drawing/2014/main" id="{E77D552A-C724-9B44-AD86-B784B3FAA842}"/>
                </a:ext>
              </a:extLst>
            </p:cNvPr>
            <p:cNvGrpSpPr/>
            <p:nvPr/>
          </p:nvGrpSpPr>
          <p:grpSpPr>
            <a:xfrm>
              <a:off x="2211316" y="2627456"/>
              <a:ext cx="5140755" cy="1704812"/>
              <a:chOff x="1956514" y="2454850"/>
              <a:chExt cx="5140755" cy="1704812"/>
            </a:xfrm>
          </p:grpSpPr>
          <p:cxnSp>
            <p:nvCxnSpPr>
              <p:cNvPr id="53" name="Straight Connector 52">
                <a:extLst>
                  <a:ext uri="{FF2B5EF4-FFF2-40B4-BE49-F238E27FC236}">
                    <a16:creationId xmlns:a16="http://schemas.microsoft.com/office/drawing/2014/main" id="{D4D88B4E-F4D3-6B4A-A4B1-B37FFF86C2C5}"/>
                  </a:ext>
                </a:extLst>
              </p:cNvPr>
              <p:cNvCxnSpPr>
                <a:cxnSpLocks/>
              </p:cNvCxnSpPr>
              <p:nvPr/>
            </p:nvCxnSpPr>
            <p:spPr>
              <a:xfrm>
                <a:off x="2671769" y="2565347"/>
                <a:ext cx="1385227" cy="142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3F0E8CB-8F4C-5747-A255-7C3D93C1AB58}"/>
                  </a:ext>
                </a:extLst>
              </p:cNvPr>
              <p:cNvCxnSpPr>
                <a:cxnSpLocks/>
              </p:cNvCxnSpPr>
              <p:nvPr/>
            </p:nvCxnSpPr>
            <p:spPr>
              <a:xfrm>
                <a:off x="2138346" y="2934970"/>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B3E193D-436C-E840-905D-3A4770C3524E}"/>
                  </a:ext>
                </a:extLst>
              </p:cNvPr>
              <p:cNvCxnSpPr>
                <a:cxnSpLocks/>
              </p:cNvCxnSpPr>
              <p:nvPr/>
            </p:nvCxnSpPr>
            <p:spPr>
              <a:xfrm flipV="1">
                <a:off x="2682774" y="2546342"/>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05715D7-65C0-0A41-A477-F2DE7BF94664}"/>
                  </a:ext>
                </a:extLst>
              </p:cNvPr>
              <p:cNvCxnSpPr>
                <a:cxnSpLocks/>
              </p:cNvCxnSpPr>
              <p:nvPr/>
            </p:nvCxnSpPr>
            <p:spPr>
              <a:xfrm>
                <a:off x="4021113" y="2961589"/>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43FE7B8-B864-0D4E-8BCC-DB9A08DA7753}"/>
                  </a:ext>
                </a:extLst>
              </p:cNvPr>
              <p:cNvCxnSpPr>
                <a:cxnSpLocks/>
              </p:cNvCxnSpPr>
              <p:nvPr/>
            </p:nvCxnSpPr>
            <p:spPr>
              <a:xfrm flipV="1">
                <a:off x="4038262" y="2572961"/>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965369F-5448-FD43-9B99-B2905A22E6CE}"/>
                  </a:ext>
                </a:extLst>
              </p:cNvPr>
              <p:cNvCxnSpPr>
                <a:cxnSpLocks/>
              </p:cNvCxnSpPr>
              <p:nvPr/>
            </p:nvCxnSpPr>
            <p:spPr>
              <a:xfrm rot="10800000">
                <a:off x="2669821" y="3750707"/>
                <a:ext cx="1385227" cy="142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8F1E923-A413-C045-8537-7325DB885F94}"/>
                  </a:ext>
                </a:extLst>
              </p:cNvPr>
              <p:cNvCxnSpPr>
                <a:cxnSpLocks/>
              </p:cNvCxnSpPr>
              <p:nvPr/>
            </p:nvCxnSpPr>
            <p:spPr>
              <a:xfrm rot="10800000">
                <a:off x="4023059" y="3395372"/>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7B94CF4E-B139-EC46-A0A1-773FD3B6B665}"/>
                  </a:ext>
                </a:extLst>
              </p:cNvPr>
              <p:cNvCxnSpPr>
                <a:cxnSpLocks/>
              </p:cNvCxnSpPr>
              <p:nvPr/>
            </p:nvCxnSpPr>
            <p:spPr>
              <a:xfrm rot="10800000" flipV="1">
                <a:off x="4044043" y="3382767"/>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6234CAD-B1FF-A849-B002-57B083594233}"/>
                  </a:ext>
                </a:extLst>
              </p:cNvPr>
              <p:cNvCxnSpPr>
                <a:cxnSpLocks/>
              </p:cNvCxnSpPr>
              <p:nvPr/>
            </p:nvCxnSpPr>
            <p:spPr>
              <a:xfrm rot="10800000">
                <a:off x="2140292" y="3368753"/>
                <a:ext cx="5654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72AB000-9C60-974C-8209-9D743AA42F95}"/>
                  </a:ext>
                </a:extLst>
              </p:cNvPr>
              <p:cNvCxnSpPr>
                <a:cxnSpLocks/>
              </p:cNvCxnSpPr>
              <p:nvPr/>
            </p:nvCxnSpPr>
            <p:spPr>
              <a:xfrm rot="10800000" flipV="1">
                <a:off x="2688555" y="3356148"/>
                <a:ext cx="0" cy="4012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911807EF-E36B-7748-936E-06A9A2853D9A}"/>
                  </a:ext>
                </a:extLst>
              </p:cNvPr>
              <p:cNvSpPr/>
              <p:nvPr/>
            </p:nvSpPr>
            <p:spPr>
              <a:xfrm>
                <a:off x="5645402" y="2454850"/>
                <a:ext cx="1451867" cy="1271451"/>
              </a:xfrm>
              <a:prstGeom prst="rect">
                <a:avLst/>
              </a:prstGeom>
              <a:solidFill>
                <a:schemeClr val="bg2">
                  <a:lumMod val="90000"/>
                </a:schemeClr>
              </a:solidFill>
              <a:ln>
                <a:solidFill>
                  <a:schemeClr val="tx1"/>
                </a:solidFill>
              </a:ln>
              <a:scene3d>
                <a:camera prst="perspectiveHeroicExtremeLeftFacing" fov="7200000">
                  <a:rot lat="0" lon="30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66" name="TextBox 65">
                <a:extLst>
                  <a:ext uri="{FF2B5EF4-FFF2-40B4-BE49-F238E27FC236}">
                    <a16:creationId xmlns:a16="http://schemas.microsoft.com/office/drawing/2014/main" id="{9D6D535C-241F-0D4A-B018-6A26C8C2BADD}"/>
                  </a:ext>
                </a:extLst>
              </p:cNvPr>
              <p:cNvSpPr txBox="1"/>
              <p:nvPr/>
            </p:nvSpPr>
            <p:spPr>
              <a:xfrm>
                <a:off x="5559420" y="3821107"/>
                <a:ext cx="1340537" cy="338555"/>
              </a:xfrm>
              <a:prstGeom prst="rect">
                <a:avLst/>
              </a:prstGeom>
              <a:noFill/>
            </p:spPr>
            <p:txBody>
              <a:bodyPr wrap="none" rtlCol="0">
                <a:spAutoFit/>
              </a:bodyPr>
              <a:lstStyle/>
              <a:p>
                <a:r>
                  <a:rPr lang="en-US" sz="1050" dirty="0"/>
                  <a:t>       SCREEN</a:t>
                </a:r>
              </a:p>
            </p:txBody>
          </p:sp>
          <p:cxnSp>
            <p:nvCxnSpPr>
              <p:cNvPr id="67" name="Straight Arrow Connector 66">
                <a:extLst>
                  <a:ext uri="{FF2B5EF4-FFF2-40B4-BE49-F238E27FC236}">
                    <a16:creationId xmlns:a16="http://schemas.microsoft.com/office/drawing/2014/main" id="{01C973CB-D247-4443-97B0-A2E3A9C08222}"/>
                  </a:ext>
                </a:extLst>
              </p:cNvPr>
              <p:cNvCxnSpPr>
                <a:cxnSpLocks/>
              </p:cNvCxnSpPr>
              <p:nvPr/>
            </p:nvCxnSpPr>
            <p:spPr>
              <a:xfrm>
                <a:off x="1956514" y="3180596"/>
                <a:ext cx="4269600" cy="0"/>
              </a:xfrm>
              <a:prstGeom prst="straightConnector1">
                <a:avLst/>
              </a:prstGeom>
              <a:ln w="381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8" name="Oval 67">
                <a:extLst>
                  <a:ext uri="{FF2B5EF4-FFF2-40B4-BE49-F238E27FC236}">
                    <a16:creationId xmlns:a16="http://schemas.microsoft.com/office/drawing/2014/main" id="{32F185F6-5BCA-4C41-B4A7-A853954E78DD}"/>
                  </a:ext>
                </a:extLst>
              </p:cNvPr>
              <p:cNvSpPr/>
              <p:nvPr/>
            </p:nvSpPr>
            <p:spPr>
              <a:xfrm rot="20306378">
                <a:off x="2197083" y="3076859"/>
                <a:ext cx="460741"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cxnSp>
          <p:nvCxnSpPr>
            <p:cNvPr id="48" name="Straight Arrow Connector 47">
              <a:extLst>
                <a:ext uri="{FF2B5EF4-FFF2-40B4-BE49-F238E27FC236}">
                  <a16:creationId xmlns:a16="http://schemas.microsoft.com/office/drawing/2014/main" id="{F5CC04FA-CE11-F247-91F7-5B8892A1BB1C}"/>
                </a:ext>
              </a:extLst>
            </p:cNvPr>
            <p:cNvCxnSpPr>
              <a:cxnSpLocks/>
            </p:cNvCxnSpPr>
            <p:nvPr/>
          </p:nvCxnSpPr>
          <p:spPr>
            <a:xfrm>
              <a:off x="3779912" y="3324233"/>
              <a:ext cx="0" cy="405138"/>
            </a:xfrm>
            <a:prstGeom prst="straightConnector1">
              <a:avLst/>
            </a:prstGeom>
            <a:ln w="381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00E006B2-8175-FF4E-AE02-E92433A49873}"/>
                </a:ext>
              </a:extLst>
            </p:cNvPr>
            <p:cNvCxnSpPr>
              <a:cxnSpLocks/>
            </p:cNvCxnSpPr>
            <p:nvPr/>
          </p:nvCxnSpPr>
          <p:spPr>
            <a:xfrm flipH="1" flipV="1">
              <a:off x="3397093" y="2996952"/>
              <a:ext cx="9612" cy="413355"/>
            </a:xfrm>
            <a:prstGeom prst="straightConnector1">
              <a:avLst/>
            </a:prstGeom>
            <a:ln w="381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B15DF476-073D-1E48-8E19-B6D1A8606F9B}"/>
                </a:ext>
              </a:extLst>
            </p:cNvPr>
            <p:cNvSpPr/>
            <p:nvPr/>
          </p:nvSpPr>
          <p:spPr>
            <a:xfrm rot="20306378">
              <a:off x="3374652" y="3244898"/>
              <a:ext cx="460741"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1" name="Oval 50">
              <a:extLst>
                <a:ext uri="{FF2B5EF4-FFF2-40B4-BE49-F238E27FC236}">
                  <a16:creationId xmlns:a16="http://schemas.microsoft.com/office/drawing/2014/main" id="{60341F78-3F9D-8741-B83A-AEC5D3C07F0C}"/>
                </a:ext>
              </a:extLst>
            </p:cNvPr>
            <p:cNvSpPr/>
            <p:nvPr/>
          </p:nvSpPr>
          <p:spPr>
            <a:xfrm rot="1393814">
              <a:off x="5019950" y="3260045"/>
              <a:ext cx="460741"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2" name="Oval 51">
              <a:extLst>
                <a:ext uri="{FF2B5EF4-FFF2-40B4-BE49-F238E27FC236}">
                  <a16:creationId xmlns:a16="http://schemas.microsoft.com/office/drawing/2014/main" id="{8B3872CE-BC8D-6447-A334-231786D8E45D}"/>
                </a:ext>
              </a:extLst>
            </p:cNvPr>
            <p:cNvSpPr/>
            <p:nvPr/>
          </p:nvSpPr>
          <p:spPr>
            <a:xfrm rot="5400000">
              <a:off x="6430807" y="3265841"/>
              <a:ext cx="268360" cy="177668"/>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A1D19908-7198-8C4D-A34F-03A9AD9CBF6B}"/>
                  </a:ext>
                </a:extLst>
              </p:cNvPr>
              <p:cNvSpPr txBox="1"/>
              <p:nvPr/>
            </p:nvSpPr>
            <p:spPr>
              <a:xfrm>
                <a:off x="4141561" y="2864233"/>
                <a:ext cx="654731" cy="188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ea typeface="Cambria Math" panose="02040503050406030204" pitchFamily="18" charset="0"/>
                        </a:rPr>
                        <m:t>𝜑</m:t>
                      </m:r>
                      <m:r>
                        <a:rPr lang="en-US" sz="1200" i="1">
                          <a:latin typeface="Cambria Math" panose="02040503050406030204" pitchFamily="18" charset="0"/>
                          <a:ea typeface="Cambria Math" panose="02040503050406030204" pitchFamily="18" charset="0"/>
                        </a:rPr>
                        <m:t>=</m:t>
                      </m:r>
                      <m:sSup>
                        <m:sSupPr>
                          <m:ctrlPr>
                            <a:rPr lang="en-US" sz="1200" i="1">
                              <a:latin typeface="Cambria Math" panose="02040503050406030204" pitchFamily="18" charset="0"/>
                              <a:ea typeface="Cambria Math" panose="02040503050406030204" pitchFamily="18" charset="0"/>
                            </a:rPr>
                          </m:ctrlPr>
                        </m:sSupPr>
                        <m:e>
                          <m:r>
                            <a:rPr lang="en-US" sz="1200" i="1">
                              <a:latin typeface="Cambria Math" panose="02040503050406030204" pitchFamily="18" charset="0"/>
                              <a:ea typeface="Cambria Math" panose="02040503050406030204" pitchFamily="18" charset="0"/>
                            </a:rPr>
                            <m:t>180</m:t>
                          </m:r>
                        </m:e>
                        <m:sup>
                          <m:r>
                            <a:rPr lang="en-US" sz="1200" i="1">
                              <a:latin typeface="Cambria Math" panose="02040503050406030204" pitchFamily="18" charset="0"/>
                              <a:ea typeface="Cambria Math" panose="02040503050406030204" pitchFamily="18" charset="0"/>
                            </a:rPr>
                            <m:t>°</m:t>
                          </m:r>
                        </m:sup>
                      </m:sSup>
                    </m:oMath>
                  </m:oMathPara>
                </a14:m>
                <a:endParaRPr lang="en-US" sz="1200" dirty="0"/>
              </a:p>
            </p:txBody>
          </p:sp>
        </mc:Choice>
        <mc:Fallback xmlns="">
          <p:sp>
            <p:nvSpPr>
              <p:cNvPr id="69" name="TextBox 68">
                <a:extLst>
                  <a:ext uri="{FF2B5EF4-FFF2-40B4-BE49-F238E27FC236}">
                    <a16:creationId xmlns:a16="http://schemas.microsoft.com/office/drawing/2014/main" id="{A1D19908-7198-8C4D-A34F-03A9AD9CBF6B}"/>
                  </a:ext>
                </a:extLst>
              </p:cNvPr>
              <p:cNvSpPr txBox="1">
                <a:spLocks noRot="1" noChangeAspect="1" noMove="1" noResize="1" noEditPoints="1" noAdjustHandles="1" noChangeArrowheads="1" noChangeShapeType="1" noTextEdit="1"/>
              </p:cNvSpPr>
              <p:nvPr/>
            </p:nvSpPr>
            <p:spPr>
              <a:xfrm>
                <a:off x="4141561" y="2864233"/>
                <a:ext cx="654731" cy="188834"/>
              </a:xfrm>
              <a:prstGeom prst="rect">
                <a:avLst/>
              </a:prstGeom>
              <a:blipFill>
                <a:blip r:embed="rId17"/>
                <a:stretch>
                  <a:fillRect l="-3774" b="-33333"/>
                </a:stretch>
              </a:blipFill>
            </p:spPr>
            <p:txBody>
              <a:bodyPr/>
              <a:lstStyle/>
              <a:p>
                <a:r>
                  <a:rPr lang="en-US">
                    <a:noFill/>
                  </a:rPr>
                  <a:t> </a:t>
                </a:r>
              </a:p>
            </p:txBody>
          </p:sp>
        </mc:Fallback>
      </mc:AlternateContent>
      <p:sp>
        <p:nvSpPr>
          <p:cNvPr id="70" name="TextBox 69">
            <a:extLst>
              <a:ext uri="{FF2B5EF4-FFF2-40B4-BE49-F238E27FC236}">
                <a16:creationId xmlns:a16="http://schemas.microsoft.com/office/drawing/2014/main" id="{07C3818B-6455-CC49-A2D0-E9D9E18E8C05}"/>
              </a:ext>
            </a:extLst>
          </p:cNvPr>
          <p:cNvSpPr txBox="1"/>
          <p:nvPr/>
        </p:nvSpPr>
        <p:spPr>
          <a:xfrm>
            <a:off x="782588" y="2341147"/>
            <a:ext cx="4358190" cy="461665"/>
          </a:xfrm>
          <a:prstGeom prst="rect">
            <a:avLst/>
          </a:prstGeom>
          <a:noFill/>
        </p:spPr>
        <p:txBody>
          <a:bodyPr wrap="square" rtlCol="0">
            <a:spAutoFit/>
          </a:bodyPr>
          <a:lstStyle/>
          <a:p>
            <a:r>
              <a:rPr lang="en-US" sz="1200" dirty="0">
                <a:solidFill>
                  <a:srgbClr val="FF0000"/>
                </a:solidFill>
              </a:rPr>
              <a:t>Cancel</a:t>
            </a:r>
            <a:r>
              <a:rPr lang="en-US" sz="1200" dirty="0"/>
              <a:t> the </a:t>
            </a:r>
            <a:r>
              <a:rPr lang="en-US" sz="1200" dirty="0">
                <a:solidFill>
                  <a:srgbClr val="FF0000"/>
                </a:solidFill>
              </a:rPr>
              <a:t>correlations</a:t>
            </a:r>
            <a:r>
              <a:rPr lang="en-US" sz="1200" dirty="0"/>
              <a:t> between </a:t>
            </a:r>
            <a:r>
              <a:rPr lang="en-US" sz="1200" dirty="0">
                <a:solidFill>
                  <a:srgbClr val="FF0000"/>
                </a:solidFill>
              </a:rPr>
              <a:t>longitudinal position </a:t>
            </a:r>
            <a:r>
              <a:rPr lang="en-US" sz="1200" dirty="0"/>
              <a:t>and </a:t>
            </a:r>
            <a:r>
              <a:rPr lang="en-US" sz="1200" dirty="0">
                <a:solidFill>
                  <a:srgbClr val="FF0000"/>
                </a:solidFill>
              </a:rPr>
              <a:t>transverse position/divergence</a:t>
            </a:r>
          </a:p>
        </p:txBody>
      </p:sp>
      <p:sp>
        <p:nvSpPr>
          <p:cNvPr id="71" name="TextBox 70">
            <a:extLst>
              <a:ext uri="{FF2B5EF4-FFF2-40B4-BE49-F238E27FC236}">
                <a16:creationId xmlns:a16="http://schemas.microsoft.com/office/drawing/2014/main" id="{6AAE473F-2152-494F-90E8-159DEFC44CE2}"/>
              </a:ext>
            </a:extLst>
          </p:cNvPr>
          <p:cNvSpPr txBox="1"/>
          <p:nvPr/>
        </p:nvSpPr>
        <p:spPr>
          <a:xfrm>
            <a:off x="511182" y="2329605"/>
            <a:ext cx="296876" cy="253916"/>
          </a:xfrm>
          <a:prstGeom prst="rect">
            <a:avLst/>
          </a:prstGeom>
          <a:noFill/>
        </p:spPr>
        <p:txBody>
          <a:bodyPr wrap="none" rtlCol="0">
            <a:spAutoFit/>
          </a:bodyPr>
          <a:lstStyle/>
          <a:p>
            <a:r>
              <a:rPr lang="en-US" sz="1050" dirty="0"/>
              <a:t>2.</a:t>
            </a:r>
          </a:p>
        </p:txBody>
      </p:sp>
      <p:sp>
        <p:nvSpPr>
          <p:cNvPr id="72" name="TextBox 71">
            <a:extLst>
              <a:ext uri="{FF2B5EF4-FFF2-40B4-BE49-F238E27FC236}">
                <a16:creationId xmlns:a16="http://schemas.microsoft.com/office/drawing/2014/main" id="{6003F590-F246-D540-B9E6-50CD276195FD}"/>
              </a:ext>
            </a:extLst>
          </p:cNvPr>
          <p:cNvSpPr txBox="1"/>
          <p:nvPr/>
        </p:nvSpPr>
        <p:spPr>
          <a:xfrm>
            <a:off x="5753940" y="2209103"/>
            <a:ext cx="604653" cy="338554"/>
          </a:xfrm>
          <a:prstGeom prst="rect">
            <a:avLst/>
          </a:prstGeom>
          <a:noFill/>
        </p:spPr>
        <p:txBody>
          <a:bodyPr wrap="none" rtlCol="0">
            <a:spAutoFit/>
          </a:bodyPr>
          <a:lstStyle/>
          <a:p>
            <a:r>
              <a:rPr lang="en-US" sz="1600" dirty="0"/>
              <a:t>RFD</a:t>
            </a:r>
            <a:endParaRPr lang="en-US" dirty="0"/>
          </a:p>
        </p:txBody>
      </p:sp>
      <p:sp>
        <p:nvSpPr>
          <p:cNvPr id="73" name="TextBox 72">
            <a:extLst>
              <a:ext uri="{FF2B5EF4-FFF2-40B4-BE49-F238E27FC236}">
                <a16:creationId xmlns:a16="http://schemas.microsoft.com/office/drawing/2014/main" id="{10C51556-74A7-6540-BA20-7431580D30A1}"/>
              </a:ext>
            </a:extLst>
          </p:cNvPr>
          <p:cNvSpPr txBox="1"/>
          <p:nvPr/>
        </p:nvSpPr>
        <p:spPr>
          <a:xfrm>
            <a:off x="5811572" y="3382268"/>
            <a:ext cx="364144" cy="276712"/>
          </a:xfrm>
          <a:prstGeom prst="rect">
            <a:avLst/>
          </a:prstGeom>
          <a:noFill/>
        </p:spPr>
        <p:txBody>
          <a:bodyPr wrap="none" rtlCol="0">
            <a:spAutoFit/>
          </a:bodyPr>
          <a:lstStyle/>
          <a:p>
            <a:r>
              <a:rPr lang="en-US" dirty="0"/>
              <a:t>ON</a:t>
            </a:r>
          </a:p>
        </p:txBody>
      </p:sp>
      <p:grpSp>
        <p:nvGrpSpPr>
          <p:cNvPr id="75" name="Group 74">
            <a:extLst>
              <a:ext uri="{FF2B5EF4-FFF2-40B4-BE49-F238E27FC236}">
                <a16:creationId xmlns:a16="http://schemas.microsoft.com/office/drawing/2014/main" id="{7ED9E2F5-0F7F-EC4A-AD28-063BC64CCEE4}"/>
              </a:ext>
            </a:extLst>
          </p:cNvPr>
          <p:cNvGrpSpPr/>
          <p:nvPr/>
        </p:nvGrpSpPr>
        <p:grpSpPr>
          <a:xfrm>
            <a:off x="65189" y="4757440"/>
            <a:ext cx="4360624" cy="371230"/>
            <a:chOff x="65189" y="4757440"/>
            <a:chExt cx="4360624" cy="371230"/>
          </a:xfrm>
        </p:grpSpPr>
        <p:pic>
          <p:nvPicPr>
            <p:cNvPr id="76" name="Picture 75">
              <a:extLst>
                <a:ext uri="{FF2B5EF4-FFF2-40B4-BE49-F238E27FC236}">
                  <a16:creationId xmlns:a16="http://schemas.microsoft.com/office/drawing/2014/main" id="{163B5035-AB18-994E-AA4F-873DBC738DD6}"/>
                </a:ext>
              </a:extLst>
            </p:cNvPr>
            <p:cNvPicPr>
              <a:picLocks noChangeAspect="1"/>
            </p:cNvPicPr>
            <p:nvPr/>
          </p:nvPicPr>
          <p:blipFill>
            <a:blip r:embed="rId18"/>
            <a:stretch>
              <a:fillRect/>
            </a:stretch>
          </p:blipFill>
          <p:spPr>
            <a:xfrm>
              <a:off x="65189" y="4757440"/>
              <a:ext cx="372661" cy="371230"/>
            </a:xfrm>
            <a:prstGeom prst="rect">
              <a:avLst/>
            </a:prstGeom>
          </p:spPr>
        </p:pic>
        <p:pic>
          <p:nvPicPr>
            <p:cNvPr id="77" name="Picture 76">
              <a:extLst>
                <a:ext uri="{FF2B5EF4-FFF2-40B4-BE49-F238E27FC236}">
                  <a16:creationId xmlns:a16="http://schemas.microsoft.com/office/drawing/2014/main" id="{1160EA71-985D-4E43-9A1A-67DC6A48F8BD}"/>
                </a:ext>
              </a:extLst>
            </p:cNvPr>
            <p:cNvPicPr>
              <a:picLocks noChangeAspect="1"/>
            </p:cNvPicPr>
            <p:nvPr/>
          </p:nvPicPr>
          <p:blipFill rotWithShape="1">
            <a:blip r:embed="rId19"/>
            <a:srcRect l="30935" t="1" b="-5099"/>
            <a:stretch/>
          </p:blipFill>
          <p:spPr>
            <a:xfrm>
              <a:off x="1244776" y="4786060"/>
              <a:ext cx="3181037" cy="341309"/>
            </a:xfrm>
            <a:prstGeom prst="rect">
              <a:avLst/>
            </a:prstGeom>
          </p:spPr>
        </p:pic>
        <p:cxnSp>
          <p:nvCxnSpPr>
            <p:cNvPr id="78" name="Straight Connector 77">
              <a:extLst>
                <a:ext uri="{FF2B5EF4-FFF2-40B4-BE49-F238E27FC236}">
                  <a16:creationId xmlns:a16="http://schemas.microsoft.com/office/drawing/2014/main" id="{45E81E3B-CC43-1447-939D-0AB0D9BB93E3}"/>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CA4513EF-2FCE-B84D-815C-882DDE8A9046}"/>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80" name="Immagine 3">
              <a:extLst>
                <a:ext uri="{FF2B5EF4-FFF2-40B4-BE49-F238E27FC236}">
                  <a16:creationId xmlns:a16="http://schemas.microsoft.com/office/drawing/2014/main" id="{5D3BFAA5-6380-7D46-ACB5-05D13F6D4C67}"/>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63" name="Titolo 1">
            <a:extLst>
              <a:ext uri="{FF2B5EF4-FFF2-40B4-BE49-F238E27FC236}">
                <a16:creationId xmlns:a16="http://schemas.microsoft.com/office/drawing/2014/main" id="{B6354E4D-7D28-4845-893E-D8E95D15B758}"/>
              </a:ext>
            </a:extLst>
          </p:cNvPr>
          <p:cNvSpPr>
            <a:spLocks noGrp="1"/>
          </p:cNvSpPr>
          <p:nvPr>
            <p:ph type="title"/>
          </p:nvPr>
        </p:nvSpPr>
        <p:spPr>
          <a:xfrm>
            <a:off x="0" y="58316"/>
            <a:ext cx="9129695" cy="857250"/>
          </a:xfrm>
        </p:spPr>
        <p:txBody>
          <a:bodyPr>
            <a:normAutofit/>
          </a:bodyPr>
          <a:lstStyle/>
          <a:p>
            <a:pPr algn="ctr"/>
            <a:r>
              <a:rPr lang="en-US" dirty="0"/>
              <a:t>Bunch length study – Background</a:t>
            </a:r>
          </a:p>
        </p:txBody>
      </p:sp>
      <p:cxnSp>
        <p:nvCxnSpPr>
          <p:cNvPr id="64" name="Straight Connector 63">
            <a:extLst>
              <a:ext uri="{FF2B5EF4-FFF2-40B4-BE49-F238E27FC236}">
                <a16:creationId xmlns:a16="http://schemas.microsoft.com/office/drawing/2014/main" id="{81DE6F9C-0757-D04C-A233-0DB327617FBA}"/>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74" name="Google Shape;55;p13">
            <a:extLst>
              <a:ext uri="{FF2B5EF4-FFF2-40B4-BE49-F238E27FC236}">
                <a16:creationId xmlns:a16="http://schemas.microsoft.com/office/drawing/2014/main" id="{54EFA0DF-AF84-B947-A159-6F4C98D66A97}"/>
              </a:ext>
            </a:extLst>
          </p:cNvPr>
          <p:cNvPicPr preferRelativeResize="0"/>
          <p:nvPr/>
        </p:nvPicPr>
        <p:blipFill>
          <a:blip r:embed="rId21">
            <a:alphaModFix/>
          </a:blip>
          <a:stretch>
            <a:fillRect/>
          </a:stretch>
        </p:blipFill>
        <p:spPr>
          <a:xfrm>
            <a:off x="4523454" y="4773769"/>
            <a:ext cx="1044104" cy="338572"/>
          </a:xfrm>
          <a:prstGeom prst="rect">
            <a:avLst/>
          </a:prstGeom>
          <a:noFill/>
          <a:ln>
            <a:noFill/>
          </a:ln>
        </p:spPr>
      </p:pic>
      <p:sp>
        <p:nvSpPr>
          <p:cNvPr id="81" name="Google Shape;60;p13">
            <a:extLst>
              <a:ext uri="{FF2B5EF4-FFF2-40B4-BE49-F238E27FC236}">
                <a16:creationId xmlns:a16="http://schemas.microsoft.com/office/drawing/2014/main" id="{CDB0FCD7-B83F-9F4B-8D44-38CB115437D3}"/>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5258409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Problem</a:t>
            </a:r>
          </a:p>
        </p:txBody>
      </p:sp>
      <p:sp>
        <p:nvSpPr>
          <p:cNvPr id="7" name="Segnaposto numero diapositiva 6"/>
          <p:cNvSpPr>
            <a:spLocks noGrp="1"/>
          </p:cNvSpPr>
          <p:nvPr>
            <p:ph type="sldNum" sz="quarter" idx="12"/>
          </p:nvPr>
        </p:nvSpPr>
        <p:spPr/>
        <p:txBody>
          <a:bodyPr/>
          <a:lstStyle/>
          <a:p>
            <a:r>
              <a:rPr lang="it-IT" dirty="0"/>
              <a:t>17</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61C17086-648C-B346-BE1B-80249ED8786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45B647B3-22EB-0C46-A46A-2B9A745E44BC}"/>
              </a:ext>
            </a:extLst>
          </p:cNvPr>
          <p:cNvGrpSpPr/>
          <p:nvPr/>
        </p:nvGrpSpPr>
        <p:grpSpPr>
          <a:xfrm>
            <a:off x="65189" y="4757440"/>
            <a:ext cx="4360624" cy="371230"/>
            <a:chOff x="65189" y="4757440"/>
            <a:chExt cx="4360624" cy="371230"/>
          </a:xfrm>
        </p:grpSpPr>
        <p:pic>
          <p:nvPicPr>
            <p:cNvPr id="83" name="Picture 82">
              <a:extLst>
                <a:ext uri="{FF2B5EF4-FFF2-40B4-BE49-F238E27FC236}">
                  <a16:creationId xmlns:a16="http://schemas.microsoft.com/office/drawing/2014/main" id="{E0AF111B-6DF2-2C44-86D1-C6487C2CA0AC}"/>
                </a:ext>
              </a:extLst>
            </p:cNvPr>
            <p:cNvPicPr>
              <a:picLocks noChangeAspect="1"/>
            </p:cNvPicPr>
            <p:nvPr/>
          </p:nvPicPr>
          <p:blipFill>
            <a:blip r:embed="rId3"/>
            <a:stretch>
              <a:fillRect/>
            </a:stretch>
          </p:blipFill>
          <p:spPr>
            <a:xfrm>
              <a:off x="65189" y="4757440"/>
              <a:ext cx="372661" cy="371230"/>
            </a:xfrm>
            <a:prstGeom prst="rect">
              <a:avLst/>
            </a:prstGeom>
          </p:spPr>
        </p:pic>
        <p:pic>
          <p:nvPicPr>
            <p:cNvPr id="84" name="Picture 83">
              <a:extLst>
                <a:ext uri="{FF2B5EF4-FFF2-40B4-BE49-F238E27FC236}">
                  <a16:creationId xmlns:a16="http://schemas.microsoft.com/office/drawing/2014/main" id="{B3849310-6ED8-5D4F-8CB2-D7D4D38B61CE}"/>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85" name="Straight Connector 84">
              <a:extLst>
                <a:ext uri="{FF2B5EF4-FFF2-40B4-BE49-F238E27FC236}">
                  <a16:creationId xmlns:a16="http://schemas.microsoft.com/office/drawing/2014/main" id="{31EDF712-0212-384B-A61C-A584456EFDC8}"/>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86" name="Straight Connector 85">
              <a:extLst>
                <a:ext uri="{FF2B5EF4-FFF2-40B4-BE49-F238E27FC236}">
                  <a16:creationId xmlns:a16="http://schemas.microsoft.com/office/drawing/2014/main" id="{A97F0A46-D484-104C-B483-375240199ABD}"/>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87" name="Immagine 3">
              <a:extLst>
                <a:ext uri="{FF2B5EF4-FFF2-40B4-BE49-F238E27FC236}">
                  <a16:creationId xmlns:a16="http://schemas.microsoft.com/office/drawing/2014/main" id="{EBCC9F90-4E0E-4140-B243-FD98E305C76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grpSp>
        <p:nvGrpSpPr>
          <p:cNvPr id="88" name="Group 87">
            <a:extLst>
              <a:ext uri="{FF2B5EF4-FFF2-40B4-BE49-F238E27FC236}">
                <a16:creationId xmlns:a16="http://schemas.microsoft.com/office/drawing/2014/main" id="{A5D0F0EE-BA1B-6A40-96DB-627EE3110959}"/>
              </a:ext>
            </a:extLst>
          </p:cNvPr>
          <p:cNvGrpSpPr/>
          <p:nvPr/>
        </p:nvGrpSpPr>
        <p:grpSpPr>
          <a:xfrm>
            <a:off x="395536" y="789964"/>
            <a:ext cx="3495297" cy="1760865"/>
            <a:chOff x="5098782" y="1088543"/>
            <a:chExt cx="3495297" cy="1760865"/>
          </a:xfrm>
        </p:grpSpPr>
        <p:sp>
          <p:nvSpPr>
            <p:cNvPr id="89" name="TextBox 88">
              <a:extLst>
                <a:ext uri="{FF2B5EF4-FFF2-40B4-BE49-F238E27FC236}">
                  <a16:creationId xmlns:a16="http://schemas.microsoft.com/office/drawing/2014/main" id="{13C485B0-ECBC-E243-85D7-28B67B04006B}"/>
                </a:ext>
              </a:extLst>
            </p:cNvPr>
            <p:cNvSpPr txBox="1"/>
            <p:nvPr/>
          </p:nvSpPr>
          <p:spPr>
            <a:xfrm>
              <a:off x="5098782" y="1088543"/>
              <a:ext cx="3139001" cy="307777"/>
            </a:xfrm>
            <a:prstGeom prst="rect">
              <a:avLst/>
            </a:prstGeom>
            <a:noFill/>
          </p:spPr>
          <p:txBody>
            <a:bodyPr wrap="none" rtlCol="0">
              <a:spAutoFit/>
            </a:bodyPr>
            <a:lstStyle/>
            <a:p>
              <a:r>
                <a:rPr lang="en-US" b="1" dirty="0"/>
                <a:t>1. Energy spread and Energy chirp</a:t>
              </a:r>
            </a:p>
          </p:txBody>
        </p:sp>
        <p:grpSp>
          <p:nvGrpSpPr>
            <p:cNvPr id="90" name="Group 89">
              <a:extLst>
                <a:ext uri="{FF2B5EF4-FFF2-40B4-BE49-F238E27FC236}">
                  <a16:creationId xmlns:a16="http://schemas.microsoft.com/office/drawing/2014/main" id="{DFE34C41-EE25-0D4F-8651-9D3F05826422}"/>
                </a:ext>
              </a:extLst>
            </p:cNvPr>
            <p:cNvGrpSpPr/>
            <p:nvPr/>
          </p:nvGrpSpPr>
          <p:grpSpPr>
            <a:xfrm>
              <a:off x="5367656" y="1442974"/>
              <a:ext cx="3226423" cy="1406434"/>
              <a:chOff x="4752031" y="1856730"/>
              <a:chExt cx="3226423" cy="1406434"/>
            </a:xfrm>
          </p:grpSpPr>
          <p:grpSp>
            <p:nvGrpSpPr>
              <p:cNvPr id="93" name="Group 92">
                <a:extLst>
                  <a:ext uri="{FF2B5EF4-FFF2-40B4-BE49-F238E27FC236}">
                    <a16:creationId xmlns:a16="http://schemas.microsoft.com/office/drawing/2014/main" id="{806CB49D-02CB-1B4B-9A7C-B7054C53F69A}"/>
                  </a:ext>
                </a:extLst>
              </p:cNvPr>
              <p:cNvGrpSpPr/>
              <p:nvPr/>
            </p:nvGrpSpPr>
            <p:grpSpPr>
              <a:xfrm>
                <a:off x="4752031" y="1856730"/>
                <a:ext cx="3226423" cy="1406434"/>
                <a:chOff x="6026097" y="3933056"/>
                <a:chExt cx="3226423" cy="1406434"/>
              </a:xfrm>
            </p:grpSpPr>
            <p:grpSp>
              <p:nvGrpSpPr>
                <p:cNvPr id="95" name="Group 94">
                  <a:extLst>
                    <a:ext uri="{FF2B5EF4-FFF2-40B4-BE49-F238E27FC236}">
                      <a16:creationId xmlns:a16="http://schemas.microsoft.com/office/drawing/2014/main" id="{AF0C6BBF-3F10-A948-88D0-09EA9B15C86C}"/>
                    </a:ext>
                  </a:extLst>
                </p:cNvPr>
                <p:cNvGrpSpPr/>
                <p:nvPr/>
              </p:nvGrpSpPr>
              <p:grpSpPr>
                <a:xfrm>
                  <a:off x="6026097" y="3933056"/>
                  <a:ext cx="3226423" cy="1237321"/>
                  <a:chOff x="6026097" y="4022958"/>
                  <a:chExt cx="3226423" cy="1237321"/>
                </a:xfrm>
              </p:grpSpPr>
              <p:grpSp>
                <p:nvGrpSpPr>
                  <p:cNvPr id="97" name="Group 96">
                    <a:extLst>
                      <a:ext uri="{FF2B5EF4-FFF2-40B4-BE49-F238E27FC236}">
                        <a16:creationId xmlns:a16="http://schemas.microsoft.com/office/drawing/2014/main" id="{67039581-2AFF-D345-9707-64F5C79DBD1F}"/>
                      </a:ext>
                    </a:extLst>
                  </p:cNvPr>
                  <p:cNvGrpSpPr/>
                  <p:nvPr/>
                </p:nvGrpSpPr>
                <p:grpSpPr>
                  <a:xfrm>
                    <a:off x="6026097" y="4022958"/>
                    <a:ext cx="3226423" cy="1237321"/>
                    <a:chOff x="2411760" y="1811067"/>
                    <a:chExt cx="4737100" cy="1816660"/>
                  </a:xfrm>
                </p:grpSpPr>
                <p:grpSp>
                  <p:nvGrpSpPr>
                    <p:cNvPr id="99" name="Group 98">
                      <a:extLst>
                        <a:ext uri="{FF2B5EF4-FFF2-40B4-BE49-F238E27FC236}">
                          <a16:creationId xmlns:a16="http://schemas.microsoft.com/office/drawing/2014/main" id="{ECE136A1-F4CF-3645-A74B-04412710D8EC}"/>
                        </a:ext>
                      </a:extLst>
                    </p:cNvPr>
                    <p:cNvGrpSpPr/>
                    <p:nvPr/>
                  </p:nvGrpSpPr>
                  <p:grpSpPr>
                    <a:xfrm>
                      <a:off x="2411760" y="1811067"/>
                      <a:ext cx="4737100" cy="1816660"/>
                      <a:chOff x="3727450" y="2298700"/>
                      <a:chExt cx="4737100" cy="1816660"/>
                    </a:xfrm>
                  </p:grpSpPr>
                  <p:pic>
                    <p:nvPicPr>
                      <p:cNvPr id="103" name="Picture 102">
                        <a:extLst>
                          <a:ext uri="{FF2B5EF4-FFF2-40B4-BE49-F238E27FC236}">
                            <a16:creationId xmlns:a16="http://schemas.microsoft.com/office/drawing/2014/main" id="{1B266897-80AA-8E48-BDE7-17975E2A2678}"/>
                          </a:ext>
                        </a:extLst>
                      </p:cNvPr>
                      <p:cNvPicPr>
                        <a:picLocks noChangeAspect="1"/>
                      </p:cNvPicPr>
                      <p:nvPr/>
                    </p:nvPicPr>
                    <p:blipFill rotWithShape="1">
                      <a:blip r:embed="rId6"/>
                      <a:srcRect b="21584"/>
                      <a:stretch/>
                    </p:blipFill>
                    <p:spPr>
                      <a:xfrm>
                        <a:off x="3727450" y="2298700"/>
                        <a:ext cx="4737100" cy="1772676"/>
                      </a:xfrm>
                      <a:prstGeom prst="rect">
                        <a:avLst/>
                      </a:prstGeom>
                    </p:spPr>
                  </p:pic>
                  <p:sp>
                    <p:nvSpPr>
                      <p:cNvPr id="104" name="Rectangle 103">
                        <a:extLst>
                          <a:ext uri="{FF2B5EF4-FFF2-40B4-BE49-F238E27FC236}">
                            <a16:creationId xmlns:a16="http://schemas.microsoft.com/office/drawing/2014/main" id="{D17F9ABD-6A35-D441-AF5D-8B590F947E38}"/>
                          </a:ext>
                        </a:extLst>
                      </p:cNvPr>
                      <p:cNvSpPr/>
                      <p:nvPr/>
                    </p:nvSpPr>
                    <p:spPr>
                      <a:xfrm>
                        <a:off x="7939619" y="3281014"/>
                        <a:ext cx="345519" cy="3455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0A6E7000-6EB1-874D-9C48-29311AFEFD9F}"/>
                          </a:ext>
                        </a:extLst>
                      </p:cNvPr>
                      <p:cNvSpPr/>
                      <p:nvPr/>
                    </p:nvSpPr>
                    <p:spPr>
                      <a:xfrm>
                        <a:off x="7268176" y="3422775"/>
                        <a:ext cx="406380" cy="376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44BFBD44-A064-6D41-A056-941DB2E46934}"/>
                          </a:ext>
                        </a:extLst>
                      </p:cNvPr>
                      <p:cNvSpPr/>
                      <p:nvPr/>
                    </p:nvSpPr>
                    <p:spPr>
                      <a:xfrm>
                        <a:off x="5890646" y="3738842"/>
                        <a:ext cx="406380" cy="376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58A2ACBC-ABCD-2549-8213-E017644F031F}"/>
                          </a:ext>
                        </a:extLst>
                      </p:cNvPr>
                      <p:cNvSpPr/>
                      <p:nvPr/>
                    </p:nvSpPr>
                    <p:spPr>
                      <a:xfrm>
                        <a:off x="5228138" y="3453773"/>
                        <a:ext cx="406380" cy="172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0ED420AC-9A8E-F34A-B484-C34549C391C2}"/>
                          </a:ext>
                        </a:extLst>
                      </p:cNvPr>
                      <p:cNvSpPr/>
                      <p:nvPr/>
                    </p:nvSpPr>
                    <p:spPr>
                      <a:xfrm>
                        <a:off x="5627166" y="3415356"/>
                        <a:ext cx="659199" cy="2884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id="{62A80AE5-805F-2843-9FB6-A8513CAC2642}"/>
                          </a:ext>
                        </a:extLst>
                      </p:cNvPr>
                      <p:cNvSpPr/>
                      <p:nvPr/>
                    </p:nvSpPr>
                    <p:spPr>
                      <a:xfrm>
                        <a:off x="3801320" y="3457331"/>
                        <a:ext cx="907735" cy="209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a:extLst>
                          <a:ext uri="{FF2B5EF4-FFF2-40B4-BE49-F238E27FC236}">
                            <a16:creationId xmlns:a16="http://schemas.microsoft.com/office/drawing/2014/main" id="{61B4C329-5FEB-584F-8231-BFC76E39FFB0}"/>
                          </a:ext>
                        </a:extLst>
                      </p:cNvPr>
                      <p:cNvSpPr/>
                      <p:nvPr/>
                    </p:nvSpPr>
                    <p:spPr>
                      <a:xfrm>
                        <a:off x="4770072" y="2702051"/>
                        <a:ext cx="240576" cy="6158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a:extLst>
                          <a:ext uri="{FF2B5EF4-FFF2-40B4-BE49-F238E27FC236}">
                            <a16:creationId xmlns:a16="http://schemas.microsoft.com/office/drawing/2014/main" id="{526539AF-04CF-EE4A-B287-C1F31FD802C6}"/>
                          </a:ext>
                        </a:extLst>
                      </p:cNvPr>
                      <p:cNvSpPr/>
                      <p:nvPr/>
                    </p:nvSpPr>
                    <p:spPr>
                      <a:xfrm>
                        <a:off x="5569695" y="2638425"/>
                        <a:ext cx="240576" cy="6855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a:extLst>
                          <a:ext uri="{FF2B5EF4-FFF2-40B4-BE49-F238E27FC236}">
                            <a16:creationId xmlns:a16="http://schemas.microsoft.com/office/drawing/2014/main" id="{EA671297-5DFB-5B4D-AB04-9615D22A712F}"/>
                          </a:ext>
                        </a:extLst>
                      </p:cNvPr>
                      <p:cNvSpPr/>
                      <p:nvPr/>
                    </p:nvSpPr>
                    <p:spPr>
                      <a:xfrm>
                        <a:off x="5559917" y="3429839"/>
                        <a:ext cx="240576" cy="6207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E97B01E9-596E-BF49-BC3A-687AEBFB8067}"/>
                          </a:ext>
                        </a:extLst>
                      </p:cNvPr>
                      <p:cNvSpPr/>
                      <p:nvPr/>
                    </p:nvSpPr>
                    <p:spPr>
                      <a:xfrm>
                        <a:off x="3965369" y="3427816"/>
                        <a:ext cx="240576" cy="603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a:extLst>
                          <a:ext uri="{FF2B5EF4-FFF2-40B4-BE49-F238E27FC236}">
                            <a16:creationId xmlns:a16="http://schemas.microsoft.com/office/drawing/2014/main" id="{754FEF1B-781C-3544-8C56-53DBB33DDD39}"/>
                          </a:ext>
                        </a:extLst>
                      </p:cNvPr>
                      <p:cNvSpPr/>
                      <p:nvPr/>
                    </p:nvSpPr>
                    <p:spPr>
                      <a:xfrm>
                        <a:off x="3965369" y="2638425"/>
                        <a:ext cx="240576" cy="679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Rectangle 99">
                      <a:extLst>
                        <a:ext uri="{FF2B5EF4-FFF2-40B4-BE49-F238E27FC236}">
                          <a16:creationId xmlns:a16="http://schemas.microsoft.com/office/drawing/2014/main" id="{87CEC9E2-9049-FB4B-8112-0A8A56759E67}"/>
                        </a:ext>
                      </a:extLst>
                    </p:cNvPr>
                    <p:cNvSpPr/>
                    <p:nvPr/>
                  </p:nvSpPr>
                  <p:spPr>
                    <a:xfrm>
                      <a:off x="2502850" y="2817527"/>
                      <a:ext cx="4138299" cy="136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Straight Arrow Connector 100">
                      <a:extLst>
                        <a:ext uri="{FF2B5EF4-FFF2-40B4-BE49-F238E27FC236}">
                          <a16:creationId xmlns:a16="http://schemas.microsoft.com/office/drawing/2014/main" id="{0C2DF29E-4D60-AD40-B909-2B2605FB7EEE}"/>
                        </a:ext>
                      </a:extLst>
                    </p:cNvPr>
                    <p:cNvCxnSpPr>
                      <a:cxnSpLocks/>
                    </p:cNvCxnSpPr>
                    <p:nvPr/>
                  </p:nvCxnSpPr>
                  <p:spPr>
                    <a:xfrm>
                      <a:off x="2660168" y="2894600"/>
                      <a:ext cx="3974250" cy="0"/>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432BF266-1E56-6D4F-BF86-CB1D5BE7813D}"/>
                        </a:ext>
                      </a:extLst>
                    </p:cNvPr>
                    <p:cNvCxnSpPr>
                      <a:cxnSpLocks/>
                    </p:cNvCxnSpPr>
                    <p:nvPr/>
                  </p:nvCxnSpPr>
                  <p:spPr>
                    <a:xfrm>
                      <a:off x="5929147" y="2125714"/>
                      <a:ext cx="0" cy="1458029"/>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8" name="TextBox 97">
                        <a:extLst>
                          <a:ext uri="{FF2B5EF4-FFF2-40B4-BE49-F238E27FC236}">
                            <a16:creationId xmlns:a16="http://schemas.microsoft.com/office/drawing/2014/main" id="{8FBE2E7F-BA5F-8A4F-AB5B-148C751560FD}"/>
                          </a:ext>
                        </a:extLst>
                      </p:cNvPr>
                      <p:cNvSpPr txBox="1"/>
                      <p:nvPr/>
                    </p:nvSpPr>
                    <p:spPr>
                      <a:xfrm>
                        <a:off x="8655703" y="4578230"/>
                        <a:ext cx="406393" cy="338554"/>
                      </a:xfrm>
                      <a:prstGeom prst="rect">
                        <a:avLst/>
                      </a:prstGeom>
                      <a:noFill/>
                    </p:spPr>
                    <p:txBody>
                      <a:bodyPr wrap="none" lIns="0" tIns="0" rIns="0" bIns="0" rtlCol="0">
                        <a:spAutoFit/>
                      </a:bodyPr>
                      <a:lstStyle/>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𝑏𝑒𝑎𝑚</m:t>
                              </m:r>
                              <m:r>
                                <a:rPr lang="en-US" sz="1100" b="0" i="1" smtClean="0">
                                  <a:solidFill>
                                    <a:schemeClr val="tx1"/>
                                  </a:solidFill>
                                  <a:latin typeface="Cambria Math" panose="02040503050406030204" pitchFamily="18" charset="0"/>
                                </a:rPr>
                                <m:t> </m:t>
                              </m:r>
                            </m:oMath>
                          </m:oMathPara>
                        </a14:m>
                        <a:endParaRPr lang="en-US" sz="1100" b="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𝑎𝑥𝑖𝑠</m:t>
                              </m:r>
                            </m:oMath>
                          </m:oMathPara>
                        </a14:m>
                        <a:endParaRPr lang="en-US" sz="1000" dirty="0">
                          <a:solidFill>
                            <a:schemeClr val="tx1"/>
                          </a:solidFill>
                        </a:endParaRPr>
                      </a:p>
                    </p:txBody>
                  </p:sp>
                </mc:Choice>
                <mc:Fallback xmlns="">
                  <p:sp>
                    <p:nvSpPr>
                      <p:cNvPr id="278" name="TextBox 277">
                        <a:extLst>
                          <a:ext uri="{FF2B5EF4-FFF2-40B4-BE49-F238E27FC236}">
                            <a16:creationId xmlns:a16="http://schemas.microsoft.com/office/drawing/2014/main" id="{A55273C3-A051-1248-8AD6-E59F580E773C}"/>
                          </a:ext>
                        </a:extLst>
                      </p:cNvPr>
                      <p:cNvSpPr txBox="1">
                        <a:spLocks noRot="1" noChangeAspect="1" noMove="1" noResize="1" noEditPoints="1" noAdjustHandles="1" noChangeArrowheads="1" noChangeShapeType="1" noTextEdit="1"/>
                      </p:cNvSpPr>
                      <p:nvPr/>
                    </p:nvSpPr>
                    <p:spPr>
                      <a:xfrm>
                        <a:off x="8655703" y="4578230"/>
                        <a:ext cx="406393" cy="338554"/>
                      </a:xfrm>
                      <a:prstGeom prst="rect">
                        <a:avLst/>
                      </a:prstGeom>
                      <a:blipFill>
                        <a:blip r:embed="rId9"/>
                        <a:stretch>
                          <a:fillRect l="-12121" t="-3571" r="-9091"/>
                        </a:stretch>
                      </a:blipFill>
                    </p:spPr>
                    <p:txBody>
                      <a:bodyPr/>
                      <a:lstStyle/>
                      <a:p>
                        <a:r>
                          <a:rPr lang="en-US">
                            <a:noFill/>
                          </a:rPr>
                          <a:t> </a:t>
                        </a:r>
                      </a:p>
                    </p:txBody>
                  </p:sp>
                </mc:Fallback>
              </mc:AlternateContent>
            </p:grpSp>
            <p:pic>
              <p:nvPicPr>
                <p:cNvPr id="96" name="Graphic 95">
                  <a:extLst>
                    <a:ext uri="{FF2B5EF4-FFF2-40B4-BE49-F238E27FC236}">
                      <a16:creationId xmlns:a16="http://schemas.microsoft.com/office/drawing/2014/main" id="{3C2D087F-2432-484D-9E48-709EAD7B81A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934658" y="5137890"/>
                  <a:ext cx="1411200" cy="201600"/>
                </a:xfrm>
                <a:prstGeom prst="rect">
                  <a:avLst/>
                </a:prstGeom>
              </p:spPr>
            </p:pic>
          </p:grpSp>
          <p:sp>
            <p:nvSpPr>
              <p:cNvPr id="94" name="Rectangle 93">
                <a:extLst>
                  <a:ext uri="{FF2B5EF4-FFF2-40B4-BE49-F238E27FC236}">
                    <a16:creationId xmlns:a16="http://schemas.microsoft.com/office/drawing/2014/main" id="{8935BCA3-E925-9345-A567-A925C0474F54}"/>
                  </a:ext>
                </a:extLst>
              </p:cNvPr>
              <p:cNvSpPr/>
              <p:nvPr/>
            </p:nvSpPr>
            <p:spPr>
              <a:xfrm>
                <a:off x="5417484" y="2593212"/>
                <a:ext cx="242403"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1" name="Rectangle 90">
              <a:extLst>
                <a:ext uri="{FF2B5EF4-FFF2-40B4-BE49-F238E27FC236}">
                  <a16:creationId xmlns:a16="http://schemas.microsoft.com/office/drawing/2014/main" id="{231CF553-DEEC-EB46-AE5D-E1D5D81DDD13}"/>
                </a:ext>
              </a:extLst>
            </p:cNvPr>
            <p:cNvSpPr/>
            <p:nvPr/>
          </p:nvSpPr>
          <p:spPr>
            <a:xfrm>
              <a:off x="5738026" y="2412126"/>
              <a:ext cx="269831"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Oval 91">
              <a:extLst>
                <a:ext uri="{FF2B5EF4-FFF2-40B4-BE49-F238E27FC236}">
                  <a16:creationId xmlns:a16="http://schemas.microsoft.com/office/drawing/2014/main" id="{CA72309C-B8E5-F74D-ACF0-D84D4EB1E9B9}"/>
                </a:ext>
              </a:extLst>
            </p:cNvPr>
            <p:cNvSpPr/>
            <p:nvPr/>
          </p:nvSpPr>
          <p:spPr>
            <a:xfrm>
              <a:off x="5890870" y="2080605"/>
              <a:ext cx="498062" cy="206159"/>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39" name="Straight Connector 38">
            <a:extLst>
              <a:ext uri="{FF2B5EF4-FFF2-40B4-BE49-F238E27FC236}">
                <a16:creationId xmlns:a16="http://schemas.microsoft.com/office/drawing/2014/main" id="{17F2F7C4-50D7-614B-801A-AD6007F008FC}"/>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0" name="Google Shape;55;p13">
            <a:extLst>
              <a:ext uri="{FF2B5EF4-FFF2-40B4-BE49-F238E27FC236}">
                <a16:creationId xmlns:a16="http://schemas.microsoft.com/office/drawing/2014/main" id="{17209221-BF50-D34A-A85A-6AADED53C803}"/>
              </a:ext>
            </a:extLst>
          </p:cNvPr>
          <p:cNvPicPr preferRelativeResize="0"/>
          <p:nvPr/>
        </p:nvPicPr>
        <p:blipFill>
          <a:blip r:embed="rId12">
            <a:alphaModFix/>
          </a:blip>
          <a:stretch>
            <a:fillRect/>
          </a:stretch>
        </p:blipFill>
        <p:spPr>
          <a:xfrm>
            <a:off x="4523454" y="4773769"/>
            <a:ext cx="1044104" cy="338572"/>
          </a:xfrm>
          <a:prstGeom prst="rect">
            <a:avLst/>
          </a:prstGeom>
          <a:noFill/>
          <a:ln>
            <a:noFill/>
          </a:ln>
        </p:spPr>
      </p:pic>
      <p:sp>
        <p:nvSpPr>
          <p:cNvPr id="41" name="Google Shape;60;p13">
            <a:extLst>
              <a:ext uri="{FF2B5EF4-FFF2-40B4-BE49-F238E27FC236}">
                <a16:creationId xmlns:a16="http://schemas.microsoft.com/office/drawing/2014/main" id="{CE92D0CE-E0E1-9542-A251-93D228599B0F}"/>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3652629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17</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61C17086-648C-B346-BE1B-80249ED8786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24CB751A-5FF7-294C-B84A-B8F65745F085}"/>
              </a:ext>
            </a:extLst>
          </p:cNvPr>
          <p:cNvSpPr/>
          <p:nvPr/>
        </p:nvSpPr>
        <p:spPr>
          <a:xfrm>
            <a:off x="4832658" y="990040"/>
            <a:ext cx="3962731" cy="523220"/>
          </a:xfrm>
          <a:prstGeom prst="rect">
            <a:avLst/>
          </a:prstGeom>
        </p:spPr>
        <p:txBody>
          <a:bodyPr wrap="square">
            <a:spAutoFit/>
          </a:bodyPr>
          <a:lstStyle/>
          <a:p>
            <a:r>
              <a:rPr lang="en-US" b="1" dirty="0"/>
              <a:t>2. Correlations between longitudinal position and transverse position/divergence</a:t>
            </a:r>
            <a:endParaRPr lang="en-US" dirty="0"/>
          </a:p>
        </p:txBody>
      </p:sp>
      <p:grpSp>
        <p:nvGrpSpPr>
          <p:cNvPr id="5" name="Group 4">
            <a:extLst>
              <a:ext uri="{FF2B5EF4-FFF2-40B4-BE49-F238E27FC236}">
                <a16:creationId xmlns:a16="http://schemas.microsoft.com/office/drawing/2014/main" id="{58E93CF9-0682-9C4C-9F9D-B83BFC530FFB}"/>
              </a:ext>
            </a:extLst>
          </p:cNvPr>
          <p:cNvGrpSpPr/>
          <p:nvPr/>
        </p:nvGrpSpPr>
        <p:grpSpPr>
          <a:xfrm>
            <a:off x="5176316" y="1551770"/>
            <a:ext cx="3226423" cy="1390732"/>
            <a:chOff x="4723978" y="1661316"/>
            <a:chExt cx="3226423" cy="1390732"/>
          </a:xfrm>
        </p:grpSpPr>
        <p:grpSp>
          <p:nvGrpSpPr>
            <p:cNvPr id="12" name="Group 11">
              <a:extLst>
                <a:ext uri="{FF2B5EF4-FFF2-40B4-BE49-F238E27FC236}">
                  <a16:creationId xmlns:a16="http://schemas.microsoft.com/office/drawing/2014/main" id="{D3CA844D-DD7C-4846-865B-3D6DB996ABAC}"/>
                </a:ext>
              </a:extLst>
            </p:cNvPr>
            <p:cNvGrpSpPr/>
            <p:nvPr/>
          </p:nvGrpSpPr>
          <p:grpSpPr>
            <a:xfrm>
              <a:off x="4723978" y="1661316"/>
              <a:ext cx="3226423" cy="1390732"/>
              <a:chOff x="6017428" y="1588228"/>
              <a:chExt cx="3226423" cy="1390732"/>
            </a:xfrm>
          </p:grpSpPr>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7197AB8-E85C-6047-8FB9-E7F4F100D229}"/>
                      </a:ext>
                    </a:extLst>
                  </p:cNvPr>
                  <p:cNvSpPr txBox="1"/>
                  <p:nvPr/>
                </p:nvSpPr>
                <p:spPr>
                  <a:xfrm>
                    <a:off x="8611041" y="2136074"/>
                    <a:ext cx="406393" cy="338554"/>
                  </a:xfrm>
                  <a:prstGeom prst="rect">
                    <a:avLst/>
                  </a:prstGeom>
                  <a:noFill/>
                </p:spPr>
                <p:txBody>
                  <a:bodyPr wrap="none" lIns="0" tIns="0" rIns="0" bIns="0" rtlCol="0">
                    <a:spAutoFit/>
                  </a:bodyPr>
                  <a:lstStyle/>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𝑏𝑒𝑎𝑚</m:t>
                          </m:r>
                          <m:r>
                            <a:rPr lang="en-US" sz="1100" b="0" i="1" smtClean="0">
                              <a:solidFill>
                                <a:schemeClr val="tx1"/>
                              </a:solidFill>
                              <a:latin typeface="Cambria Math" panose="02040503050406030204" pitchFamily="18" charset="0"/>
                            </a:rPr>
                            <m:t> </m:t>
                          </m:r>
                        </m:oMath>
                      </m:oMathPara>
                    </a14:m>
                    <a:endParaRPr lang="en-US" sz="1100" b="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𝑎𝑥𝑖𝑠</m:t>
                          </m:r>
                        </m:oMath>
                      </m:oMathPara>
                    </a14:m>
                    <a:endParaRPr lang="en-US" sz="1000" dirty="0">
                      <a:solidFill>
                        <a:schemeClr val="tx1"/>
                      </a:solidFill>
                    </a:endParaRPr>
                  </a:p>
                </p:txBody>
              </p:sp>
            </mc:Choice>
            <mc:Fallback xmlns="">
              <p:sp>
                <p:nvSpPr>
                  <p:cNvPr id="150" name="TextBox 149">
                    <a:extLst>
                      <a:ext uri="{FF2B5EF4-FFF2-40B4-BE49-F238E27FC236}">
                        <a16:creationId xmlns:a16="http://schemas.microsoft.com/office/drawing/2014/main" id="{A625ACA6-53B1-2341-B026-14049B5B1FCC}"/>
                      </a:ext>
                    </a:extLst>
                  </p:cNvPr>
                  <p:cNvSpPr txBox="1">
                    <a:spLocks noRot="1" noChangeAspect="1" noMove="1" noResize="1" noEditPoints="1" noAdjustHandles="1" noChangeArrowheads="1" noChangeShapeType="1" noTextEdit="1"/>
                  </p:cNvSpPr>
                  <p:nvPr/>
                </p:nvSpPr>
                <p:spPr>
                  <a:xfrm>
                    <a:off x="8611041" y="2136074"/>
                    <a:ext cx="406393" cy="338554"/>
                  </a:xfrm>
                  <a:prstGeom prst="rect">
                    <a:avLst/>
                  </a:prstGeom>
                  <a:blipFill>
                    <a:blip r:embed="rId14"/>
                    <a:stretch>
                      <a:fillRect l="-9091" t="-3571" r="-6061"/>
                    </a:stretch>
                  </a:blipFill>
                </p:spPr>
                <p:txBody>
                  <a:bodyPr/>
                  <a:lstStyle/>
                  <a:p>
                    <a:r>
                      <a:rPr lang="en-US">
                        <a:noFill/>
                      </a:rPr>
                      <a:t> </a:t>
                    </a:r>
                  </a:p>
                </p:txBody>
              </p:sp>
            </mc:Fallback>
          </mc:AlternateContent>
          <p:pic>
            <p:nvPicPr>
              <p:cNvPr id="14" name="Picture 13">
                <a:extLst>
                  <a:ext uri="{FF2B5EF4-FFF2-40B4-BE49-F238E27FC236}">
                    <a16:creationId xmlns:a16="http://schemas.microsoft.com/office/drawing/2014/main" id="{0D57ED39-C98D-624F-BF1F-612A4622E471}"/>
                  </a:ext>
                </a:extLst>
              </p:cNvPr>
              <p:cNvPicPr>
                <a:picLocks noChangeAspect="1"/>
              </p:cNvPicPr>
              <p:nvPr/>
            </p:nvPicPr>
            <p:blipFill rotWithShape="1">
              <a:blip r:embed="rId15"/>
              <a:srcRect b="21584"/>
              <a:stretch/>
            </p:blipFill>
            <p:spPr>
              <a:xfrm>
                <a:off x="6017428" y="1588228"/>
                <a:ext cx="3226423" cy="1207364"/>
              </a:xfrm>
              <a:prstGeom prst="rect">
                <a:avLst/>
              </a:prstGeom>
            </p:spPr>
          </p:pic>
          <p:sp>
            <p:nvSpPr>
              <p:cNvPr id="15" name="Rectangle 14">
                <a:extLst>
                  <a:ext uri="{FF2B5EF4-FFF2-40B4-BE49-F238E27FC236}">
                    <a16:creationId xmlns:a16="http://schemas.microsoft.com/office/drawing/2014/main" id="{AE029130-9676-5E4E-AB05-07097FDB7C4D}"/>
                  </a:ext>
                </a:extLst>
              </p:cNvPr>
              <p:cNvSpPr/>
              <p:nvPr/>
            </p:nvSpPr>
            <p:spPr>
              <a:xfrm>
                <a:off x="8892995" y="2208852"/>
                <a:ext cx="235332" cy="235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62D56DC-EA97-554B-B3E1-396587CD9613}"/>
                  </a:ext>
                </a:extLst>
              </p:cNvPr>
              <p:cNvSpPr/>
              <p:nvPr/>
            </p:nvSpPr>
            <p:spPr>
              <a:xfrm>
                <a:off x="8429005" y="2353832"/>
                <a:ext cx="276784" cy="256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91D960-3F7B-3746-9974-F9B38BB841EA}"/>
                  </a:ext>
                </a:extLst>
              </p:cNvPr>
              <p:cNvSpPr/>
              <p:nvPr/>
            </p:nvSpPr>
            <p:spPr>
              <a:xfrm>
                <a:off x="7490774" y="2569104"/>
                <a:ext cx="276784" cy="256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BBF9AB0-4429-3A4D-BB74-F108F8CEAE43}"/>
                  </a:ext>
                </a:extLst>
              </p:cNvPr>
              <p:cNvSpPr/>
              <p:nvPr/>
            </p:nvSpPr>
            <p:spPr>
              <a:xfrm>
                <a:off x="7039542" y="2374944"/>
                <a:ext cx="276784" cy="117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5092899-5CC9-E14F-9273-BC19023FC4DF}"/>
                  </a:ext>
                </a:extLst>
              </p:cNvPr>
              <p:cNvSpPr/>
              <p:nvPr/>
            </p:nvSpPr>
            <p:spPr>
              <a:xfrm>
                <a:off x="6691740" y="2353832"/>
                <a:ext cx="242403"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698C7161-80F5-0A40-AB8F-BABCC05CDE4D}"/>
                  </a:ext>
                </a:extLst>
              </p:cNvPr>
              <p:cNvSpPr/>
              <p:nvPr/>
            </p:nvSpPr>
            <p:spPr>
              <a:xfrm>
                <a:off x="7311318" y="2348779"/>
                <a:ext cx="448978" cy="19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BEF1A1B-E22F-EC44-997C-1470BF7BFB0B}"/>
                  </a:ext>
                </a:extLst>
              </p:cNvPr>
              <p:cNvSpPr/>
              <p:nvPr/>
            </p:nvSpPr>
            <p:spPr>
              <a:xfrm>
                <a:off x="6067741" y="2377368"/>
                <a:ext cx="618255" cy="1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42FCFC0-3622-4A43-A571-DB3695C622CD}"/>
                  </a:ext>
                </a:extLst>
              </p:cNvPr>
              <p:cNvSpPr/>
              <p:nvPr/>
            </p:nvSpPr>
            <p:spPr>
              <a:xfrm>
                <a:off x="6727554" y="1862949"/>
                <a:ext cx="163856" cy="4194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05240CF-4780-8541-A05F-E2F2C0812F12}"/>
                  </a:ext>
                </a:extLst>
              </p:cNvPr>
              <p:cNvSpPr/>
              <p:nvPr/>
            </p:nvSpPr>
            <p:spPr>
              <a:xfrm>
                <a:off x="7272175" y="1819614"/>
                <a:ext cx="163856" cy="4669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3C2B781-E24B-0946-B7BE-0BDBEFEB762B}"/>
                  </a:ext>
                </a:extLst>
              </p:cNvPr>
              <p:cNvSpPr/>
              <p:nvPr/>
            </p:nvSpPr>
            <p:spPr>
              <a:xfrm>
                <a:off x="7265515" y="2358643"/>
                <a:ext cx="163856" cy="422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B20009F-D130-B04C-8508-9026C96A1834}"/>
                  </a:ext>
                </a:extLst>
              </p:cNvPr>
              <p:cNvSpPr/>
              <p:nvPr/>
            </p:nvSpPr>
            <p:spPr>
              <a:xfrm>
                <a:off x="6179474" y="2357265"/>
                <a:ext cx="163856"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E2217BE-C759-7641-AC90-8C9CB7AD97D2}"/>
                  </a:ext>
                </a:extLst>
              </p:cNvPr>
              <p:cNvSpPr/>
              <p:nvPr/>
            </p:nvSpPr>
            <p:spPr>
              <a:xfrm>
                <a:off x="6179474" y="1819614"/>
                <a:ext cx="163856" cy="4627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7B63DA1-DEF5-FC48-BCF8-075765E1B3CD}"/>
                  </a:ext>
                </a:extLst>
              </p:cNvPr>
              <p:cNvSpPr/>
              <p:nvPr/>
            </p:nvSpPr>
            <p:spPr>
              <a:xfrm>
                <a:off x="6079469" y="2273725"/>
                <a:ext cx="2818582" cy="928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a:extLst>
                  <a:ext uri="{FF2B5EF4-FFF2-40B4-BE49-F238E27FC236}">
                    <a16:creationId xmlns:a16="http://schemas.microsoft.com/office/drawing/2014/main" id="{B66A8825-6EC2-EF45-8F49-3ED8746E0D51}"/>
                  </a:ext>
                </a:extLst>
              </p:cNvPr>
              <p:cNvCxnSpPr>
                <a:cxnSpLocks/>
              </p:cNvCxnSpPr>
              <p:nvPr/>
            </p:nvCxnSpPr>
            <p:spPr>
              <a:xfrm>
                <a:off x="6186618" y="2326219"/>
                <a:ext cx="2706848" cy="0"/>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F2DDED5-A0A8-9144-9432-30B35BEC912E}"/>
                  </a:ext>
                </a:extLst>
              </p:cNvPr>
              <p:cNvCxnSpPr>
                <a:cxnSpLocks/>
              </p:cNvCxnSpPr>
              <p:nvPr/>
            </p:nvCxnSpPr>
            <p:spPr>
              <a:xfrm>
                <a:off x="8413109" y="1802533"/>
                <a:ext cx="0" cy="993059"/>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pic>
            <p:nvPicPr>
              <p:cNvPr id="30" name="Graphic 29">
                <a:extLst>
                  <a:ext uri="{FF2B5EF4-FFF2-40B4-BE49-F238E27FC236}">
                    <a16:creationId xmlns:a16="http://schemas.microsoft.com/office/drawing/2014/main" id="{FA28EEB4-7958-FF46-9547-F9F04763143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035239" y="2777360"/>
                <a:ext cx="1249920" cy="201600"/>
              </a:xfrm>
              <a:prstGeom prst="rect">
                <a:avLst/>
              </a:prstGeom>
            </p:spPr>
          </p:pic>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DD019A4D-0719-CE44-BFF4-65D8CB2D070E}"/>
                      </a:ext>
                    </a:extLst>
                  </p:cNvPr>
                  <p:cNvSpPr txBox="1"/>
                  <p:nvPr/>
                </p:nvSpPr>
                <p:spPr>
                  <a:xfrm>
                    <a:off x="8610634" y="2136074"/>
                    <a:ext cx="406393" cy="338554"/>
                  </a:xfrm>
                  <a:prstGeom prst="rect">
                    <a:avLst/>
                  </a:prstGeom>
                  <a:noFill/>
                </p:spPr>
                <p:txBody>
                  <a:bodyPr wrap="none" lIns="0" tIns="0" rIns="0" bIns="0" rtlCol="0">
                    <a:spAutoFit/>
                  </a:bodyPr>
                  <a:lstStyle/>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𝑏𝑒𝑎𝑚</m:t>
                          </m:r>
                          <m:r>
                            <a:rPr lang="en-US" sz="1100" b="0" i="1" smtClean="0">
                              <a:solidFill>
                                <a:schemeClr val="tx1"/>
                              </a:solidFill>
                              <a:latin typeface="Cambria Math" panose="02040503050406030204" pitchFamily="18" charset="0"/>
                            </a:rPr>
                            <m:t> </m:t>
                          </m:r>
                        </m:oMath>
                      </m:oMathPara>
                    </a14:m>
                    <a:endParaRPr lang="en-US" sz="1100" b="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𝑎𝑥𝑖𝑠</m:t>
                          </m:r>
                        </m:oMath>
                      </m:oMathPara>
                    </a14:m>
                    <a:endParaRPr lang="en-US" sz="1000" dirty="0">
                      <a:solidFill>
                        <a:schemeClr val="tx1"/>
                      </a:solidFill>
                    </a:endParaRPr>
                  </a:p>
                </p:txBody>
              </p:sp>
            </mc:Choice>
            <mc:Fallback xmlns="">
              <p:sp>
                <p:nvSpPr>
                  <p:cNvPr id="311" name="TextBox 310">
                    <a:extLst>
                      <a:ext uri="{FF2B5EF4-FFF2-40B4-BE49-F238E27FC236}">
                        <a16:creationId xmlns:a16="http://schemas.microsoft.com/office/drawing/2014/main" id="{BFD4BA7C-61A3-D94B-8AC7-7FCC4F4EEB7B}"/>
                      </a:ext>
                    </a:extLst>
                  </p:cNvPr>
                  <p:cNvSpPr txBox="1">
                    <a:spLocks noRot="1" noChangeAspect="1" noMove="1" noResize="1" noEditPoints="1" noAdjustHandles="1" noChangeArrowheads="1" noChangeShapeType="1" noTextEdit="1"/>
                  </p:cNvSpPr>
                  <p:nvPr/>
                </p:nvSpPr>
                <p:spPr>
                  <a:xfrm>
                    <a:off x="8610634" y="2136074"/>
                    <a:ext cx="406393" cy="338554"/>
                  </a:xfrm>
                  <a:prstGeom prst="rect">
                    <a:avLst/>
                  </a:prstGeom>
                  <a:blipFill>
                    <a:blip r:embed="rId8"/>
                    <a:stretch>
                      <a:fillRect l="-9091" t="-3571" r="-6061"/>
                    </a:stretch>
                  </a:blipFill>
                </p:spPr>
                <p:txBody>
                  <a:bodyPr/>
                  <a:lstStyle/>
                  <a:p>
                    <a:r>
                      <a:rPr lang="en-US">
                        <a:noFill/>
                      </a:rPr>
                      <a:t> </a:t>
                    </a:r>
                  </a:p>
                </p:txBody>
              </p:sp>
            </mc:Fallback>
          </mc:AlternateContent>
        </p:grpSp>
        <p:sp>
          <p:nvSpPr>
            <p:cNvPr id="70" name="Oval 69">
              <a:extLst>
                <a:ext uri="{FF2B5EF4-FFF2-40B4-BE49-F238E27FC236}">
                  <a16:creationId xmlns:a16="http://schemas.microsoft.com/office/drawing/2014/main" id="{6F5B3350-1BCC-D848-B6D7-1E9719C0103A}"/>
                </a:ext>
              </a:extLst>
            </p:cNvPr>
            <p:cNvSpPr/>
            <p:nvPr/>
          </p:nvSpPr>
          <p:spPr>
            <a:xfrm rot="19483635">
              <a:off x="5280098" y="2308404"/>
              <a:ext cx="498062" cy="206159"/>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2" name="Group 81">
            <a:extLst>
              <a:ext uri="{FF2B5EF4-FFF2-40B4-BE49-F238E27FC236}">
                <a16:creationId xmlns:a16="http://schemas.microsoft.com/office/drawing/2014/main" id="{45B647B3-22EB-0C46-A46A-2B9A745E44BC}"/>
              </a:ext>
            </a:extLst>
          </p:cNvPr>
          <p:cNvGrpSpPr/>
          <p:nvPr/>
        </p:nvGrpSpPr>
        <p:grpSpPr>
          <a:xfrm>
            <a:off x="65189" y="4757440"/>
            <a:ext cx="4360624" cy="371230"/>
            <a:chOff x="65189" y="4757440"/>
            <a:chExt cx="4360624" cy="371230"/>
          </a:xfrm>
        </p:grpSpPr>
        <p:pic>
          <p:nvPicPr>
            <p:cNvPr id="83" name="Picture 82">
              <a:extLst>
                <a:ext uri="{FF2B5EF4-FFF2-40B4-BE49-F238E27FC236}">
                  <a16:creationId xmlns:a16="http://schemas.microsoft.com/office/drawing/2014/main" id="{E0AF111B-6DF2-2C44-86D1-C6487C2CA0AC}"/>
                </a:ext>
              </a:extLst>
            </p:cNvPr>
            <p:cNvPicPr>
              <a:picLocks noChangeAspect="1"/>
            </p:cNvPicPr>
            <p:nvPr/>
          </p:nvPicPr>
          <p:blipFill>
            <a:blip r:embed="rId18"/>
            <a:stretch>
              <a:fillRect/>
            </a:stretch>
          </p:blipFill>
          <p:spPr>
            <a:xfrm>
              <a:off x="65189" y="4757440"/>
              <a:ext cx="372661" cy="371230"/>
            </a:xfrm>
            <a:prstGeom prst="rect">
              <a:avLst/>
            </a:prstGeom>
          </p:spPr>
        </p:pic>
        <p:pic>
          <p:nvPicPr>
            <p:cNvPr id="84" name="Picture 83">
              <a:extLst>
                <a:ext uri="{FF2B5EF4-FFF2-40B4-BE49-F238E27FC236}">
                  <a16:creationId xmlns:a16="http://schemas.microsoft.com/office/drawing/2014/main" id="{B3849310-6ED8-5D4F-8CB2-D7D4D38B61CE}"/>
                </a:ext>
              </a:extLst>
            </p:cNvPr>
            <p:cNvPicPr>
              <a:picLocks noChangeAspect="1"/>
            </p:cNvPicPr>
            <p:nvPr/>
          </p:nvPicPr>
          <p:blipFill rotWithShape="1">
            <a:blip r:embed="rId19"/>
            <a:srcRect l="30935" t="1" b="-5099"/>
            <a:stretch/>
          </p:blipFill>
          <p:spPr>
            <a:xfrm>
              <a:off x="1244776" y="4786060"/>
              <a:ext cx="3181037" cy="341309"/>
            </a:xfrm>
            <a:prstGeom prst="rect">
              <a:avLst/>
            </a:prstGeom>
          </p:spPr>
        </p:pic>
        <p:cxnSp>
          <p:nvCxnSpPr>
            <p:cNvPr id="85" name="Straight Connector 84">
              <a:extLst>
                <a:ext uri="{FF2B5EF4-FFF2-40B4-BE49-F238E27FC236}">
                  <a16:creationId xmlns:a16="http://schemas.microsoft.com/office/drawing/2014/main" id="{31EDF712-0212-384B-A61C-A584456EFDC8}"/>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86" name="Straight Connector 85">
              <a:extLst>
                <a:ext uri="{FF2B5EF4-FFF2-40B4-BE49-F238E27FC236}">
                  <a16:creationId xmlns:a16="http://schemas.microsoft.com/office/drawing/2014/main" id="{A97F0A46-D484-104C-B483-375240199ABD}"/>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87" name="Immagine 3">
              <a:extLst>
                <a:ext uri="{FF2B5EF4-FFF2-40B4-BE49-F238E27FC236}">
                  <a16:creationId xmlns:a16="http://schemas.microsoft.com/office/drawing/2014/main" id="{EBCC9F90-4E0E-4140-B243-FD98E305C769}"/>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88" name="Titolo 1">
            <a:extLst>
              <a:ext uri="{FF2B5EF4-FFF2-40B4-BE49-F238E27FC236}">
                <a16:creationId xmlns:a16="http://schemas.microsoft.com/office/drawing/2014/main" id="{26DEF923-ACFA-1044-8204-94B69FA81FA2}"/>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Problem</a:t>
            </a:r>
          </a:p>
        </p:txBody>
      </p:sp>
      <p:grpSp>
        <p:nvGrpSpPr>
          <p:cNvPr id="89" name="Group 88">
            <a:extLst>
              <a:ext uri="{FF2B5EF4-FFF2-40B4-BE49-F238E27FC236}">
                <a16:creationId xmlns:a16="http://schemas.microsoft.com/office/drawing/2014/main" id="{8C0D81D8-8377-D54D-AC1A-E9DC59933A76}"/>
              </a:ext>
            </a:extLst>
          </p:cNvPr>
          <p:cNvGrpSpPr/>
          <p:nvPr/>
        </p:nvGrpSpPr>
        <p:grpSpPr>
          <a:xfrm>
            <a:off x="395536" y="789964"/>
            <a:ext cx="3495297" cy="1760865"/>
            <a:chOff x="5098782" y="1088543"/>
            <a:chExt cx="3495297" cy="1760865"/>
          </a:xfrm>
        </p:grpSpPr>
        <p:sp>
          <p:nvSpPr>
            <p:cNvPr id="90" name="TextBox 89">
              <a:extLst>
                <a:ext uri="{FF2B5EF4-FFF2-40B4-BE49-F238E27FC236}">
                  <a16:creationId xmlns:a16="http://schemas.microsoft.com/office/drawing/2014/main" id="{D8DAD390-AA11-A547-9B9C-4B72767830AE}"/>
                </a:ext>
              </a:extLst>
            </p:cNvPr>
            <p:cNvSpPr txBox="1"/>
            <p:nvPr/>
          </p:nvSpPr>
          <p:spPr>
            <a:xfrm>
              <a:off x="5098782" y="1088543"/>
              <a:ext cx="3139001" cy="307777"/>
            </a:xfrm>
            <a:prstGeom prst="rect">
              <a:avLst/>
            </a:prstGeom>
            <a:noFill/>
          </p:spPr>
          <p:txBody>
            <a:bodyPr wrap="none" rtlCol="0">
              <a:spAutoFit/>
            </a:bodyPr>
            <a:lstStyle/>
            <a:p>
              <a:r>
                <a:rPr lang="en-US" b="1" dirty="0"/>
                <a:t>1. Energy spread and Energy chirp</a:t>
              </a:r>
            </a:p>
          </p:txBody>
        </p:sp>
        <p:grpSp>
          <p:nvGrpSpPr>
            <p:cNvPr id="91" name="Group 90">
              <a:extLst>
                <a:ext uri="{FF2B5EF4-FFF2-40B4-BE49-F238E27FC236}">
                  <a16:creationId xmlns:a16="http://schemas.microsoft.com/office/drawing/2014/main" id="{8E34DB5B-14FE-8A49-8B45-5F7A094D2DB2}"/>
                </a:ext>
              </a:extLst>
            </p:cNvPr>
            <p:cNvGrpSpPr/>
            <p:nvPr/>
          </p:nvGrpSpPr>
          <p:grpSpPr>
            <a:xfrm>
              <a:off x="5367656" y="1442974"/>
              <a:ext cx="3226423" cy="1406434"/>
              <a:chOff x="4752031" y="1856730"/>
              <a:chExt cx="3226423" cy="1406434"/>
            </a:xfrm>
          </p:grpSpPr>
          <p:grpSp>
            <p:nvGrpSpPr>
              <p:cNvPr id="94" name="Group 93">
                <a:extLst>
                  <a:ext uri="{FF2B5EF4-FFF2-40B4-BE49-F238E27FC236}">
                    <a16:creationId xmlns:a16="http://schemas.microsoft.com/office/drawing/2014/main" id="{AFA1DB40-E191-2445-BB47-3BB0B8D110BD}"/>
                  </a:ext>
                </a:extLst>
              </p:cNvPr>
              <p:cNvGrpSpPr/>
              <p:nvPr/>
            </p:nvGrpSpPr>
            <p:grpSpPr>
              <a:xfrm>
                <a:off x="4752031" y="1856730"/>
                <a:ext cx="3226423" cy="1406434"/>
                <a:chOff x="6026097" y="3933056"/>
                <a:chExt cx="3226423" cy="1406434"/>
              </a:xfrm>
            </p:grpSpPr>
            <p:grpSp>
              <p:nvGrpSpPr>
                <p:cNvPr id="96" name="Group 95">
                  <a:extLst>
                    <a:ext uri="{FF2B5EF4-FFF2-40B4-BE49-F238E27FC236}">
                      <a16:creationId xmlns:a16="http://schemas.microsoft.com/office/drawing/2014/main" id="{B8FC5140-7579-D343-863E-F08ACFC5EE7D}"/>
                    </a:ext>
                  </a:extLst>
                </p:cNvPr>
                <p:cNvGrpSpPr/>
                <p:nvPr/>
              </p:nvGrpSpPr>
              <p:grpSpPr>
                <a:xfrm>
                  <a:off x="6026097" y="3933056"/>
                  <a:ext cx="3226423" cy="1237321"/>
                  <a:chOff x="6026097" y="4022958"/>
                  <a:chExt cx="3226423" cy="1237321"/>
                </a:xfrm>
              </p:grpSpPr>
              <p:grpSp>
                <p:nvGrpSpPr>
                  <p:cNvPr id="98" name="Group 97">
                    <a:extLst>
                      <a:ext uri="{FF2B5EF4-FFF2-40B4-BE49-F238E27FC236}">
                        <a16:creationId xmlns:a16="http://schemas.microsoft.com/office/drawing/2014/main" id="{3470271B-D58D-2946-BFD8-591D676FCA27}"/>
                      </a:ext>
                    </a:extLst>
                  </p:cNvPr>
                  <p:cNvGrpSpPr/>
                  <p:nvPr/>
                </p:nvGrpSpPr>
                <p:grpSpPr>
                  <a:xfrm>
                    <a:off x="6026097" y="4022958"/>
                    <a:ext cx="3226423" cy="1237321"/>
                    <a:chOff x="2411760" y="1811067"/>
                    <a:chExt cx="4737100" cy="1816660"/>
                  </a:xfrm>
                </p:grpSpPr>
                <p:grpSp>
                  <p:nvGrpSpPr>
                    <p:cNvPr id="100" name="Group 99">
                      <a:extLst>
                        <a:ext uri="{FF2B5EF4-FFF2-40B4-BE49-F238E27FC236}">
                          <a16:creationId xmlns:a16="http://schemas.microsoft.com/office/drawing/2014/main" id="{C44AC0F7-8F3A-9A43-ABBC-AF7786637B7E}"/>
                        </a:ext>
                      </a:extLst>
                    </p:cNvPr>
                    <p:cNvGrpSpPr/>
                    <p:nvPr/>
                  </p:nvGrpSpPr>
                  <p:grpSpPr>
                    <a:xfrm>
                      <a:off x="2411760" y="1811067"/>
                      <a:ext cx="4737100" cy="1816660"/>
                      <a:chOff x="3727450" y="2298700"/>
                      <a:chExt cx="4737100" cy="1816660"/>
                    </a:xfrm>
                  </p:grpSpPr>
                  <p:pic>
                    <p:nvPicPr>
                      <p:cNvPr id="104" name="Picture 103">
                        <a:extLst>
                          <a:ext uri="{FF2B5EF4-FFF2-40B4-BE49-F238E27FC236}">
                            <a16:creationId xmlns:a16="http://schemas.microsoft.com/office/drawing/2014/main" id="{1BF90183-1EAE-E441-960B-5B9291F394AD}"/>
                          </a:ext>
                        </a:extLst>
                      </p:cNvPr>
                      <p:cNvPicPr>
                        <a:picLocks noChangeAspect="1"/>
                      </p:cNvPicPr>
                      <p:nvPr/>
                    </p:nvPicPr>
                    <p:blipFill rotWithShape="1">
                      <a:blip r:embed="rId15"/>
                      <a:srcRect b="21584"/>
                      <a:stretch/>
                    </p:blipFill>
                    <p:spPr>
                      <a:xfrm>
                        <a:off x="3727450" y="2298700"/>
                        <a:ext cx="4737100" cy="1772676"/>
                      </a:xfrm>
                      <a:prstGeom prst="rect">
                        <a:avLst/>
                      </a:prstGeom>
                    </p:spPr>
                  </p:pic>
                  <p:sp>
                    <p:nvSpPr>
                      <p:cNvPr id="105" name="Rectangle 104">
                        <a:extLst>
                          <a:ext uri="{FF2B5EF4-FFF2-40B4-BE49-F238E27FC236}">
                            <a16:creationId xmlns:a16="http://schemas.microsoft.com/office/drawing/2014/main" id="{F238318C-3F72-8C49-A9E7-8E171BB4BFBD}"/>
                          </a:ext>
                        </a:extLst>
                      </p:cNvPr>
                      <p:cNvSpPr/>
                      <p:nvPr/>
                    </p:nvSpPr>
                    <p:spPr>
                      <a:xfrm>
                        <a:off x="7939619" y="3281014"/>
                        <a:ext cx="345519" cy="3455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708B5A7D-5036-304B-9F51-41B0F7235C73}"/>
                          </a:ext>
                        </a:extLst>
                      </p:cNvPr>
                      <p:cNvSpPr/>
                      <p:nvPr/>
                    </p:nvSpPr>
                    <p:spPr>
                      <a:xfrm>
                        <a:off x="7268176" y="3422775"/>
                        <a:ext cx="406380" cy="376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4D975523-7ED9-BF42-BC7F-D90050AEC4CE}"/>
                          </a:ext>
                        </a:extLst>
                      </p:cNvPr>
                      <p:cNvSpPr/>
                      <p:nvPr/>
                    </p:nvSpPr>
                    <p:spPr>
                      <a:xfrm>
                        <a:off x="5890646" y="3738842"/>
                        <a:ext cx="406380" cy="376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DAAA0582-B761-DF4E-BBDB-F246DCF92BB3}"/>
                          </a:ext>
                        </a:extLst>
                      </p:cNvPr>
                      <p:cNvSpPr/>
                      <p:nvPr/>
                    </p:nvSpPr>
                    <p:spPr>
                      <a:xfrm>
                        <a:off x="5228138" y="3453773"/>
                        <a:ext cx="406380" cy="172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id="{B2380BED-263D-5141-9E05-08FE8534FE60}"/>
                          </a:ext>
                        </a:extLst>
                      </p:cNvPr>
                      <p:cNvSpPr/>
                      <p:nvPr/>
                    </p:nvSpPr>
                    <p:spPr>
                      <a:xfrm>
                        <a:off x="5627166" y="3415356"/>
                        <a:ext cx="659199" cy="2884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a:extLst>
                          <a:ext uri="{FF2B5EF4-FFF2-40B4-BE49-F238E27FC236}">
                            <a16:creationId xmlns:a16="http://schemas.microsoft.com/office/drawing/2014/main" id="{0871858B-1490-894B-ADA6-BA7B9AA95F46}"/>
                          </a:ext>
                        </a:extLst>
                      </p:cNvPr>
                      <p:cNvSpPr/>
                      <p:nvPr/>
                    </p:nvSpPr>
                    <p:spPr>
                      <a:xfrm>
                        <a:off x="3801320" y="3457331"/>
                        <a:ext cx="907735" cy="209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a:extLst>
                          <a:ext uri="{FF2B5EF4-FFF2-40B4-BE49-F238E27FC236}">
                            <a16:creationId xmlns:a16="http://schemas.microsoft.com/office/drawing/2014/main" id="{C1575D6B-0D0B-8648-9D02-37A6BDAF0C30}"/>
                          </a:ext>
                        </a:extLst>
                      </p:cNvPr>
                      <p:cNvSpPr/>
                      <p:nvPr/>
                    </p:nvSpPr>
                    <p:spPr>
                      <a:xfrm>
                        <a:off x="4770072" y="2702051"/>
                        <a:ext cx="240576" cy="6158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a:extLst>
                          <a:ext uri="{FF2B5EF4-FFF2-40B4-BE49-F238E27FC236}">
                            <a16:creationId xmlns:a16="http://schemas.microsoft.com/office/drawing/2014/main" id="{E24EE0A9-841D-9D43-A39B-0F5678C2A347}"/>
                          </a:ext>
                        </a:extLst>
                      </p:cNvPr>
                      <p:cNvSpPr/>
                      <p:nvPr/>
                    </p:nvSpPr>
                    <p:spPr>
                      <a:xfrm>
                        <a:off x="5569695" y="2638425"/>
                        <a:ext cx="240576" cy="6855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547C9477-F1F4-2841-95DA-9EC6B959C590}"/>
                          </a:ext>
                        </a:extLst>
                      </p:cNvPr>
                      <p:cNvSpPr/>
                      <p:nvPr/>
                    </p:nvSpPr>
                    <p:spPr>
                      <a:xfrm>
                        <a:off x="5559917" y="3429839"/>
                        <a:ext cx="240576" cy="6207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a:extLst>
                          <a:ext uri="{FF2B5EF4-FFF2-40B4-BE49-F238E27FC236}">
                            <a16:creationId xmlns:a16="http://schemas.microsoft.com/office/drawing/2014/main" id="{0702EA0C-4B18-8A47-9DE0-2D3A4A8DE4AD}"/>
                          </a:ext>
                        </a:extLst>
                      </p:cNvPr>
                      <p:cNvSpPr/>
                      <p:nvPr/>
                    </p:nvSpPr>
                    <p:spPr>
                      <a:xfrm>
                        <a:off x="3965369" y="3427816"/>
                        <a:ext cx="240576" cy="603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833FDA49-2DBE-E54D-ADC9-CC236528F0EA}"/>
                          </a:ext>
                        </a:extLst>
                      </p:cNvPr>
                      <p:cNvSpPr/>
                      <p:nvPr/>
                    </p:nvSpPr>
                    <p:spPr>
                      <a:xfrm>
                        <a:off x="3965369" y="2638425"/>
                        <a:ext cx="240576" cy="679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1" name="Rectangle 100">
                      <a:extLst>
                        <a:ext uri="{FF2B5EF4-FFF2-40B4-BE49-F238E27FC236}">
                          <a16:creationId xmlns:a16="http://schemas.microsoft.com/office/drawing/2014/main" id="{F271003A-757A-D44B-BDAD-6A6568013A45}"/>
                        </a:ext>
                      </a:extLst>
                    </p:cNvPr>
                    <p:cNvSpPr/>
                    <p:nvPr/>
                  </p:nvSpPr>
                  <p:spPr>
                    <a:xfrm>
                      <a:off x="2502850" y="2817527"/>
                      <a:ext cx="4138299" cy="136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2" name="Straight Arrow Connector 101">
                      <a:extLst>
                        <a:ext uri="{FF2B5EF4-FFF2-40B4-BE49-F238E27FC236}">
                          <a16:creationId xmlns:a16="http://schemas.microsoft.com/office/drawing/2014/main" id="{5E06AED1-8052-8341-B367-490794517B57}"/>
                        </a:ext>
                      </a:extLst>
                    </p:cNvPr>
                    <p:cNvCxnSpPr>
                      <a:cxnSpLocks/>
                    </p:cNvCxnSpPr>
                    <p:nvPr/>
                  </p:nvCxnSpPr>
                  <p:spPr>
                    <a:xfrm>
                      <a:off x="2660168" y="2894600"/>
                      <a:ext cx="3974250" cy="0"/>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85BEA14-4E25-CE41-A687-37930E3A696A}"/>
                        </a:ext>
                      </a:extLst>
                    </p:cNvPr>
                    <p:cNvCxnSpPr>
                      <a:cxnSpLocks/>
                    </p:cNvCxnSpPr>
                    <p:nvPr/>
                  </p:nvCxnSpPr>
                  <p:spPr>
                    <a:xfrm>
                      <a:off x="5929147" y="2125714"/>
                      <a:ext cx="0" cy="1458029"/>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9" name="TextBox 98">
                        <a:extLst>
                          <a:ext uri="{FF2B5EF4-FFF2-40B4-BE49-F238E27FC236}">
                            <a16:creationId xmlns:a16="http://schemas.microsoft.com/office/drawing/2014/main" id="{19730872-BEE9-3A49-94AB-68293FEFA2D6}"/>
                          </a:ext>
                        </a:extLst>
                      </p:cNvPr>
                      <p:cNvSpPr txBox="1"/>
                      <p:nvPr/>
                    </p:nvSpPr>
                    <p:spPr>
                      <a:xfrm>
                        <a:off x="8655703" y="4578230"/>
                        <a:ext cx="406393" cy="338554"/>
                      </a:xfrm>
                      <a:prstGeom prst="rect">
                        <a:avLst/>
                      </a:prstGeom>
                      <a:noFill/>
                    </p:spPr>
                    <p:txBody>
                      <a:bodyPr wrap="none" lIns="0" tIns="0" rIns="0" bIns="0" rtlCol="0">
                        <a:spAutoFit/>
                      </a:bodyPr>
                      <a:lstStyle/>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𝑏𝑒𝑎𝑚</m:t>
                              </m:r>
                              <m:r>
                                <a:rPr lang="en-US" sz="1100" b="0" i="1" smtClean="0">
                                  <a:solidFill>
                                    <a:schemeClr val="tx1"/>
                                  </a:solidFill>
                                  <a:latin typeface="Cambria Math" panose="02040503050406030204" pitchFamily="18" charset="0"/>
                                </a:rPr>
                                <m:t> </m:t>
                              </m:r>
                            </m:oMath>
                          </m:oMathPara>
                        </a14:m>
                        <a:endParaRPr lang="en-US" sz="1100" b="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𝑎𝑥𝑖𝑠</m:t>
                              </m:r>
                            </m:oMath>
                          </m:oMathPara>
                        </a14:m>
                        <a:endParaRPr lang="en-US" sz="1000" dirty="0">
                          <a:solidFill>
                            <a:schemeClr val="tx1"/>
                          </a:solidFill>
                        </a:endParaRPr>
                      </a:p>
                    </p:txBody>
                  </p:sp>
                </mc:Choice>
                <mc:Fallback xmlns="">
                  <p:sp>
                    <p:nvSpPr>
                      <p:cNvPr id="278" name="TextBox 277">
                        <a:extLst>
                          <a:ext uri="{FF2B5EF4-FFF2-40B4-BE49-F238E27FC236}">
                            <a16:creationId xmlns:a16="http://schemas.microsoft.com/office/drawing/2014/main" id="{A55273C3-A051-1248-8AD6-E59F580E773C}"/>
                          </a:ext>
                        </a:extLst>
                      </p:cNvPr>
                      <p:cNvSpPr txBox="1">
                        <a:spLocks noRot="1" noChangeAspect="1" noMove="1" noResize="1" noEditPoints="1" noAdjustHandles="1" noChangeArrowheads="1" noChangeShapeType="1" noTextEdit="1"/>
                      </p:cNvSpPr>
                      <p:nvPr/>
                    </p:nvSpPr>
                    <p:spPr>
                      <a:xfrm>
                        <a:off x="8655703" y="4578230"/>
                        <a:ext cx="406393" cy="338554"/>
                      </a:xfrm>
                      <a:prstGeom prst="rect">
                        <a:avLst/>
                      </a:prstGeom>
                      <a:blipFill>
                        <a:blip r:embed="rId9"/>
                        <a:stretch>
                          <a:fillRect l="-12121" t="-3571" r="-9091"/>
                        </a:stretch>
                      </a:blipFill>
                    </p:spPr>
                    <p:txBody>
                      <a:bodyPr/>
                      <a:lstStyle/>
                      <a:p>
                        <a:r>
                          <a:rPr lang="en-US">
                            <a:noFill/>
                          </a:rPr>
                          <a:t> </a:t>
                        </a:r>
                      </a:p>
                    </p:txBody>
                  </p:sp>
                </mc:Fallback>
              </mc:AlternateContent>
            </p:grpSp>
            <p:pic>
              <p:nvPicPr>
                <p:cNvPr id="97" name="Graphic 96">
                  <a:extLst>
                    <a:ext uri="{FF2B5EF4-FFF2-40B4-BE49-F238E27FC236}">
                      <a16:creationId xmlns:a16="http://schemas.microsoft.com/office/drawing/2014/main" id="{F5635646-03B4-E344-95D2-2E7DC4B0AE64}"/>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6934658" y="5137890"/>
                  <a:ext cx="1411200" cy="201600"/>
                </a:xfrm>
                <a:prstGeom prst="rect">
                  <a:avLst/>
                </a:prstGeom>
              </p:spPr>
            </p:pic>
          </p:grpSp>
          <p:sp>
            <p:nvSpPr>
              <p:cNvPr id="95" name="Rectangle 94">
                <a:extLst>
                  <a:ext uri="{FF2B5EF4-FFF2-40B4-BE49-F238E27FC236}">
                    <a16:creationId xmlns:a16="http://schemas.microsoft.com/office/drawing/2014/main" id="{E4DEC6FA-6193-1240-99CB-6CEF0F158596}"/>
                  </a:ext>
                </a:extLst>
              </p:cNvPr>
              <p:cNvSpPr/>
              <p:nvPr/>
            </p:nvSpPr>
            <p:spPr>
              <a:xfrm>
                <a:off x="5417484" y="2593212"/>
                <a:ext cx="242403"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2" name="Rectangle 91">
              <a:extLst>
                <a:ext uri="{FF2B5EF4-FFF2-40B4-BE49-F238E27FC236}">
                  <a16:creationId xmlns:a16="http://schemas.microsoft.com/office/drawing/2014/main" id="{9B768DA6-5ACB-3646-B6C9-B59B7333EF53}"/>
                </a:ext>
              </a:extLst>
            </p:cNvPr>
            <p:cNvSpPr/>
            <p:nvPr/>
          </p:nvSpPr>
          <p:spPr>
            <a:xfrm>
              <a:off x="5738026" y="2412126"/>
              <a:ext cx="269831"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a:extLst>
                <a:ext uri="{FF2B5EF4-FFF2-40B4-BE49-F238E27FC236}">
                  <a16:creationId xmlns:a16="http://schemas.microsoft.com/office/drawing/2014/main" id="{17E4EA08-7F61-3047-8219-C712009BFF04}"/>
                </a:ext>
              </a:extLst>
            </p:cNvPr>
            <p:cNvSpPr/>
            <p:nvPr/>
          </p:nvSpPr>
          <p:spPr>
            <a:xfrm>
              <a:off x="5890870" y="2080605"/>
              <a:ext cx="498062" cy="206159"/>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2" name="Straight Connector 61">
            <a:extLst>
              <a:ext uri="{FF2B5EF4-FFF2-40B4-BE49-F238E27FC236}">
                <a16:creationId xmlns:a16="http://schemas.microsoft.com/office/drawing/2014/main" id="{C7BF438A-1194-2444-84C3-FBD72035D136}"/>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63" name="Google Shape;55;p13">
            <a:extLst>
              <a:ext uri="{FF2B5EF4-FFF2-40B4-BE49-F238E27FC236}">
                <a16:creationId xmlns:a16="http://schemas.microsoft.com/office/drawing/2014/main" id="{B8DF1B03-B4CA-914A-BF86-9141C72D2965}"/>
              </a:ext>
            </a:extLst>
          </p:cNvPr>
          <p:cNvPicPr preferRelativeResize="0"/>
          <p:nvPr/>
        </p:nvPicPr>
        <p:blipFill>
          <a:blip r:embed="rId23">
            <a:alphaModFix/>
          </a:blip>
          <a:stretch>
            <a:fillRect/>
          </a:stretch>
        </p:blipFill>
        <p:spPr>
          <a:xfrm>
            <a:off x="4523454" y="4773769"/>
            <a:ext cx="1044104" cy="338572"/>
          </a:xfrm>
          <a:prstGeom prst="rect">
            <a:avLst/>
          </a:prstGeom>
          <a:noFill/>
          <a:ln>
            <a:noFill/>
          </a:ln>
        </p:spPr>
      </p:pic>
      <p:sp>
        <p:nvSpPr>
          <p:cNvPr id="64" name="Google Shape;60;p13">
            <a:extLst>
              <a:ext uri="{FF2B5EF4-FFF2-40B4-BE49-F238E27FC236}">
                <a16:creationId xmlns:a16="http://schemas.microsoft.com/office/drawing/2014/main" id="{AD708DAD-3817-3F45-B824-6B4C7B47B540}"/>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1627892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17</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61C17086-648C-B346-BE1B-80249ED8786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5D2BD40A-8AA7-BB42-BC42-F8B04918E5F6}"/>
              </a:ext>
            </a:extLst>
          </p:cNvPr>
          <p:cNvSpPr txBox="1"/>
          <p:nvPr/>
        </p:nvSpPr>
        <p:spPr>
          <a:xfrm>
            <a:off x="623375" y="2563942"/>
            <a:ext cx="4455002" cy="369332"/>
          </a:xfrm>
          <a:prstGeom prst="rect">
            <a:avLst/>
          </a:prstGeom>
          <a:noFill/>
        </p:spPr>
        <p:txBody>
          <a:bodyPr wrap="none" rtlCol="0">
            <a:spAutoFit/>
          </a:bodyPr>
          <a:lstStyle/>
          <a:p>
            <a:r>
              <a:rPr lang="en-US" b="1" dirty="0"/>
              <a:t>3. Elements between the RFD and the screen</a:t>
            </a:r>
          </a:p>
        </p:txBody>
      </p:sp>
      <p:grpSp>
        <p:nvGrpSpPr>
          <p:cNvPr id="58" name="Group 57">
            <a:extLst>
              <a:ext uri="{FF2B5EF4-FFF2-40B4-BE49-F238E27FC236}">
                <a16:creationId xmlns:a16="http://schemas.microsoft.com/office/drawing/2014/main" id="{7B1038BB-9989-E34E-B94A-23CA1A42DC31}"/>
              </a:ext>
            </a:extLst>
          </p:cNvPr>
          <p:cNvGrpSpPr/>
          <p:nvPr/>
        </p:nvGrpSpPr>
        <p:grpSpPr>
          <a:xfrm>
            <a:off x="1066369" y="2849408"/>
            <a:ext cx="4396014" cy="1803501"/>
            <a:chOff x="1439203" y="4378666"/>
            <a:chExt cx="4396014" cy="1803501"/>
          </a:xfrm>
        </p:grpSpPr>
        <p:grpSp>
          <p:nvGrpSpPr>
            <p:cNvPr id="60" name="Group 59">
              <a:extLst>
                <a:ext uri="{FF2B5EF4-FFF2-40B4-BE49-F238E27FC236}">
                  <a16:creationId xmlns:a16="http://schemas.microsoft.com/office/drawing/2014/main" id="{E4252C83-7C8D-B140-9482-60BE09BD6A12}"/>
                </a:ext>
              </a:extLst>
            </p:cNvPr>
            <p:cNvGrpSpPr/>
            <p:nvPr/>
          </p:nvGrpSpPr>
          <p:grpSpPr>
            <a:xfrm>
              <a:off x="2813399" y="4378666"/>
              <a:ext cx="3021818" cy="1803501"/>
              <a:chOff x="4926407" y="3330359"/>
              <a:chExt cx="3562956" cy="2175742"/>
            </a:xfrm>
          </p:grpSpPr>
          <p:pic>
            <p:nvPicPr>
              <p:cNvPr id="64" name="Picture 63">
                <a:extLst>
                  <a:ext uri="{FF2B5EF4-FFF2-40B4-BE49-F238E27FC236}">
                    <a16:creationId xmlns:a16="http://schemas.microsoft.com/office/drawing/2014/main" id="{7A2B3633-01AE-5849-9535-78CA5E0460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6407" y="3330359"/>
                <a:ext cx="2787857" cy="2175742"/>
              </a:xfrm>
              <a:prstGeom prst="rect">
                <a:avLst/>
              </a:prstGeom>
            </p:spPr>
          </p:pic>
          <p:pic>
            <p:nvPicPr>
              <p:cNvPr id="65" name="Picture 64">
                <a:extLst>
                  <a:ext uri="{FF2B5EF4-FFF2-40B4-BE49-F238E27FC236}">
                    <a16:creationId xmlns:a16="http://schemas.microsoft.com/office/drawing/2014/main" id="{0B758555-8147-6349-8136-A2CA3EE74371}"/>
                  </a:ext>
                </a:extLst>
              </p:cNvPr>
              <p:cNvPicPr>
                <a:picLocks noChangeAspect="1"/>
              </p:cNvPicPr>
              <p:nvPr/>
            </p:nvPicPr>
            <p:blipFill>
              <a:blip r:embed="rId4"/>
              <a:stretch>
                <a:fillRect/>
              </a:stretch>
            </p:blipFill>
            <p:spPr>
              <a:xfrm>
                <a:off x="7078078" y="3922744"/>
                <a:ext cx="1411285" cy="1411285"/>
              </a:xfrm>
              <a:prstGeom prst="rect">
                <a:avLst/>
              </a:prstGeom>
            </p:spPr>
          </p:pic>
        </p:grpSp>
        <p:sp>
          <p:nvSpPr>
            <p:cNvPr id="61" name="TextBox 60">
              <a:extLst>
                <a:ext uri="{FF2B5EF4-FFF2-40B4-BE49-F238E27FC236}">
                  <a16:creationId xmlns:a16="http://schemas.microsoft.com/office/drawing/2014/main" id="{A436A0AF-5633-4A4D-8B20-E7DF824AA0AA}"/>
                </a:ext>
              </a:extLst>
            </p:cNvPr>
            <p:cNvSpPr txBox="1"/>
            <p:nvPr/>
          </p:nvSpPr>
          <p:spPr>
            <a:xfrm>
              <a:off x="1792364" y="4670679"/>
              <a:ext cx="1077539" cy="276999"/>
            </a:xfrm>
            <a:prstGeom prst="rect">
              <a:avLst/>
            </a:prstGeom>
            <a:noFill/>
          </p:spPr>
          <p:txBody>
            <a:bodyPr wrap="none" rtlCol="0">
              <a:spAutoFit/>
            </a:bodyPr>
            <a:lstStyle/>
            <a:p>
              <a:r>
                <a:rPr lang="en-US" sz="1200" dirty="0"/>
                <a:t>Conventional</a:t>
              </a:r>
            </a:p>
          </p:txBody>
        </p:sp>
        <p:sp>
          <p:nvSpPr>
            <p:cNvPr id="63" name="TextBox 62">
              <a:extLst>
                <a:ext uri="{FF2B5EF4-FFF2-40B4-BE49-F238E27FC236}">
                  <a16:creationId xmlns:a16="http://schemas.microsoft.com/office/drawing/2014/main" id="{F4F1AEE7-DA5E-FF44-96DC-891E16957B59}"/>
                </a:ext>
              </a:extLst>
            </p:cNvPr>
            <p:cNvSpPr txBox="1"/>
            <p:nvPr/>
          </p:nvSpPr>
          <p:spPr>
            <a:xfrm>
              <a:off x="1439203" y="5464697"/>
              <a:ext cx="1375698" cy="276999"/>
            </a:xfrm>
            <a:prstGeom prst="rect">
              <a:avLst/>
            </a:prstGeom>
            <a:noFill/>
          </p:spPr>
          <p:txBody>
            <a:bodyPr wrap="none" rtlCol="0">
              <a:spAutoFit/>
            </a:bodyPr>
            <a:lstStyle/>
            <a:p>
              <a:r>
                <a:rPr lang="en-US" sz="1200" dirty="0"/>
                <a:t>Non-conventional</a:t>
              </a:r>
            </a:p>
          </p:txBody>
        </p:sp>
      </p:grpSp>
      <p:grpSp>
        <p:nvGrpSpPr>
          <p:cNvPr id="3" name="Group 2">
            <a:extLst>
              <a:ext uri="{FF2B5EF4-FFF2-40B4-BE49-F238E27FC236}">
                <a16:creationId xmlns:a16="http://schemas.microsoft.com/office/drawing/2014/main" id="{BC1C8BB6-305A-7346-AA94-508EF53D5241}"/>
              </a:ext>
            </a:extLst>
          </p:cNvPr>
          <p:cNvGrpSpPr/>
          <p:nvPr/>
        </p:nvGrpSpPr>
        <p:grpSpPr>
          <a:xfrm>
            <a:off x="395536" y="789964"/>
            <a:ext cx="3495297" cy="1760865"/>
            <a:chOff x="5098782" y="1088543"/>
            <a:chExt cx="3495297" cy="1760865"/>
          </a:xfrm>
        </p:grpSpPr>
        <p:sp>
          <p:nvSpPr>
            <p:cNvPr id="11" name="TextBox 10">
              <a:extLst>
                <a:ext uri="{FF2B5EF4-FFF2-40B4-BE49-F238E27FC236}">
                  <a16:creationId xmlns:a16="http://schemas.microsoft.com/office/drawing/2014/main" id="{5DA7A984-A2D6-F946-BFCC-67DB08706A2F}"/>
                </a:ext>
              </a:extLst>
            </p:cNvPr>
            <p:cNvSpPr txBox="1"/>
            <p:nvPr/>
          </p:nvSpPr>
          <p:spPr>
            <a:xfrm>
              <a:off x="5098782" y="1088543"/>
              <a:ext cx="3139001" cy="307777"/>
            </a:xfrm>
            <a:prstGeom prst="rect">
              <a:avLst/>
            </a:prstGeom>
            <a:noFill/>
          </p:spPr>
          <p:txBody>
            <a:bodyPr wrap="none" rtlCol="0">
              <a:spAutoFit/>
            </a:bodyPr>
            <a:lstStyle/>
            <a:p>
              <a:r>
                <a:rPr lang="en-US" b="1" dirty="0"/>
                <a:t>1. Energy spread and Energy chirp</a:t>
              </a:r>
            </a:p>
          </p:txBody>
        </p:sp>
        <p:grpSp>
          <p:nvGrpSpPr>
            <p:cNvPr id="34" name="Group 33">
              <a:extLst>
                <a:ext uri="{FF2B5EF4-FFF2-40B4-BE49-F238E27FC236}">
                  <a16:creationId xmlns:a16="http://schemas.microsoft.com/office/drawing/2014/main" id="{427646DB-EFD8-8443-8D94-5ADC1B1B0885}"/>
                </a:ext>
              </a:extLst>
            </p:cNvPr>
            <p:cNvGrpSpPr/>
            <p:nvPr/>
          </p:nvGrpSpPr>
          <p:grpSpPr>
            <a:xfrm>
              <a:off x="5367656" y="1442974"/>
              <a:ext cx="3226423" cy="1406434"/>
              <a:chOff x="4752031" y="1856730"/>
              <a:chExt cx="3226423" cy="1406434"/>
            </a:xfrm>
          </p:grpSpPr>
          <p:grpSp>
            <p:nvGrpSpPr>
              <p:cNvPr id="35" name="Group 34">
                <a:extLst>
                  <a:ext uri="{FF2B5EF4-FFF2-40B4-BE49-F238E27FC236}">
                    <a16:creationId xmlns:a16="http://schemas.microsoft.com/office/drawing/2014/main" id="{935BA341-38EF-5946-9912-F00B5AF9DD8A}"/>
                  </a:ext>
                </a:extLst>
              </p:cNvPr>
              <p:cNvGrpSpPr/>
              <p:nvPr/>
            </p:nvGrpSpPr>
            <p:grpSpPr>
              <a:xfrm>
                <a:off x="4752031" y="1856730"/>
                <a:ext cx="3226423" cy="1406434"/>
                <a:chOff x="6026097" y="3933056"/>
                <a:chExt cx="3226423" cy="1406434"/>
              </a:xfrm>
            </p:grpSpPr>
            <p:grpSp>
              <p:nvGrpSpPr>
                <p:cNvPr id="37" name="Group 36">
                  <a:extLst>
                    <a:ext uri="{FF2B5EF4-FFF2-40B4-BE49-F238E27FC236}">
                      <a16:creationId xmlns:a16="http://schemas.microsoft.com/office/drawing/2014/main" id="{D7B2A542-812D-EE42-9434-D367F2C3EDFD}"/>
                    </a:ext>
                  </a:extLst>
                </p:cNvPr>
                <p:cNvGrpSpPr/>
                <p:nvPr/>
              </p:nvGrpSpPr>
              <p:grpSpPr>
                <a:xfrm>
                  <a:off x="6026097" y="3933056"/>
                  <a:ext cx="3226423" cy="1237321"/>
                  <a:chOff x="6026097" y="4022958"/>
                  <a:chExt cx="3226423" cy="1237321"/>
                </a:xfrm>
              </p:grpSpPr>
              <p:grpSp>
                <p:nvGrpSpPr>
                  <p:cNvPr id="39" name="Group 38">
                    <a:extLst>
                      <a:ext uri="{FF2B5EF4-FFF2-40B4-BE49-F238E27FC236}">
                        <a16:creationId xmlns:a16="http://schemas.microsoft.com/office/drawing/2014/main" id="{0440C775-E71A-FF44-9560-ED24190AD056}"/>
                      </a:ext>
                    </a:extLst>
                  </p:cNvPr>
                  <p:cNvGrpSpPr/>
                  <p:nvPr/>
                </p:nvGrpSpPr>
                <p:grpSpPr>
                  <a:xfrm>
                    <a:off x="6026097" y="4022958"/>
                    <a:ext cx="3226423" cy="1237321"/>
                    <a:chOff x="2411760" y="1811067"/>
                    <a:chExt cx="4737100" cy="1816660"/>
                  </a:xfrm>
                </p:grpSpPr>
                <p:grpSp>
                  <p:nvGrpSpPr>
                    <p:cNvPr id="41" name="Group 40">
                      <a:extLst>
                        <a:ext uri="{FF2B5EF4-FFF2-40B4-BE49-F238E27FC236}">
                          <a16:creationId xmlns:a16="http://schemas.microsoft.com/office/drawing/2014/main" id="{E7B90937-1179-D34C-935F-DCA6553324C1}"/>
                        </a:ext>
                      </a:extLst>
                    </p:cNvPr>
                    <p:cNvGrpSpPr/>
                    <p:nvPr/>
                  </p:nvGrpSpPr>
                  <p:grpSpPr>
                    <a:xfrm>
                      <a:off x="2411760" y="1811067"/>
                      <a:ext cx="4737100" cy="1816660"/>
                      <a:chOff x="3727450" y="2298700"/>
                      <a:chExt cx="4737100" cy="1816660"/>
                    </a:xfrm>
                  </p:grpSpPr>
                  <p:pic>
                    <p:nvPicPr>
                      <p:cNvPr id="45" name="Picture 44">
                        <a:extLst>
                          <a:ext uri="{FF2B5EF4-FFF2-40B4-BE49-F238E27FC236}">
                            <a16:creationId xmlns:a16="http://schemas.microsoft.com/office/drawing/2014/main" id="{D87AE2CF-9BAA-474C-929A-D826D618D113}"/>
                          </a:ext>
                        </a:extLst>
                      </p:cNvPr>
                      <p:cNvPicPr>
                        <a:picLocks noChangeAspect="1"/>
                      </p:cNvPicPr>
                      <p:nvPr/>
                    </p:nvPicPr>
                    <p:blipFill rotWithShape="1">
                      <a:blip r:embed="rId5"/>
                      <a:srcRect b="21584"/>
                      <a:stretch/>
                    </p:blipFill>
                    <p:spPr>
                      <a:xfrm>
                        <a:off x="3727450" y="2298700"/>
                        <a:ext cx="4737100" cy="1772676"/>
                      </a:xfrm>
                      <a:prstGeom prst="rect">
                        <a:avLst/>
                      </a:prstGeom>
                    </p:spPr>
                  </p:pic>
                  <p:sp>
                    <p:nvSpPr>
                      <p:cNvPr id="46" name="Rectangle 45">
                        <a:extLst>
                          <a:ext uri="{FF2B5EF4-FFF2-40B4-BE49-F238E27FC236}">
                            <a16:creationId xmlns:a16="http://schemas.microsoft.com/office/drawing/2014/main" id="{FF3B37A2-F60F-BC44-9474-E0B9EEA856F8}"/>
                          </a:ext>
                        </a:extLst>
                      </p:cNvPr>
                      <p:cNvSpPr/>
                      <p:nvPr/>
                    </p:nvSpPr>
                    <p:spPr>
                      <a:xfrm>
                        <a:off x="7939619" y="3281014"/>
                        <a:ext cx="345519" cy="3455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200B42B6-6246-E44A-BE4B-B98E0702C64E}"/>
                          </a:ext>
                        </a:extLst>
                      </p:cNvPr>
                      <p:cNvSpPr/>
                      <p:nvPr/>
                    </p:nvSpPr>
                    <p:spPr>
                      <a:xfrm>
                        <a:off x="7268176" y="3422775"/>
                        <a:ext cx="406380" cy="376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D28F01C4-135D-E747-AA60-326E8B17E0EE}"/>
                          </a:ext>
                        </a:extLst>
                      </p:cNvPr>
                      <p:cNvSpPr/>
                      <p:nvPr/>
                    </p:nvSpPr>
                    <p:spPr>
                      <a:xfrm>
                        <a:off x="5890646" y="3738842"/>
                        <a:ext cx="406380" cy="376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087F9B91-AFD0-1E4D-97B6-74C00A305F68}"/>
                          </a:ext>
                        </a:extLst>
                      </p:cNvPr>
                      <p:cNvSpPr/>
                      <p:nvPr/>
                    </p:nvSpPr>
                    <p:spPr>
                      <a:xfrm>
                        <a:off x="5228138" y="3453773"/>
                        <a:ext cx="406380" cy="172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D54F0B35-237C-464D-B0C9-15787B639DFB}"/>
                          </a:ext>
                        </a:extLst>
                      </p:cNvPr>
                      <p:cNvSpPr/>
                      <p:nvPr/>
                    </p:nvSpPr>
                    <p:spPr>
                      <a:xfrm>
                        <a:off x="5627166" y="3415356"/>
                        <a:ext cx="659199" cy="2884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A6CBEF7B-B004-DE41-A01A-B347ED653277}"/>
                          </a:ext>
                        </a:extLst>
                      </p:cNvPr>
                      <p:cNvSpPr/>
                      <p:nvPr/>
                    </p:nvSpPr>
                    <p:spPr>
                      <a:xfrm>
                        <a:off x="3801320" y="3457331"/>
                        <a:ext cx="907735" cy="209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1339C445-CC9F-E546-9D22-1E63C2B63677}"/>
                          </a:ext>
                        </a:extLst>
                      </p:cNvPr>
                      <p:cNvSpPr/>
                      <p:nvPr/>
                    </p:nvSpPr>
                    <p:spPr>
                      <a:xfrm>
                        <a:off x="4770072" y="2702051"/>
                        <a:ext cx="240576" cy="6158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EF48C96-F4F2-844C-8FE9-21EB0BD5DB05}"/>
                          </a:ext>
                        </a:extLst>
                      </p:cNvPr>
                      <p:cNvSpPr/>
                      <p:nvPr/>
                    </p:nvSpPr>
                    <p:spPr>
                      <a:xfrm>
                        <a:off x="5569695" y="2638425"/>
                        <a:ext cx="240576" cy="6855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713C6918-CFBC-914B-9086-917473D93516}"/>
                          </a:ext>
                        </a:extLst>
                      </p:cNvPr>
                      <p:cNvSpPr/>
                      <p:nvPr/>
                    </p:nvSpPr>
                    <p:spPr>
                      <a:xfrm>
                        <a:off x="5559917" y="3429839"/>
                        <a:ext cx="240576" cy="6207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64EC9BA7-D4A2-FA43-9245-8CBD7217D4C7}"/>
                          </a:ext>
                        </a:extLst>
                      </p:cNvPr>
                      <p:cNvSpPr/>
                      <p:nvPr/>
                    </p:nvSpPr>
                    <p:spPr>
                      <a:xfrm>
                        <a:off x="3965369" y="3427816"/>
                        <a:ext cx="240576" cy="603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1A5973CA-7496-5A46-ADBB-B14D59A2AD40}"/>
                          </a:ext>
                        </a:extLst>
                      </p:cNvPr>
                      <p:cNvSpPr/>
                      <p:nvPr/>
                    </p:nvSpPr>
                    <p:spPr>
                      <a:xfrm>
                        <a:off x="3965369" y="2638425"/>
                        <a:ext cx="240576" cy="679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ectangle 41">
                      <a:extLst>
                        <a:ext uri="{FF2B5EF4-FFF2-40B4-BE49-F238E27FC236}">
                          <a16:creationId xmlns:a16="http://schemas.microsoft.com/office/drawing/2014/main" id="{5626CFC8-EEED-5D46-A35F-12504A20709D}"/>
                        </a:ext>
                      </a:extLst>
                    </p:cNvPr>
                    <p:cNvSpPr/>
                    <p:nvPr/>
                  </p:nvSpPr>
                  <p:spPr>
                    <a:xfrm>
                      <a:off x="2502850" y="2817527"/>
                      <a:ext cx="4138299" cy="136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Arrow Connector 42">
                      <a:extLst>
                        <a:ext uri="{FF2B5EF4-FFF2-40B4-BE49-F238E27FC236}">
                          <a16:creationId xmlns:a16="http://schemas.microsoft.com/office/drawing/2014/main" id="{9CBF2D31-985B-E04A-A4C0-F625FA38089E}"/>
                        </a:ext>
                      </a:extLst>
                    </p:cNvPr>
                    <p:cNvCxnSpPr>
                      <a:cxnSpLocks/>
                    </p:cNvCxnSpPr>
                    <p:nvPr/>
                  </p:nvCxnSpPr>
                  <p:spPr>
                    <a:xfrm>
                      <a:off x="2660168" y="2894600"/>
                      <a:ext cx="3974250" cy="0"/>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9F31D091-14F8-954F-96B6-24553287F3D0}"/>
                        </a:ext>
                      </a:extLst>
                    </p:cNvPr>
                    <p:cNvCxnSpPr>
                      <a:cxnSpLocks/>
                    </p:cNvCxnSpPr>
                    <p:nvPr/>
                  </p:nvCxnSpPr>
                  <p:spPr>
                    <a:xfrm>
                      <a:off x="5929147" y="2125714"/>
                      <a:ext cx="0" cy="1458029"/>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C9A19950-D169-9744-B6C6-266D3B60A51A}"/>
                          </a:ext>
                        </a:extLst>
                      </p:cNvPr>
                      <p:cNvSpPr txBox="1"/>
                      <p:nvPr/>
                    </p:nvSpPr>
                    <p:spPr>
                      <a:xfrm>
                        <a:off x="8655703" y="4578230"/>
                        <a:ext cx="406393" cy="338554"/>
                      </a:xfrm>
                      <a:prstGeom prst="rect">
                        <a:avLst/>
                      </a:prstGeom>
                      <a:noFill/>
                    </p:spPr>
                    <p:txBody>
                      <a:bodyPr wrap="none" lIns="0" tIns="0" rIns="0" bIns="0" rtlCol="0">
                        <a:spAutoFit/>
                      </a:bodyPr>
                      <a:lstStyle/>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𝑏𝑒𝑎𝑚</m:t>
                              </m:r>
                              <m:r>
                                <a:rPr lang="en-US" sz="1100" b="0" i="1" smtClean="0">
                                  <a:solidFill>
                                    <a:schemeClr val="tx1"/>
                                  </a:solidFill>
                                  <a:latin typeface="Cambria Math" panose="02040503050406030204" pitchFamily="18" charset="0"/>
                                </a:rPr>
                                <m:t> </m:t>
                              </m:r>
                            </m:oMath>
                          </m:oMathPara>
                        </a14:m>
                        <a:endParaRPr lang="en-US" sz="1100" b="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𝑎𝑥𝑖𝑠</m:t>
                              </m:r>
                            </m:oMath>
                          </m:oMathPara>
                        </a14:m>
                        <a:endParaRPr lang="en-US" sz="1000" dirty="0">
                          <a:solidFill>
                            <a:schemeClr val="tx1"/>
                          </a:solidFill>
                        </a:endParaRPr>
                      </a:p>
                    </p:txBody>
                  </p:sp>
                </mc:Choice>
                <mc:Fallback xmlns="">
                  <p:sp>
                    <p:nvSpPr>
                      <p:cNvPr id="278" name="TextBox 277">
                        <a:extLst>
                          <a:ext uri="{FF2B5EF4-FFF2-40B4-BE49-F238E27FC236}">
                            <a16:creationId xmlns:a16="http://schemas.microsoft.com/office/drawing/2014/main" id="{A55273C3-A051-1248-8AD6-E59F580E773C}"/>
                          </a:ext>
                        </a:extLst>
                      </p:cNvPr>
                      <p:cNvSpPr txBox="1">
                        <a:spLocks noRot="1" noChangeAspect="1" noMove="1" noResize="1" noEditPoints="1" noAdjustHandles="1" noChangeArrowheads="1" noChangeShapeType="1" noTextEdit="1"/>
                      </p:cNvSpPr>
                      <p:nvPr/>
                    </p:nvSpPr>
                    <p:spPr>
                      <a:xfrm>
                        <a:off x="8655703" y="4578230"/>
                        <a:ext cx="406393" cy="338554"/>
                      </a:xfrm>
                      <a:prstGeom prst="rect">
                        <a:avLst/>
                      </a:prstGeom>
                      <a:blipFill>
                        <a:blip r:embed="rId9"/>
                        <a:stretch>
                          <a:fillRect l="-12121" t="-3571" r="-9091"/>
                        </a:stretch>
                      </a:blipFill>
                    </p:spPr>
                    <p:txBody>
                      <a:bodyPr/>
                      <a:lstStyle/>
                      <a:p>
                        <a:r>
                          <a:rPr lang="en-US">
                            <a:noFill/>
                          </a:rPr>
                          <a:t> </a:t>
                        </a:r>
                      </a:p>
                    </p:txBody>
                  </p:sp>
                </mc:Fallback>
              </mc:AlternateContent>
            </p:grpSp>
            <p:pic>
              <p:nvPicPr>
                <p:cNvPr id="38" name="Graphic 37">
                  <a:extLst>
                    <a:ext uri="{FF2B5EF4-FFF2-40B4-BE49-F238E27FC236}">
                      <a16:creationId xmlns:a16="http://schemas.microsoft.com/office/drawing/2014/main" id="{5D025555-8C91-DF46-AA5C-1A88A11BA1D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934658" y="5137890"/>
                  <a:ext cx="1411200" cy="201600"/>
                </a:xfrm>
                <a:prstGeom prst="rect">
                  <a:avLst/>
                </a:prstGeom>
              </p:spPr>
            </p:pic>
          </p:grpSp>
          <p:sp>
            <p:nvSpPr>
              <p:cNvPr id="36" name="Rectangle 35">
                <a:extLst>
                  <a:ext uri="{FF2B5EF4-FFF2-40B4-BE49-F238E27FC236}">
                    <a16:creationId xmlns:a16="http://schemas.microsoft.com/office/drawing/2014/main" id="{9616B498-2192-6049-9BAD-6B881A01C1FC}"/>
                  </a:ext>
                </a:extLst>
              </p:cNvPr>
              <p:cNvSpPr/>
              <p:nvPr/>
            </p:nvSpPr>
            <p:spPr>
              <a:xfrm>
                <a:off x="5417484" y="2593212"/>
                <a:ext cx="242403"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7" name="Rectangle 66">
              <a:extLst>
                <a:ext uri="{FF2B5EF4-FFF2-40B4-BE49-F238E27FC236}">
                  <a16:creationId xmlns:a16="http://schemas.microsoft.com/office/drawing/2014/main" id="{FD325E38-43C5-5742-AC4A-FE1AE9B0C15E}"/>
                </a:ext>
              </a:extLst>
            </p:cNvPr>
            <p:cNvSpPr/>
            <p:nvPr/>
          </p:nvSpPr>
          <p:spPr>
            <a:xfrm>
              <a:off x="5738026" y="2412126"/>
              <a:ext cx="269831"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BDBF3E3E-7D37-124C-A6F1-240521A3B53C}"/>
                </a:ext>
              </a:extLst>
            </p:cNvPr>
            <p:cNvSpPr/>
            <p:nvPr/>
          </p:nvSpPr>
          <p:spPr>
            <a:xfrm>
              <a:off x="5890870" y="2080605"/>
              <a:ext cx="498062" cy="206159"/>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69" name="Picture 68">
            <a:extLst>
              <a:ext uri="{FF2B5EF4-FFF2-40B4-BE49-F238E27FC236}">
                <a16:creationId xmlns:a16="http://schemas.microsoft.com/office/drawing/2014/main" id="{025E1AFF-C4EF-F247-8925-53F58B591EAD}"/>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0" b="100000" l="0" r="100000"/>
                    </a14:imgEffect>
                  </a14:imgLayer>
                </a14:imgProps>
              </a:ext>
            </a:extLst>
          </a:blip>
          <a:stretch>
            <a:fillRect/>
          </a:stretch>
        </p:blipFill>
        <p:spPr>
          <a:xfrm>
            <a:off x="141920" y="2944220"/>
            <a:ext cx="1169062" cy="1253813"/>
          </a:xfrm>
          <a:prstGeom prst="rect">
            <a:avLst/>
          </a:prstGeom>
        </p:spPr>
      </p:pic>
      <p:sp>
        <p:nvSpPr>
          <p:cNvPr id="32" name="Rectangle 31">
            <a:extLst>
              <a:ext uri="{FF2B5EF4-FFF2-40B4-BE49-F238E27FC236}">
                <a16:creationId xmlns:a16="http://schemas.microsoft.com/office/drawing/2014/main" id="{24CB751A-5FF7-294C-B84A-B8F65745F085}"/>
              </a:ext>
            </a:extLst>
          </p:cNvPr>
          <p:cNvSpPr/>
          <p:nvPr/>
        </p:nvSpPr>
        <p:spPr>
          <a:xfrm>
            <a:off x="4832658" y="990040"/>
            <a:ext cx="3962731" cy="523220"/>
          </a:xfrm>
          <a:prstGeom prst="rect">
            <a:avLst/>
          </a:prstGeom>
        </p:spPr>
        <p:txBody>
          <a:bodyPr wrap="square">
            <a:spAutoFit/>
          </a:bodyPr>
          <a:lstStyle/>
          <a:p>
            <a:r>
              <a:rPr lang="en-US" b="1" dirty="0"/>
              <a:t>2. Correlations between longitudinal position and transverse position/divergence</a:t>
            </a:r>
            <a:endParaRPr lang="en-US" dirty="0"/>
          </a:p>
        </p:txBody>
      </p:sp>
      <p:grpSp>
        <p:nvGrpSpPr>
          <p:cNvPr id="5" name="Group 4">
            <a:extLst>
              <a:ext uri="{FF2B5EF4-FFF2-40B4-BE49-F238E27FC236}">
                <a16:creationId xmlns:a16="http://schemas.microsoft.com/office/drawing/2014/main" id="{58E93CF9-0682-9C4C-9F9D-B83BFC530FFB}"/>
              </a:ext>
            </a:extLst>
          </p:cNvPr>
          <p:cNvGrpSpPr/>
          <p:nvPr/>
        </p:nvGrpSpPr>
        <p:grpSpPr>
          <a:xfrm>
            <a:off x="5176316" y="1551770"/>
            <a:ext cx="3226423" cy="1390732"/>
            <a:chOff x="4723978" y="1661316"/>
            <a:chExt cx="3226423" cy="1390732"/>
          </a:xfrm>
        </p:grpSpPr>
        <p:grpSp>
          <p:nvGrpSpPr>
            <p:cNvPr id="12" name="Group 11">
              <a:extLst>
                <a:ext uri="{FF2B5EF4-FFF2-40B4-BE49-F238E27FC236}">
                  <a16:creationId xmlns:a16="http://schemas.microsoft.com/office/drawing/2014/main" id="{D3CA844D-DD7C-4846-865B-3D6DB996ABAC}"/>
                </a:ext>
              </a:extLst>
            </p:cNvPr>
            <p:cNvGrpSpPr/>
            <p:nvPr/>
          </p:nvGrpSpPr>
          <p:grpSpPr>
            <a:xfrm>
              <a:off x="4723978" y="1661316"/>
              <a:ext cx="3226423" cy="1390732"/>
              <a:chOff x="6017428" y="1588228"/>
              <a:chExt cx="3226423" cy="1390732"/>
            </a:xfrm>
          </p:grpSpPr>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7197AB8-E85C-6047-8FB9-E7F4F100D229}"/>
                      </a:ext>
                    </a:extLst>
                  </p:cNvPr>
                  <p:cNvSpPr txBox="1"/>
                  <p:nvPr/>
                </p:nvSpPr>
                <p:spPr>
                  <a:xfrm>
                    <a:off x="8611041" y="2136074"/>
                    <a:ext cx="406393" cy="338554"/>
                  </a:xfrm>
                  <a:prstGeom prst="rect">
                    <a:avLst/>
                  </a:prstGeom>
                  <a:noFill/>
                </p:spPr>
                <p:txBody>
                  <a:bodyPr wrap="none" lIns="0" tIns="0" rIns="0" bIns="0" rtlCol="0">
                    <a:spAutoFit/>
                  </a:bodyPr>
                  <a:lstStyle/>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𝑏𝑒𝑎𝑚</m:t>
                          </m:r>
                          <m:r>
                            <a:rPr lang="en-US" sz="1100" b="0" i="1" smtClean="0">
                              <a:solidFill>
                                <a:schemeClr val="tx1"/>
                              </a:solidFill>
                              <a:latin typeface="Cambria Math" panose="02040503050406030204" pitchFamily="18" charset="0"/>
                            </a:rPr>
                            <m:t> </m:t>
                          </m:r>
                        </m:oMath>
                      </m:oMathPara>
                    </a14:m>
                    <a:endParaRPr lang="en-US" sz="1100" b="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𝑎𝑥𝑖𝑠</m:t>
                          </m:r>
                        </m:oMath>
                      </m:oMathPara>
                    </a14:m>
                    <a:endParaRPr lang="en-US" sz="1000" dirty="0">
                      <a:solidFill>
                        <a:schemeClr val="tx1"/>
                      </a:solidFill>
                    </a:endParaRPr>
                  </a:p>
                </p:txBody>
              </p:sp>
            </mc:Choice>
            <mc:Fallback xmlns="">
              <p:sp>
                <p:nvSpPr>
                  <p:cNvPr id="150" name="TextBox 149">
                    <a:extLst>
                      <a:ext uri="{FF2B5EF4-FFF2-40B4-BE49-F238E27FC236}">
                        <a16:creationId xmlns:a16="http://schemas.microsoft.com/office/drawing/2014/main" id="{A625ACA6-53B1-2341-B026-14049B5B1FCC}"/>
                      </a:ext>
                    </a:extLst>
                  </p:cNvPr>
                  <p:cNvSpPr txBox="1">
                    <a:spLocks noRot="1" noChangeAspect="1" noMove="1" noResize="1" noEditPoints="1" noAdjustHandles="1" noChangeArrowheads="1" noChangeShapeType="1" noTextEdit="1"/>
                  </p:cNvSpPr>
                  <p:nvPr/>
                </p:nvSpPr>
                <p:spPr>
                  <a:xfrm>
                    <a:off x="8611041" y="2136074"/>
                    <a:ext cx="406393" cy="338554"/>
                  </a:xfrm>
                  <a:prstGeom prst="rect">
                    <a:avLst/>
                  </a:prstGeom>
                  <a:blipFill>
                    <a:blip r:embed="rId14"/>
                    <a:stretch>
                      <a:fillRect l="-9091" t="-3571" r="-6061"/>
                    </a:stretch>
                  </a:blipFill>
                </p:spPr>
                <p:txBody>
                  <a:bodyPr/>
                  <a:lstStyle/>
                  <a:p>
                    <a:r>
                      <a:rPr lang="en-US">
                        <a:noFill/>
                      </a:rPr>
                      <a:t> </a:t>
                    </a:r>
                  </a:p>
                </p:txBody>
              </p:sp>
            </mc:Fallback>
          </mc:AlternateContent>
          <p:pic>
            <p:nvPicPr>
              <p:cNvPr id="14" name="Picture 13">
                <a:extLst>
                  <a:ext uri="{FF2B5EF4-FFF2-40B4-BE49-F238E27FC236}">
                    <a16:creationId xmlns:a16="http://schemas.microsoft.com/office/drawing/2014/main" id="{0D57ED39-C98D-624F-BF1F-612A4622E471}"/>
                  </a:ext>
                </a:extLst>
              </p:cNvPr>
              <p:cNvPicPr>
                <a:picLocks noChangeAspect="1"/>
              </p:cNvPicPr>
              <p:nvPr/>
            </p:nvPicPr>
            <p:blipFill rotWithShape="1">
              <a:blip r:embed="rId5"/>
              <a:srcRect b="21584"/>
              <a:stretch/>
            </p:blipFill>
            <p:spPr>
              <a:xfrm>
                <a:off x="6017428" y="1588228"/>
                <a:ext cx="3226423" cy="1207364"/>
              </a:xfrm>
              <a:prstGeom prst="rect">
                <a:avLst/>
              </a:prstGeom>
            </p:spPr>
          </p:pic>
          <p:sp>
            <p:nvSpPr>
              <p:cNvPr id="15" name="Rectangle 14">
                <a:extLst>
                  <a:ext uri="{FF2B5EF4-FFF2-40B4-BE49-F238E27FC236}">
                    <a16:creationId xmlns:a16="http://schemas.microsoft.com/office/drawing/2014/main" id="{AE029130-9676-5E4E-AB05-07097FDB7C4D}"/>
                  </a:ext>
                </a:extLst>
              </p:cNvPr>
              <p:cNvSpPr/>
              <p:nvPr/>
            </p:nvSpPr>
            <p:spPr>
              <a:xfrm>
                <a:off x="8892995" y="2208852"/>
                <a:ext cx="235332" cy="235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62D56DC-EA97-554B-B3E1-396587CD9613}"/>
                  </a:ext>
                </a:extLst>
              </p:cNvPr>
              <p:cNvSpPr/>
              <p:nvPr/>
            </p:nvSpPr>
            <p:spPr>
              <a:xfrm>
                <a:off x="8429005" y="2353832"/>
                <a:ext cx="276784" cy="256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91D960-3F7B-3746-9974-F9B38BB841EA}"/>
                  </a:ext>
                </a:extLst>
              </p:cNvPr>
              <p:cNvSpPr/>
              <p:nvPr/>
            </p:nvSpPr>
            <p:spPr>
              <a:xfrm>
                <a:off x="7490774" y="2569104"/>
                <a:ext cx="276784" cy="256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BBF9AB0-4429-3A4D-BB74-F108F8CEAE43}"/>
                  </a:ext>
                </a:extLst>
              </p:cNvPr>
              <p:cNvSpPr/>
              <p:nvPr/>
            </p:nvSpPr>
            <p:spPr>
              <a:xfrm>
                <a:off x="7039542" y="2374944"/>
                <a:ext cx="276784" cy="117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5092899-5CC9-E14F-9273-BC19023FC4DF}"/>
                  </a:ext>
                </a:extLst>
              </p:cNvPr>
              <p:cNvSpPr/>
              <p:nvPr/>
            </p:nvSpPr>
            <p:spPr>
              <a:xfrm>
                <a:off x="6691740" y="2353832"/>
                <a:ext cx="242403"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698C7161-80F5-0A40-AB8F-BABCC05CDE4D}"/>
                  </a:ext>
                </a:extLst>
              </p:cNvPr>
              <p:cNvSpPr/>
              <p:nvPr/>
            </p:nvSpPr>
            <p:spPr>
              <a:xfrm>
                <a:off x="7311318" y="2348779"/>
                <a:ext cx="448978" cy="19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BEF1A1B-E22F-EC44-997C-1470BF7BFB0B}"/>
                  </a:ext>
                </a:extLst>
              </p:cNvPr>
              <p:cNvSpPr/>
              <p:nvPr/>
            </p:nvSpPr>
            <p:spPr>
              <a:xfrm>
                <a:off x="6067741" y="2377368"/>
                <a:ext cx="618255" cy="1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42FCFC0-3622-4A43-A571-DB3695C622CD}"/>
                  </a:ext>
                </a:extLst>
              </p:cNvPr>
              <p:cNvSpPr/>
              <p:nvPr/>
            </p:nvSpPr>
            <p:spPr>
              <a:xfrm>
                <a:off x="6727554" y="1862949"/>
                <a:ext cx="163856" cy="4194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05240CF-4780-8541-A05F-E2F2C0812F12}"/>
                  </a:ext>
                </a:extLst>
              </p:cNvPr>
              <p:cNvSpPr/>
              <p:nvPr/>
            </p:nvSpPr>
            <p:spPr>
              <a:xfrm>
                <a:off x="7272175" y="1819614"/>
                <a:ext cx="163856" cy="4669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3C2B781-E24B-0946-B7BE-0BDBEFEB762B}"/>
                  </a:ext>
                </a:extLst>
              </p:cNvPr>
              <p:cNvSpPr/>
              <p:nvPr/>
            </p:nvSpPr>
            <p:spPr>
              <a:xfrm>
                <a:off x="7265515" y="2358643"/>
                <a:ext cx="163856" cy="422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B20009F-D130-B04C-8508-9026C96A1834}"/>
                  </a:ext>
                </a:extLst>
              </p:cNvPr>
              <p:cNvSpPr/>
              <p:nvPr/>
            </p:nvSpPr>
            <p:spPr>
              <a:xfrm>
                <a:off x="6179474" y="2357265"/>
                <a:ext cx="163856"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E2217BE-C759-7641-AC90-8C9CB7AD97D2}"/>
                  </a:ext>
                </a:extLst>
              </p:cNvPr>
              <p:cNvSpPr/>
              <p:nvPr/>
            </p:nvSpPr>
            <p:spPr>
              <a:xfrm>
                <a:off x="6179474" y="1819614"/>
                <a:ext cx="163856" cy="4627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7B63DA1-DEF5-FC48-BCF8-075765E1B3CD}"/>
                  </a:ext>
                </a:extLst>
              </p:cNvPr>
              <p:cNvSpPr/>
              <p:nvPr/>
            </p:nvSpPr>
            <p:spPr>
              <a:xfrm>
                <a:off x="6079469" y="2273725"/>
                <a:ext cx="2818582" cy="928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a:extLst>
                  <a:ext uri="{FF2B5EF4-FFF2-40B4-BE49-F238E27FC236}">
                    <a16:creationId xmlns:a16="http://schemas.microsoft.com/office/drawing/2014/main" id="{B66A8825-6EC2-EF45-8F49-3ED8746E0D51}"/>
                  </a:ext>
                </a:extLst>
              </p:cNvPr>
              <p:cNvCxnSpPr>
                <a:cxnSpLocks/>
              </p:cNvCxnSpPr>
              <p:nvPr/>
            </p:nvCxnSpPr>
            <p:spPr>
              <a:xfrm>
                <a:off x="6186618" y="2326219"/>
                <a:ext cx="2706848" cy="0"/>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F2DDED5-A0A8-9144-9432-30B35BEC912E}"/>
                  </a:ext>
                </a:extLst>
              </p:cNvPr>
              <p:cNvCxnSpPr>
                <a:cxnSpLocks/>
              </p:cNvCxnSpPr>
              <p:nvPr/>
            </p:nvCxnSpPr>
            <p:spPr>
              <a:xfrm>
                <a:off x="8413109" y="1802533"/>
                <a:ext cx="0" cy="993059"/>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pic>
            <p:nvPicPr>
              <p:cNvPr id="30" name="Graphic 29">
                <a:extLst>
                  <a:ext uri="{FF2B5EF4-FFF2-40B4-BE49-F238E27FC236}">
                    <a16:creationId xmlns:a16="http://schemas.microsoft.com/office/drawing/2014/main" id="{FA28EEB4-7958-FF46-9547-F9F047631436}"/>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035239" y="2777360"/>
                <a:ext cx="1249920" cy="201600"/>
              </a:xfrm>
              <a:prstGeom prst="rect">
                <a:avLst/>
              </a:prstGeom>
            </p:spPr>
          </p:pic>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DD019A4D-0719-CE44-BFF4-65D8CB2D070E}"/>
                      </a:ext>
                    </a:extLst>
                  </p:cNvPr>
                  <p:cNvSpPr txBox="1"/>
                  <p:nvPr/>
                </p:nvSpPr>
                <p:spPr>
                  <a:xfrm>
                    <a:off x="8610634" y="2136074"/>
                    <a:ext cx="406393" cy="338554"/>
                  </a:xfrm>
                  <a:prstGeom prst="rect">
                    <a:avLst/>
                  </a:prstGeom>
                  <a:noFill/>
                </p:spPr>
                <p:txBody>
                  <a:bodyPr wrap="none" lIns="0" tIns="0" rIns="0" bIns="0" rtlCol="0">
                    <a:spAutoFit/>
                  </a:bodyPr>
                  <a:lstStyle/>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𝑏𝑒𝑎𝑚</m:t>
                          </m:r>
                          <m:r>
                            <a:rPr lang="en-US" sz="1100" b="0" i="1" smtClean="0">
                              <a:solidFill>
                                <a:schemeClr val="tx1"/>
                              </a:solidFill>
                              <a:latin typeface="Cambria Math" panose="02040503050406030204" pitchFamily="18" charset="0"/>
                            </a:rPr>
                            <m:t> </m:t>
                          </m:r>
                        </m:oMath>
                      </m:oMathPara>
                    </a14:m>
                    <a:endParaRPr lang="en-US" sz="1100" b="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sz="1100" b="0" i="1" smtClean="0">
                              <a:solidFill>
                                <a:schemeClr val="tx1"/>
                              </a:solidFill>
                              <a:latin typeface="Cambria Math" panose="02040503050406030204" pitchFamily="18" charset="0"/>
                            </a:rPr>
                            <m:t>𝑎𝑥𝑖𝑠</m:t>
                          </m:r>
                        </m:oMath>
                      </m:oMathPara>
                    </a14:m>
                    <a:endParaRPr lang="en-US" sz="1000" dirty="0">
                      <a:solidFill>
                        <a:schemeClr val="tx1"/>
                      </a:solidFill>
                    </a:endParaRPr>
                  </a:p>
                </p:txBody>
              </p:sp>
            </mc:Choice>
            <mc:Fallback xmlns="">
              <p:sp>
                <p:nvSpPr>
                  <p:cNvPr id="311" name="TextBox 310">
                    <a:extLst>
                      <a:ext uri="{FF2B5EF4-FFF2-40B4-BE49-F238E27FC236}">
                        <a16:creationId xmlns:a16="http://schemas.microsoft.com/office/drawing/2014/main" id="{BFD4BA7C-61A3-D94B-8AC7-7FCC4F4EEB7B}"/>
                      </a:ext>
                    </a:extLst>
                  </p:cNvPr>
                  <p:cNvSpPr txBox="1">
                    <a:spLocks noRot="1" noChangeAspect="1" noMove="1" noResize="1" noEditPoints="1" noAdjustHandles="1" noChangeArrowheads="1" noChangeShapeType="1" noTextEdit="1"/>
                  </p:cNvSpPr>
                  <p:nvPr/>
                </p:nvSpPr>
                <p:spPr>
                  <a:xfrm>
                    <a:off x="8610634" y="2136074"/>
                    <a:ext cx="406393" cy="338554"/>
                  </a:xfrm>
                  <a:prstGeom prst="rect">
                    <a:avLst/>
                  </a:prstGeom>
                  <a:blipFill>
                    <a:blip r:embed="rId8"/>
                    <a:stretch>
                      <a:fillRect l="-9091" t="-3571" r="-6061"/>
                    </a:stretch>
                  </a:blipFill>
                </p:spPr>
                <p:txBody>
                  <a:bodyPr/>
                  <a:lstStyle/>
                  <a:p>
                    <a:r>
                      <a:rPr lang="en-US">
                        <a:noFill/>
                      </a:rPr>
                      <a:t> </a:t>
                    </a:r>
                  </a:p>
                </p:txBody>
              </p:sp>
            </mc:Fallback>
          </mc:AlternateContent>
        </p:grpSp>
        <p:sp>
          <p:nvSpPr>
            <p:cNvPr id="70" name="Oval 69">
              <a:extLst>
                <a:ext uri="{FF2B5EF4-FFF2-40B4-BE49-F238E27FC236}">
                  <a16:creationId xmlns:a16="http://schemas.microsoft.com/office/drawing/2014/main" id="{6F5B3350-1BCC-D848-B6D7-1E9719C0103A}"/>
                </a:ext>
              </a:extLst>
            </p:cNvPr>
            <p:cNvSpPr/>
            <p:nvPr/>
          </p:nvSpPr>
          <p:spPr>
            <a:xfrm rot="19483635">
              <a:off x="5280098" y="2308404"/>
              <a:ext cx="498062" cy="206159"/>
            </a:xfrm>
            <a:prstGeom prst="ellipse">
              <a:avLst/>
            </a:prstGeom>
            <a:gradFill flip="none" rotWithShape="1">
              <a:gsLst>
                <a:gs pos="41000">
                  <a:srgbClr val="FFFF00">
                    <a:lumMod val="48000"/>
                    <a:lumOff val="52000"/>
                  </a:srgbClr>
                </a:gs>
                <a:gs pos="18000">
                  <a:srgbClr val="FFC000"/>
                </a:gs>
                <a:gs pos="0">
                  <a:srgbClr val="FF0000"/>
                </a:gs>
                <a:gs pos="62000">
                  <a:srgbClr val="92D050"/>
                </a:gs>
                <a:gs pos="83000">
                  <a:srgbClr val="0070C0"/>
                </a:gs>
                <a:gs pos="100000">
                  <a:srgbClr val="7030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72">
            <a:extLst>
              <a:ext uri="{FF2B5EF4-FFF2-40B4-BE49-F238E27FC236}">
                <a16:creationId xmlns:a16="http://schemas.microsoft.com/office/drawing/2014/main" id="{828CF7C7-B5F4-BC43-9FE3-FB2B7B9FC7FD}"/>
              </a:ext>
            </a:extLst>
          </p:cNvPr>
          <p:cNvGrpSpPr/>
          <p:nvPr/>
        </p:nvGrpSpPr>
        <p:grpSpPr>
          <a:xfrm>
            <a:off x="5502218" y="3049088"/>
            <a:ext cx="3398802" cy="1596168"/>
            <a:chOff x="1696720" y="1092248"/>
            <a:chExt cx="8838596" cy="4144877"/>
          </a:xfrm>
        </p:grpSpPr>
        <p:pic>
          <p:nvPicPr>
            <p:cNvPr id="74" name="Picture 73">
              <a:extLst>
                <a:ext uri="{FF2B5EF4-FFF2-40B4-BE49-F238E27FC236}">
                  <a16:creationId xmlns:a16="http://schemas.microsoft.com/office/drawing/2014/main" id="{D570C5BD-203D-CC46-B850-7483D549AF9D}"/>
                </a:ext>
              </a:extLst>
            </p:cNvPr>
            <p:cNvPicPr>
              <a:picLocks noChangeAspect="1"/>
            </p:cNvPicPr>
            <p:nvPr/>
          </p:nvPicPr>
          <p:blipFill rotWithShape="1">
            <a:blip r:embed="rId17"/>
            <a:srcRect l="436"/>
            <a:stretch/>
          </p:blipFill>
          <p:spPr>
            <a:xfrm>
              <a:off x="1696720" y="1418023"/>
              <a:ext cx="8838596" cy="3543300"/>
            </a:xfrm>
            <a:prstGeom prst="rect">
              <a:avLst/>
            </a:prstGeom>
          </p:spPr>
        </p:pic>
        <p:pic>
          <p:nvPicPr>
            <p:cNvPr id="75" name="Picture 74">
              <a:extLst>
                <a:ext uri="{FF2B5EF4-FFF2-40B4-BE49-F238E27FC236}">
                  <a16:creationId xmlns:a16="http://schemas.microsoft.com/office/drawing/2014/main" id="{8969A24A-82A5-5444-8411-6784CDE0D351}"/>
                </a:ext>
              </a:extLst>
            </p:cNvPr>
            <p:cNvPicPr>
              <a:picLocks noChangeAspect="1"/>
            </p:cNvPicPr>
            <p:nvPr/>
          </p:nvPicPr>
          <p:blipFill>
            <a:blip r:embed="rId18"/>
            <a:stretch>
              <a:fillRect/>
            </a:stretch>
          </p:blipFill>
          <p:spPr>
            <a:xfrm rot="16719419">
              <a:off x="9071654" y="3480732"/>
              <a:ext cx="1260381" cy="992949"/>
            </a:xfrm>
            <a:prstGeom prst="rect">
              <a:avLst/>
            </a:prstGeom>
          </p:spPr>
        </p:pic>
        <p:sp>
          <p:nvSpPr>
            <p:cNvPr id="76" name="TextBox 75">
              <a:extLst>
                <a:ext uri="{FF2B5EF4-FFF2-40B4-BE49-F238E27FC236}">
                  <a16:creationId xmlns:a16="http://schemas.microsoft.com/office/drawing/2014/main" id="{B2E4490C-83D4-BF4A-80D9-1DEA3CDFB057}"/>
                </a:ext>
              </a:extLst>
            </p:cNvPr>
            <p:cNvSpPr txBox="1"/>
            <p:nvPr/>
          </p:nvSpPr>
          <p:spPr>
            <a:xfrm>
              <a:off x="8437004" y="4233360"/>
              <a:ext cx="1714135" cy="959069"/>
            </a:xfrm>
            <a:prstGeom prst="rect">
              <a:avLst/>
            </a:prstGeom>
            <a:noFill/>
          </p:spPr>
          <p:txBody>
            <a:bodyPr wrap="none" rtlCol="0">
              <a:spAutoFit/>
            </a:bodyPr>
            <a:lstStyle/>
            <a:p>
              <a:r>
                <a:rPr lang="en-US" sz="1800" b="1" dirty="0">
                  <a:solidFill>
                    <a:srgbClr val="FF0000"/>
                  </a:solidFill>
                </a:rPr>
                <a:t>RFD</a:t>
              </a:r>
            </a:p>
          </p:txBody>
        </p:sp>
        <p:sp>
          <p:nvSpPr>
            <p:cNvPr id="77" name="TextBox 76">
              <a:extLst>
                <a:ext uri="{FF2B5EF4-FFF2-40B4-BE49-F238E27FC236}">
                  <a16:creationId xmlns:a16="http://schemas.microsoft.com/office/drawing/2014/main" id="{70CDACC3-ACEC-A347-9D34-9B66415E25C9}"/>
                </a:ext>
              </a:extLst>
            </p:cNvPr>
            <p:cNvSpPr txBox="1"/>
            <p:nvPr/>
          </p:nvSpPr>
          <p:spPr>
            <a:xfrm>
              <a:off x="3541481" y="1092248"/>
              <a:ext cx="5149072" cy="959069"/>
            </a:xfrm>
            <a:prstGeom prst="rect">
              <a:avLst/>
            </a:prstGeom>
            <a:noFill/>
          </p:spPr>
          <p:txBody>
            <a:bodyPr wrap="none" rtlCol="0">
              <a:spAutoFit/>
            </a:bodyPr>
            <a:lstStyle/>
            <a:p>
              <a:r>
                <a:rPr lang="en-US" sz="1800" b="1" dirty="0">
                  <a:solidFill>
                    <a:srgbClr val="FF0000"/>
                  </a:solidFill>
                </a:rPr>
                <a:t>QUADRUPOLES</a:t>
              </a:r>
              <a:endParaRPr lang="en-US" sz="1000" b="1" dirty="0">
                <a:solidFill>
                  <a:srgbClr val="FF0000"/>
                </a:solidFill>
              </a:endParaRPr>
            </a:p>
          </p:txBody>
        </p:sp>
        <p:pic>
          <p:nvPicPr>
            <p:cNvPr id="78" name="Picture 77">
              <a:extLst>
                <a:ext uri="{FF2B5EF4-FFF2-40B4-BE49-F238E27FC236}">
                  <a16:creationId xmlns:a16="http://schemas.microsoft.com/office/drawing/2014/main" id="{E80D735D-6EA8-6A45-BC09-44A667817D06}"/>
                </a:ext>
              </a:extLst>
            </p:cNvPr>
            <p:cNvPicPr>
              <a:picLocks noChangeAspect="1"/>
            </p:cNvPicPr>
            <p:nvPr/>
          </p:nvPicPr>
          <p:blipFill>
            <a:blip r:embed="rId19"/>
            <a:stretch>
              <a:fillRect/>
            </a:stretch>
          </p:blipFill>
          <p:spPr>
            <a:xfrm>
              <a:off x="3637280" y="1902119"/>
              <a:ext cx="5781040" cy="2544886"/>
            </a:xfrm>
            <a:prstGeom prst="rect">
              <a:avLst/>
            </a:prstGeom>
          </p:spPr>
        </p:pic>
        <p:pic>
          <p:nvPicPr>
            <p:cNvPr id="79" name="Picture 78">
              <a:extLst>
                <a:ext uri="{FF2B5EF4-FFF2-40B4-BE49-F238E27FC236}">
                  <a16:creationId xmlns:a16="http://schemas.microsoft.com/office/drawing/2014/main" id="{A1D2DD9E-5296-214E-BA4E-C14C662F9D13}"/>
                </a:ext>
              </a:extLst>
            </p:cNvPr>
            <p:cNvPicPr>
              <a:picLocks noChangeAspect="1"/>
            </p:cNvPicPr>
            <p:nvPr/>
          </p:nvPicPr>
          <p:blipFill>
            <a:blip r:embed="rId18"/>
            <a:stretch>
              <a:fillRect/>
            </a:stretch>
          </p:blipFill>
          <p:spPr>
            <a:xfrm rot="4307940" flipV="1">
              <a:off x="6745074" y="1760074"/>
              <a:ext cx="975968" cy="733422"/>
            </a:xfrm>
            <a:prstGeom prst="rect">
              <a:avLst/>
            </a:prstGeom>
          </p:spPr>
        </p:pic>
        <p:sp>
          <p:nvSpPr>
            <p:cNvPr id="80" name="TextBox 79">
              <a:extLst>
                <a:ext uri="{FF2B5EF4-FFF2-40B4-BE49-F238E27FC236}">
                  <a16:creationId xmlns:a16="http://schemas.microsoft.com/office/drawing/2014/main" id="{1DF808D1-2C76-D04A-A224-1003635B4BB8}"/>
                </a:ext>
              </a:extLst>
            </p:cNvPr>
            <p:cNvSpPr txBox="1"/>
            <p:nvPr/>
          </p:nvSpPr>
          <p:spPr>
            <a:xfrm>
              <a:off x="2273551" y="4278056"/>
              <a:ext cx="2981394" cy="959069"/>
            </a:xfrm>
            <a:prstGeom prst="rect">
              <a:avLst/>
            </a:prstGeom>
            <a:noFill/>
          </p:spPr>
          <p:txBody>
            <a:bodyPr wrap="none" rtlCol="0">
              <a:spAutoFit/>
            </a:bodyPr>
            <a:lstStyle/>
            <a:p>
              <a:r>
                <a:rPr lang="en-US" sz="1800" b="1" dirty="0">
                  <a:solidFill>
                    <a:srgbClr val="FF0000"/>
                  </a:solidFill>
                </a:rPr>
                <a:t>SCREEN</a:t>
              </a:r>
            </a:p>
          </p:txBody>
        </p:sp>
        <p:pic>
          <p:nvPicPr>
            <p:cNvPr id="81" name="Picture 80">
              <a:extLst>
                <a:ext uri="{FF2B5EF4-FFF2-40B4-BE49-F238E27FC236}">
                  <a16:creationId xmlns:a16="http://schemas.microsoft.com/office/drawing/2014/main" id="{BF0AB330-54C1-204C-AD2E-CEE53BAB0484}"/>
                </a:ext>
              </a:extLst>
            </p:cNvPr>
            <p:cNvPicPr>
              <a:picLocks noChangeAspect="1"/>
            </p:cNvPicPr>
            <p:nvPr/>
          </p:nvPicPr>
          <p:blipFill>
            <a:blip r:embed="rId18"/>
            <a:stretch>
              <a:fillRect/>
            </a:stretch>
          </p:blipFill>
          <p:spPr>
            <a:xfrm rot="17780194" flipV="1">
              <a:off x="1785566" y="3606802"/>
              <a:ext cx="975968" cy="733422"/>
            </a:xfrm>
            <a:prstGeom prst="rect">
              <a:avLst/>
            </a:prstGeom>
          </p:spPr>
        </p:pic>
      </p:grpSp>
      <p:grpSp>
        <p:nvGrpSpPr>
          <p:cNvPr id="82" name="Group 81">
            <a:extLst>
              <a:ext uri="{FF2B5EF4-FFF2-40B4-BE49-F238E27FC236}">
                <a16:creationId xmlns:a16="http://schemas.microsoft.com/office/drawing/2014/main" id="{45B647B3-22EB-0C46-A46A-2B9A745E44BC}"/>
              </a:ext>
            </a:extLst>
          </p:cNvPr>
          <p:cNvGrpSpPr/>
          <p:nvPr/>
        </p:nvGrpSpPr>
        <p:grpSpPr>
          <a:xfrm>
            <a:off x="65189" y="4757440"/>
            <a:ext cx="4360624" cy="371230"/>
            <a:chOff x="65189" y="4757440"/>
            <a:chExt cx="4360624" cy="371230"/>
          </a:xfrm>
        </p:grpSpPr>
        <p:pic>
          <p:nvPicPr>
            <p:cNvPr id="83" name="Picture 82">
              <a:extLst>
                <a:ext uri="{FF2B5EF4-FFF2-40B4-BE49-F238E27FC236}">
                  <a16:creationId xmlns:a16="http://schemas.microsoft.com/office/drawing/2014/main" id="{E0AF111B-6DF2-2C44-86D1-C6487C2CA0AC}"/>
                </a:ext>
              </a:extLst>
            </p:cNvPr>
            <p:cNvPicPr>
              <a:picLocks noChangeAspect="1"/>
            </p:cNvPicPr>
            <p:nvPr/>
          </p:nvPicPr>
          <p:blipFill>
            <a:blip r:embed="rId20"/>
            <a:stretch>
              <a:fillRect/>
            </a:stretch>
          </p:blipFill>
          <p:spPr>
            <a:xfrm>
              <a:off x="65189" y="4757440"/>
              <a:ext cx="372661" cy="371230"/>
            </a:xfrm>
            <a:prstGeom prst="rect">
              <a:avLst/>
            </a:prstGeom>
          </p:spPr>
        </p:pic>
        <p:pic>
          <p:nvPicPr>
            <p:cNvPr id="84" name="Picture 83">
              <a:extLst>
                <a:ext uri="{FF2B5EF4-FFF2-40B4-BE49-F238E27FC236}">
                  <a16:creationId xmlns:a16="http://schemas.microsoft.com/office/drawing/2014/main" id="{B3849310-6ED8-5D4F-8CB2-D7D4D38B61CE}"/>
                </a:ext>
              </a:extLst>
            </p:cNvPr>
            <p:cNvPicPr>
              <a:picLocks noChangeAspect="1"/>
            </p:cNvPicPr>
            <p:nvPr/>
          </p:nvPicPr>
          <p:blipFill rotWithShape="1">
            <a:blip r:embed="rId21"/>
            <a:srcRect l="30935" t="1" b="-5099"/>
            <a:stretch/>
          </p:blipFill>
          <p:spPr>
            <a:xfrm>
              <a:off x="1244776" y="4786060"/>
              <a:ext cx="3181037" cy="341309"/>
            </a:xfrm>
            <a:prstGeom prst="rect">
              <a:avLst/>
            </a:prstGeom>
          </p:spPr>
        </p:pic>
        <p:cxnSp>
          <p:nvCxnSpPr>
            <p:cNvPr id="85" name="Straight Connector 84">
              <a:extLst>
                <a:ext uri="{FF2B5EF4-FFF2-40B4-BE49-F238E27FC236}">
                  <a16:creationId xmlns:a16="http://schemas.microsoft.com/office/drawing/2014/main" id="{31EDF712-0212-384B-A61C-A584456EFDC8}"/>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86" name="Straight Connector 85">
              <a:extLst>
                <a:ext uri="{FF2B5EF4-FFF2-40B4-BE49-F238E27FC236}">
                  <a16:creationId xmlns:a16="http://schemas.microsoft.com/office/drawing/2014/main" id="{A97F0A46-D484-104C-B483-375240199ABD}"/>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87" name="Immagine 3">
              <a:extLst>
                <a:ext uri="{FF2B5EF4-FFF2-40B4-BE49-F238E27FC236}">
                  <a16:creationId xmlns:a16="http://schemas.microsoft.com/office/drawing/2014/main" id="{EBCC9F90-4E0E-4140-B243-FD98E305C769}"/>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88" name="Titolo 1">
            <a:extLst>
              <a:ext uri="{FF2B5EF4-FFF2-40B4-BE49-F238E27FC236}">
                <a16:creationId xmlns:a16="http://schemas.microsoft.com/office/drawing/2014/main" id="{2D5BB2EC-6FB8-9B40-900F-AE3561B82B33}"/>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Problem</a:t>
            </a:r>
          </a:p>
        </p:txBody>
      </p:sp>
      <p:cxnSp>
        <p:nvCxnSpPr>
          <p:cNvPr id="89" name="Straight Connector 88">
            <a:extLst>
              <a:ext uri="{FF2B5EF4-FFF2-40B4-BE49-F238E27FC236}">
                <a16:creationId xmlns:a16="http://schemas.microsoft.com/office/drawing/2014/main" id="{7216FDFE-76C8-0F45-BDDC-D66D353E10AE}"/>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90" name="Google Shape;55;p13">
            <a:extLst>
              <a:ext uri="{FF2B5EF4-FFF2-40B4-BE49-F238E27FC236}">
                <a16:creationId xmlns:a16="http://schemas.microsoft.com/office/drawing/2014/main" id="{12607754-E4C2-104E-9B3A-4155A1DB4C15}"/>
              </a:ext>
            </a:extLst>
          </p:cNvPr>
          <p:cNvPicPr preferRelativeResize="0"/>
          <p:nvPr/>
        </p:nvPicPr>
        <p:blipFill>
          <a:blip r:embed="rId23">
            <a:alphaModFix/>
          </a:blip>
          <a:stretch>
            <a:fillRect/>
          </a:stretch>
        </p:blipFill>
        <p:spPr>
          <a:xfrm>
            <a:off x="4523454" y="4773769"/>
            <a:ext cx="1044104" cy="338572"/>
          </a:xfrm>
          <a:prstGeom prst="rect">
            <a:avLst/>
          </a:prstGeom>
          <a:noFill/>
          <a:ln>
            <a:noFill/>
          </a:ln>
        </p:spPr>
      </p:pic>
      <p:sp>
        <p:nvSpPr>
          <p:cNvPr id="91" name="Google Shape;60;p13">
            <a:extLst>
              <a:ext uri="{FF2B5EF4-FFF2-40B4-BE49-F238E27FC236}">
                <a16:creationId xmlns:a16="http://schemas.microsoft.com/office/drawing/2014/main" id="{171C3EEF-C86D-9347-85E7-64514ED0F5E5}"/>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3769888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1</a:t>
            </a:r>
          </a:p>
        </p:txBody>
      </p:sp>
      <p:sp>
        <p:nvSpPr>
          <p:cNvPr id="7" name="Segnaposto numero diapositiva 6"/>
          <p:cNvSpPr>
            <a:spLocks noGrp="1"/>
          </p:cNvSpPr>
          <p:nvPr>
            <p:ph type="sldNum" sz="quarter" idx="12"/>
          </p:nvPr>
        </p:nvSpPr>
        <p:spPr/>
        <p:txBody>
          <a:bodyPr/>
          <a:lstStyle/>
          <a:p>
            <a:r>
              <a:rPr lang="it-IT" dirty="0"/>
              <a:t>18</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61C17086-648C-B346-BE1B-80249ED8786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FD325E38-43C5-5742-AC4A-FE1AE9B0C15E}"/>
              </a:ext>
            </a:extLst>
          </p:cNvPr>
          <p:cNvSpPr/>
          <p:nvPr/>
        </p:nvSpPr>
        <p:spPr>
          <a:xfrm>
            <a:off x="5738026" y="2412126"/>
            <a:ext cx="269831"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0" name="Picture 69">
            <a:extLst>
              <a:ext uri="{FF2B5EF4-FFF2-40B4-BE49-F238E27FC236}">
                <a16:creationId xmlns:a16="http://schemas.microsoft.com/office/drawing/2014/main" id="{A8B5C125-DAA0-7F45-BB69-32F1EC1F0E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23" y="1093610"/>
            <a:ext cx="4192775" cy="2400212"/>
          </a:xfrm>
          <a:prstGeom prst="rect">
            <a:avLst/>
          </a:prstGeom>
        </p:spPr>
      </p:pic>
      <p:pic>
        <p:nvPicPr>
          <p:cNvPr id="71" name="Graphic 70">
            <a:extLst>
              <a:ext uri="{FF2B5EF4-FFF2-40B4-BE49-F238E27FC236}">
                <a16:creationId xmlns:a16="http://schemas.microsoft.com/office/drawing/2014/main" id="{8DB8638F-D892-CD41-9404-837F919B4E7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5588" y="3619718"/>
            <a:ext cx="3787100" cy="752232"/>
          </a:xfrm>
          <a:prstGeom prst="rect">
            <a:avLst/>
          </a:prstGeom>
        </p:spPr>
      </p:pic>
      <p:sp>
        <p:nvSpPr>
          <p:cNvPr id="72" name="Rectangle 71">
            <a:extLst>
              <a:ext uri="{FF2B5EF4-FFF2-40B4-BE49-F238E27FC236}">
                <a16:creationId xmlns:a16="http://schemas.microsoft.com/office/drawing/2014/main" id="{6F0C0532-9878-F44F-860D-BA75612F56F8}"/>
              </a:ext>
            </a:extLst>
          </p:cNvPr>
          <p:cNvSpPr/>
          <p:nvPr/>
        </p:nvSpPr>
        <p:spPr>
          <a:xfrm>
            <a:off x="3203848" y="718689"/>
            <a:ext cx="2725426" cy="276999"/>
          </a:xfrm>
          <a:prstGeom prst="rect">
            <a:avLst/>
          </a:prstGeom>
        </p:spPr>
        <p:txBody>
          <a:bodyPr wrap="none">
            <a:spAutoFit/>
          </a:bodyPr>
          <a:lstStyle/>
          <a:p>
            <a:r>
              <a:rPr lang="en-US" sz="1200" b="1" dirty="0">
                <a:solidFill>
                  <a:srgbClr val="FF0000"/>
                </a:solidFill>
              </a:rPr>
              <a:t>1. Energy spread and Energy chirp</a:t>
            </a:r>
          </a:p>
        </p:txBody>
      </p:sp>
      <p:sp>
        <p:nvSpPr>
          <p:cNvPr id="5" name="TextBox 4">
            <a:extLst>
              <a:ext uri="{FF2B5EF4-FFF2-40B4-BE49-F238E27FC236}">
                <a16:creationId xmlns:a16="http://schemas.microsoft.com/office/drawing/2014/main" id="{5C8E6994-EBEF-174A-9724-648C16D1D4CE}"/>
              </a:ext>
            </a:extLst>
          </p:cNvPr>
          <p:cNvSpPr txBox="1"/>
          <p:nvPr/>
        </p:nvSpPr>
        <p:spPr>
          <a:xfrm>
            <a:off x="496001" y="966565"/>
            <a:ext cx="3884397" cy="276999"/>
          </a:xfrm>
          <a:prstGeom prst="rect">
            <a:avLst/>
          </a:prstGeom>
          <a:noFill/>
        </p:spPr>
        <p:txBody>
          <a:bodyPr wrap="none" rtlCol="0">
            <a:spAutoFit/>
          </a:bodyPr>
          <a:lstStyle/>
          <a:p>
            <a:r>
              <a:rPr lang="en-US" sz="1200" dirty="0">
                <a:solidFill>
                  <a:srgbClr val="FF0000"/>
                </a:solidFill>
              </a:rPr>
              <a:t>Developed</a:t>
            </a:r>
            <a:r>
              <a:rPr lang="en-US" sz="1200" dirty="0"/>
              <a:t> an </a:t>
            </a:r>
            <a:r>
              <a:rPr lang="en-US" sz="1200" dirty="0">
                <a:solidFill>
                  <a:srgbClr val="FF0000"/>
                </a:solidFill>
              </a:rPr>
              <a:t>analytical model </a:t>
            </a:r>
            <a:r>
              <a:rPr lang="en-US" sz="1200" dirty="0"/>
              <a:t>to include these </a:t>
            </a:r>
            <a:r>
              <a:rPr lang="en-US" sz="1200" dirty="0">
                <a:solidFill>
                  <a:srgbClr val="FF0000"/>
                </a:solidFill>
              </a:rPr>
              <a:t>effects</a:t>
            </a:r>
          </a:p>
        </p:txBody>
      </p:sp>
      <p:grpSp>
        <p:nvGrpSpPr>
          <p:cNvPr id="27" name="Group 26">
            <a:extLst>
              <a:ext uri="{FF2B5EF4-FFF2-40B4-BE49-F238E27FC236}">
                <a16:creationId xmlns:a16="http://schemas.microsoft.com/office/drawing/2014/main" id="{9E387A9F-D19E-DC4B-89AC-9A79DFEBF20C}"/>
              </a:ext>
            </a:extLst>
          </p:cNvPr>
          <p:cNvGrpSpPr/>
          <p:nvPr/>
        </p:nvGrpSpPr>
        <p:grpSpPr>
          <a:xfrm>
            <a:off x="65189" y="4757440"/>
            <a:ext cx="4360624" cy="371230"/>
            <a:chOff x="65189" y="4757440"/>
            <a:chExt cx="4360624" cy="371230"/>
          </a:xfrm>
        </p:grpSpPr>
        <p:pic>
          <p:nvPicPr>
            <p:cNvPr id="28" name="Picture 27">
              <a:extLst>
                <a:ext uri="{FF2B5EF4-FFF2-40B4-BE49-F238E27FC236}">
                  <a16:creationId xmlns:a16="http://schemas.microsoft.com/office/drawing/2014/main" id="{7285B18F-ABA5-5D4A-98F7-AE4C36C994D4}"/>
                </a:ext>
              </a:extLst>
            </p:cNvPr>
            <p:cNvPicPr>
              <a:picLocks noChangeAspect="1"/>
            </p:cNvPicPr>
            <p:nvPr/>
          </p:nvPicPr>
          <p:blipFill>
            <a:blip r:embed="rId6"/>
            <a:stretch>
              <a:fillRect/>
            </a:stretch>
          </p:blipFill>
          <p:spPr>
            <a:xfrm>
              <a:off x="65189" y="4757440"/>
              <a:ext cx="372661" cy="371230"/>
            </a:xfrm>
            <a:prstGeom prst="rect">
              <a:avLst/>
            </a:prstGeom>
          </p:spPr>
        </p:pic>
        <p:pic>
          <p:nvPicPr>
            <p:cNvPr id="29" name="Picture 28">
              <a:extLst>
                <a:ext uri="{FF2B5EF4-FFF2-40B4-BE49-F238E27FC236}">
                  <a16:creationId xmlns:a16="http://schemas.microsoft.com/office/drawing/2014/main" id="{A39709B5-229B-CE49-BB01-E9361115041E}"/>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30" name="Straight Connector 29">
              <a:extLst>
                <a:ext uri="{FF2B5EF4-FFF2-40B4-BE49-F238E27FC236}">
                  <a16:creationId xmlns:a16="http://schemas.microsoft.com/office/drawing/2014/main" id="{AF1676F3-0455-6844-BF92-C772C83DE0DC}"/>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CBBA8A49-3312-914A-9B3E-53CB03DD4C61}"/>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2" name="Immagine 3">
              <a:extLst>
                <a:ext uri="{FF2B5EF4-FFF2-40B4-BE49-F238E27FC236}">
                  <a16:creationId xmlns:a16="http://schemas.microsoft.com/office/drawing/2014/main" id="{F0B8A80D-1E85-7445-9B1D-E983EDB7421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7" name="Straight Connector 16">
            <a:extLst>
              <a:ext uri="{FF2B5EF4-FFF2-40B4-BE49-F238E27FC236}">
                <a16:creationId xmlns:a16="http://schemas.microsoft.com/office/drawing/2014/main" id="{B86CC0AB-1E6F-4D47-99DF-25B333C087AA}"/>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8" name="Google Shape;55;p13">
            <a:extLst>
              <a:ext uri="{FF2B5EF4-FFF2-40B4-BE49-F238E27FC236}">
                <a16:creationId xmlns:a16="http://schemas.microsoft.com/office/drawing/2014/main" id="{FC20A120-7C18-A449-ADE8-BE6D6CA76FD6}"/>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19" name="Google Shape;60;p13">
            <a:extLst>
              <a:ext uri="{FF2B5EF4-FFF2-40B4-BE49-F238E27FC236}">
                <a16:creationId xmlns:a16="http://schemas.microsoft.com/office/drawing/2014/main" id="{1F061466-021D-EE43-98A6-93E9B927E22B}"/>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0062712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1</a:t>
            </a:r>
          </a:p>
        </p:txBody>
      </p:sp>
      <p:sp>
        <p:nvSpPr>
          <p:cNvPr id="7" name="Segnaposto numero diapositiva 6"/>
          <p:cNvSpPr>
            <a:spLocks noGrp="1"/>
          </p:cNvSpPr>
          <p:nvPr>
            <p:ph type="sldNum" sz="quarter" idx="12"/>
          </p:nvPr>
        </p:nvSpPr>
        <p:spPr/>
        <p:txBody>
          <a:bodyPr/>
          <a:lstStyle/>
          <a:p>
            <a:r>
              <a:rPr lang="it-IT" dirty="0"/>
              <a:t>18</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61C17086-648C-B346-BE1B-80249ED8786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FD325E38-43C5-5742-AC4A-FE1AE9B0C15E}"/>
              </a:ext>
            </a:extLst>
          </p:cNvPr>
          <p:cNvSpPr/>
          <p:nvPr/>
        </p:nvSpPr>
        <p:spPr>
          <a:xfrm>
            <a:off x="5738026" y="2412126"/>
            <a:ext cx="269831"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0" name="Picture 69">
            <a:extLst>
              <a:ext uri="{FF2B5EF4-FFF2-40B4-BE49-F238E27FC236}">
                <a16:creationId xmlns:a16="http://schemas.microsoft.com/office/drawing/2014/main" id="{A8B5C125-DAA0-7F45-BB69-32F1EC1F0E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23" y="1093610"/>
            <a:ext cx="4192775" cy="2400212"/>
          </a:xfrm>
          <a:prstGeom prst="rect">
            <a:avLst/>
          </a:prstGeom>
        </p:spPr>
      </p:pic>
      <p:pic>
        <p:nvPicPr>
          <p:cNvPr id="71" name="Graphic 70">
            <a:extLst>
              <a:ext uri="{FF2B5EF4-FFF2-40B4-BE49-F238E27FC236}">
                <a16:creationId xmlns:a16="http://schemas.microsoft.com/office/drawing/2014/main" id="{8DB8638F-D892-CD41-9404-837F919B4E7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5588" y="3619718"/>
            <a:ext cx="3787100" cy="752232"/>
          </a:xfrm>
          <a:prstGeom prst="rect">
            <a:avLst/>
          </a:prstGeom>
        </p:spPr>
      </p:pic>
      <p:sp>
        <p:nvSpPr>
          <p:cNvPr id="72" name="Rectangle 71">
            <a:extLst>
              <a:ext uri="{FF2B5EF4-FFF2-40B4-BE49-F238E27FC236}">
                <a16:creationId xmlns:a16="http://schemas.microsoft.com/office/drawing/2014/main" id="{6F0C0532-9878-F44F-860D-BA75612F56F8}"/>
              </a:ext>
            </a:extLst>
          </p:cNvPr>
          <p:cNvSpPr/>
          <p:nvPr/>
        </p:nvSpPr>
        <p:spPr>
          <a:xfrm>
            <a:off x="3203848" y="718689"/>
            <a:ext cx="2725426" cy="276999"/>
          </a:xfrm>
          <a:prstGeom prst="rect">
            <a:avLst/>
          </a:prstGeom>
        </p:spPr>
        <p:txBody>
          <a:bodyPr wrap="none">
            <a:spAutoFit/>
          </a:bodyPr>
          <a:lstStyle/>
          <a:p>
            <a:r>
              <a:rPr lang="en-US" sz="1200" b="1" dirty="0">
                <a:solidFill>
                  <a:srgbClr val="FF0000"/>
                </a:solidFill>
              </a:rPr>
              <a:t>1. Energy spread and Energy chirp</a:t>
            </a:r>
          </a:p>
        </p:txBody>
      </p:sp>
      <p:grpSp>
        <p:nvGrpSpPr>
          <p:cNvPr id="2" name="Group 1">
            <a:extLst>
              <a:ext uri="{FF2B5EF4-FFF2-40B4-BE49-F238E27FC236}">
                <a16:creationId xmlns:a16="http://schemas.microsoft.com/office/drawing/2014/main" id="{306E973C-0FC7-5A40-8CF5-4ECF72093B92}"/>
              </a:ext>
            </a:extLst>
          </p:cNvPr>
          <p:cNvGrpSpPr/>
          <p:nvPr/>
        </p:nvGrpSpPr>
        <p:grpSpPr>
          <a:xfrm>
            <a:off x="4567095" y="1473363"/>
            <a:ext cx="4227644" cy="1485919"/>
            <a:chOff x="4427984" y="1851670"/>
            <a:chExt cx="4227644" cy="1485919"/>
          </a:xfrm>
        </p:grpSpPr>
        <p:pic>
          <p:nvPicPr>
            <p:cNvPr id="73" name="Picture 72">
              <a:extLst>
                <a:ext uri="{FF2B5EF4-FFF2-40B4-BE49-F238E27FC236}">
                  <a16:creationId xmlns:a16="http://schemas.microsoft.com/office/drawing/2014/main" id="{87365C82-7BE3-2D48-B96F-75AD3AE7B7F5}"/>
                </a:ext>
              </a:extLst>
            </p:cNvPr>
            <p:cNvPicPr>
              <a:picLocks noChangeAspect="1"/>
            </p:cNvPicPr>
            <p:nvPr/>
          </p:nvPicPr>
          <p:blipFill rotWithShape="1">
            <a:blip r:embed="rId6"/>
            <a:srcRect t="15931"/>
            <a:stretch/>
          </p:blipFill>
          <p:spPr>
            <a:xfrm>
              <a:off x="6348307" y="1897589"/>
              <a:ext cx="2307321" cy="1440000"/>
            </a:xfrm>
            <a:prstGeom prst="rect">
              <a:avLst/>
            </a:prstGeom>
          </p:spPr>
        </p:pic>
        <p:pic>
          <p:nvPicPr>
            <p:cNvPr id="75" name="Picture 74">
              <a:extLst>
                <a:ext uri="{FF2B5EF4-FFF2-40B4-BE49-F238E27FC236}">
                  <a16:creationId xmlns:a16="http://schemas.microsoft.com/office/drawing/2014/main" id="{0FC32B63-A520-9245-ABFC-5D64BE6740E1}"/>
                </a:ext>
              </a:extLst>
            </p:cNvPr>
            <p:cNvPicPr>
              <a:picLocks noChangeAspect="1"/>
            </p:cNvPicPr>
            <p:nvPr/>
          </p:nvPicPr>
          <p:blipFill rotWithShape="1">
            <a:blip r:embed="rId7">
              <a:extLst>
                <a:ext uri="{28A0092B-C50C-407E-A947-70E740481C1C}">
                  <a14:useLocalDpi xmlns:a14="http://schemas.microsoft.com/office/drawing/2010/main" val="0"/>
                </a:ext>
              </a:extLst>
            </a:blip>
            <a:srcRect t="2189" r="4207"/>
            <a:stretch/>
          </p:blipFill>
          <p:spPr>
            <a:xfrm>
              <a:off x="4427984" y="1851670"/>
              <a:ext cx="2095298" cy="1440000"/>
            </a:xfrm>
            <a:prstGeom prst="rect">
              <a:avLst/>
            </a:prstGeom>
          </p:spPr>
        </p:pic>
        <p:sp>
          <p:nvSpPr>
            <p:cNvPr id="76" name="TextBox 75">
              <a:extLst>
                <a:ext uri="{FF2B5EF4-FFF2-40B4-BE49-F238E27FC236}">
                  <a16:creationId xmlns:a16="http://schemas.microsoft.com/office/drawing/2014/main" id="{B28DFA19-3DFC-D144-A97B-D689FB63D945}"/>
                </a:ext>
              </a:extLst>
            </p:cNvPr>
            <p:cNvSpPr txBox="1"/>
            <p:nvPr/>
          </p:nvSpPr>
          <p:spPr>
            <a:xfrm>
              <a:off x="4707144" y="1897589"/>
              <a:ext cx="607859" cy="369332"/>
            </a:xfrm>
            <a:prstGeom prst="rect">
              <a:avLst/>
            </a:prstGeom>
            <a:noFill/>
          </p:spPr>
          <p:txBody>
            <a:bodyPr wrap="none" rtlCol="0">
              <a:spAutoFit/>
            </a:bodyPr>
            <a:lstStyle/>
            <a:p>
              <a:r>
                <a:rPr lang="en-US" sz="1800" dirty="0">
                  <a:solidFill>
                    <a:schemeClr val="bg1"/>
                  </a:solidFill>
                </a:rPr>
                <a:t>FEL</a:t>
              </a:r>
            </a:p>
          </p:txBody>
        </p:sp>
        <p:sp>
          <p:nvSpPr>
            <p:cNvPr id="77" name="TextBox 76">
              <a:extLst>
                <a:ext uri="{FF2B5EF4-FFF2-40B4-BE49-F238E27FC236}">
                  <a16:creationId xmlns:a16="http://schemas.microsoft.com/office/drawing/2014/main" id="{5E5A2650-2299-FE45-AE22-651037E38DF1}"/>
                </a:ext>
              </a:extLst>
            </p:cNvPr>
            <p:cNvSpPr txBox="1"/>
            <p:nvPr/>
          </p:nvSpPr>
          <p:spPr>
            <a:xfrm>
              <a:off x="6628372" y="1878130"/>
              <a:ext cx="1120820" cy="369332"/>
            </a:xfrm>
            <a:prstGeom prst="rect">
              <a:avLst/>
            </a:prstGeom>
            <a:noFill/>
          </p:spPr>
          <p:txBody>
            <a:bodyPr wrap="none" rtlCol="0">
              <a:spAutoFit/>
            </a:bodyPr>
            <a:lstStyle/>
            <a:p>
              <a:r>
                <a:rPr lang="en-US" sz="1800" dirty="0">
                  <a:solidFill>
                    <a:schemeClr val="bg1"/>
                  </a:solidFill>
                </a:rPr>
                <a:t>PLASMA</a:t>
              </a:r>
            </a:p>
          </p:txBody>
        </p:sp>
      </p:grpSp>
      <p:sp>
        <p:nvSpPr>
          <p:cNvPr id="5" name="TextBox 4">
            <a:extLst>
              <a:ext uri="{FF2B5EF4-FFF2-40B4-BE49-F238E27FC236}">
                <a16:creationId xmlns:a16="http://schemas.microsoft.com/office/drawing/2014/main" id="{5C8E6994-EBEF-174A-9724-648C16D1D4CE}"/>
              </a:ext>
            </a:extLst>
          </p:cNvPr>
          <p:cNvSpPr txBox="1"/>
          <p:nvPr/>
        </p:nvSpPr>
        <p:spPr>
          <a:xfrm>
            <a:off x="496001" y="966565"/>
            <a:ext cx="3884397" cy="276999"/>
          </a:xfrm>
          <a:prstGeom prst="rect">
            <a:avLst/>
          </a:prstGeom>
          <a:noFill/>
        </p:spPr>
        <p:txBody>
          <a:bodyPr wrap="none" rtlCol="0">
            <a:spAutoFit/>
          </a:bodyPr>
          <a:lstStyle/>
          <a:p>
            <a:r>
              <a:rPr lang="en-US" sz="1200" dirty="0">
                <a:solidFill>
                  <a:srgbClr val="FF0000"/>
                </a:solidFill>
              </a:rPr>
              <a:t>Developed</a:t>
            </a:r>
            <a:r>
              <a:rPr lang="en-US" sz="1200" dirty="0"/>
              <a:t> an </a:t>
            </a:r>
            <a:r>
              <a:rPr lang="en-US" sz="1200" dirty="0">
                <a:solidFill>
                  <a:srgbClr val="FF0000"/>
                </a:solidFill>
              </a:rPr>
              <a:t>analytical model </a:t>
            </a:r>
            <a:r>
              <a:rPr lang="en-US" sz="1200" dirty="0"/>
              <a:t>to include these </a:t>
            </a:r>
            <a:r>
              <a:rPr lang="en-US" sz="1200" dirty="0">
                <a:solidFill>
                  <a:srgbClr val="FF0000"/>
                </a:solidFill>
              </a:rPr>
              <a:t>effects</a:t>
            </a:r>
          </a:p>
        </p:txBody>
      </p:sp>
      <p:grpSp>
        <p:nvGrpSpPr>
          <p:cNvPr id="27" name="Group 26">
            <a:extLst>
              <a:ext uri="{FF2B5EF4-FFF2-40B4-BE49-F238E27FC236}">
                <a16:creationId xmlns:a16="http://schemas.microsoft.com/office/drawing/2014/main" id="{9E387A9F-D19E-DC4B-89AC-9A79DFEBF20C}"/>
              </a:ext>
            </a:extLst>
          </p:cNvPr>
          <p:cNvGrpSpPr/>
          <p:nvPr/>
        </p:nvGrpSpPr>
        <p:grpSpPr>
          <a:xfrm>
            <a:off x="65189" y="4757440"/>
            <a:ext cx="4360624" cy="371230"/>
            <a:chOff x="65189" y="4757440"/>
            <a:chExt cx="4360624" cy="371230"/>
          </a:xfrm>
        </p:grpSpPr>
        <p:pic>
          <p:nvPicPr>
            <p:cNvPr id="28" name="Picture 27">
              <a:extLst>
                <a:ext uri="{FF2B5EF4-FFF2-40B4-BE49-F238E27FC236}">
                  <a16:creationId xmlns:a16="http://schemas.microsoft.com/office/drawing/2014/main" id="{7285B18F-ABA5-5D4A-98F7-AE4C36C994D4}"/>
                </a:ext>
              </a:extLst>
            </p:cNvPr>
            <p:cNvPicPr>
              <a:picLocks noChangeAspect="1"/>
            </p:cNvPicPr>
            <p:nvPr/>
          </p:nvPicPr>
          <p:blipFill>
            <a:blip r:embed="rId8"/>
            <a:stretch>
              <a:fillRect/>
            </a:stretch>
          </p:blipFill>
          <p:spPr>
            <a:xfrm>
              <a:off x="65189" y="4757440"/>
              <a:ext cx="372661" cy="371230"/>
            </a:xfrm>
            <a:prstGeom prst="rect">
              <a:avLst/>
            </a:prstGeom>
          </p:spPr>
        </p:pic>
        <p:pic>
          <p:nvPicPr>
            <p:cNvPr id="29" name="Picture 28">
              <a:extLst>
                <a:ext uri="{FF2B5EF4-FFF2-40B4-BE49-F238E27FC236}">
                  <a16:creationId xmlns:a16="http://schemas.microsoft.com/office/drawing/2014/main" id="{A39709B5-229B-CE49-BB01-E9361115041E}"/>
                </a:ext>
              </a:extLst>
            </p:cNvPr>
            <p:cNvPicPr>
              <a:picLocks noChangeAspect="1"/>
            </p:cNvPicPr>
            <p:nvPr/>
          </p:nvPicPr>
          <p:blipFill rotWithShape="1">
            <a:blip r:embed="rId9"/>
            <a:srcRect l="30935" t="1" b="-5099"/>
            <a:stretch/>
          </p:blipFill>
          <p:spPr>
            <a:xfrm>
              <a:off x="1244776" y="4786060"/>
              <a:ext cx="3181037" cy="341309"/>
            </a:xfrm>
            <a:prstGeom prst="rect">
              <a:avLst/>
            </a:prstGeom>
          </p:spPr>
        </p:pic>
        <p:cxnSp>
          <p:nvCxnSpPr>
            <p:cNvPr id="30" name="Straight Connector 29">
              <a:extLst>
                <a:ext uri="{FF2B5EF4-FFF2-40B4-BE49-F238E27FC236}">
                  <a16:creationId xmlns:a16="http://schemas.microsoft.com/office/drawing/2014/main" id="{AF1676F3-0455-6844-BF92-C772C83DE0DC}"/>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CBBA8A49-3312-914A-9B3E-53CB03DD4C61}"/>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2" name="Immagine 3">
              <a:extLst>
                <a:ext uri="{FF2B5EF4-FFF2-40B4-BE49-F238E27FC236}">
                  <a16:creationId xmlns:a16="http://schemas.microsoft.com/office/drawing/2014/main" id="{F0B8A80D-1E85-7445-9B1D-E983EDB7421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22" name="Straight Connector 21">
            <a:extLst>
              <a:ext uri="{FF2B5EF4-FFF2-40B4-BE49-F238E27FC236}">
                <a16:creationId xmlns:a16="http://schemas.microsoft.com/office/drawing/2014/main" id="{462EF900-3843-6348-9555-141FE7B2CDF0}"/>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3" name="Google Shape;55;p13">
            <a:extLst>
              <a:ext uri="{FF2B5EF4-FFF2-40B4-BE49-F238E27FC236}">
                <a16:creationId xmlns:a16="http://schemas.microsoft.com/office/drawing/2014/main" id="{4D86C8A3-14D5-DD42-A9AD-04464477E6D2}"/>
              </a:ext>
            </a:extLst>
          </p:cNvPr>
          <p:cNvPicPr preferRelativeResize="0"/>
          <p:nvPr/>
        </p:nvPicPr>
        <p:blipFill>
          <a:blip r:embed="rId11">
            <a:alphaModFix/>
          </a:blip>
          <a:stretch>
            <a:fillRect/>
          </a:stretch>
        </p:blipFill>
        <p:spPr>
          <a:xfrm>
            <a:off x="4523454" y="4773769"/>
            <a:ext cx="1044104" cy="338572"/>
          </a:xfrm>
          <a:prstGeom prst="rect">
            <a:avLst/>
          </a:prstGeom>
          <a:noFill/>
          <a:ln>
            <a:noFill/>
          </a:ln>
        </p:spPr>
      </p:pic>
      <p:sp>
        <p:nvSpPr>
          <p:cNvPr id="24" name="Google Shape;60;p13">
            <a:extLst>
              <a:ext uri="{FF2B5EF4-FFF2-40B4-BE49-F238E27FC236}">
                <a16:creationId xmlns:a16="http://schemas.microsoft.com/office/drawing/2014/main" id="{C1437C4E-1EC2-E749-8089-4B5BD4AD33F5}"/>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4247405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1</a:t>
            </a:r>
          </a:p>
        </p:txBody>
      </p:sp>
      <p:sp>
        <p:nvSpPr>
          <p:cNvPr id="7" name="Segnaposto numero diapositiva 6"/>
          <p:cNvSpPr>
            <a:spLocks noGrp="1"/>
          </p:cNvSpPr>
          <p:nvPr>
            <p:ph type="sldNum" sz="quarter" idx="12"/>
          </p:nvPr>
        </p:nvSpPr>
        <p:spPr/>
        <p:txBody>
          <a:bodyPr/>
          <a:lstStyle/>
          <a:p>
            <a:r>
              <a:rPr lang="it-IT" dirty="0"/>
              <a:t>18</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61C17086-648C-B346-BE1B-80249ED8786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FD325E38-43C5-5742-AC4A-FE1AE9B0C15E}"/>
              </a:ext>
            </a:extLst>
          </p:cNvPr>
          <p:cNvSpPr/>
          <p:nvPr/>
        </p:nvSpPr>
        <p:spPr>
          <a:xfrm>
            <a:off x="5738026" y="2412126"/>
            <a:ext cx="269831"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0" name="Picture 69">
            <a:extLst>
              <a:ext uri="{FF2B5EF4-FFF2-40B4-BE49-F238E27FC236}">
                <a16:creationId xmlns:a16="http://schemas.microsoft.com/office/drawing/2014/main" id="{A8B5C125-DAA0-7F45-BB69-32F1EC1F0E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23" y="1093610"/>
            <a:ext cx="4192775" cy="2400212"/>
          </a:xfrm>
          <a:prstGeom prst="rect">
            <a:avLst/>
          </a:prstGeom>
        </p:spPr>
      </p:pic>
      <p:pic>
        <p:nvPicPr>
          <p:cNvPr id="71" name="Graphic 70">
            <a:extLst>
              <a:ext uri="{FF2B5EF4-FFF2-40B4-BE49-F238E27FC236}">
                <a16:creationId xmlns:a16="http://schemas.microsoft.com/office/drawing/2014/main" id="{8DB8638F-D892-CD41-9404-837F919B4E7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5588" y="3619718"/>
            <a:ext cx="3787100" cy="752232"/>
          </a:xfrm>
          <a:prstGeom prst="rect">
            <a:avLst/>
          </a:prstGeom>
        </p:spPr>
      </p:pic>
      <p:sp>
        <p:nvSpPr>
          <p:cNvPr id="72" name="Rectangle 71">
            <a:extLst>
              <a:ext uri="{FF2B5EF4-FFF2-40B4-BE49-F238E27FC236}">
                <a16:creationId xmlns:a16="http://schemas.microsoft.com/office/drawing/2014/main" id="{6F0C0532-9878-F44F-860D-BA75612F56F8}"/>
              </a:ext>
            </a:extLst>
          </p:cNvPr>
          <p:cNvSpPr/>
          <p:nvPr/>
        </p:nvSpPr>
        <p:spPr>
          <a:xfrm>
            <a:off x="3203848" y="718689"/>
            <a:ext cx="2725426" cy="276999"/>
          </a:xfrm>
          <a:prstGeom prst="rect">
            <a:avLst/>
          </a:prstGeom>
        </p:spPr>
        <p:txBody>
          <a:bodyPr wrap="none">
            <a:spAutoFit/>
          </a:bodyPr>
          <a:lstStyle/>
          <a:p>
            <a:r>
              <a:rPr lang="en-US" sz="1200" b="1" dirty="0">
                <a:solidFill>
                  <a:srgbClr val="FF0000"/>
                </a:solidFill>
              </a:rPr>
              <a:t>1. Energy spread and Energy chirp</a:t>
            </a:r>
          </a:p>
        </p:txBody>
      </p:sp>
      <p:grpSp>
        <p:nvGrpSpPr>
          <p:cNvPr id="2" name="Group 1">
            <a:extLst>
              <a:ext uri="{FF2B5EF4-FFF2-40B4-BE49-F238E27FC236}">
                <a16:creationId xmlns:a16="http://schemas.microsoft.com/office/drawing/2014/main" id="{306E973C-0FC7-5A40-8CF5-4ECF72093B92}"/>
              </a:ext>
            </a:extLst>
          </p:cNvPr>
          <p:cNvGrpSpPr/>
          <p:nvPr/>
        </p:nvGrpSpPr>
        <p:grpSpPr>
          <a:xfrm>
            <a:off x="4567095" y="1473363"/>
            <a:ext cx="4227644" cy="1485919"/>
            <a:chOff x="4427984" y="1851670"/>
            <a:chExt cx="4227644" cy="1485919"/>
          </a:xfrm>
        </p:grpSpPr>
        <p:pic>
          <p:nvPicPr>
            <p:cNvPr id="73" name="Picture 72">
              <a:extLst>
                <a:ext uri="{FF2B5EF4-FFF2-40B4-BE49-F238E27FC236}">
                  <a16:creationId xmlns:a16="http://schemas.microsoft.com/office/drawing/2014/main" id="{87365C82-7BE3-2D48-B96F-75AD3AE7B7F5}"/>
                </a:ext>
              </a:extLst>
            </p:cNvPr>
            <p:cNvPicPr>
              <a:picLocks noChangeAspect="1"/>
            </p:cNvPicPr>
            <p:nvPr/>
          </p:nvPicPr>
          <p:blipFill rotWithShape="1">
            <a:blip r:embed="rId6"/>
            <a:srcRect t="15931"/>
            <a:stretch/>
          </p:blipFill>
          <p:spPr>
            <a:xfrm>
              <a:off x="6348307" y="1897589"/>
              <a:ext cx="2307321" cy="1440000"/>
            </a:xfrm>
            <a:prstGeom prst="rect">
              <a:avLst/>
            </a:prstGeom>
          </p:spPr>
        </p:pic>
        <p:pic>
          <p:nvPicPr>
            <p:cNvPr id="75" name="Picture 74">
              <a:extLst>
                <a:ext uri="{FF2B5EF4-FFF2-40B4-BE49-F238E27FC236}">
                  <a16:creationId xmlns:a16="http://schemas.microsoft.com/office/drawing/2014/main" id="{0FC32B63-A520-9245-ABFC-5D64BE6740E1}"/>
                </a:ext>
              </a:extLst>
            </p:cNvPr>
            <p:cNvPicPr>
              <a:picLocks noChangeAspect="1"/>
            </p:cNvPicPr>
            <p:nvPr/>
          </p:nvPicPr>
          <p:blipFill rotWithShape="1">
            <a:blip r:embed="rId7">
              <a:extLst>
                <a:ext uri="{28A0092B-C50C-407E-A947-70E740481C1C}">
                  <a14:useLocalDpi xmlns:a14="http://schemas.microsoft.com/office/drawing/2010/main" val="0"/>
                </a:ext>
              </a:extLst>
            </a:blip>
            <a:srcRect t="2189" r="4207"/>
            <a:stretch/>
          </p:blipFill>
          <p:spPr>
            <a:xfrm>
              <a:off x="4427984" y="1851670"/>
              <a:ext cx="2095298" cy="1440000"/>
            </a:xfrm>
            <a:prstGeom prst="rect">
              <a:avLst/>
            </a:prstGeom>
          </p:spPr>
        </p:pic>
        <p:sp>
          <p:nvSpPr>
            <p:cNvPr id="76" name="TextBox 75">
              <a:extLst>
                <a:ext uri="{FF2B5EF4-FFF2-40B4-BE49-F238E27FC236}">
                  <a16:creationId xmlns:a16="http://schemas.microsoft.com/office/drawing/2014/main" id="{B28DFA19-3DFC-D144-A97B-D689FB63D945}"/>
                </a:ext>
              </a:extLst>
            </p:cNvPr>
            <p:cNvSpPr txBox="1"/>
            <p:nvPr/>
          </p:nvSpPr>
          <p:spPr>
            <a:xfrm>
              <a:off x="4707144" y="1897589"/>
              <a:ext cx="607859" cy="369332"/>
            </a:xfrm>
            <a:prstGeom prst="rect">
              <a:avLst/>
            </a:prstGeom>
            <a:noFill/>
          </p:spPr>
          <p:txBody>
            <a:bodyPr wrap="none" rtlCol="0">
              <a:spAutoFit/>
            </a:bodyPr>
            <a:lstStyle/>
            <a:p>
              <a:r>
                <a:rPr lang="en-US" sz="1800" dirty="0">
                  <a:solidFill>
                    <a:schemeClr val="bg1"/>
                  </a:solidFill>
                </a:rPr>
                <a:t>FEL</a:t>
              </a:r>
            </a:p>
          </p:txBody>
        </p:sp>
        <p:sp>
          <p:nvSpPr>
            <p:cNvPr id="77" name="TextBox 76">
              <a:extLst>
                <a:ext uri="{FF2B5EF4-FFF2-40B4-BE49-F238E27FC236}">
                  <a16:creationId xmlns:a16="http://schemas.microsoft.com/office/drawing/2014/main" id="{5E5A2650-2299-FE45-AE22-651037E38DF1}"/>
                </a:ext>
              </a:extLst>
            </p:cNvPr>
            <p:cNvSpPr txBox="1"/>
            <p:nvPr/>
          </p:nvSpPr>
          <p:spPr>
            <a:xfrm>
              <a:off x="6628372" y="1878130"/>
              <a:ext cx="1120820" cy="369332"/>
            </a:xfrm>
            <a:prstGeom prst="rect">
              <a:avLst/>
            </a:prstGeom>
            <a:noFill/>
          </p:spPr>
          <p:txBody>
            <a:bodyPr wrap="none" rtlCol="0">
              <a:spAutoFit/>
            </a:bodyPr>
            <a:lstStyle/>
            <a:p>
              <a:r>
                <a:rPr lang="en-US" sz="1800" dirty="0">
                  <a:solidFill>
                    <a:schemeClr val="bg1"/>
                  </a:solidFill>
                </a:rPr>
                <a:t>PLASMA</a:t>
              </a:r>
            </a:p>
          </p:txBody>
        </p:sp>
      </p:grpSp>
      <p:grpSp>
        <p:nvGrpSpPr>
          <p:cNvPr id="3" name="Group 2">
            <a:extLst>
              <a:ext uri="{FF2B5EF4-FFF2-40B4-BE49-F238E27FC236}">
                <a16:creationId xmlns:a16="http://schemas.microsoft.com/office/drawing/2014/main" id="{F6AC552A-E26D-DA41-B719-6544548242DC}"/>
              </a:ext>
            </a:extLst>
          </p:cNvPr>
          <p:cNvGrpSpPr/>
          <p:nvPr/>
        </p:nvGrpSpPr>
        <p:grpSpPr>
          <a:xfrm>
            <a:off x="4475778" y="3138058"/>
            <a:ext cx="4241957" cy="1368152"/>
            <a:chOff x="4409114" y="3291830"/>
            <a:chExt cx="4241957" cy="1368152"/>
          </a:xfrm>
        </p:grpSpPr>
        <p:pic>
          <p:nvPicPr>
            <p:cNvPr id="78" name="Picture 77">
              <a:extLst>
                <a:ext uri="{FF2B5EF4-FFF2-40B4-BE49-F238E27FC236}">
                  <a16:creationId xmlns:a16="http://schemas.microsoft.com/office/drawing/2014/main" id="{1E2CD558-EB6C-1844-813D-BDD3E1B9B988}"/>
                </a:ext>
              </a:extLst>
            </p:cNvPr>
            <p:cNvPicPr>
              <a:picLocks noChangeAspect="1"/>
            </p:cNvPicPr>
            <p:nvPr/>
          </p:nvPicPr>
          <p:blipFill>
            <a:blip r:embed="rId8"/>
            <a:stretch>
              <a:fillRect/>
            </a:stretch>
          </p:blipFill>
          <p:spPr>
            <a:xfrm>
              <a:off x="6651360" y="3438429"/>
              <a:ext cx="1999711" cy="1180800"/>
            </a:xfrm>
            <a:prstGeom prst="rect">
              <a:avLst/>
            </a:prstGeom>
          </p:spPr>
        </p:pic>
        <p:pic>
          <p:nvPicPr>
            <p:cNvPr id="79" name="Picture 78">
              <a:extLst>
                <a:ext uri="{FF2B5EF4-FFF2-40B4-BE49-F238E27FC236}">
                  <a16:creationId xmlns:a16="http://schemas.microsoft.com/office/drawing/2014/main" id="{88460BE3-3C31-EF44-9BD7-0F734D1AAB1B}"/>
                </a:ext>
              </a:extLst>
            </p:cNvPr>
            <p:cNvPicPr>
              <a:picLocks noChangeAspect="1"/>
            </p:cNvPicPr>
            <p:nvPr/>
          </p:nvPicPr>
          <p:blipFill>
            <a:blip r:embed="rId9"/>
            <a:stretch>
              <a:fillRect/>
            </a:stretch>
          </p:blipFill>
          <p:spPr>
            <a:xfrm>
              <a:off x="4409114" y="3401085"/>
              <a:ext cx="2162426" cy="1179505"/>
            </a:xfrm>
            <a:prstGeom prst="rect">
              <a:avLst/>
            </a:prstGeom>
          </p:spPr>
        </p:pic>
        <p:sp>
          <p:nvSpPr>
            <p:cNvPr id="80" name="Rectangle 79">
              <a:extLst>
                <a:ext uri="{FF2B5EF4-FFF2-40B4-BE49-F238E27FC236}">
                  <a16:creationId xmlns:a16="http://schemas.microsoft.com/office/drawing/2014/main" id="{C838A43D-2552-BC47-8D42-2CC57AB6A913}"/>
                </a:ext>
              </a:extLst>
            </p:cNvPr>
            <p:cNvSpPr/>
            <p:nvPr/>
          </p:nvSpPr>
          <p:spPr>
            <a:xfrm>
              <a:off x="5970054" y="3291830"/>
              <a:ext cx="601486" cy="1306169"/>
            </a:xfrm>
            <a:prstGeom prst="rect">
              <a:avLst/>
            </a:prstGeom>
            <a:solidFill>
              <a:srgbClr val="FF0000">
                <a:alpha val="31000"/>
              </a:srgbClr>
            </a:solid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F45D04A4-9607-F342-BB82-8901E57225F3}"/>
                </a:ext>
              </a:extLst>
            </p:cNvPr>
            <p:cNvSpPr/>
            <p:nvPr/>
          </p:nvSpPr>
          <p:spPr>
            <a:xfrm>
              <a:off x="8049585" y="3353813"/>
              <a:ext cx="601486" cy="1306169"/>
            </a:xfrm>
            <a:prstGeom prst="rect">
              <a:avLst/>
            </a:prstGeom>
            <a:solidFill>
              <a:srgbClr val="FF0000">
                <a:alpha val="31000"/>
              </a:srgbClr>
            </a:solid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5C8E6994-EBEF-174A-9724-648C16D1D4CE}"/>
              </a:ext>
            </a:extLst>
          </p:cNvPr>
          <p:cNvSpPr txBox="1"/>
          <p:nvPr/>
        </p:nvSpPr>
        <p:spPr>
          <a:xfrm>
            <a:off x="496001" y="966565"/>
            <a:ext cx="3884397" cy="276999"/>
          </a:xfrm>
          <a:prstGeom prst="rect">
            <a:avLst/>
          </a:prstGeom>
          <a:noFill/>
        </p:spPr>
        <p:txBody>
          <a:bodyPr wrap="none" rtlCol="0">
            <a:spAutoFit/>
          </a:bodyPr>
          <a:lstStyle/>
          <a:p>
            <a:r>
              <a:rPr lang="en-US" sz="1200" dirty="0">
                <a:solidFill>
                  <a:srgbClr val="FF0000"/>
                </a:solidFill>
              </a:rPr>
              <a:t>Developed</a:t>
            </a:r>
            <a:r>
              <a:rPr lang="en-US" sz="1200" dirty="0"/>
              <a:t> an </a:t>
            </a:r>
            <a:r>
              <a:rPr lang="en-US" sz="1200" dirty="0">
                <a:solidFill>
                  <a:srgbClr val="FF0000"/>
                </a:solidFill>
              </a:rPr>
              <a:t>analytical model </a:t>
            </a:r>
            <a:r>
              <a:rPr lang="en-US" sz="1200" dirty="0"/>
              <a:t>to include these </a:t>
            </a:r>
            <a:r>
              <a:rPr lang="en-US" sz="1200" dirty="0">
                <a:solidFill>
                  <a:srgbClr val="FF0000"/>
                </a:solidFill>
              </a:rPr>
              <a:t>effects</a:t>
            </a:r>
          </a:p>
        </p:txBody>
      </p:sp>
      <p:sp>
        <p:nvSpPr>
          <p:cNvPr id="6" name="TextBox 5">
            <a:extLst>
              <a:ext uri="{FF2B5EF4-FFF2-40B4-BE49-F238E27FC236}">
                <a16:creationId xmlns:a16="http://schemas.microsoft.com/office/drawing/2014/main" id="{FD4ED62A-E5A8-B94E-B1C1-FEC7617A02C8}"/>
              </a:ext>
            </a:extLst>
          </p:cNvPr>
          <p:cNvSpPr txBox="1"/>
          <p:nvPr/>
        </p:nvSpPr>
        <p:spPr>
          <a:xfrm>
            <a:off x="5872941" y="2857345"/>
            <a:ext cx="1736373" cy="307777"/>
          </a:xfrm>
          <a:prstGeom prst="rect">
            <a:avLst/>
          </a:prstGeom>
          <a:noFill/>
        </p:spPr>
        <p:txBody>
          <a:bodyPr wrap="none" rtlCol="0">
            <a:spAutoFit/>
          </a:bodyPr>
          <a:lstStyle/>
          <a:p>
            <a:r>
              <a:rPr lang="en-US" b="1" dirty="0">
                <a:solidFill>
                  <a:srgbClr val="FF0000"/>
                </a:solidFill>
              </a:rPr>
              <a:t>Simulation results</a:t>
            </a:r>
          </a:p>
        </p:txBody>
      </p:sp>
      <p:grpSp>
        <p:nvGrpSpPr>
          <p:cNvPr id="27" name="Group 26">
            <a:extLst>
              <a:ext uri="{FF2B5EF4-FFF2-40B4-BE49-F238E27FC236}">
                <a16:creationId xmlns:a16="http://schemas.microsoft.com/office/drawing/2014/main" id="{9E387A9F-D19E-DC4B-89AC-9A79DFEBF20C}"/>
              </a:ext>
            </a:extLst>
          </p:cNvPr>
          <p:cNvGrpSpPr/>
          <p:nvPr/>
        </p:nvGrpSpPr>
        <p:grpSpPr>
          <a:xfrm>
            <a:off x="65189" y="4757440"/>
            <a:ext cx="4360624" cy="371230"/>
            <a:chOff x="65189" y="4757440"/>
            <a:chExt cx="4360624" cy="371230"/>
          </a:xfrm>
        </p:grpSpPr>
        <p:pic>
          <p:nvPicPr>
            <p:cNvPr id="28" name="Picture 27">
              <a:extLst>
                <a:ext uri="{FF2B5EF4-FFF2-40B4-BE49-F238E27FC236}">
                  <a16:creationId xmlns:a16="http://schemas.microsoft.com/office/drawing/2014/main" id="{7285B18F-ABA5-5D4A-98F7-AE4C36C994D4}"/>
                </a:ext>
              </a:extLst>
            </p:cNvPr>
            <p:cNvPicPr>
              <a:picLocks noChangeAspect="1"/>
            </p:cNvPicPr>
            <p:nvPr/>
          </p:nvPicPr>
          <p:blipFill>
            <a:blip r:embed="rId10"/>
            <a:stretch>
              <a:fillRect/>
            </a:stretch>
          </p:blipFill>
          <p:spPr>
            <a:xfrm>
              <a:off x="65189" y="4757440"/>
              <a:ext cx="372661" cy="371230"/>
            </a:xfrm>
            <a:prstGeom prst="rect">
              <a:avLst/>
            </a:prstGeom>
          </p:spPr>
        </p:pic>
        <p:pic>
          <p:nvPicPr>
            <p:cNvPr id="29" name="Picture 28">
              <a:extLst>
                <a:ext uri="{FF2B5EF4-FFF2-40B4-BE49-F238E27FC236}">
                  <a16:creationId xmlns:a16="http://schemas.microsoft.com/office/drawing/2014/main" id="{A39709B5-229B-CE49-BB01-E9361115041E}"/>
                </a:ext>
              </a:extLst>
            </p:cNvPr>
            <p:cNvPicPr>
              <a:picLocks noChangeAspect="1"/>
            </p:cNvPicPr>
            <p:nvPr/>
          </p:nvPicPr>
          <p:blipFill rotWithShape="1">
            <a:blip r:embed="rId11"/>
            <a:srcRect l="30935" t="1" b="-5099"/>
            <a:stretch/>
          </p:blipFill>
          <p:spPr>
            <a:xfrm>
              <a:off x="1244776" y="4786060"/>
              <a:ext cx="3181037" cy="341309"/>
            </a:xfrm>
            <a:prstGeom prst="rect">
              <a:avLst/>
            </a:prstGeom>
          </p:spPr>
        </p:pic>
        <p:cxnSp>
          <p:nvCxnSpPr>
            <p:cNvPr id="30" name="Straight Connector 29">
              <a:extLst>
                <a:ext uri="{FF2B5EF4-FFF2-40B4-BE49-F238E27FC236}">
                  <a16:creationId xmlns:a16="http://schemas.microsoft.com/office/drawing/2014/main" id="{AF1676F3-0455-6844-BF92-C772C83DE0DC}"/>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CBBA8A49-3312-914A-9B3E-53CB03DD4C61}"/>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2" name="Immagine 3">
              <a:extLst>
                <a:ext uri="{FF2B5EF4-FFF2-40B4-BE49-F238E27FC236}">
                  <a16:creationId xmlns:a16="http://schemas.microsoft.com/office/drawing/2014/main" id="{F0B8A80D-1E85-7445-9B1D-E983EDB7421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33" name="Straight Connector 32">
            <a:extLst>
              <a:ext uri="{FF2B5EF4-FFF2-40B4-BE49-F238E27FC236}">
                <a16:creationId xmlns:a16="http://schemas.microsoft.com/office/drawing/2014/main" id="{F7898FC3-F7EC-BE49-83E9-24FF280568F5}"/>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4" name="Google Shape;55;p13">
            <a:extLst>
              <a:ext uri="{FF2B5EF4-FFF2-40B4-BE49-F238E27FC236}">
                <a16:creationId xmlns:a16="http://schemas.microsoft.com/office/drawing/2014/main" id="{60AC98CE-3DCE-5848-AC3E-2BADC0405350}"/>
              </a:ext>
            </a:extLst>
          </p:cNvPr>
          <p:cNvPicPr preferRelativeResize="0"/>
          <p:nvPr/>
        </p:nvPicPr>
        <p:blipFill>
          <a:blip r:embed="rId13">
            <a:alphaModFix/>
          </a:blip>
          <a:stretch>
            <a:fillRect/>
          </a:stretch>
        </p:blipFill>
        <p:spPr>
          <a:xfrm>
            <a:off x="4523454" y="4773769"/>
            <a:ext cx="1044104" cy="338572"/>
          </a:xfrm>
          <a:prstGeom prst="rect">
            <a:avLst/>
          </a:prstGeom>
          <a:noFill/>
          <a:ln>
            <a:noFill/>
          </a:ln>
        </p:spPr>
      </p:pic>
      <p:sp>
        <p:nvSpPr>
          <p:cNvPr id="35" name="Google Shape;60;p13">
            <a:extLst>
              <a:ext uri="{FF2B5EF4-FFF2-40B4-BE49-F238E27FC236}">
                <a16:creationId xmlns:a16="http://schemas.microsoft.com/office/drawing/2014/main" id="{0C2F5283-1C19-9E4A-8342-E20037F69015}"/>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9057647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2</a:t>
            </a:r>
          </a:p>
          <a:p>
            <a:pPr algn="ctr"/>
            <a:endParaRPr lang="en-US" dirty="0"/>
          </a:p>
        </p:txBody>
      </p:sp>
      <p:sp>
        <p:nvSpPr>
          <p:cNvPr id="7" name="Segnaposto numero diapositiva 6"/>
          <p:cNvSpPr>
            <a:spLocks noGrp="1"/>
          </p:cNvSpPr>
          <p:nvPr>
            <p:ph type="sldNum" sz="quarter" idx="12"/>
          </p:nvPr>
        </p:nvSpPr>
        <p:spPr/>
        <p:txBody>
          <a:bodyPr/>
          <a:lstStyle/>
          <a:p>
            <a:r>
              <a:rPr lang="it-IT" dirty="0"/>
              <a:t>19</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61C17086-648C-B346-BE1B-80249ED87868}"/>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FD325E38-43C5-5742-AC4A-FE1AE9B0C15E}"/>
              </a:ext>
            </a:extLst>
          </p:cNvPr>
          <p:cNvSpPr/>
          <p:nvPr/>
        </p:nvSpPr>
        <p:spPr>
          <a:xfrm>
            <a:off x="5738026" y="2412126"/>
            <a:ext cx="269831"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a:extLst>
              <a:ext uri="{FF2B5EF4-FFF2-40B4-BE49-F238E27FC236}">
                <a16:creationId xmlns:a16="http://schemas.microsoft.com/office/drawing/2014/main" id="{6F0C0532-9878-F44F-860D-BA75612F56F8}"/>
              </a:ext>
            </a:extLst>
          </p:cNvPr>
          <p:cNvSpPr/>
          <p:nvPr/>
        </p:nvSpPr>
        <p:spPr>
          <a:xfrm>
            <a:off x="1549361" y="732832"/>
            <a:ext cx="6118983" cy="276999"/>
          </a:xfrm>
          <a:prstGeom prst="rect">
            <a:avLst/>
          </a:prstGeom>
        </p:spPr>
        <p:txBody>
          <a:bodyPr wrap="none">
            <a:spAutoFit/>
          </a:bodyPr>
          <a:lstStyle/>
          <a:p>
            <a:r>
              <a:rPr lang="en-US" sz="1200" b="1" dirty="0">
                <a:solidFill>
                  <a:srgbClr val="FF0000"/>
                </a:solidFill>
              </a:rPr>
              <a:t>2. Correlations between longitudinal position and transverse position/divergence</a:t>
            </a:r>
            <a:endParaRPr lang="en-US" sz="1200" dirty="0">
              <a:solidFill>
                <a:srgbClr val="FF0000"/>
              </a:solidFill>
            </a:endParaRPr>
          </a:p>
        </p:txBody>
      </p:sp>
      <p:sp>
        <p:nvSpPr>
          <p:cNvPr id="76" name="TextBox 75">
            <a:extLst>
              <a:ext uri="{FF2B5EF4-FFF2-40B4-BE49-F238E27FC236}">
                <a16:creationId xmlns:a16="http://schemas.microsoft.com/office/drawing/2014/main" id="{B28DFA19-3DFC-D144-A97B-D689FB63D945}"/>
              </a:ext>
            </a:extLst>
          </p:cNvPr>
          <p:cNvSpPr txBox="1"/>
          <p:nvPr/>
        </p:nvSpPr>
        <p:spPr>
          <a:xfrm>
            <a:off x="4707144" y="1897589"/>
            <a:ext cx="607859" cy="369332"/>
          </a:xfrm>
          <a:prstGeom prst="rect">
            <a:avLst/>
          </a:prstGeom>
          <a:noFill/>
        </p:spPr>
        <p:txBody>
          <a:bodyPr wrap="none" rtlCol="0">
            <a:spAutoFit/>
          </a:bodyPr>
          <a:lstStyle/>
          <a:p>
            <a:r>
              <a:rPr lang="en-US" sz="1800" dirty="0">
                <a:solidFill>
                  <a:schemeClr val="bg1"/>
                </a:solidFill>
              </a:rPr>
              <a:t>FEL</a:t>
            </a:r>
          </a:p>
        </p:txBody>
      </p:sp>
      <p:sp>
        <p:nvSpPr>
          <p:cNvPr id="77" name="TextBox 76">
            <a:extLst>
              <a:ext uri="{FF2B5EF4-FFF2-40B4-BE49-F238E27FC236}">
                <a16:creationId xmlns:a16="http://schemas.microsoft.com/office/drawing/2014/main" id="{5E5A2650-2299-FE45-AE22-651037E38DF1}"/>
              </a:ext>
            </a:extLst>
          </p:cNvPr>
          <p:cNvSpPr txBox="1"/>
          <p:nvPr/>
        </p:nvSpPr>
        <p:spPr>
          <a:xfrm>
            <a:off x="6628372" y="1878130"/>
            <a:ext cx="1120820" cy="369332"/>
          </a:xfrm>
          <a:prstGeom prst="rect">
            <a:avLst/>
          </a:prstGeom>
          <a:noFill/>
        </p:spPr>
        <p:txBody>
          <a:bodyPr wrap="none" rtlCol="0">
            <a:spAutoFit/>
          </a:bodyPr>
          <a:lstStyle/>
          <a:p>
            <a:r>
              <a:rPr lang="en-US" sz="1800" dirty="0">
                <a:solidFill>
                  <a:schemeClr val="bg1"/>
                </a:solidFill>
              </a:rPr>
              <a:t>PLASMA</a:t>
            </a:r>
          </a:p>
        </p:txBody>
      </p:sp>
      <p:pic>
        <p:nvPicPr>
          <p:cNvPr id="21" name="Graphic 20">
            <a:extLst>
              <a:ext uri="{FF2B5EF4-FFF2-40B4-BE49-F238E27FC236}">
                <a16:creationId xmlns:a16="http://schemas.microsoft.com/office/drawing/2014/main" id="{097920F9-9DFD-C54E-A177-4E908537597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080817" y="1417490"/>
            <a:ext cx="3048000" cy="714375"/>
          </a:xfrm>
          <a:prstGeom prst="rect">
            <a:avLst/>
          </a:prstGeom>
        </p:spPr>
      </p:pic>
      <p:pic>
        <p:nvPicPr>
          <p:cNvPr id="23" name="Graphic 22">
            <a:extLst>
              <a:ext uri="{FF2B5EF4-FFF2-40B4-BE49-F238E27FC236}">
                <a16:creationId xmlns:a16="http://schemas.microsoft.com/office/drawing/2014/main" id="{D9C68D98-1B79-8F4B-8508-D00EFB2EE05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872270" y="2238552"/>
            <a:ext cx="1476375" cy="161925"/>
          </a:xfrm>
          <a:prstGeom prst="rect">
            <a:avLst/>
          </a:prstGeom>
        </p:spPr>
      </p:pic>
      <p:pic>
        <p:nvPicPr>
          <p:cNvPr id="24" name="Graphic 23">
            <a:extLst>
              <a:ext uri="{FF2B5EF4-FFF2-40B4-BE49-F238E27FC236}">
                <a16:creationId xmlns:a16="http://schemas.microsoft.com/office/drawing/2014/main" id="{00F93C09-CDBC-A240-8F62-5C0941EEE0D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96717" y="2244614"/>
            <a:ext cx="1504950" cy="161925"/>
          </a:xfrm>
          <a:prstGeom prst="rect">
            <a:avLst/>
          </a:prstGeom>
        </p:spPr>
      </p:pic>
      <p:sp>
        <p:nvSpPr>
          <p:cNvPr id="31" name="TextBox 30">
            <a:extLst>
              <a:ext uri="{FF2B5EF4-FFF2-40B4-BE49-F238E27FC236}">
                <a16:creationId xmlns:a16="http://schemas.microsoft.com/office/drawing/2014/main" id="{4E2B864F-38C1-DA44-A263-2AE0537272F3}"/>
              </a:ext>
            </a:extLst>
          </p:cNvPr>
          <p:cNvSpPr txBox="1"/>
          <p:nvPr/>
        </p:nvSpPr>
        <p:spPr>
          <a:xfrm>
            <a:off x="4572212" y="1096297"/>
            <a:ext cx="3884397" cy="276999"/>
          </a:xfrm>
          <a:prstGeom prst="rect">
            <a:avLst/>
          </a:prstGeom>
          <a:noFill/>
        </p:spPr>
        <p:txBody>
          <a:bodyPr wrap="none" rtlCol="0">
            <a:spAutoFit/>
          </a:bodyPr>
          <a:lstStyle/>
          <a:p>
            <a:r>
              <a:rPr lang="en-US" sz="1200" dirty="0">
                <a:solidFill>
                  <a:srgbClr val="FF0000"/>
                </a:solidFill>
              </a:rPr>
              <a:t>Developed</a:t>
            </a:r>
            <a:r>
              <a:rPr lang="en-US" sz="1200" dirty="0"/>
              <a:t> an </a:t>
            </a:r>
            <a:r>
              <a:rPr lang="en-US" sz="1200" dirty="0">
                <a:solidFill>
                  <a:srgbClr val="FF0000"/>
                </a:solidFill>
              </a:rPr>
              <a:t>analytical model </a:t>
            </a:r>
            <a:r>
              <a:rPr lang="en-US" sz="1200" dirty="0"/>
              <a:t>to include these </a:t>
            </a:r>
            <a:r>
              <a:rPr lang="en-US" sz="1200" dirty="0">
                <a:solidFill>
                  <a:srgbClr val="FF0000"/>
                </a:solidFill>
              </a:rPr>
              <a:t>effects</a:t>
            </a:r>
          </a:p>
        </p:txBody>
      </p:sp>
      <p:grpSp>
        <p:nvGrpSpPr>
          <p:cNvPr id="41" name="Group 40">
            <a:extLst>
              <a:ext uri="{FF2B5EF4-FFF2-40B4-BE49-F238E27FC236}">
                <a16:creationId xmlns:a16="http://schemas.microsoft.com/office/drawing/2014/main" id="{86F1C5D8-A206-EE4A-9521-CD48C882EDAD}"/>
              </a:ext>
            </a:extLst>
          </p:cNvPr>
          <p:cNvGrpSpPr/>
          <p:nvPr/>
        </p:nvGrpSpPr>
        <p:grpSpPr>
          <a:xfrm>
            <a:off x="65189" y="4757440"/>
            <a:ext cx="4360624" cy="371230"/>
            <a:chOff x="65189" y="4757440"/>
            <a:chExt cx="4360624" cy="371230"/>
          </a:xfrm>
        </p:grpSpPr>
        <p:pic>
          <p:nvPicPr>
            <p:cNvPr id="42" name="Picture 41">
              <a:extLst>
                <a:ext uri="{FF2B5EF4-FFF2-40B4-BE49-F238E27FC236}">
                  <a16:creationId xmlns:a16="http://schemas.microsoft.com/office/drawing/2014/main" id="{01DBCD01-3E9D-3646-91E8-341FA8392FB2}"/>
                </a:ext>
              </a:extLst>
            </p:cNvPr>
            <p:cNvPicPr>
              <a:picLocks noChangeAspect="1"/>
            </p:cNvPicPr>
            <p:nvPr/>
          </p:nvPicPr>
          <p:blipFill>
            <a:blip r:embed="rId9"/>
            <a:stretch>
              <a:fillRect/>
            </a:stretch>
          </p:blipFill>
          <p:spPr>
            <a:xfrm>
              <a:off x="65189" y="4757440"/>
              <a:ext cx="372661" cy="371230"/>
            </a:xfrm>
            <a:prstGeom prst="rect">
              <a:avLst/>
            </a:prstGeom>
          </p:spPr>
        </p:pic>
        <p:pic>
          <p:nvPicPr>
            <p:cNvPr id="43" name="Picture 42">
              <a:extLst>
                <a:ext uri="{FF2B5EF4-FFF2-40B4-BE49-F238E27FC236}">
                  <a16:creationId xmlns:a16="http://schemas.microsoft.com/office/drawing/2014/main" id="{BC6D91EF-C857-9645-8CD7-198C92C3C10D}"/>
                </a:ext>
              </a:extLst>
            </p:cNvPr>
            <p:cNvPicPr>
              <a:picLocks noChangeAspect="1"/>
            </p:cNvPicPr>
            <p:nvPr/>
          </p:nvPicPr>
          <p:blipFill rotWithShape="1">
            <a:blip r:embed="rId10"/>
            <a:srcRect l="30935" t="1" b="-5099"/>
            <a:stretch/>
          </p:blipFill>
          <p:spPr>
            <a:xfrm>
              <a:off x="1244776" y="4786060"/>
              <a:ext cx="3181037" cy="341309"/>
            </a:xfrm>
            <a:prstGeom prst="rect">
              <a:avLst/>
            </a:prstGeom>
          </p:spPr>
        </p:pic>
        <p:cxnSp>
          <p:nvCxnSpPr>
            <p:cNvPr id="44" name="Straight Connector 43">
              <a:extLst>
                <a:ext uri="{FF2B5EF4-FFF2-40B4-BE49-F238E27FC236}">
                  <a16:creationId xmlns:a16="http://schemas.microsoft.com/office/drawing/2014/main" id="{6168E357-5BE1-DE41-B129-283DCB291D58}"/>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B8B5A334-111B-304D-AE2F-4670F5C9C0E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6" name="Immagine 3">
              <a:extLst>
                <a:ext uri="{FF2B5EF4-FFF2-40B4-BE49-F238E27FC236}">
                  <a16:creationId xmlns:a16="http://schemas.microsoft.com/office/drawing/2014/main" id="{83CF2F7B-BDFA-554A-BE67-A8C4CB0D2D6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pic>
        <p:nvPicPr>
          <p:cNvPr id="22" name="Picture 21">
            <a:extLst>
              <a:ext uri="{FF2B5EF4-FFF2-40B4-BE49-F238E27FC236}">
                <a16:creationId xmlns:a16="http://schemas.microsoft.com/office/drawing/2014/main" id="{251CC58A-49A8-354E-BFD4-054F63D8D7A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39861" y="915566"/>
            <a:ext cx="3491254" cy="1764002"/>
          </a:xfrm>
          <a:prstGeom prst="rect">
            <a:avLst/>
          </a:prstGeom>
        </p:spPr>
      </p:pic>
      <p:cxnSp>
        <p:nvCxnSpPr>
          <p:cNvPr id="25" name="Straight Connector 24">
            <a:extLst>
              <a:ext uri="{FF2B5EF4-FFF2-40B4-BE49-F238E27FC236}">
                <a16:creationId xmlns:a16="http://schemas.microsoft.com/office/drawing/2014/main" id="{6D13D175-783B-8A49-99D4-C23086B5CE18}"/>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6" name="Google Shape;55;p13">
            <a:extLst>
              <a:ext uri="{FF2B5EF4-FFF2-40B4-BE49-F238E27FC236}">
                <a16:creationId xmlns:a16="http://schemas.microsoft.com/office/drawing/2014/main" id="{268EF18C-8FB4-044E-9794-893C41D9198E}"/>
              </a:ext>
            </a:extLst>
          </p:cNvPr>
          <p:cNvPicPr preferRelativeResize="0"/>
          <p:nvPr/>
        </p:nvPicPr>
        <p:blipFill>
          <a:blip r:embed="rId13">
            <a:alphaModFix/>
          </a:blip>
          <a:stretch>
            <a:fillRect/>
          </a:stretch>
        </p:blipFill>
        <p:spPr>
          <a:xfrm>
            <a:off x="4523454" y="4773769"/>
            <a:ext cx="1044104" cy="338572"/>
          </a:xfrm>
          <a:prstGeom prst="rect">
            <a:avLst/>
          </a:prstGeom>
          <a:noFill/>
          <a:ln>
            <a:noFill/>
          </a:ln>
        </p:spPr>
      </p:pic>
      <p:sp>
        <p:nvSpPr>
          <p:cNvPr id="27" name="Google Shape;60;p13">
            <a:extLst>
              <a:ext uri="{FF2B5EF4-FFF2-40B4-BE49-F238E27FC236}">
                <a16:creationId xmlns:a16="http://schemas.microsoft.com/office/drawing/2014/main" id="{E8FB826B-E5E4-4A4A-9A75-20B5B3BAA173}"/>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1088110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2</a:t>
            </a:r>
          </a:p>
          <a:p>
            <a:pPr algn="ctr"/>
            <a:endParaRPr lang="en-US" dirty="0"/>
          </a:p>
        </p:txBody>
      </p:sp>
      <p:sp>
        <p:nvSpPr>
          <p:cNvPr id="7" name="Segnaposto numero diapositiva 6"/>
          <p:cNvSpPr>
            <a:spLocks noGrp="1"/>
          </p:cNvSpPr>
          <p:nvPr>
            <p:ph type="sldNum" sz="quarter" idx="12"/>
          </p:nvPr>
        </p:nvSpPr>
        <p:spPr/>
        <p:txBody>
          <a:bodyPr/>
          <a:lstStyle/>
          <a:p>
            <a:r>
              <a:rPr lang="it-IT" dirty="0"/>
              <a:t>19</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FD325E38-43C5-5742-AC4A-FE1AE9B0C15E}"/>
              </a:ext>
            </a:extLst>
          </p:cNvPr>
          <p:cNvSpPr/>
          <p:nvPr/>
        </p:nvSpPr>
        <p:spPr>
          <a:xfrm>
            <a:off x="5738026" y="2412126"/>
            <a:ext cx="269831"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a:extLst>
              <a:ext uri="{FF2B5EF4-FFF2-40B4-BE49-F238E27FC236}">
                <a16:creationId xmlns:a16="http://schemas.microsoft.com/office/drawing/2014/main" id="{6F0C0532-9878-F44F-860D-BA75612F56F8}"/>
              </a:ext>
            </a:extLst>
          </p:cNvPr>
          <p:cNvSpPr/>
          <p:nvPr/>
        </p:nvSpPr>
        <p:spPr>
          <a:xfrm>
            <a:off x="1549361" y="732832"/>
            <a:ext cx="6118983" cy="276999"/>
          </a:xfrm>
          <a:prstGeom prst="rect">
            <a:avLst/>
          </a:prstGeom>
        </p:spPr>
        <p:txBody>
          <a:bodyPr wrap="none">
            <a:spAutoFit/>
          </a:bodyPr>
          <a:lstStyle/>
          <a:p>
            <a:r>
              <a:rPr lang="en-US" sz="1200" b="1" dirty="0">
                <a:solidFill>
                  <a:srgbClr val="FF0000"/>
                </a:solidFill>
              </a:rPr>
              <a:t>2. Correlations between longitudinal position and transverse position/divergence</a:t>
            </a:r>
            <a:endParaRPr lang="en-US" sz="1200" dirty="0">
              <a:solidFill>
                <a:srgbClr val="FF0000"/>
              </a:solidFill>
            </a:endParaRPr>
          </a:p>
        </p:txBody>
      </p:sp>
      <p:sp>
        <p:nvSpPr>
          <p:cNvPr id="76" name="TextBox 75">
            <a:extLst>
              <a:ext uri="{FF2B5EF4-FFF2-40B4-BE49-F238E27FC236}">
                <a16:creationId xmlns:a16="http://schemas.microsoft.com/office/drawing/2014/main" id="{B28DFA19-3DFC-D144-A97B-D689FB63D945}"/>
              </a:ext>
            </a:extLst>
          </p:cNvPr>
          <p:cNvSpPr txBox="1"/>
          <p:nvPr/>
        </p:nvSpPr>
        <p:spPr>
          <a:xfrm>
            <a:off x="4707144" y="1897589"/>
            <a:ext cx="607859" cy="369332"/>
          </a:xfrm>
          <a:prstGeom prst="rect">
            <a:avLst/>
          </a:prstGeom>
          <a:noFill/>
        </p:spPr>
        <p:txBody>
          <a:bodyPr wrap="none" rtlCol="0">
            <a:spAutoFit/>
          </a:bodyPr>
          <a:lstStyle/>
          <a:p>
            <a:r>
              <a:rPr lang="en-US" sz="1800" dirty="0">
                <a:solidFill>
                  <a:schemeClr val="bg1"/>
                </a:solidFill>
              </a:rPr>
              <a:t>FEL</a:t>
            </a:r>
          </a:p>
        </p:txBody>
      </p:sp>
      <p:sp>
        <p:nvSpPr>
          <p:cNvPr id="77" name="TextBox 76">
            <a:extLst>
              <a:ext uri="{FF2B5EF4-FFF2-40B4-BE49-F238E27FC236}">
                <a16:creationId xmlns:a16="http://schemas.microsoft.com/office/drawing/2014/main" id="{5E5A2650-2299-FE45-AE22-651037E38DF1}"/>
              </a:ext>
            </a:extLst>
          </p:cNvPr>
          <p:cNvSpPr txBox="1"/>
          <p:nvPr/>
        </p:nvSpPr>
        <p:spPr>
          <a:xfrm>
            <a:off x="6628372" y="1878130"/>
            <a:ext cx="1120820" cy="369332"/>
          </a:xfrm>
          <a:prstGeom prst="rect">
            <a:avLst/>
          </a:prstGeom>
          <a:noFill/>
        </p:spPr>
        <p:txBody>
          <a:bodyPr wrap="none" rtlCol="0">
            <a:spAutoFit/>
          </a:bodyPr>
          <a:lstStyle/>
          <a:p>
            <a:r>
              <a:rPr lang="en-US" sz="1800" dirty="0">
                <a:solidFill>
                  <a:schemeClr val="bg1"/>
                </a:solidFill>
              </a:rPr>
              <a:t>PLASMA</a:t>
            </a:r>
          </a:p>
        </p:txBody>
      </p:sp>
      <p:pic>
        <p:nvPicPr>
          <p:cNvPr id="20" name="Picture 19">
            <a:extLst>
              <a:ext uri="{FF2B5EF4-FFF2-40B4-BE49-F238E27FC236}">
                <a16:creationId xmlns:a16="http://schemas.microsoft.com/office/drawing/2014/main" id="{E5642B0C-3C43-F641-8297-DC34024DCE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861" y="915566"/>
            <a:ext cx="3491254" cy="1764002"/>
          </a:xfrm>
          <a:prstGeom prst="rect">
            <a:avLst/>
          </a:prstGeom>
        </p:spPr>
      </p:pic>
      <p:pic>
        <p:nvPicPr>
          <p:cNvPr id="21" name="Graphic 20">
            <a:extLst>
              <a:ext uri="{FF2B5EF4-FFF2-40B4-BE49-F238E27FC236}">
                <a16:creationId xmlns:a16="http://schemas.microsoft.com/office/drawing/2014/main" id="{097920F9-9DFD-C54E-A177-4E908537597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80817" y="1417490"/>
            <a:ext cx="3048000" cy="714375"/>
          </a:xfrm>
          <a:prstGeom prst="rect">
            <a:avLst/>
          </a:prstGeom>
        </p:spPr>
      </p:pic>
      <p:pic>
        <p:nvPicPr>
          <p:cNvPr id="23" name="Graphic 22">
            <a:extLst>
              <a:ext uri="{FF2B5EF4-FFF2-40B4-BE49-F238E27FC236}">
                <a16:creationId xmlns:a16="http://schemas.microsoft.com/office/drawing/2014/main" id="{D9C68D98-1B79-8F4B-8508-D00EFB2EE05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72270" y="2238552"/>
            <a:ext cx="1476375" cy="161925"/>
          </a:xfrm>
          <a:prstGeom prst="rect">
            <a:avLst/>
          </a:prstGeom>
        </p:spPr>
      </p:pic>
      <p:pic>
        <p:nvPicPr>
          <p:cNvPr id="24" name="Graphic 23">
            <a:extLst>
              <a:ext uri="{FF2B5EF4-FFF2-40B4-BE49-F238E27FC236}">
                <a16:creationId xmlns:a16="http://schemas.microsoft.com/office/drawing/2014/main" id="{00F93C09-CDBC-A240-8F62-5C0941EEE0D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96717" y="2244614"/>
            <a:ext cx="1504950" cy="161925"/>
          </a:xfrm>
          <a:prstGeom prst="rect">
            <a:avLst/>
          </a:prstGeom>
        </p:spPr>
      </p:pic>
      <p:grpSp>
        <p:nvGrpSpPr>
          <p:cNvPr id="28" name="Group 27">
            <a:extLst>
              <a:ext uri="{FF2B5EF4-FFF2-40B4-BE49-F238E27FC236}">
                <a16:creationId xmlns:a16="http://schemas.microsoft.com/office/drawing/2014/main" id="{40C504C0-203D-9E4A-A96A-8F6AF0B584CF}"/>
              </a:ext>
            </a:extLst>
          </p:cNvPr>
          <p:cNvGrpSpPr/>
          <p:nvPr/>
        </p:nvGrpSpPr>
        <p:grpSpPr>
          <a:xfrm>
            <a:off x="420979" y="2782237"/>
            <a:ext cx="3235231" cy="965165"/>
            <a:chOff x="2126410" y="4077071"/>
            <a:chExt cx="4313641" cy="1286887"/>
          </a:xfrm>
        </p:grpSpPr>
        <p:pic>
          <p:nvPicPr>
            <p:cNvPr id="29" name="Picture 28">
              <a:extLst>
                <a:ext uri="{FF2B5EF4-FFF2-40B4-BE49-F238E27FC236}">
                  <a16:creationId xmlns:a16="http://schemas.microsoft.com/office/drawing/2014/main" id="{D6B595A9-58EF-FF41-B05F-432CFDFBEB5A}"/>
                </a:ext>
              </a:extLst>
            </p:cNvPr>
            <p:cNvPicPr>
              <a:picLocks noChangeAspect="1"/>
            </p:cNvPicPr>
            <p:nvPr/>
          </p:nvPicPr>
          <p:blipFill rotWithShape="1">
            <a:blip r:embed="rId10">
              <a:extLst>
                <a:ext uri="{28A0092B-C50C-407E-A947-70E740481C1C}">
                  <a14:useLocalDpi xmlns:a14="http://schemas.microsoft.com/office/drawing/2010/main" val="0"/>
                </a:ext>
              </a:extLst>
            </a:blip>
            <a:srcRect l="6767" t="6879" r="7030" b="50261"/>
            <a:stretch/>
          </p:blipFill>
          <p:spPr>
            <a:xfrm>
              <a:off x="2126410" y="4077071"/>
              <a:ext cx="4313641" cy="1264519"/>
            </a:xfrm>
            <a:prstGeom prst="rect">
              <a:avLst/>
            </a:prstGeom>
          </p:spPr>
        </p:pic>
        <p:sp>
          <p:nvSpPr>
            <p:cNvPr id="30" name="Rectangle 29">
              <a:extLst>
                <a:ext uri="{FF2B5EF4-FFF2-40B4-BE49-F238E27FC236}">
                  <a16:creationId xmlns:a16="http://schemas.microsoft.com/office/drawing/2014/main" id="{F0852746-1C1A-CD4B-884E-D4AF70666ABE}"/>
                </a:ext>
              </a:extLst>
            </p:cNvPr>
            <p:cNvSpPr/>
            <p:nvPr/>
          </p:nvSpPr>
          <p:spPr>
            <a:xfrm>
              <a:off x="2169778" y="5206438"/>
              <a:ext cx="338595" cy="157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grpSp>
      <p:sp>
        <p:nvSpPr>
          <p:cNvPr id="31" name="TextBox 30">
            <a:extLst>
              <a:ext uri="{FF2B5EF4-FFF2-40B4-BE49-F238E27FC236}">
                <a16:creationId xmlns:a16="http://schemas.microsoft.com/office/drawing/2014/main" id="{4E2B864F-38C1-DA44-A263-2AE0537272F3}"/>
              </a:ext>
            </a:extLst>
          </p:cNvPr>
          <p:cNvSpPr txBox="1"/>
          <p:nvPr/>
        </p:nvSpPr>
        <p:spPr>
          <a:xfrm>
            <a:off x="4572212" y="1096297"/>
            <a:ext cx="3884397" cy="276999"/>
          </a:xfrm>
          <a:prstGeom prst="rect">
            <a:avLst/>
          </a:prstGeom>
          <a:noFill/>
        </p:spPr>
        <p:txBody>
          <a:bodyPr wrap="none" rtlCol="0">
            <a:spAutoFit/>
          </a:bodyPr>
          <a:lstStyle/>
          <a:p>
            <a:r>
              <a:rPr lang="en-US" sz="1200" dirty="0">
                <a:solidFill>
                  <a:srgbClr val="FF0000"/>
                </a:solidFill>
              </a:rPr>
              <a:t>Developed</a:t>
            </a:r>
            <a:r>
              <a:rPr lang="en-US" sz="1200" dirty="0"/>
              <a:t> an </a:t>
            </a:r>
            <a:r>
              <a:rPr lang="en-US" sz="1200" dirty="0">
                <a:solidFill>
                  <a:srgbClr val="FF0000"/>
                </a:solidFill>
              </a:rPr>
              <a:t>analytical model </a:t>
            </a:r>
            <a:r>
              <a:rPr lang="en-US" sz="1200" dirty="0"/>
              <a:t>to include these </a:t>
            </a:r>
            <a:r>
              <a:rPr lang="en-US" sz="1200" dirty="0">
                <a:solidFill>
                  <a:srgbClr val="FF0000"/>
                </a:solidFill>
              </a:rPr>
              <a:t>effects</a:t>
            </a:r>
          </a:p>
        </p:txBody>
      </p:sp>
      <p:grpSp>
        <p:nvGrpSpPr>
          <p:cNvPr id="41" name="Group 40">
            <a:extLst>
              <a:ext uri="{FF2B5EF4-FFF2-40B4-BE49-F238E27FC236}">
                <a16:creationId xmlns:a16="http://schemas.microsoft.com/office/drawing/2014/main" id="{86F1C5D8-A206-EE4A-9521-CD48C882EDAD}"/>
              </a:ext>
            </a:extLst>
          </p:cNvPr>
          <p:cNvGrpSpPr/>
          <p:nvPr/>
        </p:nvGrpSpPr>
        <p:grpSpPr>
          <a:xfrm>
            <a:off x="65189" y="4757440"/>
            <a:ext cx="4360624" cy="371230"/>
            <a:chOff x="65189" y="4757440"/>
            <a:chExt cx="4360624" cy="371230"/>
          </a:xfrm>
        </p:grpSpPr>
        <p:pic>
          <p:nvPicPr>
            <p:cNvPr id="42" name="Picture 41">
              <a:extLst>
                <a:ext uri="{FF2B5EF4-FFF2-40B4-BE49-F238E27FC236}">
                  <a16:creationId xmlns:a16="http://schemas.microsoft.com/office/drawing/2014/main" id="{01DBCD01-3E9D-3646-91E8-341FA8392FB2}"/>
                </a:ext>
              </a:extLst>
            </p:cNvPr>
            <p:cNvPicPr>
              <a:picLocks noChangeAspect="1"/>
            </p:cNvPicPr>
            <p:nvPr/>
          </p:nvPicPr>
          <p:blipFill>
            <a:blip r:embed="rId11"/>
            <a:stretch>
              <a:fillRect/>
            </a:stretch>
          </p:blipFill>
          <p:spPr>
            <a:xfrm>
              <a:off x="65189" y="4757440"/>
              <a:ext cx="372661" cy="371230"/>
            </a:xfrm>
            <a:prstGeom prst="rect">
              <a:avLst/>
            </a:prstGeom>
          </p:spPr>
        </p:pic>
        <p:pic>
          <p:nvPicPr>
            <p:cNvPr id="43" name="Picture 42">
              <a:extLst>
                <a:ext uri="{FF2B5EF4-FFF2-40B4-BE49-F238E27FC236}">
                  <a16:creationId xmlns:a16="http://schemas.microsoft.com/office/drawing/2014/main" id="{BC6D91EF-C857-9645-8CD7-198C92C3C10D}"/>
                </a:ext>
              </a:extLst>
            </p:cNvPr>
            <p:cNvPicPr>
              <a:picLocks noChangeAspect="1"/>
            </p:cNvPicPr>
            <p:nvPr/>
          </p:nvPicPr>
          <p:blipFill rotWithShape="1">
            <a:blip r:embed="rId12"/>
            <a:srcRect l="30935" t="1" b="-5099"/>
            <a:stretch/>
          </p:blipFill>
          <p:spPr>
            <a:xfrm>
              <a:off x="1244776" y="4786060"/>
              <a:ext cx="3181037" cy="341309"/>
            </a:xfrm>
            <a:prstGeom prst="rect">
              <a:avLst/>
            </a:prstGeom>
          </p:spPr>
        </p:pic>
        <p:cxnSp>
          <p:nvCxnSpPr>
            <p:cNvPr id="44" name="Straight Connector 43">
              <a:extLst>
                <a:ext uri="{FF2B5EF4-FFF2-40B4-BE49-F238E27FC236}">
                  <a16:creationId xmlns:a16="http://schemas.microsoft.com/office/drawing/2014/main" id="{6168E357-5BE1-DE41-B129-283DCB291D58}"/>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B8B5A334-111B-304D-AE2F-4670F5C9C0E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6" name="Immagine 3">
              <a:extLst>
                <a:ext uri="{FF2B5EF4-FFF2-40B4-BE49-F238E27FC236}">
                  <a16:creationId xmlns:a16="http://schemas.microsoft.com/office/drawing/2014/main" id="{83CF2F7B-BDFA-554A-BE67-A8C4CB0D2D63}"/>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pic>
        <p:nvPicPr>
          <p:cNvPr id="3" name="Picture 2">
            <a:extLst>
              <a:ext uri="{FF2B5EF4-FFF2-40B4-BE49-F238E27FC236}">
                <a16:creationId xmlns:a16="http://schemas.microsoft.com/office/drawing/2014/main" id="{6210328A-3B40-CB4B-85FA-F46DB4AE0334}"/>
              </a:ext>
            </a:extLst>
          </p:cNvPr>
          <p:cNvPicPr>
            <a:picLocks noChangeAspect="1"/>
          </p:cNvPicPr>
          <p:nvPr/>
        </p:nvPicPr>
        <p:blipFill>
          <a:blip r:embed="rId14"/>
          <a:stretch>
            <a:fillRect/>
          </a:stretch>
        </p:blipFill>
        <p:spPr>
          <a:xfrm>
            <a:off x="6335714" y="2617915"/>
            <a:ext cx="2502037" cy="917189"/>
          </a:xfrm>
          <a:prstGeom prst="rect">
            <a:avLst/>
          </a:prstGeom>
        </p:spPr>
      </p:pic>
      <p:sp>
        <p:nvSpPr>
          <p:cNvPr id="33" name="TextBox 32">
            <a:extLst>
              <a:ext uri="{FF2B5EF4-FFF2-40B4-BE49-F238E27FC236}">
                <a16:creationId xmlns:a16="http://schemas.microsoft.com/office/drawing/2014/main" id="{B021CB06-3C5C-0E43-8BD2-40A50CF5BFBE}"/>
              </a:ext>
            </a:extLst>
          </p:cNvPr>
          <p:cNvSpPr txBox="1"/>
          <p:nvPr/>
        </p:nvSpPr>
        <p:spPr>
          <a:xfrm>
            <a:off x="4468087" y="2752059"/>
            <a:ext cx="2062588" cy="461665"/>
          </a:xfrm>
          <a:prstGeom prst="rect">
            <a:avLst/>
          </a:prstGeom>
          <a:noFill/>
        </p:spPr>
        <p:txBody>
          <a:bodyPr wrap="square" rtlCol="0">
            <a:spAutoFit/>
          </a:bodyPr>
          <a:lstStyle/>
          <a:p>
            <a:pPr algn="ctr"/>
            <a:r>
              <a:rPr lang="en-US" sz="1200" dirty="0"/>
              <a:t>Start2End simulations of a Compton source </a:t>
            </a:r>
            <a:endParaRPr lang="en-US" sz="1200" dirty="0">
              <a:hlinkClick r:id="rId15">
                <a:extLst>
                  <a:ext uri="{A12FA001-AC4F-418D-AE19-62706E023703}">
                    <ahyp:hlinkClr xmlns:ahyp="http://schemas.microsoft.com/office/drawing/2018/hyperlinkcolor" val="tx"/>
                  </a:ext>
                </a:extLst>
              </a:hlinkClick>
            </a:endParaRPr>
          </a:p>
        </p:txBody>
      </p:sp>
      <p:pic>
        <p:nvPicPr>
          <p:cNvPr id="34" name="Picture 33">
            <a:extLst>
              <a:ext uri="{FF2B5EF4-FFF2-40B4-BE49-F238E27FC236}">
                <a16:creationId xmlns:a16="http://schemas.microsoft.com/office/drawing/2014/main" id="{FC928BFB-1473-814D-9ACB-9079F1BFF11E}"/>
              </a:ext>
            </a:extLst>
          </p:cNvPr>
          <p:cNvPicPr>
            <a:picLocks noChangeAspect="1"/>
          </p:cNvPicPr>
          <p:nvPr/>
        </p:nvPicPr>
        <p:blipFill>
          <a:blip r:embed="rId16">
            <a:duotone>
              <a:schemeClr val="accent4">
                <a:shade val="45000"/>
                <a:satMod val="135000"/>
              </a:schemeClr>
              <a:prstClr val="white"/>
            </a:duotone>
          </a:blip>
          <a:stretch>
            <a:fillRect/>
          </a:stretch>
        </p:blipFill>
        <p:spPr>
          <a:xfrm rot="859805" flipH="1">
            <a:off x="3591869" y="2690627"/>
            <a:ext cx="936559" cy="622786"/>
          </a:xfrm>
          <a:prstGeom prst="rect">
            <a:avLst/>
          </a:prstGeom>
        </p:spPr>
      </p:pic>
      <p:pic>
        <p:nvPicPr>
          <p:cNvPr id="32" name="Picture 31">
            <a:extLst>
              <a:ext uri="{FF2B5EF4-FFF2-40B4-BE49-F238E27FC236}">
                <a16:creationId xmlns:a16="http://schemas.microsoft.com/office/drawing/2014/main" id="{69AE8950-BDD7-6D4B-9C1B-828AF0F5A8B9}"/>
              </a:ext>
            </a:extLst>
          </p:cNvPr>
          <p:cNvPicPr>
            <a:picLocks noChangeAspect="1"/>
          </p:cNvPicPr>
          <p:nvPr/>
        </p:nvPicPr>
        <p:blipFill rotWithShape="1">
          <a:blip r:embed="rId10">
            <a:extLst>
              <a:ext uri="{28A0092B-C50C-407E-A947-70E740481C1C}">
                <a14:useLocalDpi xmlns:a14="http://schemas.microsoft.com/office/drawing/2010/main" val="0"/>
              </a:ext>
            </a:extLst>
          </a:blip>
          <a:srcRect l="6898" t="51099" r="8256" b="3703"/>
          <a:stretch/>
        </p:blipFill>
        <p:spPr>
          <a:xfrm>
            <a:off x="446424" y="3693869"/>
            <a:ext cx="3184343" cy="1000109"/>
          </a:xfrm>
          <a:prstGeom prst="rect">
            <a:avLst/>
          </a:prstGeom>
        </p:spPr>
      </p:pic>
      <p:cxnSp>
        <p:nvCxnSpPr>
          <p:cNvPr id="35" name="Straight Connector 34">
            <a:extLst>
              <a:ext uri="{FF2B5EF4-FFF2-40B4-BE49-F238E27FC236}">
                <a16:creationId xmlns:a16="http://schemas.microsoft.com/office/drawing/2014/main" id="{87D2BB4E-98EB-6146-A830-A246FABC8327}"/>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B85BFE1-C74C-8A49-8A83-0EB7406AAC82}"/>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7" name="Google Shape;55;p13">
            <a:extLst>
              <a:ext uri="{FF2B5EF4-FFF2-40B4-BE49-F238E27FC236}">
                <a16:creationId xmlns:a16="http://schemas.microsoft.com/office/drawing/2014/main" id="{E03460D4-0746-F74B-9147-658C6CF9DA77}"/>
              </a:ext>
            </a:extLst>
          </p:cNvPr>
          <p:cNvPicPr preferRelativeResize="0"/>
          <p:nvPr/>
        </p:nvPicPr>
        <p:blipFill>
          <a:blip r:embed="rId17">
            <a:alphaModFix/>
          </a:blip>
          <a:stretch>
            <a:fillRect/>
          </a:stretch>
        </p:blipFill>
        <p:spPr>
          <a:xfrm>
            <a:off x="4523454" y="4773769"/>
            <a:ext cx="1044104" cy="338572"/>
          </a:xfrm>
          <a:prstGeom prst="rect">
            <a:avLst/>
          </a:prstGeom>
          <a:noFill/>
          <a:ln>
            <a:noFill/>
          </a:ln>
        </p:spPr>
      </p:pic>
      <p:sp>
        <p:nvSpPr>
          <p:cNvPr id="38" name="Google Shape;60;p13">
            <a:extLst>
              <a:ext uri="{FF2B5EF4-FFF2-40B4-BE49-F238E27FC236}">
                <a16:creationId xmlns:a16="http://schemas.microsoft.com/office/drawing/2014/main" id="{D9CCF3F8-A740-EA4D-8D57-C575C324E5C2}"/>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405480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2</a:t>
            </a:r>
          </a:p>
          <a:p>
            <a:pPr algn="ctr"/>
            <a:endParaRPr lang="en-US" dirty="0"/>
          </a:p>
        </p:txBody>
      </p:sp>
      <p:sp>
        <p:nvSpPr>
          <p:cNvPr id="7" name="Segnaposto numero diapositiva 6"/>
          <p:cNvSpPr>
            <a:spLocks noGrp="1"/>
          </p:cNvSpPr>
          <p:nvPr>
            <p:ph type="sldNum" sz="quarter" idx="12"/>
          </p:nvPr>
        </p:nvSpPr>
        <p:spPr/>
        <p:txBody>
          <a:bodyPr/>
          <a:lstStyle/>
          <a:p>
            <a:r>
              <a:rPr lang="it-IT" dirty="0"/>
              <a:t>19</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FD325E38-43C5-5742-AC4A-FE1AE9B0C15E}"/>
              </a:ext>
            </a:extLst>
          </p:cNvPr>
          <p:cNvSpPr/>
          <p:nvPr/>
        </p:nvSpPr>
        <p:spPr>
          <a:xfrm>
            <a:off x="5738026" y="2412126"/>
            <a:ext cx="269831" cy="410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a:extLst>
              <a:ext uri="{FF2B5EF4-FFF2-40B4-BE49-F238E27FC236}">
                <a16:creationId xmlns:a16="http://schemas.microsoft.com/office/drawing/2014/main" id="{6F0C0532-9878-F44F-860D-BA75612F56F8}"/>
              </a:ext>
            </a:extLst>
          </p:cNvPr>
          <p:cNvSpPr/>
          <p:nvPr/>
        </p:nvSpPr>
        <p:spPr>
          <a:xfrm>
            <a:off x="1549361" y="732832"/>
            <a:ext cx="6118983" cy="276999"/>
          </a:xfrm>
          <a:prstGeom prst="rect">
            <a:avLst/>
          </a:prstGeom>
        </p:spPr>
        <p:txBody>
          <a:bodyPr wrap="none">
            <a:spAutoFit/>
          </a:bodyPr>
          <a:lstStyle/>
          <a:p>
            <a:r>
              <a:rPr lang="en-US" sz="1200" b="1" dirty="0">
                <a:solidFill>
                  <a:srgbClr val="FF0000"/>
                </a:solidFill>
              </a:rPr>
              <a:t>2. Correlations between longitudinal position and transverse position/divergence</a:t>
            </a:r>
            <a:endParaRPr lang="en-US" sz="1200" dirty="0">
              <a:solidFill>
                <a:srgbClr val="FF0000"/>
              </a:solidFill>
            </a:endParaRPr>
          </a:p>
        </p:txBody>
      </p:sp>
      <p:sp>
        <p:nvSpPr>
          <p:cNvPr id="76" name="TextBox 75">
            <a:extLst>
              <a:ext uri="{FF2B5EF4-FFF2-40B4-BE49-F238E27FC236}">
                <a16:creationId xmlns:a16="http://schemas.microsoft.com/office/drawing/2014/main" id="{B28DFA19-3DFC-D144-A97B-D689FB63D945}"/>
              </a:ext>
            </a:extLst>
          </p:cNvPr>
          <p:cNvSpPr txBox="1"/>
          <p:nvPr/>
        </p:nvSpPr>
        <p:spPr>
          <a:xfrm>
            <a:off x="4707144" y="1897589"/>
            <a:ext cx="607859" cy="369332"/>
          </a:xfrm>
          <a:prstGeom prst="rect">
            <a:avLst/>
          </a:prstGeom>
          <a:noFill/>
        </p:spPr>
        <p:txBody>
          <a:bodyPr wrap="none" rtlCol="0">
            <a:spAutoFit/>
          </a:bodyPr>
          <a:lstStyle/>
          <a:p>
            <a:r>
              <a:rPr lang="en-US" sz="1800" dirty="0">
                <a:solidFill>
                  <a:schemeClr val="bg1"/>
                </a:solidFill>
              </a:rPr>
              <a:t>FEL</a:t>
            </a:r>
          </a:p>
        </p:txBody>
      </p:sp>
      <p:sp>
        <p:nvSpPr>
          <p:cNvPr id="77" name="TextBox 76">
            <a:extLst>
              <a:ext uri="{FF2B5EF4-FFF2-40B4-BE49-F238E27FC236}">
                <a16:creationId xmlns:a16="http://schemas.microsoft.com/office/drawing/2014/main" id="{5E5A2650-2299-FE45-AE22-651037E38DF1}"/>
              </a:ext>
            </a:extLst>
          </p:cNvPr>
          <p:cNvSpPr txBox="1"/>
          <p:nvPr/>
        </p:nvSpPr>
        <p:spPr>
          <a:xfrm>
            <a:off x="6628372" y="1878130"/>
            <a:ext cx="1120820" cy="369332"/>
          </a:xfrm>
          <a:prstGeom prst="rect">
            <a:avLst/>
          </a:prstGeom>
          <a:noFill/>
        </p:spPr>
        <p:txBody>
          <a:bodyPr wrap="none" rtlCol="0">
            <a:spAutoFit/>
          </a:bodyPr>
          <a:lstStyle/>
          <a:p>
            <a:r>
              <a:rPr lang="en-US" sz="1800" dirty="0">
                <a:solidFill>
                  <a:schemeClr val="bg1"/>
                </a:solidFill>
              </a:rPr>
              <a:t>PLASMA</a:t>
            </a:r>
          </a:p>
        </p:txBody>
      </p:sp>
      <p:pic>
        <p:nvPicPr>
          <p:cNvPr id="20" name="Picture 19">
            <a:extLst>
              <a:ext uri="{FF2B5EF4-FFF2-40B4-BE49-F238E27FC236}">
                <a16:creationId xmlns:a16="http://schemas.microsoft.com/office/drawing/2014/main" id="{E5642B0C-3C43-F641-8297-DC34024DCE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861" y="915566"/>
            <a:ext cx="3491254" cy="1764002"/>
          </a:xfrm>
          <a:prstGeom prst="rect">
            <a:avLst/>
          </a:prstGeom>
        </p:spPr>
      </p:pic>
      <p:pic>
        <p:nvPicPr>
          <p:cNvPr id="21" name="Graphic 20">
            <a:extLst>
              <a:ext uri="{FF2B5EF4-FFF2-40B4-BE49-F238E27FC236}">
                <a16:creationId xmlns:a16="http://schemas.microsoft.com/office/drawing/2014/main" id="{097920F9-9DFD-C54E-A177-4E908537597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80817" y="1417490"/>
            <a:ext cx="3048000" cy="714375"/>
          </a:xfrm>
          <a:prstGeom prst="rect">
            <a:avLst/>
          </a:prstGeom>
        </p:spPr>
      </p:pic>
      <p:pic>
        <p:nvPicPr>
          <p:cNvPr id="23" name="Graphic 22">
            <a:extLst>
              <a:ext uri="{FF2B5EF4-FFF2-40B4-BE49-F238E27FC236}">
                <a16:creationId xmlns:a16="http://schemas.microsoft.com/office/drawing/2014/main" id="{D9C68D98-1B79-8F4B-8508-D00EFB2EE05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72270" y="2238552"/>
            <a:ext cx="1476375" cy="161925"/>
          </a:xfrm>
          <a:prstGeom prst="rect">
            <a:avLst/>
          </a:prstGeom>
        </p:spPr>
      </p:pic>
      <p:pic>
        <p:nvPicPr>
          <p:cNvPr id="24" name="Graphic 23">
            <a:extLst>
              <a:ext uri="{FF2B5EF4-FFF2-40B4-BE49-F238E27FC236}">
                <a16:creationId xmlns:a16="http://schemas.microsoft.com/office/drawing/2014/main" id="{00F93C09-CDBC-A240-8F62-5C0941EEE0D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96717" y="2244614"/>
            <a:ext cx="1504950" cy="161925"/>
          </a:xfrm>
          <a:prstGeom prst="rect">
            <a:avLst/>
          </a:prstGeom>
        </p:spPr>
      </p:pic>
      <p:grpSp>
        <p:nvGrpSpPr>
          <p:cNvPr id="28" name="Group 27">
            <a:extLst>
              <a:ext uri="{FF2B5EF4-FFF2-40B4-BE49-F238E27FC236}">
                <a16:creationId xmlns:a16="http://schemas.microsoft.com/office/drawing/2014/main" id="{40C504C0-203D-9E4A-A96A-8F6AF0B584CF}"/>
              </a:ext>
            </a:extLst>
          </p:cNvPr>
          <p:cNvGrpSpPr/>
          <p:nvPr/>
        </p:nvGrpSpPr>
        <p:grpSpPr>
          <a:xfrm>
            <a:off x="420979" y="2782237"/>
            <a:ext cx="3235231" cy="965165"/>
            <a:chOff x="2126410" y="4077071"/>
            <a:chExt cx="4313641" cy="1286887"/>
          </a:xfrm>
        </p:grpSpPr>
        <p:pic>
          <p:nvPicPr>
            <p:cNvPr id="29" name="Picture 28">
              <a:extLst>
                <a:ext uri="{FF2B5EF4-FFF2-40B4-BE49-F238E27FC236}">
                  <a16:creationId xmlns:a16="http://schemas.microsoft.com/office/drawing/2014/main" id="{D6B595A9-58EF-FF41-B05F-432CFDFBEB5A}"/>
                </a:ext>
              </a:extLst>
            </p:cNvPr>
            <p:cNvPicPr>
              <a:picLocks noChangeAspect="1"/>
            </p:cNvPicPr>
            <p:nvPr/>
          </p:nvPicPr>
          <p:blipFill rotWithShape="1">
            <a:blip r:embed="rId10">
              <a:extLst>
                <a:ext uri="{28A0092B-C50C-407E-A947-70E740481C1C}">
                  <a14:useLocalDpi xmlns:a14="http://schemas.microsoft.com/office/drawing/2010/main" val="0"/>
                </a:ext>
              </a:extLst>
            </a:blip>
            <a:srcRect l="6767" t="6879" r="7030" b="50261"/>
            <a:stretch/>
          </p:blipFill>
          <p:spPr>
            <a:xfrm>
              <a:off x="2126410" y="4077071"/>
              <a:ext cx="4313641" cy="1264519"/>
            </a:xfrm>
            <a:prstGeom prst="rect">
              <a:avLst/>
            </a:prstGeom>
          </p:spPr>
        </p:pic>
        <p:sp>
          <p:nvSpPr>
            <p:cNvPr id="30" name="Rectangle 29">
              <a:extLst>
                <a:ext uri="{FF2B5EF4-FFF2-40B4-BE49-F238E27FC236}">
                  <a16:creationId xmlns:a16="http://schemas.microsoft.com/office/drawing/2014/main" id="{F0852746-1C1A-CD4B-884E-D4AF70666ABE}"/>
                </a:ext>
              </a:extLst>
            </p:cNvPr>
            <p:cNvSpPr/>
            <p:nvPr/>
          </p:nvSpPr>
          <p:spPr>
            <a:xfrm>
              <a:off x="2169778" y="5206438"/>
              <a:ext cx="338595" cy="157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grpSp>
      <p:sp>
        <p:nvSpPr>
          <p:cNvPr id="31" name="TextBox 30">
            <a:extLst>
              <a:ext uri="{FF2B5EF4-FFF2-40B4-BE49-F238E27FC236}">
                <a16:creationId xmlns:a16="http://schemas.microsoft.com/office/drawing/2014/main" id="{4E2B864F-38C1-DA44-A263-2AE0537272F3}"/>
              </a:ext>
            </a:extLst>
          </p:cNvPr>
          <p:cNvSpPr txBox="1"/>
          <p:nvPr/>
        </p:nvSpPr>
        <p:spPr>
          <a:xfrm>
            <a:off x="4572212" y="1096297"/>
            <a:ext cx="3884397" cy="276999"/>
          </a:xfrm>
          <a:prstGeom prst="rect">
            <a:avLst/>
          </a:prstGeom>
          <a:noFill/>
        </p:spPr>
        <p:txBody>
          <a:bodyPr wrap="none" rtlCol="0">
            <a:spAutoFit/>
          </a:bodyPr>
          <a:lstStyle/>
          <a:p>
            <a:r>
              <a:rPr lang="en-US" sz="1200" dirty="0">
                <a:solidFill>
                  <a:srgbClr val="FF0000"/>
                </a:solidFill>
              </a:rPr>
              <a:t>Developed</a:t>
            </a:r>
            <a:r>
              <a:rPr lang="en-US" sz="1200" dirty="0"/>
              <a:t> an </a:t>
            </a:r>
            <a:r>
              <a:rPr lang="en-US" sz="1200" dirty="0">
                <a:solidFill>
                  <a:srgbClr val="FF0000"/>
                </a:solidFill>
              </a:rPr>
              <a:t>analytical model </a:t>
            </a:r>
            <a:r>
              <a:rPr lang="en-US" sz="1200" dirty="0"/>
              <a:t>to include these </a:t>
            </a:r>
            <a:r>
              <a:rPr lang="en-US" sz="1200" dirty="0">
                <a:solidFill>
                  <a:srgbClr val="FF0000"/>
                </a:solidFill>
              </a:rPr>
              <a:t>effects</a:t>
            </a:r>
          </a:p>
        </p:txBody>
      </p:sp>
      <p:grpSp>
        <p:nvGrpSpPr>
          <p:cNvPr id="41" name="Group 40">
            <a:extLst>
              <a:ext uri="{FF2B5EF4-FFF2-40B4-BE49-F238E27FC236}">
                <a16:creationId xmlns:a16="http://schemas.microsoft.com/office/drawing/2014/main" id="{86F1C5D8-A206-EE4A-9521-CD48C882EDAD}"/>
              </a:ext>
            </a:extLst>
          </p:cNvPr>
          <p:cNvGrpSpPr/>
          <p:nvPr/>
        </p:nvGrpSpPr>
        <p:grpSpPr>
          <a:xfrm>
            <a:off x="65189" y="4757440"/>
            <a:ext cx="4360624" cy="371230"/>
            <a:chOff x="65189" y="4757440"/>
            <a:chExt cx="4360624" cy="371230"/>
          </a:xfrm>
        </p:grpSpPr>
        <p:pic>
          <p:nvPicPr>
            <p:cNvPr id="42" name="Picture 41">
              <a:extLst>
                <a:ext uri="{FF2B5EF4-FFF2-40B4-BE49-F238E27FC236}">
                  <a16:creationId xmlns:a16="http://schemas.microsoft.com/office/drawing/2014/main" id="{01DBCD01-3E9D-3646-91E8-341FA8392FB2}"/>
                </a:ext>
              </a:extLst>
            </p:cNvPr>
            <p:cNvPicPr>
              <a:picLocks noChangeAspect="1"/>
            </p:cNvPicPr>
            <p:nvPr/>
          </p:nvPicPr>
          <p:blipFill>
            <a:blip r:embed="rId11"/>
            <a:stretch>
              <a:fillRect/>
            </a:stretch>
          </p:blipFill>
          <p:spPr>
            <a:xfrm>
              <a:off x="65189" y="4757440"/>
              <a:ext cx="372661" cy="371230"/>
            </a:xfrm>
            <a:prstGeom prst="rect">
              <a:avLst/>
            </a:prstGeom>
          </p:spPr>
        </p:pic>
        <p:pic>
          <p:nvPicPr>
            <p:cNvPr id="43" name="Picture 42">
              <a:extLst>
                <a:ext uri="{FF2B5EF4-FFF2-40B4-BE49-F238E27FC236}">
                  <a16:creationId xmlns:a16="http://schemas.microsoft.com/office/drawing/2014/main" id="{BC6D91EF-C857-9645-8CD7-198C92C3C10D}"/>
                </a:ext>
              </a:extLst>
            </p:cNvPr>
            <p:cNvPicPr>
              <a:picLocks noChangeAspect="1"/>
            </p:cNvPicPr>
            <p:nvPr/>
          </p:nvPicPr>
          <p:blipFill rotWithShape="1">
            <a:blip r:embed="rId12"/>
            <a:srcRect l="30935" t="1" b="-5099"/>
            <a:stretch/>
          </p:blipFill>
          <p:spPr>
            <a:xfrm>
              <a:off x="1244776" y="4786060"/>
              <a:ext cx="3181037" cy="341309"/>
            </a:xfrm>
            <a:prstGeom prst="rect">
              <a:avLst/>
            </a:prstGeom>
          </p:spPr>
        </p:pic>
        <p:cxnSp>
          <p:nvCxnSpPr>
            <p:cNvPr id="44" name="Straight Connector 43">
              <a:extLst>
                <a:ext uri="{FF2B5EF4-FFF2-40B4-BE49-F238E27FC236}">
                  <a16:creationId xmlns:a16="http://schemas.microsoft.com/office/drawing/2014/main" id="{6168E357-5BE1-DE41-B129-283DCB291D58}"/>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B8B5A334-111B-304D-AE2F-4670F5C9C0E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6" name="Immagine 3">
              <a:extLst>
                <a:ext uri="{FF2B5EF4-FFF2-40B4-BE49-F238E27FC236}">
                  <a16:creationId xmlns:a16="http://schemas.microsoft.com/office/drawing/2014/main" id="{83CF2F7B-BDFA-554A-BE67-A8C4CB0D2D63}"/>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pic>
        <p:nvPicPr>
          <p:cNvPr id="3" name="Picture 2">
            <a:extLst>
              <a:ext uri="{FF2B5EF4-FFF2-40B4-BE49-F238E27FC236}">
                <a16:creationId xmlns:a16="http://schemas.microsoft.com/office/drawing/2014/main" id="{6210328A-3B40-CB4B-85FA-F46DB4AE0334}"/>
              </a:ext>
            </a:extLst>
          </p:cNvPr>
          <p:cNvPicPr>
            <a:picLocks noChangeAspect="1"/>
          </p:cNvPicPr>
          <p:nvPr/>
        </p:nvPicPr>
        <p:blipFill>
          <a:blip r:embed="rId14"/>
          <a:stretch>
            <a:fillRect/>
          </a:stretch>
        </p:blipFill>
        <p:spPr>
          <a:xfrm>
            <a:off x="6335714" y="2617915"/>
            <a:ext cx="2502037" cy="917189"/>
          </a:xfrm>
          <a:prstGeom prst="rect">
            <a:avLst/>
          </a:prstGeom>
        </p:spPr>
      </p:pic>
      <p:sp>
        <p:nvSpPr>
          <p:cNvPr id="33" name="TextBox 32">
            <a:extLst>
              <a:ext uri="{FF2B5EF4-FFF2-40B4-BE49-F238E27FC236}">
                <a16:creationId xmlns:a16="http://schemas.microsoft.com/office/drawing/2014/main" id="{B021CB06-3C5C-0E43-8BD2-40A50CF5BFBE}"/>
              </a:ext>
            </a:extLst>
          </p:cNvPr>
          <p:cNvSpPr txBox="1"/>
          <p:nvPr/>
        </p:nvSpPr>
        <p:spPr>
          <a:xfrm>
            <a:off x="4468087" y="2752059"/>
            <a:ext cx="2062588" cy="461665"/>
          </a:xfrm>
          <a:prstGeom prst="rect">
            <a:avLst/>
          </a:prstGeom>
          <a:noFill/>
        </p:spPr>
        <p:txBody>
          <a:bodyPr wrap="square" rtlCol="0">
            <a:spAutoFit/>
          </a:bodyPr>
          <a:lstStyle/>
          <a:p>
            <a:pPr algn="ctr"/>
            <a:r>
              <a:rPr lang="en-US" sz="1200" dirty="0"/>
              <a:t>Start2End simulations of a Compton source </a:t>
            </a:r>
            <a:endParaRPr lang="en-US" sz="1200" dirty="0">
              <a:hlinkClick r:id="rId15">
                <a:extLst>
                  <a:ext uri="{A12FA001-AC4F-418D-AE19-62706E023703}">
                    <ahyp:hlinkClr xmlns:ahyp="http://schemas.microsoft.com/office/drawing/2018/hyperlinkcolor" val="tx"/>
                  </a:ext>
                </a:extLst>
              </a:hlinkClick>
            </a:endParaRPr>
          </a:p>
        </p:txBody>
      </p:sp>
      <p:pic>
        <p:nvPicPr>
          <p:cNvPr id="34" name="Picture 33">
            <a:extLst>
              <a:ext uri="{FF2B5EF4-FFF2-40B4-BE49-F238E27FC236}">
                <a16:creationId xmlns:a16="http://schemas.microsoft.com/office/drawing/2014/main" id="{FC928BFB-1473-814D-9ACB-9079F1BFF11E}"/>
              </a:ext>
            </a:extLst>
          </p:cNvPr>
          <p:cNvPicPr>
            <a:picLocks noChangeAspect="1"/>
          </p:cNvPicPr>
          <p:nvPr/>
        </p:nvPicPr>
        <p:blipFill>
          <a:blip r:embed="rId16">
            <a:duotone>
              <a:schemeClr val="accent4">
                <a:shade val="45000"/>
                <a:satMod val="135000"/>
              </a:schemeClr>
              <a:prstClr val="white"/>
            </a:duotone>
          </a:blip>
          <a:stretch>
            <a:fillRect/>
          </a:stretch>
        </p:blipFill>
        <p:spPr>
          <a:xfrm rot="859805" flipH="1">
            <a:off x="3591869" y="2690627"/>
            <a:ext cx="936559" cy="622786"/>
          </a:xfrm>
          <a:prstGeom prst="rect">
            <a:avLst/>
          </a:prstGeom>
        </p:spPr>
      </p:pic>
      <p:pic>
        <p:nvPicPr>
          <p:cNvPr id="32" name="Picture 31">
            <a:extLst>
              <a:ext uri="{FF2B5EF4-FFF2-40B4-BE49-F238E27FC236}">
                <a16:creationId xmlns:a16="http://schemas.microsoft.com/office/drawing/2014/main" id="{69AE8950-BDD7-6D4B-9C1B-828AF0F5A8B9}"/>
              </a:ext>
            </a:extLst>
          </p:cNvPr>
          <p:cNvPicPr>
            <a:picLocks noChangeAspect="1"/>
          </p:cNvPicPr>
          <p:nvPr/>
        </p:nvPicPr>
        <p:blipFill rotWithShape="1">
          <a:blip r:embed="rId10">
            <a:extLst>
              <a:ext uri="{28A0092B-C50C-407E-A947-70E740481C1C}">
                <a14:useLocalDpi xmlns:a14="http://schemas.microsoft.com/office/drawing/2010/main" val="0"/>
              </a:ext>
            </a:extLst>
          </a:blip>
          <a:srcRect l="6898" t="51099" r="8256" b="3703"/>
          <a:stretch/>
        </p:blipFill>
        <p:spPr>
          <a:xfrm>
            <a:off x="446424" y="3693869"/>
            <a:ext cx="3184343" cy="1000109"/>
          </a:xfrm>
          <a:prstGeom prst="rect">
            <a:avLst/>
          </a:prstGeom>
        </p:spPr>
      </p:pic>
      <p:cxnSp>
        <p:nvCxnSpPr>
          <p:cNvPr id="35" name="Straight Connector 34">
            <a:extLst>
              <a:ext uri="{FF2B5EF4-FFF2-40B4-BE49-F238E27FC236}">
                <a16:creationId xmlns:a16="http://schemas.microsoft.com/office/drawing/2014/main" id="{87D2BB4E-98EB-6146-A830-A246FABC8327}"/>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5C1E48CB-E46C-9946-A15D-A0A406AB1D0C}"/>
              </a:ext>
            </a:extLst>
          </p:cNvPr>
          <p:cNvGrpSpPr/>
          <p:nvPr/>
        </p:nvGrpSpPr>
        <p:grpSpPr>
          <a:xfrm>
            <a:off x="3770354" y="3826511"/>
            <a:ext cx="5025035" cy="617447"/>
            <a:chOff x="3770354" y="3324204"/>
            <a:chExt cx="5025035" cy="617447"/>
          </a:xfrm>
        </p:grpSpPr>
        <p:grpSp>
          <p:nvGrpSpPr>
            <p:cNvPr id="37" name="Group 36">
              <a:extLst>
                <a:ext uri="{FF2B5EF4-FFF2-40B4-BE49-F238E27FC236}">
                  <a16:creationId xmlns:a16="http://schemas.microsoft.com/office/drawing/2014/main" id="{A6E235B9-2689-7345-B615-86B11E4ACB56}"/>
                </a:ext>
              </a:extLst>
            </p:cNvPr>
            <p:cNvGrpSpPr/>
            <p:nvPr/>
          </p:nvGrpSpPr>
          <p:grpSpPr>
            <a:xfrm>
              <a:off x="3770354" y="3325160"/>
              <a:ext cx="5025035" cy="616491"/>
              <a:chOff x="2483767" y="4160769"/>
              <a:chExt cx="6228184" cy="764098"/>
            </a:xfrm>
          </p:grpSpPr>
          <p:pic>
            <p:nvPicPr>
              <p:cNvPr id="39" name="Picture 38">
                <a:extLst>
                  <a:ext uri="{FF2B5EF4-FFF2-40B4-BE49-F238E27FC236}">
                    <a16:creationId xmlns:a16="http://schemas.microsoft.com/office/drawing/2014/main" id="{A5797F4A-2DDB-3547-A11A-D2AC04D0B9DD}"/>
                  </a:ext>
                </a:extLst>
              </p:cNvPr>
              <p:cNvPicPr>
                <a:picLocks noChangeAspect="1"/>
              </p:cNvPicPr>
              <p:nvPr/>
            </p:nvPicPr>
            <p:blipFill rotWithShape="1">
              <a:blip r:embed="rId17"/>
              <a:srcRect b="77653"/>
              <a:stretch/>
            </p:blipFill>
            <p:spPr>
              <a:xfrm>
                <a:off x="2483767" y="4160769"/>
                <a:ext cx="6228184" cy="276343"/>
              </a:xfrm>
              <a:prstGeom prst="rect">
                <a:avLst/>
              </a:prstGeom>
            </p:spPr>
          </p:pic>
          <p:pic>
            <p:nvPicPr>
              <p:cNvPr id="40" name="Picture 39">
                <a:extLst>
                  <a:ext uri="{FF2B5EF4-FFF2-40B4-BE49-F238E27FC236}">
                    <a16:creationId xmlns:a16="http://schemas.microsoft.com/office/drawing/2014/main" id="{37DF440A-B56A-4643-884D-170E347BE4D1}"/>
                  </a:ext>
                </a:extLst>
              </p:cNvPr>
              <p:cNvPicPr>
                <a:picLocks noChangeAspect="1"/>
              </p:cNvPicPr>
              <p:nvPr/>
            </p:nvPicPr>
            <p:blipFill rotWithShape="1">
              <a:blip r:embed="rId17"/>
              <a:srcRect t="62432"/>
              <a:stretch/>
            </p:blipFill>
            <p:spPr>
              <a:xfrm>
                <a:off x="2483767" y="4460305"/>
                <a:ext cx="6228184" cy="464562"/>
              </a:xfrm>
              <a:prstGeom prst="rect">
                <a:avLst/>
              </a:prstGeom>
            </p:spPr>
          </p:pic>
        </p:grpSp>
        <p:sp>
          <p:nvSpPr>
            <p:cNvPr id="38" name="Rectangle 37">
              <a:extLst>
                <a:ext uri="{FF2B5EF4-FFF2-40B4-BE49-F238E27FC236}">
                  <a16:creationId xmlns:a16="http://schemas.microsoft.com/office/drawing/2014/main" id="{A9FA9FBE-5CB3-DA4A-A934-E6C1E5ABA9EA}"/>
                </a:ext>
              </a:extLst>
            </p:cNvPr>
            <p:cNvSpPr/>
            <p:nvPr/>
          </p:nvSpPr>
          <p:spPr>
            <a:xfrm>
              <a:off x="7714929" y="3324204"/>
              <a:ext cx="1080459" cy="617447"/>
            </a:xfrm>
            <a:prstGeom prst="rect">
              <a:avLst/>
            </a:prstGeom>
            <a:solidFill>
              <a:srgbClr val="FF0000">
                <a:alpha val="31000"/>
              </a:srgbClr>
            </a:solid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Box 46">
            <a:extLst>
              <a:ext uri="{FF2B5EF4-FFF2-40B4-BE49-F238E27FC236}">
                <a16:creationId xmlns:a16="http://schemas.microsoft.com/office/drawing/2014/main" id="{50A1D883-6D28-8841-A113-AA48060AF187}"/>
              </a:ext>
            </a:extLst>
          </p:cNvPr>
          <p:cNvSpPr txBox="1"/>
          <p:nvPr/>
        </p:nvSpPr>
        <p:spPr>
          <a:xfrm>
            <a:off x="5646225" y="3488979"/>
            <a:ext cx="1736373" cy="307777"/>
          </a:xfrm>
          <a:prstGeom prst="rect">
            <a:avLst/>
          </a:prstGeom>
          <a:noFill/>
        </p:spPr>
        <p:txBody>
          <a:bodyPr wrap="none" rtlCol="0">
            <a:spAutoFit/>
          </a:bodyPr>
          <a:lstStyle/>
          <a:p>
            <a:r>
              <a:rPr lang="en-US" b="1" dirty="0">
                <a:solidFill>
                  <a:srgbClr val="FF0000"/>
                </a:solidFill>
              </a:rPr>
              <a:t>Simulation results</a:t>
            </a:r>
          </a:p>
        </p:txBody>
      </p:sp>
      <p:cxnSp>
        <p:nvCxnSpPr>
          <p:cNvPr id="48" name="Straight Connector 47">
            <a:extLst>
              <a:ext uri="{FF2B5EF4-FFF2-40B4-BE49-F238E27FC236}">
                <a16:creationId xmlns:a16="http://schemas.microsoft.com/office/drawing/2014/main" id="{E3A46316-7F2A-3142-B9C4-1830F86FA1D7}"/>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9" name="Google Shape;55;p13">
            <a:extLst>
              <a:ext uri="{FF2B5EF4-FFF2-40B4-BE49-F238E27FC236}">
                <a16:creationId xmlns:a16="http://schemas.microsoft.com/office/drawing/2014/main" id="{C12BD0EB-0A5E-174E-A73E-710DE51B5206}"/>
              </a:ext>
            </a:extLst>
          </p:cNvPr>
          <p:cNvPicPr preferRelativeResize="0"/>
          <p:nvPr/>
        </p:nvPicPr>
        <p:blipFill>
          <a:blip r:embed="rId18">
            <a:alphaModFix/>
          </a:blip>
          <a:stretch>
            <a:fillRect/>
          </a:stretch>
        </p:blipFill>
        <p:spPr>
          <a:xfrm>
            <a:off x="4523454" y="4773769"/>
            <a:ext cx="1044104" cy="338572"/>
          </a:xfrm>
          <a:prstGeom prst="rect">
            <a:avLst/>
          </a:prstGeom>
          <a:noFill/>
          <a:ln>
            <a:noFill/>
          </a:ln>
        </p:spPr>
      </p:pic>
      <p:sp>
        <p:nvSpPr>
          <p:cNvPr id="50" name="Google Shape;60;p13">
            <a:extLst>
              <a:ext uri="{FF2B5EF4-FFF2-40B4-BE49-F238E27FC236}">
                <a16:creationId xmlns:a16="http://schemas.microsoft.com/office/drawing/2014/main" id="{2AC82665-C222-7846-AA67-D166DAEE2E33}"/>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153542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82" name="Google Shape;82;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r>
              <a:rPr lang="it" dirty="0"/>
              <a:t>4/25</a:t>
            </a:r>
            <a:endParaRPr dirty="0"/>
          </a:p>
        </p:txBody>
      </p:sp>
      <p:pic>
        <p:nvPicPr>
          <p:cNvPr id="19" name="Picture 18">
            <a:extLst>
              <a:ext uri="{FF2B5EF4-FFF2-40B4-BE49-F238E27FC236}">
                <a16:creationId xmlns:a16="http://schemas.microsoft.com/office/drawing/2014/main" id="{CF80D778-5FF9-8747-90E2-DF17505C18D5}"/>
              </a:ext>
            </a:extLst>
          </p:cNvPr>
          <p:cNvPicPr>
            <a:picLocks noChangeAspect="1"/>
          </p:cNvPicPr>
          <p:nvPr/>
        </p:nvPicPr>
        <p:blipFill>
          <a:blip r:embed="rId3"/>
          <a:stretch>
            <a:fillRect/>
          </a:stretch>
        </p:blipFill>
        <p:spPr>
          <a:xfrm>
            <a:off x="3550538" y="14934"/>
            <a:ext cx="2042924" cy="750136"/>
          </a:xfrm>
          <a:prstGeom prst="rect">
            <a:avLst/>
          </a:prstGeom>
        </p:spPr>
      </p:pic>
      <p:cxnSp>
        <p:nvCxnSpPr>
          <p:cNvPr id="3" name="Straight Connector 2">
            <a:extLst>
              <a:ext uri="{FF2B5EF4-FFF2-40B4-BE49-F238E27FC236}">
                <a16:creationId xmlns:a16="http://schemas.microsoft.com/office/drawing/2014/main" id="{54A5D47C-2A70-714F-A621-E0415ACE300C}"/>
              </a:ext>
            </a:extLst>
          </p:cNvPr>
          <p:cNvCxnSpPr/>
          <p:nvPr/>
        </p:nvCxnSpPr>
        <p:spPr>
          <a:xfrm>
            <a:off x="329677" y="765070"/>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C09178B-9AD9-B44B-98B9-DFEB07700C86}"/>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5DA4BEC9-CE0F-5D4D-97F8-BB703A0D9824}"/>
              </a:ext>
            </a:extLst>
          </p:cNvPr>
          <p:cNvPicPr>
            <a:picLocks noChangeAspect="1"/>
          </p:cNvPicPr>
          <p:nvPr/>
        </p:nvPicPr>
        <p:blipFill rotWithShape="1">
          <a:blip r:embed="rId4"/>
          <a:srcRect t="8206" b="16783"/>
          <a:stretch/>
        </p:blipFill>
        <p:spPr>
          <a:xfrm>
            <a:off x="251520" y="913943"/>
            <a:ext cx="8651116" cy="3600400"/>
          </a:xfrm>
          <a:prstGeom prst="rect">
            <a:avLst/>
          </a:prstGeom>
        </p:spPr>
      </p:pic>
      <p:grpSp>
        <p:nvGrpSpPr>
          <p:cNvPr id="10" name="Group 9">
            <a:extLst>
              <a:ext uri="{FF2B5EF4-FFF2-40B4-BE49-F238E27FC236}">
                <a16:creationId xmlns:a16="http://schemas.microsoft.com/office/drawing/2014/main" id="{9E2F258B-B805-934D-A970-0847AB4E1A9D}"/>
              </a:ext>
            </a:extLst>
          </p:cNvPr>
          <p:cNvGrpSpPr/>
          <p:nvPr/>
        </p:nvGrpSpPr>
        <p:grpSpPr>
          <a:xfrm>
            <a:off x="65189" y="4757440"/>
            <a:ext cx="4360624" cy="371230"/>
            <a:chOff x="65189" y="4757440"/>
            <a:chExt cx="4360624" cy="371230"/>
          </a:xfrm>
        </p:grpSpPr>
        <p:pic>
          <p:nvPicPr>
            <p:cNvPr id="11" name="Picture 10">
              <a:extLst>
                <a:ext uri="{FF2B5EF4-FFF2-40B4-BE49-F238E27FC236}">
                  <a16:creationId xmlns:a16="http://schemas.microsoft.com/office/drawing/2014/main" id="{DE25DCA5-4D6A-9444-9099-36AD29ED4833}"/>
                </a:ext>
              </a:extLst>
            </p:cNvPr>
            <p:cNvPicPr>
              <a:picLocks noChangeAspect="1"/>
            </p:cNvPicPr>
            <p:nvPr/>
          </p:nvPicPr>
          <p:blipFill>
            <a:blip r:embed="rId5"/>
            <a:stretch>
              <a:fillRect/>
            </a:stretch>
          </p:blipFill>
          <p:spPr>
            <a:xfrm>
              <a:off x="65189" y="4757440"/>
              <a:ext cx="372661" cy="371230"/>
            </a:xfrm>
            <a:prstGeom prst="rect">
              <a:avLst/>
            </a:prstGeom>
          </p:spPr>
        </p:pic>
        <p:pic>
          <p:nvPicPr>
            <p:cNvPr id="12" name="Picture 11">
              <a:extLst>
                <a:ext uri="{FF2B5EF4-FFF2-40B4-BE49-F238E27FC236}">
                  <a16:creationId xmlns:a16="http://schemas.microsoft.com/office/drawing/2014/main" id="{F40D5932-6C80-E140-B469-50CB19439BA9}"/>
                </a:ext>
              </a:extLst>
            </p:cNvPr>
            <p:cNvPicPr>
              <a:picLocks noChangeAspect="1"/>
            </p:cNvPicPr>
            <p:nvPr/>
          </p:nvPicPr>
          <p:blipFill rotWithShape="1">
            <a:blip r:embed="rId6"/>
            <a:srcRect l="30935" t="1" b="-5099"/>
            <a:stretch/>
          </p:blipFill>
          <p:spPr>
            <a:xfrm>
              <a:off x="1244776" y="4786060"/>
              <a:ext cx="3181037" cy="341309"/>
            </a:xfrm>
            <a:prstGeom prst="rect">
              <a:avLst/>
            </a:prstGeom>
          </p:spPr>
        </p:pic>
        <p:cxnSp>
          <p:nvCxnSpPr>
            <p:cNvPr id="13" name="Straight Connector 12">
              <a:extLst>
                <a:ext uri="{FF2B5EF4-FFF2-40B4-BE49-F238E27FC236}">
                  <a16:creationId xmlns:a16="http://schemas.microsoft.com/office/drawing/2014/main" id="{D30423E9-03DD-8C4E-B25F-B39FA1DBABA8}"/>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5B2CD9EC-0811-874D-9258-5E6C52956EE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5" name="Immagine 3">
              <a:extLst>
                <a:ext uri="{FF2B5EF4-FFF2-40B4-BE49-F238E27FC236}">
                  <a16:creationId xmlns:a16="http://schemas.microsoft.com/office/drawing/2014/main" id="{A56357D7-43EB-CE40-A964-B095DA5FB6D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6" name="Straight Connector 15">
            <a:extLst>
              <a:ext uri="{FF2B5EF4-FFF2-40B4-BE49-F238E27FC236}">
                <a16:creationId xmlns:a16="http://schemas.microsoft.com/office/drawing/2014/main" id="{1381B4EC-4A48-A34E-889A-FCC198DF2A6E}"/>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7" name="Google Shape;55;p13">
            <a:extLst>
              <a:ext uri="{FF2B5EF4-FFF2-40B4-BE49-F238E27FC236}">
                <a16:creationId xmlns:a16="http://schemas.microsoft.com/office/drawing/2014/main" id="{A1578E1A-062C-BC41-BD92-21C3941AA8CA}"/>
              </a:ext>
            </a:extLst>
          </p:cNvPr>
          <p:cNvPicPr preferRelativeResize="0"/>
          <p:nvPr/>
        </p:nvPicPr>
        <p:blipFill>
          <a:blip r:embed="rId8">
            <a:alphaModFix/>
          </a:blip>
          <a:stretch>
            <a:fillRect/>
          </a:stretch>
        </p:blipFill>
        <p:spPr>
          <a:xfrm>
            <a:off x="4523454" y="4773769"/>
            <a:ext cx="1044104" cy="338572"/>
          </a:xfrm>
          <a:prstGeom prst="rect">
            <a:avLst/>
          </a:prstGeom>
          <a:noFill/>
          <a:ln>
            <a:noFill/>
          </a:ln>
        </p:spPr>
      </p:pic>
      <p:sp>
        <p:nvSpPr>
          <p:cNvPr id="18" name="Google Shape;60;p13">
            <a:extLst>
              <a:ext uri="{FF2B5EF4-FFF2-40B4-BE49-F238E27FC236}">
                <a16:creationId xmlns:a16="http://schemas.microsoft.com/office/drawing/2014/main" id="{16F41087-36BB-334E-BA22-290CE00F101F}"/>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42015335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20</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chemeClr val="tx1"/>
                </a:solidFill>
              </a:rPr>
              <a:t>I. Measurement validity assessment.                           II. Resolution performance.                          III. Uncertainty performance.</a:t>
            </a:r>
          </a:p>
        </p:txBody>
      </p:sp>
      <p:cxnSp>
        <p:nvCxnSpPr>
          <p:cNvPr id="85" name="Straight Connector 84">
            <a:extLst>
              <a:ext uri="{FF2B5EF4-FFF2-40B4-BE49-F238E27FC236}">
                <a16:creationId xmlns:a16="http://schemas.microsoft.com/office/drawing/2014/main" id="{8C0DBC77-DC85-C84B-9F85-9BD7A8149D24}"/>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6" name="Group 85">
            <a:extLst>
              <a:ext uri="{FF2B5EF4-FFF2-40B4-BE49-F238E27FC236}">
                <a16:creationId xmlns:a16="http://schemas.microsoft.com/office/drawing/2014/main" id="{9A45CA58-C169-2E49-B9B2-1975FA0976EF}"/>
              </a:ext>
            </a:extLst>
          </p:cNvPr>
          <p:cNvGrpSpPr/>
          <p:nvPr/>
        </p:nvGrpSpPr>
        <p:grpSpPr>
          <a:xfrm>
            <a:off x="65189" y="4757440"/>
            <a:ext cx="4360624" cy="371230"/>
            <a:chOff x="65189" y="4757440"/>
            <a:chExt cx="4360624" cy="371230"/>
          </a:xfrm>
        </p:grpSpPr>
        <p:pic>
          <p:nvPicPr>
            <p:cNvPr id="87" name="Picture 86">
              <a:extLst>
                <a:ext uri="{FF2B5EF4-FFF2-40B4-BE49-F238E27FC236}">
                  <a16:creationId xmlns:a16="http://schemas.microsoft.com/office/drawing/2014/main" id="{C8AAFBA2-5420-9443-A582-25296EC1662A}"/>
                </a:ext>
              </a:extLst>
            </p:cNvPr>
            <p:cNvPicPr>
              <a:picLocks noChangeAspect="1"/>
            </p:cNvPicPr>
            <p:nvPr/>
          </p:nvPicPr>
          <p:blipFill>
            <a:blip r:embed="rId3"/>
            <a:stretch>
              <a:fillRect/>
            </a:stretch>
          </p:blipFill>
          <p:spPr>
            <a:xfrm>
              <a:off x="65189" y="4757440"/>
              <a:ext cx="372661" cy="371230"/>
            </a:xfrm>
            <a:prstGeom prst="rect">
              <a:avLst/>
            </a:prstGeom>
          </p:spPr>
        </p:pic>
        <p:pic>
          <p:nvPicPr>
            <p:cNvPr id="88" name="Picture 87">
              <a:extLst>
                <a:ext uri="{FF2B5EF4-FFF2-40B4-BE49-F238E27FC236}">
                  <a16:creationId xmlns:a16="http://schemas.microsoft.com/office/drawing/2014/main" id="{943988B5-FA12-D94A-AA26-D0E68F80D3DA}"/>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89" name="Straight Connector 88">
              <a:extLst>
                <a:ext uri="{FF2B5EF4-FFF2-40B4-BE49-F238E27FC236}">
                  <a16:creationId xmlns:a16="http://schemas.microsoft.com/office/drawing/2014/main" id="{9357D736-565D-8943-B014-838C2068DE8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541C2BA8-40F8-244F-B898-81B3AAE8B707}"/>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91" name="Immagine 3">
              <a:extLst>
                <a:ext uri="{FF2B5EF4-FFF2-40B4-BE49-F238E27FC236}">
                  <a16:creationId xmlns:a16="http://schemas.microsoft.com/office/drawing/2014/main" id="{ECA4364D-39CE-B14C-BE0C-E2F34F6076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4" name="Straight Connector 13">
            <a:extLst>
              <a:ext uri="{FF2B5EF4-FFF2-40B4-BE49-F238E27FC236}">
                <a16:creationId xmlns:a16="http://schemas.microsoft.com/office/drawing/2014/main" id="{D59B74D3-B7DF-4044-9B18-7ACC94CADBE0}"/>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5" name="Google Shape;55;p13">
            <a:extLst>
              <a:ext uri="{FF2B5EF4-FFF2-40B4-BE49-F238E27FC236}">
                <a16:creationId xmlns:a16="http://schemas.microsoft.com/office/drawing/2014/main" id="{B6525023-2F68-4940-A7AB-206A517D5A10}"/>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16" name="Google Shape;60;p13">
            <a:extLst>
              <a:ext uri="{FF2B5EF4-FFF2-40B4-BE49-F238E27FC236}">
                <a16:creationId xmlns:a16="http://schemas.microsoft.com/office/drawing/2014/main" id="{A3B16B71-9AD8-734D-B2A0-406C81E24386}"/>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1467964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20</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rgbClr val="4161FF"/>
                </a:solidFill>
              </a:rPr>
              <a:t>I. Measurement validity assessment.                           </a:t>
            </a:r>
            <a:r>
              <a:rPr lang="en-US" sz="1100" dirty="0">
                <a:solidFill>
                  <a:schemeClr val="tx1"/>
                </a:solidFill>
              </a:rPr>
              <a:t>II. Resolution performance.                          III. Uncertainty performance.</a:t>
            </a:r>
          </a:p>
        </p:txBody>
      </p:sp>
      <p:cxnSp>
        <p:nvCxnSpPr>
          <p:cNvPr id="85" name="Straight Connector 84">
            <a:extLst>
              <a:ext uri="{FF2B5EF4-FFF2-40B4-BE49-F238E27FC236}">
                <a16:creationId xmlns:a16="http://schemas.microsoft.com/office/drawing/2014/main" id="{8C0DBC77-DC85-C84B-9F85-9BD7A8149D24}"/>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6" name="Group 85">
            <a:extLst>
              <a:ext uri="{FF2B5EF4-FFF2-40B4-BE49-F238E27FC236}">
                <a16:creationId xmlns:a16="http://schemas.microsoft.com/office/drawing/2014/main" id="{9A45CA58-C169-2E49-B9B2-1975FA0976EF}"/>
              </a:ext>
            </a:extLst>
          </p:cNvPr>
          <p:cNvGrpSpPr/>
          <p:nvPr/>
        </p:nvGrpSpPr>
        <p:grpSpPr>
          <a:xfrm>
            <a:off x="65189" y="4757440"/>
            <a:ext cx="4360624" cy="371230"/>
            <a:chOff x="65189" y="4757440"/>
            <a:chExt cx="4360624" cy="371230"/>
          </a:xfrm>
        </p:grpSpPr>
        <p:pic>
          <p:nvPicPr>
            <p:cNvPr id="87" name="Picture 86">
              <a:extLst>
                <a:ext uri="{FF2B5EF4-FFF2-40B4-BE49-F238E27FC236}">
                  <a16:creationId xmlns:a16="http://schemas.microsoft.com/office/drawing/2014/main" id="{C8AAFBA2-5420-9443-A582-25296EC1662A}"/>
                </a:ext>
              </a:extLst>
            </p:cNvPr>
            <p:cNvPicPr>
              <a:picLocks noChangeAspect="1"/>
            </p:cNvPicPr>
            <p:nvPr/>
          </p:nvPicPr>
          <p:blipFill>
            <a:blip r:embed="rId3"/>
            <a:stretch>
              <a:fillRect/>
            </a:stretch>
          </p:blipFill>
          <p:spPr>
            <a:xfrm>
              <a:off x="65189" y="4757440"/>
              <a:ext cx="372661" cy="371230"/>
            </a:xfrm>
            <a:prstGeom prst="rect">
              <a:avLst/>
            </a:prstGeom>
          </p:spPr>
        </p:pic>
        <p:pic>
          <p:nvPicPr>
            <p:cNvPr id="88" name="Picture 87">
              <a:extLst>
                <a:ext uri="{FF2B5EF4-FFF2-40B4-BE49-F238E27FC236}">
                  <a16:creationId xmlns:a16="http://schemas.microsoft.com/office/drawing/2014/main" id="{943988B5-FA12-D94A-AA26-D0E68F80D3DA}"/>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89" name="Straight Connector 88">
              <a:extLst>
                <a:ext uri="{FF2B5EF4-FFF2-40B4-BE49-F238E27FC236}">
                  <a16:creationId xmlns:a16="http://schemas.microsoft.com/office/drawing/2014/main" id="{9357D736-565D-8943-B014-838C2068DE8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541C2BA8-40F8-244F-B898-81B3AAE8B707}"/>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91" name="Immagine 3">
              <a:extLst>
                <a:ext uri="{FF2B5EF4-FFF2-40B4-BE49-F238E27FC236}">
                  <a16:creationId xmlns:a16="http://schemas.microsoft.com/office/drawing/2014/main" id="{ECA4364D-39CE-B14C-BE0C-E2F34F6076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4" name="Straight Connector 13">
            <a:extLst>
              <a:ext uri="{FF2B5EF4-FFF2-40B4-BE49-F238E27FC236}">
                <a16:creationId xmlns:a16="http://schemas.microsoft.com/office/drawing/2014/main" id="{FDA1F57F-E905-984C-9D99-60445BDB814A}"/>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5" name="Google Shape;55;p13">
            <a:extLst>
              <a:ext uri="{FF2B5EF4-FFF2-40B4-BE49-F238E27FC236}">
                <a16:creationId xmlns:a16="http://schemas.microsoft.com/office/drawing/2014/main" id="{BE8B475B-BD9F-E445-BBB4-CD5D3D13FD2B}"/>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16" name="Google Shape;60;p13">
            <a:extLst>
              <a:ext uri="{FF2B5EF4-FFF2-40B4-BE49-F238E27FC236}">
                <a16:creationId xmlns:a16="http://schemas.microsoft.com/office/drawing/2014/main" id="{68448F4D-4645-E445-9EE7-A3E9BA5AB433}"/>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2095240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20</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73" name="Picture 72">
            <a:extLst>
              <a:ext uri="{FF2B5EF4-FFF2-40B4-BE49-F238E27FC236}">
                <a16:creationId xmlns:a16="http://schemas.microsoft.com/office/drawing/2014/main" id="{60AB72CF-C23E-1F44-9FC7-FC1BC4364515}"/>
              </a:ext>
            </a:extLst>
          </p:cNvPr>
          <p:cNvPicPr>
            <a:picLocks/>
          </p:cNvPicPr>
          <p:nvPr/>
        </p:nvPicPr>
        <p:blipFill rotWithShape="1">
          <a:blip r:embed="rId3">
            <a:extLst>
              <a:ext uri="{28A0092B-C50C-407E-A947-70E740481C1C}">
                <a14:useLocalDpi xmlns:a14="http://schemas.microsoft.com/office/drawing/2010/main" val="0"/>
              </a:ext>
            </a:extLst>
          </a:blip>
          <a:srcRect r="8368"/>
          <a:stretch/>
        </p:blipFill>
        <p:spPr>
          <a:xfrm>
            <a:off x="5832737" y="1234878"/>
            <a:ext cx="2808000" cy="1620000"/>
          </a:xfrm>
          <a:prstGeom prst="rect">
            <a:avLst/>
          </a:prstGeom>
        </p:spPr>
      </p:pic>
      <p:pic>
        <p:nvPicPr>
          <p:cNvPr id="74" name="Picture 73">
            <a:extLst>
              <a:ext uri="{FF2B5EF4-FFF2-40B4-BE49-F238E27FC236}">
                <a16:creationId xmlns:a16="http://schemas.microsoft.com/office/drawing/2014/main" id="{D9816F1A-8A62-DC46-BD41-04EC5842E423}"/>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39552" y="1238016"/>
            <a:ext cx="2808000" cy="1616862"/>
          </a:xfrm>
          <a:prstGeom prst="rect">
            <a:avLst/>
          </a:prstGeom>
        </p:spPr>
      </p:pic>
      <p:pic>
        <p:nvPicPr>
          <p:cNvPr id="75" name="Picture 74">
            <a:extLst>
              <a:ext uri="{FF2B5EF4-FFF2-40B4-BE49-F238E27FC236}">
                <a16:creationId xmlns:a16="http://schemas.microsoft.com/office/drawing/2014/main" id="{19FFE487-6DA8-FC41-91FC-A7A5D8D40C07}"/>
              </a:ext>
            </a:extLst>
          </p:cNvPr>
          <p:cNvPicPr>
            <a:picLocks/>
          </p:cNvPicPr>
          <p:nvPr/>
        </p:nvPicPr>
        <p:blipFill rotWithShape="1">
          <a:blip r:embed="rId5">
            <a:extLst>
              <a:ext uri="{28A0092B-C50C-407E-A947-70E740481C1C}">
                <a14:useLocalDpi xmlns:a14="http://schemas.microsoft.com/office/drawing/2010/main" val="0"/>
              </a:ext>
            </a:extLst>
          </a:blip>
          <a:srcRect r="6976"/>
          <a:stretch/>
        </p:blipFill>
        <p:spPr>
          <a:xfrm>
            <a:off x="3155481" y="1239782"/>
            <a:ext cx="2808000" cy="1620000"/>
          </a:xfrm>
          <a:prstGeom prst="rect">
            <a:avLst/>
          </a:prstGeom>
        </p:spPr>
      </p:pic>
      <p:sp>
        <p:nvSpPr>
          <p:cNvPr id="76" name="TextBox 75">
            <a:extLst>
              <a:ext uri="{FF2B5EF4-FFF2-40B4-BE49-F238E27FC236}">
                <a16:creationId xmlns:a16="http://schemas.microsoft.com/office/drawing/2014/main" id="{1934F3AE-21D0-924E-9627-B09EAE53E38D}"/>
              </a:ext>
            </a:extLst>
          </p:cNvPr>
          <p:cNvSpPr txBox="1"/>
          <p:nvPr/>
        </p:nvSpPr>
        <p:spPr>
          <a:xfrm>
            <a:off x="1125775" y="2809682"/>
            <a:ext cx="6865843" cy="276999"/>
          </a:xfrm>
          <a:prstGeom prst="rect">
            <a:avLst/>
          </a:prstGeom>
          <a:noFill/>
        </p:spPr>
        <p:txBody>
          <a:bodyPr wrap="square" rtlCol="0">
            <a:spAutoFit/>
          </a:bodyPr>
          <a:lstStyle/>
          <a:p>
            <a:r>
              <a:rPr lang="en-US" sz="1200" dirty="0"/>
              <a:t>Good agreement between simulations with tracking code (ELEGANT) and theoretical derivation.</a:t>
            </a:r>
            <a:endParaRPr lang="en-US" sz="1200" dirty="0">
              <a:solidFill>
                <a:srgbClr val="92D050"/>
              </a:solidFill>
            </a:endParaRPr>
          </a:p>
        </p:txBody>
      </p: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79" name="TextBox 78">
            <a:extLst>
              <a:ext uri="{FF2B5EF4-FFF2-40B4-BE49-F238E27FC236}">
                <a16:creationId xmlns:a16="http://schemas.microsoft.com/office/drawing/2014/main" id="{3C38F452-4A79-874C-8FB6-B9B155CBFB90}"/>
              </a:ext>
            </a:extLst>
          </p:cNvPr>
          <p:cNvSpPr txBox="1"/>
          <p:nvPr/>
        </p:nvSpPr>
        <p:spPr>
          <a:xfrm>
            <a:off x="203085" y="3229038"/>
            <a:ext cx="4033217" cy="1015663"/>
          </a:xfrm>
          <a:prstGeom prst="rect">
            <a:avLst/>
          </a:prstGeom>
          <a:noFill/>
        </p:spPr>
        <p:txBody>
          <a:bodyPr wrap="square" rtlCol="0">
            <a:spAutoFit/>
          </a:bodyPr>
          <a:lstStyle/>
          <a:p>
            <a:pPr marL="285750" indent="-285750">
              <a:buFont typeface="Arial" panose="020B0604020202020204" pitchFamily="34" charset="0"/>
              <a:buChar char="•"/>
            </a:pPr>
            <a:r>
              <a:rPr lang="en-US" sz="1200" dirty="0"/>
              <a:t>The feature of </a:t>
            </a:r>
            <a:r>
              <a:rPr lang="en-US" sz="1200" dirty="0">
                <a:solidFill>
                  <a:srgbClr val="FF0000"/>
                </a:solidFill>
              </a:rPr>
              <a:t>self-calibration</a:t>
            </a:r>
            <a:r>
              <a:rPr lang="en-US" sz="1200" dirty="0"/>
              <a:t> is preserved</a:t>
            </a:r>
          </a:p>
          <a:p>
            <a:pPr marL="285750" indent="-285750">
              <a:buFont typeface="Arial" panose="020B0604020202020204" pitchFamily="34" charset="0"/>
              <a:buChar char="•"/>
            </a:pPr>
            <a:r>
              <a:rPr lang="en-US" sz="1200" dirty="0"/>
              <a:t>Possibility of </a:t>
            </a:r>
            <a:r>
              <a:rPr lang="en-US" sz="1200" dirty="0">
                <a:solidFill>
                  <a:srgbClr val="FF0000"/>
                </a:solidFill>
              </a:rPr>
              <a:t>removing</a:t>
            </a:r>
            <a:r>
              <a:rPr lang="en-US" sz="1200" dirty="0"/>
              <a:t> the </a:t>
            </a:r>
            <a:r>
              <a:rPr lang="en-US" sz="1200" dirty="0">
                <a:solidFill>
                  <a:srgbClr val="FF0000"/>
                </a:solidFill>
              </a:rPr>
              <a:t>correlations</a:t>
            </a:r>
            <a:r>
              <a:rPr lang="en-US" sz="1200" dirty="0"/>
              <a:t> between longitudinal position and transverse position/divergence</a:t>
            </a:r>
          </a:p>
          <a:p>
            <a:pPr marL="285750" indent="-285750">
              <a:buFont typeface="Arial" panose="020B0604020202020204" pitchFamily="34" charset="0"/>
              <a:buChar char="•"/>
            </a:pPr>
            <a:r>
              <a:rPr lang="en-US" sz="1200" dirty="0"/>
              <a:t>Same </a:t>
            </a:r>
            <a:r>
              <a:rPr lang="en-US" sz="1200" dirty="0">
                <a:solidFill>
                  <a:srgbClr val="FF0000"/>
                </a:solidFill>
              </a:rPr>
              <a:t>procedure</a:t>
            </a:r>
            <a:r>
              <a:rPr lang="en-US" sz="1200" dirty="0"/>
              <a:t> for assessing the </a:t>
            </a:r>
            <a:r>
              <a:rPr lang="en-US" sz="1200" dirty="0">
                <a:solidFill>
                  <a:srgbClr val="FF0000"/>
                </a:solidFill>
              </a:rPr>
              <a:t>bunch length</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rgbClr val="4161FF"/>
                </a:solidFill>
              </a:rPr>
              <a:t>I. Measurement validity assessment.                           </a:t>
            </a:r>
            <a:r>
              <a:rPr lang="en-US" sz="1100" dirty="0">
                <a:solidFill>
                  <a:schemeClr val="tx1"/>
                </a:solidFill>
              </a:rPr>
              <a:t>II. Resolution performance.                          III. Uncertainty performance.</a:t>
            </a:r>
          </a:p>
        </p:txBody>
      </p:sp>
      <p:cxnSp>
        <p:nvCxnSpPr>
          <p:cNvPr id="85" name="Straight Connector 84">
            <a:extLst>
              <a:ext uri="{FF2B5EF4-FFF2-40B4-BE49-F238E27FC236}">
                <a16:creationId xmlns:a16="http://schemas.microsoft.com/office/drawing/2014/main" id="{8C0DBC77-DC85-C84B-9F85-9BD7A8149D24}"/>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6" name="Group 85">
            <a:extLst>
              <a:ext uri="{FF2B5EF4-FFF2-40B4-BE49-F238E27FC236}">
                <a16:creationId xmlns:a16="http://schemas.microsoft.com/office/drawing/2014/main" id="{9A45CA58-C169-2E49-B9B2-1975FA0976EF}"/>
              </a:ext>
            </a:extLst>
          </p:cNvPr>
          <p:cNvGrpSpPr/>
          <p:nvPr/>
        </p:nvGrpSpPr>
        <p:grpSpPr>
          <a:xfrm>
            <a:off x="65189" y="4757440"/>
            <a:ext cx="4360624" cy="371230"/>
            <a:chOff x="65189" y="4757440"/>
            <a:chExt cx="4360624" cy="371230"/>
          </a:xfrm>
        </p:grpSpPr>
        <p:pic>
          <p:nvPicPr>
            <p:cNvPr id="87" name="Picture 86">
              <a:extLst>
                <a:ext uri="{FF2B5EF4-FFF2-40B4-BE49-F238E27FC236}">
                  <a16:creationId xmlns:a16="http://schemas.microsoft.com/office/drawing/2014/main" id="{C8AAFBA2-5420-9443-A582-25296EC1662A}"/>
                </a:ext>
              </a:extLst>
            </p:cNvPr>
            <p:cNvPicPr>
              <a:picLocks noChangeAspect="1"/>
            </p:cNvPicPr>
            <p:nvPr/>
          </p:nvPicPr>
          <p:blipFill>
            <a:blip r:embed="rId6"/>
            <a:stretch>
              <a:fillRect/>
            </a:stretch>
          </p:blipFill>
          <p:spPr>
            <a:xfrm>
              <a:off x="65189" y="4757440"/>
              <a:ext cx="372661" cy="371230"/>
            </a:xfrm>
            <a:prstGeom prst="rect">
              <a:avLst/>
            </a:prstGeom>
          </p:spPr>
        </p:pic>
        <p:pic>
          <p:nvPicPr>
            <p:cNvPr id="88" name="Picture 87">
              <a:extLst>
                <a:ext uri="{FF2B5EF4-FFF2-40B4-BE49-F238E27FC236}">
                  <a16:creationId xmlns:a16="http://schemas.microsoft.com/office/drawing/2014/main" id="{943988B5-FA12-D94A-AA26-D0E68F80D3DA}"/>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89" name="Straight Connector 88">
              <a:extLst>
                <a:ext uri="{FF2B5EF4-FFF2-40B4-BE49-F238E27FC236}">
                  <a16:creationId xmlns:a16="http://schemas.microsoft.com/office/drawing/2014/main" id="{9357D736-565D-8943-B014-838C2068DE8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541C2BA8-40F8-244F-B898-81B3AAE8B707}"/>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91" name="Immagine 3">
              <a:extLst>
                <a:ext uri="{FF2B5EF4-FFF2-40B4-BE49-F238E27FC236}">
                  <a16:creationId xmlns:a16="http://schemas.microsoft.com/office/drawing/2014/main" id="{ECA4364D-39CE-B14C-BE0C-E2F34F6076B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20" name="Straight Connector 19">
            <a:extLst>
              <a:ext uri="{FF2B5EF4-FFF2-40B4-BE49-F238E27FC236}">
                <a16:creationId xmlns:a16="http://schemas.microsoft.com/office/drawing/2014/main" id="{3B32FB68-43A9-114A-87F6-5C161DC7DBFE}"/>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1" name="Google Shape;55;p13">
            <a:extLst>
              <a:ext uri="{FF2B5EF4-FFF2-40B4-BE49-F238E27FC236}">
                <a16:creationId xmlns:a16="http://schemas.microsoft.com/office/drawing/2014/main" id="{C4048364-0E3C-7341-8972-59CA932B0CC1}"/>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22" name="Google Shape;60;p13">
            <a:extLst>
              <a:ext uri="{FF2B5EF4-FFF2-40B4-BE49-F238E27FC236}">
                <a16:creationId xmlns:a16="http://schemas.microsoft.com/office/drawing/2014/main" id="{6961DEA2-7C04-0544-A1FE-0CFD11CFED92}"/>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9073854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20</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73" name="Picture 72">
            <a:extLst>
              <a:ext uri="{FF2B5EF4-FFF2-40B4-BE49-F238E27FC236}">
                <a16:creationId xmlns:a16="http://schemas.microsoft.com/office/drawing/2014/main" id="{60AB72CF-C23E-1F44-9FC7-FC1BC4364515}"/>
              </a:ext>
            </a:extLst>
          </p:cNvPr>
          <p:cNvPicPr>
            <a:picLocks/>
          </p:cNvPicPr>
          <p:nvPr/>
        </p:nvPicPr>
        <p:blipFill rotWithShape="1">
          <a:blip r:embed="rId3">
            <a:extLst>
              <a:ext uri="{28A0092B-C50C-407E-A947-70E740481C1C}">
                <a14:useLocalDpi xmlns:a14="http://schemas.microsoft.com/office/drawing/2010/main" val="0"/>
              </a:ext>
            </a:extLst>
          </a:blip>
          <a:srcRect r="8368"/>
          <a:stretch/>
        </p:blipFill>
        <p:spPr>
          <a:xfrm>
            <a:off x="5832737" y="1234878"/>
            <a:ext cx="2808000" cy="1620000"/>
          </a:xfrm>
          <a:prstGeom prst="rect">
            <a:avLst/>
          </a:prstGeom>
        </p:spPr>
      </p:pic>
      <p:pic>
        <p:nvPicPr>
          <p:cNvPr id="74" name="Picture 73">
            <a:extLst>
              <a:ext uri="{FF2B5EF4-FFF2-40B4-BE49-F238E27FC236}">
                <a16:creationId xmlns:a16="http://schemas.microsoft.com/office/drawing/2014/main" id="{D9816F1A-8A62-DC46-BD41-04EC5842E423}"/>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39552" y="1238016"/>
            <a:ext cx="2808000" cy="1616862"/>
          </a:xfrm>
          <a:prstGeom prst="rect">
            <a:avLst/>
          </a:prstGeom>
        </p:spPr>
      </p:pic>
      <p:pic>
        <p:nvPicPr>
          <p:cNvPr id="75" name="Picture 74">
            <a:extLst>
              <a:ext uri="{FF2B5EF4-FFF2-40B4-BE49-F238E27FC236}">
                <a16:creationId xmlns:a16="http://schemas.microsoft.com/office/drawing/2014/main" id="{19FFE487-6DA8-FC41-91FC-A7A5D8D40C07}"/>
              </a:ext>
            </a:extLst>
          </p:cNvPr>
          <p:cNvPicPr>
            <a:picLocks/>
          </p:cNvPicPr>
          <p:nvPr/>
        </p:nvPicPr>
        <p:blipFill rotWithShape="1">
          <a:blip r:embed="rId5">
            <a:extLst>
              <a:ext uri="{28A0092B-C50C-407E-A947-70E740481C1C}">
                <a14:useLocalDpi xmlns:a14="http://schemas.microsoft.com/office/drawing/2010/main" val="0"/>
              </a:ext>
            </a:extLst>
          </a:blip>
          <a:srcRect r="6976"/>
          <a:stretch/>
        </p:blipFill>
        <p:spPr>
          <a:xfrm>
            <a:off x="3155481" y="1239782"/>
            <a:ext cx="2808000" cy="1620000"/>
          </a:xfrm>
          <a:prstGeom prst="rect">
            <a:avLst/>
          </a:prstGeom>
        </p:spPr>
      </p:pic>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79" name="TextBox 78">
            <a:extLst>
              <a:ext uri="{FF2B5EF4-FFF2-40B4-BE49-F238E27FC236}">
                <a16:creationId xmlns:a16="http://schemas.microsoft.com/office/drawing/2014/main" id="{3C38F452-4A79-874C-8FB6-B9B155CBFB90}"/>
              </a:ext>
            </a:extLst>
          </p:cNvPr>
          <p:cNvSpPr txBox="1"/>
          <p:nvPr/>
        </p:nvSpPr>
        <p:spPr>
          <a:xfrm>
            <a:off x="203085" y="3229038"/>
            <a:ext cx="4033217" cy="1015663"/>
          </a:xfrm>
          <a:prstGeom prst="rect">
            <a:avLst/>
          </a:prstGeom>
          <a:noFill/>
        </p:spPr>
        <p:txBody>
          <a:bodyPr wrap="square" rtlCol="0">
            <a:spAutoFit/>
          </a:bodyPr>
          <a:lstStyle/>
          <a:p>
            <a:pPr marL="285750" indent="-285750">
              <a:buFont typeface="Arial" panose="020B0604020202020204" pitchFamily="34" charset="0"/>
              <a:buChar char="•"/>
            </a:pPr>
            <a:r>
              <a:rPr lang="en-US" sz="1200" dirty="0"/>
              <a:t>The feature of </a:t>
            </a:r>
            <a:r>
              <a:rPr lang="en-US" sz="1200" dirty="0">
                <a:solidFill>
                  <a:srgbClr val="FF0000"/>
                </a:solidFill>
              </a:rPr>
              <a:t>self-calibration</a:t>
            </a:r>
            <a:r>
              <a:rPr lang="en-US" sz="1200" dirty="0"/>
              <a:t> is preserved</a:t>
            </a:r>
          </a:p>
          <a:p>
            <a:pPr marL="285750" indent="-285750">
              <a:buFont typeface="Arial" panose="020B0604020202020204" pitchFamily="34" charset="0"/>
              <a:buChar char="•"/>
            </a:pPr>
            <a:r>
              <a:rPr lang="en-US" sz="1200" dirty="0"/>
              <a:t>Possibility of </a:t>
            </a:r>
            <a:r>
              <a:rPr lang="en-US" sz="1200" dirty="0">
                <a:solidFill>
                  <a:srgbClr val="FF0000"/>
                </a:solidFill>
              </a:rPr>
              <a:t>removing</a:t>
            </a:r>
            <a:r>
              <a:rPr lang="en-US" sz="1200" dirty="0"/>
              <a:t> the </a:t>
            </a:r>
            <a:r>
              <a:rPr lang="en-US" sz="1200" dirty="0">
                <a:solidFill>
                  <a:srgbClr val="FF0000"/>
                </a:solidFill>
              </a:rPr>
              <a:t>correlations</a:t>
            </a:r>
            <a:r>
              <a:rPr lang="en-US" sz="1200" dirty="0"/>
              <a:t> between longitudinal position and transverse position/divergence</a:t>
            </a:r>
          </a:p>
          <a:p>
            <a:pPr marL="285750" indent="-285750">
              <a:buFont typeface="Arial" panose="020B0604020202020204" pitchFamily="34" charset="0"/>
              <a:buChar char="•"/>
            </a:pPr>
            <a:r>
              <a:rPr lang="en-US" sz="1200" dirty="0"/>
              <a:t>Same </a:t>
            </a:r>
            <a:r>
              <a:rPr lang="en-US" sz="1200" dirty="0">
                <a:solidFill>
                  <a:srgbClr val="FF0000"/>
                </a:solidFill>
              </a:rPr>
              <a:t>procedure</a:t>
            </a:r>
            <a:r>
              <a:rPr lang="en-US" sz="1200" dirty="0"/>
              <a:t> for assessing the </a:t>
            </a:r>
            <a:r>
              <a:rPr lang="en-US" sz="1200" dirty="0">
                <a:solidFill>
                  <a:srgbClr val="FF0000"/>
                </a:solidFill>
              </a:rPr>
              <a:t>bunch length</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rgbClr val="4161FF"/>
                </a:solidFill>
              </a:rPr>
              <a:t>I. Measurement validity assessment.                           </a:t>
            </a:r>
            <a:r>
              <a:rPr lang="en-US" sz="1100" dirty="0">
                <a:solidFill>
                  <a:schemeClr val="tx1"/>
                </a:solidFill>
              </a:rPr>
              <a:t>II. Resolution performance.                          III. Uncertainty performance.</a:t>
            </a:r>
          </a:p>
        </p:txBody>
      </p:sp>
      <p:pic>
        <p:nvPicPr>
          <p:cNvPr id="81" name="Picture 80">
            <a:extLst>
              <a:ext uri="{FF2B5EF4-FFF2-40B4-BE49-F238E27FC236}">
                <a16:creationId xmlns:a16="http://schemas.microsoft.com/office/drawing/2014/main" id="{61E3AAB9-1B53-6846-8B33-352128D6255F}"/>
              </a:ext>
            </a:extLst>
          </p:cNvPr>
          <p:cNvPicPr>
            <a:picLocks noChangeAspect="1"/>
          </p:cNvPicPr>
          <p:nvPr/>
        </p:nvPicPr>
        <p:blipFill rotWithShape="1">
          <a:blip r:embed="rId6">
            <a:extLst>
              <a:ext uri="{28A0092B-C50C-407E-A947-70E740481C1C}">
                <a14:useLocalDpi xmlns:a14="http://schemas.microsoft.com/office/drawing/2010/main" val="0"/>
              </a:ext>
            </a:extLst>
          </a:blip>
          <a:srcRect r="3841"/>
          <a:stretch/>
        </p:blipFill>
        <p:spPr>
          <a:xfrm>
            <a:off x="6672560" y="3267059"/>
            <a:ext cx="2348598" cy="1440000"/>
          </a:xfrm>
          <a:prstGeom prst="rect">
            <a:avLst/>
          </a:prstGeom>
        </p:spPr>
      </p:pic>
      <p:pic>
        <p:nvPicPr>
          <p:cNvPr id="82" name="Picture 81">
            <a:extLst>
              <a:ext uri="{FF2B5EF4-FFF2-40B4-BE49-F238E27FC236}">
                <a16:creationId xmlns:a16="http://schemas.microsoft.com/office/drawing/2014/main" id="{0D0C6EB1-D341-2545-9FF3-DB5DFA194713}"/>
              </a:ext>
            </a:extLst>
          </p:cNvPr>
          <p:cNvPicPr>
            <a:picLocks noChangeAspect="1"/>
          </p:cNvPicPr>
          <p:nvPr/>
        </p:nvPicPr>
        <p:blipFill rotWithShape="1">
          <a:blip r:embed="rId7">
            <a:extLst>
              <a:ext uri="{28A0092B-C50C-407E-A947-70E740481C1C}">
                <a14:useLocalDpi xmlns:a14="http://schemas.microsoft.com/office/drawing/2010/main" val="0"/>
              </a:ext>
            </a:extLst>
          </a:blip>
          <a:srcRect l="4545" r="6458"/>
          <a:stretch/>
        </p:blipFill>
        <p:spPr>
          <a:xfrm>
            <a:off x="4559481" y="3267059"/>
            <a:ext cx="2173678" cy="1440000"/>
          </a:xfrm>
          <a:prstGeom prst="rect">
            <a:avLst/>
          </a:prstGeom>
        </p:spPr>
      </p:pic>
      <p:pic>
        <p:nvPicPr>
          <p:cNvPr id="83" name="Graphic 82">
            <a:extLst>
              <a:ext uri="{FF2B5EF4-FFF2-40B4-BE49-F238E27FC236}">
                <a16:creationId xmlns:a16="http://schemas.microsoft.com/office/drawing/2014/main" id="{A129CF1E-2151-D645-94A2-445818B146B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06117" y="4364037"/>
            <a:ext cx="2275376" cy="276448"/>
          </a:xfrm>
          <a:prstGeom prst="rect">
            <a:avLst/>
          </a:prstGeom>
        </p:spPr>
      </p:pic>
      <p:sp>
        <p:nvSpPr>
          <p:cNvPr id="84" name="TextBox 83">
            <a:extLst>
              <a:ext uri="{FF2B5EF4-FFF2-40B4-BE49-F238E27FC236}">
                <a16:creationId xmlns:a16="http://schemas.microsoft.com/office/drawing/2014/main" id="{787EB6EA-5B9E-5941-83CF-5C66C56B4202}"/>
              </a:ext>
            </a:extLst>
          </p:cNvPr>
          <p:cNvSpPr txBox="1"/>
          <p:nvPr/>
        </p:nvSpPr>
        <p:spPr>
          <a:xfrm>
            <a:off x="3897415" y="3081749"/>
            <a:ext cx="5376947" cy="276999"/>
          </a:xfrm>
          <a:prstGeom prst="rect">
            <a:avLst/>
          </a:prstGeom>
          <a:noFill/>
        </p:spPr>
        <p:txBody>
          <a:bodyPr wrap="square" rtlCol="0">
            <a:spAutoFit/>
          </a:bodyPr>
          <a:lstStyle/>
          <a:p>
            <a:r>
              <a:rPr lang="en-US" sz="1200" dirty="0"/>
              <a:t>The </a:t>
            </a:r>
            <a:r>
              <a:rPr lang="en-US" sz="1200" dirty="0">
                <a:solidFill>
                  <a:srgbClr val="FF0000"/>
                </a:solidFill>
              </a:rPr>
              <a:t>simulation</a:t>
            </a:r>
            <a:r>
              <a:rPr lang="en-US" sz="1200" dirty="0"/>
              <a:t> results were </a:t>
            </a:r>
            <a:r>
              <a:rPr lang="en-US" sz="1200" dirty="0">
                <a:solidFill>
                  <a:srgbClr val="FF0000"/>
                </a:solidFill>
              </a:rPr>
              <a:t>verified</a:t>
            </a:r>
            <a:r>
              <a:rPr lang="en-US" sz="1200" dirty="0"/>
              <a:t> versus actual </a:t>
            </a:r>
            <a:r>
              <a:rPr lang="en-US" sz="1200" dirty="0">
                <a:solidFill>
                  <a:srgbClr val="FF0000"/>
                </a:solidFill>
              </a:rPr>
              <a:t>measurement campaigns</a:t>
            </a:r>
            <a:r>
              <a:rPr lang="en-US" sz="1200" dirty="0"/>
              <a:t>.</a:t>
            </a:r>
            <a:endParaRPr lang="en-US" sz="1200" dirty="0">
              <a:solidFill>
                <a:srgbClr val="FF0000"/>
              </a:solidFill>
            </a:endParaRPr>
          </a:p>
        </p:txBody>
      </p:sp>
      <p:cxnSp>
        <p:nvCxnSpPr>
          <p:cNvPr id="85" name="Straight Connector 84">
            <a:extLst>
              <a:ext uri="{FF2B5EF4-FFF2-40B4-BE49-F238E27FC236}">
                <a16:creationId xmlns:a16="http://schemas.microsoft.com/office/drawing/2014/main" id="{8C0DBC77-DC85-C84B-9F85-9BD7A8149D24}"/>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6" name="Group 85">
            <a:extLst>
              <a:ext uri="{FF2B5EF4-FFF2-40B4-BE49-F238E27FC236}">
                <a16:creationId xmlns:a16="http://schemas.microsoft.com/office/drawing/2014/main" id="{9A45CA58-C169-2E49-B9B2-1975FA0976EF}"/>
              </a:ext>
            </a:extLst>
          </p:cNvPr>
          <p:cNvGrpSpPr/>
          <p:nvPr/>
        </p:nvGrpSpPr>
        <p:grpSpPr>
          <a:xfrm>
            <a:off x="65189" y="4757440"/>
            <a:ext cx="4360624" cy="371230"/>
            <a:chOff x="65189" y="4757440"/>
            <a:chExt cx="4360624" cy="371230"/>
          </a:xfrm>
        </p:grpSpPr>
        <p:pic>
          <p:nvPicPr>
            <p:cNvPr id="87" name="Picture 86">
              <a:extLst>
                <a:ext uri="{FF2B5EF4-FFF2-40B4-BE49-F238E27FC236}">
                  <a16:creationId xmlns:a16="http://schemas.microsoft.com/office/drawing/2014/main" id="{C8AAFBA2-5420-9443-A582-25296EC1662A}"/>
                </a:ext>
              </a:extLst>
            </p:cNvPr>
            <p:cNvPicPr>
              <a:picLocks noChangeAspect="1"/>
            </p:cNvPicPr>
            <p:nvPr/>
          </p:nvPicPr>
          <p:blipFill>
            <a:blip r:embed="rId10"/>
            <a:stretch>
              <a:fillRect/>
            </a:stretch>
          </p:blipFill>
          <p:spPr>
            <a:xfrm>
              <a:off x="65189" y="4757440"/>
              <a:ext cx="372661" cy="371230"/>
            </a:xfrm>
            <a:prstGeom prst="rect">
              <a:avLst/>
            </a:prstGeom>
          </p:spPr>
        </p:pic>
        <p:pic>
          <p:nvPicPr>
            <p:cNvPr id="88" name="Picture 87">
              <a:extLst>
                <a:ext uri="{FF2B5EF4-FFF2-40B4-BE49-F238E27FC236}">
                  <a16:creationId xmlns:a16="http://schemas.microsoft.com/office/drawing/2014/main" id="{943988B5-FA12-D94A-AA26-D0E68F80D3DA}"/>
                </a:ext>
              </a:extLst>
            </p:cNvPr>
            <p:cNvPicPr>
              <a:picLocks noChangeAspect="1"/>
            </p:cNvPicPr>
            <p:nvPr/>
          </p:nvPicPr>
          <p:blipFill rotWithShape="1">
            <a:blip r:embed="rId11"/>
            <a:srcRect l="30935" t="1" b="-5099"/>
            <a:stretch/>
          </p:blipFill>
          <p:spPr>
            <a:xfrm>
              <a:off x="1244776" y="4786060"/>
              <a:ext cx="3181037" cy="341309"/>
            </a:xfrm>
            <a:prstGeom prst="rect">
              <a:avLst/>
            </a:prstGeom>
          </p:spPr>
        </p:pic>
        <p:cxnSp>
          <p:nvCxnSpPr>
            <p:cNvPr id="89" name="Straight Connector 88">
              <a:extLst>
                <a:ext uri="{FF2B5EF4-FFF2-40B4-BE49-F238E27FC236}">
                  <a16:creationId xmlns:a16="http://schemas.microsoft.com/office/drawing/2014/main" id="{9357D736-565D-8943-B014-838C2068DE8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541C2BA8-40F8-244F-B898-81B3AAE8B707}"/>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91" name="Immagine 3">
              <a:extLst>
                <a:ext uri="{FF2B5EF4-FFF2-40B4-BE49-F238E27FC236}">
                  <a16:creationId xmlns:a16="http://schemas.microsoft.com/office/drawing/2014/main" id="{ECA4364D-39CE-B14C-BE0C-E2F34F6076B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3" name="TextBox 22">
            <a:extLst>
              <a:ext uri="{FF2B5EF4-FFF2-40B4-BE49-F238E27FC236}">
                <a16:creationId xmlns:a16="http://schemas.microsoft.com/office/drawing/2014/main" id="{CD2A177C-BC7D-1544-8CD4-86EDC00E3C80}"/>
              </a:ext>
            </a:extLst>
          </p:cNvPr>
          <p:cNvSpPr txBox="1"/>
          <p:nvPr/>
        </p:nvSpPr>
        <p:spPr>
          <a:xfrm>
            <a:off x="1125775" y="2809682"/>
            <a:ext cx="6865843" cy="276999"/>
          </a:xfrm>
          <a:prstGeom prst="rect">
            <a:avLst/>
          </a:prstGeom>
          <a:noFill/>
        </p:spPr>
        <p:txBody>
          <a:bodyPr wrap="square" rtlCol="0">
            <a:spAutoFit/>
          </a:bodyPr>
          <a:lstStyle/>
          <a:p>
            <a:r>
              <a:rPr lang="en-US" sz="1200" dirty="0"/>
              <a:t>Good agreement between simulations with tracking code (ELEGANT) and theoretical derivation.</a:t>
            </a:r>
            <a:endParaRPr lang="en-US" sz="1200" dirty="0">
              <a:solidFill>
                <a:srgbClr val="92D050"/>
              </a:solidFill>
            </a:endParaRPr>
          </a:p>
        </p:txBody>
      </p:sp>
      <p:cxnSp>
        <p:nvCxnSpPr>
          <p:cNvPr id="24" name="Straight Connector 23">
            <a:extLst>
              <a:ext uri="{FF2B5EF4-FFF2-40B4-BE49-F238E27FC236}">
                <a16:creationId xmlns:a16="http://schemas.microsoft.com/office/drawing/2014/main" id="{44B10801-6138-204F-9AAD-973465AB101E}"/>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5" name="Google Shape;55;p13">
            <a:extLst>
              <a:ext uri="{FF2B5EF4-FFF2-40B4-BE49-F238E27FC236}">
                <a16:creationId xmlns:a16="http://schemas.microsoft.com/office/drawing/2014/main" id="{3ECF83E0-18CD-554C-93D3-B3A37CE62A10}"/>
              </a:ext>
            </a:extLst>
          </p:cNvPr>
          <p:cNvPicPr preferRelativeResize="0"/>
          <p:nvPr/>
        </p:nvPicPr>
        <p:blipFill>
          <a:blip r:embed="rId13">
            <a:alphaModFix/>
          </a:blip>
          <a:stretch>
            <a:fillRect/>
          </a:stretch>
        </p:blipFill>
        <p:spPr>
          <a:xfrm>
            <a:off x="4523454" y="4773769"/>
            <a:ext cx="1044104" cy="338572"/>
          </a:xfrm>
          <a:prstGeom prst="rect">
            <a:avLst/>
          </a:prstGeom>
          <a:noFill/>
          <a:ln>
            <a:noFill/>
          </a:ln>
        </p:spPr>
      </p:pic>
      <p:sp>
        <p:nvSpPr>
          <p:cNvPr id="26" name="Google Shape;60;p13">
            <a:extLst>
              <a:ext uri="{FF2B5EF4-FFF2-40B4-BE49-F238E27FC236}">
                <a16:creationId xmlns:a16="http://schemas.microsoft.com/office/drawing/2014/main" id="{5A260B10-0F36-9C4D-ACEB-F9EBF0D6AAC1}"/>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6878677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21</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chemeClr val="tx1"/>
                </a:solidFill>
              </a:rPr>
              <a:t>I. Measurement validity assessment.</a:t>
            </a:r>
            <a:r>
              <a:rPr lang="en-US" sz="1100" dirty="0">
                <a:solidFill>
                  <a:srgbClr val="4161FF"/>
                </a:solidFill>
              </a:rPr>
              <a:t>                           II. Resolution performance.</a:t>
            </a:r>
            <a:r>
              <a:rPr lang="en-US" sz="1100" dirty="0">
                <a:solidFill>
                  <a:schemeClr val="tx1"/>
                </a:solidFill>
              </a:rPr>
              <a:t>                          III. Uncertainty performance.</a:t>
            </a:r>
          </a:p>
        </p:txBody>
      </p:sp>
      <p:cxnSp>
        <p:nvCxnSpPr>
          <p:cNvPr id="49" name="Straight Connector 48">
            <a:extLst>
              <a:ext uri="{FF2B5EF4-FFF2-40B4-BE49-F238E27FC236}">
                <a16:creationId xmlns:a16="http://schemas.microsoft.com/office/drawing/2014/main" id="{BE8F0537-F5A5-E745-9C62-314A71150483}"/>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51B63BA3-D7E8-CC4C-8108-F754E612A909}"/>
              </a:ext>
            </a:extLst>
          </p:cNvPr>
          <p:cNvGrpSpPr/>
          <p:nvPr/>
        </p:nvGrpSpPr>
        <p:grpSpPr>
          <a:xfrm>
            <a:off x="65189" y="4757440"/>
            <a:ext cx="4360624" cy="371230"/>
            <a:chOff x="65189" y="4757440"/>
            <a:chExt cx="4360624" cy="371230"/>
          </a:xfrm>
        </p:grpSpPr>
        <p:pic>
          <p:nvPicPr>
            <p:cNvPr id="55" name="Picture 54">
              <a:extLst>
                <a:ext uri="{FF2B5EF4-FFF2-40B4-BE49-F238E27FC236}">
                  <a16:creationId xmlns:a16="http://schemas.microsoft.com/office/drawing/2014/main" id="{A7A92B83-4CA4-0648-993F-DFFFFF183658}"/>
                </a:ext>
              </a:extLst>
            </p:cNvPr>
            <p:cNvPicPr>
              <a:picLocks noChangeAspect="1"/>
            </p:cNvPicPr>
            <p:nvPr/>
          </p:nvPicPr>
          <p:blipFill>
            <a:blip r:embed="rId3"/>
            <a:stretch>
              <a:fillRect/>
            </a:stretch>
          </p:blipFill>
          <p:spPr>
            <a:xfrm>
              <a:off x="65189" y="4757440"/>
              <a:ext cx="372661" cy="371230"/>
            </a:xfrm>
            <a:prstGeom prst="rect">
              <a:avLst/>
            </a:prstGeom>
          </p:spPr>
        </p:pic>
        <p:pic>
          <p:nvPicPr>
            <p:cNvPr id="56" name="Picture 55">
              <a:extLst>
                <a:ext uri="{FF2B5EF4-FFF2-40B4-BE49-F238E27FC236}">
                  <a16:creationId xmlns:a16="http://schemas.microsoft.com/office/drawing/2014/main" id="{62D93EE8-66D2-AE4E-8F74-389522E9CAD0}"/>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57" name="Straight Connector 56">
              <a:extLst>
                <a:ext uri="{FF2B5EF4-FFF2-40B4-BE49-F238E27FC236}">
                  <a16:creationId xmlns:a16="http://schemas.microsoft.com/office/drawing/2014/main" id="{C99CA691-BEF1-6542-81C9-B4818A4456A1}"/>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9A448616-7804-8146-9F40-DBD6B181DC1F}"/>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60" name="Immagine 3">
              <a:extLst>
                <a:ext uri="{FF2B5EF4-FFF2-40B4-BE49-F238E27FC236}">
                  <a16:creationId xmlns:a16="http://schemas.microsoft.com/office/drawing/2014/main" id="{264AB614-7497-994E-9FEB-FFDD5F95D4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4" name="Straight Connector 13">
            <a:extLst>
              <a:ext uri="{FF2B5EF4-FFF2-40B4-BE49-F238E27FC236}">
                <a16:creationId xmlns:a16="http://schemas.microsoft.com/office/drawing/2014/main" id="{F849D058-6EB4-E440-8C2A-B4A58C7C3BA1}"/>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5" name="Google Shape;55;p13">
            <a:extLst>
              <a:ext uri="{FF2B5EF4-FFF2-40B4-BE49-F238E27FC236}">
                <a16:creationId xmlns:a16="http://schemas.microsoft.com/office/drawing/2014/main" id="{15888866-46F6-BC4A-A1CE-A51441521F65}"/>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16" name="Google Shape;60;p13">
            <a:extLst>
              <a:ext uri="{FF2B5EF4-FFF2-40B4-BE49-F238E27FC236}">
                <a16:creationId xmlns:a16="http://schemas.microsoft.com/office/drawing/2014/main" id="{884262FB-273A-F141-8764-868D171B02A3}"/>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8915728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21</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chemeClr val="tx1"/>
                </a:solidFill>
              </a:rPr>
              <a:t>I. Measurement validity assessment.</a:t>
            </a:r>
            <a:r>
              <a:rPr lang="en-US" sz="1100" dirty="0">
                <a:solidFill>
                  <a:srgbClr val="4161FF"/>
                </a:solidFill>
              </a:rPr>
              <a:t>                           II. Resolution performance.</a:t>
            </a:r>
            <a:r>
              <a:rPr lang="en-US" sz="1100" dirty="0">
                <a:solidFill>
                  <a:schemeClr val="tx1"/>
                </a:solidFill>
              </a:rPr>
              <a:t>                          III. Uncertainty performance.</a:t>
            </a:r>
          </a:p>
        </p:txBody>
      </p:sp>
      <p:pic>
        <p:nvPicPr>
          <p:cNvPr id="20" name="Graphic 19">
            <a:extLst>
              <a:ext uri="{FF2B5EF4-FFF2-40B4-BE49-F238E27FC236}">
                <a16:creationId xmlns:a16="http://schemas.microsoft.com/office/drawing/2014/main" id="{CD4078C5-CACC-C447-A62D-1B5EF4C26AD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436096" y="1447010"/>
            <a:ext cx="2289268" cy="447017"/>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0793D12-F9EC-3C49-A62B-B15555A3625A}"/>
                  </a:ext>
                </a:extLst>
              </p:cNvPr>
              <p:cNvSpPr txBox="1"/>
              <p:nvPr/>
            </p:nvSpPr>
            <p:spPr>
              <a:xfrm>
                <a:off x="564722" y="1959413"/>
                <a:ext cx="8189338" cy="478464"/>
              </a:xfrm>
              <a:prstGeom prst="rect">
                <a:avLst/>
              </a:prstGeom>
              <a:noFill/>
            </p:spPr>
            <p:txBody>
              <a:bodyPr wrap="square" rtlCol="0">
                <a:spAutoFit/>
              </a:bodyPr>
              <a:lstStyle/>
              <a:p>
                <a:pPr algn="ctr"/>
                <a:r>
                  <a:rPr lang="en-US" sz="1200" dirty="0"/>
                  <a:t>Where </a:t>
                </a:r>
                <a14:m>
                  <m:oMath xmlns:m="http://schemas.openxmlformats.org/officeDocument/2006/math">
                    <m:sSub>
                      <m:sSubPr>
                        <m:ctrlPr>
                          <a:rPr lang="en-US" sz="1200" i="1" smtClean="0">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𝜎</m:t>
                        </m:r>
                      </m:e>
                      <m:sub>
                        <m:sSub>
                          <m:sSubPr>
                            <m:ctrlPr>
                              <a:rPr lang="en-US" sz="1200" i="1">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𝑦</m:t>
                            </m:r>
                          </m:e>
                          <m:sub>
                            <m:r>
                              <a:rPr lang="en-US" sz="1200" i="1">
                                <a:solidFill>
                                  <a:srgbClr val="FF0000"/>
                                </a:solidFill>
                                <a:latin typeface="Cambria Math" panose="02040503050406030204" pitchFamily="18" charset="0"/>
                                <a:ea typeface="Cambria Math" panose="02040503050406030204" pitchFamily="18" charset="0"/>
                              </a:rPr>
                              <m:t>𝑟𝑒𝑠</m:t>
                            </m:r>
                          </m:sub>
                        </m:sSub>
                      </m:sub>
                    </m:sSub>
                  </m:oMath>
                </a14:m>
                <a:r>
                  <a:rPr lang="en-US" sz="1200" dirty="0"/>
                  <a:t> is the so-called </a:t>
                </a:r>
                <a:r>
                  <a:rPr lang="en-US" sz="1200" dirty="0">
                    <a:solidFill>
                      <a:srgbClr val="FF0000"/>
                    </a:solidFill>
                  </a:rPr>
                  <a:t>acquisition system resolution</a:t>
                </a:r>
                <a:r>
                  <a:rPr lang="en-US" sz="1200" dirty="0"/>
                  <a:t>, determined by the imaging methodology (i.e., the screen technology, the camera used, and the measurement setup).</a:t>
                </a:r>
              </a:p>
            </p:txBody>
          </p:sp>
        </mc:Choice>
        <mc:Fallback xmlns="">
          <p:sp>
            <p:nvSpPr>
              <p:cNvPr id="21" name="TextBox 20">
                <a:extLst>
                  <a:ext uri="{FF2B5EF4-FFF2-40B4-BE49-F238E27FC236}">
                    <a16:creationId xmlns:a16="http://schemas.microsoft.com/office/drawing/2014/main" id="{F0793D12-F9EC-3C49-A62B-B15555A3625A}"/>
                  </a:ext>
                </a:extLst>
              </p:cNvPr>
              <p:cNvSpPr txBox="1">
                <a:spLocks noRot="1" noChangeAspect="1" noMove="1" noResize="1" noEditPoints="1" noAdjustHandles="1" noChangeArrowheads="1" noChangeShapeType="1" noTextEdit="1"/>
              </p:cNvSpPr>
              <p:nvPr/>
            </p:nvSpPr>
            <p:spPr>
              <a:xfrm>
                <a:off x="564722" y="1959413"/>
                <a:ext cx="8189338" cy="478464"/>
              </a:xfrm>
              <a:prstGeom prst="rect">
                <a:avLst/>
              </a:prstGeom>
              <a:blipFill>
                <a:blip r:embed="rId5"/>
                <a:stretch>
                  <a:fillRect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1A93BBE2-0738-854B-8FB2-3FF7D884FCAC}"/>
                  </a:ext>
                </a:extLst>
              </p:cNvPr>
              <p:cNvSpPr txBox="1"/>
              <p:nvPr/>
            </p:nvSpPr>
            <p:spPr>
              <a:xfrm>
                <a:off x="514246" y="1554178"/>
                <a:ext cx="4602028" cy="305340"/>
              </a:xfrm>
              <a:prstGeom prst="rect">
                <a:avLst/>
              </a:prstGeom>
              <a:noFill/>
            </p:spPr>
            <p:txBody>
              <a:bodyPr wrap="square" rtlCol="0">
                <a:spAutoFit/>
              </a:bodyPr>
              <a:lstStyle/>
              <a:p>
                <a:r>
                  <a:rPr lang="en-US" sz="1200" dirty="0"/>
                  <a:t>The smallest value of </a:t>
                </a:r>
                <a14:m>
                  <m:oMath xmlns:m="http://schemas.openxmlformats.org/officeDocument/2006/math">
                    <m:sSub>
                      <m:sSubPr>
                        <m:ctrlPr>
                          <a:rPr lang="en-US" sz="1200" i="1" smtClean="0">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𝜎</m:t>
                        </m:r>
                      </m:e>
                      <m:sub>
                        <m:sSub>
                          <m:sSubPr>
                            <m:ctrlPr>
                              <a:rPr lang="en-US" sz="1200" i="1" smtClean="0">
                                <a:solidFill>
                                  <a:srgbClr val="FF0000"/>
                                </a:solidFill>
                                <a:latin typeface="Cambria Math" panose="02040503050406030204" pitchFamily="18" charset="0"/>
                                <a:ea typeface="Cambria Math" panose="02040503050406030204" pitchFamily="18" charset="0"/>
                              </a:rPr>
                            </m:ctrlPr>
                          </m:sSubPr>
                          <m:e>
                            <m:r>
                              <a:rPr lang="en-US" sz="1200" b="0" i="1" smtClean="0">
                                <a:solidFill>
                                  <a:srgbClr val="FF0000"/>
                                </a:solidFill>
                                <a:latin typeface="Cambria Math" panose="02040503050406030204" pitchFamily="18" charset="0"/>
                                <a:ea typeface="Cambria Math" panose="02040503050406030204" pitchFamily="18" charset="0"/>
                              </a:rPr>
                              <m:t>𝑦</m:t>
                            </m:r>
                          </m:e>
                          <m:sub>
                            <m:r>
                              <a:rPr lang="en-US" sz="1200" b="0" i="1" smtClean="0">
                                <a:solidFill>
                                  <a:srgbClr val="FF0000"/>
                                </a:solidFill>
                                <a:latin typeface="Cambria Math" panose="02040503050406030204" pitchFamily="18" charset="0"/>
                                <a:ea typeface="Cambria Math" panose="02040503050406030204" pitchFamily="18" charset="0"/>
                              </a:rPr>
                              <m:t>𝑠</m:t>
                            </m:r>
                            <m:r>
                              <a:rPr lang="en-US" sz="1200" b="0" i="1" smtClean="0">
                                <a:solidFill>
                                  <a:srgbClr val="FF0000"/>
                                </a:solidFill>
                                <a:latin typeface="Cambria Math" panose="02040503050406030204" pitchFamily="18" charset="0"/>
                                <a:ea typeface="Cambria Math" panose="02040503050406030204" pitchFamily="18" charset="0"/>
                              </a:rPr>
                              <m:t>,</m:t>
                            </m:r>
                            <m:r>
                              <a:rPr lang="en-US" sz="1200" b="0" i="1" smtClean="0">
                                <a:solidFill>
                                  <a:srgbClr val="FF0000"/>
                                </a:solidFill>
                                <a:latin typeface="Cambria Math" panose="02040503050406030204" pitchFamily="18" charset="0"/>
                                <a:ea typeface="Cambria Math" panose="02040503050406030204" pitchFamily="18" charset="0"/>
                              </a:rPr>
                              <m:t>𝑂𝑁</m:t>
                            </m:r>
                          </m:sub>
                        </m:sSub>
                      </m:sub>
                    </m:sSub>
                  </m:oMath>
                </a14:m>
                <a:r>
                  <a:rPr lang="en-US" sz="1200" dirty="0">
                    <a:solidFill>
                      <a:srgbClr val="FF0000"/>
                    </a:solidFill>
                  </a:rPr>
                  <a:t>, </a:t>
                </a:r>
                <a:r>
                  <a:rPr lang="en-US" sz="1200" dirty="0"/>
                  <a:t>by definition, can be </a:t>
                </a:r>
                <a14:m>
                  <m:oMath xmlns:m="http://schemas.openxmlformats.org/officeDocument/2006/math">
                    <m:sSub>
                      <m:sSubPr>
                        <m:ctrlPr>
                          <a:rPr lang="en-US" sz="1200" i="1" smtClean="0">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𝜎</m:t>
                        </m:r>
                      </m:e>
                      <m:sub>
                        <m:sSub>
                          <m:sSubPr>
                            <m:ctrlPr>
                              <a:rPr lang="en-US" sz="1200" i="1">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𝑦</m:t>
                            </m:r>
                          </m:e>
                          <m:sub>
                            <m:r>
                              <a:rPr lang="en-US" sz="1200" i="1">
                                <a:solidFill>
                                  <a:srgbClr val="FF0000"/>
                                </a:solidFill>
                                <a:latin typeface="Cambria Math" panose="02040503050406030204" pitchFamily="18" charset="0"/>
                                <a:ea typeface="Cambria Math" panose="02040503050406030204" pitchFamily="18" charset="0"/>
                              </a:rPr>
                              <m:t>𝑠</m:t>
                            </m:r>
                            <m:r>
                              <a:rPr lang="en-US" sz="1200" i="1">
                                <a:solidFill>
                                  <a:srgbClr val="FF0000"/>
                                </a:solidFill>
                                <a:latin typeface="Cambria Math" panose="02040503050406030204" pitchFamily="18" charset="0"/>
                                <a:ea typeface="Cambria Math" panose="02040503050406030204" pitchFamily="18" charset="0"/>
                              </a:rPr>
                              <m:t>,</m:t>
                            </m:r>
                            <m:r>
                              <a:rPr lang="en-US" sz="1200" i="1">
                                <a:solidFill>
                                  <a:srgbClr val="FF0000"/>
                                </a:solidFill>
                                <a:latin typeface="Cambria Math" panose="02040503050406030204" pitchFamily="18" charset="0"/>
                                <a:ea typeface="Cambria Math" panose="02040503050406030204" pitchFamily="18" charset="0"/>
                              </a:rPr>
                              <m:t>𝑂𝐹𝐹</m:t>
                            </m:r>
                          </m:sub>
                        </m:sSub>
                      </m:sub>
                    </m:sSub>
                    <m:r>
                      <a:rPr lang="en-US" sz="1200" b="0" i="1" smtClean="0">
                        <a:solidFill>
                          <a:srgbClr val="FF0000"/>
                        </a:solidFill>
                        <a:latin typeface="Cambria Math" panose="02040503050406030204" pitchFamily="18" charset="0"/>
                        <a:ea typeface="Cambria Math" panose="02040503050406030204" pitchFamily="18" charset="0"/>
                      </a:rPr>
                      <m:t>+</m:t>
                    </m:r>
                    <m:sSub>
                      <m:sSubPr>
                        <m:ctrlPr>
                          <a:rPr lang="en-US" sz="1200" i="1">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𝜎</m:t>
                        </m:r>
                      </m:e>
                      <m:sub>
                        <m:sSub>
                          <m:sSubPr>
                            <m:ctrlPr>
                              <a:rPr lang="en-US" sz="1200" i="1">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𝑦</m:t>
                            </m:r>
                          </m:e>
                          <m:sub>
                            <m:r>
                              <a:rPr lang="en-US" sz="1200" b="0" i="1" smtClean="0">
                                <a:solidFill>
                                  <a:srgbClr val="FF0000"/>
                                </a:solidFill>
                                <a:latin typeface="Cambria Math" panose="02040503050406030204" pitchFamily="18" charset="0"/>
                                <a:ea typeface="Cambria Math" panose="02040503050406030204" pitchFamily="18" charset="0"/>
                              </a:rPr>
                              <m:t>𝑟𝑒𝑠</m:t>
                            </m:r>
                          </m:sub>
                        </m:sSub>
                      </m:sub>
                    </m:sSub>
                  </m:oMath>
                </a14:m>
                <a:r>
                  <a:rPr lang="en-US" sz="1200" dirty="0"/>
                  <a:t>  </a:t>
                </a:r>
              </a:p>
            </p:txBody>
          </p:sp>
        </mc:Choice>
        <mc:Fallback xmlns="">
          <p:sp>
            <p:nvSpPr>
              <p:cNvPr id="22" name="TextBox 21">
                <a:extLst>
                  <a:ext uri="{FF2B5EF4-FFF2-40B4-BE49-F238E27FC236}">
                    <a16:creationId xmlns:a16="http://schemas.microsoft.com/office/drawing/2014/main" id="{1A93BBE2-0738-854B-8FB2-3FF7D884FCAC}"/>
                  </a:ext>
                </a:extLst>
              </p:cNvPr>
              <p:cNvSpPr txBox="1">
                <a:spLocks noRot="1" noChangeAspect="1" noMove="1" noResize="1" noEditPoints="1" noAdjustHandles="1" noChangeArrowheads="1" noChangeShapeType="1" noTextEdit="1"/>
              </p:cNvSpPr>
              <p:nvPr/>
            </p:nvSpPr>
            <p:spPr>
              <a:xfrm>
                <a:off x="514246" y="1554178"/>
                <a:ext cx="4602028" cy="305340"/>
              </a:xfrm>
              <a:prstGeom prst="rect">
                <a:avLst/>
              </a:prstGeom>
              <a:blipFill>
                <a:blip r:embed="rId6"/>
                <a:stretch>
                  <a:fillRect b="-4000"/>
                </a:stretch>
              </a:blipFill>
            </p:spPr>
            <p:txBody>
              <a:bodyPr/>
              <a:lstStyle/>
              <a:p>
                <a:r>
                  <a:rPr lang="en-US">
                    <a:noFill/>
                  </a:rPr>
                  <a:t> </a:t>
                </a:r>
              </a:p>
            </p:txBody>
          </p:sp>
        </mc:Fallback>
      </mc:AlternateContent>
      <p:pic>
        <p:nvPicPr>
          <p:cNvPr id="23" name="Picture 22">
            <a:extLst>
              <a:ext uri="{FF2B5EF4-FFF2-40B4-BE49-F238E27FC236}">
                <a16:creationId xmlns:a16="http://schemas.microsoft.com/office/drawing/2014/main" id="{959EA4D8-AA04-1740-BA99-2636D15824C9}"/>
              </a:ext>
            </a:extLst>
          </p:cNvPr>
          <p:cNvPicPr>
            <a:picLocks noChangeAspect="1"/>
          </p:cNvPicPr>
          <p:nvPr/>
        </p:nvPicPr>
        <p:blipFill>
          <a:blip r:embed="rId7"/>
          <a:stretch>
            <a:fillRect/>
          </a:stretch>
        </p:blipFill>
        <p:spPr>
          <a:xfrm rot="1090053" flipV="1">
            <a:off x="4724373" y="1300677"/>
            <a:ext cx="714257" cy="535980"/>
          </a:xfrm>
          <a:prstGeom prst="rect">
            <a:avLst/>
          </a:prstGeom>
        </p:spPr>
      </p:pic>
      <p:cxnSp>
        <p:nvCxnSpPr>
          <p:cNvPr id="49" name="Straight Connector 48">
            <a:extLst>
              <a:ext uri="{FF2B5EF4-FFF2-40B4-BE49-F238E27FC236}">
                <a16:creationId xmlns:a16="http://schemas.microsoft.com/office/drawing/2014/main" id="{BE8F0537-F5A5-E745-9C62-314A71150483}"/>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51B63BA3-D7E8-CC4C-8108-F754E612A909}"/>
              </a:ext>
            </a:extLst>
          </p:cNvPr>
          <p:cNvGrpSpPr/>
          <p:nvPr/>
        </p:nvGrpSpPr>
        <p:grpSpPr>
          <a:xfrm>
            <a:off x="65189" y="4757440"/>
            <a:ext cx="4360624" cy="371230"/>
            <a:chOff x="65189" y="4757440"/>
            <a:chExt cx="4360624" cy="371230"/>
          </a:xfrm>
        </p:grpSpPr>
        <p:pic>
          <p:nvPicPr>
            <p:cNvPr id="55" name="Picture 54">
              <a:extLst>
                <a:ext uri="{FF2B5EF4-FFF2-40B4-BE49-F238E27FC236}">
                  <a16:creationId xmlns:a16="http://schemas.microsoft.com/office/drawing/2014/main" id="{A7A92B83-4CA4-0648-993F-DFFFFF183658}"/>
                </a:ext>
              </a:extLst>
            </p:cNvPr>
            <p:cNvPicPr>
              <a:picLocks noChangeAspect="1"/>
            </p:cNvPicPr>
            <p:nvPr/>
          </p:nvPicPr>
          <p:blipFill>
            <a:blip r:embed="rId8"/>
            <a:stretch>
              <a:fillRect/>
            </a:stretch>
          </p:blipFill>
          <p:spPr>
            <a:xfrm>
              <a:off x="65189" y="4757440"/>
              <a:ext cx="372661" cy="371230"/>
            </a:xfrm>
            <a:prstGeom prst="rect">
              <a:avLst/>
            </a:prstGeom>
          </p:spPr>
        </p:pic>
        <p:pic>
          <p:nvPicPr>
            <p:cNvPr id="56" name="Picture 55">
              <a:extLst>
                <a:ext uri="{FF2B5EF4-FFF2-40B4-BE49-F238E27FC236}">
                  <a16:creationId xmlns:a16="http://schemas.microsoft.com/office/drawing/2014/main" id="{62D93EE8-66D2-AE4E-8F74-389522E9CAD0}"/>
                </a:ext>
              </a:extLst>
            </p:cNvPr>
            <p:cNvPicPr>
              <a:picLocks noChangeAspect="1"/>
            </p:cNvPicPr>
            <p:nvPr/>
          </p:nvPicPr>
          <p:blipFill rotWithShape="1">
            <a:blip r:embed="rId9"/>
            <a:srcRect l="30935" t="1" b="-5099"/>
            <a:stretch/>
          </p:blipFill>
          <p:spPr>
            <a:xfrm>
              <a:off x="1244776" y="4786060"/>
              <a:ext cx="3181037" cy="341309"/>
            </a:xfrm>
            <a:prstGeom prst="rect">
              <a:avLst/>
            </a:prstGeom>
          </p:spPr>
        </p:pic>
        <p:cxnSp>
          <p:nvCxnSpPr>
            <p:cNvPr id="57" name="Straight Connector 56">
              <a:extLst>
                <a:ext uri="{FF2B5EF4-FFF2-40B4-BE49-F238E27FC236}">
                  <a16:creationId xmlns:a16="http://schemas.microsoft.com/office/drawing/2014/main" id="{C99CA691-BEF1-6542-81C9-B4818A4456A1}"/>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9A448616-7804-8146-9F40-DBD6B181DC1F}"/>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60" name="Immagine 3">
              <a:extLst>
                <a:ext uri="{FF2B5EF4-FFF2-40B4-BE49-F238E27FC236}">
                  <a16:creationId xmlns:a16="http://schemas.microsoft.com/office/drawing/2014/main" id="{264AB614-7497-994E-9FEB-FFDD5F95D4A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8" name="Straight Connector 17">
            <a:extLst>
              <a:ext uri="{FF2B5EF4-FFF2-40B4-BE49-F238E27FC236}">
                <a16:creationId xmlns:a16="http://schemas.microsoft.com/office/drawing/2014/main" id="{754F5F83-40BD-D74C-824B-20BB18B4312E}"/>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9" name="Google Shape;55;p13">
            <a:extLst>
              <a:ext uri="{FF2B5EF4-FFF2-40B4-BE49-F238E27FC236}">
                <a16:creationId xmlns:a16="http://schemas.microsoft.com/office/drawing/2014/main" id="{F6E26B55-680A-B241-91E6-4505712802D9}"/>
              </a:ext>
            </a:extLst>
          </p:cNvPr>
          <p:cNvPicPr preferRelativeResize="0"/>
          <p:nvPr/>
        </p:nvPicPr>
        <p:blipFill>
          <a:blip r:embed="rId11">
            <a:alphaModFix/>
          </a:blip>
          <a:stretch>
            <a:fillRect/>
          </a:stretch>
        </p:blipFill>
        <p:spPr>
          <a:xfrm>
            <a:off x="4523454" y="4773769"/>
            <a:ext cx="1044104" cy="338572"/>
          </a:xfrm>
          <a:prstGeom prst="rect">
            <a:avLst/>
          </a:prstGeom>
          <a:noFill/>
          <a:ln>
            <a:noFill/>
          </a:ln>
        </p:spPr>
      </p:pic>
      <p:sp>
        <p:nvSpPr>
          <p:cNvPr id="24" name="Google Shape;60;p13">
            <a:extLst>
              <a:ext uri="{FF2B5EF4-FFF2-40B4-BE49-F238E27FC236}">
                <a16:creationId xmlns:a16="http://schemas.microsoft.com/office/drawing/2014/main" id="{6C4869B7-BBEC-A444-9FC6-424C370D987F}"/>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41282668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21</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chemeClr val="tx1"/>
                </a:solidFill>
              </a:rPr>
              <a:t>I. Measurement validity assessment.</a:t>
            </a:r>
            <a:r>
              <a:rPr lang="en-US" sz="1100" dirty="0">
                <a:solidFill>
                  <a:srgbClr val="4161FF"/>
                </a:solidFill>
              </a:rPr>
              <a:t>                           II. Resolution performance.</a:t>
            </a:r>
            <a:r>
              <a:rPr lang="en-US" sz="1100" dirty="0">
                <a:solidFill>
                  <a:schemeClr val="tx1"/>
                </a:solidFill>
              </a:rPr>
              <a:t>                          III. Uncertainty performance.</a:t>
            </a:r>
          </a:p>
        </p:txBody>
      </p:sp>
      <p:pic>
        <p:nvPicPr>
          <p:cNvPr id="20" name="Graphic 19">
            <a:extLst>
              <a:ext uri="{FF2B5EF4-FFF2-40B4-BE49-F238E27FC236}">
                <a16:creationId xmlns:a16="http://schemas.microsoft.com/office/drawing/2014/main" id="{CD4078C5-CACC-C447-A62D-1B5EF4C26AD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436096" y="1447010"/>
            <a:ext cx="2289268" cy="447017"/>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0793D12-F9EC-3C49-A62B-B15555A3625A}"/>
                  </a:ext>
                </a:extLst>
              </p:cNvPr>
              <p:cNvSpPr txBox="1"/>
              <p:nvPr/>
            </p:nvSpPr>
            <p:spPr>
              <a:xfrm>
                <a:off x="564722" y="1959413"/>
                <a:ext cx="8189338" cy="478464"/>
              </a:xfrm>
              <a:prstGeom prst="rect">
                <a:avLst/>
              </a:prstGeom>
              <a:noFill/>
            </p:spPr>
            <p:txBody>
              <a:bodyPr wrap="square" rtlCol="0">
                <a:spAutoFit/>
              </a:bodyPr>
              <a:lstStyle/>
              <a:p>
                <a:pPr algn="ctr"/>
                <a:r>
                  <a:rPr lang="en-US" sz="1200" dirty="0"/>
                  <a:t>Where </a:t>
                </a:r>
                <a14:m>
                  <m:oMath xmlns:m="http://schemas.openxmlformats.org/officeDocument/2006/math">
                    <m:sSub>
                      <m:sSubPr>
                        <m:ctrlPr>
                          <a:rPr lang="en-US" sz="1200" i="1" smtClean="0">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𝜎</m:t>
                        </m:r>
                      </m:e>
                      <m:sub>
                        <m:sSub>
                          <m:sSubPr>
                            <m:ctrlPr>
                              <a:rPr lang="en-US" sz="1200" i="1">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𝑦</m:t>
                            </m:r>
                          </m:e>
                          <m:sub>
                            <m:r>
                              <a:rPr lang="en-US" sz="1200" i="1">
                                <a:solidFill>
                                  <a:srgbClr val="FF0000"/>
                                </a:solidFill>
                                <a:latin typeface="Cambria Math" panose="02040503050406030204" pitchFamily="18" charset="0"/>
                                <a:ea typeface="Cambria Math" panose="02040503050406030204" pitchFamily="18" charset="0"/>
                              </a:rPr>
                              <m:t>𝑟𝑒𝑠</m:t>
                            </m:r>
                          </m:sub>
                        </m:sSub>
                      </m:sub>
                    </m:sSub>
                  </m:oMath>
                </a14:m>
                <a:r>
                  <a:rPr lang="en-US" sz="1200" dirty="0"/>
                  <a:t> is the so-called </a:t>
                </a:r>
                <a:r>
                  <a:rPr lang="en-US" sz="1200" dirty="0">
                    <a:solidFill>
                      <a:srgbClr val="FF0000"/>
                    </a:solidFill>
                  </a:rPr>
                  <a:t>acquisition system resolution</a:t>
                </a:r>
                <a:r>
                  <a:rPr lang="en-US" sz="1200" dirty="0"/>
                  <a:t>, determined by the imaging methodology (i.e., the screen technology, the camera used, and the measurement setup).</a:t>
                </a:r>
              </a:p>
            </p:txBody>
          </p:sp>
        </mc:Choice>
        <mc:Fallback xmlns="">
          <p:sp>
            <p:nvSpPr>
              <p:cNvPr id="21" name="TextBox 20">
                <a:extLst>
                  <a:ext uri="{FF2B5EF4-FFF2-40B4-BE49-F238E27FC236}">
                    <a16:creationId xmlns:a16="http://schemas.microsoft.com/office/drawing/2014/main" id="{F0793D12-F9EC-3C49-A62B-B15555A3625A}"/>
                  </a:ext>
                </a:extLst>
              </p:cNvPr>
              <p:cNvSpPr txBox="1">
                <a:spLocks noRot="1" noChangeAspect="1" noMove="1" noResize="1" noEditPoints="1" noAdjustHandles="1" noChangeArrowheads="1" noChangeShapeType="1" noTextEdit="1"/>
              </p:cNvSpPr>
              <p:nvPr/>
            </p:nvSpPr>
            <p:spPr>
              <a:xfrm>
                <a:off x="564722" y="1959413"/>
                <a:ext cx="8189338" cy="478464"/>
              </a:xfrm>
              <a:prstGeom prst="rect">
                <a:avLst/>
              </a:prstGeom>
              <a:blipFill>
                <a:blip r:embed="rId5"/>
                <a:stretch>
                  <a:fillRect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1A93BBE2-0738-854B-8FB2-3FF7D884FCAC}"/>
                  </a:ext>
                </a:extLst>
              </p:cNvPr>
              <p:cNvSpPr txBox="1"/>
              <p:nvPr/>
            </p:nvSpPr>
            <p:spPr>
              <a:xfrm>
                <a:off x="514246" y="1554178"/>
                <a:ext cx="4602028" cy="305340"/>
              </a:xfrm>
              <a:prstGeom prst="rect">
                <a:avLst/>
              </a:prstGeom>
              <a:noFill/>
            </p:spPr>
            <p:txBody>
              <a:bodyPr wrap="square" rtlCol="0">
                <a:spAutoFit/>
              </a:bodyPr>
              <a:lstStyle/>
              <a:p>
                <a:r>
                  <a:rPr lang="en-US" sz="1200" dirty="0"/>
                  <a:t>The smallest value of </a:t>
                </a:r>
                <a14:m>
                  <m:oMath xmlns:m="http://schemas.openxmlformats.org/officeDocument/2006/math">
                    <m:sSub>
                      <m:sSubPr>
                        <m:ctrlPr>
                          <a:rPr lang="en-US" sz="1200" i="1" smtClean="0">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𝜎</m:t>
                        </m:r>
                      </m:e>
                      <m:sub>
                        <m:sSub>
                          <m:sSubPr>
                            <m:ctrlPr>
                              <a:rPr lang="en-US" sz="1200" i="1" smtClean="0">
                                <a:solidFill>
                                  <a:srgbClr val="FF0000"/>
                                </a:solidFill>
                                <a:latin typeface="Cambria Math" panose="02040503050406030204" pitchFamily="18" charset="0"/>
                                <a:ea typeface="Cambria Math" panose="02040503050406030204" pitchFamily="18" charset="0"/>
                              </a:rPr>
                            </m:ctrlPr>
                          </m:sSubPr>
                          <m:e>
                            <m:r>
                              <a:rPr lang="en-US" sz="1200" b="0" i="1" smtClean="0">
                                <a:solidFill>
                                  <a:srgbClr val="FF0000"/>
                                </a:solidFill>
                                <a:latin typeface="Cambria Math" panose="02040503050406030204" pitchFamily="18" charset="0"/>
                                <a:ea typeface="Cambria Math" panose="02040503050406030204" pitchFamily="18" charset="0"/>
                              </a:rPr>
                              <m:t>𝑦</m:t>
                            </m:r>
                          </m:e>
                          <m:sub>
                            <m:r>
                              <a:rPr lang="en-US" sz="1200" b="0" i="1" smtClean="0">
                                <a:solidFill>
                                  <a:srgbClr val="FF0000"/>
                                </a:solidFill>
                                <a:latin typeface="Cambria Math" panose="02040503050406030204" pitchFamily="18" charset="0"/>
                                <a:ea typeface="Cambria Math" panose="02040503050406030204" pitchFamily="18" charset="0"/>
                              </a:rPr>
                              <m:t>𝑠</m:t>
                            </m:r>
                            <m:r>
                              <a:rPr lang="en-US" sz="1200" b="0" i="1" smtClean="0">
                                <a:solidFill>
                                  <a:srgbClr val="FF0000"/>
                                </a:solidFill>
                                <a:latin typeface="Cambria Math" panose="02040503050406030204" pitchFamily="18" charset="0"/>
                                <a:ea typeface="Cambria Math" panose="02040503050406030204" pitchFamily="18" charset="0"/>
                              </a:rPr>
                              <m:t>,</m:t>
                            </m:r>
                            <m:r>
                              <a:rPr lang="en-US" sz="1200" b="0" i="1" smtClean="0">
                                <a:solidFill>
                                  <a:srgbClr val="FF0000"/>
                                </a:solidFill>
                                <a:latin typeface="Cambria Math" panose="02040503050406030204" pitchFamily="18" charset="0"/>
                                <a:ea typeface="Cambria Math" panose="02040503050406030204" pitchFamily="18" charset="0"/>
                              </a:rPr>
                              <m:t>𝑂𝑁</m:t>
                            </m:r>
                          </m:sub>
                        </m:sSub>
                      </m:sub>
                    </m:sSub>
                  </m:oMath>
                </a14:m>
                <a:r>
                  <a:rPr lang="en-US" sz="1200" dirty="0">
                    <a:solidFill>
                      <a:srgbClr val="FF0000"/>
                    </a:solidFill>
                  </a:rPr>
                  <a:t>, </a:t>
                </a:r>
                <a:r>
                  <a:rPr lang="en-US" sz="1200" dirty="0"/>
                  <a:t>by definition, can be </a:t>
                </a:r>
                <a14:m>
                  <m:oMath xmlns:m="http://schemas.openxmlformats.org/officeDocument/2006/math">
                    <m:sSub>
                      <m:sSubPr>
                        <m:ctrlPr>
                          <a:rPr lang="en-US" sz="1200" i="1" smtClean="0">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𝜎</m:t>
                        </m:r>
                      </m:e>
                      <m:sub>
                        <m:sSub>
                          <m:sSubPr>
                            <m:ctrlPr>
                              <a:rPr lang="en-US" sz="1200" i="1">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𝑦</m:t>
                            </m:r>
                          </m:e>
                          <m:sub>
                            <m:r>
                              <a:rPr lang="en-US" sz="1200" i="1">
                                <a:solidFill>
                                  <a:srgbClr val="FF0000"/>
                                </a:solidFill>
                                <a:latin typeface="Cambria Math" panose="02040503050406030204" pitchFamily="18" charset="0"/>
                                <a:ea typeface="Cambria Math" panose="02040503050406030204" pitchFamily="18" charset="0"/>
                              </a:rPr>
                              <m:t>𝑠</m:t>
                            </m:r>
                            <m:r>
                              <a:rPr lang="en-US" sz="1200" i="1">
                                <a:solidFill>
                                  <a:srgbClr val="FF0000"/>
                                </a:solidFill>
                                <a:latin typeface="Cambria Math" panose="02040503050406030204" pitchFamily="18" charset="0"/>
                                <a:ea typeface="Cambria Math" panose="02040503050406030204" pitchFamily="18" charset="0"/>
                              </a:rPr>
                              <m:t>,</m:t>
                            </m:r>
                            <m:r>
                              <a:rPr lang="en-US" sz="1200" i="1">
                                <a:solidFill>
                                  <a:srgbClr val="FF0000"/>
                                </a:solidFill>
                                <a:latin typeface="Cambria Math" panose="02040503050406030204" pitchFamily="18" charset="0"/>
                                <a:ea typeface="Cambria Math" panose="02040503050406030204" pitchFamily="18" charset="0"/>
                              </a:rPr>
                              <m:t>𝑂𝐹𝐹</m:t>
                            </m:r>
                          </m:sub>
                        </m:sSub>
                      </m:sub>
                    </m:sSub>
                    <m:r>
                      <a:rPr lang="en-US" sz="1200" b="0" i="1" smtClean="0">
                        <a:solidFill>
                          <a:srgbClr val="FF0000"/>
                        </a:solidFill>
                        <a:latin typeface="Cambria Math" panose="02040503050406030204" pitchFamily="18" charset="0"/>
                        <a:ea typeface="Cambria Math" panose="02040503050406030204" pitchFamily="18" charset="0"/>
                      </a:rPr>
                      <m:t>+</m:t>
                    </m:r>
                    <m:sSub>
                      <m:sSubPr>
                        <m:ctrlPr>
                          <a:rPr lang="en-US" sz="1200" i="1">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𝜎</m:t>
                        </m:r>
                      </m:e>
                      <m:sub>
                        <m:sSub>
                          <m:sSubPr>
                            <m:ctrlPr>
                              <a:rPr lang="en-US" sz="1200" i="1">
                                <a:solidFill>
                                  <a:srgbClr val="FF0000"/>
                                </a:solidFill>
                                <a:latin typeface="Cambria Math" panose="02040503050406030204" pitchFamily="18" charset="0"/>
                                <a:ea typeface="Cambria Math" panose="02040503050406030204" pitchFamily="18" charset="0"/>
                              </a:rPr>
                            </m:ctrlPr>
                          </m:sSubPr>
                          <m:e>
                            <m:r>
                              <a:rPr lang="en-US" sz="1200" i="1">
                                <a:solidFill>
                                  <a:srgbClr val="FF0000"/>
                                </a:solidFill>
                                <a:latin typeface="Cambria Math" panose="02040503050406030204" pitchFamily="18" charset="0"/>
                                <a:ea typeface="Cambria Math" panose="02040503050406030204" pitchFamily="18" charset="0"/>
                              </a:rPr>
                              <m:t>𝑦</m:t>
                            </m:r>
                          </m:e>
                          <m:sub>
                            <m:r>
                              <a:rPr lang="en-US" sz="1200" b="0" i="1" smtClean="0">
                                <a:solidFill>
                                  <a:srgbClr val="FF0000"/>
                                </a:solidFill>
                                <a:latin typeface="Cambria Math" panose="02040503050406030204" pitchFamily="18" charset="0"/>
                                <a:ea typeface="Cambria Math" panose="02040503050406030204" pitchFamily="18" charset="0"/>
                              </a:rPr>
                              <m:t>𝑟𝑒𝑠</m:t>
                            </m:r>
                          </m:sub>
                        </m:sSub>
                      </m:sub>
                    </m:sSub>
                  </m:oMath>
                </a14:m>
                <a:r>
                  <a:rPr lang="en-US" sz="1200" dirty="0"/>
                  <a:t>  </a:t>
                </a:r>
              </a:p>
            </p:txBody>
          </p:sp>
        </mc:Choice>
        <mc:Fallback xmlns="">
          <p:sp>
            <p:nvSpPr>
              <p:cNvPr id="22" name="TextBox 21">
                <a:extLst>
                  <a:ext uri="{FF2B5EF4-FFF2-40B4-BE49-F238E27FC236}">
                    <a16:creationId xmlns:a16="http://schemas.microsoft.com/office/drawing/2014/main" id="{1A93BBE2-0738-854B-8FB2-3FF7D884FCAC}"/>
                  </a:ext>
                </a:extLst>
              </p:cNvPr>
              <p:cNvSpPr txBox="1">
                <a:spLocks noRot="1" noChangeAspect="1" noMove="1" noResize="1" noEditPoints="1" noAdjustHandles="1" noChangeArrowheads="1" noChangeShapeType="1" noTextEdit="1"/>
              </p:cNvSpPr>
              <p:nvPr/>
            </p:nvSpPr>
            <p:spPr>
              <a:xfrm>
                <a:off x="514246" y="1554178"/>
                <a:ext cx="4602028" cy="305340"/>
              </a:xfrm>
              <a:prstGeom prst="rect">
                <a:avLst/>
              </a:prstGeom>
              <a:blipFill>
                <a:blip r:embed="rId6"/>
                <a:stretch>
                  <a:fillRect b="-4000"/>
                </a:stretch>
              </a:blipFill>
            </p:spPr>
            <p:txBody>
              <a:bodyPr/>
              <a:lstStyle/>
              <a:p>
                <a:r>
                  <a:rPr lang="en-US">
                    <a:noFill/>
                  </a:rPr>
                  <a:t> </a:t>
                </a:r>
              </a:p>
            </p:txBody>
          </p:sp>
        </mc:Fallback>
      </mc:AlternateContent>
      <p:pic>
        <p:nvPicPr>
          <p:cNvPr id="23" name="Picture 22">
            <a:extLst>
              <a:ext uri="{FF2B5EF4-FFF2-40B4-BE49-F238E27FC236}">
                <a16:creationId xmlns:a16="http://schemas.microsoft.com/office/drawing/2014/main" id="{959EA4D8-AA04-1740-BA99-2636D15824C9}"/>
              </a:ext>
            </a:extLst>
          </p:cNvPr>
          <p:cNvPicPr>
            <a:picLocks noChangeAspect="1"/>
          </p:cNvPicPr>
          <p:nvPr/>
        </p:nvPicPr>
        <p:blipFill>
          <a:blip r:embed="rId7"/>
          <a:stretch>
            <a:fillRect/>
          </a:stretch>
        </p:blipFill>
        <p:spPr>
          <a:xfrm rot="1090053" flipV="1">
            <a:off x="4724373" y="1300677"/>
            <a:ext cx="714257" cy="535980"/>
          </a:xfrm>
          <a:prstGeom prst="rect">
            <a:avLst/>
          </a:prstGeom>
        </p:spPr>
      </p:pic>
      <p:pic>
        <p:nvPicPr>
          <p:cNvPr id="24" name="Picture 23">
            <a:extLst>
              <a:ext uri="{FF2B5EF4-FFF2-40B4-BE49-F238E27FC236}">
                <a16:creationId xmlns:a16="http://schemas.microsoft.com/office/drawing/2014/main" id="{E31E7AA4-FC78-A541-8050-2751CE0DBA0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205" y="2512952"/>
            <a:ext cx="3699180" cy="2180975"/>
          </a:xfrm>
          <a:prstGeom prst="rect">
            <a:avLst/>
          </a:prstGeom>
        </p:spPr>
      </p:pic>
      <p:grpSp>
        <p:nvGrpSpPr>
          <p:cNvPr id="2" name="Group 1">
            <a:extLst>
              <a:ext uri="{FF2B5EF4-FFF2-40B4-BE49-F238E27FC236}">
                <a16:creationId xmlns:a16="http://schemas.microsoft.com/office/drawing/2014/main" id="{AB0C2F0D-1429-AD43-BC60-95972BAFB4C4}"/>
              </a:ext>
            </a:extLst>
          </p:cNvPr>
          <p:cNvGrpSpPr/>
          <p:nvPr/>
        </p:nvGrpSpPr>
        <p:grpSpPr>
          <a:xfrm>
            <a:off x="3851920" y="2625395"/>
            <a:ext cx="2846594" cy="2136245"/>
            <a:chOff x="3779913" y="2625395"/>
            <a:chExt cx="2846594" cy="2136245"/>
          </a:xfrm>
        </p:grpSpPr>
        <p:pic>
          <p:nvPicPr>
            <p:cNvPr id="30" name="Picture 29">
              <a:extLst>
                <a:ext uri="{FF2B5EF4-FFF2-40B4-BE49-F238E27FC236}">
                  <a16:creationId xmlns:a16="http://schemas.microsoft.com/office/drawing/2014/main" id="{7010CCCE-40FE-F742-97EE-509AF3A04978}"/>
                </a:ext>
              </a:extLst>
            </p:cNvPr>
            <p:cNvPicPr>
              <a:picLocks noChangeAspect="1"/>
            </p:cNvPicPr>
            <p:nvPr/>
          </p:nvPicPr>
          <p:blipFill rotWithShape="1">
            <a:blip r:embed="rId9"/>
            <a:srcRect l="12267" t="7021" r="8898" b="11783"/>
            <a:stretch/>
          </p:blipFill>
          <p:spPr>
            <a:xfrm>
              <a:off x="4025957" y="2625395"/>
              <a:ext cx="2600550" cy="1911725"/>
            </a:xfrm>
            <a:prstGeom prst="rect">
              <a:avLst/>
            </a:prstGeom>
          </p:spPr>
        </p:pic>
        <p:pic>
          <p:nvPicPr>
            <p:cNvPr id="31" name="Picture 30">
              <a:extLst>
                <a:ext uri="{FF2B5EF4-FFF2-40B4-BE49-F238E27FC236}">
                  <a16:creationId xmlns:a16="http://schemas.microsoft.com/office/drawing/2014/main" id="{B772E587-7E01-184D-9D22-E5CFA256150C}"/>
                </a:ext>
              </a:extLst>
            </p:cNvPr>
            <p:cNvPicPr>
              <a:picLocks noChangeAspect="1"/>
            </p:cNvPicPr>
            <p:nvPr/>
          </p:nvPicPr>
          <p:blipFill rotWithShape="1">
            <a:blip r:embed="rId10"/>
            <a:srcRect l="44911" t="94086" r="41696"/>
            <a:stretch/>
          </p:blipFill>
          <p:spPr>
            <a:xfrm>
              <a:off x="5079697" y="4500153"/>
              <a:ext cx="442582" cy="139572"/>
            </a:xfrm>
            <a:prstGeom prst="rect">
              <a:avLst/>
            </a:prstGeom>
          </p:spPr>
        </p:pic>
        <p:sp>
          <p:nvSpPr>
            <p:cNvPr id="32" name="TextBox 31">
              <a:extLst>
                <a:ext uri="{FF2B5EF4-FFF2-40B4-BE49-F238E27FC236}">
                  <a16:creationId xmlns:a16="http://schemas.microsoft.com/office/drawing/2014/main" id="{C274ACA7-EFAE-A84D-B4B5-D0CFE3489882}"/>
                </a:ext>
              </a:extLst>
            </p:cNvPr>
            <p:cNvSpPr txBox="1"/>
            <p:nvPr/>
          </p:nvSpPr>
          <p:spPr>
            <a:xfrm rot="16200000">
              <a:off x="3748565" y="2980015"/>
              <a:ext cx="797013" cy="261610"/>
            </a:xfrm>
            <a:prstGeom prst="rect">
              <a:avLst/>
            </a:prstGeom>
            <a:noFill/>
          </p:spPr>
          <p:txBody>
            <a:bodyPr wrap="none" rtlCol="0">
              <a:spAutoFit/>
            </a:bodyPr>
            <a:lstStyle/>
            <a:p>
              <a:r>
                <a:rPr lang="en-US" sz="1100" b="1" dirty="0"/>
                <a:t>RFD OFF</a:t>
              </a:r>
            </a:p>
          </p:txBody>
        </p:sp>
        <p:sp>
          <p:nvSpPr>
            <p:cNvPr id="33" name="TextBox 32">
              <a:extLst>
                <a:ext uri="{FF2B5EF4-FFF2-40B4-BE49-F238E27FC236}">
                  <a16:creationId xmlns:a16="http://schemas.microsoft.com/office/drawing/2014/main" id="{062F71D3-BA53-5E45-9C4B-78825228B654}"/>
                </a:ext>
              </a:extLst>
            </p:cNvPr>
            <p:cNvSpPr txBox="1"/>
            <p:nvPr/>
          </p:nvSpPr>
          <p:spPr>
            <a:xfrm rot="16200000">
              <a:off x="3783831" y="3891842"/>
              <a:ext cx="726481" cy="261610"/>
            </a:xfrm>
            <a:prstGeom prst="rect">
              <a:avLst/>
            </a:prstGeom>
            <a:noFill/>
          </p:spPr>
          <p:txBody>
            <a:bodyPr wrap="none" rtlCol="0">
              <a:spAutoFit/>
            </a:bodyPr>
            <a:lstStyle/>
            <a:p>
              <a:r>
                <a:rPr lang="en-US" sz="1100" b="1" dirty="0"/>
                <a:t>RFD ON</a:t>
              </a: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858FA7C0-88CE-3E45-A27A-731D941B4586}"/>
                    </a:ext>
                  </a:extLst>
                </p:cNvPr>
                <p:cNvSpPr txBox="1"/>
                <p:nvPr/>
              </p:nvSpPr>
              <p:spPr>
                <a:xfrm>
                  <a:off x="5004048" y="2625395"/>
                  <a:ext cx="646908"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ea typeface="Cambria Math" panose="02040503050406030204" pitchFamily="18" charset="0"/>
                          </a:rPr>
                          <m:t>𝒇</m:t>
                        </m:r>
                        <m:r>
                          <a:rPr lang="en-US" sz="1200" b="1" i="1" smtClean="0">
                            <a:latin typeface="Cambria Math" panose="02040503050406030204" pitchFamily="18" charset="0"/>
                            <a:ea typeface="Cambria Math" panose="02040503050406030204" pitchFamily="18" charset="0"/>
                          </a:rPr>
                          <m:t>=∞</m:t>
                        </m:r>
                      </m:oMath>
                    </m:oMathPara>
                  </a14:m>
                  <a:endParaRPr lang="en-US" sz="1200" b="1" i="1" dirty="0"/>
                </a:p>
              </p:txBody>
            </p:sp>
          </mc:Choice>
          <mc:Fallback xmlns="">
            <p:sp>
              <p:nvSpPr>
                <p:cNvPr id="34" name="TextBox 33">
                  <a:extLst>
                    <a:ext uri="{FF2B5EF4-FFF2-40B4-BE49-F238E27FC236}">
                      <a16:creationId xmlns:a16="http://schemas.microsoft.com/office/drawing/2014/main" id="{858FA7C0-88CE-3E45-A27A-731D941B4586}"/>
                    </a:ext>
                  </a:extLst>
                </p:cNvPr>
                <p:cNvSpPr txBox="1">
                  <a:spLocks noRot="1" noChangeAspect="1" noMove="1" noResize="1" noEditPoints="1" noAdjustHandles="1" noChangeArrowheads="1" noChangeShapeType="1" noTextEdit="1"/>
                </p:cNvSpPr>
                <p:nvPr/>
              </p:nvSpPr>
              <p:spPr>
                <a:xfrm>
                  <a:off x="5004048" y="2625395"/>
                  <a:ext cx="646908" cy="276999"/>
                </a:xfrm>
                <a:prstGeom prst="rect">
                  <a:avLst/>
                </a:prstGeom>
                <a:blipFill>
                  <a:blip r:embed="rId11"/>
                  <a:stretch>
                    <a:fillRect b="-4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E43B0ED0-D3CE-0D45-ADDD-4C84C65689A8}"/>
                    </a:ext>
                  </a:extLst>
                </p:cNvPr>
                <p:cNvSpPr txBox="1"/>
                <p:nvPr/>
              </p:nvSpPr>
              <p:spPr>
                <a:xfrm>
                  <a:off x="5909383" y="2625395"/>
                  <a:ext cx="606833"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ea typeface="Cambria Math" panose="02040503050406030204" pitchFamily="18" charset="0"/>
                          </a:rPr>
                          <m:t>𝒇</m:t>
                        </m:r>
                        <m:r>
                          <a:rPr lang="en-US" sz="1200" b="1" i="1" smtClean="0">
                            <a:latin typeface="Cambria Math" panose="02040503050406030204" pitchFamily="18" charset="0"/>
                            <a:ea typeface="Cambria Math" panose="02040503050406030204" pitchFamily="18" charset="0"/>
                          </a:rPr>
                          <m:t>&gt;</m:t>
                        </m:r>
                        <m:r>
                          <a:rPr lang="en-US" sz="1200" b="1" i="1" smtClean="0">
                            <a:latin typeface="Cambria Math" panose="02040503050406030204" pitchFamily="18" charset="0"/>
                            <a:ea typeface="Cambria Math" panose="02040503050406030204" pitchFamily="18" charset="0"/>
                          </a:rPr>
                          <m:t>𝟎</m:t>
                        </m:r>
                      </m:oMath>
                    </m:oMathPara>
                  </a14:m>
                  <a:endParaRPr lang="en-US" sz="1200" b="1" i="1" dirty="0"/>
                </a:p>
              </p:txBody>
            </p:sp>
          </mc:Choice>
          <mc:Fallback xmlns="">
            <p:sp>
              <p:nvSpPr>
                <p:cNvPr id="35" name="TextBox 34">
                  <a:extLst>
                    <a:ext uri="{FF2B5EF4-FFF2-40B4-BE49-F238E27FC236}">
                      <a16:creationId xmlns:a16="http://schemas.microsoft.com/office/drawing/2014/main" id="{E43B0ED0-D3CE-0D45-ADDD-4C84C65689A8}"/>
                    </a:ext>
                  </a:extLst>
                </p:cNvPr>
                <p:cNvSpPr txBox="1">
                  <a:spLocks noRot="1" noChangeAspect="1" noMove="1" noResize="1" noEditPoints="1" noAdjustHandles="1" noChangeArrowheads="1" noChangeShapeType="1" noTextEdit="1"/>
                </p:cNvSpPr>
                <p:nvPr/>
              </p:nvSpPr>
              <p:spPr>
                <a:xfrm>
                  <a:off x="5909383" y="2625395"/>
                  <a:ext cx="606833" cy="276999"/>
                </a:xfrm>
                <a:prstGeom prst="rect">
                  <a:avLst/>
                </a:prstGeom>
                <a:blipFill>
                  <a:blip r:embed="rId12"/>
                  <a:stretch>
                    <a:fillRect b="-4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53396267-D90F-3D48-B793-3317088C10AF}"/>
                    </a:ext>
                  </a:extLst>
                </p:cNvPr>
                <p:cNvSpPr txBox="1"/>
                <p:nvPr/>
              </p:nvSpPr>
              <p:spPr>
                <a:xfrm>
                  <a:off x="4139952" y="2625395"/>
                  <a:ext cx="606833"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ea typeface="Cambria Math" panose="02040503050406030204" pitchFamily="18" charset="0"/>
                          </a:rPr>
                          <m:t>𝒇</m:t>
                        </m:r>
                        <m:r>
                          <a:rPr lang="en-US" sz="1200" b="1" i="1" smtClean="0">
                            <a:latin typeface="Cambria Math" panose="02040503050406030204" pitchFamily="18" charset="0"/>
                            <a:ea typeface="Cambria Math" panose="02040503050406030204" pitchFamily="18" charset="0"/>
                          </a:rPr>
                          <m:t>&lt;</m:t>
                        </m:r>
                        <m:r>
                          <a:rPr lang="en-US" sz="1200" b="1" i="1" smtClean="0">
                            <a:latin typeface="Cambria Math" panose="02040503050406030204" pitchFamily="18" charset="0"/>
                            <a:ea typeface="Cambria Math" panose="02040503050406030204" pitchFamily="18" charset="0"/>
                          </a:rPr>
                          <m:t>𝟎</m:t>
                        </m:r>
                      </m:oMath>
                    </m:oMathPara>
                  </a14:m>
                  <a:endParaRPr lang="en-US" sz="1200" b="1" i="1" dirty="0"/>
                </a:p>
              </p:txBody>
            </p:sp>
          </mc:Choice>
          <mc:Fallback xmlns="">
            <p:sp>
              <p:nvSpPr>
                <p:cNvPr id="36" name="TextBox 35">
                  <a:extLst>
                    <a:ext uri="{FF2B5EF4-FFF2-40B4-BE49-F238E27FC236}">
                      <a16:creationId xmlns:a16="http://schemas.microsoft.com/office/drawing/2014/main" id="{53396267-D90F-3D48-B793-3317088C10AF}"/>
                    </a:ext>
                  </a:extLst>
                </p:cNvPr>
                <p:cNvSpPr txBox="1">
                  <a:spLocks noRot="1" noChangeAspect="1" noMove="1" noResize="1" noEditPoints="1" noAdjustHandles="1" noChangeArrowheads="1" noChangeShapeType="1" noTextEdit="1"/>
                </p:cNvSpPr>
                <p:nvPr/>
              </p:nvSpPr>
              <p:spPr>
                <a:xfrm>
                  <a:off x="4139952" y="2625395"/>
                  <a:ext cx="606833" cy="276999"/>
                </a:xfrm>
                <a:prstGeom prst="rect">
                  <a:avLst/>
                </a:prstGeom>
                <a:blipFill>
                  <a:blip r:embed="rId13"/>
                  <a:stretch>
                    <a:fillRect b="-4348"/>
                  </a:stretch>
                </a:blipFill>
              </p:spPr>
              <p:txBody>
                <a:bodyPr/>
                <a:lstStyle/>
                <a:p>
                  <a:r>
                    <a:rPr lang="en-US">
                      <a:noFill/>
                    </a:rPr>
                    <a:t> </a:t>
                  </a:r>
                </a:p>
              </p:txBody>
            </p:sp>
          </mc:Fallback>
        </mc:AlternateContent>
        <p:cxnSp>
          <p:nvCxnSpPr>
            <p:cNvPr id="37" name="Straight Connector 36">
              <a:extLst>
                <a:ext uri="{FF2B5EF4-FFF2-40B4-BE49-F238E27FC236}">
                  <a16:creationId xmlns:a16="http://schemas.microsoft.com/office/drawing/2014/main" id="{C752BCAA-B090-8043-AF10-CF6978363CB2}"/>
                </a:ext>
              </a:extLst>
            </p:cNvPr>
            <p:cNvCxnSpPr>
              <a:cxnSpLocks/>
            </p:cNvCxnSpPr>
            <p:nvPr/>
          </p:nvCxnSpPr>
          <p:spPr>
            <a:xfrm>
              <a:off x="4039813" y="3555495"/>
              <a:ext cx="2565846" cy="0"/>
            </a:xfrm>
            <a:prstGeom prst="line">
              <a:avLst/>
            </a:prstGeom>
            <a:ln w="381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2A719D5-229C-A243-9A4A-E94B534669AC}"/>
                </a:ext>
              </a:extLst>
            </p:cNvPr>
            <p:cNvCxnSpPr>
              <a:cxnSpLocks/>
            </p:cNvCxnSpPr>
            <p:nvPr/>
          </p:nvCxnSpPr>
          <p:spPr>
            <a:xfrm>
              <a:off x="5786866" y="2635028"/>
              <a:ext cx="0" cy="1865124"/>
            </a:xfrm>
            <a:prstGeom prst="line">
              <a:avLst/>
            </a:prstGeom>
            <a:ln w="381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5ECC8462-ABD1-A44F-B0E0-1922695AF50D}"/>
                </a:ext>
              </a:extLst>
            </p:cNvPr>
            <p:cNvSpPr txBox="1"/>
            <p:nvPr/>
          </p:nvSpPr>
          <p:spPr>
            <a:xfrm>
              <a:off x="6146950" y="4210577"/>
              <a:ext cx="425116" cy="215444"/>
            </a:xfrm>
            <a:prstGeom prst="rect">
              <a:avLst/>
            </a:prstGeom>
            <a:noFill/>
          </p:spPr>
          <p:txBody>
            <a:bodyPr wrap="none" rtlCol="0">
              <a:spAutoFit/>
            </a:bodyPr>
            <a:lstStyle/>
            <a:p>
              <a:r>
                <a:rPr lang="en-US" sz="800" b="1" dirty="0"/>
                <a:t>1mm</a:t>
              </a:r>
            </a:p>
          </p:txBody>
        </p:sp>
        <p:cxnSp>
          <p:nvCxnSpPr>
            <p:cNvPr id="40" name="Straight Connector 39">
              <a:extLst>
                <a:ext uri="{FF2B5EF4-FFF2-40B4-BE49-F238E27FC236}">
                  <a16:creationId xmlns:a16="http://schemas.microsoft.com/office/drawing/2014/main" id="{3AE17EA1-ABC4-674D-B193-E8DF990F9A08}"/>
                </a:ext>
              </a:extLst>
            </p:cNvPr>
            <p:cNvCxnSpPr>
              <a:cxnSpLocks/>
            </p:cNvCxnSpPr>
            <p:nvPr/>
          </p:nvCxnSpPr>
          <p:spPr>
            <a:xfrm>
              <a:off x="6147995" y="4242281"/>
              <a:ext cx="0" cy="154507"/>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9C3079D-3F2A-5E43-8D0C-0415781C3C60}"/>
                </a:ext>
              </a:extLst>
            </p:cNvPr>
            <p:cNvCxnSpPr>
              <a:cxnSpLocks/>
            </p:cNvCxnSpPr>
            <p:nvPr/>
          </p:nvCxnSpPr>
          <p:spPr>
            <a:xfrm rot="5400000">
              <a:off x="6147515" y="4353511"/>
              <a:ext cx="0" cy="66910"/>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6F136C2-7FFB-1742-8AA6-28EEAFC8A358}"/>
                </a:ext>
              </a:extLst>
            </p:cNvPr>
            <p:cNvCxnSpPr>
              <a:cxnSpLocks/>
            </p:cNvCxnSpPr>
            <p:nvPr/>
          </p:nvCxnSpPr>
          <p:spPr>
            <a:xfrm rot="5400000">
              <a:off x="6146949" y="4207322"/>
              <a:ext cx="0" cy="66910"/>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15F94C2-BB2E-1445-8EBF-FBBA33B7E8C7}"/>
                </a:ext>
              </a:extLst>
            </p:cNvPr>
            <p:cNvCxnSpPr>
              <a:cxnSpLocks/>
            </p:cNvCxnSpPr>
            <p:nvPr/>
          </p:nvCxnSpPr>
          <p:spPr>
            <a:xfrm>
              <a:off x="6470412" y="4414846"/>
              <a:ext cx="0" cy="63714"/>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3E9DBA0-1BB0-6E42-BDE0-161F46749884}"/>
                </a:ext>
              </a:extLst>
            </p:cNvPr>
            <p:cNvCxnSpPr>
              <a:cxnSpLocks/>
            </p:cNvCxnSpPr>
            <p:nvPr/>
          </p:nvCxnSpPr>
          <p:spPr>
            <a:xfrm>
              <a:off x="6150666" y="4410847"/>
              <a:ext cx="0" cy="63714"/>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81AD4E4B-B410-724A-9C82-F2D46DCC7E39}"/>
                </a:ext>
              </a:extLst>
            </p:cNvPr>
            <p:cNvCxnSpPr>
              <a:cxnSpLocks/>
            </p:cNvCxnSpPr>
            <p:nvPr/>
          </p:nvCxnSpPr>
          <p:spPr>
            <a:xfrm flipV="1">
              <a:off x="6150667" y="4446703"/>
              <a:ext cx="316150" cy="0"/>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F226F97-A77A-2B42-AED7-383D960E74C2}"/>
                </a:ext>
              </a:extLst>
            </p:cNvPr>
            <p:cNvCxnSpPr>
              <a:cxnSpLocks/>
            </p:cNvCxnSpPr>
            <p:nvPr/>
          </p:nvCxnSpPr>
          <p:spPr>
            <a:xfrm>
              <a:off x="4861235" y="2635026"/>
              <a:ext cx="0" cy="1865124"/>
            </a:xfrm>
            <a:prstGeom prst="line">
              <a:avLst/>
            </a:prstGeom>
            <a:ln w="381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1F55F99-5E2A-2145-9BE4-E3983DBF3D7D}"/>
                </a:ext>
              </a:extLst>
            </p:cNvPr>
            <p:cNvSpPr txBox="1"/>
            <p:nvPr/>
          </p:nvSpPr>
          <p:spPr>
            <a:xfrm>
              <a:off x="4644008" y="4500030"/>
              <a:ext cx="1460656" cy="261610"/>
            </a:xfrm>
            <a:prstGeom prst="rect">
              <a:avLst/>
            </a:prstGeom>
            <a:solidFill>
              <a:schemeClr val="bg1"/>
            </a:solidFill>
          </p:spPr>
          <p:txBody>
            <a:bodyPr wrap="none" rtlCol="0">
              <a:spAutoFit/>
            </a:bodyPr>
            <a:lstStyle/>
            <a:p>
              <a:r>
                <a:rPr lang="en-US" sz="1050" dirty="0"/>
                <a:t>Horizontal axis [mm]</a:t>
              </a:r>
            </a:p>
          </p:txBody>
        </p:sp>
        <p:sp>
          <p:nvSpPr>
            <p:cNvPr id="28" name="TextBox 27">
              <a:extLst>
                <a:ext uri="{FF2B5EF4-FFF2-40B4-BE49-F238E27FC236}">
                  <a16:creationId xmlns:a16="http://schemas.microsoft.com/office/drawing/2014/main" id="{BE0FBE10-D5A2-E74C-BC74-052B3134279E}"/>
                </a:ext>
              </a:extLst>
            </p:cNvPr>
            <p:cNvSpPr txBox="1"/>
            <p:nvPr/>
          </p:nvSpPr>
          <p:spPr>
            <a:xfrm rot="16200000">
              <a:off x="3262944" y="3448759"/>
              <a:ext cx="1295547" cy="261610"/>
            </a:xfrm>
            <a:prstGeom prst="rect">
              <a:avLst/>
            </a:prstGeom>
            <a:solidFill>
              <a:schemeClr val="bg1"/>
            </a:solidFill>
          </p:spPr>
          <p:txBody>
            <a:bodyPr wrap="none" rtlCol="0">
              <a:spAutoFit/>
            </a:bodyPr>
            <a:lstStyle/>
            <a:p>
              <a:r>
                <a:rPr lang="en-US" sz="1050" dirty="0"/>
                <a:t>Vertical axis [mm]</a:t>
              </a:r>
            </a:p>
          </p:txBody>
        </p:sp>
      </p:grpSp>
      <p:pic>
        <p:nvPicPr>
          <p:cNvPr id="47" name="Picture 46">
            <a:extLst>
              <a:ext uri="{FF2B5EF4-FFF2-40B4-BE49-F238E27FC236}">
                <a16:creationId xmlns:a16="http://schemas.microsoft.com/office/drawing/2014/main" id="{15A900F2-343B-F84B-8191-321011C93F0A}"/>
              </a:ext>
            </a:extLst>
          </p:cNvPr>
          <p:cNvPicPr>
            <a:picLocks/>
          </p:cNvPicPr>
          <p:nvPr/>
        </p:nvPicPr>
        <p:blipFill rotWithShape="1">
          <a:blip r:embed="rId14">
            <a:extLst>
              <a:ext uri="{28A0092B-C50C-407E-A947-70E740481C1C}">
                <a14:useLocalDpi xmlns:a14="http://schemas.microsoft.com/office/drawing/2010/main" val="0"/>
              </a:ext>
            </a:extLst>
          </a:blip>
          <a:srcRect t="7053" r="6959"/>
          <a:stretch/>
        </p:blipFill>
        <p:spPr>
          <a:xfrm>
            <a:off x="6804248" y="2752291"/>
            <a:ext cx="2190274" cy="1763675"/>
          </a:xfrm>
          <a:prstGeom prst="rect">
            <a:avLst/>
          </a:prstGeom>
        </p:spPr>
      </p:pic>
      <p:cxnSp>
        <p:nvCxnSpPr>
          <p:cNvPr id="49" name="Straight Connector 48">
            <a:extLst>
              <a:ext uri="{FF2B5EF4-FFF2-40B4-BE49-F238E27FC236}">
                <a16:creationId xmlns:a16="http://schemas.microsoft.com/office/drawing/2014/main" id="{BE8F0537-F5A5-E745-9C62-314A71150483}"/>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1B08EFB8-1EEA-B34D-BB2C-10582A672E52}"/>
              </a:ext>
            </a:extLst>
          </p:cNvPr>
          <p:cNvSpPr txBox="1"/>
          <p:nvPr/>
        </p:nvSpPr>
        <p:spPr>
          <a:xfrm>
            <a:off x="1379643" y="2423900"/>
            <a:ext cx="1058303" cy="276999"/>
          </a:xfrm>
          <a:prstGeom prst="rect">
            <a:avLst/>
          </a:prstGeom>
          <a:noFill/>
        </p:spPr>
        <p:txBody>
          <a:bodyPr wrap="none" rtlCol="0">
            <a:spAutoFit/>
          </a:bodyPr>
          <a:lstStyle/>
          <a:p>
            <a:r>
              <a:rPr lang="en-US" sz="1200" b="1" dirty="0">
                <a:solidFill>
                  <a:srgbClr val="FF0000"/>
                </a:solidFill>
              </a:rPr>
              <a:t>Simulations</a:t>
            </a:r>
          </a:p>
        </p:txBody>
      </p:sp>
      <p:sp>
        <p:nvSpPr>
          <p:cNvPr id="51" name="TextBox 50">
            <a:extLst>
              <a:ext uri="{FF2B5EF4-FFF2-40B4-BE49-F238E27FC236}">
                <a16:creationId xmlns:a16="http://schemas.microsoft.com/office/drawing/2014/main" id="{21DCD2C2-6F07-E443-84E6-6E62FA6CAB1D}"/>
              </a:ext>
            </a:extLst>
          </p:cNvPr>
          <p:cNvSpPr txBox="1"/>
          <p:nvPr/>
        </p:nvSpPr>
        <p:spPr>
          <a:xfrm>
            <a:off x="4788024" y="2374119"/>
            <a:ext cx="1258678" cy="276999"/>
          </a:xfrm>
          <a:prstGeom prst="rect">
            <a:avLst/>
          </a:prstGeom>
          <a:noFill/>
        </p:spPr>
        <p:txBody>
          <a:bodyPr wrap="none" rtlCol="0">
            <a:spAutoFit/>
          </a:bodyPr>
          <a:lstStyle/>
          <a:p>
            <a:r>
              <a:rPr lang="en-US" sz="1200" b="1" dirty="0">
                <a:solidFill>
                  <a:srgbClr val="FF0000"/>
                </a:solidFill>
              </a:rPr>
              <a:t>Measurements</a:t>
            </a:r>
          </a:p>
        </p:txBody>
      </p:sp>
      <p:sp>
        <p:nvSpPr>
          <p:cNvPr id="52" name="TextBox 51">
            <a:extLst>
              <a:ext uri="{FF2B5EF4-FFF2-40B4-BE49-F238E27FC236}">
                <a16:creationId xmlns:a16="http://schemas.microsoft.com/office/drawing/2014/main" id="{4E1D2ECB-54D3-0F4A-BBB9-BC915DF2AB45}"/>
              </a:ext>
            </a:extLst>
          </p:cNvPr>
          <p:cNvSpPr txBox="1"/>
          <p:nvPr/>
        </p:nvSpPr>
        <p:spPr>
          <a:xfrm>
            <a:off x="7417778" y="2531554"/>
            <a:ext cx="1258678" cy="276999"/>
          </a:xfrm>
          <a:prstGeom prst="rect">
            <a:avLst/>
          </a:prstGeom>
          <a:noFill/>
        </p:spPr>
        <p:txBody>
          <a:bodyPr wrap="none" rtlCol="0">
            <a:spAutoFit/>
          </a:bodyPr>
          <a:lstStyle/>
          <a:p>
            <a:r>
              <a:rPr lang="en-US" sz="1200" b="1" dirty="0">
                <a:solidFill>
                  <a:srgbClr val="FF0000"/>
                </a:solidFill>
              </a:rPr>
              <a:t>Measurements</a:t>
            </a:r>
          </a:p>
        </p:txBody>
      </p:sp>
      <p:grpSp>
        <p:nvGrpSpPr>
          <p:cNvPr id="54" name="Group 53">
            <a:extLst>
              <a:ext uri="{FF2B5EF4-FFF2-40B4-BE49-F238E27FC236}">
                <a16:creationId xmlns:a16="http://schemas.microsoft.com/office/drawing/2014/main" id="{51B63BA3-D7E8-CC4C-8108-F754E612A909}"/>
              </a:ext>
            </a:extLst>
          </p:cNvPr>
          <p:cNvGrpSpPr/>
          <p:nvPr/>
        </p:nvGrpSpPr>
        <p:grpSpPr>
          <a:xfrm>
            <a:off x="65189" y="4757440"/>
            <a:ext cx="4360624" cy="371230"/>
            <a:chOff x="65189" y="4757440"/>
            <a:chExt cx="4360624" cy="371230"/>
          </a:xfrm>
        </p:grpSpPr>
        <p:pic>
          <p:nvPicPr>
            <p:cNvPr id="55" name="Picture 54">
              <a:extLst>
                <a:ext uri="{FF2B5EF4-FFF2-40B4-BE49-F238E27FC236}">
                  <a16:creationId xmlns:a16="http://schemas.microsoft.com/office/drawing/2014/main" id="{A7A92B83-4CA4-0648-993F-DFFFFF183658}"/>
                </a:ext>
              </a:extLst>
            </p:cNvPr>
            <p:cNvPicPr>
              <a:picLocks noChangeAspect="1"/>
            </p:cNvPicPr>
            <p:nvPr/>
          </p:nvPicPr>
          <p:blipFill>
            <a:blip r:embed="rId15"/>
            <a:stretch>
              <a:fillRect/>
            </a:stretch>
          </p:blipFill>
          <p:spPr>
            <a:xfrm>
              <a:off x="65189" y="4757440"/>
              <a:ext cx="372661" cy="371230"/>
            </a:xfrm>
            <a:prstGeom prst="rect">
              <a:avLst/>
            </a:prstGeom>
          </p:spPr>
        </p:pic>
        <p:pic>
          <p:nvPicPr>
            <p:cNvPr id="56" name="Picture 55">
              <a:extLst>
                <a:ext uri="{FF2B5EF4-FFF2-40B4-BE49-F238E27FC236}">
                  <a16:creationId xmlns:a16="http://schemas.microsoft.com/office/drawing/2014/main" id="{62D93EE8-66D2-AE4E-8F74-389522E9CAD0}"/>
                </a:ext>
              </a:extLst>
            </p:cNvPr>
            <p:cNvPicPr>
              <a:picLocks noChangeAspect="1"/>
            </p:cNvPicPr>
            <p:nvPr/>
          </p:nvPicPr>
          <p:blipFill rotWithShape="1">
            <a:blip r:embed="rId16"/>
            <a:srcRect l="30935" t="1" b="-5099"/>
            <a:stretch/>
          </p:blipFill>
          <p:spPr>
            <a:xfrm>
              <a:off x="1244776" y="4786060"/>
              <a:ext cx="3181037" cy="341309"/>
            </a:xfrm>
            <a:prstGeom prst="rect">
              <a:avLst/>
            </a:prstGeom>
          </p:spPr>
        </p:pic>
        <p:cxnSp>
          <p:nvCxnSpPr>
            <p:cNvPr id="57" name="Straight Connector 56">
              <a:extLst>
                <a:ext uri="{FF2B5EF4-FFF2-40B4-BE49-F238E27FC236}">
                  <a16:creationId xmlns:a16="http://schemas.microsoft.com/office/drawing/2014/main" id="{C99CA691-BEF1-6542-81C9-B4818A4456A1}"/>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9A448616-7804-8146-9F40-DBD6B181DC1F}"/>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60" name="Immagine 3">
              <a:extLst>
                <a:ext uri="{FF2B5EF4-FFF2-40B4-BE49-F238E27FC236}">
                  <a16:creationId xmlns:a16="http://schemas.microsoft.com/office/drawing/2014/main" id="{264AB614-7497-994E-9FEB-FFDD5F95D4A8}"/>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48" name="Straight Connector 47">
            <a:extLst>
              <a:ext uri="{FF2B5EF4-FFF2-40B4-BE49-F238E27FC236}">
                <a16:creationId xmlns:a16="http://schemas.microsoft.com/office/drawing/2014/main" id="{30512CA8-EB40-D747-B273-B6752402D442}"/>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61" name="Google Shape;55;p13">
            <a:extLst>
              <a:ext uri="{FF2B5EF4-FFF2-40B4-BE49-F238E27FC236}">
                <a16:creationId xmlns:a16="http://schemas.microsoft.com/office/drawing/2014/main" id="{755CE9A7-A067-FD48-BA09-23B1EAD57A4F}"/>
              </a:ext>
            </a:extLst>
          </p:cNvPr>
          <p:cNvPicPr preferRelativeResize="0"/>
          <p:nvPr/>
        </p:nvPicPr>
        <p:blipFill>
          <a:blip r:embed="rId18">
            <a:alphaModFix/>
          </a:blip>
          <a:stretch>
            <a:fillRect/>
          </a:stretch>
        </p:blipFill>
        <p:spPr>
          <a:xfrm>
            <a:off x="4523454" y="4773769"/>
            <a:ext cx="1044104" cy="338572"/>
          </a:xfrm>
          <a:prstGeom prst="rect">
            <a:avLst/>
          </a:prstGeom>
          <a:noFill/>
          <a:ln>
            <a:noFill/>
          </a:ln>
        </p:spPr>
      </p:pic>
      <p:sp>
        <p:nvSpPr>
          <p:cNvPr id="62" name="Google Shape;60;p13">
            <a:extLst>
              <a:ext uri="{FF2B5EF4-FFF2-40B4-BE49-F238E27FC236}">
                <a16:creationId xmlns:a16="http://schemas.microsoft.com/office/drawing/2014/main" id="{F5A27C79-180A-2E4F-86F5-6414006C08B9}"/>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2709970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22</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chemeClr val="tx1"/>
                </a:solidFill>
              </a:rPr>
              <a:t>I. Measurement validity assessment.                           II. Resolution performance.                          </a:t>
            </a:r>
            <a:r>
              <a:rPr lang="en-US" sz="1100" dirty="0">
                <a:solidFill>
                  <a:srgbClr val="4161FF"/>
                </a:solidFill>
              </a:rPr>
              <a:t>III. Uncertainty performance.</a:t>
            </a:r>
          </a:p>
        </p:txBody>
      </p:sp>
      <p:cxnSp>
        <p:nvCxnSpPr>
          <p:cNvPr id="85" name="Straight Connector 84">
            <a:extLst>
              <a:ext uri="{FF2B5EF4-FFF2-40B4-BE49-F238E27FC236}">
                <a16:creationId xmlns:a16="http://schemas.microsoft.com/office/drawing/2014/main" id="{8C0DBC77-DC85-C84B-9F85-9BD7A8149D24}"/>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7C487CE8-4D14-D040-AFDD-D72579AAB2FA}"/>
              </a:ext>
            </a:extLst>
          </p:cNvPr>
          <p:cNvGrpSpPr/>
          <p:nvPr/>
        </p:nvGrpSpPr>
        <p:grpSpPr>
          <a:xfrm>
            <a:off x="65189" y="4757440"/>
            <a:ext cx="4360624" cy="371230"/>
            <a:chOff x="65189" y="4757440"/>
            <a:chExt cx="4360624" cy="371230"/>
          </a:xfrm>
        </p:grpSpPr>
        <p:pic>
          <p:nvPicPr>
            <p:cNvPr id="39" name="Picture 38">
              <a:extLst>
                <a:ext uri="{FF2B5EF4-FFF2-40B4-BE49-F238E27FC236}">
                  <a16:creationId xmlns:a16="http://schemas.microsoft.com/office/drawing/2014/main" id="{A9431A2B-AB2D-C94C-9163-601C66503A47}"/>
                </a:ext>
              </a:extLst>
            </p:cNvPr>
            <p:cNvPicPr>
              <a:picLocks noChangeAspect="1"/>
            </p:cNvPicPr>
            <p:nvPr/>
          </p:nvPicPr>
          <p:blipFill>
            <a:blip r:embed="rId3"/>
            <a:stretch>
              <a:fillRect/>
            </a:stretch>
          </p:blipFill>
          <p:spPr>
            <a:xfrm>
              <a:off x="65189" y="4757440"/>
              <a:ext cx="372661" cy="371230"/>
            </a:xfrm>
            <a:prstGeom prst="rect">
              <a:avLst/>
            </a:prstGeom>
          </p:spPr>
        </p:pic>
        <p:pic>
          <p:nvPicPr>
            <p:cNvPr id="40" name="Picture 39">
              <a:extLst>
                <a:ext uri="{FF2B5EF4-FFF2-40B4-BE49-F238E27FC236}">
                  <a16:creationId xmlns:a16="http://schemas.microsoft.com/office/drawing/2014/main" id="{B42C0382-7F93-A64F-BFC3-6C430DC6AB3D}"/>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41" name="Straight Connector 40">
              <a:extLst>
                <a:ext uri="{FF2B5EF4-FFF2-40B4-BE49-F238E27FC236}">
                  <a16:creationId xmlns:a16="http://schemas.microsoft.com/office/drawing/2014/main" id="{A5291D8A-0B38-2F49-B4A5-E0235E1E7055}"/>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F8AD0A0B-41D3-1B44-A8C0-A5FE355C1312}"/>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3" name="Immagine 3">
              <a:extLst>
                <a:ext uri="{FF2B5EF4-FFF2-40B4-BE49-F238E27FC236}">
                  <a16:creationId xmlns:a16="http://schemas.microsoft.com/office/drawing/2014/main" id="{0BB8F5D1-E48A-6C4D-B640-290745BE36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4" name="Straight Connector 13">
            <a:extLst>
              <a:ext uri="{FF2B5EF4-FFF2-40B4-BE49-F238E27FC236}">
                <a16:creationId xmlns:a16="http://schemas.microsoft.com/office/drawing/2014/main" id="{969AC59E-F7F0-CF4B-9CAB-0429B9D47233}"/>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5" name="Google Shape;55;p13">
            <a:extLst>
              <a:ext uri="{FF2B5EF4-FFF2-40B4-BE49-F238E27FC236}">
                <a16:creationId xmlns:a16="http://schemas.microsoft.com/office/drawing/2014/main" id="{59AFA94B-5C15-924F-B7CD-8721C0EB119C}"/>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16" name="Google Shape;60;p13">
            <a:extLst>
              <a:ext uri="{FF2B5EF4-FFF2-40B4-BE49-F238E27FC236}">
                <a16:creationId xmlns:a16="http://schemas.microsoft.com/office/drawing/2014/main" id="{5CD0D7C6-76F5-904B-9FE8-9335757166B7}"/>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40563423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22</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chemeClr val="tx1"/>
                </a:solidFill>
              </a:rPr>
              <a:t>I. Measurement validity assessment.                           II. Resolution performance.                          </a:t>
            </a:r>
            <a:r>
              <a:rPr lang="en-US" sz="1100" dirty="0">
                <a:solidFill>
                  <a:srgbClr val="4161FF"/>
                </a:solidFill>
              </a:rPr>
              <a:t>III. Uncertainty performance.</a:t>
            </a:r>
          </a:p>
        </p:txBody>
      </p:sp>
      <p:cxnSp>
        <p:nvCxnSpPr>
          <p:cNvPr id="85" name="Straight Connector 84">
            <a:extLst>
              <a:ext uri="{FF2B5EF4-FFF2-40B4-BE49-F238E27FC236}">
                <a16:creationId xmlns:a16="http://schemas.microsoft.com/office/drawing/2014/main" id="{8C0DBC77-DC85-C84B-9F85-9BD7A8149D24}"/>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7" name="Graphic 26">
            <a:extLst>
              <a:ext uri="{FF2B5EF4-FFF2-40B4-BE49-F238E27FC236}">
                <a16:creationId xmlns:a16="http://schemas.microsoft.com/office/drawing/2014/main" id="{4B944FA4-A380-C44B-94BE-3236AEDD07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80839" y="1478635"/>
            <a:ext cx="974635" cy="452004"/>
          </a:xfrm>
          <a:prstGeom prst="rect">
            <a:avLst/>
          </a:prstGeom>
        </p:spPr>
      </p:pic>
      <p:pic>
        <p:nvPicPr>
          <p:cNvPr id="28" name="Picture 27">
            <a:extLst>
              <a:ext uri="{FF2B5EF4-FFF2-40B4-BE49-F238E27FC236}">
                <a16:creationId xmlns:a16="http://schemas.microsoft.com/office/drawing/2014/main" id="{E2AFC0EC-8E57-7746-BF32-0B5BEDB1A2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0809" y="2063488"/>
            <a:ext cx="2697286" cy="2022965"/>
          </a:xfrm>
          <a:prstGeom prst="rect">
            <a:avLst/>
          </a:prstGeom>
        </p:spPr>
      </p:pic>
      <p:grpSp>
        <p:nvGrpSpPr>
          <p:cNvPr id="29" name="Group 28">
            <a:extLst>
              <a:ext uri="{FF2B5EF4-FFF2-40B4-BE49-F238E27FC236}">
                <a16:creationId xmlns:a16="http://schemas.microsoft.com/office/drawing/2014/main" id="{F3787091-DF10-234C-BF18-CCFA31C72A94}"/>
              </a:ext>
            </a:extLst>
          </p:cNvPr>
          <p:cNvGrpSpPr/>
          <p:nvPr/>
        </p:nvGrpSpPr>
        <p:grpSpPr>
          <a:xfrm>
            <a:off x="1055280" y="2335703"/>
            <a:ext cx="1712617" cy="627755"/>
            <a:chOff x="827584" y="3428999"/>
            <a:chExt cx="2045655" cy="749829"/>
          </a:xfrm>
        </p:grpSpPr>
        <p:pic>
          <p:nvPicPr>
            <p:cNvPr id="30" name="Graphic 29">
              <a:extLst>
                <a:ext uri="{FF2B5EF4-FFF2-40B4-BE49-F238E27FC236}">
                  <a16:creationId xmlns:a16="http://schemas.microsoft.com/office/drawing/2014/main" id="{449A5738-3222-714F-9EAA-3BDB192653B2}"/>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r="86416" b="-17088"/>
            <a:stretch/>
          </p:blipFill>
          <p:spPr>
            <a:xfrm>
              <a:off x="827584" y="3428999"/>
              <a:ext cx="576064" cy="618323"/>
            </a:xfrm>
            <a:prstGeom prst="rect">
              <a:avLst/>
            </a:prstGeom>
          </p:spPr>
        </p:pic>
        <p:pic>
          <p:nvPicPr>
            <p:cNvPr id="31" name="Graphic 30">
              <a:extLst>
                <a:ext uri="{FF2B5EF4-FFF2-40B4-BE49-F238E27FC236}">
                  <a16:creationId xmlns:a16="http://schemas.microsoft.com/office/drawing/2014/main" id="{2020FE55-686A-094F-BF1E-4BCCDC91D45E}"/>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64570" r="776" b="-41989"/>
            <a:stretch/>
          </p:blipFill>
          <p:spPr>
            <a:xfrm>
              <a:off x="1403649" y="3428999"/>
              <a:ext cx="1469590" cy="749829"/>
            </a:xfrm>
            <a:prstGeom prst="rect">
              <a:avLst/>
            </a:prstGeom>
          </p:spPr>
        </p:pic>
      </p:grpSp>
      <p:sp>
        <p:nvSpPr>
          <p:cNvPr id="32" name="TextBox 31">
            <a:extLst>
              <a:ext uri="{FF2B5EF4-FFF2-40B4-BE49-F238E27FC236}">
                <a16:creationId xmlns:a16="http://schemas.microsoft.com/office/drawing/2014/main" id="{BDB60BA4-50E7-9D46-B6E3-94D57788A11F}"/>
              </a:ext>
            </a:extLst>
          </p:cNvPr>
          <p:cNvSpPr txBox="1"/>
          <p:nvPr/>
        </p:nvSpPr>
        <p:spPr>
          <a:xfrm>
            <a:off x="422362" y="1337906"/>
            <a:ext cx="4634430" cy="461665"/>
          </a:xfrm>
          <a:prstGeom prst="rect">
            <a:avLst/>
          </a:prstGeom>
          <a:noFill/>
        </p:spPr>
        <p:txBody>
          <a:bodyPr wrap="square" rtlCol="0">
            <a:spAutoFit/>
          </a:bodyPr>
          <a:lstStyle/>
          <a:p>
            <a:pPr algn="ctr"/>
            <a:r>
              <a:rPr lang="en-US" sz="1200" dirty="0"/>
              <a:t>Using the </a:t>
            </a:r>
            <a:r>
              <a:rPr lang="en-US" sz="1200" dirty="0">
                <a:solidFill>
                  <a:srgbClr val="FF0000"/>
                </a:solidFill>
              </a:rPr>
              <a:t>uncertainty propagation</a:t>
            </a:r>
            <a:r>
              <a:rPr lang="en-US" sz="1200" dirty="0"/>
              <a:t> on the </a:t>
            </a:r>
            <a:r>
              <a:rPr lang="en-US" sz="1200" dirty="0">
                <a:solidFill>
                  <a:srgbClr val="FF0000"/>
                </a:solidFill>
              </a:rPr>
              <a:t>bunch length</a:t>
            </a:r>
            <a:r>
              <a:rPr lang="en-US" sz="1200" dirty="0"/>
              <a:t> formula, </a:t>
            </a:r>
            <a:r>
              <a:rPr lang="en-US" sz="1200" dirty="0">
                <a:solidFill>
                  <a:srgbClr val="FF0000"/>
                </a:solidFill>
              </a:rPr>
              <a:t>defining</a:t>
            </a:r>
            <a:r>
              <a:rPr lang="en-US" sz="1200" dirty="0"/>
              <a:t> the </a:t>
            </a:r>
            <a:r>
              <a:rPr lang="en-US" sz="1200" dirty="0">
                <a:solidFill>
                  <a:srgbClr val="FF0000"/>
                </a:solidFill>
              </a:rPr>
              <a:t>G-factor</a:t>
            </a:r>
            <a:r>
              <a:rPr lang="en-US" sz="1200" dirty="0"/>
              <a:t> as</a:t>
            </a:r>
          </a:p>
        </p:txBody>
      </p:sp>
      <p:sp>
        <p:nvSpPr>
          <p:cNvPr id="33" name="TextBox 32">
            <a:extLst>
              <a:ext uri="{FF2B5EF4-FFF2-40B4-BE49-F238E27FC236}">
                <a16:creationId xmlns:a16="http://schemas.microsoft.com/office/drawing/2014/main" id="{12F80854-8D27-2149-9A66-B1323B9252EE}"/>
              </a:ext>
            </a:extLst>
          </p:cNvPr>
          <p:cNvSpPr txBox="1"/>
          <p:nvPr/>
        </p:nvSpPr>
        <p:spPr>
          <a:xfrm>
            <a:off x="995242" y="1899182"/>
            <a:ext cx="4519016" cy="276999"/>
          </a:xfrm>
          <a:prstGeom prst="rect">
            <a:avLst/>
          </a:prstGeom>
          <a:noFill/>
        </p:spPr>
        <p:txBody>
          <a:bodyPr wrap="square" rtlCol="0">
            <a:spAutoFit/>
          </a:bodyPr>
          <a:lstStyle/>
          <a:p>
            <a:r>
              <a:rPr lang="en-US" sz="1200" dirty="0"/>
              <a:t>The </a:t>
            </a:r>
            <a:r>
              <a:rPr lang="en-US" sz="1200" dirty="0">
                <a:solidFill>
                  <a:srgbClr val="FF0000"/>
                </a:solidFill>
              </a:rPr>
              <a:t>relative uncertainty </a:t>
            </a:r>
            <a:r>
              <a:rPr lang="en-US" sz="1200" dirty="0"/>
              <a:t>on the </a:t>
            </a:r>
            <a:r>
              <a:rPr lang="en-US" sz="1200" dirty="0">
                <a:solidFill>
                  <a:srgbClr val="FF0000"/>
                </a:solidFill>
              </a:rPr>
              <a:t>bunch length </a:t>
            </a:r>
            <a:r>
              <a:rPr lang="en-US" sz="1200" dirty="0"/>
              <a:t>can be written as: </a:t>
            </a:r>
          </a:p>
        </p:txBody>
      </p:sp>
      <p:grpSp>
        <p:nvGrpSpPr>
          <p:cNvPr id="38" name="Group 37">
            <a:extLst>
              <a:ext uri="{FF2B5EF4-FFF2-40B4-BE49-F238E27FC236}">
                <a16:creationId xmlns:a16="http://schemas.microsoft.com/office/drawing/2014/main" id="{7C487CE8-4D14-D040-AFDD-D72579AAB2FA}"/>
              </a:ext>
            </a:extLst>
          </p:cNvPr>
          <p:cNvGrpSpPr/>
          <p:nvPr/>
        </p:nvGrpSpPr>
        <p:grpSpPr>
          <a:xfrm>
            <a:off x="65189" y="4757440"/>
            <a:ext cx="4360624" cy="371230"/>
            <a:chOff x="65189" y="4757440"/>
            <a:chExt cx="4360624" cy="371230"/>
          </a:xfrm>
        </p:grpSpPr>
        <p:pic>
          <p:nvPicPr>
            <p:cNvPr id="39" name="Picture 38">
              <a:extLst>
                <a:ext uri="{FF2B5EF4-FFF2-40B4-BE49-F238E27FC236}">
                  <a16:creationId xmlns:a16="http://schemas.microsoft.com/office/drawing/2014/main" id="{A9431A2B-AB2D-C94C-9163-601C66503A47}"/>
                </a:ext>
              </a:extLst>
            </p:cNvPr>
            <p:cNvPicPr>
              <a:picLocks noChangeAspect="1"/>
            </p:cNvPicPr>
            <p:nvPr/>
          </p:nvPicPr>
          <p:blipFill>
            <a:blip r:embed="rId8"/>
            <a:stretch>
              <a:fillRect/>
            </a:stretch>
          </p:blipFill>
          <p:spPr>
            <a:xfrm>
              <a:off x="65189" y="4757440"/>
              <a:ext cx="372661" cy="371230"/>
            </a:xfrm>
            <a:prstGeom prst="rect">
              <a:avLst/>
            </a:prstGeom>
          </p:spPr>
        </p:pic>
        <p:pic>
          <p:nvPicPr>
            <p:cNvPr id="40" name="Picture 39">
              <a:extLst>
                <a:ext uri="{FF2B5EF4-FFF2-40B4-BE49-F238E27FC236}">
                  <a16:creationId xmlns:a16="http://schemas.microsoft.com/office/drawing/2014/main" id="{B42C0382-7F93-A64F-BFC3-6C430DC6AB3D}"/>
                </a:ext>
              </a:extLst>
            </p:cNvPr>
            <p:cNvPicPr>
              <a:picLocks noChangeAspect="1"/>
            </p:cNvPicPr>
            <p:nvPr/>
          </p:nvPicPr>
          <p:blipFill rotWithShape="1">
            <a:blip r:embed="rId9"/>
            <a:srcRect l="30935" t="1" b="-5099"/>
            <a:stretch/>
          </p:blipFill>
          <p:spPr>
            <a:xfrm>
              <a:off x="1244776" y="4786060"/>
              <a:ext cx="3181037" cy="341309"/>
            </a:xfrm>
            <a:prstGeom prst="rect">
              <a:avLst/>
            </a:prstGeom>
          </p:spPr>
        </p:pic>
        <p:cxnSp>
          <p:nvCxnSpPr>
            <p:cNvPr id="41" name="Straight Connector 40">
              <a:extLst>
                <a:ext uri="{FF2B5EF4-FFF2-40B4-BE49-F238E27FC236}">
                  <a16:creationId xmlns:a16="http://schemas.microsoft.com/office/drawing/2014/main" id="{A5291D8A-0B38-2F49-B4A5-E0235E1E7055}"/>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F8AD0A0B-41D3-1B44-A8C0-A5FE355C1312}"/>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3" name="Immagine 3">
              <a:extLst>
                <a:ext uri="{FF2B5EF4-FFF2-40B4-BE49-F238E27FC236}">
                  <a16:creationId xmlns:a16="http://schemas.microsoft.com/office/drawing/2014/main" id="{0BB8F5D1-E48A-6C4D-B640-290745BE368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21" name="Straight Connector 20">
            <a:extLst>
              <a:ext uri="{FF2B5EF4-FFF2-40B4-BE49-F238E27FC236}">
                <a16:creationId xmlns:a16="http://schemas.microsoft.com/office/drawing/2014/main" id="{AC07015C-4268-3F49-A8DE-A70AA88834BB}"/>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2" name="Google Shape;55;p13">
            <a:extLst>
              <a:ext uri="{FF2B5EF4-FFF2-40B4-BE49-F238E27FC236}">
                <a16:creationId xmlns:a16="http://schemas.microsoft.com/office/drawing/2014/main" id="{A9ACF678-9C3D-AF4C-954F-3B47318F282A}"/>
              </a:ext>
            </a:extLst>
          </p:cNvPr>
          <p:cNvPicPr preferRelativeResize="0"/>
          <p:nvPr/>
        </p:nvPicPr>
        <p:blipFill>
          <a:blip r:embed="rId11">
            <a:alphaModFix/>
          </a:blip>
          <a:stretch>
            <a:fillRect/>
          </a:stretch>
        </p:blipFill>
        <p:spPr>
          <a:xfrm>
            <a:off x="4523454" y="4773769"/>
            <a:ext cx="1044104" cy="338572"/>
          </a:xfrm>
          <a:prstGeom prst="rect">
            <a:avLst/>
          </a:prstGeom>
          <a:noFill/>
          <a:ln>
            <a:noFill/>
          </a:ln>
        </p:spPr>
      </p:pic>
      <p:sp>
        <p:nvSpPr>
          <p:cNvPr id="23" name="Google Shape;60;p13">
            <a:extLst>
              <a:ext uri="{FF2B5EF4-FFF2-40B4-BE49-F238E27FC236}">
                <a16:creationId xmlns:a16="http://schemas.microsoft.com/office/drawing/2014/main" id="{954756DE-786C-EF4A-BD7F-86BCC77689D4}"/>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6817259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22</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chemeClr val="tx1"/>
                </a:solidFill>
              </a:rPr>
              <a:t>I. Measurement validity assessment.                           II. Resolution performance.                          </a:t>
            </a:r>
            <a:r>
              <a:rPr lang="en-US" sz="1100" dirty="0">
                <a:solidFill>
                  <a:srgbClr val="4161FF"/>
                </a:solidFill>
              </a:rPr>
              <a:t>III. Uncertainty performance.</a:t>
            </a:r>
          </a:p>
        </p:txBody>
      </p:sp>
      <p:cxnSp>
        <p:nvCxnSpPr>
          <p:cNvPr id="85" name="Straight Connector 84">
            <a:extLst>
              <a:ext uri="{FF2B5EF4-FFF2-40B4-BE49-F238E27FC236}">
                <a16:creationId xmlns:a16="http://schemas.microsoft.com/office/drawing/2014/main" id="{8C0DBC77-DC85-C84B-9F85-9BD7A8149D24}"/>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1DA2C762-5557-B14A-ACBF-20F49E90BB57}"/>
              </a:ext>
            </a:extLst>
          </p:cNvPr>
          <p:cNvGrpSpPr/>
          <p:nvPr/>
        </p:nvGrpSpPr>
        <p:grpSpPr>
          <a:xfrm>
            <a:off x="5954473" y="1203598"/>
            <a:ext cx="2605200" cy="3497041"/>
            <a:chOff x="5304816" y="1210995"/>
            <a:chExt cx="2605200" cy="3497041"/>
          </a:xfrm>
        </p:grpSpPr>
        <p:grpSp>
          <p:nvGrpSpPr>
            <p:cNvPr id="22" name="Group 21">
              <a:extLst>
                <a:ext uri="{FF2B5EF4-FFF2-40B4-BE49-F238E27FC236}">
                  <a16:creationId xmlns:a16="http://schemas.microsoft.com/office/drawing/2014/main" id="{188081EF-CA19-344C-A3F7-30ACDFE9C0C7}"/>
                </a:ext>
              </a:extLst>
            </p:cNvPr>
            <p:cNvGrpSpPr/>
            <p:nvPr/>
          </p:nvGrpSpPr>
          <p:grpSpPr>
            <a:xfrm>
              <a:off x="5381351" y="1210995"/>
              <a:ext cx="2429424" cy="3497041"/>
              <a:chOff x="5262669" y="1213908"/>
              <a:chExt cx="2429424" cy="3497041"/>
            </a:xfrm>
          </p:grpSpPr>
          <p:pic>
            <p:nvPicPr>
              <p:cNvPr id="25" name="Picture 24">
                <a:extLst>
                  <a:ext uri="{FF2B5EF4-FFF2-40B4-BE49-F238E27FC236}">
                    <a16:creationId xmlns:a16="http://schemas.microsoft.com/office/drawing/2014/main" id="{CDD54D65-EBAD-6F4A-BD94-FEEB3A8F19EA}"/>
                  </a:ext>
                </a:extLst>
              </p:cNvPr>
              <p:cNvPicPr>
                <a:picLocks/>
              </p:cNvPicPr>
              <p:nvPr/>
            </p:nvPicPr>
            <p:blipFill rotWithShape="1">
              <a:blip r:embed="rId3">
                <a:extLst>
                  <a:ext uri="{28A0092B-C50C-407E-A947-70E740481C1C}">
                    <a14:useLocalDpi xmlns:a14="http://schemas.microsoft.com/office/drawing/2010/main" val="0"/>
                  </a:ext>
                </a:extLst>
              </a:blip>
              <a:srcRect t="19971"/>
              <a:stretch/>
            </p:blipFill>
            <p:spPr>
              <a:xfrm>
                <a:off x="5290893" y="3109281"/>
                <a:ext cx="2401200" cy="1601668"/>
              </a:xfrm>
              <a:prstGeom prst="rect">
                <a:avLst/>
              </a:prstGeom>
            </p:spPr>
          </p:pic>
          <p:pic>
            <p:nvPicPr>
              <p:cNvPr id="26" name="Picture 25">
                <a:extLst>
                  <a:ext uri="{FF2B5EF4-FFF2-40B4-BE49-F238E27FC236}">
                    <a16:creationId xmlns:a16="http://schemas.microsoft.com/office/drawing/2014/main" id="{9ECCDE47-5BB3-D54E-8F0D-1D77F38648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2669" y="1213908"/>
                <a:ext cx="2400000" cy="1800000"/>
              </a:xfrm>
              <a:prstGeom prst="rect">
                <a:avLst/>
              </a:prstGeom>
            </p:spPr>
          </p:pic>
        </p:grpSp>
        <p:sp>
          <p:nvSpPr>
            <p:cNvPr id="23" name="TextBox 22">
              <a:extLst>
                <a:ext uri="{FF2B5EF4-FFF2-40B4-BE49-F238E27FC236}">
                  <a16:creationId xmlns:a16="http://schemas.microsoft.com/office/drawing/2014/main" id="{53233E6F-4F68-034A-814D-7033C18B1176}"/>
                </a:ext>
              </a:extLst>
            </p:cNvPr>
            <p:cNvSpPr txBox="1"/>
            <p:nvPr/>
          </p:nvSpPr>
          <p:spPr>
            <a:xfrm>
              <a:off x="5304816" y="1418103"/>
              <a:ext cx="2605200" cy="276999"/>
            </a:xfrm>
            <a:prstGeom prst="rect">
              <a:avLst/>
            </a:prstGeom>
            <a:noFill/>
          </p:spPr>
          <p:txBody>
            <a:bodyPr wrap="none" rtlCol="0">
              <a:spAutoFit/>
            </a:bodyPr>
            <a:lstStyle/>
            <a:p>
              <a:r>
                <a:rPr lang="en-US" sz="1200" dirty="0">
                  <a:solidFill>
                    <a:srgbClr val="FF0000"/>
                  </a:solidFill>
                </a:rPr>
                <a:t>Without</a:t>
              </a:r>
              <a:r>
                <a:rPr lang="en-US" sz="1200" dirty="0"/>
                <a:t> additional focusing element</a:t>
              </a:r>
            </a:p>
          </p:txBody>
        </p:sp>
        <p:sp>
          <p:nvSpPr>
            <p:cNvPr id="24" name="TextBox 23">
              <a:extLst>
                <a:ext uri="{FF2B5EF4-FFF2-40B4-BE49-F238E27FC236}">
                  <a16:creationId xmlns:a16="http://schemas.microsoft.com/office/drawing/2014/main" id="{63235CA7-FBDA-2F42-AE36-8C9C8CB2E904}"/>
                </a:ext>
              </a:extLst>
            </p:cNvPr>
            <p:cNvSpPr txBox="1"/>
            <p:nvPr/>
          </p:nvSpPr>
          <p:spPr>
            <a:xfrm>
              <a:off x="5828048" y="2943869"/>
              <a:ext cx="1694695" cy="276999"/>
            </a:xfrm>
            <a:prstGeom prst="rect">
              <a:avLst/>
            </a:prstGeom>
            <a:noFill/>
          </p:spPr>
          <p:txBody>
            <a:bodyPr wrap="none" rtlCol="0">
              <a:spAutoFit/>
            </a:bodyPr>
            <a:lstStyle/>
            <a:p>
              <a:r>
                <a:rPr lang="en-US" sz="1200" dirty="0">
                  <a:solidFill>
                    <a:srgbClr val="FF0000"/>
                  </a:solidFill>
                </a:rPr>
                <a:t>With</a:t>
              </a:r>
              <a:r>
                <a:rPr lang="en-US" sz="1200" dirty="0"/>
                <a:t> focusing element</a:t>
              </a:r>
            </a:p>
          </p:txBody>
        </p:sp>
      </p:grpSp>
      <p:pic>
        <p:nvPicPr>
          <p:cNvPr id="27" name="Graphic 26">
            <a:extLst>
              <a:ext uri="{FF2B5EF4-FFF2-40B4-BE49-F238E27FC236}">
                <a16:creationId xmlns:a16="http://schemas.microsoft.com/office/drawing/2014/main" id="{4B944FA4-A380-C44B-94BE-3236AEDD075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780839" y="1478635"/>
            <a:ext cx="974635" cy="452004"/>
          </a:xfrm>
          <a:prstGeom prst="rect">
            <a:avLst/>
          </a:prstGeom>
        </p:spPr>
      </p:pic>
      <p:pic>
        <p:nvPicPr>
          <p:cNvPr id="28" name="Picture 27">
            <a:extLst>
              <a:ext uri="{FF2B5EF4-FFF2-40B4-BE49-F238E27FC236}">
                <a16:creationId xmlns:a16="http://schemas.microsoft.com/office/drawing/2014/main" id="{E2AFC0EC-8E57-7746-BF32-0B5BEDB1A22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50809" y="2063488"/>
            <a:ext cx="2697286" cy="2022965"/>
          </a:xfrm>
          <a:prstGeom prst="rect">
            <a:avLst/>
          </a:prstGeom>
        </p:spPr>
      </p:pic>
      <p:grpSp>
        <p:nvGrpSpPr>
          <p:cNvPr id="29" name="Group 28">
            <a:extLst>
              <a:ext uri="{FF2B5EF4-FFF2-40B4-BE49-F238E27FC236}">
                <a16:creationId xmlns:a16="http://schemas.microsoft.com/office/drawing/2014/main" id="{F3787091-DF10-234C-BF18-CCFA31C72A94}"/>
              </a:ext>
            </a:extLst>
          </p:cNvPr>
          <p:cNvGrpSpPr/>
          <p:nvPr/>
        </p:nvGrpSpPr>
        <p:grpSpPr>
          <a:xfrm>
            <a:off x="1055280" y="2335703"/>
            <a:ext cx="1712617" cy="627755"/>
            <a:chOff x="827584" y="3428999"/>
            <a:chExt cx="2045655" cy="749829"/>
          </a:xfrm>
        </p:grpSpPr>
        <p:pic>
          <p:nvPicPr>
            <p:cNvPr id="30" name="Graphic 29">
              <a:extLst>
                <a:ext uri="{FF2B5EF4-FFF2-40B4-BE49-F238E27FC236}">
                  <a16:creationId xmlns:a16="http://schemas.microsoft.com/office/drawing/2014/main" id="{449A5738-3222-714F-9EAA-3BDB192653B2}"/>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r="86416" b="-17088"/>
            <a:stretch/>
          </p:blipFill>
          <p:spPr>
            <a:xfrm>
              <a:off x="827584" y="3428999"/>
              <a:ext cx="576064" cy="618323"/>
            </a:xfrm>
            <a:prstGeom prst="rect">
              <a:avLst/>
            </a:prstGeom>
          </p:spPr>
        </p:pic>
        <p:pic>
          <p:nvPicPr>
            <p:cNvPr id="31" name="Graphic 30">
              <a:extLst>
                <a:ext uri="{FF2B5EF4-FFF2-40B4-BE49-F238E27FC236}">
                  <a16:creationId xmlns:a16="http://schemas.microsoft.com/office/drawing/2014/main" id="{2020FE55-686A-094F-BF1E-4BCCDC91D45E}"/>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4570" r="776" b="-41989"/>
            <a:stretch/>
          </p:blipFill>
          <p:spPr>
            <a:xfrm>
              <a:off x="1403649" y="3428999"/>
              <a:ext cx="1469590" cy="749829"/>
            </a:xfrm>
            <a:prstGeom prst="rect">
              <a:avLst/>
            </a:prstGeom>
          </p:spPr>
        </p:pic>
      </p:grpSp>
      <p:sp>
        <p:nvSpPr>
          <p:cNvPr id="32" name="TextBox 31">
            <a:extLst>
              <a:ext uri="{FF2B5EF4-FFF2-40B4-BE49-F238E27FC236}">
                <a16:creationId xmlns:a16="http://schemas.microsoft.com/office/drawing/2014/main" id="{BDB60BA4-50E7-9D46-B6E3-94D57788A11F}"/>
              </a:ext>
            </a:extLst>
          </p:cNvPr>
          <p:cNvSpPr txBox="1"/>
          <p:nvPr/>
        </p:nvSpPr>
        <p:spPr>
          <a:xfrm>
            <a:off x="422362" y="1337906"/>
            <a:ext cx="4634430" cy="461665"/>
          </a:xfrm>
          <a:prstGeom prst="rect">
            <a:avLst/>
          </a:prstGeom>
          <a:noFill/>
        </p:spPr>
        <p:txBody>
          <a:bodyPr wrap="square" rtlCol="0">
            <a:spAutoFit/>
          </a:bodyPr>
          <a:lstStyle/>
          <a:p>
            <a:pPr algn="ctr"/>
            <a:r>
              <a:rPr lang="en-US" sz="1200" dirty="0"/>
              <a:t>Using the </a:t>
            </a:r>
            <a:r>
              <a:rPr lang="en-US" sz="1200" dirty="0">
                <a:solidFill>
                  <a:srgbClr val="FF0000"/>
                </a:solidFill>
              </a:rPr>
              <a:t>uncertainty propagation</a:t>
            </a:r>
            <a:r>
              <a:rPr lang="en-US" sz="1200" dirty="0"/>
              <a:t> on the </a:t>
            </a:r>
            <a:r>
              <a:rPr lang="en-US" sz="1200" dirty="0">
                <a:solidFill>
                  <a:srgbClr val="FF0000"/>
                </a:solidFill>
              </a:rPr>
              <a:t>bunch length</a:t>
            </a:r>
            <a:r>
              <a:rPr lang="en-US" sz="1200" dirty="0"/>
              <a:t> formula, </a:t>
            </a:r>
            <a:r>
              <a:rPr lang="en-US" sz="1200" dirty="0">
                <a:solidFill>
                  <a:srgbClr val="FF0000"/>
                </a:solidFill>
              </a:rPr>
              <a:t>defining</a:t>
            </a:r>
            <a:r>
              <a:rPr lang="en-US" sz="1200" dirty="0"/>
              <a:t> the </a:t>
            </a:r>
            <a:r>
              <a:rPr lang="en-US" sz="1200" dirty="0">
                <a:solidFill>
                  <a:srgbClr val="FF0000"/>
                </a:solidFill>
              </a:rPr>
              <a:t>G-factor</a:t>
            </a:r>
            <a:r>
              <a:rPr lang="en-US" sz="1200" dirty="0"/>
              <a:t> as</a:t>
            </a:r>
          </a:p>
        </p:txBody>
      </p:sp>
      <p:sp>
        <p:nvSpPr>
          <p:cNvPr id="33" name="TextBox 32">
            <a:extLst>
              <a:ext uri="{FF2B5EF4-FFF2-40B4-BE49-F238E27FC236}">
                <a16:creationId xmlns:a16="http://schemas.microsoft.com/office/drawing/2014/main" id="{12F80854-8D27-2149-9A66-B1323B9252EE}"/>
              </a:ext>
            </a:extLst>
          </p:cNvPr>
          <p:cNvSpPr txBox="1"/>
          <p:nvPr/>
        </p:nvSpPr>
        <p:spPr>
          <a:xfrm>
            <a:off x="995242" y="1899182"/>
            <a:ext cx="4519016" cy="276999"/>
          </a:xfrm>
          <a:prstGeom prst="rect">
            <a:avLst/>
          </a:prstGeom>
          <a:noFill/>
        </p:spPr>
        <p:txBody>
          <a:bodyPr wrap="square" rtlCol="0">
            <a:spAutoFit/>
          </a:bodyPr>
          <a:lstStyle/>
          <a:p>
            <a:r>
              <a:rPr lang="en-US" sz="1200" dirty="0"/>
              <a:t>The </a:t>
            </a:r>
            <a:r>
              <a:rPr lang="en-US" sz="1200" dirty="0">
                <a:solidFill>
                  <a:srgbClr val="FF0000"/>
                </a:solidFill>
              </a:rPr>
              <a:t>relative uncertainty </a:t>
            </a:r>
            <a:r>
              <a:rPr lang="en-US" sz="1200" dirty="0"/>
              <a:t>on the </a:t>
            </a:r>
            <a:r>
              <a:rPr lang="en-US" sz="1200" dirty="0">
                <a:solidFill>
                  <a:srgbClr val="FF0000"/>
                </a:solidFill>
              </a:rPr>
              <a:t>bunch length </a:t>
            </a:r>
            <a:r>
              <a:rPr lang="en-US" sz="1200" dirty="0"/>
              <a:t>can be written as: </a:t>
            </a:r>
          </a:p>
        </p:txBody>
      </p:sp>
      <p:sp>
        <p:nvSpPr>
          <p:cNvPr id="34" name="TextBox 33">
            <a:extLst>
              <a:ext uri="{FF2B5EF4-FFF2-40B4-BE49-F238E27FC236}">
                <a16:creationId xmlns:a16="http://schemas.microsoft.com/office/drawing/2014/main" id="{BEFFB5FD-D69B-B445-B876-0BC8A67F94B0}"/>
              </a:ext>
            </a:extLst>
          </p:cNvPr>
          <p:cNvSpPr txBox="1"/>
          <p:nvPr/>
        </p:nvSpPr>
        <p:spPr>
          <a:xfrm rot="5400000">
            <a:off x="7035336" y="2769731"/>
            <a:ext cx="3325311" cy="461665"/>
          </a:xfrm>
          <a:prstGeom prst="rect">
            <a:avLst/>
          </a:prstGeom>
          <a:noFill/>
        </p:spPr>
        <p:txBody>
          <a:bodyPr wrap="square" rtlCol="0">
            <a:spAutoFit/>
          </a:bodyPr>
          <a:lstStyle/>
          <a:p>
            <a:pPr algn="ctr"/>
            <a:r>
              <a:rPr lang="en-US" sz="1200" dirty="0"/>
              <a:t>The </a:t>
            </a:r>
            <a:r>
              <a:rPr lang="en-US" sz="1200" dirty="0">
                <a:solidFill>
                  <a:srgbClr val="FF0000"/>
                </a:solidFill>
              </a:rPr>
              <a:t>results</a:t>
            </a:r>
            <a:r>
              <a:rPr lang="en-US" sz="1200" dirty="0"/>
              <a:t> were </a:t>
            </a:r>
            <a:r>
              <a:rPr lang="en-US" sz="1200" dirty="0">
                <a:solidFill>
                  <a:srgbClr val="FF0000"/>
                </a:solidFill>
              </a:rPr>
              <a:t>validated</a:t>
            </a:r>
            <a:r>
              <a:rPr lang="en-US" sz="1200" dirty="0"/>
              <a:t> using tracking code </a:t>
            </a:r>
            <a:r>
              <a:rPr lang="en-US" sz="1200" dirty="0">
                <a:solidFill>
                  <a:srgbClr val="FF0000"/>
                </a:solidFill>
              </a:rPr>
              <a:t>simulations</a:t>
            </a:r>
            <a:r>
              <a:rPr lang="en-US" sz="1200" dirty="0"/>
              <a:t> (ELEGANT) -- </a:t>
            </a:r>
            <a:r>
              <a:rPr lang="en-US" sz="1200" dirty="0">
                <a:solidFill>
                  <a:srgbClr val="FF0000"/>
                </a:solidFill>
              </a:rPr>
              <a:t>good agreement</a:t>
            </a:r>
            <a:r>
              <a:rPr lang="en-US" sz="1200" dirty="0"/>
              <a:t>. </a:t>
            </a:r>
            <a:endParaRPr lang="en-US" sz="1200" dirty="0">
              <a:solidFill>
                <a:srgbClr val="92D050"/>
              </a:solidFill>
            </a:endParaRPr>
          </a:p>
        </p:txBody>
      </p:sp>
      <p:pic>
        <p:nvPicPr>
          <p:cNvPr id="37" name="Picture 36">
            <a:extLst>
              <a:ext uri="{FF2B5EF4-FFF2-40B4-BE49-F238E27FC236}">
                <a16:creationId xmlns:a16="http://schemas.microsoft.com/office/drawing/2014/main" id="{F665FA75-1056-D647-875B-A3CF099F2D80}"/>
              </a:ext>
            </a:extLst>
          </p:cNvPr>
          <p:cNvPicPr>
            <a:picLocks noChangeAspect="1"/>
          </p:cNvPicPr>
          <p:nvPr/>
        </p:nvPicPr>
        <p:blipFill>
          <a:blip r:embed="rId10"/>
          <a:stretch>
            <a:fillRect/>
          </a:stretch>
        </p:blipFill>
        <p:spPr>
          <a:xfrm rot="16200000">
            <a:off x="5402672" y="2772711"/>
            <a:ext cx="1038962" cy="381494"/>
          </a:xfrm>
          <a:prstGeom prst="rect">
            <a:avLst/>
          </a:prstGeom>
        </p:spPr>
      </p:pic>
      <p:grpSp>
        <p:nvGrpSpPr>
          <p:cNvPr id="38" name="Group 37">
            <a:extLst>
              <a:ext uri="{FF2B5EF4-FFF2-40B4-BE49-F238E27FC236}">
                <a16:creationId xmlns:a16="http://schemas.microsoft.com/office/drawing/2014/main" id="{7C487CE8-4D14-D040-AFDD-D72579AAB2FA}"/>
              </a:ext>
            </a:extLst>
          </p:cNvPr>
          <p:cNvGrpSpPr/>
          <p:nvPr/>
        </p:nvGrpSpPr>
        <p:grpSpPr>
          <a:xfrm>
            <a:off x="65189" y="4757440"/>
            <a:ext cx="4360624" cy="371230"/>
            <a:chOff x="65189" y="4757440"/>
            <a:chExt cx="4360624" cy="371230"/>
          </a:xfrm>
        </p:grpSpPr>
        <p:pic>
          <p:nvPicPr>
            <p:cNvPr id="39" name="Picture 38">
              <a:extLst>
                <a:ext uri="{FF2B5EF4-FFF2-40B4-BE49-F238E27FC236}">
                  <a16:creationId xmlns:a16="http://schemas.microsoft.com/office/drawing/2014/main" id="{A9431A2B-AB2D-C94C-9163-601C66503A47}"/>
                </a:ext>
              </a:extLst>
            </p:cNvPr>
            <p:cNvPicPr>
              <a:picLocks noChangeAspect="1"/>
            </p:cNvPicPr>
            <p:nvPr/>
          </p:nvPicPr>
          <p:blipFill>
            <a:blip r:embed="rId11"/>
            <a:stretch>
              <a:fillRect/>
            </a:stretch>
          </p:blipFill>
          <p:spPr>
            <a:xfrm>
              <a:off x="65189" y="4757440"/>
              <a:ext cx="372661" cy="371230"/>
            </a:xfrm>
            <a:prstGeom prst="rect">
              <a:avLst/>
            </a:prstGeom>
          </p:spPr>
        </p:pic>
        <p:pic>
          <p:nvPicPr>
            <p:cNvPr id="40" name="Picture 39">
              <a:extLst>
                <a:ext uri="{FF2B5EF4-FFF2-40B4-BE49-F238E27FC236}">
                  <a16:creationId xmlns:a16="http://schemas.microsoft.com/office/drawing/2014/main" id="{B42C0382-7F93-A64F-BFC3-6C430DC6AB3D}"/>
                </a:ext>
              </a:extLst>
            </p:cNvPr>
            <p:cNvPicPr>
              <a:picLocks noChangeAspect="1"/>
            </p:cNvPicPr>
            <p:nvPr/>
          </p:nvPicPr>
          <p:blipFill rotWithShape="1">
            <a:blip r:embed="rId12"/>
            <a:srcRect l="30935" t="1" b="-5099"/>
            <a:stretch/>
          </p:blipFill>
          <p:spPr>
            <a:xfrm>
              <a:off x="1244776" y="4786060"/>
              <a:ext cx="3181037" cy="341309"/>
            </a:xfrm>
            <a:prstGeom prst="rect">
              <a:avLst/>
            </a:prstGeom>
          </p:spPr>
        </p:pic>
        <p:cxnSp>
          <p:nvCxnSpPr>
            <p:cNvPr id="41" name="Straight Connector 40">
              <a:extLst>
                <a:ext uri="{FF2B5EF4-FFF2-40B4-BE49-F238E27FC236}">
                  <a16:creationId xmlns:a16="http://schemas.microsoft.com/office/drawing/2014/main" id="{A5291D8A-0B38-2F49-B4A5-E0235E1E7055}"/>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F8AD0A0B-41D3-1B44-A8C0-A5FE355C1312}"/>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3" name="Immagine 3">
              <a:extLst>
                <a:ext uri="{FF2B5EF4-FFF2-40B4-BE49-F238E27FC236}">
                  <a16:creationId xmlns:a16="http://schemas.microsoft.com/office/drawing/2014/main" id="{0BB8F5D1-E48A-6C4D-B640-290745BE368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35" name="Straight Connector 34">
            <a:extLst>
              <a:ext uri="{FF2B5EF4-FFF2-40B4-BE49-F238E27FC236}">
                <a16:creationId xmlns:a16="http://schemas.microsoft.com/office/drawing/2014/main" id="{E4814F76-58B8-0444-A1F2-F2B2E9E71A93}"/>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6" name="Google Shape;55;p13">
            <a:extLst>
              <a:ext uri="{FF2B5EF4-FFF2-40B4-BE49-F238E27FC236}">
                <a16:creationId xmlns:a16="http://schemas.microsoft.com/office/drawing/2014/main" id="{5A4BB320-C38B-BB41-B37F-DA0A915B528F}"/>
              </a:ext>
            </a:extLst>
          </p:cNvPr>
          <p:cNvPicPr preferRelativeResize="0"/>
          <p:nvPr/>
        </p:nvPicPr>
        <p:blipFill>
          <a:blip r:embed="rId14">
            <a:alphaModFix/>
          </a:blip>
          <a:stretch>
            <a:fillRect/>
          </a:stretch>
        </p:blipFill>
        <p:spPr>
          <a:xfrm>
            <a:off x="4523454" y="4773769"/>
            <a:ext cx="1044104" cy="338572"/>
          </a:xfrm>
          <a:prstGeom prst="rect">
            <a:avLst/>
          </a:prstGeom>
          <a:noFill/>
          <a:ln>
            <a:noFill/>
          </a:ln>
        </p:spPr>
      </p:pic>
      <p:sp>
        <p:nvSpPr>
          <p:cNvPr id="44" name="Google Shape;60;p13">
            <a:extLst>
              <a:ext uri="{FF2B5EF4-FFF2-40B4-BE49-F238E27FC236}">
                <a16:creationId xmlns:a16="http://schemas.microsoft.com/office/drawing/2014/main" id="{26831679-E026-0042-8CEE-60CD8A125235}"/>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595953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8" name="Google Shape;8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r>
              <a:rPr lang="it" dirty="0"/>
              <a:t>5/25</a:t>
            </a:r>
            <a:endParaRPr dirty="0"/>
          </a:p>
        </p:txBody>
      </p:sp>
      <p:sp>
        <p:nvSpPr>
          <p:cNvPr id="4" name="Rectangle 3">
            <a:extLst>
              <a:ext uri="{FF2B5EF4-FFF2-40B4-BE49-F238E27FC236}">
                <a16:creationId xmlns:a16="http://schemas.microsoft.com/office/drawing/2014/main" id="{A1F77021-5B60-8E4E-9966-220C9CE29A3C}"/>
              </a:ext>
            </a:extLst>
          </p:cNvPr>
          <p:cNvSpPr/>
          <p:nvPr/>
        </p:nvSpPr>
        <p:spPr>
          <a:xfrm>
            <a:off x="991687" y="-10562"/>
            <a:ext cx="2569934" cy="923330"/>
          </a:xfrm>
          <a:prstGeom prst="rect">
            <a:avLst/>
          </a:prstGeom>
          <a:noFill/>
        </p:spPr>
        <p:txBody>
          <a:bodyPr wrap="none" lIns="91440" tIns="45720" rIns="91440" bIns="45720">
            <a:spAutoFit/>
          </a:bodyPr>
          <a:lstStyle/>
          <a:p>
            <a:pPr algn="ctr"/>
            <a:r>
              <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rPr>
              <a:t>Outline</a:t>
            </a:r>
          </a:p>
        </p:txBody>
      </p:sp>
      <p:cxnSp>
        <p:nvCxnSpPr>
          <p:cNvPr id="13" name="Straight Connector 12">
            <a:extLst>
              <a:ext uri="{FF2B5EF4-FFF2-40B4-BE49-F238E27FC236}">
                <a16:creationId xmlns:a16="http://schemas.microsoft.com/office/drawing/2014/main" id="{ED55E854-A98A-E64F-8DA5-7E56C5F20F2E}"/>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E1BCC9C-77C3-FE45-A4BF-9FE9A0EB9016}"/>
              </a:ext>
            </a:extLst>
          </p:cNvPr>
          <p:cNvSpPr txBox="1"/>
          <p:nvPr/>
        </p:nvSpPr>
        <p:spPr>
          <a:xfrm>
            <a:off x="282630" y="912768"/>
            <a:ext cx="3988048" cy="4247317"/>
          </a:xfrm>
          <a:prstGeom prst="rect">
            <a:avLst/>
          </a:prstGeom>
          <a:noFill/>
        </p:spPr>
        <p:txBody>
          <a:bodyPr wrap="square" rtlCol="0">
            <a:spAutoFit/>
          </a:bodyPr>
          <a:lstStyle/>
          <a:p>
            <a:pPr marL="214313" indent="-214313">
              <a:buFont typeface="Wingdings" pitchFamily="2" charset="2"/>
              <a:buChar char="q"/>
            </a:pPr>
            <a:r>
              <a:rPr lang="en-US" sz="1800" dirty="0"/>
              <a:t>CLEAR (CERN Linear Electron Accelerator for Research)</a:t>
            </a:r>
          </a:p>
          <a:p>
            <a:pPr marL="214313" indent="-214313">
              <a:buFont typeface="Wingdings" pitchFamily="2" charset="2"/>
              <a:buChar char="q"/>
            </a:pPr>
            <a:r>
              <a:rPr lang="en-US" sz="1800" dirty="0">
                <a:solidFill>
                  <a:srgbClr val="FF0000"/>
                </a:solidFill>
              </a:rPr>
              <a:t>Wakefields study</a:t>
            </a:r>
          </a:p>
          <a:p>
            <a:pPr marL="557213" lvl="1" indent="-214313">
              <a:buFont typeface="Wingdings" pitchFamily="2" charset="2"/>
              <a:buChar char="Ø"/>
            </a:pPr>
            <a:r>
              <a:rPr lang="en-US" sz="1800" dirty="0">
                <a:solidFill>
                  <a:srgbClr val="FFC000"/>
                </a:solidFill>
              </a:rPr>
              <a:t>Background</a:t>
            </a:r>
          </a:p>
          <a:p>
            <a:pPr marL="557213" lvl="1" indent="-214313">
              <a:buFont typeface="Wingdings" pitchFamily="2" charset="2"/>
              <a:buChar char="Ø"/>
            </a:pPr>
            <a:r>
              <a:rPr lang="en-US" sz="1800" dirty="0">
                <a:solidFill>
                  <a:srgbClr val="FFC000"/>
                </a:solidFill>
              </a:rPr>
              <a:t>Problem</a:t>
            </a:r>
          </a:p>
          <a:p>
            <a:pPr marL="557213" lvl="1" indent="-214313">
              <a:buFont typeface="Wingdings" pitchFamily="2" charset="2"/>
              <a:buChar char="Ø"/>
            </a:pPr>
            <a:r>
              <a:rPr lang="en-US" sz="1800" dirty="0">
                <a:solidFill>
                  <a:srgbClr val="FFC000"/>
                </a:solidFill>
              </a:rPr>
              <a:t>Proposal</a:t>
            </a:r>
          </a:p>
          <a:p>
            <a:pPr marL="557213" lvl="1" indent="-214313">
              <a:buFont typeface="Wingdings" pitchFamily="2" charset="2"/>
              <a:buChar char="Ø"/>
            </a:pPr>
            <a:r>
              <a:rPr lang="en-US" sz="1800" dirty="0">
                <a:solidFill>
                  <a:srgbClr val="FFC000"/>
                </a:solidFill>
              </a:rPr>
              <a:t>Results</a:t>
            </a:r>
          </a:p>
          <a:p>
            <a:pPr marL="214313" indent="-214313">
              <a:buFont typeface="Wingdings" pitchFamily="2" charset="2"/>
              <a:buChar char="q"/>
            </a:pPr>
            <a:r>
              <a:rPr lang="en-US" sz="1800" dirty="0"/>
              <a:t>Bunch length study</a:t>
            </a:r>
          </a:p>
          <a:p>
            <a:pPr marL="557213" lvl="1" indent="-214313">
              <a:buFont typeface="Wingdings" pitchFamily="2" charset="2"/>
              <a:buChar char="Ø"/>
            </a:pPr>
            <a:r>
              <a:rPr lang="en-US" sz="1800" dirty="0"/>
              <a:t>Background</a:t>
            </a:r>
          </a:p>
          <a:p>
            <a:pPr marL="557213" lvl="1" indent="-214313">
              <a:buFont typeface="Wingdings" pitchFamily="2" charset="2"/>
              <a:buChar char="Ø"/>
            </a:pPr>
            <a:r>
              <a:rPr lang="en-US" sz="1800" dirty="0"/>
              <a:t>Problem</a:t>
            </a:r>
          </a:p>
          <a:p>
            <a:pPr marL="557213" lvl="1" indent="-214313">
              <a:buFont typeface="Wingdings" pitchFamily="2" charset="2"/>
              <a:buChar char="Ø"/>
            </a:pPr>
            <a:r>
              <a:rPr lang="en-US" sz="1800" dirty="0"/>
              <a:t>Proposal</a:t>
            </a:r>
          </a:p>
          <a:p>
            <a:pPr marL="557213" lvl="1" indent="-214313">
              <a:buFont typeface="Wingdings" pitchFamily="2" charset="2"/>
              <a:buChar char="Ø"/>
            </a:pPr>
            <a:r>
              <a:rPr lang="en-US" sz="1800" dirty="0"/>
              <a:t>Results</a:t>
            </a:r>
          </a:p>
          <a:p>
            <a:pPr marL="214313" indent="-214313">
              <a:buFont typeface="Wingdings" pitchFamily="2" charset="2"/>
              <a:buChar char="q"/>
            </a:pPr>
            <a:r>
              <a:rPr lang="en-US" sz="1800" dirty="0"/>
              <a:t>Conclusions &amp; Future development</a:t>
            </a:r>
          </a:p>
          <a:p>
            <a:pPr marL="214313" indent="-214313">
              <a:buFont typeface="Wingdings" pitchFamily="2" charset="2"/>
              <a:buChar char="q"/>
            </a:pPr>
            <a:endParaRPr lang="en-US" sz="1800" dirty="0"/>
          </a:p>
          <a:p>
            <a:pPr marL="214313" indent="-214313">
              <a:buFont typeface="Wingdings" pitchFamily="2" charset="2"/>
              <a:buChar char="q"/>
            </a:pPr>
            <a:endParaRPr lang="en-US" sz="1800" dirty="0"/>
          </a:p>
        </p:txBody>
      </p:sp>
      <p:pic>
        <p:nvPicPr>
          <p:cNvPr id="14" name="Picture 13">
            <a:extLst>
              <a:ext uri="{FF2B5EF4-FFF2-40B4-BE49-F238E27FC236}">
                <a16:creationId xmlns:a16="http://schemas.microsoft.com/office/drawing/2014/main" id="{6B29500C-76E0-FF43-BEAD-D80D1785B654}"/>
              </a:ext>
            </a:extLst>
          </p:cNvPr>
          <p:cNvPicPr>
            <a:picLocks noChangeAspect="1"/>
          </p:cNvPicPr>
          <p:nvPr/>
        </p:nvPicPr>
        <p:blipFill rotWithShape="1">
          <a:blip r:embed="rId3"/>
          <a:srcRect t="6312"/>
          <a:stretch/>
        </p:blipFill>
        <p:spPr>
          <a:xfrm>
            <a:off x="4092220" y="772763"/>
            <a:ext cx="4703169" cy="352505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16" name="Group 15">
            <a:extLst>
              <a:ext uri="{FF2B5EF4-FFF2-40B4-BE49-F238E27FC236}">
                <a16:creationId xmlns:a16="http://schemas.microsoft.com/office/drawing/2014/main" id="{7635FBDD-B922-C545-AB69-C0C860EC4376}"/>
              </a:ext>
            </a:extLst>
          </p:cNvPr>
          <p:cNvGrpSpPr/>
          <p:nvPr/>
        </p:nvGrpSpPr>
        <p:grpSpPr>
          <a:xfrm>
            <a:off x="65189" y="4757440"/>
            <a:ext cx="4360624" cy="371230"/>
            <a:chOff x="65189" y="4757440"/>
            <a:chExt cx="4360624" cy="371230"/>
          </a:xfrm>
        </p:grpSpPr>
        <p:pic>
          <p:nvPicPr>
            <p:cNvPr id="17" name="Picture 16">
              <a:extLst>
                <a:ext uri="{FF2B5EF4-FFF2-40B4-BE49-F238E27FC236}">
                  <a16:creationId xmlns:a16="http://schemas.microsoft.com/office/drawing/2014/main" id="{8A4C1C3D-7286-B449-B8FF-4713441FC0D7}"/>
                </a:ext>
              </a:extLst>
            </p:cNvPr>
            <p:cNvPicPr>
              <a:picLocks noChangeAspect="1"/>
            </p:cNvPicPr>
            <p:nvPr/>
          </p:nvPicPr>
          <p:blipFill>
            <a:blip r:embed="rId4"/>
            <a:stretch>
              <a:fillRect/>
            </a:stretch>
          </p:blipFill>
          <p:spPr>
            <a:xfrm>
              <a:off x="65189" y="4757440"/>
              <a:ext cx="372661" cy="371230"/>
            </a:xfrm>
            <a:prstGeom prst="rect">
              <a:avLst/>
            </a:prstGeom>
          </p:spPr>
        </p:pic>
        <p:pic>
          <p:nvPicPr>
            <p:cNvPr id="18" name="Picture 17">
              <a:extLst>
                <a:ext uri="{FF2B5EF4-FFF2-40B4-BE49-F238E27FC236}">
                  <a16:creationId xmlns:a16="http://schemas.microsoft.com/office/drawing/2014/main" id="{0CD61D10-7DB9-AC4E-AC50-A63AE35CD4D9}"/>
                </a:ext>
              </a:extLst>
            </p:cNvPr>
            <p:cNvPicPr>
              <a:picLocks noChangeAspect="1"/>
            </p:cNvPicPr>
            <p:nvPr/>
          </p:nvPicPr>
          <p:blipFill rotWithShape="1">
            <a:blip r:embed="rId5"/>
            <a:srcRect l="30935" t="1" b="-5099"/>
            <a:stretch/>
          </p:blipFill>
          <p:spPr>
            <a:xfrm>
              <a:off x="1244776" y="4786060"/>
              <a:ext cx="3181037" cy="341309"/>
            </a:xfrm>
            <a:prstGeom prst="rect">
              <a:avLst/>
            </a:prstGeom>
          </p:spPr>
        </p:pic>
        <p:cxnSp>
          <p:nvCxnSpPr>
            <p:cNvPr id="22" name="Straight Connector 21">
              <a:extLst>
                <a:ext uri="{FF2B5EF4-FFF2-40B4-BE49-F238E27FC236}">
                  <a16:creationId xmlns:a16="http://schemas.microsoft.com/office/drawing/2014/main" id="{C8659DE1-FBA5-8F4C-B201-12F76818453F}"/>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9CDFB37D-8957-2545-AB86-12DC38FAB231}"/>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4" name="Immagine 3">
              <a:extLst>
                <a:ext uri="{FF2B5EF4-FFF2-40B4-BE49-F238E27FC236}">
                  <a16:creationId xmlns:a16="http://schemas.microsoft.com/office/drawing/2014/main" id="{B57288DB-A049-9E4E-AFA8-4F831CAF363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9" name="Straight Connector 18">
            <a:extLst>
              <a:ext uri="{FF2B5EF4-FFF2-40B4-BE49-F238E27FC236}">
                <a16:creationId xmlns:a16="http://schemas.microsoft.com/office/drawing/2014/main" id="{10BE5E11-5098-CE4A-8D26-233AAA82B258}"/>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0" name="Google Shape;55;p13">
            <a:extLst>
              <a:ext uri="{FF2B5EF4-FFF2-40B4-BE49-F238E27FC236}">
                <a16:creationId xmlns:a16="http://schemas.microsoft.com/office/drawing/2014/main" id="{A12F1083-EECC-C942-8BBD-67576DAC0637}"/>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21" name="Google Shape;60;p13">
            <a:extLst>
              <a:ext uri="{FF2B5EF4-FFF2-40B4-BE49-F238E27FC236}">
                <a16:creationId xmlns:a16="http://schemas.microsoft.com/office/drawing/2014/main" id="{5BE8A636-DEBB-F845-A9A5-DAD9A8AE015C}"/>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2976169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Bunch length study – Results 3</a:t>
            </a:r>
          </a:p>
        </p:txBody>
      </p:sp>
      <p:sp>
        <p:nvSpPr>
          <p:cNvPr id="7" name="Segnaposto numero diapositiva 6"/>
          <p:cNvSpPr>
            <a:spLocks noGrp="1"/>
          </p:cNvSpPr>
          <p:nvPr>
            <p:ph type="sldNum" sz="quarter" idx="12"/>
          </p:nvPr>
        </p:nvSpPr>
        <p:spPr/>
        <p:txBody>
          <a:bodyPr/>
          <a:lstStyle/>
          <a:p>
            <a:r>
              <a:rPr lang="it-IT" dirty="0"/>
              <a:t>22</a:t>
            </a:r>
            <a:r>
              <a:rPr lang="it" dirty="0"/>
              <a:t>/25</a:t>
            </a:r>
            <a:endParaRPr lang="it-IT" dirty="0"/>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A957A9E-BBBB-7D41-A63C-1930871DE7D2}"/>
              </a:ext>
            </a:extLst>
          </p:cNvPr>
          <p:cNvSpPr txBox="1"/>
          <p:nvPr/>
        </p:nvSpPr>
        <p:spPr>
          <a:xfrm>
            <a:off x="2793653" y="696112"/>
            <a:ext cx="3459601" cy="276999"/>
          </a:xfrm>
          <a:prstGeom prst="rect">
            <a:avLst/>
          </a:prstGeom>
          <a:noFill/>
        </p:spPr>
        <p:txBody>
          <a:bodyPr wrap="none" rtlCol="0">
            <a:spAutoFit/>
          </a:bodyPr>
          <a:lstStyle/>
          <a:p>
            <a:r>
              <a:rPr lang="en-US" sz="1200" b="1" dirty="0">
                <a:solidFill>
                  <a:srgbClr val="FF0000"/>
                </a:solidFill>
              </a:rPr>
              <a:t>3. Elements between the RFD and the screen</a:t>
            </a:r>
          </a:p>
        </p:txBody>
      </p:sp>
      <p:sp>
        <p:nvSpPr>
          <p:cNvPr id="80" name="TextBox 79">
            <a:extLst>
              <a:ext uri="{FF2B5EF4-FFF2-40B4-BE49-F238E27FC236}">
                <a16:creationId xmlns:a16="http://schemas.microsoft.com/office/drawing/2014/main" id="{5CADC89C-CA83-8C4B-A4CF-1398A9F0F809}"/>
              </a:ext>
            </a:extLst>
          </p:cNvPr>
          <p:cNvSpPr txBox="1"/>
          <p:nvPr/>
        </p:nvSpPr>
        <p:spPr>
          <a:xfrm>
            <a:off x="286763" y="1018159"/>
            <a:ext cx="8543869" cy="261610"/>
          </a:xfrm>
          <a:prstGeom prst="rect">
            <a:avLst/>
          </a:prstGeom>
          <a:noFill/>
        </p:spPr>
        <p:txBody>
          <a:bodyPr wrap="square" rtlCol="0">
            <a:spAutoFit/>
          </a:bodyPr>
          <a:lstStyle/>
          <a:p>
            <a:pPr algn="ctr"/>
            <a:r>
              <a:rPr lang="en-US" sz="1100" dirty="0">
                <a:solidFill>
                  <a:schemeClr val="tx1"/>
                </a:solidFill>
              </a:rPr>
              <a:t>I. Measurement validity assessment.                           II. Resolution performance.                          </a:t>
            </a:r>
            <a:r>
              <a:rPr lang="en-US" sz="1100" dirty="0">
                <a:solidFill>
                  <a:srgbClr val="4161FF"/>
                </a:solidFill>
              </a:rPr>
              <a:t>III. Uncertainty performance.</a:t>
            </a:r>
          </a:p>
        </p:txBody>
      </p:sp>
      <p:cxnSp>
        <p:nvCxnSpPr>
          <p:cNvPr id="85" name="Straight Connector 84">
            <a:extLst>
              <a:ext uri="{FF2B5EF4-FFF2-40B4-BE49-F238E27FC236}">
                <a16:creationId xmlns:a16="http://schemas.microsoft.com/office/drawing/2014/main" id="{8C0DBC77-DC85-C84B-9F85-9BD7A8149D24}"/>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1DA2C762-5557-B14A-ACBF-20F49E90BB57}"/>
              </a:ext>
            </a:extLst>
          </p:cNvPr>
          <p:cNvGrpSpPr/>
          <p:nvPr/>
        </p:nvGrpSpPr>
        <p:grpSpPr>
          <a:xfrm>
            <a:off x="5954473" y="1203598"/>
            <a:ext cx="2605200" cy="3497041"/>
            <a:chOff x="5304816" y="1210995"/>
            <a:chExt cx="2605200" cy="3497041"/>
          </a:xfrm>
        </p:grpSpPr>
        <p:grpSp>
          <p:nvGrpSpPr>
            <p:cNvPr id="22" name="Group 21">
              <a:extLst>
                <a:ext uri="{FF2B5EF4-FFF2-40B4-BE49-F238E27FC236}">
                  <a16:creationId xmlns:a16="http://schemas.microsoft.com/office/drawing/2014/main" id="{188081EF-CA19-344C-A3F7-30ACDFE9C0C7}"/>
                </a:ext>
              </a:extLst>
            </p:cNvPr>
            <p:cNvGrpSpPr/>
            <p:nvPr/>
          </p:nvGrpSpPr>
          <p:grpSpPr>
            <a:xfrm>
              <a:off x="5381351" y="1210995"/>
              <a:ext cx="2429424" cy="3497041"/>
              <a:chOff x="5262669" y="1213908"/>
              <a:chExt cx="2429424" cy="3497041"/>
            </a:xfrm>
          </p:grpSpPr>
          <p:pic>
            <p:nvPicPr>
              <p:cNvPr id="25" name="Picture 24">
                <a:extLst>
                  <a:ext uri="{FF2B5EF4-FFF2-40B4-BE49-F238E27FC236}">
                    <a16:creationId xmlns:a16="http://schemas.microsoft.com/office/drawing/2014/main" id="{CDD54D65-EBAD-6F4A-BD94-FEEB3A8F19EA}"/>
                  </a:ext>
                </a:extLst>
              </p:cNvPr>
              <p:cNvPicPr>
                <a:picLocks/>
              </p:cNvPicPr>
              <p:nvPr/>
            </p:nvPicPr>
            <p:blipFill rotWithShape="1">
              <a:blip r:embed="rId3">
                <a:extLst>
                  <a:ext uri="{28A0092B-C50C-407E-A947-70E740481C1C}">
                    <a14:useLocalDpi xmlns:a14="http://schemas.microsoft.com/office/drawing/2010/main" val="0"/>
                  </a:ext>
                </a:extLst>
              </a:blip>
              <a:srcRect t="19971"/>
              <a:stretch/>
            </p:blipFill>
            <p:spPr>
              <a:xfrm>
                <a:off x="5290893" y="3109281"/>
                <a:ext cx="2401200" cy="1601668"/>
              </a:xfrm>
              <a:prstGeom prst="rect">
                <a:avLst/>
              </a:prstGeom>
            </p:spPr>
          </p:pic>
          <p:pic>
            <p:nvPicPr>
              <p:cNvPr id="26" name="Picture 25">
                <a:extLst>
                  <a:ext uri="{FF2B5EF4-FFF2-40B4-BE49-F238E27FC236}">
                    <a16:creationId xmlns:a16="http://schemas.microsoft.com/office/drawing/2014/main" id="{9ECCDE47-5BB3-D54E-8F0D-1D77F38648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2669" y="1213908"/>
                <a:ext cx="2400000" cy="1800000"/>
              </a:xfrm>
              <a:prstGeom prst="rect">
                <a:avLst/>
              </a:prstGeom>
            </p:spPr>
          </p:pic>
        </p:grpSp>
        <p:sp>
          <p:nvSpPr>
            <p:cNvPr id="23" name="TextBox 22">
              <a:extLst>
                <a:ext uri="{FF2B5EF4-FFF2-40B4-BE49-F238E27FC236}">
                  <a16:creationId xmlns:a16="http://schemas.microsoft.com/office/drawing/2014/main" id="{53233E6F-4F68-034A-814D-7033C18B1176}"/>
                </a:ext>
              </a:extLst>
            </p:cNvPr>
            <p:cNvSpPr txBox="1"/>
            <p:nvPr/>
          </p:nvSpPr>
          <p:spPr>
            <a:xfrm>
              <a:off x="5304816" y="1418103"/>
              <a:ext cx="2605200" cy="276999"/>
            </a:xfrm>
            <a:prstGeom prst="rect">
              <a:avLst/>
            </a:prstGeom>
            <a:noFill/>
          </p:spPr>
          <p:txBody>
            <a:bodyPr wrap="none" rtlCol="0">
              <a:spAutoFit/>
            </a:bodyPr>
            <a:lstStyle/>
            <a:p>
              <a:r>
                <a:rPr lang="en-US" sz="1200" dirty="0">
                  <a:solidFill>
                    <a:srgbClr val="FF0000"/>
                  </a:solidFill>
                </a:rPr>
                <a:t>Without</a:t>
              </a:r>
              <a:r>
                <a:rPr lang="en-US" sz="1200" dirty="0"/>
                <a:t> additional focusing element</a:t>
              </a:r>
            </a:p>
          </p:txBody>
        </p:sp>
        <p:sp>
          <p:nvSpPr>
            <p:cNvPr id="24" name="TextBox 23">
              <a:extLst>
                <a:ext uri="{FF2B5EF4-FFF2-40B4-BE49-F238E27FC236}">
                  <a16:creationId xmlns:a16="http://schemas.microsoft.com/office/drawing/2014/main" id="{63235CA7-FBDA-2F42-AE36-8C9C8CB2E904}"/>
                </a:ext>
              </a:extLst>
            </p:cNvPr>
            <p:cNvSpPr txBox="1"/>
            <p:nvPr/>
          </p:nvSpPr>
          <p:spPr>
            <a:xfrm>
              <a:off x="5828048" y="2943869"/>
              <a:ext cx="1694695" cy="276999"/>
            </a:xfrm>
            <a:prstGeom prst="rect">
              <a:avLst/>
            </a:prstGeom>
            <a:noFill/>
          </p:spPr>
          <p:txBody>
            <a:bodyPr wrap="none" rtlCol="0">
              <a:spAutoFit/>
            </a:bodyPr>
            <a:lstStyle/>
            <a:p>
              <a:r>
                <a:rPr lang="en-US" sz="1200" dirty="0">
                  <a:solidFill>
                    <a:srgbClr val="FF0000"/>
                  </a:solidFill>
                </a:rPr>
                <a:t>With</a:t>
              </a:r>
              <a:r>
                <a:rPr lang="en-US" sz="1200" dirty="0"/>
                <a:t> focusing element</a:t>
              </a:r>
            </a:p>
          </p:txBody>
        </p:sp>
      </p:grpSp>
      <p:pic>
        <p:nvPicPr>
          <p:cNvPr id="27" name="Graphic 26">
            <a:extLst>
              <a:ext uri="{FF2B5EF4-FFF2-40B4-BE49-F238E27FC236}">
                <a16:creationId xmlns:a16="http://schemas.microsoft.com/office/drawing/2014/main" id="{4B944FA4-A380-C44B-94BE-3236AEDD075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780839" y="1478635"/>
            <a:ext cx="974635" cy="452004"/>
          </a:xfrm>
          <a:prstGeom prst="rect">
            <a:avLst/>
          </a:prstGeom>
        </p:spPr>
      </p:pic>
      <p:pic>
        <p:nvPicPr>
          <p:cNvPr id="28" name="Picture 27">
            <a:extLst>
              <a:ext uri="{FF2B5EF4-FFF2-40B4-BE49-F238E27FC236}">
                <a16:creationId xmlns:a16="http://schemas.microsoft.com/office/drawing/2014/main" id="{E2AFC0EC-8E57-7746-BF32-0B5BEDB1A22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50809" y="2063488"/>
            <a:ext cx="2697286" cy="2022965"/>
          </a:xfrm>
          <a:prstGeom prst="rect">
            <a:avLst/>
          </a:prstGeom>
        </p:spPr>
      </p:pic>
      <p:grpSp>
        <p:nvGrpSpPr>
          <p:cNvPr id="29" name="Group 28">
            <a:extLst>
              <a:ext uri="{FF2B5EF4-FFF2-40B4-BE49-F238E27FC236}">
                <a16:creationId xmlns:a16="http://schemas.microsoft.com/office/drawing/2014/main" id="{F3787091-DF10-234C-BF18-CCFA31C72A94}"/>
              </a:ext>
            </a:extLst>
          </p:cNvPr>
          <p:cNvGrpSpPr/>
          <p:nvPr/>
        </p:nvGrpSpPr>
        <p:grpSpPr>
          <a:xfrm>
            <a:off x="1055280" y="2335703"/>
            <a:ext cx="1712617" cy="627755"/>
            <a:chOff x="827584" y="3428999"/>
            <a:chExt cx="2045655" cy="749829"/>
          </a:xfrm>
        </p:grpSpPr>
        <p:pic>
          <p:nvPicPr>
            <p:cNvPr id="30" name="Graphic 29">
              <a:extLst>
                <a:ext uri="{FF2B5EF4-FFF2-40B4-BE49-F238E27FC236}">
                  <a16:creationId xmlns:a16="http://schemas.microsoft.com/office/drawing/2014/main" id="{449A5738-3222-714F-9EAA-3BDB192653B2}"/>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r="86416" b="-17088"/>
            <a:stretch/>
          </p:blipFill>
          <p:spPr>
            <a:xfrm>
              <a:off x="827584" y="3428999"/>
              <a:ext cx="576064" cy="618323"/>
            </a:xfrm>
            <a:prstGeom prst="rect">
              <a:avLst/>
            </a:prstGeom>
          </p:spPr>
        </p:pic>
        <p:pic>
          <p:nvPicPr>
            <p:cNvPr id="31" name="Graphic 30">
              <a:extLst>
                <a:ext uri="{FF2B5EF4-FFF2-40B4-BE49-F238E27FC236}">
                  <a16:creationId xmlns:a16="http://schemas.microsoft.com/office/drawing/2014/main" id="{2020FE55-686A-094F-BF1E-4BCCDC91D45E}"/>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4570" r="776" b="-41989"/>
            <a:stretch/>
          </p:blipFill>
          <p:spPr>
            <a:xfrm>
              <a:off x="1403649" y="3428999"/>
              <a:ext cx="1469590" cy="749829"/>
            </a:xfrm>
            <a:prstGeom prst="rect">
              <a:avLst/>
            </a:prstGeom>
          </p:spPr>
        </p:pic>
      </p:grpSp>
      <p:sp>
        <p:nvSpPr>
          <p:cNvPr id="32" name="TextBox 31">
            <a:extLst>
              <a:ext uri="{FF2B5EF4-FFF2-40B4-BE49-F238E27FC236}">
                <a16:creationId xmlns:a16="http://schemas.microsoft.com/office/drawing/2014/main" id="{BDB60BA4-50E7-9D46-B6E3-94D57788A11F}"/>
              </a:ext>
            </a:extLst>
          </p:cNvPr>
          <p:cNvSpPr txBox="1"/>
          <p:nvPr/>
        </p:nvSpPr>
        <p:spPr>
          <a:xfrm>
            <a:off x="422362" y="1337906"/>
            <a:ext cx="4634430" cy="461665"/>
          </a:xfrm>
          <a:prstGeom prst="rect">
            <a:avLst/>
          </a:prstGeom>
          <a:noFill/>
        </p:spPr>
        <p:txBody>
          <a:bodyPr wrap="square" rtlCol="0">
            <a:spAutoFit/>
          </a:bodyPr>
          <a:lstStyle/>
          <a:p>
            <a:pPr algn="ctr"/>
            <a:r>
              <a:rPr lang="en-US" sz="1200" dirty="0"/>
              <a:t>Using the </a:t>
            </a:r>
            <a:r>
              <a:rPr lang="en-US" sz="1200" dirty="0">
                <a:solidFill>
                  <a:srgbClr val="FF0000"/>
                </a:solidFill>
              </a:rPr>
              <a:t>uncertainty propagation</a:t>
            </a:r>
            <a:r>
              <a:rPr lang="en-US" sz="1200" dirty="0"/>
              <a:t> on the </a:t>
            </a:r>
            <a:r>
              <a:rPr lang="en-US" sz="1200" dirty="0">
                <a:solidFill>
                  <a:srgbClr val="FF0000"/>
                </a:solidFill>
              </a:rPr>
              <a:t>bunch length</a:t>
            </a:r>
            <a:r>
              <a:rPr lang="en-US" sz="1200" dirty="0"/>
              <a:t> formula, </a:t>
            </a:r>
            <a:r>
              <a:rPr lang="en-US" sz="1200" dirty="0">
                <a:solidFill>
                  <a:srgbClr val="FF0000"/>
                </a:solidFill>
              </a:rPr>
              <a:t>defining</a:t>
            </a:r>
            <a:r>
              <a:rPr lang="en-US" sz="1200" dirty="0"/>
              <a:t> the </a:t>
            </a:r>
            <a:r>
              <a:rPr lang="en-US" sz="1200" dirty="0">
                <a:solidFill>
                  <a:srgbClr val="FF0000"/>
                </a:solidFill>
              </a:rPr>
              <a:t>G-factor</a:t>
            </a:r>
            <a:r>
              <a:rPr lang="en-US" sz="1200" dirty="0"/>
              <a:t> as</a:t>
            </a:r>
          </a:p>
        </p:txBody>
      </p:sp>
      <p:sp>
        <p:nvSpPr>
          <p:cNvPr id="33" name="TextBox 32">
            <a:extLst>
              <a:ext uri="{FF2B5EF4-FFF2-40B4-BE49-F238E27FC236}">
                <a16:creationId xmlns:a16="http://schemas.microsoft.com/office/drawing/2014/main" id="{12F80854-8D27-2149-9A66-B1323B9252EE}"/>
              </a:ext>
            </a:extLst>
          </p:cNvPr>
          <p:cNvSpPr txBox="1"/>
          <p:nvPr/>
        </p:nvSpPr>
        <p:spPr>
          <a:xfrm>
            <a:off x="995242" y="1899182"/>
            <a:ext cx="4519016" cy="276999"/>
          </a:xfrm>
          <a:prstGeom prst="rect">
            <a:avLst/>
          </a:prstGeom>
          <a:noFill/>
        </p:spPr>
        <p:txBody>
          <a:bodyPr wrap="square" rtlCol="0">
            <a:spAutoFit/>
          </a:bodyPr>
          <a:lstStyle/>
          <a:p>
            <a:r>
              <a:rPr lang="en-US" sz="1200" dirty="0"/>
              <a:t>The </a:t>
            </a:r>
            <a:r>
              <a:rPr lang="en-US" sz="1200" dirty="0">
                <a:solidFill>
                  <a:srgbClr val="FF0000"/>
                </a:solidFill>
              </a:rPr>
              <a:t>relative uncertainty </a:t>
            </a:r>
            <a:r>
              <a:rPr lang="en-US" sz="1200" dirty="0"/>
              <a:t>on the </a:t>
            </a:r>
            <a:r>
              <a:rPr lang="en-US" sz="1200" dirty="0">
                <a:solidFill>
                  <a:srgbClr val="FF0000"/>
                </a:solidFill>
              </a:rPr>
              <a:t>bunch length </a:t>
            </a:r>
            <a:r>
              <a:rPr lang="en-US" sz="1200" dirty="0"/>
              <a:t>can be written as: </a:t>
            </a:r>
          </a:p>
        </p:txBody>
      </p:sp>
      <p:sp>
        <p:nvSpPr>
          <p:cNvPr id="34" name="TextBox 33">
            <a:extLst>
              <a:ext uri="{FF2B5EF4-FFF2-40B4-BE49-F238E27FC236}">
                <a16:creationId xmlns:a16="http://schemas.microsoft.com/office/drawing/2014/main" id="{BEFFB5FD-D69B-B445-B876-0BC8A67F94B0}"/>
              </a:ext>
            </a:extLst>
          </p:cNvPr>
          <p:cNvSpPr txBox="1"/>
          <p:nvPr/>
        </p:nvSpPr>
        <p:spPr>
          <a:xfrm rot="5400000">
            <a:off x="7035336" y="2769731"/>
            <a:ext cx="3325311" cy="461665"/>
          </a:xfrm>
          <a:prstGeom prst="rect">
            <a:avLst/>
          </a:prstGeom>
          <a:noFill/>
        </p:spPr>
        <p:txBody>
          <a:bodyPr wrap="square" rtlCol="0">
            <a:spAutoFit/>
          </a:bodyPr>
          <a:lstStyle/>
          <a:p>
            <a:pPr algn="ctr"/>
            <a:r>
              <a:rPr lang="en-US" sz="1200" dirty="0"/>
              <a:t>The </a:t>
            </a:r>
            <a:r>
              <a:rPr lang="en-US" sz="1200" dirty="0">
                <a:solidFill>
                  <a:srgbClr val="FF0000"/>
                </a:solidFill>
              </a:rPr>
              <a:t>results</a:t>
            </a:r>
            <a:r>
              <a:rPr lang="en-US" sz="1200" dirty="0"/>
              <a:t> were </a:t>
            </a:r>
            <a:r>
              <a:rPr lang="en-US" sz="1200" dirty="0">
                <a:solidFill>
                  <a:srgbClr val="FF0000"/>
                </a:solidFill>
              </a:rPr>
              <a:t>validated</a:t>
            </a:r>
            <a:r>
              <a:rPr lang="en-US" sz="1200" dirty="0"/>
              <a:t> using tracking code </a:t>
            </a:r>
            <a:r>
              <a:rPr lang="en-US" sz="1200" dirty="0">
                <a:solidFill>
                  <a:srgbClr val="FF0000"/>
                </a:solidFill>
              </a:rPr>
              <a:t>simulations</a:t>
            </a:r>
            <a:r>
              <a:rPr lang="en-US" sz="1200" dirty="0"/>
              <a:t> (ELEGANT) -- </a:t>
            </a:r>
            <a:r>
              <a:rPr lang="en-US" sz="1200" dirty="0">
                <a:solidFill>
                  <a:srgbClr val="FF0000"/>
                </a:solidFill>
              </a:rPr>
              <a:t>good agreement</a:t>
            </a:r>
            <a:r>
              <a:rPr lang="en-US" sz="1200" dirty="0"/>
              <a:t>. </a:t>
            </a:r>
            <a:endParaRPr lang="en-US" sz="1200" dirty="0">
              <a:solidFill>
                <a:srgbClr val="92D050"/>
              </a:solidFill>
            </a:endParaRPr>
          </a:p>
        </p:txBody>
      </p:sp>
      <p:pic>
        <p:nvPicPr>
          <p:cNvPr id="35" name="Picture 34">
            <a:extLst>
              <a:ext uri="{FF2B5EF4-FFF2-40B4-BE49-F238E27FC236}">
                <a16:creationId xmlns:a16="http://schemas.microsoft.com/office/drawing/2014/main" id="{11C41E8A-6096-4149-BB1A-69C2D7F36A71}"/>
              </a:ext>
            </a:extLst>
          </p:cNvPr>
          <p:cNvPicPr>
            <a:picLocks noChangeAspect="1"/>
          </p:cNvPicPr>
          <p:nvPr/>
        </p:nvPicPr>
        <p:blipFill>
          <a:blip r:embed="rId10"/>
          <a:stretch>
            <a:fillRect/>
          </a:stretch>
        </p:blipFill>
        <p:spPr>
          <a:xfrm>
            <a:off x="259045" y="4067914"/>
            <a:ext cx="3539173" cy="585041"/>
          </a:xfrm>
          <a:prstGeom prst="rect">
            <a:avLst/>
          </a:prstGeom>
        </p:spPr>
      </p:pic>
      <p:pic>
        <p:nvPicPr>
          <p:cNvPr id="36" name="Picture 35">
            <a:extLst>
              <a:ext uri="{FF2B5EF4-FFF2-40B4-BE49-F238E27FC236}">
                <a16:creationId xmlns:a16="http://schemas.microsoft.com/office/drawing/2014/main" id="{D7B6133F-66ED-774C-988E-18E903CB2475}"/>
              </a:ext>
            </a:extLst>
          </p:cNvPr>
          <p:cNvPicPr>
            <a:picLocks noChangeAspect="1"/>
          </p:cNvPicPr>
          <p:nvPr/>
        </p:nvPicPr>
        <p:blipFill>
          <a:blip r:embed="rId11"/>
          <a:stretch>
            <a:fillRect/>
          </a:stretch>
        </p:blipFill>
        <p:spPr>
          <a:xfrm>
            <a:off x="673140" y="3583279"/>
            <a:ext cx="2134011" cy="448793"/>
          </a:xfrm>
          <a:prstGeom prst="rect">
            <a:avLst/>
          </a:prstGeom>
        </p:spPr>
      </p:pic>
      <p:pic>
        <p:nvPicPr>
          <p:cNvPr id="37" name="Picture 36">
            <a:extLst>
              <a:ext uri="{FF2B5EF4-FFF2-40B4-BE49-F238E27FC236}">
                <a16:creationId xmlns:a16="http://schemas.microsoft.com/office/drawing/2014/main" id="{F665FA75-1056-D647-875B-A3CF099F2D80}"/>
              </a:ext>
            </a:extLst>
          </p:cNvPr>
          <p:cNvPicPr>
            <a:picLocks noChangeAspect="1"/>
          </p:cNvPicPr>
          <p:nvPr/>
        </p:nvPicPr>
        <p:blipFill>
          <a:blip r:embed="rId12"/>
          <a:stretch>
            <a:fillRect/>
          </a:stretch>
        </p:blipFill>
        <p:spPr>
          <a:xfrm rot="16200000">
            <a:off x="5402672" y="2772711"/>
            <a:ext cx="1038962" cy="381494"/>
          </a:xfrm>
          <a:prstGeom prst="rect">
            <a:avLst/>
          </a:prstGeom>
        </p:spPr>
      </p:pic>
      <p:grpSp>
        <p:nvGrpSpPr>
          <p:cNvPr id="38" name="Group 37">
            <a:extLst>
              <a:ext uri="{FF2B5EF4-FFF2-40B4-BE49-F238E27FC236}">
                <a16:creationId xmlns:a16="http://schemas.microsoft.com/office/drawing/2014/main" id="{7C487CE8-4D14-D040-AFDD-D72579AAB2FA}"/>
              </a:ext>
            </a:extLst>
          </p:cNvPr>
          <p:cNvGrpSpPr/>
          <p:nvPr/>
        </p:nvGrpSpPr>
        <p:grpSpPr>
          <a:xfrm>
            <a:off x="65189" y="4757440"/>
            <a:ext cx="4360624" cy="371230"/>
            <a:chOff x="65189" y="4757440"/>
            <a:chExt cx="4360624" cy="371230"/>
          </a:xfrm>
        </p:grpSpPr>
        <p:pic>
          <p:nvPicPr>
            <p:cNvPr id="39" name="Picture 38">
              <a:extLst>
                <a:ext uri="{FF2B5EF4-FFF2-40B4-BE49-F238E27FC236}">
                  <a16:creationId xmlns:a16="http://schemas.microsoft.com/office/drawing/2014/main" id="{A9431A2B-AB2D-C94C-9163-601C66503A47}"/>
                </a:ext>
              </a:extLst>
            </p:cNvPr>
            <p:cNvPicPr>
              <a:picLocks noChangeAspect="1"/>
            </p:cNvPicPr>
            <p:nvPr/>
          </p:nvPicPr>
          <p:blipFill>
            <a:blip r:embed="rId13"/>
            <a:stretch>
              <a:fillRect/>
            </a:stretch>
          </p:blipFill>
          <p:spPr>
            <a:xfrm>
              <a:off x="65189" y="4757440"/>
              <a:ext cx="372661" cy="371230"/>
            </a:xfrm>
            <a:prstGeom prst="rect">
              <a:avLst/>
            </a:prstGeom>
          </p:spPr>
        </p:pic>
        <p:pic>
          <p:nvPicPr>
            <p:cNvPr id="40" name="Picture 39">
              <a:extLst>
                <a:ext uri="{FF2B5EF4-FFF2-40B4-BE49-F238E27FC236}">
                  <a16:creationId xmlns:a16="http://schemas.microsoft.com/office/drawing/2014/main" id="{B42C0382-7F93-A64F-BFC3-6C430DC6AB3D}"/>
                </a:ext>
              </a:extLst>
            </p:cNvPr>
            <p:cNvPicPr>
              <a:picLocks noChangeAspect="1"/>
            </p:cNvPicPr>
            <p:nvPr/>
          </p:nvPicPr>
          <p:blipFill rotWithShape="1">
            <a:blip r:embed="rId14"/>
            <a:srcRect l="30935" t="1" b="-5099"/>
            <a:stretch/>
          </p:blipFill>
          <p:spPr>
            <a:xfrm>
              <a:off x="1244776" y="4786060"/>
              <a:ext cx="3181037" cy="341309"/>
            </a:xfrm>
            <a:prstGeom prst="rect">
              <a:avLst/>
            </a:prstGeom>
          </p:spPr>
        </p:pic>
        <p:cxnSp>
          <p:nvCxnSpPr>
            <p:cNvPr id="41" name="Straight Connector 40">
              <a:extLst>
                <a:ext uri="{FF2B5EF4-FFF2-40B4-BE49-F238E27FC236}">
                  <a16:creationId xmlns:a16="http://schemas.microsoft.com/office/drawing/2014/main" id="{A5291D8A-0B38-2F49-B4A5-E0235E1E7055}"/>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F8AD0A0B-41D3-1B44-A8C0-A5FE355C1312}"/>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3" name="Immagine 3">
              <a:extLst>
                <a:ext uri="{FF2B5EF4-FFF2-40B4-BE49-F238E27FC236}">
                  <a16:creationId xmlns:a16="http://schemas.microsoft.com/office/drawing/2014/main" id="{0BB8F5D1-E48A-6C4D-B640-290745BE368D}"/>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44" name="Straight Connector 43">
            <a:extLst>
              <a:ext uri="{FF2B5EF4-FFF2-40B4-BE49-F238E27FC236}">
                <a16:creationId xmlns:a16="http://schemas.microsoft.com/office/drawing/2014/main" id="{80D5981A-A488-224E-88F3-28A52A776B4F}"/>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45" name="Google Shape;55;p13">
            <a:extLst>
              <a:ext uri="{FF2B5EF4-FFF2-40B4-BE49-F238E27FC236}">
                <a16:creationId xmlns:a16="http://schemas.microsoft.com/office/drawing/2014/main" id="{38BC39D7-6839-1B47-8C61-0D96525751BD}"/>
              </a:ext>
            </a:extLst>
          </p:cNvPr>
          <p:cNvPicPr preferRelativeResize="0"/>
          <p:nvPr/>
        </p:nvPicPr>
        <p:blipFill>
          <a:blip r:embed="rId16">
            <a:alphaModFix/>
          </a:blip>
          <a:stretch>
            <a:fillRect/>
          </a:stretch>
        </p:blipFill>
        <p:spPr>
          <a:xfrm>
            <a:off x="4523454" y="4773769"/>
            <a:ext cx="1044104" cy="338572"/>
          </a:xfrm>
          <a:prstGeom prst="rect">
            <a:avLst/>
          </a:prstGeom>
          <a:noFill/>
          <a:ln>
            <a:noFill/>
          </a:ln>
        </p:spPr>
      </p:pic>
      <p:sp>
        <p:nvSpPr>
          <p:cNvPr id="46" name="Google Shape;60;p13">
            <a:extLst>
              <a:ext uri="{FF2B5EF4-FFF2-40B4-BE49-F238E27FC236}">
                <a16:creationId xmlns:a16="http://schemas.microsoft.com/office/drawing/2014/main" id="{AC2384BF-EEB1-9E4E-8A41-B75B33C8072F}"/>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1783549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8" name="Google Shape;8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lvl="0"/>
            <a:r>
              <a:rPr lang="it" dirty="0"/>
              <a:t>23/25</a:t>
            </a:r>
            <a:endParaRPr dirty="0"/>
          </a:p>
        </p:txBody>
      </p:sp>
      <p:sp>
        <p:nvSpPr>
          <p:cNvPr id="4" name="Rectangle 3">
            <a:extLst>
              <a:ext uri="{FF2B5EF4-FFF2-40B4-BE49-F238E27FC236}">
                <a16:creationId xmlns:a16="http://schemas.microsoft.com/office/drawing/2014/main" id="{A1F77021-5B60-8E4E-9966-220C9CE29A3C}"/>
              </a:ext>
            </a:extLst>
          </p:cNvPr>
          <p:cNvSpPr/>
          <p:nvPr/>
        </p:nvSpPr>
        <p:spPr>
          <a:xfrm>
            <a:off x="991687" y="-10562"/>
            <a:ext cx="2569934" cy="923330"/>
          </a:xfrm>
          <a:prstGeom prst="rect">
            <a:avLst/>
          </a:prstGeom>
          <a:noFill/>
        </p:spPr>
        <p:txBody>
          <a:bodyPr wrap="none" lIns="91440" tIns="45720" rIns="91440" bIns="45720">
            <a:spAutoFit/>
          </a:bodyPr>
          <a:lstStyle/>
          <a:p>
            <a:pPr algn="ctr"/>
            <a:r>
              <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rPr>
              <a:t>Outline</a:t>
            </a:r>
          </a:p>
        </p:txBody>
      </p:sp>
      <p:cxnSp>
        <p:nvCxnSpPr>
          <p:cNvPr id="13" name="Straight Connector 12">
            <a:extLst>
              <a:ext uri="{FF2B5EF4-FFF2-40B4-BE49-F238E27FC236}">
                <a16:creationId xmlns:a16="http://schemas.microsoft.com/office/drawing/2014/main" id="{ED55E854-A98A-E64F-8DA5-7E56C5F20F2E}"/>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E1BCC9C-77C3-FE45-A4BF-9FE9A0EB9016}"/>
              </a:ext>
            </a:extLst>
          </p:cNvPr>
          <p:cNvSpPr txBox="1"/>
          <p:nvPr/>
        </p:nvSpPr>
        <p:spPr>
          <a:xfrm>
            <a:off x="282630" y="912768"/>
            <a:ext cx="3988048" cy="4247317"/>
          </a:xfrm>
          <a:prstGeom prst="rect">
            <a:avLst/>
          </a:prstGeom>
          <a:noFill/>
        </p:spPr>
        <p:txBody>
          <a:bodyPr wrap="square" rtlCol="0">
            <a:spAutoFit/>
          </a:bodyPr>
          <a:lstStyle/>
          <a:p>
            <a:pPr marL="214313" indent="-214313">
              <a:buFont typeface="Wingdings" pitchFamily="2" charset="2"/>
              <a:buChar char="q"/>
            </a:pPr>
            <a:r>
              <a:rPr lang="en-US" sz="1800" dirty="0"/>
              <a:t>CLEAR (CERN Linear Electron Accelerator for Research)</a:t>
            </a:r>
          </a:p>
          <a:p>
            <a:pPr marL="214313" indent="-214313">
              <a:buFont typeface="Wingdings" pitchFamily="2" charset="2"/>
              <a:buChar char="q"/>
            </a:pPr>
            <a:r>
              <a:rPr lang="en-US" sz="1800" dirty="0"/>
              <a:t>Wakefields measurements</a:t>
            </a:r>
          </a:p>
          <a:p>
            <a:pPr marL="557213" lvl="1" indent="-214313">
              <a:buFont typeface="Wingdings" pitchFamily="2" charset="2"/>
              <a:buChar char="Ø"/>
            </a:pPr>
            <a:r>
              <a:rPr lang="en-US" sz="1800" dirty="0"/>
              <a:t>Background</a:t>
            </a:r>
          </a:p>
          <a:p>
            <a:pPr marL="557213" lvl="1" indent="-214313">
              <a:buFont typeface="Wingdings" pitchFamily="2" charset="2"/>
              <a:buChar char="Ø"/>
            </a:pPr>
            <a:r>
              <a:rPr lang="en-US" sz="1800" dirty="0"/>
              <a:t>Problem</a:t>
            </a:r>
          </a:p>
          <a:p>
            <a:pPr marL="557213" lvl="1" indent="-214313">
              <a:buFont typeface="Wingdings" pitchFamily="2" charset="2"/>
              <a:buChar char="Ø"/>
            </a:pPr>
            <a:r>
              <a:rPr lang="en-US" sz="1800" dirty="0"/>
              <a:t>Proposal</a:t>
            </a:r>
          </a:p>
          <a:p>
            <a:pPr marL="557213" lvl="1" indent="-214313">
              <a:buFont typeface="Wingdings" pitchFamily="2" charset="2"/>
              <a:buChar char="Ø"/>
            </a:pPr>
            <a:r>
              <a:rPr lang="en-US" sz="1800" dirty="0"/>
              <a:t>Results</a:t>
            </a:r>
          </a:p>
          <a:p>
            <a:pPr marL="214313" indent="-214313">
              <a:buFont typeface="Wingdings" pitchFamily="2" charset="2"/>
              <a:buChar char="q"/>
            </a:pPr>
            <a:r>
              <a:rPr lang="en-US" sz="1800" dirty="0"/>
              <a:t>Bunch length study</a:t>
            </a:r>
          </a:p>
          <a:p>
            <a:pPr marL="557213" lvl="1" indent="-214313">
              <a:buFont typeface="Wingdings" pitchFamily="2" charset="2"/>
              <a:buChar char="Ø"/>
            </a:pPr>
            <a:r>
              <a:rPr lang="en-US" sz="1800" dirty="0"/>
              <a:t>Background</a:t>
            </a:r>
          </a:p>
          <a:p>
            <a:pPr marL="557213" lvl="1" indent="-214313">
              <a:buFont typeface="Wingdings" pitchFamily="2" charset="2"/>
              <a:buChar char="Ø"/>
            </a:pPr>
            <a:r>
              <a:rPr lang="en-US" sz="1800" dirty="0"/>
              <a:t>Problem</a:t>
            </a:r>
          </a:p>
          <a:p>
            <a:pPr marL="557213" lvl="1" indent="-214313">
              <a:buFont typeface="Wingdings" pitchFamily="2" charset="2"/>
              <a:buChar char="Ø"/>
            </a:pPr>
            <a:r>
              <a:rPr lang="en-US" sz="1800" dirty="0"/>
              <a:t>Proposal</a:t>
            </a:r>
          </a:p>
          <a:p>
            <a:pPr marL="557213" lvl="1" indent="-214313">
              <a:buFont typeface="Wingdings" pitchFamily="2" charset="2"/>
              <a:buChar char="Ø"/>
            </a:pPr>
            <a:r>
              <a:rPr lang="en-US" sz="1800" dirty="0"/>
              <a:t>Results</a:t>
            </a:r>
          </a:p>
          <a:p>
            <a:pPr marL="214313" indent="-214313">
              <a:buFont typeface="Wingdings" pitchFamily="2" charset="2"/>
              <a:buChar char="q"/>
            </a:pPr>
            <a:r>
              <a:rPr lang="en-US" sz="1800" dirty="0">
                <a:solidFill>
                  <a:srgbClr val="FF0000"/>
                </a:solidFill>
              </a:rPr>
              <a:t>Conclusions</a:t>
            </a:r>
          </a:p>
          <a:p>
            <a:pPr marL="214313" indent="-214313">
              <a:buFont typeface="Wingdings" pitchFamily="2" charset="2"/>
              <a:buChar char="q"/>
            </a:pPr>
            <a:endParaRPr lang="en-US" sz="1800" dirty="0"/>
          </a:p>
          <a:p>
            <a:pPr marL="214313" indent="-214313">
              <a:buFont typeface="Wingdings" pitchFamily="2" charset="2"/>
              <a:buChar char="q"/>
            </a:pPr>
            <a:endParaRPr lang="en-US" sz="1800" dirty="0"/>
          </a:p>
        </p:txBody>
      </p:sp>
      <p:pic>
        <p:nvPicPr>
          <p:cNvPr id="5" name="Picture 4">
            <a:extLst>
              <a:ext uri="{FF2B5EF4-FFF2-40B4-BE49-F238E27FC236}">
                <a16:creationId xmlns:a16="http://schemas.microsoft.com/office/drawing/2014/main" id="{C0249500-C34F-004C-A364-833A934CC6CF}"/>
              </a:ext>
            </a:extLst>
          </p:cNvPr>
          <p:cNvPicPr>
            <a:picLocks noChangeAspect="1"/>
          </p:cNvPicPr>
          <p:nvPr/>
        </p:nvPicPr>
        <p:blipFill>
          <a:blip r:embed="rId3"/>
          <a:stretch>
            <a:fillRect/>
          </a:stretch>
        </p:blipFill>
        <p:spPr>
          <a:xfrm>
            <a:off x="3617241" y="1707654"/>
            <a:ext cx="5178148" cy="2667531"/>
          </a:xfrm>
          <a:prstGeom prst="snip2DiagRect">
            <a:avLst>
              <a:gd name="adj1" fmla="val 0"/>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16" name="Group 15">
            <a:extLst>
              <a:ext uri="{FF2B5EF4-FFF2-40B4-BE49-F238E27FC236}">
                <a16:creationId xmlns:a16="http://schemas.microsoft.com/office/drawing/2014/main" id="{FB9F6D38-8B2F-3D4B-8B29-385E4BF36419}"/>
              </a:ext>
            </a:extLst>
          </p:cNvPr>
          <p:cNvGrpSpPr/>
          <p:nvPr/>
        </p:nvGrpSpPr>
        <p:grpSpPr>
          <a:xfrm>
            <a:off x="65189" y="4757440"/>
            <a:ext cx="4360624" cy="371230"/>
            <a:chOff x="65189" y="4757440"/>
            <a:chExt cx="4360624" cy="371230"/>
          </a:xfrm>
        </p:grpSpPr>
        <p:pic>
          <p:nvPicPr>
            <p:cNvPr id="17" name="Picture 16">
              <a:extLst>
                <a:ext uri="{FF2B5EF4-FFF2-40B4-BE49-F238E27FC236}">
                  <a16:creationId xmlns:a16="http://schemas.microsoft.com/office/drawing/2014/main" id="{924C1B94-4AD8-2444-9177-581FB262A728}"/>
                </a:ext>
              </a:extLst>
            </p:cNvPr>
            <p:cNvPicPr>
              <a:picLocks noChangeAspect="1"/>
            </p:cNvPicPr>
            <p:nvPr/>
          </p:nvPicPr>
          <p:blipFill>
            <a:blip r:embed="rId4"/>
            <a:stretch>
              <a:fillRect/>
            </a:stretch>
          </p:blipFill>
          <p:spPr>
            <a:xfrm>
              <a:off x="65189" y="4757440"/>
              <a:ext cx="372661" cy="371230"/>
            </a:xfrm>
            <a:prstGeom prst="rect">
              <a:avLst/>
            </a:prstGeom>
          </p:spPr>
        </p:pic>
        <p:pic>
          <p:nvPicPr>
            <p:cNvPr id="18" name="Picture 17">
              <a:extLst>
                <a:ext uri="{FF2B5EF4-FFF2-40B4-BE49-F238E27FC236}">
                  <a16:creationId xmlns:a16="http://schemas.microsoft.com/office/drawing/2014/main" id="{BEB0C4E6-23BA-464C-929A-1B3B55150EE5}"/>
                </a:ext>
              </a:extLst>
            </p:cNvPr>
            <p:cNvPicPr>
              <a:picLocks noChangeAspect="1"/>
            </p:cNvPicPr>
            <p:nvPr/>
          </p:nvPicPr>
          <p:blipFill rotWithShape="1">
            <a:blip r:embed="rId5"/>
            <a:srcRect l="30935" t="1" b="-5099"/>
            <a:stretch/>
          </p:blipFill>
          <p:spPr>
            <a:xfrm>
              <a:off x="1244776" y="4786060"/>
              <a:ext cx="3181037" cy="341309"/>
            </a:xfrm>
            <a:prstGeom prst="rect">
              <a:avLst/>
            </a:prstGeom>
          </p:spPr>
        </p:pic>
        <p:cxnSp>
          <p:nvCxnSpPr>
            <p:cNvPr id="22" name="Straight Connector 21">
              <a:extLst>
                <a:ext uri="{FF2B5EF4-FFF2-40B4-BE49-F238E27FC236}">
                  <a16:creationId xmlns:a16="http://schemas.microsoft.com/office/drawing/2014/main" id="{0B3C517D-6F25-0144-81DB-7B097F86B16E}"/>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4F502CBA-7F7A-B34C-850B-C17152109746}"/>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4" name="Immagine 3">
              <a:extLst>
                <a:ext uri="{FF2B5EF4-FFF2-40B4-BE49-F238E27FC236}">
                  <a16:creationId xmlns:a16="http://schemas.microsoft.com/office/drawing/2014/main" id="{346F409F-684D-1D4F-A759-88A1971747F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4" name="Straight Connector 13">
            <a:extLst>
              <a:ext uri="{FF2B5EF4-FFF2-40B4-BE49-F238E27FC236}">
                <a16:creationId xmlns:a16="http://schemas.microsoft.com/office/drawing/2014/main" id="{042DDD50-CA98-AD4A-B83D-DBB4B75B84CA}"/>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9" name="Google Shape;55;p13">
            <a:extLst>
              <a:ext uri="{FF2B5EF4-FFF2-40B4-BE49-F238E27FC236}">
                <a16:creationId xmlns:a16="http://schemas.microsoft.com/office/drawing/2014/main" id="{841A991B-AD39-0441-955D-34B73D3F76B9}"/>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20" name="Google Shape;60;p13">
            <a:extLst>
              <a:ext uri="{FF2B5EF4-FFF2-40B4-BE49-F238E27FC236}">
                <a16:creationId xmlns:a16="http://schemas.microsoft.com/office/drawing/2014/main" id="{34A17859-7C5D-254D-A6D3-A1D6614018E7}"/>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3878946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24</a:t>
            </a:r>
            <a:r>
              <a:rPr lang="it" dirty="0"/>
              <a:t>/25</a:t>
            </a:r>
            <a:endParaRPr lang="it-IT" dirty="0"/>
          </a:p>
        </p:txBody>
      </p:sp>
      <p:cxnSp>
        <p:nvCxnSpPr>
          <p:cNvPr id="8" name="Straight Connector 7">
            <a:extLst>
              <a:ext uri="{FF2B5EF4-FFF2-40B4-BE49-F238E27FC236}">
                <a16:creationId xmlns:a16="http://schemas.microsoft.com/office/drawing/2014/main" id="{C34FFBB0-0491-9F4B-BB93-2ED81A67300A}"/>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D6B48D6-CFA3-C043-8262-B48FBABB1272}"/>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FF3D78DB-6EBC-2C4E-A5D1-C6DD3B77C993}"/>
              </a:ext>
            </a:extLst>
          </p:cNvPr>
          <p:cNvSpPr txBox="1"/>
          <p:nvPr/>
        </p:nvSpPr>
        <p:spPr>
          <a:xfrm>
            <a:off x="3543455" y="80802"/>
            <a:ext cx="2145139" cy="523220"/>
          </a:xfrm>
          <a:prstGeom prst="rect">
            <a:avLst/>
          </a:prstGeom>
          <a:noFill/>
        </p:spPr>
        <p:txBody>
          <a:bodyPr wrap="none" rtlCol="0">
            <a:spAutoFit/>
          </a:bodyPr>
          <a:lstStyle/>
          <a:p>
            <a:r>
              <a:rPr lang="en-US" sz="2800" dirty="0"/>
              <a:t>Conclusions</a:t>
            </a:r>
          </a:p>
        </p:txBody>
      </p:sp>
      <p:grpSp>
        <p:nvGrpSpPr>
          <p:cNvPr id="9" name="Group 8">
            <a:extLst>
              <a:ext uri="{FF2B5EF4-FFF2-40B4-BE49-F238E27FC236}">
                <a16:creationId xmlns:a16="http://schemas.microsoft.com/office/drawing/2014/main" id="{70BEBFCD-BCDA-BC40-9ED7-1664B3730259}"/>
              </a:ext>
            </a:extLst>
          </p:cNvPr>
          <p:cNvGrpSpPr/>
          <p:nvPr/>
        </p:nvGrpSpPr>
        <p:grpSpPr>
          <a:xfrm>
            <a:off x="323528" y="771550"/>
            <a:ext cx="8445436" cy="4185761"/>
            <a:chOff x="457200" y="982193"/>
            <a:chExt cx="8445436" cy="4185761"/>
          </a:xfrm>
        </p:grpSpPr>
        <p:sp>
          <p:nvSpPr>
            <p:cNvPr id="13" name="TextBox 12">
              <a:extLst>
                <a:ext uri="{FF2B5EF4-FFF2-40B4-BE49-F238E27FC236}">
                  <a16:creationId xmlns:a16="http://schemas.microsoft.com/office/drawing/2014/main" id="{E7CC5850-71A6-054C-9205-FA7E3169FD86}"/>
                </a:ext>
              </a:extLst>
            </p:cNvPr>
            <p:cNvSpPr txBox="1"/>
            <p:nvPr/>
          </p:nvSpPr>
          <p:spPr>
            <a:xfrm>
              <a:off x="457200" y="982193"/>
              <a:ext cx="8445436" cy="4185761"/>
            </a:xfrm>
            <a:prstGeom prst="rect">
              <a:avLst/>
            </a:prstGeom>
            <a:noFill/>
          </p:spPr>
          <p:txBody>
            <a:bodyPr wrap="square" rtlCol="0">
              <a:spAutoFit/>
            </a:bodyPr>
            <a:lstStyle/>
            <a:p>
              <a:pPr marL="285750" indent="-285750">
                <a:buFont typeface="Arial" panose="020B0604020202020204" pitchFamily="34" charset="0"/>
                <a:buChar char="•"/>
              </a:pPr>
              <a:r>
                <a:rPr lang="en-US" b="1" dirty="0"/>
                <a:t>Wakefield</a:t>
              </a:r>
              <a:endParaRPr lang="en-US" dirty="0"/>
            </a:p>
            <a:p>
              <a:pPr marL="742950" lvl="1" indent="-285750">
                <a:buFont typeface="Wingdings" pitchFamily="2" charset="2"/>
                <a:buChar char="§"/>
              </a:pPr>
              <a:endParaRPr lang="en-US" dirty="0"/>
            </a:p>
            <a:p>
              <a:pPr marL="742950" lvl="1" indent="-285750">
                <a:buFont typeface="Wingdings" pitchFamily="2" charset="2"/>
                <a:buChar char="§"/>
              </a:pPr>
              <a:r>
                <a:rPr lang="en-US" dirty="0"/>
                <a:t>The proposed measurement method, which uses a beam screen, was validated; in both single bunch and multi bunch operation.</a:t>
              </a:r>
            </a:p>
            <a:p>
              <a:pPr marL="742950" lvl="1" indent="-285750">
                <a:buFont typeface="Wingdings" pitchFamily="2" charset="2"/>
                <a:buChar char="§"/>
              </a:pPr>
              <a:r>
                <a:rPr lang="en-US" dirty="0"/>
                <a:t>The assumption of the dominant dipolar component was demonstrated.</a:t>
              </a:r>
            </a:p>
            <a:p>
              <a:pPr marL="742950" lvl="1" indent="-285750">
                <a:buFont typeface="Wingdings" pitchFamily="2" charset="2"/>
                <a:buChar char="§"/>
              </a:pPr>
              <a:r>
                <a:rPr lang="en-US" dirty="0"/>
                <a:t>The assumption of linear dependence with the charge was demonstrated.</a:t>
              </a:r>
            </a:p>
            <a:p>
              <a:pPr marL="742950" lvl="1" indent="-285750">
                <a:buFont typeface="Wingdings" pitchFamily="2" charset="2"/>
                <a:buChar char="§"/>
              </a:pPr>
              <a:r>
                <a:rPr lang="en-US" dirty="0"/>
                <a:t>The wakefields affecting the CLIC structure were characterized and assessed. The results are consistent with what is expected from the analytical formulas.</a:t>
              </a:r>
            </a:p>
            <a:p>
              <a:pPr marL="742950" lvl="1" indent="-285750">
                <a:buFont typeface="Wingdings" pitchFamily="2" charset="2"/>
                <a:buChar char="§"/>
              </a:pPr>
              <a:endParaRPr lang="en-US" dirty="0"/>
            </a:p>
            <a:p>
              <a:pPr marL="285750" indent="-285750">
                <a:buFont typeface="Arial" panose="020B0604020202020204" pitchFamily="34" charset="0"/>
                <a:buChar char="•"/>
              </a:pPr>
              <a:r>
                <a:rPr lang="en-US" b="1" dirty="0"/>
                <a:t>Bunch length</a:t>
              </a:r>
            </a:p>
            <a:p>
              <a:pPr marL="285750" indent="-285750">
                <a:buFont typeface="Arial" panose="020B0604020202020204" pitchFamily="34" charset="0"/>
                <a:buChar char="•"/>
              </a:pPr>
              <a:endParaRPr lang="en-US" b="1" dirty="0"/>
            </a:p>
            <a:p>
              <a:pPr marL="742950" lvl="1" indent="-285750">
                <a:buFont typeface="Wingdings" pitchFamily="2" charset="2"/>
                <a:buChar char="§"/>
              </a:pPr>
              <a:r>
                <a:rPr lang="en-US" dirty="0"/>
                <a:t>A novel measurement procedure for investigating the correlations between longitudinal position and transverse position/divergence was developed.</a:t>
              </a:r>
            </a:p>
            <a:p>
              <a:pPr marL="742950" lvl="1" indent="-285750">
                <a:buFont typeface="Wingdings" pitchFamily="2" charset="2"/>
                <a:buChar char="§"/>
              </a:pPr>
              <a:r>
                <a:rPr lang="en-US" dirty="0"/>
                <a:t>A novel measurement procedure for investigating Energy spread and Energy chirp was developed.</a:t>
              </a:r>
            </a:p>
            <a:p>
              <a:pPr marL="742950" lvl="1" indent="-285750">
                <a:buFont typeface="Wingdings" pitchFamily="2" charset="2"/>
                <a:buChar char="§"/>
              </a:pPr>
              <a:r>
                <a:rPr lang="en-US" dirty="0"/>
                <a:t>The novel layout's validity, including the focusing element to perform the bunch length measurement, was assessed.</a:t>
              </a:r>
            </a:p>
            <a:p>
              <a:pPr marL="742950" lvl="1" indent="-285750">
                <a:buFont typeface="Wingdings" pitchFamily="2" charset="2"/>
                <a:buChar char="§"/>
              </a:pPr>
              <a:r>
                <a:rPr lang="en-US" dirty="0"/>
                <a:t>Really promising resolution and uncertainty enhancements were studied.</a:t>
              </a:r>
            </a:p>
            <a:p>
              <a:pPr marL="742950" lvl="1" indent="-285750">
                <a:buFont typeface="Wingdings" pitchFamily="2" charset="2"/>
                <a:buChar char="§"/>
              </a:pPr>
              <a:endParaRPr lang="en-US" dirty="0"/>
            </a:p>
          </p:txBody>
        </p:sp>
        <p:cxnSp>
          <p:nvCxnSpPr>
            <p:cNvPr id="16" name="Straight Connector 15">
              <a:extLst>
                <a:ext uri="{FF2B5EF4-FFF2-40B4-BE49-F238E27FC236}">
                  <a16:creationId xmlns:a16="http://schemas.microsoft.com/office/drawing/2014/main" id="{AE7EDBAF-5E22-4B4D-A473-9341E8320C49}"/>
                </a:ext>
              </a:extLst>
            </p:cNvPr>
            <p:cNvCxnSpPr>
              <a:cxnSpLocks/>
            </p:cNvCxnSpPr>
            <p:nvPr/>
          </p:nvCxnSpPr>
          <p:spPr>
            <a:xfrm>
              <a:off x="755576" y="1275606"/>
              <a:ext cx="6264696"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cxnSp>
        <p:nvCxnSpPr>
          <p:cNvPr id="17" name="Straight Connector 16">
            <a:extLst>
              <a:ext uri="{FF2B5EF4-FFF2-40B4-BE49-F238E27FC236}">
                <a16:creationId xmlns:a16="http://schemas.microsoft.com/office/drawing/2014/main" id="{10C68113-FB06-E54A-BB20-94283BE846DC}"/>
              </a:ext>
            </a:extLst>
          </p:cNvPr>
          <p:cNvCxnSpPr>
            <a:cxnSpLocks/>
          </p:cNvCxnSpPr>
          <p:nvPr/>
        </p:nvCxnSpPr>
        <p:spPr>
          <a:xfrm>
            <a:off x="621904" y="3003798"/>
            <a:ext cx="6264696"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957588DC-AEF6-B648-8196-FFFE1FA860B1}"/>
              </a:ext>
            </a:extLst>
          </p:cNvPr>
          <p:cNvGrpSpPr/>
          <p:nvPr/>
        </p:nvGrpSpPr>
        <p:grpSpPr>
          <a:xfrm>
            <a:off x="65189" y="4757440"/>
            <a:ext cx="4360624" cy="371230"/>
            <a:chOff x="65189" y="4757440"/>
            <a:chExt cx="4360624" cy="371230"/>
          </a:xfrm>
        </p:grpSpPr>
        <p:pic>
          <p:nvPicPr>
            <p:cNvPr id="19" name="Picture 18">
              <a:extLst>
                <a:ext uri="{FF2B5EF4-FFF2-40B4-BE49-F238E27FC236}">
                  <a16:creationId xmlns:a16="http://schemas.microsoft.com/office/drawing/2014/main" id="{75198C79-41A7-7044-8E85-416086BF5A9D}"/>
                </a:ext>
              </a:extLst>
            </p:cNvPr>
            <p:cNvPicPr>
              <a:picLocks noChangeAspect="1"/>
            </p:cNvPicPr>
            <p:nvPr/>
          </p:nvPicPr>
          <p:blipFill>
            <a:blip r:embed="rId3"/>
            <a:stretch>
              <a:fillRect/>
            </a:stretch>
          </p:blipFill>
          <p:spPr>
            <a:xfrm>
              <a:off x="65189" y="4757440"/>
              <a:ext cx="372661" cy="371230"/>
            </a:xfrm>
            <a:prstGeom prst="rect">
              <a:avLst/>
            </a:prstGeom>
          </p:spPr>
        </p:pic>
        <p:pic>
          <p:nvPicPr>
            <p:cNvPr id="20" name="Picture 19">
              <a:extLst>
                <a:ext uri="{FF2B5EF4-FFF2-40B4-BE49-F238E27FC236}">
                  <a16:creationId xmlns:a16="http://schemas.microsoft.com/office/drawing/2014/main" id="{94246BCE-26E8-5343-B549-0AAC86EE4362}"/>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21" name="Straight Connector 20">
              <a:extLst>
                <a:ext uri="{FF2B5EF4-FFF2-40B4-BE49-F238E27FC236}">
                  <a16:creationId xmlns:a16="http://schemas.microsoft.com/office/drawing/2014/main" id="{31E57F66-C752-4E45-B615-619E53EA2BAD}"/>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691356F1-0427-DD44-AB3D-EA4AF440EAE8}"/>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3" name="Immagine 3">
              <a:extLst>
                <a:ext uri="{FF2B5EF4-FFF2-40B4-BE49-F238E27FC236}">
                  <a16:creationId xmlns:a16="http://schemas.microsoft.com/office/drawing/2014/main" id="{13D0DDC7-50D9-5946-B520-EC882F6723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24" name="Straight Connector 23">
            <a:extLst>
              <a:ext uri="{FF2B5EF4-FFF2-40B4-BE49-F238E27FC236}">
                <a16:creationId xmlns:a16="http://schemas.microsoft.com/office/drawing/2014/main" id="{180BED7E-9810-4B45-B4F6-2FAFBCC160C4}"/>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5" name="Google Shape;55;p13">
            <a:extLst>
              <a:ext uri="{FF2B5EF4-FFF2-40B4-BE49-F238E27FC236}">
                <a16:creationId xmlns:a16="http://schemas.microsoft.com/office/drawing/2014/main" id="{672B78E7-746F-7449-9960-D3363FB65EC5}"/>
              </a:ext>
            </a:extLst>
          </p:cNvPr>
          <p:cNvPicPr preferRelativeResize="0"/>
          <p:nvPr/>
        </p:nvPicPr>
        <p:blipFill>
          <a:blip r:embed="rId6">
            <a:alphaModFix/>
          </a:blip>
          <a:stretch>
            <a:fillRect/>
          </a:stretch>
        </p:blipFill>
        <p:spPr>
          <a:xfrm>
            <a:off x="4523454" y="4773769"/>
            <a:ext cx="1044104" cy="338572"/>
          </a:xfrm>
          <a:prstGeom prst="rect">
            <a:avLst/>
          </a:prstGeom>
          <a:noFill/>
          <a:ln>
            <a:noFill/>
          </a:ln>
        </p:spPr>
      </p:pic>
      <p:sp>
        <p:nvSpPr>
          <p:cNvPr id="26" name="Google Shape;60;p13">
            <a:extLst>
              <a:ext uri="{FF2B5EF4-FFF2-40B4-BE49-F238E27FC236}">
                <a16:creationId xmlns:a16="http://schemas.microsoft.com/office/drawing/2014/main" id="{AD9ACEFA-7039-E54E-9953-B4FE1A10317C}"/>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29702451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9" name="Google Shape;59;p13"/>
          <p:cNvSpPr txBox="1"/>
          <p:nvPr/>
        </p:nvSpPr>
        <p:spPr>
          <a:xfrm>
            <a:off x="1160270" y="1741747"/>
            <a:ext cx="6732600" cy="1314900"/>
          </a:xfrm>
          <a:prstGeom prst="rect">
            <a:avLst/>
          </a:prstGeom>
          <a:noFill/>
          <a:ln>
            <a:noFill/>
          </a:ln>
        </p:spPr>
        <p:txBody>
          <a:bodyPr spcFirstLastPara="1" wrap="square" lIns="91425" tIns="91425" rIns="91425" bIns="91425" anchor="t" anchorCtr="0">
            <a:noAutofit/>
          </a:bodyPr>
          <a:lstStyle/>
          <a:p>
            <a:pPr lvl="0" algn="ctr">
              <a:lnSpc>
                <a:spcPct val="115000"/>
              </a:lnSpc>
            </a:pPr>
            <a:endParaRPr sz="5400" b="1" dirty="0">
              <a:solidFill>
                <a:schemeClr val="dk1"/>
              </a:solidFill>
              <a:latin typeface="Calibri"/>
              <a:ea typeface="Calibri"/>
              <a:cs typeface="Calibri"/>
              <a:sym typeface="Calibri"/>
            </a:endParaRPr>
          </a:p>
        </p:txBody>
      </p:sp>
      <p:sp>
        <p:nvSpPr>
          <p:cNvPr id="63" name="Google Shape;63;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it" dirty="0"/>
              <a:t>25/25</a:t>
            </a:r>
            <a:endParaRPr dirty="0"/>
          </a:p>
        </p:txBody>
      </p:sp>
      <p:cxnSp>
        <p:nvCxnSpPr>
          <p:cNvPr id="13" name="Straight Connector 12">
            <a:extLst>
              <a:ext uri="{FF2B5EF4-FFF2-40B4-BE49-F238E27FC236}">
                <a16:creationId xmlns:a16="http://schemas.microsoft.com/office/drawing/2014/main" id="{FDA11410-EFD1-CE4E-9942-B66AF04438FA}"/>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14A4DA9E-6B0F-4A44-B9A7-5EE97AD4C29A}"/>
              </a:ext>
            </a:extLst>
          </p:cNvPr>
          <p:cNvGrpSpPr/>
          <p:nvPr/>
        </p:nvGrpSpPr>
        <p:grpSpPr>
          <a:xfrm>
            <a:off x="65189" y="4757440"/>
            <a:ext cx="4360624" cy="371230"/>
            <a:chOff x="65189" y="4757440"/>
            <a:chExt cx="4360624" cy="371230"/>
          </a:xfrm>
        </p:grpSpPr>
        <p:pic>
          <p:nvPicPr>
            <p:cNvPr id="16" name="Picture 15">
              <a:extLst>
                <a:ext uri="{FF2B5EF4-FFF2-40B4-BE49-F238E27FC236}">
                  <a16:creationId xmlns:a16="http://schemas.microsoft.com/office/drawing/2014/main" id="{298D55B3-2BCF-D84E-BFC1-F5F76184670D}"/>
                </a:ext>
              </a:extLst>
            </p:cNvPr>
            <p:cNvPicPr>
              <a:picLocks noChangeAspect="1"/>
            </p:cNvPicPr>
            <p:nvPr/>
          </p:nvPicPr>
          <p:blipFill>
            <a:blip r:embed="rId3"/>
            <a:stretch>
              <a:fillRect/>
            </a:stretch>
          </p:blipFill>
          <p:spPr>
            <a:xfrm>
              <a:off x="65189" y="4757440"/>
              <a:ext cx="372661" cy="371230"/>
            </a:xfrm>
            <a:prstGeom prst="rect">
              <a:avLst/>
            </a:prstGeom>
          </p:spPr>
        </p:pic>
        <p:pic>
          <p:nvPicPr>
            <p:cNvPr id="17" name="Picture 16">
              <a:extLst>
                <a:ext uri="{FF2B5EF4-FFF2-40B4-BE49-F238E27FC236}">
                  <a16:creationId xmlns:a16="http://schemas.microsoft.com/office/drawing/2014/main" id="{32576A85-4448-BE4E-B91D-77396F79120D}"/>
                </a:ext>
              </a:extLst>
            </p:cNvPr>
            <p:cNvPicPr>
              <a:picLocks noChangeAspect="1"/>
            </p:cNvPicPr>
            <p:nvPr/>
          </p:nvPicPr>
          <p:blipFill rotWithShape="1">
            <a:blip r:embed="rId4"/>
            <a:srcRect l="30935" t="1" b="-5099"/>
            <a:stretch/>
          </p:blipFill>
          <p:spPr>
            <a:xfrm>
              <a:off x="1244776" y="4786060"/>
              <a:ext cx="3181037" cy="341309"/>
            </a:xfrm>
            <a:prstGeom prst="rect">
              <a:avLst/>
            </a:prstGeom>
          </p:spPr>
        </p:pic>
        <p:cxnSp>
          <p:nvCxnSpPr>
            <p:cNvPr id="18" name="Straight Connector 17">
              <a:extLst>
                <a:ext uri="{FF2B5EF4-FFF2-40B4-BE49-F238E27FC236}">
                  <a16:creationId xmlns:a16="http://schemas.microsoft.com/office/drawing/2014/main" id="{7388B006-1117-D34F-9B6C-0AAC32DA131C}"/>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0478D2F6-0C14-5145-8D78-0A237086284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0" name="Immagine 3">
              <a:extLst>
                <a:ext uri="{FF2B5EF4-FFF2-40B4-BE49-F238E27FC236}">
                  <a16:creationId xmlns:a16="http://schemas.microsoft.com/office/drawing/2014/main" id="{81AB6918-0A44-524E-B8C5-0496F70E629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12" name="Rectangle 11">
            <a:extLst>
              <a:ext uri="{FF2B5EF4-FFF2-40B4-BE49-F238E27FC236}">
                <a16:creationId xmlns:a16="http://schemas.microsoft.com/office/drawing/2014/main" id="{1FC5BD18-2C13-2744-B6BF-0ADCC86B44BA}"/>
              </a:ext>
            </a:extLst>
          </p:cNvPr>
          <p:cNvSpPr/>
          <p:nvPr/>
        </p:nvSpPr>
        <p:spPr>
          <a:xfrm>
            <a:off x="-252536" y="3794212"/>
            <a:ext cx="9396536" cy="923330"/>
          </a:xfrm>
          <a:prstGeom prst="rect">
            <a:avLst/>
          </a:prstGeom>
          <a:noFill/>
        </p:spPr>
        <p:txBody>
          <a:bodyPr wrap="square" lIns="91440" tIns="45720" rIns="91440" bIns="45720">
            <a:spAutoFit/>
          </a:bodyPr>
          <a:lstStyle/>
          <a:p>
            <a:pPr algn="ctr"/>
            <a:r>
              <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rPr>
              <a:t>Thanks for </a:t>
            </a:r>
            <a:r>
              <a:rPr lang="en-US" sz="5400" b="1" dirty="0">
                <a:ln w="12700">
                  <a:solidFill>
                    <a:schemeClr val="accent5"/>
                  </a:solidFill>
                  <a:prstDash val="solid"/>
                </a:ln>
                <a:pattFill prst="ltDnDiag">
                  <a:fgClr>
                    <a:schemeClr val="accent5">
                      <a:lumMod val="60000"/>
                      <a:lumOff val="40000"/>
                    </a:schemeClr>
                  </a:fgClr>
                  <a:bgClr>
                    <a:schemeClr val="bg1"/>
                  </a:bgClr>
                </a:pattFill>
              </a:rPr>
              <a:t>your attention</a:t>
            </a:r>
            <a:endPar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pic>
        <p:nvPicPr>
          <p:cNvPr id="2" name="Picture 1">
            <a:extLst>
              <a:ext uri="{FF2B5EF4-FFF2-40B4-BE49-F238E27FC236}">
                <a16:creationId xmlns:a16="http://schemas.microsoft.com/office/drawing/2014/main" id="{73118CD9-DC50-604A-8D32-9C61BF74DF33}"/>
              </a:ext>
            </a:extLst>
          </p:cNvPr>
          <p:cNvPicPr>
            <a:picLocks noChangeAspect="1"/>
          </p:cNvPicPr>
          <p:nvPr/>
        </p:nvPicPr>
        <p:blipFill>
          <a:blip r:embed="rId6"/>
          <a:stretch>
            <a:fillRect/>
          </a:stretch>
        </p:blipFill>
        <p:spPr>
          <a:xfrm>
            <a:off x="196341" y="99343"/>
            <a:ext cx="4229100" cy="3175000"/>
          </a:xfrm>
          <a:prstGeom prst="rect">
            <a:avLst/>
          </a:prstGeom>
        </p:spPr>
      </p:pic>
      <p:pic>
        <p:nvPicPr>
          <p:cNvPr id="6" name="Picture 5">
            <a:extLst>
              <a:ext uri="{FF2B5EF4-FFF2-40B4-BE49-F238E27FC236}">
                <a16:creationId xmlns:a16="http://schemas.microsoft.com/office/drawing/2014/main" id="{9B86E35A-CAC8-1F46-970E-47597E32B50D}"/>
              </a:ext>
            </a:extLst>
          </p:cNvPr>
          <p:cNvPicPr>
            <a:picLocks noChangeAspect="1"/>
          </p:cNvPicPr>
          <p:nvPr/>
        </p:nvPicPr>
        <p:blipFill>
          <a:blip r:embed="rId7"/>
          <a:stretch>
            <a:fillRect/>
          </a:stretch>
        </p:blipFill>
        <p:spPr>
          <a:xfrm>
            <a:off x="5148064" y="426382"/>
            <a:ext cx="3754259" cy="2565127"/>
          </a:xfrm>
          <a:prstGeom prst="rect">
            <a:avLst/>
          </a:prstGeom>
        </p:spPr>
      </p:pic>
      <p:cxnSp>
        <p:nvCxnSpPr>
          <p:cNvPr id="22" name="Straight Connector 21">
            <a:extLst>
              <a:ext uri="{FF2B5EF4-FFF2-40B4-BE49-F238E27FC236}">
                <a16:creationId xmlns:a16="http://schemas.microsoft.com/office/drawing/2014/main" id="{5DC9C321-2EC1-004B-9B2F-F16F8CA95F8D}"/>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23" name="Google Shape;55;p13">
            <a:extLst>
              <a:ext uri="{FF2B5EF4-FFF2-40B4-BE49-F238E27FC236}">
                <a16:creationId xmlns:a16="http://schemas.microsoft.com/office/drawing/2014/main" id="{1D6DEC39-4A28-6246-ACFD-6AE817119210}"/>
              </a:ext>
            </a:extLst>
          </p:cNvPr>
          <p:cNvPicPr preferRelativeResize="0"/>
          <p:nvPr/>
        </p:nvPicPr>
        <p:blipFill>
          <a:blip r:embed="rId8">
            <a:alphaModFix/>
          </a:blip>
          <a:stretch>
            <a:fillRect/>
          </a:stretch>
        </p:blipFill>
        <p:spPr>
          <a:xfrm>
            <a:off x="4523454" y="4773769"/>
            <a:ext cx="1044104" cy="338572"/>
          </a:xfrm>
          <a:prstGeom prst="rect">
            <a:avLst/>
          </a:prstGeom>
          <a:noFill/>
          <a:ln>
            <a:noFill/>
          </a:ln>
        </p:spPr>
      </p:pic>
      <p:sp>
        <p:nvSpPr>
          <p:cNvPr id="24" name="Google Shape;60;p13">
            <a:extLst>
              <a:ext uri="{FF2B5EF4-FFF2-40B4-BE49-F238E27FC236}">
                <a16:creationId xmlns:a16="http://schemas.microsoft.com/office/drawing/2014/main" id="{C1EF18AE-01D9-AD4F-BD54-648C5DB94583}"/>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66919965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11" name="Rectangle 10">
            <a:extLst>
              <a:ext uri="{FF2B5EF4-FFF2-40B4-BE49-F238E27FC236}">
                <a16:creationId xmlns:a16="http://schemas.microsoft.com/office/drawing/2014/main" id="{D070B7E3-E2FE-7141-A691-45751584B39B}"/>
              </a:ext>
            </a:extLst>
          </p:cNvPr>
          <p:cNvSpPr/>
          <p:nvPr/>
        </p:nvSpPr>
        <p:spPr>
          <a:xfrm>
            <a:off x="2205271" y="2064856"/>
            <a:ext cx="4839786" cy="923330"/>
          </a:xfrm>
          <a:prstGeom prst="rect">
            <a:avLst/>
          </a:prstGeom>
          <a:noFill/>
        </p:spPr>
        <p:txBody>
          <a:bodyPr wrap="none" lIns="91440" tIns="45720" rIns="91440" bIns="45720">
            <a:spAutoFit/>
          </a:bodyPr>
          <a:lstStyle/>
          <a:p>
            <a:pPr algn="ctr"/>
            <a:r>
              <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rPr>
              <a:t>Backup slides</a:t>
            </a:r>
          </a:p>
        </p:txBody>
      </p:sp>
    </p:spTree>
    <p:extLst>
      <p:ext uri="{BB962C8B-B14F-4D97-AF65-F5344CB8AC3E}">
        <p14:creationId xmlns:p14="http://schemas.microsoft.com/office/powerpoint/2010/main" val="28077431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olo 1">
            <a:extLst>
              <a:ext uri="{FF2B5EF4-FFF2-40B4-BE49-F238E27FC236}">
                <a16:creationId xmlns:a16="http://schemas.microsoft.com/office/drawing/2014/main" id="{EB48339D-657A-E741-BBA6-8FFDEDE8C264}"/>
              </a:ext>
            </a:extLst>
          </p:cNvPr>
          <p:cNvSpPr txBox="1">
            <a:spLocks/>
          </p:cNvSpPr>
          <p:nvPr/>
        </p:nvSpPr>
        <p:spPr>
          <a:xfrm>
            <a:off x="108537" y="58316"/>
            <a:ext cx="9021158"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 Simulations</a:t>
            </a:r>
          </a:p>
        </p:txBody>
      </p:sp>
      <p:sp>
        <p:nvSpPr>
          <p:cNvPr id="7" name="Segnaposto numero diapositiva 6"/>
          <p:cNvSpPr>
            <a:spLocks noGrp="1"/>
          </p:cNvSpPr>
          <p:nvPr>
            <p:ph type="sldNum" sz="quarter" idx="12"/>
          </p:nvPr>
        </p:nvSpPr>
        <p:spPr/>
        <p:txBody>
          <a:bodyPr/>
          <a:lstStyle/>
          <a:p>
            <a:fld id="{26848A72-3DD7-42C3-AB6C-2FF2861DA9F6}" type="slidenum">
              <a:rPr lang="it-IT" smtClean="0"/>
              <a:t>65</a:t>
            </a:fld>
            <a:endParaRPr lang="it-IT"/>
          </a:p>
        </p:txBody>
      </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556BC64B-A65B-9F47-A7A0-B486694D699A}"/>
              </a:ext>
            </a:extLst>
          </p:cNvPr>
          <p:cNvPicPr>
            <a:picLocks noChangeAspect="1"/>
          </p:cNvPicPr>
          <p:nvPr/>
        </p:nvPicPr>
        <p:blipFill>
          <a:blip r:embed="rId3"/>
          <a:stretch>
            <a:fillRect/>
          </a:stretch>
        </p:blipFill>
        <p:spPr>
          <a:xfrm>
            <a:off x="361499" y="853256"/>
            <a:ext cx="4773227" cy="1790502"/>
          </a:xfrm>
          <a:prstGeom prst="rect">
            <a:avLst/>
          </a:prstGeom>
        </p:spPr>
      </p:pic>
      <p:pic>
        <p:nvPicPr>
          <p:cNvPr id="3" name="Picture 2">
            <a:extLst>
              <a:ext uri="{FF2B5EF4-FFF2-40B4-BE49-F238E27FC236}">
                <a16:creationId xmlns:a16="http://schemas.microsoft.com/office/drawing/2014/main" id="{0146725C-2A21-1241-A446-347603B716EB}"/>
              </a:ext>
            </a:extLst>
          </p:cNvPr>
          <p:cNvPicPr>
            <a:picLocks noChangeAspect="1"/>
          </p:cNvPicPr>
          <p:nvPr/>
        </p:nvPicPr>
        <p:blipFill>
          <a:blip r:embed="rId4"/>
          <a:stretch>
            <a:fillRect/>
          </a:stretch>
        </p:blipFill>
        <p:spPr>
          <a:xfrm>
            <a:off x="2006031" y="2739691"/>
            <a:ext cx="5034846" cy="1932480"/>
          </a:xfrm>
          <a:prstGeom prst="rect">
            <a:avLst/>
          </a:prstGeom>
        </p:spPr>
      </p:pic>
      <p:pic>
        <p:nvPicPr>
          <p:cNvPr id="9" name="Picture 8">
            <a:extLst>
              <a:ext uri="{FF2B5EF4-FFF2-40B4-BE49-F238E27FC236}">
                <a16:creationId xmlns:a16="http://schemas.microsoft.com/office/drawing/2014/main" id="{7B86FE40-E679-BD40-A2BF-FB51EDBDB3E5}"/>
              </a:ext>
            </a:extLst>
          </p:cNvPr>
          <p:cNvPicPr>
            <a:picLocks noChangeAspect="1"/>
          </p:cNvPicPr>
          <p:nvPr/>
        </p:nvPicPr>
        <p:blipFill>
          <a:blip r:embed="rId5"/>
          <a:stretch>
            <a:fillRect/>
          </a:stretch>
        </p:blipFill>
        <p:spPr>
          <a:xfrm>
            <a:off x="5226689" y="974795"/>
            <a:ext cx="3568700" cy="673100"/>
          </a:xfrm>
          <a:prstGeom prst="rect">
            <a:avLst/>
          </a:prstGeom>
        </p:spPr>
      </p:pic>
      <p:pic>
        <p:nvPicPr>
          <p:cNvPr id="10" name="Picture 9">
            <a:extLst>
              <a:ext uri="{FF2B5EF4-FFF2-40B4-BE49-F238E27FC236}">
                <a16:creationId xmlns:a16="http://schemas.microsoft.com/office/drawing/2014/main" id="{04298C5F-192F-9F4D-B3C3-F9456BB18A17}"/>
              </a:ext>
            </a:extLst>
          </p:cNvPr>
          <p:cNvPicPr>
            <a:picLocks noChangeAspect="1"/>
          </p:cNvPicPr>
          <p:nvPr/>
        </p:nvPicPr>
        <p:blipFill>
          <a:blip r:embed="rId6"/>
          <a:stretch>
            <a:fillRect/>
          </a:stretch>
        </p:blipFill>
        <p:spPr>
          <a:xfrm>
            <a:off x="6223639" y="1655567"/>
            <a:ext cx="1574800" cy="546100"/>
          </a:xfrm>
          <a:prstGeom prst="rect">
            <a:avLst/>
          </a:prstGeom>
        </p:spPr>
      </p:pic>
    </p:spTree>
    <p:extLst>
      <p:ext uri="{BB962C8B-B14F-4D97-AF65-F5344CB8AC3E}">
        <p14:creationId xmlns:p14="http://schemas.microsoft.com/office/powerpoint/2010/main" val="10302525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olo 1">
            <a:extLst>
              <a:ext uri="{FF2B5EF4-FFF2-40B4-BE49-F238E27FC236}">
                <a16:creationId xmlns:a16="http://schemas.microsoft.com/office/drawing/2014/main" id="{EB48339D-657A-E741-BBA6-8FFDEDE8C264}"/>
              </a:ext>
            </a:extLst>
          </p:cNvPr>
          <p:cNvSpPr txBox="1">
            <a:spLocks/>
          </p:cNvSpPr>
          <p:nvPr/>
        </p:nvSpPr>
        <p:spPr>
          <a:xfrm>
            <a:off x="108537" y="58316"/>
            <a:ext cx="9021158"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 Results</a:t>
            </a:r>
          </a:p>
        </p:txBody>
      </p:sp>
      <p:sp>
        <p:nvSpPr>
          <p:cNvPr id="7" name="Segnaposto numero diapositiva 6"/>
          <p:cNvSpPr>
            <a:spLocks noGrp="1"/>
          </p:cNvSpPr>
          <p:nvPr>
            <p:ph type="sldNum" sz="quarter" idx="12"/>
          </p:nvPr>
        </p:nvSpPr>
        <p:spPr/>
        <p:txBody>
          <a:bodyPr/>
          <a:lstStyle/>
          <a:p>
            <a:fld id="{26848A72-3DD7-42C3-AB6C-2FF2861DA9F6}" type="slidenum">
              <a:rPr lang="it-IT" smtClean="0"/>
              <a:t>66</a:t>
            </a:fld>
            <a:endParaRPr lang="it-IT"/>
          </a:p>
        </p:txBody>
      </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2B1EEE76-C803-D641-9FF5-E7F72A8F3EFC}"/>
              </a:ext>
            </a:extLst>
          </p:cNvPr>
          <p:cNvPicPr>
            <a:picLocks noChangeAspect="1"/>
          </p:cNvPicPr>
          <p:nvPr/>
        </p:nvPicPr>
        <p:blipFill>
          <a:blip r:embed="rId3"/>
          <a:stretch>
            <a:fillRect/>
          </a:stretch>
        </p:blipFill>
        <p:spPr>
          <a:xfrm>
            <a:off x="3353383" y="748345"/>
            <a:ext cx="5636177" cy="2114778"/>
          </a:xfrm>
          <a:prstGeom prst="rect">
            <a:avLst/>
          </a:prstGeom>
        </p:spPr>
      </p:pic>
      <p:pic>
        <p:nvPicPr>
          <p:cNvPr id="15" name="Picture 14">
            <a:extLst>
              <a:ext uri="{FF2B5EF4-FFF2-40B4-BE49-F238E27FC236}">
                <a16:creationId xmlns:a16="http://schemas.microsoft.com/office/drawing/2014/main" id="{12464A3C-F849-3B4D-9E5E-5E9D0C8EB5AC}"/>
              </a:ext>
            </a:extLst>
          </p:cNvPr>
          <p:cNvPicPr>
            <a:picLocks noChangeAspect="1"/>
          </p:cNvPicPr>
          <p:nvPr/>
        </p:nvPicPr>
        <p:blipFill>
          <a:blip r:embed="rId4"/>
          <a:stretch>
            <a:fillRect/>
          </a:stretch>
        </p:blipFill>
        <p:spPr>
          <a:xfrm>
            <a:off x="179512" y="1995686"/>
            <a:ext cx="3173123" cy="2548572"/>
          </a:xfrm>
          <a:prstGeom prst="rect">
            <a:avLst/>
          </a:prstGeom>
        </p:spPr>
      </p:pic>
      <p:sp>
        <p:nvSpPr>
          <p:cNvPr id="10" name="TextBox 9">
            <a:extLst>
              <a:ext uri="{FF2B5EF4-FFF2-40B4-BE49-F238E27FC236}">
                <a16:creationId xmlns:a16="http://schemas.microsoft.com/office/drawing/2014/main" id="{442DADA8-EE86-5048-98BD-B6FFA033F8E7}"/>
              </a:ext>
            </a:extLst>
          </p:cNvPr>
          <p:cNvSpPr txBox="1"/>
          <p:nvPr/>
        </p:nvSpPr>
        <p:spPr>
          <a:xfrm>
            <a:off x="399841" y="976200"/>
            <a:ext cx="2297425" cy="738664"/>
          </a:xfrm>
          <a:prstGeom prst="rect">
            <a:avLst/>
          </a:prstGeom>
          <a:noFill/>
        </p:spPr>
        <p:txBody>
          <a:bodyPr wrap="none" rtlCol="0">
            <a:spAutoFit/>
          </a:bodyPr>
          <a:lstStyle/>
          <a:p>
            <a:pPr algn="ctr"/>
            <a:r>
              <a:rPr lang="en-US" dirty="0"/>
              <a:t>              Offset = 1 mm</a:t>
            </a:r>
          </a:p>
          <a:p>
            <a:pPr algn="ctr"/>
            <a:r>
              <a:rPr lang="en-US" dirty="0"/>
              <a:t>Bunch Length = 4 ps</a:t>
            </a:r>
          </a:p>
          <a:p>
            <a:pPr algn="ctr"/>
            <a:r>
              <a:rPr lang="en-US" dirty="0"/>
              <a:t>               Charge = 500 pC</a:t>
            </a:r>
          </a:p>
        </p:txBody>
      </p:sp>
      <p:sp>
        <p:nvSpPr>
          <p:cNvPr id="19" name="TextBox 18">
            <a:extLst>
              <a:ext uri="{FF2B5EF4-FFF2-40B4-BE49-F238E27FC236}">
                <a16:creationId xmlns:a16="http://schemas.microsoft.com/office/drawing/2014/main" id="{A7564348-26F5-274E-8427-0A9D60959134}"/>
              </a:ext>
            </a:extLst>
          </p:cNvPr>
          <p:cNvSpPr txBox="1"/>
          <p:nvPr/>
        </p:nvSpPr>
        <p:spPr>
          <a:xfrm>
            <a:off x="5220072" y="3393838"/>
            <a:ext cx="2048959" cy="738664"/>
          </a:xfrm>
          <a:prstGeom prst="rect">
            <a:avLst/>
          </a:prstGeom>
          <a:noFill/>
        </p:spPr>
        <p:txBody>
          <a:bodyPr wrap="none" rtlCol="0">
            <a:spAutoFit/>
          </a:bodyPr>
          <a:lstStyle/>
          <a:p>
            <a:pPr algn="ctr"/>
            <a:r>
              <a:rPr lang="en-US" dirty="0"/>
              <a:t>              Offset = 1 mm</a:t>
            </a:r>
          </a:p>
          <a:p>
            <a:pPr algn="ctr"/>
            <a:r>
              <a:rPr lang="en-US" dirty="0"/>
              <a:t>Bunch Length = 4 ps</a:t>
            </a:r>
          </a:p>
          <a:p>
            <a:pPr algn="ctr"/>
            <a:r>
              <a:rPr lang="en-US" dirty="0">
                <a:solidFill>
                  <a:srgbClr val="FF0000"/>
                </a:solidFill>
              </a:rPr>
              <a:t>           Charge = 1nC</a:t>
            </a:r>
          </a:p>
        </p:txBody>
      </p:sp>
    </p:spTree>
    <p:extLst>
      <p:ext uri="{BB962C8B-B14F-4D97-AF65-F5344CB8AC3E}">
        <p14:creationId xmlns:p14="http://schemas.microsoft.com/office/powerpoint/2010/main" val="197763904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olo 1">
            <a:extLst>
              <a:ext uri="{FF2B5EF4-FFF2-40B4-BE49-F238E27FC236}">
                <a16:creationId xmlns:a16="http://schemas.microsoft.com/office/drawing/2014/main" id="{EB48339D-657A-E741-BBA6-8FFDEDE8C264}"/>
              </a:ext>
            </a:extLst>
          </p:cNvPr>
          <p:cNvSpPr txBox="1">
            <a:spLocks/>
          </p:cNvSpPr>
          <p:nvPr/>
        </p:nvSpPr>
        <p:spPr>
          <a:xfrm>
            <a:off x="108537" y="58316"/>
            <a:ext cx="9021158"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 Results</a:t>
            </a:r>
          </a:p>
        </p:txBody>
      </p:sp>
      <p:sp>
        <p:nvSpPr>
          <p:cNvPr id="7" name="Segnaposto numero diapositiva 6"/>
          <p:cNvSpPr>
            <a:spLocks noGrp="1"/>
          </p:cNvSpPr>
          <p:nvPr>
            <p:ph type="sldNum" sz="quarter" idx="12"/>
          </p:nvPr>
        </p:nvSpPr>
        <p:spPr/>
        <p:txBody>
          <a:bodyPr/>
          <a:lstStyle/>
          <a:p>
            <a:fld id="{26848A72-3DD7-42C3-AB6C-2FF2861DA9F6}" type="slidenum">
              <a:rPr lang="it-IT" smtClean="0"/>
              <a:t>67</a:t>
            </a:fld>
            <a:endParaRPr lang="it-IT"/>
          </a:p>
        </p:txBody>
      </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7250CF20-F3FD-8E4C-AF45-91CC9EF3C25C}"/>
              </a:ext>
            </a:extLst>
          </p:cNvPr>
          <p:cNvPicPr>
            <a:picLocks noChangeAspect="1"/>
          </p:cNvPicPr>
          <p:nvPr/>
        </p:nvPicPr>
        <p:blipFill>
          <a:blip r:embed="rId3"/>
          <a:stretch>
            <a:fillRect/>
          </a:stretch>
        </p:blipFill>
        <p:spPr>
          <a:xfrm>
            <a:off x="1194491" y="2182856"/>
            <a:ext cx="6657925" cy="2511071"/>
          </a:xfrm>
          <a:prstGeom prst="rect">
            <a:avLst/>
          </a:prstGeom>
        </p:spPr>
      </p:pic>
      <p:pic>
        <p:nvPicPr>
          <p:cNvPr id="8" name="Picture 7">
            <a:extLst>
              <a:ext uri="{FF2B5EF4-FFF2-40B4-BE49-F238E27FC236}">
                <a16:creationId xmlns:a16="http://schemas.microsoft.com/office/drawing/2014/main" id="{62484F41-BC59-954F-BCFD-FB784CFC70EF}"/>
              </a:ext>
            </a:extLst>
          </p:cNvPr>
          <p:cNvPicPr>
            <a:picLocks noChangeAspect="1"/>
          </p:cNvPicPr>
          <p:nvPr/>
        </p:nvPicPr>
        <p:blipFill>
          <a:blip r:embed="rId4"/>
          <a:stretch>
            <a:fillRect/>
          </a:stretch>
        </p:blipFill>
        <p:spPr>
          <a:xfrm>
            <a:off x="2818975" y="716682"/>
            <a:ext cx="3594100" cy="685800"/>
          </a:xfrm>
          <a:prstGeom prst="rect">
            <a:avLst/>
          </a:prstGeom>
        </p:spPr>
      </p:pic>
      <p:pic>
        <p:nvPicPr>
          <p:cNvPr id="9" name="Picture 8">
            <a:extLst>
              <a:ext uri="{FF2B5EF4-FFF2-40B4-BE49-F238E27FC236}">
                <a16:creationId xmlns:a16="http://schemas.microsoft.com/office/drawing/2014/main" id="{D4D9CD0D-9EDF-A34F-9A48-450B2310D5E5}"/>
              </a:ext>
            </a:extLst>
          </p:cNvPr>
          <p:cNvPicPr>
            <a:picLocks noChangeAspect="1"/>
          </p:cNvPicPr>
          <p:nvPr/>
        </p:nvPicPr>
        <p:blipFill>
          <a:blip r:embed="rId5"/>
          <a:stretch>
            <a:fillRect/>
          </a:stretch>
        </p:blipFill>
        <p:spPr>
          <a:xfrm>
            <a:off x="3623912" y="1416072"/>
            <a:ext cx="1943100" cy="812800"/>
          </a:xfrm>
          <a:prstGeom prst="rect">
            <a:avLst/>
          </a:prstGeom>
        </p:spPr>
      </p:pic>
    </p:spTree>
    <p:extLst>
      <p:ext uri="{BB962C8B-B14F-4D97-AF65-F5344CB8AC3E}">
        <p14:creationId xmlns:p14="http://schemas.microsoft.com/office/powerpoint/2010/main" val="23667564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DB6A8EF-F44D-CF47-8CB0-1A0AC99F4E4D}"/>
              </a:ext>
            </a:extLst>
          </p:cNvPr>
          <p:cNvPicPr>
            <a:picLocks noChangeAspect="1"/>
          </p:cNvPicPr>
          <p:nvPr/>
        </p:nvPicPr>
        <p:blipFill>
          <a:blip r:embed="rId3"/>
          <a:stretch>
            <a:fillRect/>
          </a:stretch>
        </p:blipFill>
        <p:spPr>
          <a:xfrm>
            <a:off x="5575285" y="2693211"/>
            <a:ext cx="3099371" cy="1743396"/>
          </a:xfrm>
          <a:prstGeom prst="rect">
            <a:avLst/>
          </a:prstGeom>
        </p:spPr>
      </p:pic>
      <p:pic>
        <p:nvPicPr>
          <p:cNvPr id="3" name="Picture 2">
            <a:extLst>
              <a:ext uri="{FF2B5EF4-FFF2-40B4-BE49-F238E27FC236}">
                <a16:creationId xmlns:a16="http://schemas.microsoft.com/office/drawing/2014/main" id="{35B79DE4-41B7-7540-B5E1-AFF6EDB44DF2}"/>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backgroundMark x1="2341" y1="15410" x2="2341" y2="15410"/>
                        <a14:backgroundMark x1="2508" y1="15410" x2="2508" y2="15410"/>
                        <a14:backgroundMark x1="91639" y1="97822" x2="91639" y2="97822"/>
                        <a14:backgroundMark x1="91639" y1="97822" x2="91639" y2="97822"/>
                      </a14:backgroundRemoval>
                    </a14:imgEffect>
                  </a14:imgLayer>
                </a14:imgProps>
              </a:ext>
            </a:extLst>
          </a:blip>
          <a:stretch>
            <a:fillRect/>
          </a:stretch>
        </p:blipFill>
        <p:spPr>
          <a:xfrm>
            <a:off x="539552" y="659512"/>
            <a:ext cx="4835825" cy="3218492"/>
          </a:xfrm>
          <a:prstGeom prst="rect">
            <a:avLst/>
          </a:prstGeom>
        </p:spPr>
      </p:pic>
      <p:sp>
        <p:nvSpPr>
          <p:cNvPr id="26" name="Titolo 1">
            <a:extLst>
              <a:ext uri="{FF2B5EF4-FFF2-40B4-BE49-F238E27FC236}">
                <a16:creationId xmlns:a16="http://schemas.microsoft.com/office/drawing/2014/main" id="{EB48339D-657A-E741-BBA6-8FFDEDE8C264}"/>
              </a:ext>
            </a:extLst>
          </p:cNvPr>
          <p:cNvSpPr txBox="1">
            <a:spLocks/>
          </p:cNvSpPr>
          <p:nvPr/>
        </p:nvSpPr>
        <p:spPr>
          <a:xfrm>
            <a:off x="108537" y="58316"/>
            <a:ext cx="9021158"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 Results</a:t>
            </a:r>
          </a:p>
        </p:txBody>
      </p:sp>
      <p:sp>
        <p:nvSpPr>
          <p:cNvPr id="7" name="Segnaposto numero diapositiva 6"/>
          <p:cNvSpPr>
            <a:spLocks noGrp="1"/>
          </p:cNvSpPr>
          <p:nvPr>
            <p:ph type="sldNum" sz="quarter" idx="12"/>
          </p:nvPr>
        </p:nvSpPr>
        <p:spPr/>
        <p:txBody>
          <a:bodyPr/>
          <a:lstStyle/>
          <a:p>
            <a:fld id="{26848A72-3DD7-42C3-AB6C-2FF2861DA9F6}" type="slidenum">
              <a:rPr lang="it-IT" smtClean="0"/>
              <a:t>68</a:t>
            </a:fld>
            <a:endParaRPr lang="it-IT"/>
          </a:p>
        </p:txBody>
      </p:sp>
      <p:cxnSp>
        <p:nvCxnSpPr>
          <p:cNvPr id="25" name="Straight Connector 24">
            <a:extLst>
              <a:ext uri="{FF2B5EF4-FFF2-40B4-BE49-F238E27FC236}">
                <a16:creationId xmlns:a16="http://schemas.microsoft.com/office/drawing/2014/main" id="{1042E75B-9446-B440-A150-5B5126BEF106}"/>
              </a:ext>
            </a:extLst>
          </p:cNvPr>
          <p:cNvCxnSpPr/>
          <p:nvPr/>
        </p:nvCxnSpPr>
        <p:spPr>
          <a:xfrm>
            <a:off x="323528"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DD99E0-0A90-1B42-8178-4733DEC6F60B}"/>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9BCEB8EB-CACF-8D49-A39D-EDFF50454C74}"/>
              </a:ext>
            </a:extLst>
          </p:cNvPr>
          <p:cNvPicPr>
            <a:picLocks noChangeAspect="1"/>
          </p:cNvPicPr>
          <p:nvPr/>
        </p:nvPicPr>
        <p:blipFill>
          <a:blip r:embed="rId6"/>
          <a:stretch>
            <a:fillRect/>
          </a:stretch>
        </p:blipFill>
        <p:spPr>
          <a:xfrm>
            <a:off x="1763688" y="3771837"/>
            <a:ext cx="902917" cy="902917"/>
          </a:xfrm>
          <a:prstGeom prst="rect">
            <a:avLst/>
          </a:prstGeom>
        </p:spPr>
      </p:pic>
      <p:pic>
        <p:nvPicPr>
          <p:cNvPr id="36" name="Picture 35">
            <a:extLst>
              <a:ext uri="{FF2B5EF4-FFF2-40B4-BE49-F238E27FC236}">
                <a16:creationId xmlns:a16="http://schemas.microsoft.com/office/drawing/2014/main" id="{67F4EF2A-AC80-7D44-B105-B715F48B214A}"/>
              </a:ext>
            </a:extLst>
          </p:cNvPr>
          <p:cNvPicPr>
            <a:picLocks noChangeAspect="1"/>
          </p:cNvPicPr>
          <p:nvPr/>
        </p:nvPicPr>
        <p:blipFill>
          <a:blip r:embed="rId6"/>
          <a:stretch>
            <a:fillRect/>
          </a:stretch>
        </p:blipFill>
        <p:spPr>
          <a:xfrm>
            <a:off x="2555776" y="3796142"/>
            <a:ext cx="902917" cy="902917"/>
          </a:xfrm>
          <a:prstGeom prst="rect">
            <a:avLst/>
          </a:prstGeom>
        </p:spPr>
      </p:pic>
      <p:pic>
        <p:nvPicPr>
          <p:cNvPr id="37" name="Picture 36">
            <a:extLst>
              <a:ext uri="{FF2B5EF4-FFF2-40B4-BE49-F238E27FC236}">
                <a16:creationId xmlns:a16="http://schemas.microsoft.com/office/drawing/2014/main" id="{77869A48-3720-894E-8284-773741B9774A}"/>
              </a:ext>
            </a:extLst>
          </p:cNvPr>
          <p:cNvPicPr>
            <a:picLocks noChangeAspect="1"/>
          </p:cNvPicPr>
          <p:nvPr/>
        </p:nvPicPr>
        <p:blipFill>
          <a:blip r:embed="rId6"/>
          <a:stretch>
            <a:fillRect/>
          </a:stretch>
        </p:blipFill>
        <p:spPr>
          <a:xfrm>
            <a:off x="3309311" y="3807651"/>
            <a:ext cx="902917" cy="902917"/>
          </a:xfrm>
          <a:prstGeom prst="rect">
            <a:avLst/>
          </a:prstGeom>
        </p:spPr>
      </p:pic>
      <p:pic>
        <p:nvPicPr>
          <p:cNvPr id="40" name="Picture 39">
            <a:extLst>
              <a:ext uri="{FF2B5EF4-FFF2-40B4-BE49-F238E27FC236}">
                <a16:creationId xmlns:a16="http://schemas.microsoft.com/office/drawing/2014/main" id="{954A139C-3F00-B24C-84D1-AFC76FAF2BDC}"/>
              </a:ext>
            </a:extLst>
          </p:cNvPr>
          <p:cNvPicPr>
            <a:picLocks noChangeAspect="1"/>
          </p:cNvPicPr>
          <p:nvPr/>
        </p:nvPicPr>
        <p:blipFill>
          <a:blip r:embed="rId7"/>
          <a:stretch>
            <a:fillRect/>
          </a:stretch>
        </p:blipFill>
        <p:spPr>
          <a:xfrm rot="20160267">
            <a:off x="4066394" y="3826879"/>
            <a:ext cx="1622795" cy="525519"/>
          </a:xfrm>
          <a:prstGeom prst="rect">
            <a:avLst/>
          </a:prstGeom>
        </p:spPr>
      </p:pic>
    </p:spTree>
    <p:extLst>
      <p:ext uri="{BB962C8B-B14F-4D97-AF65-F5344CB8AC3E}">
        <p14:creationId xmlns:p14="http://schemas.microsoft.com/office/powerpoint/2010/main" val="23807001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6848A72-3DD7-42C3-AB6C-2FF2861DA9F6}" type="slidenum">
              <a:rPr lang="it-IT" smtClean="0"/>
              <a:t>69</a:t>
            </a:fld>
            <a:endParaRPr lang="it-IT"/>
          </a:p>
        </p:txBody>
      </p:sp>
      <p:grpSp>
        <p:nvGrpSpPr>
          <p:cNvPr id="10" name="Group 9">
            <a:extLst>
              <a:ext uri="{FF2B5EF4-FFF2-40B4-BE49-F238E27FC236}">
                <a16:creationId xmlns:a16="http://schemas.microsoft.com/office/drawing/2014/main" id="{4BA4E0E6-8EF2-1047-BA50-0CA5E5619FA6}"/>
              </a:ext>
            </a:extLst>
          </p:cNvPr>
          <p:cNvGrpSpPr/>
          <p:nvPr/>
        </p:nvGrpSpPr>
        <p:grpSpPr>
          <a:xfrm>
            <a:off x="181555" y="1786064"/>
            <a:ext cx="5031122" cy="2892500"/>
            <a:chOff x="-243052" y="2598121"/>
            <a:chExt cx="6708162" cy="3856667"/>
          </a:xfrm>
        </p:grpSpPr>
        <p:grpSp>
          <p:nvGrpSpPr>
            <p:cNvPr id="21" name="Group 20">
              <a:extLst>
                <a:ext uri="{FF2B5EF4-FFF2-40B4-BE49-F238E27FC236}">
                  <a16:creationId xmlns:a16="http://schemas.microsoft.com/office/drawing/2014/main" id="{3B76A253-5028-FE49-8FAF-14D4CC1C8F34}"/>
                </a:ext>
              </a:extLst>
            </p:cNvPr>
            <p:cNvGrpSpPr/>
            <p:nvPr/>
          </p:nvGrpSpPr>
          <p:grpSpPr>
            <a:xfrm>
              <a:off x="-243052" y="2598121"/>
              <a:ext cx="6708162" cy="3856667"/>
              <a:chOff x="-1250773" y="2555835"/>
              <a:chExt cx="6708162" cy="3856667"/>
            </a:xfrm>
          </p:grpSpPr>
          <p:grpSp>
            <p:nvGrpSpPr>
              <p:cNvPr id="20" name="Group 19">
                <a:extLst>
                  <a:ext uri="{FF2B5EF4-FFF2-40B4-BE49-F238E27FC236}">
                    <a16:creationId xmlns:a16="http://schemas.microsoft.com/office/drawing/2014/main" id="{343B2ECA-6461-1847-A002-2B8096678FD3}"/>
                  </a:ext>
                </a:extLst>
              </p:cNvPr>
              <p:cNvGrpSpPr/>
              <p:nvPr/>
            </p:nvGrpSpPr>
            <p:grpSpPr>
              <a:xfrm>
                <a:off x="737908" y="2803860"/>
                <a:ext cx="4719481" cy="3608642"/>
                <a:chOff x="1977270" y="2892960"/>
                <a:chExt cx="4719481" cy="3608642"/>
              </a:xfrm>
            </p:grpSpPr>
            <p:pic>
              <p:nvPicPr>
                <p:cNvPr id="12" name="Picture 11">
                  <a:extLst>
                    <a:ext uri="{FF2B5EF4-FFF2-40B4-BE49-F238E27FC236}">
                      <a16:creationId xmlns:a16="http://schemas.microsoft.com/office/drawing/2014/main" id="{5E8FDBD0-A704-6D4A-8667-50A526B7DF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7270" y="2902072"/>
                  <a:ext cx="2400000" cy="1800000"/>
                </a:xfrm>
                <a:prstGeom prst="rect">
                  <a:avLst/>
                </a:prstGeom>
              </p:spPr>
            </p:pic>
            <p:pic>
              <p:nvPicPr>
                <p:cNvPr id="14" name="Picture 13">
                  <a:extLst>
                    <a:ext uri="{FF2B5EF4-FFF2-40B4-BE49-F238E27FC236}">
                      <a16:creationId xmlns:a16="http://schemas.microsoft.com/office/drawing/2014/main" id="{BE9DECE9-8499-1E42-95AF-6046C991B8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01005" y="4692961"/>
                  <a:ext cx="2400000" cy="1800000"/>
                </a:xfrm>
                <a:prstGeom prst="rect">
                  <a:avLst/>
                </a:prstGeom>
              </p:spPr>
            </p:pic>
            <p:pic>
              <p:nvPicPr>
                <p:cNvPr id="16" name="Picture 15">
                  <a:extLst>
                    <a:ext uri="{FF2B5EF4-FFF2-40B4-BE49-F238E27FC236}">
                      <a16:creationId xmlns:a16="http://schemas.microsoft.com/office/drawing/2014/main" id="{93A39781-7566-8740-A24A-B32F4EA9D0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1525" y="2892960"/>
                  <a:ext cx="2400000" cy="1800000"/>
                </a:xfrm>
                <a:prstGeom prst="rect">
                  <a:avLst/>
                </a:prstGeom>
              </p:spPr>
            </p:pic>
            <p:pic>
              <p:nvPicPr>
                <p:cNvPr id="18" name="Picture 17">
                  <a:extLst>
                    <a:ext uri="{FF2B5EF4-FFF2-40B4-BE49-F238E27FC236}">
                      <a16:creationId xmlns:a16="http://schemas.microsoft.com/office/drawing/2014/main" id="{5ACB52BA-6667-714B-97D4-2EF3A11027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96751" y="4701602"/>
                  <a:ext cx="2400000" cy="1800000"/>
                </a:xfrm>
                <a:prstGeom prst="rect">
                  <a:avLst/>
                </a:prstGeom>
              </p:spPr>
            </p:pic>
          </p:grpSp>
          <p:sp>
            <p:nvSpPr>
              <p:cNvPr id="19" name="TextBox 18">
                <a:extLst>
                  <a:ext uri="{FF2B5EF4-FFF2-40B4-BE49-F238E27FC236}">
                    <a16:creationId xmlns:a16="http://schemas.microsoft.com/office/drawing/2014/main" id="{0E41628A-F881-5C45-B449-B0E31CBEF2BF}"/>
                  </a:ext>
                </a:extLst>
              </p:cNvPr>
              <p:cNvSpPr txBox="1"/>
              <p:nvPr/>
            </p:nvSpPr>
            <p:spPr>
              <a:xfrm>
                <a:off x="-1250773" y="3269733"/>
                <a:ext cx="1823517" cy="769441"/>
              </a:xfrm>
              <a:prstGeom prst="rect">
                <a:avLst/>
              </a:prstGeom>
              <a:noFill/>
            </p:spPr>
            <p:txBody>
              <a:bodyPr wrap="square" rtlCol="0">
                <a:spAutoFit/>
              </a:bodyPr>
              <a:lstStyle/>
              <a:p>
                <a:pPr algn="ctr"/>
                <a:r>
                  <a:rPr lang="en-US" sz="1050" dirty="0"/>
                  <a:t>Screen before the accelerating structure </a:t>
                </a:r>
              </a:p>
            </p:txBody>
          </p:sp>
          <p:sp>
            <p:nvSpPr>
              <p:cNvPr id="79" name="TextBox 78">
                <a:extLst>
                  <a:ext uri="{FF2B5EF4-FFF2-40B4-BE49-F238E27FC236}">
                    <a16:creationId xmlns:a16="http://schemas.microsoft.com/office/drawing/2014/main" id="{1358FD8E-B0F4-E34F-B514-FD85C9A12C51}"/>
                  </a:ext>
                </a:extLst>
              </p:cNvPr>
              <p:cNvSpPr txBox="1"/>
              <p:nvPr/>
            </p:nvSpPr>
            <p:spPr>
              <a:xfrm>
                <a:off x="1376843" y="2586645"/>
                <a:ext cx="1058409" cy="338555"/>
              </a:xfrm>
              <a:prstGeom prst="rect">
                <a:avLst/>
              </a:prstGeom>
              <a:noFill/>
            </p:spPr>
            <p:txBody>
              <a:bodyPr wrap="none" rtlCol="0">
                <a:spAutoFit/>
              </a:bodyPr>
              <a:lstStyle/>
              <a:p>
                <a:r>
                  <a:rPr lang="en-US" sz="1050" dirty="0"/>
                  <a:t>Horizontal</a:t>
                </a:r>
              </a:p>
            </p:txBody>
          </p:sp>
          <p:sp>
            <p:nvSpPr>
              <p:cNvPr id="80" name="TextBox 79">
                <a:extLst>
                  <a:ext uri="{FF2B5EF4-FFF2-40B4-BE49-F238E27FC236}">
                    <a16:creationId xmlns:a16="http://schemas.microsoft.com/office/drawing/2014/main" id="{9BD387E1-8E10-0E44-8420-0FA7C980CC0F}"/>
                  </a:ext>
                </a:extLst>
              </p:cNvPr>
              <p:cNvSpPr txBox="1"/>
              <p:nvPr/>
            </p:nvSpPr>
            <p:spPr>
              <a:xfrm>
                <a:off x="3672224" y="2555835"/>
                <a:ext cx="846813" cy="338555"/>
              </a:xfrm>
              <a:prstGeom prst="rect">
                <a:avLst/>
              </a:prstGeom>
              <a:noFill/>
            </p:spPr>
            <p:txBody>
              <a:bodyPr wrap="none" rtlCol="0">
                <a:spAutoFit/>
              </a:bodyPr>
              <a:lstStyle/>
              <a:p>
                <a:r>
                  <a:rPr lang="en-US" sz="1050" dirty="0"/>
                  <a:t>Vertical</a:t>
                </a:r>
              </a:p>
            </p:txBody>
          </p:sp>
        </p:grpSp>
        <p:sp>
          <p:nvSpPr>
            <p:cNvPr id="47" name="TextBox 46">
              <a:extLst>
                <a:ext uri="{FF2B5EF4-FFF2-40B4-BE49-F238E27FC236}">
                  <a16:creationId xmlns:a16="http://schemas.microsoft.com/office/drawing/2014/main" id="{4D25EFE0-2875-4949-ACF4-8BD20F959309}"/>
                </a:ext>
              </a:extLst>
            </p:cNvPr>
            <p:cNvSpPr txBox="1"/>
            <p:nvPr/>
          </p:nvSpPr>
          <p:spPr>
            <a:xfrm>
              <a:off x="-243052" y="5078566"/>
              <a:ext cx="1799661" cy="769441"/>
            </a:xfrm>
            <a:prstGeom prst="rect">
              <a:avLst/>
            </a:prstGeom>
            <a:noFill/>
          </p:spPr>
          <p:txBody>
            <a:bodyPr wrap="square" rtlCol="0">
              <a:spAutoFit/>
            </a:bodyPr>
            <a:lstStyle/>
            <a:p>
              <a:pPr algn="ctr"/>
              <a:r>
                <a:rPr lang="en-US" sz="1050" dirty="0"/>
                <a:t>Screen after the accelerating structure </a:t>
              </a:r>
            </a:p>
          </p:txBody>
        </p:sp>
      </p:grpSp>
      <p:sp>
        <p:nvSpPr>
          <p:cNvPr id="55" name="TextBox 54">
            <a:extLst>
              <a:ext uri="{FF2B5EF4-FFF2-40B4-BE49-F238E27FC236}">
                <a16:creationId xmlns:a16="http://schemas.microsoft.com/office/drawing/2014/main" id="{07EE68E7-EAA5-684B-AE76-11EE3F6CB85C}"/>
              </a:ext>
            </a:extLst>
          </p:cNvPr>
          <p:cNvSpPr txBox="1"/>
          <p:nvPr/>
        </p:nvSpPr>
        <p:spPr>
          <a:xfrm>
            <a:off x="5260813" y="2305808"/>
            <a:ext cx="3359142" cy="1546577"/>
          </a:xfrm>
          <a:prstGeom prst="rect">
            <a:avLst/>
          </a:prstGeom>
          <a:noFill/>
        </p:spPr>
        <p:txBody>
          <a:bodyPr wrap="square" rtlCol="0">
            <a:spAutoFit/>
          </a:bodyPr>
          <a:lstStyle/>
          <a:p>
            <a:r>
              <a:rPr lang="en-US" sz="1050" dirty="0"/>
              <a:t>4 lines</a:t>
            </a:r>
          </a:p>
          <a:p>
            <a:pPr marL="214313" indent="-214313">
              <a:buFontTx/>
              <a:buChar char="-"/>
            </a:pPr>
            <a:r>
              <a:rPr lang="en-US" sz="1050" dirty="0"/>
              <a:t>Projection of the integrated beam image over 10 acquisitions.</a:t>
            </a:r>
          </a:p>
          <a:p>
            <a:pPr marL="214313" indent="-214313">
              <a:buFontTx/>
              <a:buChar char="-"/>
            </a:pPr>
            <a:r>
              <a:rPr lang="en-US" sz="1050" dirty="0"/>
              <a:t>Projection of the beam image computed shot by shot and then averaged.</a:t>
            </a:r>
          </a:p>
          <a:p>
            <a:pPr marL="214313" indent="-214313">
              <a:buFontTx/>
              <a:buChar char="-"/>
            </a:pPr>
            <a:r>
              <a:rPr lang="en-US" sz="1050" dirty="0"/>
              <a:t>Gaussian fit of the integrated beam image over 10 acquisitions. </a:t>
            </a:r>
          </a:p>
          <a:p>
            <a:pPr marL="214313" indent="-214313">
              <a:buFontTx/>
              <a:buChar char="-"/>
            </a:pPr>
            <a:r>
              <a:rPr lang="en-US" sz="1050" dirty="0"/>
              <a:t>Gaussian fit of the beam image computed shot by shot and then averaged.</a:t>
            </a:r>
          </a:p>
        </p:txBody>
      </p:sp>
      <p:sp>
        <p:nvSpPr>
          <p:cNvPr id="51" name="Titolo 1">
            <a:extLst>
              <a:ext uri="{FF2B5EF4-FFF2-40B4-BE49-F238E27FC236}">
                <a16:creationId xmlns:a16="http://schemas.microsoft.com/office/drawing/2014/main" id="{52B31381-4CA4-C946-B3CA-287D84991C32}"/>
              </a:ext>
            </a:extLst>
          </p:cNvPr>
          <p:cNvSpPr txBox="1">
            <a:spLocks/>
          </p:cNvSpPr>
          <p:nvPr/>
        </p:nvSpPr>
        <p:spPr>
          <a:xfrm>
            <a:off x="108537" y="58316"/>
            <a:ext cx="9021158"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 Results</a:t>
            </a:r>
          </a:p>
        </p:txBody>
      </p:sp>
      <p:cxnSp>
        <p:nvCxnSpPr>
          <p:cNvPr id="52" name="Straight Connector 51">
            <a:extLst>
              <a:ext uri="{FF2B5EF4-FFF2-40B4-BE49-F238E27FC236}">
                <a16:creationId xmlns:a16="http://schemas.microsoft.com/office/drawing/2014/main" id="{A0664AEF-2D6B-4D40-91D2-F051E79755E0}"/>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6CB97012-948C-7647-BDCC-2189DA11D39C}"/>
              </a:ext>
            </a:extLst>
          </p:cNvPr>
          <p:cNvGrpSpPr/>
          <p:nvPr/>
        </p:nvGrpSpPr>
        <p:grpSpPr>
          <a:xfrm>
            <a:off x="1475656" y="699542"/>
            <a:ext cx="6349708" cy="1149735"/>
            <a:chOff x="1448693" y="2988578"/>
            <a:chExt cx="6349708" cy="1149735"/>
          </a:xfrm>
        </p:grpSpPr>
        <p:grpSp>
          <p:nvGrpSpPr>
            <p:cNvPr id="54" name="Group 53">
              <a:extLst>
                <a:ext uri="{FF2B5EF4-FFF2-40B4-BE49-F238E27FC236}">
                  <a16:creationId xmlns:a16="http://schemas.microsoft.com/office/drawing/2014/main" id="{F6879ED5-D8E4-9648-95A5-33F9F70D0AFF}"/>
                </a:ext>
              </a:extLst>
            </p:cNvPr>
            <p:cNvGrpSpPr/>
            <p:nvPr/>
          </p:nvGrpSpPr>
          <p:grpSpPr>
            <a:xfrm>
              <a:off x="1448693" y="3066030"/>
              <a:ext cx="6349708" cy="1072283"/>
              <a:chOff x="356516" y="1106964"/>
              <a:chExt cx="11288370" cy="1906283"/>
            </a:xfrm>
          </p:grpSpPr>
          <p:sp>
            <p:nvSpPr>
              <p:cNvPr id="67" name="Rectangle 66">
                <a:extLst>
                  <a:ext uri="{FF2B5EF4-FFF2-40B4-BE49-F238E27FC236}">
                    <a16:creationId xmlns:a16="http://schemas.microsoft.com/office/drawing/2014/main" id="{55B22427-9BE2-214F-8B80-C1C6670E39F4}"/>
                  </a:ext>
                </a:extLst>
              </p:cNvPr>
              <p:cNvSpPr/>
              <p:nvPr/>
            </p:nvSpPr>
            <p:spPr>
              <a:xfrm>
                <a:off x="9892389" y="2079127"/>
                <a:ext cx="565632" cy="699179"/>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68" name="Rectangle 67">
                <a:extLst>
                  <a:ext uri="{FF2B5EF4-FFF2-40B4-BE49-F238E27FC236}">
                    <a16:creationId xmlns:a16="http://schemas.microsoft.com/office/drawing/2014/main" id="{B5F79EAE-8B7B-7745-909E-01691BAC0A12}"/>
                  </a:ext>
                </a:extLst>
              </p:cNvPr>
              <p:cNvSpPr/>
              <p:nvPr/>
            </p:nvSpPr>
            <p:spPr>
              <a:xfrm>
                <a:off x="10110267" y="2232587"/>
                <a:ext cx="123800" cy="3903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69" name="Rectangle 68">
                <a:extLst>
                  <a:ext uri="{FF2B5EF4-FFF2-40B4-BE49-F238E27FC236}">
                    <a16:creationId xmlns:a16="http://schemas.microsoft.com/office/drawing/2014/main" id="{8C04A020-5D95-4F4B-A4F6-471975BFAADF}"/>
                  </a:ext>
                </a:extLst>
              </p:cNvPr>
              <p:cNvSpPr/>
              <p:nvPr/>
            </p:nvSpPr>
            <p:spPr>
              <a:xfrm>
                <a:off x="8866330" y="2079127"/>
                <a:ext cx="565632" cy="699179"/>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70" name="Rectangle 69">
                <a:extLst>
                  <a:ext uri="{FF2B5EF4-FFF2-40B4-BE49-F238E27FC236}">
                    <a16:creationId xmlns:a16="http://schemas.microsoft.com/office/drawing/2014/main" id="{3F8A5CF0-EF75-8749-8080-28837BC02E38}"/>
                  </a:ext>
                </a:extLst>
              </p:cNvPr>
              <p:cNvSpPr/>
              <p:nvPr/>
            </p:nvSpPr>
            <p:spPr>
              <a:xfrm>
                <a:off x="9093191" y="2233542"/>
                <a:ext cx="123800" cy="3903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71" name="Rectangle 70">
                <a:extLst>
                  <a:ext uri="{FF2B5EF4-FFF2-40B4-BE49-F238E27FC236}">
                    <a16:creationId xmlns:a16="http://schemas.microsoft.com/office/drawing/2014/main" id="{9B5CEC7C-E18D-214B-8C5A-A0F4D5547043}"/>
                  </a:ext>
                </a:extLst>
              </p:cNvPr>
              <p:cNvSpPr/>
              <p:nvPr/>
            </p:nvSpPr>
            <p:spPr>
              <a:xfrm>
                <a:off x="7656634" y="1847136"/>
                <a:ext cx="571588" cy="1104523"/>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rgbClr val="BFBFBF"/>
                  </a:solidFill>
                </a:endParaRPr>
              </a:p>
            </p:txBody>
          </p:sp>
          <p:cxnSp>
            <p:nvCxnSpPr>
              <p:cNvPr id="72" name="Straight Connector 71">
                <a:extLst>
                  <a:ext uri="{FF2B5EF4-FFF2-40B4-BE49-F238E27FC236}">
                    <a16:creationId xmlns:a16="http://schemas.microsoft.com/office/drawing/2014/main" id="{30681F3E-EAEC-3947-9AF5-8160D1B26AA5}"/>
                  </a:ext>
                </a:extLst>
              </p:cNvPr>
              <p:cNvCxnSpPr>
                <a:cxnSpLocks/>
              </p:cNvCxnSpPr>
              <p:nvPr/>
            </p:nvCxnSpPr>
            <p:spPr>
              <a:xfrm>
                <a:off x="7939191" y="2089319"/>
                <a:ext cx="1824" cy="5731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9B7A6A7A-F3E8-EC47-8D24-F902C9C445B0}"/>
                  </a:ext>
                </a:extLst>
              </p:cNvPr>
              <p:cNvCxnSpPr>
                <a:cxnSpLocks/>
                <a:endCxn id="89" idx="0"/>
              </p:cNvCxnSpPr>
              <p:nvPr/>
            </p:nvCxnSpPr>
            <p:spPr>
              <a:xfrm flipH="1">
                <a:off x="1268733" y="2410976"/>
                <a:ext cx="4815086" cy="161010"/>
              </a:xfrm>
              <a:prstGeom prst="line">
                <a:avLst/>
              </a:prstGeom>
              <a:ln w="317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73AFC845-F86D-7547-BBC0-FFC43875144E}"/>
                  </a:ext>
                </a:extLst>
              </p:cNvPr>
              <p:cNvSpPr/>
              <p:nvPr/>
            </p:nvSpPr>
            <p:spPr>
              <a:xfrm>
                <a:off x="4486902" y="1989101"/>
                <a:ext cx="2346655" cy="879232"/>
              </a:xfrm>
              <a:prstGeom prst="rect">
                <a:avLst/>
              </a:prstGeom>
              <a:solidFill>
                <a:srgbClr val="BFBFB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sp>
            <p:nvSpPr>
              <p:cNvPr id="75" name="Rectangle 74">
                <a:extLst>
                  <a:ext uri="{FF2B5EF4-FFF2-40B4-BE49-F238E27FC236}">
                    <a16:creationId xmlns:a16="http://schemas.microsoft.com/office/drawing/2014/main" id="{814C7B9E-48F2-D441-AFFE-3E13E3222B02}"/>
                  </a:ext>
                </a:extLst>
              </p:cNvPr>
              <p:cNvSpPr/>
              <p:nvPr/>
            </p:nvSpPr>
            <p:spPr>
              <a:xfrm>
                <a:off x="5812711" y="2208176"/>
                <a:ext cx="808378" cy="441082"/>
              </a:xfrm>
              <a:prstGeom prst="rect">
                <a:avLst/>
              </a:prstGeom>
              <a:solidFill>
                <a:srgbClr val="EF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cxnSp>
            <p:nvCxnSpPr>
              <p:cNvPr id="76" name="Straight Arrow Connector 75">
                <a:extLst>
                  <a:ext uri="{FF2B5EF4-FFF2-40B4-BE49-F238E27FC236}">
                    <a16:creationId xmlns:a16="http://schemas.microsoft.com/office/drawing/2014/main" id="{9A821672-ABDA-9342-B197-000298D321E6}"/>
                  </a:ext>
                </a:extLst>
              </p:cNvPr>
              <p:cNvCxnSpPr>
                <a:cxnSpLocks/>
              </p:cNvCxnSpPr>
              <p:nvPr/>
            </p:nvCxnSpPr>
            <p:spPr>
              <a:xfrm>
                <a:off x="6211831" y="1748911"/>
                <a:ext cx="5828" cy="4611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B01D185D-428D-5940-B489-67F8F76A2750}"/>
                  </a:ext>
                </a:extLst>
              </p:cNvPr>
              <p:cNvCxnSpPr>
                <a:cxnSpLocks/>
              </p:cNvCxnSpPr>
              <p:nvPr/>
            </p:nvCxnSpPr>
            <p:spPr>
              <a:xfrm>
                <a:off x="4315098" y="1682708"/>
                <a:ext cx="182945" cy="3031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51C44D40-A8B1-0043-8F2D-BE66FADD8EC3}"/>
                  </a:ext>
                </a:extLst>
              </p:cNvPr>
              <p:cNvSpPr/>
              <p:nvPr/>
            </p:nvSpPr>
            <p:spPr>
              <a:xfrm>
                <a:off x="2090228" y="1827183"/>
                <a:ext cx="571588" cy="1104523"/>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BFBFBF"/>
                  </a:solidFill>
                </a:endParaRPr>
              </a:p>
            </p:txBody>
          </p:sp>
          <p:cxnSp>
            <p:nvCxnSpPr>
              <p:cNvPr id="81" name="Straight Arrow Connector 80">
                <a:extLst>
                  <a:ext uri="{FF2B5EF4-FFF2-40B4-BE49-F238E27FC236}">
                    <a16:creationId xmlns:a16="http://schemas.microsoft.com/office/drawing/2014/main" id="{1013372D-4802-B94F-BE4E-D17E1E061A44}"/>
                  </a:ext>
                </a:extLst>
              </p:cNvPr>
              <p:cNvCxnSpPr>
                <a:cxnSpLocks/>
              </p:cNvCxnSpPr>
              <p:nvPr/>
            </p:nvCxnSpPr>
            <p:spPr>
              <a:xfrm flipH="1">
                <a:off x="2372617" y="1520697"/>
                <a:ext cx="109397" cy="2787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8E3375AA-6515-6A49-AB42-D5B51AFA3CEE}"/>
                  </a:ext>
                </a:extLst>
              </p:cNvPr>
              <p:cNvSpPr txBox="1"/>
              <p:nvPr/>
            </p:nvSpPr>
            <p:spPr>
              <a:xfrm>
                <a:off x="5141531" y="1154289"/>
                <a:ext cx="2140597" cy="711307"/>
              </a:xfrm>
              <a:prstGeom prst="rect">
                <a:avLst/>
              </a:prstGeom>
              <a:noFill/>
            </p:spPr>
            <p:txBody>
              <a:bodyPr wrap="square" rtlCol="0">
                <a:spAutoFit/>
              </a:bodyPr>
              <a:lstStyle/>
              <a:p>
                <a:pPr algn="ctr"/>
                <a:r>
                  <a:rPr lang="en-US" sz="1000" dirty="0"/>
                  <a:t>CLIC accelerating structure</a:t>
                </a:r>
              </a:p>
            </p:txBody>
          </p:sp>
          <p:sp>
            <p:nvSpPr>
              <p:cNvPr id="83" name="TextBox 82">
                <a:extLst>
                  <a:ext uri="{FF2B5EF4-FFF2-40B4-BE49-F238E27FC236}">
                    <a16:creationId xmlns:a16="http://schemas.microsoft.com/office/drawing/2014/main" id="{A6E5813F-54B0-F04A-BB25-36F217752EAF}"/>
                  </a:ext>
                </a:extLst>
              </p:cNvPr>
              <p:cNvSpPr txBox="1"/>
              <p:nvPr/>
            </p:nvSpPr>
            <p:spPr>
              <a:xfrm>
                <a:off x="3518073" y="1341958"/>
                <a:ext cx="969495" cy="441261"/>
              </a:xfrm>
              <a:prstGeom prst="rect">
                <a:avLst/>
              </a:prstGeom>
              <a:noFill/>
            </p:spPr>
            <p:txBody>
              <a:bodyPr wrap="none" rtlCol="0">
                <a:spAutoFit/>
              </a:bodyPr>
              <a:lstStyle/>
              <a:p>
                <a:pPr algn="ctr"/>
                <a:r>
                  <a:rPr lang="en-US" sz="1013" dirty="0">
                    <a:solidFill>
                      <a:schemeClr val="tx1"/>
                    </a:solidFill>
                  </a:rPr>
                  <a:t>Girder</a:t>
                </a:r>
              </a:p>
            </p:txBody>
          </p:sp>
          <p:sp>
            <p:nvSpPr>
              <p:cNvPr id="84" name="TextBox 83">
                <a:extLst>
                  <a:ext uri="{FF2B5EF4-FFF2-40B4-BE49-F238E27FC236}">
                    <a16:creationId xmlns:a16="http://schemas.microsoft.com/office/drawing/2014/main" id="{6698CC31-A8B4-B841-9BE2-BD70AF69BE15}"/>
                  </a:ext>
                </a:extLst>
              </p:cNvPr>
              <p:cNvSpPr txBox="1"/>
              <p:nvPr/>
            </p:nvSpPr>
            <p:spPr>
              <a:xfrm>
                <a:off x="1693639" y="1106964"/>
                <a:ext cx="1693342" cy="441261"/>
              </a:xfrm>
              <a:prstGeom prst="rect">
                <a:avLst/>
              </a:prstGeom>
              <a:noFill/>
            </p:spPr>
            <p:txBody>
              <a:bodyPr wrap="none" rtlCol="0">
                <a:spAutoFit/>
              </a:bodyPr>
              <a:lstStyle/>
              <a:p>
                <a:pPr algn="ctr"/>
                <a:r>
                  <a:rPr lang="en-US" sz="1013" dirty="0"/>
                  <a:t>Beam screen</a:t>
                </a:r>
                <a:endParaRPr lang="en-US" sz="1013" dirty="0">
                  <a:solidFill>
                    <a:schemeClr val="tx1"/>
                  </a:solidFill>
                </a:endParaRPr>
              </a:p>
            </p:txBody>
          </p:sp>
          <p:sp>
            <p:nvSpPr>
              <p:cNvPr id="85" name="Rectangle 84">
                <a:extLst>
                  <a:ext uri="{FF2B5EF4-FFF2-40B4-BE49-F238E27FC236}">
                    <a16:creationId xmlns:a16="http://schemas.microsoft.com/office/drawing/2014/main" id="{AA8B6A5E-6C83-584E-94D6-BEC6B1C80800}"/>
                  </a:ext>
                </a:extLst>
              </p:cNvPr>
              <p:cNvSpPr/>
              <p:nvPr/>
            </p:nvSpPr>
            <p:spPr>
              <a:xfrm>
                <a:off x="10525009" y="2258183"/>
                <a:ext cx="1119877" cy="718374"/>
              </a:xfrm>
              <a:prstGeom prst="rect">
                <a:avLst/>
              </a:prstGeom>
            </p:spPr>
            <p:txBody>
              <a:bodyPr wrap="square">
                <a:spAutoFit/>
              </a:bodyPr>
              <a:lstStyle/>
              <a:p>
                <a:r>
                  <a:rPr lang="en-US" sz="1013" dirty="0">
                    <a:solidFill>
                      <a:schemeClr val="tx1"/>
                    </a:solidFill>
                  </a:rPr>
                  <a:t>Beam</a:t>
                </a:r>
              </a:p>
              <a:p>
                <a:endParaRPr lang="en-US" sz="1013" dirty="0">
                  <a:solidFill>
                    <a:schemeClr val="tx1"/>
                  </a:solidFill>
                </a:endParaRPr>
              </a:p>
            </p:txBody>
          </p:sp>
          <p:cxnSp>
            <p:nvCxnSpPr>
              <p:cNvPr id="86" name="Straight Arrow Connector 85">
                <a:extLst>
                  <a:ext uri="{FF2B5EF4-FFF2-40B4-BE49-F238E27FC236}">
                    <a16:creationId xmlns:a16="http://schemas.microsoft.com/office/drawing/2014/main" id="{4AA618D7-C134-A64A-A9AC-EE901E0BAF91}"/>
                  </a:ext>
                </a:extLst>
              </p:cNvPr>
              <p:cNvCxnSpPr>
                <a:cxnSpLocks/>
                <a:stCxn id="70" idx="3"/>
              </p:cNvCxnSpPr>
              <p:nvPr/>
            </p:nvCxnSpPr>
            <p:spPr>
              <a:xfrm flipH="1">
                <a:off x="1546203" y="2428715"/>
                <a:ext cx="7670788" cy="2"/>
              </a:xfrm>
              <a:prstGeom prst="straightConnector1">
                <a:avLst/>
              </a:prstGeom>
              <a:ln w="12700">
                <a:solidFill>
                  <a:srgbClr val="FF0000"/>
                </a:solidFill>
                <a:prstDash val="lgDashDotDot"/>
                <a:tailEnd type="triangle"/>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FA417B9F-3BA9-524B-90BC-06B1E8ED4F3E}"/>
                  </a:ext>
                </a:extLst>
              </p:cNvPr>
              <p:cNvCxnSpPr>
                <a:cxnSpLocks/>
              </p:cNvCxnSpPr>
              <p:nvPr/>
            </p:nvCxnSpPr>
            <p:spPr>
              <a:xfrm>
                <a:off x="2372785" y="2069366"/>
                <a:ext cx="1824" cy="5731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3804AB5B-84EA-CE46-918E-6E8623157ED0}"/>
                  </a:ext>
                </a:extLst>
              </p:cNvPr>
              <p:cNvSpPr/>
              <p:nvPr/>
            </p:nvSpPr>
            <p:spPr>
              <a:xfrm>
                <a:off x="356516" y="1893781"/>
                <a:ext cx="1850080" cy="441261"/>
              </a:xfrm>
              <a:prstGeom prst="rect">
                <a:avLst/>
              </a:prstGeom>
            </p:spPr>
            <p:txBody>
              <a:bodyPr wrap="none">
                <a:spAutoFit/>
              </a:bodyPr>
              <a:lstStyle/>
              <a:p>
                <a:r>
                  <a:rPr lang="en-US" sz="1013" dirty="0">
                    <a:solidFill>
                      <a:srgbClr val="FF0000"/>
                    </a:solidFill>
                  </a:rPr>
                  <a:t>Ideal trajectory</a:t>
                </a:r>
              </a:p>
            </p:txBody>
          </p:sp>
          <p:sp>
            <p:nvSpPr>
              <p:cNvPr id="89" name="Rectangle 88">
                <a:extLst>
                  <a:ext uri="{FF2B5EF4-FFF2-40B4-BE49-F238E27FC236}">
                    <a16:creationId xmlns:a16="http://schemas.microsoft.com/office/drawing/2014/main" id="{E3CF0137-B72D-A043-93BA-309D09E858BC}"/>
                  </a:ext>
                </a:extLst>
              </p:cNvPr>
              <p:cNvSpPr/>
              <p:nvPr/>
            </p:nvSpPr>
            <p:spPr>
              <a:xfrm>
                <a:off x="356516" y="2571986"/>
                <a:ext cx="1824432" cy="441261"/>
              </a:xfrm>
              <a:prstGeom prst="rect">
                <a:avLst/>
              </a:prstGeom>
            </p:spPr>
            <p:txBody>
              <a:bodyPr wrap="none">
                <a:spAutoFit/>
              </a:bodyPr>
              <a:lstStyle/>
              <a:p>
                <a:r>
                  <a:rPr lang="en-US" sz="1013" dirty="0">
                    <a:solidFill>
                      <a:schemeClr val="tx1"/>
                    </a:solidFill>
                  </a:rPr>
                  <a:t>Real trajectory</a:t>
                </a:r>
              </a:p>
            </p:txBody>
          </p:sp>
        </p:grpSp>
        <p:cxnSp>
          <p:nvCxnSpPr>
            <p:cNvPr id="56" name="Straight Connector 55">
              <a:extLst>
                <a:ext uri="{FF2B5EF4-FFF2-40B4-BE49-F238E27FC236}">
                  <a16:creationId xmlns:a16="http://schemas.microsoft.com/office/drawing/2014/main" id="{AA03DF62-4E70-E34E-A387-71B82703A851}"/>
                </a:ext>
              </a:extLst>
            </p:cNvPr>
            <p:cNvCxnSpPr>
              <a:cxnSpLocks/>
            </p:cNvCxnSpPr>
            <p:nvPr/>
          </p:nvCxnSpPr>
          <p:spPr>
            <a:xfrm>
              <a:off x="6408048" y="3813730"/>
              <a:ext cx="565028" cy="98409"/>
            </a:xfrm>
            <a:prstGeom prst="line">
              <a:avLst/>
            </a:prstGeom>
            <a:ln>
              <a:solidFill>
                <a:srgbClr val="FF0000"/>
              </a:solidFill>
              <a:prstDash val="lgDashDot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C0822976-3ADA-9C4D-B0B4-156B4FFBE37F}"/>
                </a:ext>
              </a:extLst>
            </p:cNvPr>
            <p:cNvCxnSpPr>
              <a:cxnSpLocks/>
            </p:cNvCxnSpPr>
            <p:nvPr/>
          </p:nvCxnSpPr>
          <p:spPr>
            <a:xfrm>
              <a:off x="6982942" y="3912139"/>
              <a:ext cx="538995" cy="0"/>
            </a:xfrm>
            <a:prstGeom prst="line">
              <a:avLst/>
            </a:prstGeom>
            <a:ln>
              <a:solidFill>
                <a:srgbClr val="FF0000"/>
              </a:solidFill>
              <a:prstDash val="lgDashDotDot"/>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A6BC6F2E-1EA7-E547-A23C-926CAB01EDED}"/>
                </a:ext>
              </a:extLst>
            </p:cNvPr>
            <p:cNvCxnSpPr>
              <a:cxnSpLocks/>
            </p:cNvCxnSpPr>
            <p:nvPr/>
          </p:nvCxnSpPr>
          <p:spPr>
            <a:xfrm>
              <a:off x="5753085" y="3347143"/>
              <a:ext cx="7048" cy="1425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18F080AC-9445-5A45-82C3-8B0E82C66C0B}"/>
                </a:ext>
              </a:extLst>
            </p:cNvPr>
            <p:cNvSpPr txBox="1"/>
            <p:nvPr/>
          </p:nvSpPr>
          <p:spPr>
            <a:xfrm>
              <a:off x="5263599" y="2988578"/>
              <a:ext cx="885425" cy="404085"/>
            </a:xfrm>
            <a:prstGeom prst="rect">
              <a:avLst/>
            </a:prstGeom>
            <a:noFill/>
          </p:spPr>
          <p:txBody>
            <a:bodyPr wrap="square" rtlCol="0">
              <a:spAutoFit/>
            </a:bodyPr>
            <a:lstStyle/>
            <a:p>
              <a:pPr algn="ctr"/>
              <a:r>
                <a:rPr lang="en-US" sz="1013" dirty="0"/>
                <a:t>Beam screen</a:t>
              </a:r>
              <a:endParaRPr lang="en-US" sz="1013" dirty="0">
                <a:solidFill>
                  <a:schemeClr val="tx1"/>
                </a:solidFill>
              </a:endParaRPr>
            </a:p>
          </p:txBody>
        </p:sp>
        <p:cxnSp>
          <p:nvCxnSpPr>
            <p:cNvPr id="61" name="Straight Arrow Connector 60">
              <a:extLst>
                <a:ext uri="{FF2B5EF4-FFF2-40B4-BE49-F238E27FC236}">
                  <a16:creationId xmlns:a16="http://schemas.microsoft.com/office/drawing/2014/main" id="{278DC582-E80A-244B-B75D-F3ED690BE12B}"/>
                </a:ext>
              </a:extLst>
            </p:cNvPr>
            <p:cNvCxnSpPr>
              <a:cxnSpLocks/>
            </p:cNvCxnSpPr>
            <p:nvPr/>
          </p:nvCxnSpPr>
          <p:spPr>
            <a:xfrm>
              <a:off x="6782033" y="3456625"/>
              <a:ext cx="204358" cy="1412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87E95A06-6FBF-6E44-9D93-54253409D36C}"/>
                </a:ext>
              </a:extLst>
            </p:cNvPr>
            <p:cNvCxnSpPr>
              <a:cxnSpLocks/>
            </p:cNvCxnSpPr>
            <p:nvPr/>
          </p:nvCxnSpPr>
          <p:spPr>
            <a:xfrm flipH="1">
              <a:off x="6409232" y="3456625"/>
              <a:ext cx="199494" cy="1412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50698D71-E70D-A94C-B04E-D9C4BF52130C}"/>
                </a:ext>
              </a:extLst>
            </p:cNvPr>
            <p:cNvSpPr txBox="1"/>
            <p:nvPr/>
          </p:nvSpPr>
          <p:spPr>
            <a:xfrm>
              <a:off x="6108172" y="3092568"/>
              <a:ext cx="1198148" cy="415498"/>
            </a:xfrm>
            <a:prstGeom prst="rect">
              <a:avLst/>
            </a:prstGeom>
            <a:noFill/>
          </p:spPr>
          <p:txBody>
            <a:bodyPr wrap="square" rtlCol="0">
              <a:spAutoFit/>
            </a:bodyPr>
            <a:lstStyle/>
            <a:p>
              <a:pPr algn="ctr"/>
              <a:r>
                <a:rPr lang="en-US" sz="1000" dirty="0"/>
                <a:t>H/V Corrector magnets</a:t>
              </a:r>
            </a:p>
          </p:txBody>
        </p:sp>
        <p:sp>
          <p:nvSpPr>
            <p:cNvPr id="66" name="Rectangle 65">
              <a:extLst>
                <a:ext uri="{FF2B5EF4-FFF2-40B4-BE49-F238E27FC236}">
                  <a16:creationId xmlns:a16="http://schemas.microsoft.com/office/drawing/2014/main" id="{89D79F4F-FF0E-BE4E-924C-734B5F4E2B9E}"/>
                </a:ext>
              </a:extLst>
            </p:cNvPr>
            <p:cNvSpPr/>
            <p:nvPr/>
          </p:nvSpPr>
          <p:spPr>
            <a:xfrm>
              <a:off x="4701933" y="3709352"/>
              <a:ext cx="88404" cy="191852"/>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90" name="Google Shape;125;p21">
            <a:extLst>
              <a:ext uri="{FF2B5EF4-FFF2-40B4-BE49-F238E27FC236}">
                <a16:creationId xmlns:a16="http://schemas.microsoft.com/office/drawing/2014/main" id="{24D7F7C8-5594-5747-AFF7-BBB646C8A6BB}"/>
              </a:ext>
            </a:extLst>
          </p:cNvPr>
          <p:cNvSpPr txBox="1"/>
          <p:nvPr/>
        </p:nvSpPr>
        <p:spPr>
          <a:xfrm>
            <a:off x="5392145" y="4113990"/>
            <a:ext cx="3629013" cy="38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b="1" dirty="0">
                <a:solidFill>
                  <a:srgbClr val="FF0000"/>
                </a:solidFill>
              </a:rPr>
              <a:t>Calibration of bump accuracy about 1%</a:t>
            </a:r>
            <a:endParaRPr dirty="0">
              <a:solidFill>
                <a:srgbClr val="FF0000"/>
              </a:solidFill>
            </a:endParaRPr>
          </a:p>
        </p:txBody>
      </p:sp>
      <p:cxnSp>
        <p:nvCxnSpPr>
          <p:cNvPr id="92" name="Straight Connector 91">
            <a:extLst>
              <a:ext uri="{FF2B5EF4-FFF2-40B4-BE49-F238E27FC236}">
                <a16:creationId xmlns:a16="http://schemas.microsoft.com/office/drawing/2014/main" id="{98261D81-1981-EA47-ACF8-B1968BA8EAE1}"/>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343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58316"/>
            <a:ext cx="9129695" cy="857250"/>
          </a:xfrm>
        </p:spPr>
        <p:txBody>
          <a:bodyPr>
            <a:normAutofit/>
          </a:bodyPr>
          <a:lstStyle/>
          <a:p>
            <a:pPr algn="ctr"/>
            <a:r>
              <a:rPr lang="en-US" dirty="0"/>
              <a:t>Wakefields study – Background</a:t>
            </a:r>
          </a:p>
        </p:txBody>
      </p:sp>
      <p:sp>
        <p:nvSpPr>
          <p:cNvPr id="7" name="Segnaposto numero diapositiva 6"/>
          <p:cNvSpPr>
            <a:spLocks noGrp="1"/>
          </p:cNvSpPr>
          <p:nvPr>
            <p:ph type="sldNum" sz="quarter" idx="12"/>
          </p:nvPr>
        </p:nvSpPr>
        <p:spPr/>
        <p:txBody>
          <a:bodyPr/>
          <a:lstStyle/>
          <a:p>
            <a:r>
              <a:rPr lang="it-IT" dirty="0"/>
              <a:t>6</a:t>
            </a:r>
            <a:r>
              <a:rPr lang="it" dirty="0"/>
              <a:t>/25</a:t>
            </a:r>
            <a:endParaRPr lang="it-IT" dirty="0"/>
          </a:p>
        </p:txBody>
      </p:sp>
      <p:pic>
        <p:nvPicPr>
          <p:cNvPr id="5" name="Picture 4">
            <a:extLst>
              <a:ext uri="{FF2B5EF4-FFF2-40B4-BE49-F238E27FC236}">
                <a16:creationId xmlns:a16="http://schemas.microsoft.com/office/drawing/2014/main" id="{F3430B47-CA79-4B4B-9124-3B9A7EF8EC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697928"/>
            <a:ext cx="3478436" cy="3902888"/>
          </a:xfrm>
          <a:prstGeom prst="rect">
            <a:avLst/>
          </a:prstGeom>
        </p:spPr>
      </p:pic>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90CDFCC6-6CFC-D849-9FFA-5B0E48BDE894}"/>
              </a:ext>
            </a:extLst>
          </p:cNvPr>
          <p:cNvGrpSpPr/>
          <p:nvPr/>
        </p:nvGrpSpPr>
        <p:grpSpPr>
          <a:xfrm>
            <a:off x="65189" y="4757440"/>
            <a:ext cx="4360624" cy="371230"/>
            <a:chOff x="65189" y="4757440"/>
            <a:chExt cx="4360624" cy="371230"/>
          </a:xfrm>
        </p:grpSpPr>
        <p:pic>
          <p:nvPicPr>
            <p:cNvPr id="13" name="Picture 12">
              <a:extLst>
                <a:ext uri="{FF2B5EF4-FFF2-40B4-BE49-F238E27FC236}">
                  <a16:creationId xmlns:a16="http://schemas.microsoft.com/office/drawing/2014/main" id="{84B58330-728E-1F4C-83B0-4A24909C2798}"/>
                </a:ext>
              </a:extLst>
            </p:cNvPr>
            <p:cNvPicPr>
              <a:picLocks noChangeAspect="1"/>
            </p:cNvPicPr>
            <p:nvPr/>
          </p:nvPicPr>
          <p:blipFill>
            <a:blip r:embed="rId4"/>
            <a:stretch>
              <a:fillRect/>
            </a:stretch>
          </p:blipFill>
          <p:spPr>
            <a:xfrm>
              <a:off x="65189" y="4757440"/>
              <a:ext cx="372661" cy="371230"/>
            </a:xfrm>
            <a:prstGeom prst="rect">
              <a:avLst/>
            </a:prstGeom>
          </p:spPr>
        </p:pic>
        <p:pic>
          <p:nvPicPr>
            <p:cNvPr id="14" name="Picture 13">
              <a:extLst>
                <a:ext uri="{FF2B5EF4-FFF2-40B4-BE49-F238E27FC236}">
                  <a16:creationId xmlns:a16="http://schemas.microsoft.com/office/drawing/2014/main" id="{C72C364F-64A8-BF4F-9E21-2308E96D5D92}"/>
                </a:ext>
              </a:extLst>
            </p:cNvPr>
            <p:cNvPicPr>
              <a:picLocks noChangeAspect="1"/>
            </p:cNvPicPr>
            <p:nvPr/>
          </p:nvPicPr>
          <p:blipFill rotWithShape="1">
            <a:blip r:embed="rId5"/>
            <a:srcRect l="30935" t="1" b="-5099"/>
            <a:stretch/>
          </p:blipFill>
          <p:spPr>
            <a:xfrm>
              <a:off x="1244776" y="4786060"/>
              <a:ext cx="3181037" cy="341309"/>
            </a:xfrm>
            <a:prstGeom prst="rect">
              <a:avLst/>
            </a:prstGeom>
          </p:spPr>
        </p:pic>
        <p:cxnSp>
          <p:nvCxnSpPr>
            <p:cNvPr id="15" name="Straight Connector 14">
              <a:extLst>
                <a:ext uri="{FF2B5EF4-FFF2-40B4-BE49-F238E27FC236}">
                  <a16:creationId xmlns:a16="http://schemas.microsoft.com/office/drawing/2014/main" id="{3D7C8BED-AF58-C749-B897-B8BA30B9EFC5}"/>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042F630A-4833-8844-AF93-C5D76EDFC367}"/>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7" name="Immagine 3">
              <a:extLst>
                <a:ext uri="{FF2B5EF4-FFF2-40B4-BE49-F238E27FC236}">
                  <a16:creationId xmlns:a16="http://schemas.microsoft.com/office/drawing/2014/main" id="{03D98F17-9DB2-444D-A625-59CF436C13A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cxnSp>
        <p:nvCxnSpPr>
          <p:cNvPr id="18" name="Straight Connector 17">
            <a:extLst>
              <a:ext uri="{FF2B5EF4-FFF2-40B4-BE49-F238E27FC236}">
                <a16:creationId xmlns:a16="http://schemas.microsoft.com/office/drawing/2014/main" id="{3DDBD528-A814-0243-A29E-4980315AAB79}"/>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19" name="Google Shape;55;p13">
            <a:extLst>
              <a:ext uri="{FF2B5EF4-FFF2-40B4-BE49-F238E27FC236}">
                <a16:creationId xmlns:a16="http://schemas.microsoft.com/office/drawing/2014/main" id="{C54ECA9B-D04B-B749-B7CF-DA13917452F2}"/>
              </a:ext>
            </a:extLst>
          </p:cNvPr>
          <p:cNvPicPr preferRelativeResize="0"/>
          <p:nvPr/>
        </p:nvPicPr>
        <p:blipFill>
          <a:blip r:embed="rId7">
            <a:alphaModFix/>
          </a:blip>
          <a:stretch>
            <a:fillRect/>
          </a:stretch>
        </p:blipFill>
        <p:spPr>
          <a:xfrm>
            <a:off x="4523454" y="4773769"/>
            <a:ext cx="1044104" cy="338572"/>
          </a:xfrm>
          <a:prstGeom prst="rect">
            <a:avLst/>
          </a:prstGeom>
          <a:noFill/>
          <a:ln>
            <a:noFill/>
          </a:ln>
        </p:spPr>
      </p:pic>
      <p:sp>
        <p:nvSpPr>
          <p:cNvPr id="20" name="Google Shape;60;p13">
            <a:extLst>
              <a:ext uri="{FF2B5EF4-FFF2-40B4-BE49-F238E27FC236}">
                <a16:creationId xmlns:a16="http://schemas.microsoft.com/office/drawing/2014/main" id="{5573B362-78B1-BC45-9E70-175A7F88CEA9}"/>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109085240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6848A72-3DD7-42C3-AB6C-2FF2861DA9F6}" type="slidenum">
              <a:rPr lang="it-IT" smtClean="0"/>
              <a:t>70</a:t>
            </a:fld>
            <a:endParaRPr lang="it-IT"/>
          </a:p>
        </p:txBody>
      </p:sp>
      <p:sp>
        <p:nvSpPr>
          <p:cNvPr id="9" name="TextBox 8">
            <a:extLst>
              <a:ext uri="{FF2B5EF4-FFF2-40B4-BE49-F238E27FC236}">
                <a16:creationId xmlns:a16="http://schemas.microsoft.com/office/drawing/2014/main" id="{100AA873-9B25-B040-8D09-20B25BE4460A}"/>
              </a:ext>
            </a:extLst>
          </p:cNvPr>
          <p:cNvSpPr txBox="1"/>
          <p:nvPr/>
        </p:nvSpPr>
        <p:spPr>
          <a:xfrm>
            <a:off x="1769166" y="3613868"/>
            <a:ext cx="184731" cy="253916"/>
          </a:xfrm>
          <a:prstGeom prst="rect">
            <a:avLst/>
          </a:prstGeom>
          <a:noFill/>
        </p:spPr>
        <p:txBody>
          <a:bodyPr wrap="none" rtlCol="0">
            <a:spAutoFit/>
          </a:bodyPr>
          <a:lstStyle/>
          <a:p>
            <a:endParaRPr lang="en-US" sz="1050" dirty="0"/>
          </a:p>
        </p:txBody>
      </p:sp>
      <p:grpSp>
        <p:nvGrpSpPr>
          <p:cNvPr id="16" name="Group 15">
            <a:extLst>
              <a:ext uri="{FF2B5EF4-FFF2-40B4-BE49-F238E27FC236}">
                <a16:creationId xmlns:a16="http://schemas.microsoft.com/office/drawing/2014/main" id="{632DF33B-2D44-8343-B241-5BDCA2CCAF10}"/>
              </a:ext>
            </a:extLst>
          </p:cNvPr>
          <p:cNvGrpSpPr/>
          <p:nvPr/>
        </p:nvGrpSpPr>
        <p:grpSpPr>
          <a:xfrm>
            <a:off x="6012160" y="1343582"/>
            <a:ext cx="2619319" cy="1468888"/>
            <a:chOff x="5651576" y="2062809"/>
            <a:chExt cx="3492425" cy="1958516"/>
          </a:xfrm>
        </p:grpSpPr>
        <p:sp>
          <p:nvSpPr>
            <p:cNvPr id="18" name="TextBox 17">
              <a:extLst>
                <a:ext uri="{FF2B5EF4-FFF2-40B4-BE49-F238E27FC236}">
                  <a16:creationId xmlns:a16="http://schemas.microsoft.com/office/drawing/2014/main" id="{F2B4966A-8D07-0545-BF81-041DA6B3AA27}"/>
                </a:ext>
              </a:extLst>
            </p:cNvPr>
            <p:cNvSpPr txBox="1"/>
            <p:nvPr/>
          </p:nvSpPr>
          <p:spPr>
            <a:xfrm>
              <a:off x="5682347" y="2062809"/>
              <a:ext cx="3461654" cy="584776"/>
            </a:xfrm>
            <a:prstGeom prst="rect">
              <a:avLst/>
            </a:prstGeom>
            <a:noFill/>
          </p:spPr>
          <p:txBody>
            <a:bodyPr wrap="square" rtlCol="0">
              <a:spAutoFit/>
            </a:bodyPr>
            <a:lstStyle/>
            <a:p>
              <a:r>
                <a:rPr lang="en-US" sz="1050" dirty="0">
                  <a:solidFill>
                    <a:srgbClr val="FF0000"/>
                  </a:solidFill>
                  <a:latin typeface="Calibri" panose="020F0502020204030204" pitchFamily="34" charset="0"/>
                  <a:cs typeface="Calibri" panose="020F0502020204030204" pitchFamily="34" charset="0"/>
                </a:rPr>
                <a:t>Innovative concept</a:t>
              </a:r>
              <a:r>
                <a:rPr lang="en-US" sz="1050" dirty="0">
                  <a:solidFill>
                    <a:srgbClr val="FF0000"/>
                  </a:solidFill>
                  <a:latin typeface="Calibri" panose="020F0502020204030204" pitchFamily="34" charset="0"/>
                  <a:cs typeface="Calibri" panose="020F0502020204030204" pitchFamily="34" charset="0"/>
                  <a:sym typeface="Wingdings" pitchFamily="2" charset="2"/>
                </a:rPr>
                <a:t> </a:t>
              </a:r>
              <a:r>
                <a:rPr lang="en-US" sz="1050" dirty="0">
                  <a:latin typeface="Calibri" panose="020F0502020204030204" pitchFamily="34" charset="0"/>
                  <a:cs typeface="Calibri" panose="020F0502020204030204" pitchFamily="34" charset="0"/>
                  <a:sym typeface="Wingdings" pitchFamily="2" charset="2"/>
                </a:rPr>
                <a:t>of two different beam</a:t>
              </a:r>
              <a:endParaRPr lang="en-US" sz="105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		</a:t>
              </a:r>
            </a:p>
          </p:txBody>
        </p:sp>
        <p:sp>
          <p:nvSpPr>
            <p:cNvPr id="12" name="TextBox 11">
              <a:extLst>
                <a:ext uri="{FF2B5EF4-FFF2-40B4-BE49-F238E27FC236}">
                  <a16:creationId xmlns:a16="http://schemas.microsoft.com/office/drawing/2014/main" id="{61A5B752-439E-974C-8493-67CB508D6654}"/>
                </a:ext>
              </a:extLst>
            </p:cNvPr>
            <p:cNvSpPr txBox="1"/>
            <p:nvPr/>
          </p:nvSpPr>
          <p:spPr>
            <a:xfrm>
              <a:off x="5651576" y="2420887"/>
              <a:ext cx="3492424" cy="1600438"/>
            </a:xfrm>
            <a:prstGeom prst="rect">
              <a:avLst/>
            </a:prstGeom>
            <a:noFill/>
          </p:spPr>
          <p:txBody>
            <a:bodyPr wrap="square" rtlCol="0">
              <a:spAutoFit/>
            </a:bodyPr>
            <a:lstStyle/>
            <a:p>
              <a:r>
                <a:rPr lang="en-US" sz="1200" dirty="0">
                  <a:solidFill>
                    <a:srgbClr val="FF0000"/>
                  </a:solidFill>
                  <a:latin typeface="Calibri" panose="020F0502020204030204" pitchFamily="34" charset="0"/>
                  <a:cs typeface="Calibri" panose="020F0502020204030204" pitchFamily="34" charset="0"/>
                </a:rPr>
                <a:t>Probe beam: </a:t>
              </a:r>
            </a:p>
            <a:p>
              <a:r>
                <a:rPr lang="en-US" sz="1200" dirty="0">
                  <a:latin typeface="Calibri" panose="020F0502020204030204" pitchFamily="34" charset="0"/>
                  <a:cs typeface="Calibri" panose="020F0502020204030204" pitchFamily="34" charset="0"/>
                  <a:sym typeface="Wingdings" pitchFamily="2" charset="2"/>
                </a:rPr>
                <a:t>Feed RF power in the  ACcelerating Structure (ACS) </a:t>
              </a:r>
              <a:endParaRPr lang="en-US" sz="1200" dirty="0">
                <a:latin typeface="Calibri" panose="020F0502020204030204" pitchFamily="34" charset="0"/>
                <a:cs typeface="Calibri" panose="020F0502020204030204" pitchFamily="34" charset="0"/>
              </a:endParaRPr>
            </a:p>
            <a:p>
              <a:r>
                <a:rPr lang="en-US" sz="1200" dirty="0">
                  <a:solidFill>
                    <a:srgbClr val="FF0000"/>
                  </a:solidFill>
                  <a:latin typeface="Calibri" panose="020F0502020204030204" pitchFamily="34" charset="0"/>
                  <a:cs typeface="Calibri" panose="020F0502020204030204" pitchFamily="34" charset="0"/>
                </a:rPr>
                <a:t>Test beam:</a:t>
              </a:r>
            </a:p>
            <a:p>
              <a:r>
                <a:rPr lang="en-US" sz="1200" dirty="0">
                  <a:latin typeface="Calibri" panose="020F0502020204030204" pitchFamily="34" charset="0"/>
                  <a:cs typeface="Calibri" panose="020F0502020204030204" pitchFamily="34" charset="0"/>
                  <a:sym typeface="Wingdings" pitchFamily="2" charset="2"/>
                </a:rPr>
                <a:t>To carry out experiment!</a:t>
              </a:r>
              <a:endParaRPr lang="en-US" sz="1200" dirty="0">
                <a:latin typeface="Calibri" panose="020F0502020204030204" pitchFamily="34" charset="0"/>
                <a:cs typeface="Calibri" panose="020F0502020204030204" pitchFamily="34" charset="0"/>
              </a:endParaRPr>
            </a:p>
            <a:p>
              <a:endParaRPr lang="en-US" sz="1200" dirty="0"/>
            </a:p>
          </p:txBody>
        </p:sp>
      </p:grpSp>
      <p:grpSp>
        <p:nvGrpSpPr>
          <p:cNvPr id="23" name="Group 22">
            <a:extLst>
              <a:ext uri="{FF2B5EF4-FFF2-40B4-BE49-F238E27FC236}">
                <a16:creationId xmlns:a16="http://schemas.microsoft.com/office/drawing/2014/main" id="{1BB5434A-0766-9248-9D22-6D0A527E7B60}"/>
              </a:ext>
            </a:extLst>
          </p:cNvPr>
          <p:cNvGrpSpPr/>
          <p:nvPr/>
        </p:nvGrpSpPr>
        <p:grpSpPr>
          <a:xfrm>
            <a:off x="251521" y="195486"/>
            <a:ext cx="5076564" cy="2704179"/>
            <a:chOff x="251520" y="1107251"/>
            <a:chExt cx="7594629" cy="3941088"/>
          </a:xfrm>
        </p:grpSpPr>
        <p:pic>
          <p:nvPicPr>
            <p:cNvPr id="26" name="Picture 25">
              <a:extLst>
                <a:ext uri="{FF2B5EF4-FFF2-40B4-BE49-F238E27FC236}">
                  <a16:creationId xmlns:a16="http://schemas.microsoft.com/office/drawing/2014/main" id="{76555EFD-8E85-3945-B2EB-8ECB8FCAF475}"/>
                </a:ext>
              </a:extLst>
            </p:cNvPr>
            <p:cNvPicPr>
              <a:picLocks noChangeAspect="1"/>
            </p:cNvPicPr>
            <p:nvPr/>
          </p:nvPicPr>
          <p:blipFill rotWithShape="1">
            <a:blip r:embed="rId3">
              <a:extLst>
                <a:ext uri="{28A0092B-C50C-407E-A947-70E740481C1C}">
                  <a14:useLocalDpi xmlns:a14="http://schemas.microsoft.com/office/drawing/2010/main" val="0"/>
                </a:ext>
              </a:extLst>
            </a:blip>
            <a:srcRect t="14703"/>
            <a:stretch/>
          </p:blipFill>
          <p:spPr>
            <a:xfrm>
              <a:off x="251520" y="1107251"/>
              <a:ext cx="7594629" cy="3941088"/>
            </a:xfrm>
            <a:prstGeom prst="rect">
              <a:avLst/>
            </a:prstGeom>
            <a:noFill/>
            <a:ln w="12700">
              <a:solidFill>
                <a:schemeClr val="tx1"/>
              </a:solidFill>
            </a:ln>
          </p:spPr>
        </p:pic>
        <p:sp>
          <p:nvSpPr>
            <p:cNvPr id="28" name="Rectangle 27">
              <a:extLst>
                <a:ext uri="{FF2B5EF4-FFF2-40B4-BE49-F238E27FC236}">
                  <a16:creationId xmlns:a16="http://schemas.microsoft.com/office/drawing/2014/main" id="{46969A43-FB81-A64F-A155-243A3E2D7ADB}"/>
                </a:ext>
              </a:extLst>
            </p:cNvPr>
            <p:cNvSpPr/>
            <p:nvPr/>
          </p:nvSpPr>
          <p:spPr>
            <a:xfrm>
              <a:off x="3702295" y="1107942"/>
              <a:ext cx="693077" cy="312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pic>
        <p:nvPicPr>
          <p:cNvPr id="17" name="Picture 16">
            <a:extLst>
              <a:ext uri="{FF2B5EF4-FFF2-40B4-BE49-F238E27FC236}">
                <a16:creationId xmlns:a16="http://schemas.microsoft.com/office/drawing/2014/main" id="{9321F634-D51B-2246-825F-998C6F13261B}"/>
              </a:ext>
            </a:extLst>
          </p:cNvPr>
          <p:cNvPicPr>
            <a:picLocks noChangeAspect="1"/>
          </p:cNvPicPr>
          <p:nvPr/>
        </p:nvPicPr>
        <p:blipFill>
          <a:blip r:embed="rId4"/>
          <a:stretch>
            <a:fillRect/>
          </a:stretch>
        </p:blipFill>
        <p:spPr>
          <a:xfrm>
            <a:off x="6646892" y="219167"/>
            <a:ext cx="1349855" cy="1349855"/>
          </a:xfrm>
          <a:prstGeom prst="rect">
            <a:avLst/>
          </a:prstGeom>
        </p:spPr>
      </p:pic>
    </p:spTree>
    <p:extLst>
      <p:ext uri="{BB962C8B-B14F-4D97-AF65-F5344CB8AC3E}">
        <p14:creationId xmlns:p14="http://schemas.microsoft.com/office/powerpoint/2010/main" val="118268762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6848A72-3DD7-42C3-AB6C-2FF2861DA9F6}" type="slidenum">
              <a:rPr lang="it-IT" smtClean="0"/>
              <a:t>71</a:t>
            </a:fld>
            <a:endParaRPr lang="it-IT"/>
          </a:p>
        </p:txBody>
      </p:sp>
      <p:sp>
        <p:nvSpPr>
          <p:cNvPr id="9" name="TextBox 8">
            <a:extLst>
              <a:ext uri="{FF2B5EF4-FFF2-40B4-BE49-F238E27FC236}">
                <a16:creationId xmlns:a16="http://schemas.microsoft.com/office/drawing/2014/main" id="{100AA873-9B25-B040-8D09-20B25BE4460A}"/>
              </a:ext>
            </a:extLst>
          </p:cNvPr>
          <p:cNvSpPr txBox="1"/>
          <p:nvPr/>
        </p:nvSpPr>
        <p:spPr>
          <a:xfrm>
            <a:off x="1769166" y="3613868"/>
            <a:ext cx="184731" cy="253916"/>
          </a:xfrm>
          <a:prstGeom prst="rect">
            <a:avLst/>
          </a:prstGeom>
          <a:noFill/>
        </p:spPr>
        <p:txBody>
          <a:bodyPr wrap="none" rtlCol="0">
            <a:spAutoFit/>
          </a:bodyPr>
          <a:lstStyle/>
          <a:p>
            <a:endParaRPr lang="en-US" sz="1050" dirty="0"/>
          </a:p>
        </p:txBody>
      </p:sp>
      <p:pic>
        <p:nvPicPr>
          <p:cNvPr id="11" name="Picture 10">
            <a:extLst>
              <a:ext uri="{FF2B5EF4-FFF2-40B4-BE49-F238E27FC236}">
                <a16:creationId xmlns:a16="http://schemas.microsoft.com/office/drawing/2014/main" id="{001403A3-5778-C444-B0C8-34C678378A58}"/>
              </a:ext>
            </a:extLst>
          </p:cNvPr>
          <p:cNvPicPr>
            <a:picLocks noChangeAspect="1"/>
          </p:cNvPicPr>
          <p:nvPr/>
        </p:nvPicPr>
        <p:blipFill>
          <a:blip r:embed="rId3" cstate="print"/>
          <a:srcRect/>
          <a:stretch>
            <a:fillRect/>
          </a:stretch>
        </p:blipFill>
        <p:spPr bwMode="auto">
          <a:xfrm>
            <a:off x="4932040" y="1431649"/>
            <a:ext cx="3849324" cy="2796285"/>
          </a:xfrm>
          <a:prstGeom prst="rect">
            <a:avLst/>
          </a:prstGeom>
          <a:noFill/>
          <a:ln w="9525">
            <a:noFill/>
            <a:miter lim="800000"/>
            <a:headEnd/>
            <a:tailEnd/>
          </a:ln>
        </p:spPr>
      </p:pic>
      <p:pic>
        <p:nvPicPr>
          <p:cNvPr id="13" name="Picture 12">
            <a:extLst>
              <a:ext uri="{FF2B5EF4-FFF2-40B4-BE49-F238E27FC236}">
                <a16:creationId xmlns:a16="http://schemas.microsoft.com/office/drawing/2014/main" id="{7145F33F-B92C-FD4A-9949-86E113332A12}"/>
              </a:ext>
            </a:extLst>
          </p:cNvPr>
          <p:cNvPicPr>
            <a:picLocks noChangeAspect="1"/>
          </p:cNvPicPr>
          <p:nvPr/>
        </p:nvPicPr>
        <p:blipFill>
          <a:blip r:embed="rId4"/>
          <a:stretch>
            <a:fillRect/>
          </a:stretch>
        </p:blipFill>
        <p:spPr>
          <a:xfrm>
            <a:off x="6030312" y="431265"/>
            <a:ext cx="1350000" cy="1350000"/>
          </a:xfrm>
          <a:prstGeom prst="rect">
            <a:avLst/>
          </a:prstGeom>
        </p:spPr>
      </p:pic>
      <p:grpSp>
        <p:nvGrpSpPr>
          <p:cNvPr id="14" name="Group 13">
            <a:extLst>
              <a:ext uri="{FF2B5EF4-FFF2-40B4-BE49-F238E27FC236}">
                <a16:creationId xmlns:a16="http://schemas.microsoft.com/office/drawing/2014/main" id="{607BF9ED-00A9-424F-9B98-255510A413A7}"/>
              </a:ext>
            </a:extLst>
          </p:cNvPr>
          <p:cNvGrpSpPr/>
          <p:nvPr/>
        </p:nvGrpSpPr>
        <p:grpSpPr>
          <a:xfrm>
            <a:off x="251521" y="195486"/>
            <a:ext cx="5076564" cy="2704179"/>
            <a:chOff x="251520" y="1107251"/>
            <a:chExt cx="7594629" cy="3941088"/>
          </a:xfrm>
        </p:grpSpPr>
        <p:pic>
          <p:nvPicPr>
            <p:cNvPr id="15" name="Picture 14">
              <a:extLst>
                <a:ext uri="{FF2B5EF4-FFF2-40B4-BE49-F238E27FC236}">
                  <a16:creationId xmlns:a16="http://schemas.microsoft.com/office/drawing/2014/main" id="{46B6A794-C368-C54D-ABB0-70CDA120EECB}"/>
                </a:ext>
              </a:extLst>
            </p:cNvPr>
            <p:cNvPicPr>
              <a:picLocks noChangeAspect="1"/>
            </p:cNvPicPr>
            <p:nvPr/>
          </p:nvPicPr>
          <p:blipFill rotWithShape="1">
            <a:blip r:embed="rId5">
              <a:extLst>
                <a:ext uri="{28A0092B-C50C-407E-A947-70E740481C1C}">
                  <a14:useLocalDpi xmlns:a14="http://schemas.microsoft.com/office/drawing/2010/main" val="0"/>
                </a:ext>
              </a:extLst>
            </a:blip>
            <a:srcRect t="14703"/>
            <a:stretch/>
          </p:blipFill>
          <p:spPr>
            <a:xfrm>
              <a:off x="251520" y="1107251"/>
              <a:ext cx="7594629" cy="3941088"/>
            </a:xfrm>
            <a:prstGeom prst="rect">
              <a:avLst/>
            </a:prstGeom>
            <a:noFill/>
            <a:ln w="12700">
              <a:solidFill>
                <a:schemeClr val="tx1"/>
              </a:solidFill>
            </a:ln>
          </p:spPr>
        </p:pic>
        <p:sp>
          <p:nvSpPr>
            <p:cNvPr id="19" name="Rectangle 18">
              <a:extLst>
                <a:ext uri="{FF2B5EF4-FFF2-40B4-BE49-F238E27FC236}">
                  <a16:creationId xmlns:a16="http://schemas.microsoft.com/office/drawing/2014/main" id="{20F2AD1A-1A81-1246-880A-6AA73A73F874}"/>
                </a:ext>
              </a:extLst>
            </p:cNvPr>
            <p:cNvSpPr/>
            <p:nvPr/>
          </p:nvSpPr>
          <p:spPr>
            <a:xfrm>
              <a:off x="3702295" y="1107942"/>
              <a:ext cx="693077" cy="312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sp>
        <p:nvSpPr>
          <p:cNvPr id="20" name="TextBox 19">
            <a:extLst>
              <a:ext uri="{FF2B5EF4-FFF2-40B4-BE49-F238E27FC236}">
                <a16:creationId xmlns:a16="http://schemas.microsoft.com/office/drawing/2014/main" id="{0A14926B-E766-9548-BEA1-D8615B8CB66F}"/>
              </a:ext>
            </a:extLst>
          </p:cNvPr>
          <p:cNvSpPr txBox="1"/>
          <p:nvPr/>
        </p:nvSpPr>
        <p:spPr>
          <a:xfrm>
            <a:off x="767457" y="4657579"/>
            <a:ext cx="1438214" cy="230832"/>
          </a:xfrm>
          <a:prstGeom prst="rect">
            <a:avLst/>
          </a:prstGeom>
          <a:noFill/>
        </p:spPr>
        <p:txBody>
          <a:bodyPr wrap="none" rtlCol="0">
            <a:spAutoFit/>
          </a:bodyPr>
          <a:lstStyle/>
          <a:p>
            <a:r>
              <a:rPr lang="en-US" sz="900" dirty="0">
                <a:solidFill>
                  <a:srgbClr val="000090"/>
                </a:solidFill>
                <a:effectLst>
                  <a:outerShdw blurRad="50800" dist="38100" dir="2700000" algn="tl" rotWithShape="0">
                    <a:srgbClr val="000000">
                      <a:alpha val="43000"/>
                    </a:srgbClr>
                  </a:outerShdw>
                </a:effectLst>
                <a:latin typeface="Century Gothic"/>
                <a:cs typeface="Century Gothic"/>
              </a:rPr>
              <a:t>First beam – June 2003</a:t>
            </a:r>
          </a:p>
        </p:txBody>
      </p:sp>
      <p:sp>
        <p:nvSpPr>
          <p:cNvPr id="21" name="TextBox 20">
            <a:extLst>
              <a:ext uri="{FF2B5EF4-FFF2-40B4-BE49-F238E27FC236}">
                <a16:creationId xmlns:a16="http://schemas.microsoft.com/office/drawing/2014/main" id="{B432BD2C-7410-9B4B-88E8-B062ADB0B7CF}"/>
              </a:ext>
            </a:extLst>
          </p:cNvPr>
          <p:cNvSpPr txBox="1"/>
          <p:nvPr/>
        </p:nvSpPr>
        <p:spPr>
          <a:xfrm>
            <a:off x="4093536" y="4657579"/>
            <a:ext cx="1794081" cy="230832"/>
          </a:xfrm>
          <a:prstGeom prst="rect">
            <a:avLst/>
          </a:prstGeom>
          <a:noFill/>
        </p:spPr>
        <p:txBody>
          <a:bodyPr wrap="none" rtlCol="0">
            <a:spAutoFit/>
          </a:bodyPr>
          <a:lstStyle/>
          <a:p>
            <a:r>
              <a:rPr lang="en-US" sz="900" dirty="0">
                <a:solidFill>
                  <a:srgbClr val="000090"/>
                </a:solidFill>
                <a:effectLst>
                  <a:outerShdw blurRad="50800" dist="38100" dir="2700000" algn="tl" rotWithShape="0">
                    <a:srgbClr val="000000">
                      <a:alpha val="43000"/>
                    </a:srgbClr>
                  </a:outerShdw>
                </a:effectLst>
                <a:latin typeface="Century Gothic"/>
                <a:cs typeface="Century Gothic"/>
              </a:rPr>
              <a:t>Last beam – December 2016</a:t>
            </a:r>
          </a:p>
        </p:txBody>
      </p:sp>
      <p:sp>
        <p:nvSpPr>
          <p:cNvPr id="22" name="Striped Right Arrow 21">
            <a:extLst>
              <a:ext uri="{FF2B5EF4-FFF2-40B4-BE49-F238E27FC236}">
                <a16:creationId xmlns:a16="http://schemas.microsoft.com/office/drawing/2014/main" id="{47FF8DAE-C5C2-8D45-A82B-A0F2EBCF7EE1}"/>
              </a:ext>
            </a:extLst>
          </p:cNvPr>
          <p:cNvSpPr/>
          <p:nvPr/>
        </p:nvSpPr>
        <p:spPr>
          <a:xfrm flipV="1">
            <a:off x="967542" y="4827847"/>
            <a:ext cx="5030175" cy="185238"/>
          </a:xfrm>
          <a:prstGeom prst="stripedRightArrow">
            <a:avLst>
              <a:gd name="adj1" fmla="val 41111"/>
              <a:gd name="adj2" fmla="val 101111"/>
            </a:avLst>
          </a:prstGeom>
          <a:gradFill flip="none" rotWithShape="1">
            <a:gsLst>
              <a:gs pos="0">
                <a:schemeClr val="accent1">
                  <a:lumMod val="5000"/>
                  <a:lumOff val="95000"/>
                </a:schemeClr>
              </a:gs>
              <a:gs pos="35000">
                <a:schemeClr val="accent4">
                  <a:lumMod val="60000"/>
                  <a:lumOff val="40000"/>
                </a:schemeClr>
              </a:gs>
              <a:gs pos="81000">
                <a:srgbClr val="FFC000"/>
              </a:gs>
              <a:gs pos="62000">
                <a:srgbClr val="FFC000"/>
              </a:gs>
              <a:gs pos="100000">
                <a:srgbClr val="FF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24" name="Content Placeholder 2">
            <a:extLst>
              <a:ext uri="{FF2B5EF4-FFF2-40B4-BE49-F238E27FC236}">
                <a16:creationId xmlns:a16="http://schemas.microsoft.com/office/drawing/2014/main" id="{0E014914-3707-CA41-BA7E-E6E948DCA382}"/>
              </a:ext>
            </a:extLst>
          </p:cNvPr>
          <p:cNvSpPr>
            <a:spLocks noGrp="1"/>
          </p:cNvSpPr>
          <p:nvPr>
            <p:ph idx="1"/>
          </p:nvPr>
        </p:nvSpPr>
        <p:spPr>
          <a:xfrm>
            <a:off x="179512" y="3140423"/>
            <a:ext cx="3379373" cy="702707"/>
          </a:xfrm>
        </p:spPr>
        <p:txBody>
          <a:bodyPr>
            <a:normAutofit fontScale="92500" lnSpcReduction="20000"/>
          </a:bodyPr>
          <a:lstStyle/>
          <a:p>
            <a:pPr marL="0" indent="0" algn="just">
              <a:buNone/>
            </a:pPr>
            <a:r>
              <a:rPr lang="en-US" sz="1200" dirty="0">
                <a:solidFill>
                  <a:srgbClr val="000090"/>
                </a:solidFill>
              </a:rPr>
              <a:t>CTF3</a:t>
            </a:r>
            <a:r>
              <a:rPr lang="en-US" sz="1200" dirty="0"/>
              <a:t> has </a:t>
            </a:r>
            <a:r>
              <a:rPr lang="en-US" sz="1200" dirty="0">
                <a:solidFill>
                  <a:srgbClr val="C00000"/>
                </a:solidFill>
              </a:rPr>
              <a:t>addressed and solved </a:t>
            </a:r>
            <a:r>
              <a:rPr lang="en-US" sz="1200" dirty="0"/>
              <a:t>the vast majority of CLIC issues related to </a:t>
            </a:r>
            <a:r>
              <a:rPr lang="en-US" sz="1200" dirty="0">
                <a:solidFill>
                  <a:srgbClr val="000090"/>
                </a:solidFill>
              </a:rPr>
              <a:t>drive beam generation, power production and two-beam acceleration</a:t>
            </a:r>
            <a:r>
              <a:rPr lang="en-US" sz="1200" dirty="0"/>
              <a:t>.</a:t>
            </a:r>
          </a:p>
        </p:txBody>
      </p:sp>
      <p:sp>
        <p:nvSpPr>
          <p:cNvPr id="25" name="TextBox 24">
            <a:extLst>
              <a:ext uri="{FF2B5EF4-FFF2-40B4-BE49-F238E27FC236}">
                <a16:creationId xmlns:a16="http://schemas.microsoft.com/office/drawing/2014/main" id="{AC621CA7-8EDF-F24F-BAFE-FCD1F01B7372}"/>
              </a:ext>
            </a:extLst>
          </p:cNvPr>
          <p:cNvSpPr txBox="1"/>
          <p:nvPr/>
        </p:nvSpPr>
        <p:spPr>
          <a:xfrm>
            <a:off x="193548" y="3789125"/>
            <a:ext cx="4738492" cy="1015663"/>
          </a:xfrm>
          <a:prstGeom prst="rect">
            <a:avLst/>
          </a:prstGeom>
          <a:noFill/>
        </p:spPr>
        <p:txBody>
          <a:bodyPr wrap="square" rtlCol="0">
            <a:spAutoFit/>
          </a:bodyPr>
          <a:lstStyle/>
          <a:p>
            <a:r>
              <a:rPr lang="en-US" sz="1200" dirty="0"/>
              <a:t>A new machine is needed (</a:t>
            </a:r>
            <a:r>
              <a:rPr lang="en-US" sz="1200" dirty="0">
                <a:solidFill>
                  <a:srgbClr val="C00000"/>
                </a:solidFill>
              </a:rPr>
              <a:t>CLEAR</a:t>
            </a:r>
            <a:r>
              <a:rPr lang="en-US" sz="1200" dirty="0"/>
              <a:t>)</a:t>
            </a:r>
            <a:r>
              <a:rPr lang="en-US" sz="1200" dirty="0">
                <a:solidFill>
                  <a:srgbClr val="000090"/>
                </a:solidFill>
              </a:rPr>
              <a:t> </a:t>
            </a:r>
            <a:r>
              <a:rPr lang="en-US" sz="1200" dirty="0"/>
              <a:t>to maintain local testing capability at CERN for </a:t>
            </a:r>
            <a:r>
              <a:rPr lang="en-US" sz="1200" dirty="0">
                <a:solidFill>
                  <a:srgbClr val="000090"/>
                </a:solidFill>
              </a:rPr>
              <a:t>CLIC instrumentation</a:t>
            </a:r>
            <a:r>
              <a:rPr lang="en-US" sz="1200" dirty="0"/>
              <a:t> and </a:t>
            </a:r>
            <a:r>
              <a:rPr lang="en-US" sz="1200" dirty="0">
                <a:solidFill>
                  <a:srgbClr val="000090"/>
                </a:solidFill>
              </a:rPr>
              <a:t>high-gradient structure testing with be</a:t>
            </a:r>
            <a:r>
              <a:rPr lang="en-US" sz="1200" dirty="0"/>
              <a:t>am (alongside with other non-CLIC activities).</a:t>
            </a:r>
          </a:p>
          <a:p>
            <a:endParaRPr lang="en-US" sz="1200" dirty="0"/>
          </a:p>
        </p:txBody>
      </p:sp>
    </p:spTree>
    <p:extLst>
      <p:ext uri="{BB962C8B-B14F-4D97-AF65-F5344CB8AC3E}">
        <p14:creationId xmlns:p14="http://schemas.microsoft.com/office/powerpoint/2010/main" val="8057036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D31E27E9-4860-1F49-9F46-182BF712C181}"/>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WFM </a:t>
            </a:r>
          </a:p>
        </p:txBody>
      </p:sp>
      <p:sp>
        <p:nvSpPr>
          <p:cNvPr id="7" name="Segnaposto numero diapositiva 6"/>
          <p:cNvSpPr>
            <a:spLocks noGrp="1"/>
          </p:cNvSpPr>
          <p:nvPr>
            <p:ph type="sldNum" sz="quarter" idx="12"/>
          </p:nvPr>
        </p:nvSpPr>
        <p:spPr/>
        <p:txBody>
          <a:bodyPr/>
          <a:lstStyle/>
          <a:p>
            <a:fld id="{26848A72-3DD7-42C3-AB6C-2FF2861DA9F6}" type="slidenum">
              <a:rPr lang="it-IT" smtClean="0"/>
              <a:t>72</a:t>
            </a:fld>
            <a:endParaRPr lang="it-IT"/>
          </a:p>
        </p:txBody>
      </p:sp>
      <p:cxnSp>
        <p:nvCxnSpPr>
          <p:cNvPr id="53" name="Straight Connector 52">
            <a:extLst>
              <a:ext uri="{FF2B5EF4-FFF2-40B4-BE49-F238E27FC236}">
                <a16:creationId xmlns:a16="http://schemas.microsoft.com/office/drawing/2014/main" id="{88FC4BC8-D1EB-2B45-A947-F1D72603DED4}"/>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8" name="Rectangle 117">
            <a:extLst>
              <a:ext uri="{FF2B5EF4-FFF2-40B4-BE49-F238E27FC236}">
                <a16:creationId xmlns:a16="http://schemas.microsoft.com/office/drawing/2014/main" id="{930698E9-A681-4D4C-BB9F-DCB3DC760228}"/>
              </a:ext>
            </a:extLst>
          </p:cNvPr>
          <p:cNvSpPr/>
          <p:nvPr/>
        </p:nvSpPr>
        <p:spPr>
          <a:xfrm>
            <a:off x="2767107" y="4800988"/>
            <a:ext cx="3389069" cy="290977"/>
          </a:xfrm>
          <a:prstGeom prst="rect">
            <a:avLst/>
          </a:prstGeom>
        </p:spPr>
        <p:txBody>
          <a:bodyPr wrap="none">
            <a:spAutoFit/>
          </a:bodyPr>
          <a:lstStyle/>
          <a:p>
            <a:pPr>
              <a:lnSpc>
                <a:spcPct val="115000"/>
              </a:lnSpc>
            </a:pPr>
            <a:r>
              <a:rPr lang="en-US" sz="1200" dirty="0"/>
              <a:t>Previous research experience – Antonio Gilardi</a:t>
            </a:r>
            <a:endParaRPr lang="en-US" dirty="0">
              <a:solidFill>
                <a:schemeClr val="dk1"/>
              </a:solidFill>
              <a:latin typeface="Calibri"/>
              <a:ea typeface="Calibri"/>
              <a:cs typeface="Calibri"/>
              <a:sym typeface="Calibri"/>
            </a:endParaRPr>
          </a:p>
        </p:txBody>
      </p:sp>
      <p:pic>
        <p:nvPicPr>
          <p:cNvPr id="21" name="Picture 20">
            <a:extLst>
              <a:ext uri="{FF2B5EF4-FFF2-40B4-BE49-F238E27FC236}">
                <a16:creationId xmlns:a16="http://schemas.microsoft.com/office/drawing/2014/main" id="{EC5B5747-FA8A-2047-AD95-FD1755C669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820" y="895521"/>
            <a:ext cx="2208595" cy="2179724"/>
          </a:xfrm>
          <a:prstGeom prst="rect">
            <a:avLst/>
          </a:prstGeom>
        </p:spPr>
      </p:pic>
      <p:pic>
        <p:nvPicPr>
          <p:cNvPr id="22" name="Picture 21">
            <a:extLst>
              <a:ext uri="{FF2B5EF4-FFF2-40B4-BE49-F238E27FC236}">
                <a16:creationId xmlns:a16="http://schemas.microsoft.com/office/drawing/2014/main" id="{6AF1DEAC-1788-C242-B8E2-5025F8A296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3581" y="957745"/>
            <a:ext cx="4212401" cy="1441829"/>
          </a:xfrm>
          <a:prstGeom prst="rect">
            <a:avLst/>
          </a:prstGeom>
        </p:spPr>
      </p:pic>
      <p:pic>
        <p:nvPicPr>
          <p:cNvPr id="23" name="Picture 22">
            <a:extLst>
              <a:ext uri="{FF2B5EF4-FFF2-40B4-BE49-F238E27FC236}">
                <a16:creationId xmlns:a16="http://schemas.microsoft.com/office/drawing/2014/main" id="{CFF73850-EE49-2F42-AC07-EEBFA66549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6835" y="3151594"/>
            <a:ext cx="2582081" cy="1559547"/>
          </a:xfrm>
          <a:prstGeom prst="rect">
            <a:avLst/>
          </a:prstGeom>
        </p:spPr>
      </p:pic>
      <p:pic>
        <p:nvPicPr>
          <p:cNvPr id="24" name="Picture 23">
            <a:extLst>
              <a:ext uri="{FF2B5EF4-FFF2-40B4-BE49-F238E27FC236}">
                <a16:creationId xmlns:a16="http://schemas.microsoft.com/office/drawing/2014/main" id="{DB87ACD7-6F57-C94C-95CD-92B114C11E5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18496" y="2589004"/>
            <a:ext cx="2969452" cy="2074213"/>
          </a:xfrm>
          <a:prstGeom prst="rect">
            <a:avLst/>
          </a:prstGeom>
        </p:spPr>
      </p:pic>
      <p:sp>
        <p:nvSpPr>
          <p:cNvPr id="2" name="TextBox 1">
            <a:extLst>
              <a:ext uri="{FF2B5EF4-FFF2-40B4-BE49-F238E27FC236}">
                <a16:creationId xmlns:a16="http://schemas.microsoft.com/office/drawing/2014/main" id="{66BE8592-6D58-E44C-AA45-6739A7E884A3}"/>
              </a:ext>
            </a:extLst>
          </p:cNvPr>
          <p:cNvSpPr txBox="1"/>
          <p:nvPr/>
        </p:nvSpPr>
        <p:spPr>
          <a:xfrm>
            <a:off x="467544" y="675507"/>
            <a:ext cx="2714205" cy="276999"/>
          </a:xfrm>
          <a:prstGeom prst="rect">
            <a:avLst/>
          </a:prstGeom>
          <a:noFill/>
        </p:spPr>
        <p:txBody>
          <a:bodyPr wrap="none" rtlCol="0">
            <a:spAutoFit/>
          </a:bodyPr>
          <a:lstStyle/>
          <a:p>
            <a:r>
              <a:rPr lang="en-US" sz="1200" dirty="0"/>
              <a:t>WakeFieldMonitor </a:t>
            </a:r>
            <a:r>
              <a:rPr lang="en-US" sz="1200" dirty="0">
                <a:solidFill>
                  <a:srgbClr val="FF0000"/>
                </a:solidFill>
              </a:rPr>
              <a:t>operating principle</a:t>
            </a:r>
          </a:p>
        </p:txBody>
      </p:sp>
      <p:sp>
        <p:nvSpPr>
          <p:cNvPr id="12" name="TextBox 11">
            <a:extLst>
              <a:ext uri="{FF2B5EF4-FFF2-40B4-BE49-F238E27FC236}">
                <a16:creationId xmlns:a16="http://schemas.microsoft.com/office/drawing/2014/main" id="{E4DF2C13-5158-2F42-8A9E-C2BF1F89F615}"/>
              </a:ext>
            </a:extLst>
          </p:cNvPr>
          <p:cNvSpPr txBox="1"/>
          <p:nvPr/>
        </p:nvSpPr>
        <p:spPr>
          <a:xfrm>
            <a:off x="5292080" y="677885"/>
            <a:ext cx="1838965" cy="276999"/>
          </a:xfrm>
          <a:prstGeom prst="rect">
            <a:avLst/>
          </a:prstGeom>
          <a:noFill/>
        </p:spPr>
        <p:txBody>
          <a:bodyPr wrap="none" rtlCol="0">
            <a:spAutoFit/>
          </a:bodyPr>
          <a:lstStyle/>
          <a:p>
            <a:r>
              <a:rPr lang="en-US" sz="1200" dirty="0"/>
              <a:t>WakeFieldMonitor </a:t>
            </a:r>
            <a:r>
              <a:rPr lang="en-US" sz="1200" dirty="0">
                <a:solidFill>
                  <a:srgbClr val="FF0000"/>
                </a:solidFill>
              </a:rPr>
              <a:t>setup</a:t>
            </a:r>
          </a:p>
        </p:txBody>
      </p:sp>
      <p:sp>
        <p:nvSpPr>
          <p:cNvPr id="3" name="TextBox 2">
            <a:extLst>
              <a:ext uri="{FF2B5EF4-FFF2-40B4-BE49-F238E27FC236}">
                <a16:creationId xmlns:a16="http://schemas.microsoft.com/office/drawing/2014/main" id="{055C3554-921A-A14E-8DAF-ED43BF33B949}"/>
              </a:ext>
            </a:extLst>
          </p:cNvPr>
          <p:cNvSpPr txBox="1"/>
          <p:nvPr/>
        </p:nvSpPr>
        <p:spPr>
          <a:xfrm>
            <a:off x="981041" y="4208189"/>
            <a:ext cx="1786066" cy="307777"/>
          </a:xfrm>
          <a:prstGeom prst="rect">
            <a:avLst/>
          </a:prstGeom>
          <a:noFill/>
        </p:spPr>
        <p:txBody>
          <a:bodyPr wrap="none" rtlCol="0">
            <a:spAutoFit/>
          </a:bodyPr>
          <a:lstStyle/>
          <a:p>
            <a:r>
              <a:rPr lang="en-US" dirty="0"/>
              <a:t>Log detector signals</a:t>
            </a:r>
          </a:p>
        </p:txBody>
      </p:sp>
      <p:cxnSp>
        <p:nvCxnSpPr>
          <p:cNvPr id="14" name="Straight Connector 13">
            <a:extLst>
              <a:ext uri="{FF2B5EF4-FFF2-40B4-BE49-F238E27FC236}">
                <a16:creationId xmlns:a16="http://schemas.microsoft.com/office/drawing/2014/main" id="{A39BC3F4-6A3F-F84B-9BCE-ED454B73A995}"/>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16B2E28-A1E3-5C4E-A15F-4C5789EAF265}"/>
              </a:ext>
            </a:extLst>
          </p:cNvPr>
          <p:cNvSpPr txBox="1"/>
          <p:nvPr/>
        </p:nvSpPr>
        <p:spPr>
          <a:xfrm>
            <a:off x="4200237" y="2324114"/>
            <a:ext cx="4428340" cy="461665"/>
          </a:xfrm>
          <a:prstGeom prst="rect">
            <a:avLst/>
          </a:prstGeom>
          <a:noFill/>
        </p:spPr>
        <p:txBody>
          <a:bodyPr wrap="square" rtlCol="0">
            <a:spAutoFit/>
          </a:bodyPr>
          <a:lstStyle/>
          <a:p>
            <a:r>
              <a:rPr lang="en-US" sz="1200" dirty="0"/>
              <a:t>Preliminary results  performed at </a:t>
            </a:r>
            <a:r>
              <a:rPr lang="en-US" sz="1200" dirty="0">
                <a:solidFill>
                  <a:srgbClr val="FF0000"/>
                </a:solidFill>
              </a:rPr>
              <a:t>different charge</a:t>
            </a:r>
            <a:r>
              <a:rPr lang="en-US" sz="1200" dirty="0"/>
              <a:t> to assess the </a:t>
            </a:r>
            <a:r>
              <a:rPr lang="en-US" sz="1200" dirty="0">
                <a:solidFill>
                  <a:srgbClr val="FF0000"/>
                </a:solidFill>
              </a:rPr>
              <a:t>electric center</a:t>
            </a:r>
            <a:r>
              <a:rPr lang="en-US" sz="1200" dirty="0"/>
              <a:t> of the structure.</a:t>
            </a:r>
          </a:p>
        </p:txBody>
      </p:sp>
    </p:spTree>
    <p:extLst>
      <p:ext uri="{BB962C8B-B14F-4D97-AF65-F5344CB8AC3E}">
        <p14:creationId xmlns:p14="http://schemas.microsoft.com/office/powerpoint/2010/main" val="327252930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6848A72-3DD7-42C3-AB6C-2FF2861DA9F6}" type="slidenum">
              <a:rPr lang="it-IT" smtClean="0"/>
              <a:t>73</a:t>
            </a:fld>
            <a:endParaRPr lang="it-IT"/>
          </a:p>
        </p:txBody>
      </p:sp>
      <p:pic>
        <p:nvPicPr>
          <p:cNvPr id="5" name="Picture 4">
            <a:extLst>
              <a:ext uri="{FF2B5EF4-FFF2-40B4-BE49-F238E27FC236}">
                <a16:creationId xmlns:a16="http://schemas.microsoft.com/office/drawing/2014/main" id="{EB77E2F9-DB54-3346-99A4-733A7828B6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5894" y="79842"/>
            <a:ext cx="6539323" cy="3238816"/>
          </a:xfrm>
          <a:prstGeom prst="rect">
            <a:avLst/>
          </a:prstGeom>
        </p:spPr>
      </p:pic>
      <p:sp>
        <p:nvSpPr>
          <p:cNvPr id="10" name="TextBox 9">
            <a:extLst>
              <a:ext uri="{FF2B5EF4-FFF2-40B4-BE49-F238E27FC236}">
                <a16:creationId xmlns:a16="http://schemas.microsoft.com/office/drawing/2014/main" id="{D21BC819-A476-5446-989D-70E70764CD2E}"/>
              </a:ext>
            </a:extLst>
          </p:cNvPr>
          <p:cNvSpPr txBox="1"/>
          <p:nvPr/>
        </p:nvSpPr>
        <p:spPr>
          <a:xfrm>
            <a:off x="4499992" y="3368193"/>
            <a:ext cx="2672526" cy="369332"/>
          </a:xfrm>
          <a:prstGeom prst="rect">
            <a:avLst/>
          </a:prstGeom>
          <a:noFill/>
        </p:spPr>
        <p:txBody>
          <a:bodyPr wrap="none" rtlCol="0">
            <a:spAutoFit/>
          </a:bodyPr>
          <a:lstStyle/>
          <a:p>
            <a:r>
              <a:rPr lang="en-US" sz="1800" dirty="0"/>
              <a:t>N = 10                 M = 15</a:t>
            </a:r>
          </a:p>
        </p:txBody>
      </p:sp>
      <p:grpSp>
        <p:nvGrpSpPr>
          <p:cNvPr id="11" name="Group 10">
            <a:extLst>
              <a:ext uri="{FF2B5EF4-FFF2-40B4-BE49-F238E27FC236}">
                <a16:creationId xmlns:a16="http://schemas.microsoft.com/office/drawing/2014/main" id="{B9A5CE84-B62C-6A46-93B6-A4E4401A187F}"/>
              </a:ext>
            </a:extLst>
          </p:cNvPr>
          <p:cNvGrpSpPr/>
          <p:nvPr/>
        </p:nvGrpSpPr>
        <p:grpSpPr>
          <a:xfrm>
            <a:off x="179512" y="2464433"/>
            <a:ext cx="3676251" cy="2394266"/>
            <a:chOff x="1499725" y="278837"/>
            <a:chExt cx="9303761" cy="6059347"/>
          </a:xfrm>
        </p:grpSpPr>
        <p:pic>
          <p:nvPicPr>
            <p:cNvPr id="12" name="Picture 11">
              <a:extLst>
                <a:ext uri="{FF2B5EF4-FFF2-40B4-BE49-F238E27FC236}">
                  <a16:creationId xmlns:a16="http://schemas.microsoft.com/office/drawing/2014/main" id="{7480E93A-9BD9-4A45-9550-44A974948510}"/>
                </a:ext>
              </a:extLst>
            </p:cNvPr>
            <p:cNvPicPr>
              <a:picLocks noChangeAspect="1"/>
            </p:cNvPicPr>
            <p:nvPr/>
          </p:nvPicPr>
          <p:blipFill rotWithShape="1">
            <a:blip r:embed="rId3"/>
            <a:srcRect t="13163"/>
            <a:stretch/>
          </p:blipFill>
          <p:spPr>
            <a:xfrm>
              <a:off x="1499725" y="278837"/>
              <a:ext cx="9303761" cy="6059347"/>
            </a:xfrm>
            <a:prstGeom prst="rect">
              <a:avLst/>
            </a:prstGeom>
          </p:spPr>
        </p:pic>
        <p:pic>
          <p:nvPicPr>
            <p:cNvPr id="13" name="Picture 12">
              <a:extLst>
                <a:ext uri="{FF2B5EF4-FFF2-40B4-BE49-F238E27FC236}">
                  <a16:creationId xmlns:a16="http://schemas.microsoft.com/office/drawing/2014/main" id="{95ACAA1F-9D27-9A4D-9144-598B76C52248}"/>
                </a:ext>
              </a:extLst>
            </p:cNvPr>
            <p:cNvPicPr>
              <a:picLocks noChangeAspect="1"/>
            </p:cNvPicPr>
            <p:nvPr/>
          </p:nvPicPr>
          <p:blipFill rotWithShape="1">
            <a:blip r:embed="rId4"/>
            <a:srcRect l="13761" t="15226" r="9584" b="56999"/>
            <a:stretch/>
          </p:blipFill>
          <p:spPr>
            <a:xfrm>
              <a:off x="6896261" y="1021703"/>
              <a:ext cx="2858948" cy="776953"/>
            </a:xfrm>
            <a:prstGeom prst="rect">
              <a:avLst/>
            </a:prstGeom>
            <a:ln w="38100">
              <a:solidFill>
                <a:schemeClr val="bg1"/>
              </a:solidFill>
            </a:ln>
          </p:spPr>
        </p:pic>
        <p:pic>
          <p:nvPicPr>
            <p:cNvPr id="14" name="Picture 13">
              <a:extLst>
                <a:ext uri="{FF2B5EF4-FFF2-40B4-BE49-F238E27FC236}">
                  <a16:creationId xmlns:a16="http://schemas.microsoft.com/office/drawing/2014/main" id="{531665A7-1CD8-F746-B8EA-1FEE5248519E}"/>
                </a:ext>
              </a:extLst>
            </p:cNvPr>
            <p:cNvPicPr>
              <a:picLocks noChangeAspect="1"/>
            </p:cNvPicPr>
            <p:nvPr/>
          </p:nvPicPr>
          <p:blipFill>
            <a:blip r:embed="rId5"/>
            <a:stretch>
              <a:fillRect/>
            </a:stretch>
          </p:blipFill>
          <p:spPr>
            <a:xfrm rot="12392775" flipV="1">
              <a:off x="5039170" y="1264210"/>
              <a:ext cx="1928213" cy="733422"/>
            </a:xfrm>
            <a:prstGeom prst="rect">
              <a:avLst/>
            </a:prstGeom>
          </p:spPr>
        </p:pic>
      </p:grpSp>
    </p:spTree>
    <p:extLst>
      <p:ext uri="{BB962C8B-B14F-4D97-AF65-F5344CB8AC3E}">
        <p14:creationId xmlns:p14="http://schemas.microsoft.com/office/powerpoint/2010/main" val="128398956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6848A72-3DD7-42C3-AB6C-2FF2861DA9F6}" type="slidenum">
              <a:rPr lang="it-IT" smtClean="0"/>
              <a:t>74</a:t>
            </a:fld>
            <a:endParaRPr lang="it-IT"/>
          </a:p>
        </p:txBody>
      </p:sp>
      <p:grpSp>
        <p:nvGrpSpPr>
          <p:cNvPr id="17" name="Group 16">
            <a:extLst>
              <a:ext uri="{FF2B5EF4-FFF2-40B4-BE49-F238E27FC236}">
                <a16:creationId xmlns:a16="http://schemas.microsoft.com/office/drawing/2014/main" id="{1979717E-79D9-A146-A3F0-1C83AD1DC6C7}"/>
              </a:ext>
            </a:extLst>
          </p:cNvPr>
          <p:cNvGrpSpPr/>
          <p:nvPr/>
        </p:nvGrpSpPr>
        <p:grpSpPr>
          <a:xfrm>
            <a:off x="1958548" y="2577747"/>
            <a:ext cx="5632140" cy="2518972"/>
            <a:chOff x="2087724" y="2085936"/>
            <a:chExt cx="5632140" cy="2518972"/>
          </a:xfrm>
        </p:grpSpPr>
        <p:pic>
          <p:nvPicPr>
            <p:cNvPr id="5" name="Picture 4">
              <a:extLst>
                <a:ext uri="{FF2B5EF4-FFF2-40B4-BE49-F238E27FC236}">
                  <a16:creationId xmlns:a16="http://schemas.microsoft.com/office/drawing/2014/main" id="{4BBC2CF7-E3B7-1747-9B6F-D187F2ED4E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9864" y="2085936"/>
              <a:ext cx="2880000" cy="2160000"/>
            </a:xfrm>
            <a:prstGeom prst="rect">
              <a:avLst/>
            </a:prstGeom>
          </p:spPr>
        </p:pic>
        <p:pic>
          <p:nvPicPr>
            <p:cNvPr id="10" name="Picture 9">
              <a:extLst>
                <a:ext uri="{FF2B5EF4-FFF2-40B4-BE49-F238E27FC236}">
                  <a16:creationId xmlns:a16="http://schemas.microsoft.com/office/drawing/2014/main" id="{2FF036CC-73A5-2143-8D0D-46FFAC03B3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87724" y="2092690"/>
              <a:ext cx="2880000" cy="2160000"/>
            </a:xfrm>
            <a:prstGeom prst="rect">
              <a:avLst/>
            </a:prstGeom>
          </p:spPr>
        </p:pic>
        <p:sp>
          <p:nvSpPr>
            <p:cNvPr id="3" name="TextBox 2">
              <a:extLst>
                <a:ext uri="{FF2B5EF4-FFF2-40B4-BE49-F238E27FC236}">
                  <a16:creationId xmlns:a16="http://schemas.microsoft.com/office/drawing/2014/main" id="{5526B7A0-3870-D441-AE17-CC86C775B0CB}"/>
                </a:ext>
              </a:extLst>
            </p:cNvPr>
            <p:cNvSpPr txBox="1"/>
            <p:nvPr/>
          </p:nvSpPr>
          <p:spPr>
            <a:xfrm>
              <a:off x="3059832" y="4350992"/>
              <a:ext cx="3667992" cy="253916"/>
            </a:xfrm>
            <a:prstGeom prst="rect">
              <a:avLst/>
            </a:prstGeom>
            <a:noFill/>
          </p:spPr>
          <p:txBody>
            <a:bodyPr wrap="none" rtlCol="0">
              <a:spAutoFit/>
            </a:bodyPr>
            <a:lstStyle/>
            <a:p>
              <a:r>
                <a:rPr lang="en-US" sz="1050" dirty="0"/>
                <a:t>Mechanical constraints impose a correlation while moving.</a:t>
              </a:r>
            </a:p>
          </p:txBody>
        </p:sp>
      </p:grpSp>
      <p:grpSp>
        <p:nvGrpSpPr>
          <p:cNvPr id="36" name="Group 35">
            <a:extLst>
              <a:ext uri="{FF2B5EF4-FFF2-40B4-BE49-F238E27FC236}">
                <a16:creationId xmlns:a16="http://schemas.microsoft.com/office/drawing/2014/main" id="{78B70077-8FF4-FB4C-B523-5EBDBE359486}"/>
              </a:ext>
            </a:extLst>
          </p:cNvPr>
          <p:cNvGrpSpPr/>
          <p:nvPr/>
        </p:nvGrpSpPr>
        <p:grpSpPr>
          <a:xfrm>
            <a:off x="4341558" y="970577"/>
            <a:ext cx="4886923" cy="1648112"/>
            <a:chOff x="2064120" y="1084522"/>
            <a:chExt cx="4886923" cy="1648112"/>
          </a:xfrm>
        </p:grpSpPr>
        <p:grpSp>
          <p:nvGrpSpPr>
            <p:cNvPr id="37" name="Group 36">
              <a:extLst>
                <a:ext uri="{FF2B5EF4-FFF2-40B4-BE49-F238E27FC236}">
                  <a16:creationId xmlns:a16="http://schemas.microsoft.com/office/drawing/2014/main" id="{78087D25-1C1E-BA41-A226-0DE16B831FE5}"/>
                </a:ext>
              </a:extLst>
            </p:cNvPr>
            <p:cNvGrpSpPr/>
            <p:nvPr/>
          </p:nvGrpSpPr>
          <p:grpSpPr>
            <a:xfrm>
              <a:off x="2064120" y="1378941"/>
              <a:ext cx="4886923" cy="1353693"/>
              <a:chOff x="-157696" y="825173"/>
              <a:chExt cx="8687865" cy="2406564"/>
            </a:xfrm>
          </p:grpSpPr>
          <p:cxnSp>
            <p:nvCxnSpPr>
              <p:cNvPr id="39" name="Straight Connector 38">
                <a:extLst>
                  <a:ext uri="{FF2B5EF4-FFF2-40B4-BE49-F238E27FC236}">
                    <a16:creationId xmlns:a16="http://schemas.microsoft.com/office/drawing/2014/main" id="{E37B1D3F-3448-0C4C-8E90-F4CFD411AB1D}"/>
                  </a:ext>
                </a:extLst>
              </p:cNvPr>
              <p:cNvCxnSpPr>
                <a:cxnSpLocks/>
                <a:endCxn id="53" idx="0"/>
              </p:cNvCxnSpPr>
              <p:nvPr/>
            </p:nvCxnSpPr>
            <p:spPr>
              <a:xfrm flipH="1">
                <a:off x="754521" y="2303067"/>
                <a:ext cx="4808136" cy="179676"/>
              </a:xfrm>
              <a:prstGeom prst="line">
                <a:avLst/>
              </a:prstGeom>
              <a:ln w="317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30400F3D-32B9-F54D-B180-103596761AC0}"/>
                  </a:ext>
                </a:extLst>
              </p:cNvPr>
              <p:cNvSpPr/>
              <p:nvPr/>
            </p:nvSpPr>
            <p:spPr>
              <a:xfrm>
                <a:off x="3837725" y="1881192"/>
                <a:ext cx="2346655" cy="879232"/>
              </a:xfrm>
              <a:prstGeom prst="rect">
                <a:avLst/>
              </a:prstGeom>
              <a:solidFill>
                <a:srgbClr val="BFBFB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rgbClr val="BFBFBF"/>
                  </a:solidFill>
                </a:endParaRPr>
              </a:p>
            </p:txBody>
          </p:sp>
          <p:sp>
            <p:nvSpPr>
              <p:cNvPr id="41" name="Rectangle 40">
                <a:extLst>
                  <a:ext uri="{FF2B5EF4-FFF2-40B4-BE49-F238E27FC236}">
                    <a16:creationId xmlns:a16="http://schemas.microsoft.com/office/drawing/2014/main" id="{5931F8F7-5BBB-3B40-A61D-C0F8500A44BB}"/>
                  </a:ext>
                </a:extLst>
              </p:cNvPr>
              <p:cNvSpPr/>
              <p:nvPr/>
            </p:nvSpPr>
            <p:spPr>
              <a:xfrm>
                <a:off x="5163534" y="2100267"/>
                <a:ext cx="808378" cy="441082"/>
              </a:xfrm>
              <a:prstGeom prst="rect">
                <a:avLst/>
              </a:prstGeom>
              <a:solidFill>
                <a:srgbClr val="F2B6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2" name="Rectangle 41">
                <a:extLst>
                  <a:ext uri="{FF2B5EF4-FFF2-40B4-BE49-F238E27FC236}">
                    <a16:creationId xmlns:a16="http://schemas.microsoft.com/office/drawing/2014/main" id="{FC956BBB-7F34-4049-869A-F3BF75EA0857}"/>
                  </a:ext>
                </a:extLst>
              </p:cNvPr>
              <p:cNvSpPr/>
              <p:nvPr/>
            </p:nvSpPr>
            <p:spPr>
              <a:xfrm>
                <a:off x="5539955" y="2150273"/>
                <a:ext cx="157162" cy="341070"/>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43" name="Straight Arrow Connector 42">
                <a:extLst>
                  <a:ext uri="{FF2B5EF4-FFF2-40B4-BE49-F238E27FC236}">
                    <a16:creationId xmlns:a16="http://schemas.microsoft.com/office/drawing/2014/main" id="{DDB0B54A-E509-1C44-A872-21F84562F44C}"/>
                  </a:ext>
                </a:extLst>
              </p:cNvPr>
              <p:cNvCxnSpPr>
                <a:cxnSpLocks/>
              </p:cNvCxnSpPr>
              <p:nvPr/>
            </p:nvCxnSpPr>
            <p:spPr>
              <a:xfrm>
                <a:off x="5562654" y="1583569"/>
                <a:ext cx="15579" cy="5086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451FEB7F-53CD-9043-AA62-2AEC2238CCA4}"/>
                  </a:ext>
                </a:extLst>
              </p:cNvPr>
              <p:cNvCxnSpPr>
                <a:cxnSpLocks/>
              </p:cNvCxnSpPr>
              <p:nvPr/>
            </p:nvCxnSpPr>
            <p:spPr>
              <a:xfrm>
                <a:off x="3665921" y="1574799"/>
                <a:ext cx="182945" cy="3031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509F5F80-B1BA-DA4D-BBF3-0FE7F91A057B}"/>
                  </a:ext>
                </a:extLst>
              </p:cNvPr>
              <p:cNvSpPr/>
              <p:nvPr/>
            </p:nvSpPr>
            <p:spPr>
              <a:xfrm>
                <a:off x="1441051" y="1719274"/>
                <a:ext cx="571588" cy="1104523"/>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cxnSp>
            <p:nvCxnSpPr>
              <p:cNvPr id="46" name="Straight Arrow Connector 45">
                <a:extLst>
                  <a:ext uri="{FF2B5EF4-FFF2-40B4-BE49-F238E27FC236}">
                    <a16:creationId xmlns:a16="http://schemas.microsoft.com/office/drawing/2014/main" id="{E30D165B-5C8A-B74F-87A2-751FA792DDFE}"/>
                  </a:ext>
                </a:extLst>
              </p:cNvPr>
              <p:cNvCxnSpPr>
                <a:cxnSpLocks/>
              </p:cNvCxnSpPr>
              <p:nvPr/>
            </p:nvCxnSpPr>
            <p:spPr>
              <a:xfrm flipH="1">
                <a:off x="1723440" y="1412788"/>
                <a:ext cx="109397" cy="2787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C4514B5D-DC0B-A649-B988-681232BEB2B6}"/>
                  </a:ext>
                </a:extLst>
              </p:cNvPr>
              <p:cNvSpPr txBox="1"/>
              <p:nvPr/>
            </p:nvSpPr>
            <p:spPr>
              <a:xfrm>
                <a:off x="4344899" y="825173"/>
                <a:ext cx="2524088" cy="738663"/>
              </a:xfrm>
              <a:prstGeom prst="rect">
                <a:avLst/>
              </a:prstGeom>
              <a:noFill/>
            </p:spPr>
            <p:txBody>
              <a:bodyPr wrap="square" rtlCol="0">
                <a:spAutoFit/>
              </a:bodyPr>
              <a:lstStyle/>
              <a:p>
                <a:pPr algn="ctr"/>
                <a:r>
                  <a:rPr lang="en-US" sz="1050" dirty="0"/>
                  <a:t>CLIC accelerating structure</a:t>
                </a:r>
              </a:p>
            </p:txBody>
          </p:sp>
          <p:sp>
            <p:nvSpPr>
              <p:cNvPr id="48" name="TextBox 47">
                <a:extLst>
                  <a:ext uri="{FF2B5EF4-FFF2-40B4-BE49-F238E27FC236}">
                    <a16:creationId xmlns:a16="http://schemas.microsoft.com/office/drawing/2014/main" id="{FC36D2A3-5D38-CD4F-85D8-787153D7B319}"/>
                  </a:ext>
                </a:extLst>
              </p:cNvPr>
              <p:cNvSpPr txBox="1"/>
              <p:nvPr/>
            </p:nvSpPr>
            <p:spPr>
              <a:xfrm>
                <a:off x="2737803" y="1234050"/>
                <a:ext cx="1231677" cy="441260"/>
              </a:xfrm>
              <a:prstGeom prst="rect">
                <a:avLst/>
              </a:prstGeom>
              <a:noFill/>
            </p:spPr>
            <p:txBody>
              <a:bodyPr wrap="none" rtlCol="0">
                <a:spAutoFit/>
              </a:bodyPr>
              <a:lstStyle/>
              <a:p>
                <a:pPr algn="ctr"/>
                <a:r>
                  <a:rPr lang="en-US" sz="1013" dirty="0"/>
                  <a:t>GIRDER</a:t>
                </a:r>
              </a:p>
            </p:txBody>
          </p:sp>
          <p:sp>
            <p:nvSpPr>
              <p:cNvPr id="49" name="TextBox 48">
                <a:extLst>
                  <a:ext uri="{FF2B5EF4-FFF2-40B4-BE49-F238E27FC236}">
                    <a16:creationId xmlns:a16="http://schemas.microsoft.com/office/drawing/2014/main" id="{791E3FA1-E483-8E46-8E79-98000445E0B2}"/>
                  </a:ext>
                </a:extLst>
              </p:cNvPr>
              <p:cNvSpPr txBox="1"/>
              <p:nvPr/>
            </p:nvSpPr>
            <p:spPr>
              <a:xfrm>
                <a:off x="1044461" y="923402"/>
                <a:ext cx="1693343" cy="441260"/>
              </a:xfrm>
              <a:prstGeom prst="rect">
                <a:avLst/>
              </a:prstGeom>
              <a:noFill/>
            </p:spPr>
            <p:txBody>
              <a:bodyPr wrap="none" rtlCol="0">
                <a:spAutoFit/>
              </a:bodyPr>
              <a:lstStyle/>
              <a:p>
                <a:pPr algn="ctr"/>
                <a:r>
                  <a:rPr lang="en-US" sz="1013" dirty="0"/>
                  <a:t>Beam screen</a:t>
                </a:r>
                <a:endParaRPr lang="en-US" sz="1013" dirty="0">
                  <a:solidFill>
                    <a:schemeClr val="tx1"/>
                  </a:solidFill>
                </a:endParaRPr>
              </a:p>
            </p:txBody>
          </p:sp>
          <p:cxnSp>
            <p:nvCxnSpPr>
              <p:cNvPr id="50" name="Straight Arrow Connector 49">
                <a:extLst>
                  <a:ext uri="{FF2B5EF4-FFF2-40B4-BE49-F238E27FC236}">
                    <a16:creationId xmlns:a16="http://schemas.microsoft.com/office/drawing/2014/main" id="{5A1DAAD7-E949-CF45-A2BF-83BFA3BEF3CE}"/>
                  </a:ext>
                </a:extLst>
              </p:cNvPr>
              <p:cNvCxnSpPr>
                <a:cxnSpLocks/>
                <a:endCxn id="52" idx="2"/>
              </p:cNvCxnSpPr>
              <p:nvPr/>
            </p:nvCxnSpPr>
            <p:spPr>
              <a:xfrm flipH="1" flipV="1">
                <a:off x="767344" y="2245796"/>
                <a:ext cx="6999273" cy="55388"/>
              </a:xfrm>
              <a:prstGeom prst="straightConnector1">
                <a:avLst/>
              </a:prstGeom>
              <a:ln w="12700">
                <a:solidFill>
                  <a:srgbClr val="FF0000"/>
                </a:solidFill>
                <a:prstDash val="lgDashDotDot"/>
                <a:tailEnd type="triangle"/>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1F56581-251E-3D47-9A34-F7DAB7C4172A}"/>
                  </a:ext>
                </a:extLst>
              </p:cNvPr>
              <p:cNvCxnSpPr>
                <a:cxnSpLocks/>
              </p:cNvCxnSpPr>
              <p:nvPr/>
            </p:nvCxnSpPr>
            <p:spPr>
              <a:xfrm>
                <a:off x="1723608" y="1961457"/>
                <a:ext cx="1824" cy="5731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F6F074D-6DAB-D142-8DDC-4AE01D6307A8}"/>
                  </a:ext>
                </a:extLst>
              </p:cNvPr>
              <p:cNvSpPr/>
              <p:nvPr/>
            </p:nvSpPr>
            <p:spPr>
              <a:xfrm>
                <a:off x="-157696" y="1804536"/>
                <a:ext cx="1850080" cy="441260"/>
              </a:xfrm>
              <a:prstGeom prst="rect">
                <a:avLst/>
              </a:prstGeom>
            </p:spPr>
            <p:txBody>
              <a:bodyPr wrap="none">
                <a:spAutoFit/>
              </a:bodyPr>
              <a:lstStyle/>
              <a:p>
                <a:r>
                  <a:rPr lang="en-US" sz="1013" dirty="0">
                    <a:solidFill>
                      <a:srgbClr val="FF0000"/>
                    </a:solidFill>
                  </a:rPr>
                  <a:t>Ideal trajectory</a:t>
                </a:r>
              </a:p>
            </p:txBody>
          </p:sp>
          <p:sp>
            <p:nvSpPr>
              <p:cNvPr id="53" name="Rectangle 52">
                <a:extLst>
                  <a:ext uri="{FF2B5EF4-FFF2-40B4-BE49-F238E27FC236}">
                    <a16:creationId xmlns:a16="http://schemas.microsoft.com/office/drawing/2014/main" id="{DADA6635-6B8B-2B43-821B-AF7BCFEDDC5F}"/>
                  </a:ext>
                </a:extLst>
              </p:cNvPr>
              <p:cNvSpPr/>
              <p:nvPr/>
            </p:nvSpPr>
            <p:spPr>
              <a:xfrm>
                <a:off x="-157696" y="2482743"/>
                <a:ext cx="1824432" cy="441260"/>
              </a:xfrm>
              <a:prstGeom prst="rect">
                <a:avLst/>
              </a:prstGeom>
            </p:spPr>
            <p:txBody>
              <a:bodyPr wrap="none">
                <a:spAutoFit/>
              </a:bodyPr>
              <a:lstStyle/>
              <a:p>
                <a:r>
                  <a:rPr lang="en-US" sz="1013" dirty="0"/>
                  <a:t>Real trajectory</a:t>
                </a:r>
              </a:p>
            </p:txBody>
          </p:sp>
          <p:grpSp>
            <p:nvGrpSpPr>
              <p:cNvPr id="54" name="Group 53">
                <a:extLst>
                  <a:ext uri="{FF2B5EF4-FFF2-40B4-BE49-F238E27FC236}">
                    <a16:creationId xmlns:a16="http://schemas.microsoft.com/office/drawing/2014/main" id="{4892B154-C854-6147-AA18-C929B10DAB36}"/>
                  </a:ext>
                </a:extLst>
              </p:cNvPr>
              <p:cNvGrpSpPr/>
              <p:nvPr/>
            </p:nvGrpSpPr>
            <p:grpSpPr>
              <a:xfrm>
                <a:off x="6936254" y="1388030"/>
                <a:ext cx="0" cy="1777447"/>
                <a:chOff x="8119561" y="1521547"/>
                <a:chExt cx="0" cy="1777447"/>
              </a:xfrm>
            </p:grpSpPr>
            <p:cxnSp>
              <p:nvCxnSpPr>
                <p:cNvPr id="59" name="Straight Arrow Connector 58">
                  <a:extLst>
                    <a:ext uri="{FF2B5EF4-FFF2-40B4-BE49-F238E27FC236}">
                      <a16:creationId xmlns:a16="http://schemas.microsoft.com/office/drawing/2014/main" id="{E745B641-6CF3-0141-A213-15EC6A815A2B}"/>
                    </a:ext>
                  </a:extLst>
                </p:cNvPr>
                <p:cNvCxnSpPr>
                  <a:cxnSpLocks/>
                </p:cNvCxnSpPr>
                <p:nvPr/>
              </p:nvCxnSpPr>
              <p:spPr>
                <a:xfrm flipV="1">
                  <a:off x="8119561" y="1521547"/>
                  <a:ext cx="0" cy="1586611"/>
                </a:xfrm>
                <a:prstGeom prst="straightConnector1">
                  <a:avLst/>
                </a:prstGeom>
                <a:ln w="698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60FDFFF4-5314-AE48-A93E-C6226B675213}"/>
                    </a:ext>
                  </a:extLst>
                </p:cNvPr>
                <p:cNvCxnSpPr>
                  <a:cxnSpLocks/>
                </p:cNvCxnSpPr>
                <p:nvPr/>
              </p:nvCxnSpPr>
              <p:spPr>
                <a:xfrm>
                  <a:off x="8119561" y="2476531"/>
                  <a:ext cx="0" cy="822463"/>
                </a:xfrm>
                <a:prstGeom prst="straightConnector1">
                  <a:avLst/>
                </a:prstGeom>
                <a:ln w="698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5" name="Group 54">
                <a:extLst>
                  <a:ext uri="{FF2B5EF4-FFF2-40B4-BE49-F238E27FC236}">
                    <a16:creationId xmlns:a16="http://schemas.microsoft.com/office/drawing/2014/main" id="{589882B1-C19B-8642-BF1D-4567D8FF3EF5}"/>
                  </a:ext>
                </a:extLst>
              </p:cNvPr>
              <p:cNvGrpSpPr/>
              <p:nvPr/>
            </p:nvGrpSpPr>
            <p:grpSpPr>
              <a:xfrm>
                <a:off x="6868987" y="1454290"/>
                <a:ext cx="0" cy="1777447"/>
                <a:chOff x="8119561" y="1521547"/>
                <a:chExt cx="0" cy="1777447"/>
              </a:xfrm>
              <a:scene3d>
                <a:camera prst="isometricOffAxis2Top"/>
                <a:lightRig rig="threePt" dir="t"/>
              </a:scene3d>
            </p:grpSpPr>
            <p:cxnSp>
              <p:nvCxnSpPr>
                <p:cNvPr id="57" name="Straight Arrow Connector 56">
                  <a:extLst>
                    <a:ext uri="{FF2B5EF4-FFF2-40B4-BE49-F238E27FC236}">
                      <a16:creationId xmlns:a16="http://schemas.microsoft.com/office/drawing/2014/main" id="{B43E6733-85B3-DE43-A3F6-1CD606D14F02}"/>
                    </a:ext>
                  </a:extLst>
                </p:cNvPr>
                <p:cNvCxnSpPr>
                  <a:cxnSpLocks/>
                </p:cNvCxnSpPr>
                <p:nvPr/>
              </p:nvCxnSpPr>
              <p:spPr>
                <a:xfrm flipV="1">
                  <a:off x="8119561" y="1521547"/>
                  <a:ext cx="0" cy="1586611"/>
                </a:xfrm>
                <a:prstGeom prst="straightConnector1">
                  <a:avLst/>
                </a:prstGeom>
                <a:ln w="698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5407CFC7-374F-4A41-BA46-C56F56FA2F67}"/>
                    </a:ext>
                  </a:extLst>
                </p:cNvPr>
                <p:cNvCxnSpPr>
                  <a:cxnSpLocks/>
                </p:cNvCxnSpPr>
                <p:nvPr/>
              </p:nvCxnSpPr>
              <p:spPr>
                <a:xfrm>
                  <a:off x="8119561" y="2476531"/>
                  <a:ext cx="0" cy="822463"/>
                </a:xfrm>
                <a:prstGeom prst="straightConnector1">
                  <a:avLst/>
                </a:prstGeom>
                <a:ln w="698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56" name="Rectangle 55">
                <a:extLst>
                  <a:ext uri="{FF2B5EF4-FFF2-40B4-BE49-F238E27FC236}">
                    <a16:creationId xmlns:a16="http://schemas.microsoft.com/office/drawing/2014/main" id="{019C28AF-4B49-D649-9D43-6400B7EC8A7A}"/>
                  </a:ext>
                </a:extLst>
              </p:cNvPr>
              <p:cNvSpPr/>
              <p:nvPr/>
            </p:nvSpPr>
            <p:spPr>
              <a:xfrm>
                <a:off x="7480174" y="1965325"/>
                <a:ext cx="1049995" cy="441260"/>
              </a:xfrm>
              <a:prstGeom prst="rect">
                <a:avLst/>
              </a:prstGeom>
            </p:spPr>
            <p:txBody>
              <a:bodyPr wrap="square">
                <a:spAutoFit/>
              </a:bodyPr>
              <a:lstStyle/>
              <a:p>
                <a:r>
                  <a:rPr lang="en-US" sz="1013" dirty="0"/>
                  <a:t>BEAM</a:t>
                </a:r>
              </a:p>
            </p:txBody>
          </p:sp>
        </p:grpSp>
        <p:sp>
          <p:nvSpPr>
            <p:cNvPr id="38" name="TextBox 37">
              <a:extLst>
                <a:ext uri="{FF2B5EF4-FFF2-40B4-BE49-F238E27FC236}">
                  <a16:creationId xmlns:a16="http://schemas.microsoft.com/office/drawing/2014/main" id="{C10A9866-25BA-A94E-B755-0B1514F29CEC}"/>
                </a:ext>
              </a:extLst>
            </p:cNvPr>
            <p:cNvSpPr txBox="1"/>
            <p:nvPr/>
          </p:nvSpPr>
          <p:spPr>
            <a:xfrm>
              <a:off x="3917988" y="1084522"/>
              <a:ext cx="1560042" cy="276999"/>
            </a:xfrm>
            <a:prstGeom prst="rect">
              <a:avLst/>
            </a:prstGeom>
            <a:noFill/>
          </p:spPr>
          <p:txBody>
            <a:bodyPr wrap="none" rtlCol="0">
              <a:spAutoFit/>
            </a:bodyPr>
            <a:lstStyle/>
            <a:p>
              <a:r>
                <a:rPr lang="en-US" sz="1200" b="1" dirty="0">
                  <a:solidFill>
                    <a:srgbClr val="FF0000"/>
                  </a:solidFill>
                </a:rPr>
                <a:t>Move the structure</a:t>
              </a:r>
            </a:p>
          </p:txBody>
        </p:sp>
      </p:grpSp>
      <p:grpSp>
        <p:nvGrpSpPr>
          <p:cNvPr id="61" name="Group 60">
            <a:extLst>
              <a:ext uri="{FF2B5EF4-FFF2-40B4-BE49-F238E27FC236}">
                <a16:creationId xmlns:a16="http://schemas.microsoft.com/office/drawing/2014/main" id="{8A24255C-9FC0-A141-92FF-E13D597A2841}"/>
              </a:ext>
            </a:extLst>
          </p:cNvPr>
          <p:cNvGrpSpPr/>
          <p:nvPr/>
        </p:nvGrpSpPr>
        <p:grpSpPr>
          <a:xfrm>
            <a:off x="124208" y="182732"/>
            <a:ext cx="4434359" cy="1980303"/>
            <a:chOff x="2933894" y="2314892"/>
            <a:chExt cx="5120391" cy="2136348"/>
          </a:xfrm>
        </p:grpSpPr>
        <p:sp>
          <p:nvSpPr>
            <p:cNvPr id="62" name="Cube 61">
              <a:extLst>
                <a:ext uri="{FF2B5EF4-FFF2-40B4-BE49-F238E27FC236}">
                  <a16:creationId xmlns:a16="http://schemas.microsoft.com/office/drawing/2014/main" id="{353AC745-4924-1046-934A-6F023ACDDA26}"/>
                </a:ext>
              </a:extLst>
            </p:cNvPr>
            <p:cNvSpPr/>
            <p:nvPr/>
          </p:nvSpPr>
          <p:spPr>
            <a:xfrm>
              <a:off x="2933894" y="2859877"/>
              <a:ext cx="581660" cy="579755"/>
            </a:xfrm>
            <a:prstGeom prst="cube">
              <a:avLst>
                <a:gd name="adj" fmla="val 58372"/>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63" name="Oval 62">
              <a:extLst>
                <a:ext uri="{FF2B5EF4-FFF2-40B4-BE49-F238E27FC236}">
                  <a16:creationId xmlns:a16="http://schemas.microsoft.com/office/drawing/2014/main" id="{C0FEDCE0-1B88-B349-95B2-A1C0EF8A119F}"/>
                </a:ext>
              </a:extLst>
            </p:cNvPr>
            <p:cNvSpPr/>
            <p:nvPr/>
          </p:nvSpPr>
          <p:spPr>
            <a:xfrm>
              <a:off x="3264656" y="3038769"/>
              <a:ext cx="307340" cy="264160"/>
            </a:xfrm>
            <a:prstGeom prst="ellipse">
              <a:avLst/>
            </a:prstGeom>
            <a:solidFill>
              <a:schemeClr val="bg2">
                <a:lumMod val="75000"/>
              </a:schemeClr>
            </a:solidFill>
            <a:ln>
              <a:solidFill>
                <a:schemeClr val="bg2">
                  <a:lumMod val="75000"/>
                </a:schemeClr>
              </a:solidFill>
            </a:ln>
            <a:scene3d>
              <a:camera prst="isometricRightUp"/>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grpSp>
          <p:nvGrpSpPr>
            <p:cNvPr id="64" name="Group 63">
              <a:extLst>
                <a:ext uri="{FF2B5EF4-FFF2-40B4-BE49-F238E27FC236}">
                  <a16:creationId xmlns:a16="http://schemas.microsoft.com/office/drawing/2014/main" id="{066F5053-AACB-A648-8DB9-D21248AA1DD7}"/>
                </a:ext>
              </a:extLst>
            </p:cNvPr>
            <p:cNvGrpSpPr/>
            <p:nvPr/>
          </p:nvGrpSpPr>
          <p:grpSpPr>
            <a:xfrm>
              <a:off x="2982184" y="2314892"/>
              <a:ext cx="5072101" cy="2136348"/>
              <a:chOff x="2982184" y="2314892"/>
              <a:chExt cx="5072101" cy="2136348"/>
            </a:xfrm>
          </p:grpSpPr>
          <p:sp>
            <p:nvSpPr>
              <p:cNvPr id="65" name="Text Box 29">
                <a:extLst>
                  <a:ext uri="{FF2B5EF4-FFF2-40B4-BE49-F238E27FC236}">
                    <a16:creationId xmlns:a16="http://schemas.microsoft.com/office/drawing/2014/main" id="{4A149103-D8B6-AB45-979B-E42BAA8ECA7B}"/>
                  </a:ext>
                </a:extLst>
              </p:cNvPr>
              <p:cNvSpPr txBox="1"/>
              <p:nvPr/>
            </p:nvSpPr>
            <p:spPr>
              <a:xfrm>
                <a:off x="7297716" y="2853033"/>
                <a:ext cx="598674" cy="31178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r>
                  <a:rPr lang="en-US" sz="900" b="1" dirty="0">
                    <a:latin typeface="Calibri" panose="020F0502020204030204" pitchFamily="34" charset="0"/>
                    <a:ea typeface="Calibri" panose="020F0502020204030204" pitchFamily="34" charset="0"/>
                    <a:cs typeface="Times New Roman" panose="02020603050405020304" pitchFamily="18" charset="0"/>
                  </a:rPr>
                  <a:t>BEAM</a:t>
                </a:r>
              </a:p>
            </p:txBody>
          </p:sp>
          <p:grpSp>
            <p:nvGrpSpPr>
              <p:cNvPr id="66" name="Group 65">
                <a:extLst>
                  <a:ext uri="{FF2B5EF4-FFF2-40B4-BE49-F238E27FC236}">
                    <a16:creationId xmlns:a16="http://schemas.microsoft.com/office/drawing/2014/main" id="{37522C5C-C617-694C-BA5A-21B2107472D4}"/>
                  </a:ext>
                </a:extLst>
              </p:cNvPr>
              <p:cNvGrpSpPr/>
              <p:nvPr/>
            </p:nvGrpSpPr>
            <p:grpSpPr>
              <a:xfrm>
                <a:off x="3014714" y="2314892"/>
                <a:ext cx="5039571" cy="2136348"/>
                <a:chOff x="3014714" y="2314892"/>
                <a:chExt cx="5039571" cy="2136348"/>
              </a:xfrm>
            </p:grpSpPr>
            <p:grpSp>
              <p:nvGrpSpPr>
                <p:cNvPr id="72" name="Group 71">
                  <a:extLst>
                    <a:ext uri="{FF2B5EF4-FFF2-40B4-BE49-F238E27FC236}">
                      <a16:creationId xmlns:a16="http://schemas.microsoft.com/office/drawing/2014/main" id="{CBA19AF5-3C6C-D348-AF86-A93AB2B70879}"/>
                    </a:ext>
                  </a:extLst>
                </p:cNvPr>
                <p:cNvGrpSpPr/>
                <p:nvPr/>
              </p:nvGrpSpPr>
              <p:grpSpPr>
                <a:xfrm>
                  <a:off x="3014714" y="2314892"/>
                  <a:ext cx="5039571" cy="2136348"/>
                  <a:chOff x="3014714" y="2314892"/>
                  <a:chExt cx="5039571" cy="2136348"/>
                </a:xfrm>
              </p:grpSpPr>
              <p:sp>
                <p:nvSpPr>
                  <p:cNvPr id="83" name="Can 82">
                    <a:extLst>
                      <a:ext uri="{FF2B5EF4-FFF2-40B4-BE49-F238E27FC236}">
                        <a16:creationId xmlns:a16="http://schemas.microsoft.com/office/drawing/2014/main" id="{E092CEA6-7BC9-BB43-BF2A-7324AFD008F8}"/>
                      </a:ext>
                    </a:extLst>
                  </p:cNvPr>
                  <p:cNvSpPr/>
                  <p:nvPr/>
                </p:nvSpPr>
                <p:spPr>
                  <a:xfrm rot="13649000">
                    <a:off x="3701033" y="2433955"/>
                    <a:ext cx="94615" cy="787400"/>
                  </a:xfrm>
                  <a:prstGeom prst="can">
                    <a:avLst>
                      <a:gd name="adj" fmla="val 95929"/>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84" name="Can 83">
                    <a:extLst>
                      <a:ext uri="{FF2B5EF4-FFF2-40B4-BE49-F238E27FC236}">
                        <a16:creationId xmlns:a16="http://schemas.microsoft.com/office/drawing/2014/main" id="{6AF31729-F1B2-1649-A971-C88C358B29E5}"/>
                      </a:ext>
                    </a:extLst>
                  </p:cNvPr>
                  <p:cNvSpPr/>
                  <p:nvPr/>
                </p:nvSpPr>
                <p:spPr>
                  <a:xfrm>
                    <a:off x="3231515" y="3400742"/>
                    <a:ext cx="203200" cy="75438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85" name="Can 84">
                    <a:extLst>
                      <a:ext uri="{FF2B5EF4-FFF2-40B4-BE49-F238E27FC236}">
                        <a16:creationId xmlns:a16="http://schemas.microsoft.com/office/drawing/2014/main" id="{718EA19F-DC1C-744C-8360-BA150024256C}"/>
                      </a:ext>
                    </a:extLst>
                  </p:cNvPr>
                  <p:cNvSpPr/>
                  <p:nvPr/>
                </p:nvSpPr>
                <p:spPr>
                  <a:xfrm>
                    <a:off x="3505200" y="3175952"/>
                    <a:ext cx="203200" cy="79819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86" name="Text Box 26">
                    <a:extLst>
                      <a:ext uri="{FF2B5EF4-FFF2-40B4-BE49-F238E27FC236}">
                        <a16:creationId xmlns:a16="http://schemas.microsoft.com/office/drawing/2014/main" id="{EACF180E-639B-A441-811E-8D9B88E10824}"/>
                      </a:ext>
                    </a:extLst>
                  </p:cNvPr>
                  <p:cNvSpPr txBox="1"/>
                  <p:nvPr/>
                </p:nvSpPr>
                <p:spPr>
                  <a:xfrm>
                    <a:off x="3225577" y="2324945"/>
                    <a:ext cx="797633" cy="31178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900" b="1" dirty="0">
                        <a:latin typeface="Calibri" panose="020F0502020204030204" pitchFamily="34" charset="0"/>
                        <a:ea typeface="Calibri" panose="020F0502020204030204" pitchFamily="34" charset="0"/>
                        <a:cs typeface="Times New Roman" panose="02020603050405020304" pitchFamily="18" charset="0"/>
                      </a:rPr>
                      <a:t>H-Mover </a:t>
                    </a:r>
                  </a:p>
                  <a:p>
                    <a:pPr algn="ctr"/>
                    <a:r>
                      <a:rPr lang="en-US" sz="900" b="1" dirty="0">
                        <a:latin typeface="Calibri" panose="020F0502020204030204" pitchFamily="34" charset="0"/>
                        <a:ea typeface="Calibri" panose="020F0502020204030204" pitchFamily="34" charset="0"/>
                        <a:cs typeface="Times New Roman" panose="02020603050405020304" pitchFamily="18" charset="0"/>
                      </a:rPr>
                      <a:t>1</a:t>
                    </a:r>
                  </a:p>
                </p:txBody>
              </p:sp>
              <p:sp>
                <p:nvSpPr>
                  <p:cNvPr id="87" name="Can 86">
                    <a:extLst>
                      <a:ext uri="{FF2B5EF4-FFF2-40B4-BE49-F238E27FC236}">
                        <a16:creationId xmlns:a16="http://schemas.microsoft.com/office/drawing/2014/main" id="{A85B25BD-CFA7-544B-9AF7-B694276D27A4}"/>
                      </a:ext>
                    </a:extLst>
                  </p:cNvPr>
                  <p:cNvSpPr/>
                  <p:nvPr/>
                </p:nvSpPr>
                <p:spPr>
                  <a:xfrm rot="13576238">
                    <a:off x="7079297" y="2519680"/>
                    <a:ext cx="94615" cy="787400"/>
                  </a:xfrm>
                  <a:prstGeom prst="can">
                    <a:avLst>
                      <a:gd name="adj" fmla="val 95929"/>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88" name="Can 87">
                    <a:extLst>
                      <a:ext uri="{FF2B5EF4-FFF2-40B4-BE49-F238E27FC236}">
                        <a16:creationId xmlns:a16="http://schemas.microsoft.com/office/drawing/2014/main" id="{A818B31C-8D99-EF4B-89E9-2371CD081B16}"/>
                      </a:ext>
                    </a:extLst>
                  </p:cNvPr>
                  <p:cNvSpPr/>
                  <p:nvPr/>
                </p:nvSpPr>
                <p:spPr>
                  <a:xfrm>
                    <a:off x="6595745" y="3328352"/>
                    <a:ext cx="203200" cy="87757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89" name="Can 88">
                    <a:extLst>
                      <a:ext uri="{FF2B5EF4-FFF2-40B4-BE49-F238E27FC236}">
                        <a16:creationId xmlns:a16="http://schemas.microsoft.com/office/drawing/2014/main" id="{C1650D86-BD1D-B343-A655-C8E5EB01A069}"/>
                      </a:ext>
                    </a:extLst>
                  </p:cNvPr>
                  <p:cNvSpPr/>
                  <p:nvPr/>
                </p:nvSpPr>
                <p:spPr>
                  <a:xfrm>
                    <a:off x="6867525" y="3074352"/>
                    <a:ext cx="203200" cy="892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90" name="Text Box 20">
                    <a:extLst>
                      <a:ext uri="{FF2B5EF4-FFF2-40B4-BE49-F238E27FC236}">
                        <a16:creationId xmlns:a16="http://schemas.microsoft.com/office/drawing/2014/main" id="{B23BF678-B362-9B4D-898B-37BF724E6131}"/>
                      </a:ext>
                    </a:extLst>
                  </p:cNvPr>
                  <p:cNvSpPr txBox="1"/>
                  <p:nvPr/>
                </p:nvSpPr>
                <p:spPr>
                  <a:xfrm>
                    <a:off x="5024567" y="2782246"/>
                    <a:ext cx="1712148" cy="312057"/>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r>
                      <a:rPr lang="en-US" sz="900" dirty="0">
                        <a:latin typeface="Calibri" panose="020F0502020204030204" pitchFamily="34" charset="0"/>
                        <a:ea typeface="Calibri" panose="020F0502020204030204" pitchFamily="34" charset="0"/>
                        <a:cs typeface="Times New Roman" panose="02020603050405020304" pitchFamily="18" charset="0"/>
                      </a:rPr>
                      <a:t>CLIC STRUCTURE</a:t>
                    </a:r>
                  </a:p>
                </p:txBody>
              </p:sp>
              <p:sp>
                <p:nvSpPr>
                  <p:cNvPr id="91" name="Can 90">
                    <a:extLst>
                      <a:ext uri="{FF2B5EF4-FFF2-40B4-BE49-F238E27FC236}">
                        <a16:creationId xmlns:a16="http://schemas.microsoft.com/office/drawing/2014/main" id="{424CE02E-C858-4847-9989-42173A746E0A}"/>
                      </a:ext>
                    </a:extLst>
                  </p:cNvPr>
                  <p:cNvSpPr/>
                  <p:nvPr/>
                </p:nvSpPr>
                <p:spPr>
                  <a:xfrm rot="13649000">
                    <a:off x="7156612" y="2433955"/>
                    <a:ext cx="94615" cy="787400"/>
                  </a:xfrm>
                  <a:prstGeom prst="can">
                    <a:avLst>
                      <a:gd name="adj" fmla="val 95929"/>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92" name="Text Box 26">
                    <a:extLst>
                      <a:ext uri="{FF2B5EF4-FFF2-40B4-BE49-F238E27FC236}">
                        <a16:creationId xmlns:a16="http://schemas.microsoft.com/office/drawing/2014/main" id="{DADDE29F-6545-D044-8159-76421BDCFD66}"/>
                      </a:ext>
                    </a:extLst>
                  </p:cNvPr>
                  <p:cNvSpPr txBox="1"/>
                  <p:nvPr/>
                </p:nvSpPr>
                <p:spPr>
                  <a:xfrm>
                    <a:off x="6727787" y="2314892"/>
                    <a:ext cx="797633" cy="31178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900" b="1" dirty="0">
                        <a:latin typeface="Calibri" panose="020F0502020204030204" pitchFamily="34" charset="0"/>
                        <a:ea typeface="Calibri" panose="020F0502020204030204" pitchFamily="34" charset="0"/>
                        <a:cs typeface="Times New Roman" panose="02020603050405020304" pitchFamily="18" charset="0"/>
                      </a:rPr>
                      <a:t>H-Mover </a:t>
                    </a:r>
                  </a:p>
                  <a:p>
                    <a:pPr algn="ctr"/>
                    <a:r>
                      <a:rPr lang="en-US" sz="900" b="1" dirty="0">
                        <a:latin typeface="Calibri" panose="020F0502020204030204" pitchFamily="34" charset="0"/>
                        <a:ea typeface="Calibri" panose="020F0502020204030204" pitchFamily="34" charset="0"/>
                        <a:cs typeface="Times New Roman" panose="02020603050405020304" pitchFamily="18" charset="0"/>
                      </a:rPr>
                      <a:t>2</a:t>
                    </a:r>
                  </a:p>
                </p:txBody>
              </p:sp>
              <p:sp>
                <p:nvSpPr>
                  <p:cNvPr id="93" name="Text Box 26">
                    <a:extLst>
                      <a:ext uri="{FF2B5EF4-FFF2-40B4-BE49-F238E27FC236}">
                        <a16:creationId xmlns:a16="http://schemas.microsoft.com/office/drawing/2014/main" id="{43EC9DA9-F2D3-7942-B743-EB2D8FEAD7D5}"/>
                      </a:ext>
                    </a:extLst>
                  </p:cNvPr>
                  <p:cNvSpPr txBox="1"/>
                  <p:nvPr/>
                </p:nvSpPr>
                <p:spPr>
                  <a:xfrm>
                    <a:off x="7022300" y="3377402"/>
                    <a:ext cx="1031985" cy="31178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900" b="1" dirty="0">
                        <a:latin typeface="Calibri" panose="020F0502020204030204" pitchFamily="34" charset="0"/>
                        <a:ea typeface="Calibri" panose="020F0502020204030204" pitchFamily="34" charset="0"/>
                        <a:cs typeface="Times New Roman" panose="02020603050405020304" pitchFamily="18" charset="0"/>
                      </a:rPr>
                      <a:t>V-Left-Mover </a:t>
                    </a:r>
                  </a:p>
                  <a:p>
                    <a:pPr algn="ctr"/>
                    <a:r>
                      <a:rPr lang="en-US" sz="900" b="1" dirty="0">
                        <a:latin typeface="Calibri" panose="020F0502020204030204" pitchFamily="34" charset="0"/>
                        <a:ea typeface="Calibri" panose="020F0502020204030204" pitchFamily="34" charset="0"/>
                        <a:cs typeface="Times New Roman" panose="02020603050405020304" pitchFamily="18" charset="0"/>
                      </a:rPr>
                      <a:t>2</a:t>
                    </a:r>
                  </a:p>
                </p:txBody>
              </p:sp>
              <p:sp>
                <p:nvSpPr>
                  <p:cNvPr id="94" name="Text Box 26">
                    <a:extLst>
                      <a:ext uri="{FF2B5EF4-FFF2-40B4-BE49-F238E27FC236}">
                        <a16:creationId xmlns:a16="http://schemas.microsoft.com/office/drawing/2014/main" id="{10127E3A-3B3D-BD44-9AB6-2233E84E6139}"/>
                      </a:ext>
                    </a:extLst>
                  </p:cNvPr>
                  <p:cNvSpPr txBox="1"/>
                  <p:nvPr/>
                </p:nvSpPr>
                <p:spPr>
                  <a:xfrm>
                    <a:off x="6750053" y="4009072"/>
                    <a:ext cx="1112517" cy="31178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900" b="1" dirty="0">
                        <a:latin typeface="Calibri" panose="020F0502020204030204" pitchFamily="34" charset="0"/>
                        <a:ea typeface="Calibri" panose="020F0502020204030204" pitchFamily="34" charset="0"/>
                        <a:cs typeface="Times New Roman" panose="02020603050405020304" pitchFamily="18" charset="0"/>
                      </a:rPr>
                      <a:t>V-Right-Mover </a:t>
                    </a:r>
                  </a:p>
                  <a:p>
                    <a:pPr algn="ctr"/>
                    <a:r>
                      <a:rPr lang="en-US" sz="900" b="1" dirty="0">
                        <a:latin typeface="Calibri" panose="020F0502020204030204" pitchFamily="34" charset="0"/>
                        <a:ea typeface="Calibri" panose="020F0502020204030204" pitchFamily="34" charset="0"/>
                        <a:cs typeface="Times New Roman" panose="02020603050405020304" pitchFamily="18" charset="0"/>
                      </a:rPr>
                      <a:t>2</a:t>
                    </a:r>
                  </a:p>
                </p:txBody>
              </p:sp>
              <p:sp>
                <p:nvSpPr>
                  <p:cNvPr id="95" name="Text Box 26">
                    <a:extLst>
                      <a:ext uri="{FF2B5EF4-FFF2-40B4-BE49-F238E27FC236}">
                        <a16:creationId xmlns:a16="http://schemas.microsoft.com/office/drawing/2014/main" id="{85621F80-FFD7-8545-BD25-222AC6B644B9}"/>
                      </a:ext>
                    </a:extLst>
                  </p:cNvPr>
                  <p:cNvSpPr txBox="1"/>
                  <p:nvPr/>
                </p:nvSpPr>
                <p:spPr>
                  <a:xfrm>
                    <a:off x="3656910" y="3448646"/>
                    <a:ext cx="1031985" cy="31178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900" b="1" dirty="0">
                        <a:latin typeface="Calibri" panose="020F0502020204030204" pitchFamily="34" charset="0"/>
                        <a:ea typeface="Calibri" panose="020F0502020204030204" pitchFamily="34" charset="0"/>
                        <a:cs typeface="Times New Roman" panose="02020603050405020304" pitchFamily="18" charset="0"/>
                      </a:rPr>
                      <a:t>V-Left-Mover </a:t>
                    </a:r>
                  </a:p>
                  <a:p>
                    <a:pPr algn="ctr"/>
                    <a:r>
                      <a:rPr lang="en-US" sz="900" b="1" dirty="0">
                        <a:latin typeface="Calibri" panose="020F0502020204030204" pitchFamily="34" charset="0"/>
                        <a:ea typeface="Calibri" panose="020F0502020204030204" pitchFamily="34" charset="0"/>
                        <a:cs typeface="Times New Roman" panose="02020603050405020304" pitchFamily="18" charset="0"/>
                      </a:rPr>
                      <a:t>1</a:t>
                    </a:r>
                  </a:p>
                </p:txBody>
              </p:sp>
              <p:sp>
                <p:nvSpPr>
                  <p:cNvPr id="96" name="Text Box 26">
                    <a:extLst>
                      <a:ext uri="{FF2B5EF4-FFF2-40B4-BE49-F238E27FC236}">
                        <a16:creationId xmlns:a16="http://schemas.microsoft.com/office/drawing/2014/main" id="{206F0623-CE32-C441-96AF-7E4817C7E76B}"/>
                      </a:ext>
                    </a:extLst>
                  </p:cNvPr>
                  <p:cNvSpPr txBox="1"/>
                  <p:nvPr/>
                </p:nvSpPr>
                <p:spPr>
                  <a:xfrm>
                    <a:off x="3014714" y="4139455"/>
                    <a:ext cx="1112517" cy="31178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900" b="1" dirty="0">
                        <a:latin typeface="Calibri" panose="020F0502020204030204" pitchFamily="34" charset="0"/>
                        <a:ea typeface="Calibri" panose="020F0502020204030204" pitchFamily="34" charset="0"/>
                        <a:cs typeface="Times New Roman" panose="02020603050405020304" pitchFamily="18" charset="0"/>
                      </a:rPr>
                      <a:t>V-Right-Mover </a:t>
                    </a:r>
                  </a:p>
                  <a:p>
                    <a:pPr algn="ctr"/>
                    <a:r>
                      <a:rPr lang="en-US" sz="900" b="1" dirty="0">
                        <a:latin typeface="Calibri" panose="020F0502020204030204" pitchFamily="34" charset="0"/>
                        <a:ea typeface="Calibri" panose="020F0502020204030204" pitchFamily="34" charset="0"/>
                        <a:cs typeface="Times New Roman" panose="02020603050405020304" pitchFamily="18" charset="0"/>
                      </a:rPr>
                      <a:t>1</a:t>
                    </a:r>
                  </a:p>
                </p:txBody>
              </p:sp>
            </p:grpSp>
            <p:cxnSp>
              <p:nvCxnSpPr>
                <p:cNvPr id="73" name="Straight Connector 72">
                  <a:extLst>
                    <a:ext uri="{FF2B5EF4-FFF2-40B4-BE49-F238E27FC236}">
                      <a16:creationId xmlns:a16="http://schemas.microsoft.com/office/drawing/2014/main" id="{093A4552-8668-2848-9D6C-E4E2255B49A7}"/>
                    </a:ext>
                  </a:extLst>
                </p:cNvPr>
                <p:cNvCxnSpPr>
                  <a:cxnSpLocks/>
                </p:cNvCxnSpPr>
                <p:nvPr/>
              </p:nvCxnSpPr>
              <p:spPr>
                <a:xfrm flipH="1">
                  <a:off x="3014714" y="3397230"/>
                  <a:ext cx="490929" cy="0"/>
                </a:xfrm>
                <a:prstGeom prst="line">
                  <a:avLst/>
                </a:prstGeom>
                <a:ln w="3175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74" name="Cube 73">
                  <a:extLst>
                    <a:ext uri="{FF2B5EF4-FFF2-40B4-BE49-F238E27FC236}">
                      <a16:creationId xmlns:a16="http://schemas.microsoft.com/office/drawing/2014/main" id="{4531643B-76E8-7048-88C5-E56F22BFCB1F}"/>
                    </a:ext>
                  </a:extLst>
                </p:cNvPr>
                <p:cNvSpPr/>
                <p:nvPr/>
              </p:nvSpPr>
              <p:spPr>
                <a:xfrm>
                  <a:off x="3563672" y="2785443"/>
                  <a:ext cx="567043" cy="306576"/>
                </a:xfrm>
                <a:prstGeom prst="cube">
                  <a:avLst>
                    <a:gd name="adj" fmla="val 27224"/>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dirty="0"/>
                </a:p>
              </p:txBody>
            </p:sp>
            <p:sp>
              <p:nvSpPr>
                <p:cNvPr id="75" name="Cube 74">
                  <a:extLst>
                    <a:ext uri="{FF2B5EF4-FFF2-40B4-BE49-F238E27FC236}">
                      <a16:creationId xmlns:a16="http://schemas.microsoft.com/office/drawing/2014/main" id="{AEC7F735-5600-5E4C-922C-D37326C6EE38}"/>
                    </a:ext>
                  </a:extLst>
                </p:cNvPr>
                <p:cNvSpPr/>
                <p:nvPr/>
              </p:nvSpPr>
              <p:spPr>
                <a:xfrm>
                  <a:off x="6860845" y="2794759"/>
                  <a:ext cx="334322" cy="306576"/>
                </a:xfrm>
                <a:prstGeom prst="cube">
                  <a:avLst>
                    <a:gd name="adj" fmla="val 27224"/>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dirty="0"/>
                </a:p>
              </p:txBody>
            </p:sp>
            <p:sp>
              <p:nvSpPr>
                <p:cNvPr id="76" name="Cube 75">
                  <a:extLst>
                    <a:ext uri="{FF2B5EF4-FFF2-40B4-BE49-F238E27FC236}">
                      <a16:creationId xmlns:a16="http://schemas.microsoft.com/office/drawing/2014/main" id="{C177F088-C553-2040-9E3B-12D59005FCC4}"/>
                    </a:ext>
                  </a:extLst>
                </p:cNvPr>
                <p:cNvSpPr/>
                <p:nvPr/>
              </p:nvSpPr>
              <p:spPr>
                <a:xfrm>
                  <a:off x="3229610" y="2876232"/>
                  <a:ext cx="3512185" cy="579755"/>
                </a:xfrm>
                <a:prstGeom prst="cube">
                  <a:avLst>
                    <a:gd name="adj" fmla="val 58372"/>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77" name="Oval 76">
                  <a:extLst>
                    <a:ext uri="{FF2B5EF4-FFF2-40B4-BE49-F238E27FC236}">
                      <a16:creationId xmlns:a16="http://schemas.microsoft.com/office/drawing/2014/main" id="{2793ADF5-2D93-3648-A920-4D8A9E18BC3F}"/>
                    </a:ext>
                  </a:extLst>
                </p:cNvPr>
                <p:cNvSpPr/>
                <p:nvPr/>
              </p:nvSpPr>
              <p:spPr>
                <a:xfrm>
                  <a:off x="6519545" y="3063557"/>
                  <a:ext cx="307340" cy="264160"/>
                </a:xfrm>
                <a:prstGeom prst="ellipse">
                  <a:avLst/>
                </a:prstGeom>
                <a:solidFill>
                  <a:schemeClr val="bg2">
                    <a:lumMod val="75000"/>
                  </a:schemeClr>
                </a:solidFill>
                <a:ln>
                  <a:solidFill>
                    <a:schemeClr val="bg2">
                      <a:lumMod val="75000"/>
                    </a:schemeClr>
                  </a:solidFill>
                </a:ln>
                <a:scene3d>
                  <a:camera prst="isometricRightUp"/>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sp>
              <p:nvSpPr>
                <p:cNvPr id="78" name="Cube 77">
                  <a:extLst>
                    <a:ext uri="{FF2B5EF4-FFF2-40B4-BE49-F238E27FC236}">
                      <a16:creationId xmlns:a16="http://schemas.microsoft.com/office/drawing/2014/main" id="{353A7427-D60B-5146-9CB9-86AFCB53A57D}"/>
                    </a:ext>
                  </a:extLst>
                </p:cNvPr>
                <p:cNvSpPr/>
                <p:nvPr/>
              </p:nvSpPr>
              <p:spPr>
                <a:xfrm>
                  <a:off x="6526530" y="2876232"/>
                  <a:ext cx="581660" cy="579755"/>
                </a:xfrm>
                <a:prstGeom prst="cube">
                  <a:avLst>
                    <a:gd name="adj" fmla="val 58372"/>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a:p>
              </p:txBody>
            </p:sp>
            <p:cxnSp>
              <p:nvCxnSpPr>
                <p:cNvPr id="79" name="Straight Connector 78">
                  <a:extLst>
                    <a:ext uri="{FF2B5EF4-FFF2-40B4-BE49-F238E27FC236}">
                      <a16:creationId xmlns:a16="http://schemas.microsoft.com/office/drawing/2014/main" id="{49B4CCEA-30A9-A74A-AE05-3D574C3B0AA0}"/>
                    </a:ext>
                  </a:extLst>
                </p:cNvPr>
                <p:cNvCxnSpPr>
                  <a:cxnSpLocks/>
                </p:cNvCxnSpPr>
                <p:nvPr/>
              </p:nvCxnSpPr>
              <p:spPr>
                <a:xfrm flipH="1">
                  <a:off x="3510224" y="3397230"/>
                  <a:ext cx="3052578"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sp>
              <p:nvSpPr>
                <p:cNvPr id="80" name="Cube 79">
                  <a:extLst>
                    <a:ext uri="{FF2B5EF4-FFF2-40B4-BE49-F238E27FC236}">
                      <a16:creationId xmlns:a16="http://schemas.microsoft.com/office/drawing/2014/main" id="{D2D29B35-5F33-3340-B7C8-E32F58E57B2A}"/>
                    </a:ext>
                  </a:extLst>
                </p:cNvPr>
                <p:cNvSpPr/>
                <p:nvPr/>
              </p:nvSpPr>
              <p:spPr>
                <a:xfrm>
                  <a:off x="3161994" y="3204547"/>
                  <a:ext cx="567043" cy="306576"/>
                </a:xfrm>
                <a:prstGeom prst="cube">
                  <a:avLst>
                    <a:gd name="adj" fmla="val 27224"/>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dirty="0"/>
                </a:p>
              </p:txBody>
            </p:sp>
            <p:sp>
              <p:nvSpPr>
                <p:cNvPr id="81" name="Cube 80">
                  <a:extLst>
                    <a:ext uri="{FF2B5EF4-FFF2-40B4-BE49-F238E27FC236}">
                      <a16:creationId xmlns:a16="http://schemas.microsoft.com/office/drawing/2014/main" id="{3B63B4D5-9898-3345-BC33-1223CC9DED8B}"/>
                    </a:ext>
                  </a:extLst>
                </p:cNvPr>
                <p:cNvSpPr/>
                <p:nvPr/>
              </p:nvSpPr>
              <p:spPr>
                <a:xfrm>
                  <a:off x="6434455" y="3213863"/>
                  <a:ext cx="334322" cy="306576"/>
                </a:xfrm>
                <a:prstGeom prst="cube">
                  <a:avLst>
                    <a:gd name="adj" fmla="val 27224"/>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dirty="0"/>
                </a:p>
              </p:txBody>
            </p:sp>
            <p:cxnSp>
              <p:nvCxnSpPr>
                <p:cNvPr id="82" name="Straight Connector 81">
                  <a:extLst>
                    <a:ext uri="{FF2B5EF4-FFF2-40B4-BE49-F238E27FC236}">
                      <a16:creationId xmlns:a16="http://schemas.microsoft.com/office/drawing/2014/main" id="{24849640-FA06-444A-94E5-D0A270C243C2}"/>
                    </a:ext>
                  </a:extLst>
                </p:cNvPr>
                <p:cNvCxnSpPr>
                  <a:cxnSpLocks/>
                </p:cNvCxnSpPr>
                <p:nvPr/>
              </p:nvCxnSpPr>
              <p:spPr>
                <a:xfrm flipH="1">
                  <a:off x="6542279" y="3397230"/>
                  <a:ext cx="360586" cy="0"/>
                </a:xfrm>
                <a:prstGeom prst="line">
                  <a:avLst/>
                </a:prstGeom>
                <a:ln w="31750">
                  <a:solidFill>
                    <a:srgbClr val="7030A0"/>
                  </a:solidFill>
                  <a:prstDash val="dash"/>
                </a:ln>
              </p:spPr>
              <p:style>
                <a:lnRef idx="1">
                  <a:schemeClr val="accent1"/>
                </a:lnRef>
                <a:fillRef idx="0">
                  <a:schemeClr val="accent1"/>
                </a:fillRef>
                <a:effectRef idx="0">
                  <a:schemeClr val="accent1"/>
                </a:effectRef>
                <a:fontRef idx="minor">
                  <a:schemeClr val="tx1"/>
                </a:fontRef>
              </p:style>
            </p:cxnSp>
          </p:grpSp>
          <p:sp>
            <p:nvSpPr>
              <p:cNvPr id="67" name="Cube 66">
                <a:extLst>
                  <a:ext uri="{FF2B5EF4-FFF2-40B4-BE49-F238E27FC236}">
                    <a16:creationId xmlns:a16="http://schemas.microsoft.com/office/drawing/2014/main" id="{A79C0BDF-9C17-844C-88B4-8A9BB983B4E4}"/>
                  </a:ext>
                </a:extLst>
              </p:cNvPr>
              <p:cNvSpPr/>
              <p:nvPr/>
            </p:nvSpPr>
            <p:spPr>
              <a:xfrm>
                <a:off x="4785360" y="2577147"/>
                <a:ext cx="1777442" cy="572770"/>
              </a:xfrm>
              <a:prstGeom prst="cube">
                <a:avLst/>
              </a:prstGeom>
              <a:solidFill>
                <a:srgbClr val="EF86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050" dirty="0"/>
              </a:p>
            </p:txBody>
          </p:sp>
          <p:cxnSp>
            <p:nvCxnSpPr>
              <p:cNvPr id="68" name="Straight Connector 67">
                <a:extLst>
                  <a:ext uri="{FF2B5EF4-FFF2-40B4-BE49-F238E27FC236}">
                    <a16:creationId xmlns:a16="http://schemas.microsoft.com/office/drawing/2014/main" id="{E9D0528D-44CF-284E-9215-D5A52C3D48F5}"/>
                  </a:ext>
                </a:extLst>
              </p:cNvPr>
              <p:cNvCxnSpPr>
                <a:cxnSpLocks/>
              </p:cNvCxnSpPr>
              <p:nvPr/>
            </p:nvCxnSpPr>
            <p:spPr>
              <a:xfrm flipV="1">
                <a:off x="6497485" y="2875490"/>
                <a:ext cx="1432134" cy="1275"/>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85BD9E3C-1DA4-E64D-8C30-6F488A6A241E}"/>
                  </a:ext>
                </a:extLst>
              </p:cNvPr>
              <p:cNvCxnSpPr>
                <a:cxnSpLocks/>
              </p:cNvCxnSpPr>
              <p:nvPr/>
            </p:nvCxnSpPr>
            <p:spPr>
              <a:xfrm flipH="1" flipV="1">
                <a:off x="2982184" y="2875490"/>
                <a:ext cx="1793271" cy="1"/>
              </a:xfrm>
              <a:prstGeom prst="straightConnector1">
                <a:avLst/>
              </a:prstGeom>
              <a:ln w="4445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70" name="Text Box 21">
                <a:extLst>
                  <a:ext uri="{FF2B5EF4-FFF2-40B4-BE49-F238E27FC236}">
                    <a16:creationId xmlns:a16="http://schemas.microsoft.com/office/drawing/2014/main" id="{162BB784-5A47-0D44-BA15-D4953E7426B1}"/>
                  </a:ext>
                </a:extLst>
              </p:cNvPr>
              <p:cNvSpPr txBox="1"/>
              <p:nvPr/>
            </p:nvSpPr>
            <p:spPr>
              <a:xfrm>
                <a:off x="4596130" y="3189922"/>
                <a:ext cx="1712595" cy="31178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r>
                  <a:rPr lang="en-US" sz="900" dirty="0">
                    <a:latin typeface="Calibri" panose="020F0502020204030204" pitchFamily="34" charset="0"/>
                    <a:ea typeface="Calibri" panose="020F0502020204030204" pitchFamily="34" charset="0"/>
                    <a:cs typeface="Times New Roman" panose="02020603050405020304" pitchFamily="18" charset="0"/>
                  </a:rPr>
                  <a:t>GIRDER</a:t>
                </a:r>
              </a:p>
            </p:txBody>
          </p:sp>
          <p:sp>
            <p:nvSpPr>
              <p:cNvPr id="71" name="Text Box 21">
                <a:extLst>
                  <a:ext uri="{FF2B5EF4-FFF2-40B4-BE49-F238E27FC236}">
                    <a16:creationId xmlns:a16="http://schemas.microsoft.com/office/drawing/2014/main" id="{CDA5FA85-9F16-4246-B556-63C4851C3F17}"/>
                  </a:ext>
                </a:extLst>
              </p:cNvPr>
              <p:cNvSpPr txBox="1"/>
              <p:nvPr/>
            </p:nvSpPr>
            <p:spPr>
              <a:xfrm>
                <a:off x="4907169" y="2733385"/>
                <a:ext cx="1498702" cy="31178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900" dirty="0">
                    <a:latin typeface="Calibri" panose="020F0502020204030204" pitchFamily="34" charset="0"/>
                    <a:ea typeface="Calibri" panose="020F0502020204030204" pitchFamily="34" charset="0"/>
                    <a:cs typeface="Times New Roman" panose="02020603050405020304" pitchFamily="18" charset="0"/>
                  </a:rPr>
                  <a:t>CLIC ACCELERATING STRUCTURE</a:t>
                </a:r>
              </a:p>
            </p:txBody>
          </p:sp>
        </p:grpSp>
      </p:grpSp>
    </p:spTree>
    <p:extLst>
      <p:ext uri="{BB962C8B-B14F-4D97-AF65-F5344CB8AC3E}">
        <p14:creationId xmlns:p14="http://schemas.microsoft.com/office/powerpoint/2010/main" val="387800256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6848A72-3DD7-42C3-AB6C-2FF2861DA9F6}" type="slidenum">
              <a:rPr lang="it-IT" smtClean="0"/>
              <a:t>75</a:t>
            </a:fld>
            <a:endParaRPr lang="it-IT"/>
          </a:p>
        </p:txBody>
      </p:sp>
      <p:sp>
        <p:nvSpPr>
          <p:cNvPr id="36" name="TextBox 35">
            <a:extLst>
              <a:ext uri="{FF2B5EF4-FFF2-40B4-BE49-F238E27FC236}">
                <a16:creationId xmlns:a16="http://schemas.microsoft.com/office/drawing/2014/main" id="{164FB267-9057-1C46-8BA9-AF72D3D119C9}"/>
              </a:ext>
            </a:extLst>
          </p:cNvPr>
          <p:cNvSpPr txBox="1"/>
          <p:nvPr/>
        </p:nvSpPr>
        <p:spPr>
          <a:xfrm>
            <a:off x="215153" y="441817"/>
            <a:ext cx="1787563" cy="369332"/>
          </a:xfrm>
          <a:prstGeom prst="rect">
            <a:avLst/>
          </a:prstGeom>
          <a:noFill/>
        </p:spPr>
        <p:txBody>
          <a:bodyPr wrap="square" rtlCol="0">
            <a:spAutoFit/>
          </a:bodyPr>
          <a:lstStyle/>
          <a:p>
            <a:r>
              <a:rPr lang="en-US" sz="900" dirty="0"/>
              <a:t>- Single bunch</a:t>
            </a:r>
          </a:p>
          <a:p>
            <a:r>
              <a:rPr lang="en-US" sz="900" dirty="0"/>
              <a:t>- Constant bunch length (4 ps) </a:t>
            </a:r>
          </a:p>
        </p:txBody>
      </p:sp>
      <p:grpSp>
        <p:nvGrpSpPr>
          <p:cNvPr id="6" name="Group 5">
            <a:extLst>
              <a:ext uri="{FF2B5EF4-FFF2-40B4-BE49-F238E27FC236}">
                <a16:creationId xmlns:a16="http://schemas.microsoft.com/office/drawing/2014/main" id="{EE2D6A68-4D0F-C14C-A7E7-DF7D73209D15}"/>
              </a:ext>
            </a:extLst>
          </p:cNvPr>
          <p:cNvGrpSpPr>
            <a:grpSpLocks/>
          </p:cNvGrpSpPr>
          <p:nvPr/>
        </p:nvGrpSpPr>
        <p:grpSpPr>
          <a:xfrm>
            <a:off x="4921617" y="96093"/>
            <a:ext cx="3518641" cy="2490926"/>
            <a:chOff x="5532661" y="924040"/>
            <a:chExt cx="3782290" cy="2677569"/>
          </a:xfrm>
        </p:grpSpPr>
        <p:pic>
          <p:nvPicPr>
            <p:cNvPr id="39" name="Picture 38">
              <a:extLst>
                <a:ext uri="{FF2B5EF4-FFF2-40B4-BE49-F238E27FC236}">
                  <a16:creationId xmlns:a16="http://schemas.microsoft.com/office/drawing/2014/main" id="{A72D6710-6BFE-1349-960B-ACCD9C672C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2661" y="924040"/>
              <a:ext cx="3570092" cy="2677569"/>
            </a:xfrm>
            <a:prstGeom prst="rect">
              <a:avLst/>
            </a:prstGeom>
          </p:spPr>
        </p:pic>
        <p:pic>
          <p:nvPicPr>
            <p:cNvPr id="17" name="Picture 16">
              <a:extLst>
                <a:ext uri="{FF2B5EF4-FFF2-40B4-BE49-F238E27FC236}">
                  <a16:creationId xmlns:a16="http://schemas.microsoft.com/office/drawing/2014/main" id="{7E2BCE44-79AB-FC4C-A06A-B4B0645F3E41}"/>
                </a:ext>
              </a:extLst>
            </p:cNvPr>
            <p:cNvPicPr>
              <a:picLocks noChangeAspect="1"/>
            </p:cNvPicPr>
            <p:nvPr/>
          </p:nvPicPr>
          <p:blipFill>
            <a:blip r:embed="rId4"/>
            <a:stretch>
              <a:fillRect/>
            </a:stretch>
          </p:blipFill>
          <p:spPr>
            <a:xfrm>
              <a:off x="7521639" y="2390652"/>
              <a:ext cx="1387773" cy="925182"/>
            </a:xfrm>
            <a:prstGeom prst="rect">
              <a:avLst/>
            </a:prstGeom>
          </p:spPr>
        </p:pic>
        <p:sp>
          <p:nvSpPr>
            <p:cNvPr id="18" name="TextBox 17">
              <a:extLst>
                <a:ext uri="{FF2B5EF4-FFF2-40B4-BE49-F238E27FC236}">
                  <a16:creationId xmlns:a16="http://schemas.microsoft.com/office/drawing/2014/main" id="{B13B94E9-0AD4-7743-A130-45CEEFCA9A0D}"/>
                </a:ext>
              </a:extLst>
            </p:cNvPr>
            <p:cNvSpPr txBox="1"/>
            <p:nvPr/>
          </p:nvSpPr>
          <p:spPr>
            <a:xfrm>
              <a:off x="6305872" y="2989977"/>
              <a:ext cx="3009079" cy="338555"/>
            </a:xfrm>
            <a:prstGeom prst="rect">
              <a:avLst/>
            </a:prstGeom>
            <a:noFill/>
          </p:spPr>
          <p:txBody>
            <a:bodyPr wrap="square" rtlCol="0">
              <a:spAutoFit/>
            </a:bodyPr>
            <a:lstStyle/>
            <a:p>
              <a:r>
                <a:rPr lang="en-US" sz="1050" dirty="0">
                  <a:solidFill>
                    <a:srgbClr val="FF0000"/>
                  </a:solidFill>
                </a:rPr>
                <a:t>Linear dependence of the charge</a:t>
              </a:r>
            </a:p>
          </p:txBody>
        </p:sp>
      </p:grpSp>
      <p:grpSp>
        <p:nvGrpSpPr>
          <p:cNvPr id="11" name="Group 10">
            <a:extLst>
              <a:ext uri="{FF2B5EF4-FFF2-40B4-BE49-F238E27FC236}">
                <a16:creationId xmlns:a16="http://schemas.microsoft.com/office/drawing/2014/main" id="{0626F7C4-434F-CC4D-87AD-48404F573EBF}"/>
              </a:ext>
            </a:extLst>
          </p:cNvPr>
          <p:cNvGrpSpPr/>
          <p:nvPr/>
        </p:nvGrpSpPr>
        <p:grpSpPr>
          <a:xfrm>
            <a:off x="1843098" y="2211710"/>
            <a:ext cx="3069356" cy="2845107"/>
            <a:chOff x="2667843" y="3248716"/>
            <a:chExt cx="3146470" cy="2916588"/>
          </a:xfrm>
        </p:grpSpPr>
        <p:pic>
          <p:nvPicPr>
            <p:cNvPr id="20" name="Picture 19">
              <a:extLst>
                <a:ext uri="{FF2B5EF4-FFF2-40B4-BE49-F238E27FC236}">
                  <a16:creationId xmlns:a16="http://schemas.microsoft.com/office/drawing/2014/main" id="{04EB1210-33A1-154B-BB57-5E77F9669C14}"/>
                </a:ext>
              </a:extLst>
            </p:cNvPr>
            <p:cNvPicPr>
              <a:picLocks noChangeAspect="1"/>
            </p:cNvPicPr>
            <p:nvPr/>
          </p:nvPicPr>
          <p:blipFill rotWithShape="1">
            <a:blip r:embed="rId5">
              <a:extLst>
                <a:ext uri="{28A0092B-C50C-407E-A947-70E740481C1C}">
                  <a14:useLocalDpi xmlns:a14="http://schemas.microsoft.com/office/drawing/2010/main" val="0"/>
                </a:ext>
              </a:extLst>
            </a:blip>
            <a:srcRect l="-911" t="3887" r="4575"/>
            <a:stretch/>
          </p:blipFill>
          <p:spPr>
            <a:xfrm>
              <a:off x="2667843" y="3810904"/>
              <a:ext cx="3146470" cy="2354400"/>
            </a:xfrm>
            <a:prstGeom prst="rect">
              <a:avLst/>
            </a:prstGeom>
          </p:spPr>
        </p:pic>
        <p:sp>
          <p:nvSpPr>
            <p:cNvPr id="26" name="TextBox 25">
              <a:extLst>
                <a:ext uri="{FF2B5EF4-FFF2-40B4-BE49-F238E27FC236}">
                  <a16:creationId xmlns:a16="http://schemas.microsoft.com/office/drawing/2014/main" id="{9EA410B6-F16D-0F4B-A2D4-5A88E1E1FEDC}"/>
                </a:ext>
              </a:extLst>
            </p:cNvPr>
            <p:cNvSpPr txBox="1"/>
            <p:nvPr/>
          </p:nvSpPr>
          <p:spPr>
            <a:xfrm>
              <a:off x="3085203" y="3848961"/>
              <a:ext cx="2674310" cy="338555"/>
            </a:xfrm>
            <a:prstGeom prst="rect">
              <a:avLst/>
            </a:prstGeom>
            <a:noFill/>
          </p:spPr>
          <p:txBody>
            <a:bodyPr wrap="square" rtlCol="0">
              <a:spAutoFit/>
            </a:bodyPr>
            <a:lstStyle/>
            <a:p>
              <a:r>
                <a:rPr lang="en-US" sz="1050" dirty="0">
                  <a:solidFill>
                    <a:srgbClr val="FF0000"/>
                  </a:solidFill>
                </a:rPr>
                <a:t>Dominant dipolar component </a:t>
              </a:r>
            </a:p>
          </p:txBody>
        </p:sp>
        <p:pic>
          <p:nvPicPr>
            <p:cNvPr id="28" name="Picture 27">
              <a:extLst>
                <a:ext uri="{FF2B5EF4-FFF2-40B4-BE49-F238E27FC236}">
                  <a16:creationId xmlns:a16="http://schemas.microsoft.com/office/drawing/2014/main" id="{27EAC595-6E70-254D-9B22-ED9FB8B3634B}"/>
                </a:ext>
              </a:extLst>
            </p:cNvPr>
            <p:cNvPicPr>
              <a:picLocks noChangeAspect="1"/>
            </p:cNvPicPr>
            <p:nvPr/>
          </p:nvPicPr>
          <p:blipFill>
            <a:blip r:embed="rId4"/>
            <a:stretch>
              <a:fillRect/>
            </a:stretch>
          </p:blipFill>
          <p:spPr>
            <a:xfrm>
              <a:off x="3034585" y="3248716"/>
              <a:ext cx="1387773" cy="925182"/>
            </a:xfrm>
            <a:prstGeom prst="rect">
              <a:avLst/>
            </a:prstGeom>
          </p:spPr>
        </p:pic>
      </p:grpSp>
      <p:grpSp>
        <p:nvGrpSpPr>
          <p:cNvPr id="10" name="Group 9">
            <a:extLst>
              <a:ext uri="{FF2B5EF4-FFF2-40B4-BE49-F238E27FC236}">
                <a16:creationId xmlns:a16="http://schemas.microsoft.com/office/drawing/2014/main" id="{24D62CF3-ED72-6844-BE33-8DF8E2EB4F24}"/>
              </a:ext>
            </a:extLst>
          </p:cNvPr>
          <p:cNvGrpSpPr/>
          <p:nvPr/>
        </p:nvGrpSpPr>
        <p:grpSpPr>
          <a:xfrm>
            <a:off x="4879267" y="2587019"/>
            <a:ext cx="3560004" cy="2534427"/>
            <a:chOff x="5690200" y="3697843"/>
            <a:chExt cx="3624751" cy="2580521"/>
          </a:xfrm>
        </p:grpSpPr>
        <p:pic>
          <p:nvPicPr>
            <p:cNvPr id="25" name="Picture 24">
              <a:extLst>
                <a:ext uri="{FF2B5EF4-FFF2-40B4-BE49-F238E27FC236}">
                  <a16:creationId xmlns:a16="http://schemas.microsoft.com/office/drawing/2014/main" id="{FE428B5E-0E28-334F-A730-6861CBE26FDD}"/>
                </a:ext>
              </a:extLst>
            </p:cNvPr>
            <p:cNvPicPr>
              <a:picLocks noChangeAspect="1"/>
            </p:cNvPicPr>
            <p:nvPr/>
          </p:nvPicPr>
          <p:blipFill rotWithShape="1">
            <a:blip r:embed="rId6">
              <a:extLst>
                <a:ext uri="{28A0092B-C50C-407E-A947-70E740481C1C}">
                  <a14:useLocalDpi xmlns:a14="http://schemas.microsoft.com/office/drawing/2010/main" val="0"/>
                </a:ext>
              </a:extLst>
            </a:blip>
            <a:srcRect l="2485"/>
            <a:stretch/>
          </p:blipFill>
          <p:spPr>
            <a:xfrm>
              <a:off x="5690200" y="3697843"/>
              <a:ext cx="3355177" cy="2580521"/>
            </a:xfrm>
            <a:prstGeom prst="rect">
              <a:avLst/>
            </a:prstGeom>
          </p:spPr>
        </p:pic>
        <p:pic>
          <p:nvPicPr>
            <p:cNvPr id="29" name="Picture 28">
              <a:extLst>
                <a:ext uri="{FF2B5EF4-FFF2-40B4-BE49-F238E27FC236}">
                  <a16:creationId xmlns:a16="http://schemas.microsoft.com/office/drawing/2014/main" id="{926BC4F0-9AE1-9D4A-AC7C-974E41FBD943}"/>
                </a:ext>
              </a:extLst>
            </p:cNvPr>
            <p:cNvPicPr>
              <a:picLocks noChangeAspect="1"/>
            </p:cNvPicPr>
            <p:nvPr/>
          </p:nvPicPr>
          <p:blipFill>
            <a:blip r:embed="rId4"/>
            <a:stretch>
              <a:fillRect/>
            </a:stretch>
          </p:blipFill>
          <p:spPr>
            <a:xfrm>
              <a:off x="7521639" y="5136431"/>
              <a:ext cx="1387773" cy="925182"/>
            </a:xfrm>
            <a:prstGeom prst="rect">
              <a:avLst/>
            </a:prstGeom>
          </p:spPr>
        </p:pic>
        <p:sp>
          <p:nvSpPr>
            <p:cNvPr id="30" name="TextBox 29">
              <a:extLst>
                <a:ext uri="{FF2B5EF4-FFF2-40B4-BE49-F238E27FC236}">
                  <a16:creationId xmlns:a16="http://schemas.microsoft.com/office/drawing/2014/main" id="{A2E8CC15-0937-B648-8AF4-FF266152681C}"/>
                </a:ext>
              </a:extLst>
            </p:cNvPr>
            <p:cNvSpPr txBox="1"/>
            <p:nvPr/>
          </p:nvSpPr>
          <p:spPr>
            <a:xfrm>
              <a:off x="6305872" y="5700877"/>
              <a:ext cx="3009079" cy="338555"/>
            </a:xfrm>
            <a:prstGeom prst="rect">
              <a:avLst/>
            </a:prstGeom>
            <a:noFill/>
          </p:spPr>
          <p:txBody>
            <a:bodyPr wrap="square" rtlCol="0">
              <a:spAutoFit/>
            </a:bodyPr>
            <a:lstStyle/>
            <a:p>
              <a:r>
                <a:rPr lang="en-US" sz="1050" dirty="0">
                  <a:solidFill>
                    <a:srgbClr val="FF0000"/>
                  </a:solidFill>
                </a:rPr>
                <a:t>Linear dependence of the charge</a:t>
              </a:r>
            </a:p>
          </p:txBody>
        </p:sp>
      </p:grpSp>
      <p:grpSp>
        <p:nvGrpSpPr>
          <p:cNvPr id="3" name="Group 2">
            <a:extLst>
              <a:ext uri="{FF2B5EF4-FFF2-40B4-BE49-F238E27FC236}">
                <a16:creationId xmlns:a16="http://schemas.microsoft.com/office/drawing/2014/main" id="{94E96A94-008F-FA47-BA97-DA9D42912743}"/>
              </a:ext>
            </a:extLst>
          </p:cNvPr>
          <p:cNvGrpSpPr/>
          <p:nvPr/>
        </p:nvGrpSpPr>
        <p:grpSpPr>
          <a:xfrm>
            <a:off x="1970509" y="-178082"/>
            <a:ext cx="2804400" cy="2667600"/>
            <a:chOff x="2588711" y="563947"/>
            <a:chExt cx="3096181" cy="2945766"/>
          </a:xfrm>
        </p:grpSpPr>
        <p:grpSp>
          <p:nvGrpSpPr>
            <p:cNvPr id="5" name="Group 4">
              <a:extLst>
                <a:ext uri="{FF2B5EF4-FFF2-40B4-BE49-F238E27FC236}">
                  <a16:creationId xmlns:a16="http://schemas.microsoft.com/office/drawing/2014/main" id="{F40F0033-58EB-1B43-BBAE-9B08974287DF}"/>
                </a:ext>
              </a:extLst>
            </p:cNvPr>
            <p:cNvGrpSpPr/>
            <p:nvPr/>
          </p:nvGrpSpPr>
          <p:grpSpPr>
            <a:xfrm>
              <a:off x="2588711" y="1156032"/>
              <a:ext cx="3096181" cy="2353681"/>
              <a:chOff x="28019" y="1821437"/>
              <a:chExt cx="3096181" cy="2353681"/>
            </a:xfrm>
          </p:grpSpPr>
          <p:pic>
            <p:nvPicPr>
              <p:cNvPr id="53" name="Picture 52">
                <a:extLst>
                  <a:ext uri="{FF2B5EF4-FFF2-40B4-BE49-F238E27FC236}">
                    <a16:creationId xmlns:a16="http://schemas.microsoft.com/office/drawing/2014/main" id="{AD07B16F-C294-D34D-8154-A03DB41B97CF}"/>
                  </a:ext>
                </a:extLst>
              </p:cNvPr>
              <p:cNvPicPr>
                <a:picLocks noChangeAspect="1"/>
              </p:cNvPicPr>
              <p:nvPr/>
            </p:nvPicPr>
            <p:blipFill rotWithShape="1">
              <a:blip r:embed="rId7">
                <a:extLst>
                  <a:ext uri="{28A0092B-C50C-407E-A947-70E740481C1C}">
                    <a14:useLocalDpi xmlns:a14="http://schemas.microsoft.com/office/drawing/2010/main" val="0"/>
                  </a:ext>
                </a:extLst>
              </a:blip>
              <a:srcRect t="4607" r="7292"/>
              <a:stretch/>
            </p:blipFill>
            <p:spPr>
              <a:xfrm>
                <a:off x="28019" y="1821437"/>
                <a:ext cx="3049899" cy="2353681"/>
              </a:xfrm>
              <a:prstGeom prst="rect">
                <a:avLst/>
              </a:prstGeom>
            </p:spPr>
          </p:pic>
          <p:sp>
            <p:nvSpPr>
              <p:cNvPr id="15" name="TextBox 14">
                <a:extLst>
                  <a:ext uri="{FF2B5EF4-FFF2-40B4-BE49-F238E27FC236}">
                    <a16:creationId xmlns:a16="http://schemas.microsoft.com/office/drawing/2014/main" id="{C41E7ADC-22C9-2147-BA64-5C1089516A4D}"/>
                  </a:ext>
                </a:extLst>
              </p:cNvPr>
              <p:cNvSpPr txBox="1"/>
              <p:nvPr/>
            </p:nvSpPr>
            <p:spPr>
              <a:xfrm>
                <a:off x="449890" y="1849820"/>
                <a:ext cx="2674310" cy="338555"/>
              </a:xfrm>
              <a:prstGeom prst="rect">
                <a:avLst/>
              </a:prstGeom>
              <a:noFill/>
            </p:spPr>
            <p:txBody>
              <a:bodyPr wrap="square" rtlCol="0">
                <a:spAutoFit/>
              </a:bodyPr>
              <a:lstStyle/>
              <a:p>
                <a:r>
                  <a:rPr lang="en-US" sz="1050" dirty="0">
                    <a:solidFill>
                      <a:srgbClr val="FF0000"/>
                    </a:solidFill>
                  </a:rPr>
                  <a:t>Dominant dipolar component </a:t>
                </a:r>
              </a:p>
            </p:txBody>
          </p:sp>
        </p:grpSp>
        <p:pic>
          <p:nvPicPr>
            <p:cNvPr id="31" name="Picture 30">
              <a:extLst>
                <a:ext uri="{FF2B5EF4-FFF2-40B4-BE49-F238E27FC236}">
                  <a16:creationId xmlns:a16="http://schemas.microsoft.com/office/drawing/2014/main" id="{0923B179-8566-6F44-8552-F3B3BA5337D4}"/>
                </a:ext>
              </a:extLst>
            </p:cNvPr>
            <p:cNvPicPr>
              <a:picLocks noChangeAspect="1"/>
            </p:cNvPicPr>
            <p:nvPr/>
          </p:nvPicPr>
          <p:blipFill>
            <a:blip r:embed="rId4"/>
            <a:stretch>
              <a:fillRect/>
            </a:stretch>
          </p:blipFill>
          <p:spPr>
            <a:xfrm>
              <a:off x="2895850" y="563947"/>
              <a:ext cx="1387773" cy="925182"/>
            </a:xfrm>
            <a:prstGeom prst="rect">
              <a:avLst/>
            </a:prstGeom>
          </p:spPr>
        </p:pic>
      </p:grpSp>
      <p:sp>
        <p:nvSpPr>
          <p:cNvPr id="32" name="TextBox 31">
            <a:extLst>
              <a:ext uri="{FF2B5EF4-FFF2-40B4-BE49-F238E27FC236}">
                <a16:creationId xmlns:a16="http://schemas.microsoft.com/office/drawing/2014/main" id="{067F5A60-1500-EB4A-BB51-39469354C2B6}"/>
              </a:ext>
            </a:extLst>
          </p:cNvPr>
          <p:cNvSpPr txBox="1"/>
          <p:nvPr/>
        </p:nvSpPr>
        <p:spPr>
          <a:xfrm>
            <a:off x="392885" y="3544806"/>
            <a:ext cx="1787563" cy="369332"/>
          </a:xfrm>
          <a:prstGeom prst="rect">
            <a:avLst/>
          </a:prstGeom>
          <a:noFill/>
        </p:spPr>
        <p:txBody>
          <a:bodyPr wrap="square" rtlCol="0">
            <a:spAutoFit/>
          </a:bodyPr>
          <a:lstStyle/>
          <a:p>
            <a:r>
              <a:rPr lang="en-US" sz="900" dirty="0"/>
              <a:t>- Multi bunch (20 bunches)</a:t>
            </a:r>
          </a:p>
          <a:p>
            <a:r>
              <a:rPr lang="en-US" sz="900" dirty="0"/>
              <a:t>- Different bunch length </a:t>
            </a:r>
          </a:p>
        </p:txBody>
      </p:sp>
      <p:grpSp>
        <p:nvGrpSpPr>
          <p:cNvPr id="12" name="Group 11">
            <a:extLst>
              <a:ext uri="{FF2B5EF4-FFF2-40B4-BE49-F238E27FC236}">
                <a16:creationId xmlns:a16="http://schemas.microsoft.com/office/drawing/2014/main" id="{14F9AF35-01BC-9A45-8F60-51DDDD2B3553}"/>
              </a:ext>
            </a:extLst>
          </p:cNvPr>
          <p:cNvGrpSpPr/>
          <p:nvPr/>
        </p:nvGrpSpPr>
        <p:grpSpPr>
          <a:xfrm>
            <a:off x="127399" y="2319210"/>
            <a:ext cx="2505410" cy="784157"/>
            <a:chOff x="355814" y="2973527"/>
            <a:chExt cx="3340547" cy="1045543"/>
          </a:xfrm>
        </p:grpSpPr>
        <p:pic>
          <p:nvPicPr>
            <p:cNvPr id="57" name="Picture 56">
              <a:extLst>
                <a:ext uri="{FF2B5EF4-FFF2-40B4-BE49-F238E27FC236}">
                  <a16:creationId xmlns:a16="http://schemas.microsoft.com/office/drawing/2014/main" id="{75CABADA-DBEC-7644-B2AB-3F44AC6412D8}"/>
                </a:ext>
              </a:extLst>
            </p:cNvPr>
            <p:cNvPicPr>
              <a:picLocks noChangeAspect="1"/>
            </p:cNvPicPr>
            <p:nvPr/>
          </p:nvPicPr>
          <p:blipFill>
            <a:blip r:embed="rId8"/>
            <a:stretch>
              <a:fillRect/>
            </a:stretch>
          </p:blipFill>
          <p:spPr>
            <a:xfrm>
              <a:off x="505187" y="3585416"/>
              <a:ext cx="2183488" cy="433654"/>
            </a:xfrm>
            <a:prstGeom prst="rect">
              <a:avLst/>
            </a:prstGeom>
            <a:ln>
              <a:noFill/>
            </a:ln>
          </p:spPr>
        </p:pic>
        <p:sp>
          <p:nvSpPr>
            <p:cNvPr id="9" name="Rectangle 8">
              <a:extLst>
                <a:ext uri="{FF2B5EF4-FFF2-40B4-BE49-F238E27FC236}">
                  <a16:creationId xmlns:a16="http://schemas.microsoft.com/office/drawing/2014/main" id="{C4B89F9D-A78A-6441-A311-869EE2200B8F}"/>
                </a:ext>
              </a:extLst>
            </p:cNvPr>
            <p:cNvSpPr/>
            <p:nvPr/>
          </p:nvSpPr>
          <p:spPr>
            <a:xfrm>
              <a:off x="355814" y="2973527"/>
              <a:ext cx="3340547" cy="677108"/>
            </a:xfrm>
            <a:prstGeom prst="rect">
              <a:avLst/>
            </a:prstGeom>
          </p:spPr>
          <p:txBody>
            <a:bodyPr wrap="square">
              <a:spAutoFit/>
            </a:bodyPr>
            <a:lstStyle/>
            <a:p>
              <a:r>
                <a:rPr lang="en-US" sz="900" dirty="0"/>
                <a:t>Under the assumption of:</a:t>
              </a:r>
            </a:p>
            <a:p>
              <a:pPr marL="214313" indent="-214313">
                <a:buFontTx/>
                <a:buChar char="-"/>
              </a:pPr>
              <a:r>
                <a:rPr lang="en-US" sz="900" dirty="0">
                  <a:solidFill>
                    <a:srgbClr val="FF0000"/>
                  </a:solidFill>
                </a:rPr>
                <a:t>Dominant dipolar component </a:t>
              </a:r>
            </a:p>
            <a:p>
              <a:pPr marL="214313" indent="-214313">
                <a:buFontTx/>
                <a:buChar char="-"/>
              </a:pPr>
              <a:r>
                <a:rPr lang="en-US" sz="900" dirty="0">
                  <a:solidFill>
                    <a:srgbClr val="FF0000"/>
                  </a:solidFill>
                </a:rPr>
                <a:t>Linear dependence of the charge</a:t>
              </a:r>
            </a:p>
          </p:txBody>
        </p:sp>
      </p:grpSp>
    </p:spTree>
    <p:extLst>
      <p:ext uri="{BB962C8B-B14F-4D97-AF65-F5344CB8AC3E}">
        <p14:creationId xmlns:p14="http://schemas.microsoft.com/office/powerpoint/2010/main" val="27266839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6848A72-3DD7-42C3-AB6C-2FF2861DA9F6}" type="slidenum">
              <a:rPr lang="it-IT" smtClean="0"/>
              <a:t>76</a:t>
            </a:fld>
            <a:endParaRPr lang="it-IT"/>
          </a:p>
        </p:txBody>
      </p:sp>
      <p:sp>
        <p:nvSpPr>
          <p:cNvPr id="36" name="TextBox 35">
            <a:extLst>
              <a:ext uri="{FF2B5EF4-FFF2-40B4-BE49-F238E27FC236}">
                <a16:creationId xmlns:a16="http://schemas.microsoft.com/office/drawing/2014/main" id="{164FB267-9057-1C46-8BA9-AF72D3D119C9}"/>
              </a:ext>
            </a:extLst>
          </p:cNvPr>
          <p:cNvSpPr txBox="1"/>
          <p:nvPr/>
        </p:nvSpPr>
        <p:spPr>
          <a:xfrm>
            <a:off x="360646" y="1242044"/>
            <a:ext cx="1787563" cy="369332"/>
          </a:xfrm>
          <a:prstGeom prst="rect">
            <a:avLst/>
          </a:prstGeom>
          <a:noFill/>
        </p:spPr>
        <p:txBody>
          <a:bodyPr wrap="square" rtlCol="0">
            <a:spAutoFit/>
          </a:bodyPr>
          <a:lstStyle/>
          <a:p>
            <a:r>
              <a:rPr lang="en-US" sz="900" dirty="0"/>
              <a:t>- Single bunch</a:t>
            </a:r>
          </a:p>
          <a:p>
            <a:r>
              <a:rPr lang="en-US" sz="900" dirty="0"/>
              <a:t>- Constant bunch length (4 ps) </a:t>
            </a:r>
          </a:p>
        </p:txBody>
      </p:sp>
      <p:grpSp>
        <p:nvGrpSpPr>
          <p:cNvPr id="6" name="Group 5">
            <a:extLst>
              <a:ext uri="{FF2B5EF4-FFF2-40B4-BE49-F238E27FC236}">
                <a16:creationId xmlns:a16="http://schemas.microsoft.com/office/drawing/2014/main" id="{EE2D6A68-4D0F-C14C-A7E7-DF7D73209D15}"/>
              </a:ext>
            </a:extLst>
          </p:cNvPr>
          <p:cNvGrpSpPr/>
          <p:nvPr/>
        </p:nvGrpSpPr>
        <p:grpSpPr>
          <a:xfrm>
            <a:off x="5090316" y="370748"/>
            <a:ext cx="2836718" cy="2008177"/>
            <a:chOff x="5532661" y="924040"/>
            <a:chExt cx="3782290" cy="2677569"/>
          </a:xfrm>
        </p:grpSpPr>
        <p:pic>
          <p:nvPicPr>
            <p:cNvPr id="39" name="Picture 38">
              <a:extLst>
                <a:ext uri="{FF2B5EF4-FFF2-40B4-BE49-F238E27FC236}">
                  <a16:creationId xmlns:a16="http://schemas.microsoft.com/office/drawing/2014/main" id="{A72D6710-6BFE-1349-960B-ACCD9C672C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2661" y="924040"/>
              <a:ext cx="3570092" cy="2677569"/>
            </a:xfrm>
            <a:prstGeom prst="rect">
              <a:avLst/>
            </a:prstGeom>
          </p:spPr>
        </p:pic>
        <p:pic>
          <p:nvPicPr>
            <p:cNvPr id="17" name="Picture 16">
              <a:extLst>
                <a:ext uri="{FF2B5EF4-FFF2-40B4-BE49-F238E27FC236}">
                  <a16:creationId xmlns:a16="http://schemas.microsoft.com/office/drawing/2014/main" id="{7E2BCE44-79AB-FC4C-A06A-B4B0645F3E41}"/>
                </a:ext>
              </a:extLst>
            </p:cNvPr>
            <p:cNvPicPr>
              <a:picLocks noChangeAspect="1"/>
            </p:cNvPicPr>
            <p:nvPr/>
          </p:nvPicPr>
          <p:blipFill>
            <a:blip r:embed="rId4"/>
            <a:stretch>
              <a:fillRect/>
            </a:stretch>
          </p:blipFill>
          <p:spPr>
            <a:xfrm>
              <a:off x="7521639" y="2390652"/>
              <a:ext cx="1387773" cy="925182"/>
            </a:xfrm>
            <a:prstGeom prst="rect">
              <a:avLst/>
            </a:prstGeom>
          </p:spPr>
        </p:pic>
        <p:sp>
          <p:nvSpPr>
            <p:cNvPr id="18" name="TextBox 17">
              <a:extLst>
                <a:ext uri="{FF2B5EF4-FFF2-40B4-BE49-F238E27FC236}">
                  <a16:creationId xmlns:a16="http://schemas.microsoft.com/office/drawing/2014/main" id="{B13B94E9-0AD4-7743-A130-45CEEFCA9A0D}"/>
                </a:ext>
              </a:extLst>
            </p:cNvPr>
            <p:cNvSpPr txBox="1"/>
            <p:nvPr/>
          </p:nvSpPr>
          <p:spPr>
            <a:xfrm>
              <a:off x="6305872" y="2989977"/>
              <a:ext cx="3009079" cy="338555"/>
            </a:xfrm>
            <a:prstGeom prst="rect">
              <a:avLst/>
            </a:prstGeom>
            <a:noFill/>
          </p:spPr>
          <p:txBody>
            <a:bodyPr wrap="square" rtlCol="0">
              <a:spAutoFit/>
            </a:bodyPr>
            <a:lstStyle/>
            <a:p>
              <a:r>
                <a:rPr lang="en-US" sz="1050" dirty="0">
                  <a:solidFill>
                    <a:srgbClr val="FF0000"/>
                  </a:solidFill>
                </a:rPr>
                <a:t>Linear dependence of the charge</a:t>
              </a:r>
            </a:p>
          </p:txBody>
        </p:sp>
      </p:grpSp>
      <p:grpSp>
        <p:nvGrpSpPr>
          <p:cNvPr id="11" name="Group 10">
            <a:extLst>
              <a:ext uri="{FF2B5EF4-FFF2-40B4-BE49-F238E27FC236}">
                <a16:creationId xmlns:a16="http://schemas.microsoft.com/office/drawing/2014/main" id="{0626F7C4-434F-CC4D-87AD-48404F573EBF}"/>
              </a:ext>
            </a:extLst>
          </p:cNvPr>
          <p:cNvGrpSpPr/>
          <p:nvPr/>
        </p:nvGrpSpPr>
        <p:grpSpPr>
          <a:xfrm>
            <a:off x="2321615" y="2238185"/>
            <a:ext cx="2359853" cy="2187441"/>
            <a:chOff x="2667843" y="3248716"/>
            <a:chExt cx="3146470" cy="2916588"/>
          </a:xfrm>
        </p:grpSpPr>
        <p:pic>
          <p:nvPicPr>
            <p:cNvPr id="20" name="Picture 19">
              <a:extLst>
                <a:ext uri="{FF2B5EF4-FFF2-40B4-BE49-F238E27FC236}">
                  <a16:creationId xmlns:a16="http://schemas.microsoft.com/office/drawing/2014/main" id="{04EB1210-33A1-154B-BB57-5E77F9669C14}"/>
                </a:ext>
              </a:extLst>
            </p:cNvPr>
            <p:cNvPicPr>
              <a:picLocks noChangeAspect="1"/>
            </p:cNvPicPr>
            <p:nvPr/>
          </p:nvPicPr>
          <p:blipFill rotWithShape="1">
            <a:blip r:embed="rId5">
              <a:extLst>
                <a:ext uri="{28A0092B-C50C-407E-A947-70E740481C1C}">
                  <a14:useLocalDpi xmlns:a14="http://schemas.microsoft.com/office/drawing/2010/main" val="0"/>
                </a:ext>
              </a:extLst>
            </a:blip>
            <a:srcRect l="-911" t="3887" r="4575"/>
            <a:stretch/>
          </p:blipFill>
          <p:spPr>
            <a:xfrm>
              <a:off x="2667843" y="3810904"/>
              <a:ext cx="3146470" cy="2354400"/>
            </a:xfrm>
            <a:prstGeom prst="rect">
              <a:avLst/>
            </a:prstGeom>
          </p:spPr>
        </p:pic>
        <p:sp>
          <p:nvSpPr>
            <p:cNvPr id="26" name="TextBox 25">
              <a:extLst>
                <a:ext uri="{FF2B5EF4-FFF2-40B4-BE49-F238E27FC236}">
                  <a16:creationId xmlns:a16="http://schemas.microsoft.com/office/drawing/2014/main" id="{9EA410B6-F16D-0F4B-A2D4-5A88E1E1FEDC}"/>
                </a:ext>
              </a:extLst>
            </p:cNvPr>
            <p:cNvSpPr txBox="1"/>
            <p:nvPr/>
          </p:nvSpPr>
          <p:spPr>
            <a:xfrm>
              <a:off x="3085203" y="3848961"/>
              <a:ext cx="2674310" cy="338555"/>
            </a:xfrm>
            <a:prstGeom prst="rect">
              <a:avLst/>
            </a:prstGeom>
            <a:noFill/>
          </p:spPr>
          <p:txBody>
            <a:bodyPr wrap="square" rtlCol="0">
              <a:spAutoFit/>
            </a:bodyPr>
            <a:lstStyle/>
            <a:p>
              <a:r>
                <a:rPr lang="en-US" sz="1050" dirty="0">
                  <a:solidFill>
                    <a:srgbClr val="FF0000"/>
                  </a:solidFill>
                </a:rPr>
                <a:t>Dominant dipolar component </a:t>
              </a:r>
            </a:p>
          </p:txBody>
        </p:sp>
        <p:pic>
          <p:nvPicPr>
            <p:cNvPr id="28" name="Picture 27">
              <a:extLst>
                <a:ext uri="{FF2B5EF4-FFF2-40B4-BE49-F238E27FC236}">
                  <a16:creationId xmlns:a16="http://schemas.microsoft.com/office/drawing/2014/main" id="{27EAC595-6E70-254D-9B22-ED9FB8B3634B}"/>
                </a:ext>
              </a:extLst>
            </p:cNvPr>
            <p:cNvPicPr>
              <a:picLocks noChangeAspect="1"/>
            </p:cNvPicPr>
            <p:nvPr/>
          </p:nvPicPr>
          <p:blipFill>
            <a:blip r:embed="rId4"/>
            <a:stretch>
              <a:fillRect/>
            </a:stretch>
          </p:blipFill>
          <p:spPr>
            <a:xfrm>
              <a:off x="3034585" y="3248716"/>
              <a:ext cx="1387773" cy="925182"/>
            </a:xfrm>
            <a:prstGeom prst="rect">
              <a:avLst/>
            </a:prstGeom>
          </p:spPr>
        </p:pic>
      </p:grpSp>
      <p:grpSp>
        <p:nvGrpSpPr>
          <p:cNvPr id="10" name="Group 9">
            <a:extLst>
              <a:ext uri="{FF2B5EF4-FFF2-40B4-BE49-F238E27FC236}">
                <a16:creationId xmlns:a16="http://schemas.microsoft.com/office/drawing/2014/main" id="{24D62CF3-ED72-6844-BE33-8DF8E2EB4F24}"/>
              </a:ext>
            </a:extLst>
          </p:cNvPr>
          <p:cNvGrpSpPr/>
          <p:nvPr/>
        </p:nvGrpSpPr>
        <p:grpSpPr>
          <a:xfrm>
            <a:off x="5114634" y="2605398"/>
            <a:ext cx="2718563" cy="1935391"/>
            <a:chOff x="5690200" y="3697843"/>
            <a:chExt cx="3624751" cy="2580521"/>
          </a:xfrm>
        </p:grpSpPr>
        <p:pic>
          <p:nvPicPr>
            <p:cNvPr id="25" name="Picture 24">
              <a:extLst>
                <a:ext uri="{FF2B5EF4-FFF2-40B4-BE49-F238E27FC236}">
                  <a16:creationId xmlns:a16="http://schemas.microsoft.com/office/drawing/2014/main" id="{FE428B5E-0E28-334F-A730-6861CBE26FDD}"/>
                </a:ext>
              </a:extLst>
            </p:cNvPr>
            <p:cNvPicPr>
              <a:picLocks noChangeAspect="1"/>
            </p:cNvPicPr>
            <p:nvPr/>
          </p:nvPicPr>
          <p:blipFill rotWithShape="1">
            <a:blip r:embed="rId6">
              <a:extLst>
                <a:ext uri="{28A0092B-C50C-407E-A947-70E740481C1C}">
                  <a14:useLocalDpi xmlns:a14="http://schemas.microsoft.com/office/drawing/2010/main" val="0"/>
                </a:ext>
              </a:extLst>
            </a:blip>
            <a:srcRect l="2485"/>
            <a:stretch/>
          </p:blipFill>
          <p:spPr>
            <a:xfrm>
              <a:off x="5690200" y="3697843"/>
              <a:ext cx="3355177" cy="2580521"/>
            </a:xfrm>
            <a:prstGeom prst="rect">
              <a:avLst/>
            </a:prstGeom>
          </p:spPr>
        </p:pic>
        <p:pic>
          <p:nvPicPr>
            <p:cNvPr id="29" name="Picture 28">
              <a:extLst>
                <a:ext uri="{FF2B5EF4-FFF2-40B4-BE49-F238E27FC236}">
                  <a16:creationId xmlns:a16="http://schemas.microsoft.com/office/drawing/2014/main" id="{926BC4F0-9AE1-9D4A-AC7C-974E41FBD943}"/>
                </a:ext>
              </a:extLst>
            </p:cNvPr>
            <p:cNvPicPr>
              <a:picLocks noChangeAspect="1"/>
            </p:cNvPicPr>
            <p:nvPr/>
          </p:nvPicPr>
          <p:blipFill>
            <a:blip r:embed="rId4"/>
            <a:stretch>
              <a:fillRect/>
            </a:stretch>
          </p:blipFill>
          <p:spPr>
            <a:xfrm>
              <a:off x="7521639" y="5136431"/>
              <a:ext cx="1387773" cy="925182"/>
            </a:xfrm>
            <a:prstGeom prst="rect">
              <a:avLst/>
            </a:prstGeom>
          </p:spPr>
        </p:pic>
        <p:sp>
          <p:nvSpPr>
            <p:cNvPr id="30" name="TextBox 29">
              <a:extLst>
                <a:ext uri="{FF2B5EF4-FFF2-40B4-BE49-F238E27FC236}">
                  <a16:creationId xmlns:a16="http://schemas.microsoft.com/office/drawing/2014/main" id="{A2E8CC15-0937-B648-8AF4-FF266152681C}"/>
                </a:ext>
              </a:extLst>
            </p:cNvPr>
            <p:cNvSpPr txBox="1"/>
            <p:nvPr/>
          </p:nvSpPr>
          <p:spPr>
            <a:xfrm>
              <a:off x="6305872" y="5700877"/>
              <a:ext cx="3009079" cy="338555"/>
            </a:xfrm>
            <a:prstGeom prst="rect">
              <a:avLst/>
            </a:prstGeom>
            <a:noFill/>
          </p:spPr>
          <p:txBody>
            <a:bodyPr wrap="square" rtlCol="0">
              <a:spAutoFit/>
            </a:bodyPr>
            <a:lstStyle/>
            <a:p>
              <a:r>
                <a:rPr lang="en-US" sz="1050" dirty="0">
                  <a:solidFill>
                    <a:srgbClr val="FF0000"/>
                  </a:solidFill>
                </a:rPr>
                <a:t>Linear dependence of the charge</a:t>
              </a:r>
            </a:p>
          </p:txBody>
        </p:sp>
      </p:grpSp>
      <p:grpSp>
        <p:nvGrpSpPr>
          <p:cNvPr id="3" name="Group 2">
            <a:extLst>
              <a:ext uri="{FF2B5EF4-FFF2-40B4-BE49-F238E27FC236}">
                <a16:creationId xmlns:a16="http://schemas.microsoft.com/office/drawing/2014/main" id="{94E96A94-008F-FA47-BA97-DA9D42912743}"/>
              </a:ext>
            </a:extLst>
          </p:cNvPr>
          <p:cNvGrpSpPr/>
          <p:nvPr/>
        </p:nvGrpSpPr>
        <p:grpSpPr>
          <a:xfrm>
            <a:off x="2257871" y="-2247"/>
            <a:ext cx="2322136" cy="2209325"/>
            <a:chOff x="2588711" y="563947"/>
            <a:chExt cx="3096181" cy="2945766"/>
          </a:xfrm>
        </p:grpSpPr>
        <p:grpSp>
          <p:nvGrpSpPr>
            <p:cNvPr id="5" name="Group 4">
              <a:extLst>
                <a:ext uri="{FF2B5EF4-FFF2-40B4-BE49-F238E27FC236}">
                  <a16:creationId xmlns:a16="http://schemas.microsoft.com/office/drawing/2014/main" id="{F40F0033-58EB-1B43-BBAE-9B08974287DF}"/>
                </a:ext>
              </a:extLst>
            </p:cNvPr>
            <p:cNvGrpSpPr/>
            <p:nvPr/>
          </p:nvGrpSpPr>
          <p:grpSpPr>
            <a:xfrm>
              <a:off x="2588711" y="1156032"/>
              <a:ext cx="3096181" cy="2353681"/>
              <a:chOff x="28019" y="1821437"/>
              <a:chExt cx="3096181" cy="2353681"/>
            </a:xfrm>
          </p:grpSpPr>
          <p:pic>
            <p:nvPicPr>
              <p:cNvPr id="53" name="Picture 52">
                <a:extLst>
                  <a:ext uri="{FF2B5EF4-FFF2-40B4-BE49-F238E27FC236}">
                    <a16:creationId xmlns:a16="http://schemas.microsoft.com/office/drawing/2014/main" id="{AD07B16F-C294-D34D-8154-A03DB41B97CF}"/>
                  </a:ext>
                </a:extLst>
              </p:cNvPr>
              <p:cNvPicPr>
                <a:picLocks noChangeAspect="1"/>
              </p:cNvPicPr>
              <p:nvPr/>
            </p:nvPicPr>
            <p:blipFill rotWithShape="1">
              <a:blip r:embed="rId7">
                <a:extLst>
                  <a:ext uri="{28A0092B-C50C-407E-A947-70E740481C1C}">
                    <a14:useLocalDpi xmlns:a14="http://schemas.microsoft.com/office/drawing/2010/main" val="0"/>
                  </a:ext>
                </a:extLst>
              </a:blip>
              <a:srcRect t="4607" r="7292"/>
              <a:stretch/>
            </p:blipFill>
            <p:spPr>
              <a:xfrm>
                <a:off x="28019" y="1821437"/>
                <a:ext cx="3049899" cy="2353681"/>
              </a:xfrm>
              <a:prstGeom prst="rect">
                <a:avLst/>
              </a:prstGeom>
            </p:spPr>
          </p:pic>
          <p:sp>
            <p:nvSpPr>
              <p:cNvPr id="15" name="TextBox 14">
                <a:extLst>
                  <a:ext uri="{FF2B5EF4-FFF2-40B4-BE49-F238E27FC236}">
                    <a16:creationId xmlns:a16="http://schemas.microsoft.com/office/drawing/2014/main" id="{C41E7ADC-22C9-2147-BA64-5C1089516A4D}"/>
                  </a:ext>
                </a:extLst>
              </p:cNvPr>
              <p:cNvSpPr txBox="1"/>
              <p:nvPr/>
            </p:nvSpPr>
            <p:spPr>
              <a:xfrm>
                <a:off x="449890" y="1849820"/>
                <a:ext cx="2674310" cy="338555"/>
              </a:xfrm>
              <a:prstGeom prst="rect">
                <a:avLst/>
              </a:prstGeom>
              <a:noFill/>
            </p:spPr>
            <p:txBody>
              <a:bodyPr wrap="square" rtlCol="0">
                <a:spAutoFit/>
              </a:bodyPr>
              <a:lstStyle/>
              <a:p>
                <a:r>
                  <a:rPr lang="en-US" sz="1050" dirty="0">
                    <a:solidFill>
                      <a:srgbClr val="FF0000"/>
                    </a:solidFill>
                  </a:rPr>
                  <a:t>Dominant dipolar component </a:t>
                </a:r>
              </a:p>
            </p:txBody>
          </p:sp>
        </p:grpSp>
        <p:pic>
          <p:nvPicPr>
            <p:cNvPr id="31" name="Picture 30">
              <a:extLst>
                <a:ext uri="{FF2B5EF4-FFF2-40B4-BE49-F238E27FC236}">
                  <a16:creationId xmlns:a16="http://schemas.microsoft.com/office/drawing/2014/main" id="{0923B179-8566-6F44-8552-F3B3BA5337D4}"/>
                </a:ext>
              </a:extLst>
            </p:cNvPr>
            <p:cNvPicPr>
              <a:picLocks noChangeAspect="1"/>
            </p:cNvPicPr>
            <p:nvPr/>
          </p:nvPicPr>
          <p:blipFill>
            <a:blip r:embed="rId4"/>
            <a:stretch>
              <a:fillRect/>
            </a:stretch>
          </p:blipFill>
          <p:spPr>
            <a:xfrm>
              <a:off x="2895850" y="563947"/>
              <a:ext cx="1387773" cy="925182"/>
            </a:xfrm>
            <a:prstGeom prst="rect">
              <a:avLst/>
            </a:prstGeom>
          </p:spPr>
        </p:pic>
      </p:grpSp>
      <p:sp>
        <p:nvSpPr>
          <p:cNvPr id="32" name="TextBox 31">
            <a:extLst>
              <a:ext uri="{FF2B5EF4-FFF2-40B4-BE49-F238E27FC236}">
                <a16:creationId xmlns:a16="http://schemas.microsoft.com/office/drawing/2014/main" id="{067F5A60-1500-EB4A-BB51-39469354C2B6}"/>
              </a:ext>
            </a:extLst>
          </p:cNvPr>
          <p:cNvSpPr txBox="1"/>
          <p:nvPr/>
        </p:nvSpPr>
        <p:spPr>
          <a:xfrm>
            <a:off x="360645" y="3369713"/>
            <a:ext cx="1787563" cy="369332"/>
          </a:xfrm>
          <a:prstGeom prst="rect">
            <a:avLst/>
          </a:prstGeom>
          <a:noFill/>
        </p:spPr>
        <p:txBody>
          <a:bodyPr wrap="square" rtlCol="0">
            <a:spAutoFit/>
          </a:bodyPr>
          <a:lstStyle/>
          <a:p>
            <a:r>
              <a:rPr lang="en-US" sz="900" dirty="0"/>
              <a:t>- Multi bunch (20 bunches)</a:t>
            </a:r>
          </a:p>
          <a:p>
            <a:r>
              <a:rPr lang="en-US" sz="900" dirty="0"/>
              <a:t>- Different bunch length </a:t>
            </a:r>
          </a:p>
        </p:txBody>
      </p:sp>
      <p:grpSp>
        <p:nvGrpSpPr>
          <p:cNvPr id="12" name="Group 11">
            <a:extLst>
              <a:ext uri="{FF2B5EF4-FFF2-40B4-BE49-F238E27FC236}">
                <a16:creationId xmlns:a16="http://schemas.microsoft.com/office/drawing/2014/main" id="{14F9AF35-01BC-9A45-8F60-51DDDD2B3553}"/>
              </a:ext>
            </a:extLst>
          </p:cNvPr>
          <p:cNvGrpSpPr/>
          <p:nvPr/>
        </p:nvGrpSpPr>
        <p:grpSpPr>
          <a:xfrm>
            <a:off x="93048" y="2207078"/>
            <a:ext cx="2505410" cy="784157"/>
            <a:chOff x="355814" y="2973527"/>
            <a:chExt cx="3340547" cy="1045543"/>
          </a:xfrm>
        </p:grpSpPr>
        <p:pic>
          <p:nvPicPr>
            <p:cNvPr id="57" name="Picture 56">
              <a:extLst>
                <a:ext uri="{FF2B5EF4-FFF2-40B4-BE49-F238E27FC236}">
                  <a16:creationId xmlns:a16="http://schemas.microsoft.com/office/drawing/2014/main" id="{75CABADA-DBEC-7644-B2AB-3F44AC6412D8}"/>
                </a:ext>
              </a:extLst>
            </p:cNvPr>
            <p:cNvPicPr>
              <a:picLocks noChangeAspect="1"/>
            </p:cNvPicPr>
            <p:nvPr/>
          </p:nvPicPr>
          <p:blipFill>
            <a:blip r:embed="rId8"/>
            <a:stretch>
              <a:fillRect/>
            </a:stretch>
          </p:blipFill>
          <p:spPr>
            <a:xfrm>
              <a:off x="505187" y="3585416"/>
              <a:ext cx="2183488" cy="433654"/>
            </a:xfrm>
            <a:prstGeom prst="rect">
              <a:avLst/>
            </a:prstGeom>
            <a:ln>
              <a:noFill/>
            </a:ln>
          </p:spPr>
        </p:pic>
        <p:sp>
          <p:nvSpPr>
            <p:cNvPr id="9" name="Rectangle 8">
              <a:extLst>
                <a:ext uri="{FF2B5EF4-FFF2-40B4-BE49-F238E27FC236}">
                  <a16:creationId xmlns:a16="http://schemas.microsoft.com/office/drawing/2014/main" id="{C4B89F9D-A78A-6441-A311-869EE2200B8F}"/>
                </a:ext>
              </a:extLst>
            </p:cNvPr>
            <p:cNvSpPr/>
            <p:nvPr/>
          </p:nvSpPr>
          <p:spPr>
            <a:xfrm>
              <a:off x="355814" y="2973527"/>
              <a:ext cx="3340547" cy="677108"/>
            </a:xfrm>
            <a:prstGeom prst="rect">
              <a:avLst/>
            </a:prstGeom>
          </p:spPr>
          <p:txBody>
            <a:bodyPr wrap="square">
              <a:spAutoFit/>
            </a:bodyPr>
            <a:lstStyle/>
            <a:p>
              <a:r>
                <a:rPr lang="en-US" sz="900" dirty="0"/>
                <a:t>Under the assumption of:</a:t>
              </a:r>
            </a:p>
            <a:p>
              <a:pPr marL="214313" indent="-214313">
                <a:buFontTx/>
                <a:buChar char="-"/>
              </a:pPr>
              <a:r>
                <a:rPr lang="en-US" sz="900" dirty="0">
                  <a:solidFill>
                    <a:srgbClr val="FF0000"/>
                  </a:solidFill>
                </a:rPr>
                <a:t>Dominant dipolar component </a:t>
              </a:r>
            </a:p>
            <a:p>
              <a:pPr marL="214313" indent="-214313">
                <a:buFontTx/>
                <a:buChar char="-"/>
              </a:pPr>
              <a:r>
                <a:rPr lang="en-US" sz="900" dirty="0">
                  <a:solidFill>
                    <a:srgbClr val="FF0000"/>
                  </a:solidFill>
                </a:rPr>
                <a:t>Linear dependence of the charge</a:t>
              </a:r>
            </a:p>
          </p:txBody>
        </p:sp>
      </p:grpSp>
      <p:pic>
        <p:nvPicPr>
          <p:cNvPr id="27" name="Picture 26">
            <a:extLst>
              <a:ext uri="{FF2B5EF4-FFF2-40B4-BE49-F238E27FC236}">
                <a16:creationId xmlns:a16="http://schemas.microsoft.com/office/drawing/2014/main" id="{E01B4337-EF87-EE4C-A86D-E4EF83E02241}"/>
              </a:ext>
            </a:extLst>
          </p:cNvPr>
          <p:cNvPicPr>
            <a:picLocks/>
          </p:cNvPicPr>
          <p:nvPr/>
        </p:nvPicPr>
        <p:blipFill>
          <a:blip r:embed="rId9">
            <a:extLst>
              <a:ext uri="{28A0092B-C50C-407E-A947-70E740481C1C}">
                <a14:useLocalDpi xmlns:a14="http://schemas.microsoft.com/office/drawing/2010/main" val="0"/>
              </a:ext>
            </a:extLst>
          </a:blip>
          <a:stretch>
            <a:fillRect/>
          </a:stretch>
        </p:blipFill>
        <p:spPr>
          <a:xfrm>
            <a:off x="5118046" y="2588161"/>
            <a:ext cx="2513700" cy="1933200"/>
          </a:xfrm>
          <a:prstGeom prst="rect">
            <a:avLst/>
          </a:prstGeom>
        </p:spPr>
      </p:pic>
      <p:pic>
        <p:nvPicPr>
          <p:cNvPr id="33" name="Picture 32">
            <a:extLst>
              <a:ext uri="{FF2B5EF4-FFF2-40B4-BE49-F238E27FC236}">
                <a16:creationId xmlns:a16="http://schemas.microsoft.com/office/drawing/2014/main" id="{76360DE9-F9CA-BF4A-9D5B-D5769055DE08}"/>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0" b="99375" l="0" r="100000">
                        <a14:foregroundMark x1="37000" y1="41125" x2="37000" y2="41125"/>
                        <a14:foregroundMark x1="35875" y1="48625" x2="35875" y2="48625"/>
                        <a14:foregroundMark x1="31625" y1="55250" x2="31625" y2="55250"/>
                        <a14:foregroundMark x1="22875" y1="59500" x2="22875" y2="59500"/>
                        <a14:foregroundMark x1="9625" y1="68750" x2="9625" y2="68750"/>
                        <a14:foregroundMark x1="49125" y1="51625" x2="49125" y2="51625"/>
                        <a14:foregroundMark x1="58125" y1="49375" x2="58125" y2="49375"/>
                        <a14:foregroundMark x1="70000" y1="45875" x2="70000" y2="45875"/>
                        <a14:foregroundMark x1="77000" y1="44500" x2="77000" y2="44500"/>
                        <a14:foregroundMark x1="86750" y1="40750" x2="86750" y2="40750"/>
                      </a14:backgroundRemoval>
                    </a14:imgEffect>
                  </a14:imgLayer>
                </a14:imgProps>
              </a:ext>
            </a:extLst>
          </a:blip>
          <a:stretch>
            <a:fillRect/>
          </a:stretch>
        </p:blipFill>
        <p:spPr>
          <a:xfrm>
            <a:off x="5466361" y="2752932"/>
            <a:ext cx="928911" cy="928911"/>
          </a:xfrm>
          <a:prstGeom prst="rect">
            <a:avLst/>
          </a:prstGeom>
        </p:spPr>
      </p:pic>
      <p:pic>
        <p:nvPicPr>
          <p:cNvPr id="34" name="Picture 33">
            <a:extLst>
              <a:ext uri="{FF2B5EF4-FFF2-40B4-BE49-F238E27FC236}">
                <a16:creationId xmlns:a16="http://schemas.microsoft.com/office/drawing/2014/main" id="{112A8591-771F-6E44-9267-E589B26BFA97}"/>
              </a:ext>
            </a:extLst>
          </p:cNvPr>
          <p:cNvPicPr>
            <a:picLocks noChangeAspect="1"/>
          </p:cNvPicPr>
          <p:nvPr/>
        </p:nvPicPr>
        <p:blipFill>
          <a:blip r:embed="rId4"/>
          <a:stretch>
            <a:fillRect/>
          </a:stretch>
        </p:blipFill>
        <p:spPr>
          <a:xfrm>
            <a:off x="6549083" y="3603014"/>
            <a:ext cx="1040830" cy="693887"/>
          </a:xfrm>
          <a:prstGeom prst="rect">
            <a:avLst/>
          </a:prstGeom>
        </p:spPr>
      </p:pic>
      <p:sp>
        <p:nvSpPr>
          <p:cNvPr id="35" name="TextBox 34">
            <a:extLst>
              <a:ext uri="{FF2B5EF4-FFF2-40B4-BE49-F238E27FC236}">
                <a16:creationId xmlns:a16="http://schemas.microsoft.com/office/drawing/2014/main" id="{35B1A7B6-A83C-AB4A-AE3A-48A6FBF49ECF}"/>
              </a:ext>
            </a:extLst>
          </p:cNvPr>
          <p:cNvSpPr txBox="1"/>
          <p:nvPr/>
        </p:nvSpPr>
        <p:spPr>
          <a:xfrm>
            <a:off x="5637258" y="4052508"/>
            <a:ext cx="2256809" cy="253916"/>
          </a:xfrm>
          <a:prstGeom prst="rect">
            <a:avLst/>
          </a:prstGeom>
          <a:noFill/>
        </p:spPr>
        <p:txBody>
          <a:bodyPr wrap="square" rtlCol="0">
            <a:spAutoFit/>
          </a:bodyPr>
          <a:lstStyle/>
          <a:p>
            <a:r>
              <a:rPr lang="en-US" sz="1050" dirty="0">
                <a:solidFill>
                  <a:srgbClr val="FF0000"/>
                </a:solidFill>
              </a:rPr>
              <a:t>Linear dependence of the charge</a:t>
            </a:r>
          </a:p>
        </p:txBody>
      </p:sp>
    </p:spTree>
    <p:extLst>
      <p:ext uri="{BB962C8B-B14F-4D97-AF65-F5344CB8AC3E}">
        <p14:creationId xmlns:p14="http://schemas.microsoft.com/office/powerpoint/2010/main" val="216880596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26848A72-3DD7-42C3-AB6C-2FF2861DA9F6}" type="slidenum">
              <a:rPr lang="it-IT" smtClean="0"/>
              <a:t>77</a:t>
            </a:fld>
            <a:endParaRPr lang="it-IT"/>
          </a:p>
        </p:txBody>
      </p:sp>
      <p:pic>
        <p:nvPicPr>
          <p:cNvPr id="16" name="Picture 15">
            <a:extLst>
              <a:ext uri="{FF2B5EF4-FFF2-40B4-BE49-F238E27FC236}">
                <a16:creationId xmlns:a16="http://schemas.microsoft.com/office/drawing/2014/main" id="{4E76C146-3379-F741-AD17-D32462B1FE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936829"/>
            <a:ext cx="4502091" cy="3165155"/>
          </a:xfrm>
          <a:prstGeom prst="rect">
            <a:avLst/>
          </a:prstGeom>
        </p:spPr>
      </p:pic>
      <p:pic>
        <p:nvPicPr>
          <p:cNvPr id="20" name="Picture 19">
            <a:extLst>
              <a:ext uri="{FF2B5EF4-FFF2-40B4-BE49-F238E27FC236}">
                <a16:creationId xmlns:a16="http://schemas.microsoft.com/office/drawing/2014/main" id="{4A06BBCD-9E6E-6E49-A4D4-813641CC5E07}"/>
              </a:ext>
            </a:extLst>
          </p:cNvPr>
          <p:cNvPicPr>
            <a:picLocks noChangeAspect="1"/>
          </p:cNvPicPr>
          <p:nvPr/>
        </p:nvPicPr>
        <p:blipFill rotWithShape="1">
          <a:blip r:embed="rId4"/>
          <a:srcRect r="36412"/>
          <a:stretch/>
        </p:blipFill>
        <p:spPr>
          <a:xfrm>
            <a:off x="5378594" y="4179912"/>
            <a:ext cx="2312838" cy="428309"/>
          </a:xfrm>
          <a:prstGeom prst="rect">
            <a:avLst/>
          </a:prstGeom>
        </p:spPr>
      </p:pic>
      <p:pic>
        <p:nvPicPr>
          <p:cNvPr id="5" name="Picture 4">
            <a:extLst>
              <a:ext uri="{FF2B5EF4-FFF2-40B4-BE49-F238E27FC236}">
                <a16:creationId xmlns:a16="http://schemas.microsoft.com/office/drawing/2014/main" id="{1947C1A1-EACA-BD49-928E-5C4C00CD10CE}"/>
              </a:ext>
            </a:extLst>
          </p:cNvPr>
          <p:cNvPicPr>
            <a:picLocks noChangeAspect="1"/>
          </p:cNvPicPr>
          <p:nvPr/>
        </p:nvPicPr>
        <p:blipFill rotWithShape="1">
          <a:blip r:embed="rId5"/>
          <a:srcRect t="3947"/>
          <a:stretch/>
        </p:blipFill>
        <p:spPr>
          <a:xfrm>
            <a:off x="182868" y="339502"/>
            <a:ext cx="3898900" cy="2756916"/>
          </a:xfrm>
          <a:prstGeom prst="rect">
            <a:avLst/>
          </a:prstGeom>
        </p:spPr>
      </p:pic>
    </p:spTree>
    <p:extLst>
      <p:ext uri="{BB962C8B-B14F-4D97-AF65-F5344CB8AC3E}">
        <p14:creationId xmlns:p14="http://schemas.microsoft.com/office/powerpoint/2010/main" val="19181875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pic>
        <p:nvPicPr>
          <p:cNvPr id="371" name="Google Shape;371;p42"/>
          <p:cNvPicPr preferRelativeResize="0"/>
          <p:nvPr/>
        </p:nvPicPr>
        <p:blipFill>
          <a:blip r:embed="rId3">
            <a:alphaModFix/>
          </a:blip>
          <a:stretch>
            <a:fillRect/>
          </a:stretch>
        </p:blipFill>
        <p:spPr>
          <a:xfrm>
            <a:off x="4877663" y="1400896"/>
            <a:ext cx="3165025" cy="2341700"/>
          </a:xfrm>
          <a:prstGeom prst="rect">
            <a:avLst/>
          </a:prstGeom>
          <a:noFill/>
          <a:ln>
            <a:noFill/>
          </a:ln>
        </p:spPr>
      </p:pic>
      <p:sp>
        <p:nvSpPr>
          <p:cNvPr id="372" name="Google Shape;372;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it"/>
              <a:t>78</a:t>
            </a:fld>
            <a:endParaRPr/>
          </a:p>
        </p:txBody>
      </p:sp>
      <p:pic>
        <p:nvPicPr>
          <p:cNvPr id="374" name="Google Shape;374;p42"/>
          <p:cNvPicPr preferRelativeResize="0"/>
          <p:nvPr/>
        </p:nvPicPr>
        <p:blipFill>
          <a:blip r:embed="rId4">
            <a:alphaModFix/>
          </a:blip>
          <a:stretch>
            <a:fillRect/>
          </a:stretch>
        </p:blipFill>
        <p:spPr>
          <a:xfrm>
            <a:off x="386000" y="3204206"/>
            <a:ext cx="2473250" cy="1852618"/>
          </a:xfrm>
          <a:prstGeom prst="rect">
            <a:avLst/>
          </a:prstGeom>
          <a:noFill/>
          <a:ln>
            <a:noFill/>
          </a:ln>
        </p:spPr>
      </p:pic>
      <p:pic>
        <p:nvPicPr>
          <p:cNvPr id="375" name="Google Shape;375;p42"/>
          <p:cNvPicPr preferRelativeResize="0"/>
          <p:nvPr/>
        </p:nvPicPr>
        <p:blipFill>
          <a:blip r:embed="rId5">
            <a:alphaModFix/>
          </a:blip>
          <a:stretch>
            <a:fillRect/>
          </a:stretch>
        </p:blipFill>
        <p:spPr>
          <a:xfrm>
            <a:off x="3611950" y="968263"/>
            <a:ext cx="5312706" cy="3495652"/>
          </a:xfrm>
          <a:prstGeom prst="rect">
            <a:avLst/>
          </a:prstGeom>
          <a:noFill/>
          <a:ln>
            <a:noFill/>
          </a:ln>
        </p:spPr>
      </p:pic>
      <p:pic>
        <p:nvPicPr>
          <p:cNvPr id="376" name="Google Shape;376;p42"/>
          <p:cNvPicPr preferRelativeResize="0"/>
          <p:nvPr/>
        </p:nvPicPr>
        <p:blipFill>
          <a:blip r:embed="rId6">
            <a:alphaModFix/>
          </a:blip>
          <a:stretch>
            <a:fillRect/>
          </a:stretch>
        </p:blipFill>
        <p:spPr>
          <a:xfrm>
            <a:off x="385997" y="942025"/>
            <a:ext cx="3086100" cy="4114800"/>
          </a:xfrm>
          <a:prstGeom prst="rect">
            <a:avLst/>
          </a:prstGeom>
          <a:noFill/>
          <a:ln>
            <a:noFill/>
          </a:ln>
        </p:spPr>
      </p:pic>
    </p:spTree>
    <p:extLst>
      <p:ext uri="{BB962C8B-B14F-4D97-AF65-F5344CB8AC3E}">
        <p14:creationId xmlns:p14="http://schemas.microsoft.com/office/powerpoint/2010/main" val="11547290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2" name="Google Shape;372;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it"/>
              <a:t>79</a:t>
            </a:fld>
            <a:endParaRPr/>
          </a:p>
        </p:txBody>
      </p:sp>
    </p:spTree>
    <p:extLst>
      <p:ext uri="{BB962C8B-B14F-4D97-AF65-F5344CB8AC3E}">
        <p14:creationId xmlns:p14="http://schemas.microsoft.com/office/powerpoint/2010/main" val="935743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6</a:t>
            </a:r>
            <a:r>
              <a:rPr lang="it" dirty="0"/>
              <a:t>/25</a:t>
            </a:r>
            <a:endParaRPr lang="it-IT" dirty="0"/>
          </a:p>
        </p:txBody>
      </p:sp>
      <p:grpSp>
        <p:nvGrpSpPr>
          <p:cNvPr id="20" name="Group 19">
            <a:extLst>
              <a:ext uri="{FF2B5EF4-FFF2-40B4-BE49-F238E27FC236}">
                <a16:creationId xmlns:a16="http://schemas.microsoft.com/office/drawing/2014/main" id="{FE2E94FF-4460-8E4E-ACAB-1D4EACA91FD0}"/>
              </a:ext>
            </a:extLst>
          </p:cNvPr>
          <p:cNvGrpSpPr/>
          <p:nvPr/>
        </p:nvGrpSpPr>
        <p:grpSpPr>
          <a:xfrm>
            <a:off x="4471282" y="2586066"/>
            <a:ext cx="3328785" cy="1507694"/>
            <a:chOff x="3842994" y="4643664"/>
            <a:chExt cx="4438379" cy="2010259"/>
          </a:xfrm>
        </p:grpSpPr>
        <p:pic>
          <p:nvPicPr>
            <p:cNvPr id="13" name="Picture 12">
              <a:extLst>
                <a:ext uri="{FF2B5EF4-FFF2-40B4-BE49-F238E27FC236}">
                  <a16:creationId xmlns:a16="http://schemas.microsoft.com/office/drawing/2014/main" id="{E1E1D319-4EC6-A347-8C2E-EEED023078BF}"/>
                </a:ext>
              </a:extLst>
            </p:cNvPr>
            <p:cNvPicPr>
              <a:picLocks noChangeAspect="1"/>
            </p:cNvPicPr>
            <p:nvPr/>
          </p:nvPicPr>
          <p:blipFill rotWithShape="1">
            <a:blip r:embed="rId3"/>
            <a:srcRect l="59266" t="7907" r="27690" b="46974"/>
            <a:stretch/>
          </p:blipFill>
          <p:spPr>
            <a:xfrm>
              <a:off x="5825424" y="4643664"/>
              <a:ext cx="1844998" cy="2010259"/>
            </a:xfrm>
            <a:prstGeom prst="rect">
              <a:avLst/>
            </a:prstGeom>
          </p:spPr>
        </p:pic>
        <p:grpSp>
          <p:nvGrpSpPr>
            <p:cNvPr id="15" name="Group 14">
              <a:extLst>
                <a:ext uri="{FF2B5EF4-FFF2-40B4-BE49-F238E27FC236}">
                  <a16:creationId xmlns:a16="http://schemas.microsoft.com/office/drawing/2014/main" id="{6150F981-DDFD-3D44-AA7E-FBD6106519DD}"/>
                </a:ext>
              </a:extLst>
            </p:cNvPr>
            <p:cNvGrpSpPr/>
            <p:nvPr/>
          </p:nvGrpSpPr>
          <p:grpSpPr>
            <a:xfrm>
              <a:off x="3842994" y="5511794"/>
              <a:ext cx="4438379" cy="855273"/>
              <a:chOff x="3842994" y="5511794"/>
              <a:chExt cx="4438379" cy="855273"/>
            </a:xfrm>
          </p:grpSpPr>
          <p:cxnSp>
            <p:nvCxnSpPr>
              <p:cNvPr id="16" name="Straight Connector 15">
                <a:extLst>
                  <a:ext uri="{FF2B5EF4-FFF2-40B4-BE49-F238E27FC236}">
                    <a16:creationId xmlns:a16="http://schemas.microsoft.com/office/drawing/2014/main" id="{533DD738-D814-4949-BBD9-2137267C428D}"/>
                  </a:ext>
                </a:extLst>
              </p:cNvPr>
              <p:cNvCxnSpPr>
                <a:cxnSpLocks/>
              </p:cNvCxnSpPr>
              <p:nvPr/>
            </p:nvCxnSpPr>
            <p:spPr>
              <a:xfrm flipH="1">
                <a:off x="5364088" y="5949280"/>
                <a:ext cx="2306334"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3871932F-72F0-4241-A5A0-A7ACB595DAA7}"/>
                  </a:ext>
                </a:extLst>
              </p:cNvPr>
              <p:cNvSpPr/>
              <p:nvPr/>
            </p:nvSpPr>
            <p:spPr>
              <a:xfrm>
                <a:off x="3867573" y="5659810"/>
                <a:ext cx="1515800" cy="369332"/>
              </a:xfrm>
              <a:prstGeom prst="rect">
                <a:avLst/>
              </a:prstGeom>
            </p:spPr>
            <p:txBody>
              <a:bodyPr wrap="none">
                <a:spAutoFit/>
              </a:bodyPr>
              <a:lstStyle/>
              <a:p>
                <a:r>
                  <a:rPr lang="en-US" sz="1200" dirty="0">
                    <a:solidFill>
                      <a:srgbClr val="C00000"/>
                    </a:solidFill>
                    <a:latin typeface="Calibri" panose="020F0502020204030204" pitchFamily="34" charset="0"/>
                    <a:cs typeface="Calibri" panose="020F0502020204030204" pitchFamily="34" charset="0"/>
                  </a:rPr>
                  <a:t>Ideal trajectory</a:t>
                </a:r>
              </a:p>
            </p:txBody>
          </p:sp>
          <p:cxnSp>
            <p:nvCxnSpPr>
              <p:cNvPr id="18" name="Straight Connector 17">
                <a:extLst>
                  <a:ext uri="{FF2B5EF4-FFF2-40B4-BE49-F238E27FC236}">
                    <a16:creationId xmlns:a16="http://schemas.microsoft.com/office/drawing/2014/main" id="{A82F6472-3BD3-E041-BD77-830CC33244B6}"/>
                  </a:ext>
                </a:extLst>
              </p:cNvPr>
              <p:cNvCxnSpPr>
                <a:cxnSpLocks/>
              </p:cNvCxnSpPr>
              <p:nvPr/>
            </p:nvCxnSpPr>
            <p:spPr>
              <a:xfrm flipH="1">
                <a:off x="5364088" y="5999393"/>
                <a:ext cx="2306334" cy="103194"/>
              </a:xfrm>
              <a:prstGeom prst="line">
                <a:avLst/>
              </a:prstGeom>
              <a:ln w="317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E9743F10-7769-B84B-813C-250EC404E3F0}"/>
                  </a:ext>
                </a:extLst>
              </p:cNvPr>
              <p:cNvSpPr/>
              <p:nvPr/>
            </p:nvSpPr>
            <p:spPr>
              <a:xfrm>
                <a:off x="3842994" y="5997735"/>
                <a:ext cx="1564958" cy="369332"/>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Real trajectory</a:t>
                </a:r>
              </a:p>
            </p:txBody>
          </p:sp>
          <p:sp>
            <p:nvSpPr>
              <p:cNvPr id="24" name="Oval 23">
                <a:extLst>
                  <a:ext uri="{FF2B5EF4-FFF2-40B4-BE49-F238E27FC236}">
                    <a16:creationId xmlns:a16="http://schemas.microsoft.com/office/drawing/2014/main" id="{F3EF7159-511D-0A4B-AEE7-C438DC90B218}"/>
                  </a:ext>
                </a:extLst>
              </p:cNvPr>
              <p:cNvSpPr/>
              <p:nvPr/>
            </p:nvSpPr>
            <p:spPr>
              <a:xfrm rot="10800000">
                <a:off x="7728355" y="5885127"/>
                <a:ext cx="450256" cy="144015"/>
              </a:xfrm>
              <a:prstGeom prst="ellipse">
                <a:avLst/>
              </a:prstGeom>
              <a:solidFill>
                <a:srgbClr val="00B05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8" name="TextBox 27">
                <a:extLst>
                  <a:ext uri="{FF2B5EF4-FFF2-40B4-BE49-F238E27FC236}">
                    <a16:creationId xmlns:a16="http://schemas.microsoft.com/office/drawing/2014/main" id="{026DAE1C-BB7E-3F4C-B79D-9DA026F247B3}"/>
                  </a:ext>
                </a:extLst>
              </p:cNvPr>
              <p:cNvSpPr txBox="1"/>
              <p:nvPr/>
            </p:nvSpPr>
            <p:spPr>
              <a:xfrm>
                <a:off x="7524328" y="5511794"/>
                <a:ext cx="757045" cy="338555"/>
              </a:xfrm>
              <a:prstGeom prst="rect">
                <a:avLst/>
              </a:prstGeom>
              <a:noFill/>
            </p:spPr>
            <p:txBody>
              <a:bodyPr wrap="none" rtlCol="0">
                <a:spAutoFit/>
              </a:bodyPr>
              <a:lstStyle/>
              <a:p>
                <a:r>
                  <a:rPr lang="en-US" sz="1050" dirty="0"/>
                  <a:t>Bunch</a:t>
                </a:r>
              </a:p>
            </p:txBody>
          </p:sp>
        </p:grpSp>
      </p:grpSp>
      <p:pic>
        <p:nvPicPr>
          <p:cNvPr id="26" name="Picture 25">
            <a:extLst>
              <a:ext uri="{FF2B5EF4-FFF2-40B4-BE49-F238E27FC236}">
                <a16:creationId xmlns:a16="http://schemas.microsoft.com/office/drawing/2014/main" id="{487BD59D-F3F9-144A-AB6E-B7653CA0B4B8}"/>
              </a:ext>
            </a:extLst>
          </p:cNvPr>
          <p:cNvPicPr>
            <a:picLocks noChangeAspect="1"/>
          </p:cNvPicPr>
          <p:nvPr/>
        </p:nvPicPr>
        <p:blipFill>
          <a:blip r:embed="rId4"/>
          <a:stretch>
            <a:fillRect/>
          </a:stretch>
        </p:blipFill>
        <p:spPr>
          <a:xfrm>
            <a:off x="4619116" y="964329"/>
            <a:ext cx="3502749" cy="1819350"/>
          </a:xfrm>
          <a:prstGeom prst="rect">
            <a:avLst/>
          </a:prstGeom>
        </p:spPr>
      </p:pic>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EBB15CD6-B976-074C-95F6-DF961EF270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697928"/>
            <a:ext cx="3478436" cy="3902888"/>
          </a:xfrm>
          <a:prstGeom prst="rect">
            <a:avLst/>
          </a:prstGeom>
        </p:spPr>
      </p:pic>
      <p:grpSp>
        <p:nvGrpSpPr>
          <p:cNvPr id="25" name="Group 24">
            <a:extLst>
              <a:ext uri="{FF2B5EF4-FFF2-40B4-BE49-F238E27FC236}">
                <a16:creationId xmlns:a16="http://schemas.microsoft.com/office/drawing/2014/main" id="{87BF47D4-EAA3-4B4E-8235-8FB3740E5090}"/>
              </a:ext>
            </a:extLst>
          </p:cNvPr>
          <p:cNvGrpSpPr/>
          <p:nvPr/>
        </p:nvGrpSpPr>
        <p:grpSpPr>
          <a:xfrm>
            <a:off x="65189" y="4757440"/>
            <a:ext cx="4360624" cy="371230"/>
            <a:chOff x="65189" y="4757440"/>
            <a:chExt cx="4360624" cy="371230"/>
          </a:xfrm>
        </p:grpSpPr>
        <p:pic>
          <p:nvPicPr>
            <p:cNvPr id="30" name="Picture 29">
              <a:extLst>
                <a:ext uri="{FF2B5EF4-FFF2-40B4-BE49-F238E27FC236}">
                  <a16:creationId xmlns:a16="http://schemas.microsoft.com/office/drawing/2014/main" id="{5E676736-1CE8-3E4D-A736-AF7E9CAC14F2}"/>
                </a:ext>
              </a:extLst>
            </p:cNvPr>
            <p:cNvPicPr>
              <a:picLocks noChangeAspect="1"/>
            </p:cNvPicPr>
            <p:nvPr/>
          </p:nvPicPr>
          <p:blipFill>
            <a:blip r:embed="rId6"/>
            <a:stretch>
              <a:fillRect/>
            </a:stretch>
          </p:blipFill>
          <p:spPr>
            <a:xfrm>
              <a:off x="65189" y="4757440"/>
              <a:ext cx="372661" cy="371230"/>
            </a:xfrm>
            <a:prstGeom prst="rect">
              <a:avLst/>
            </a:prstGeom>
          </p:spPr>
        </p:pic>
        <p:pic>
          <p:nvPicPr>
            <p:cNvPr id="32" name="Picture 31">
              <a:extLst>
                <a:ext uri="{FF2B5EF4-FFF2-40B4-BE49-F238E27FC236}">
                  <a16:creationId xmlns:a16="http://schemas.microsoft.com/office/drawing/2014/main" id="{C51760C3-E6A8-AC46-A0CD-C99E8FD3F3C0}"/>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33" name="Straight Connector 32">
              <a:extLst>
                <a:ext uri="{FF2B5EF4-FFF2-40B4-BE49-F238E27FC236}">
                  <a16:creationId xmlns:a16="http://schemas.microsoft.com/office/drawing/2014/main" id="{255D28C9-00EC-154C-8E56-C2152302AD3A}"/>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48688A85-B8DA-0744-A628-3A60CB9EB186}"/>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5" name="Immagine 3">
              <a:extLst>
                <a:ext uri="{FF2B5EF4-FFF2-40B4-BE49-F238E27FC236}">
                  <a16:creationId xmlns:a16="http://schemas.microsoft.com/office/drawing/2014/main" id="{D8A557A3-D497-A94F-9A9C-08A9757349B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29" name="Titolo 1">
            <a:extLst>
              <a:ext uri="{FF2B5EF4-FFF2-40B4-BE49-F238E27FC236}">
                <a16:creationId xmlns:a16="http://schemas.microsoft.com/office/drawing/2014/main" id="{9E13C8F2-E410-C949-9B36-73D68C55C38C}"/>
              </a:ext>
            </a:extLst>
          </p:cNvPr>
          <p:cNvSpPr txBox="1">
            <a:spLocks/>
          </p:cNvSpPr>
          <p:nvPr/>
        </p:nvSpPr>
        <p:spPr>
          <a:xfrm>
            <a:off x="0" y="58316"/>
            <a:ext cx="9129695" cy="85725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dirty="0"/>
              <a:t>Wakefields study – Background</a:t>
            </a:r>
          </a:p>
        </p:txBody>
      </p:sp>
      <p:cxnSp>
        <p:nvCxnSpPr>
          <p:cNvPr id="31" name="Straight Connector 30">
            <a:extLst>
              <a:ext uri="{FF2B5EF4-FFF2-40B4-BE49-F238E27FC236}">
                <a16:creationId xmlns:a16="http://schemas.microsoft.com/office/drawing/2014/main" id="{38B4F282-705F-8447-8F37-D82D80836B3E}"/>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6" name="Google Shape;55;p13">
            <a:extLst>
              <a:ext uri="{FF2B5EF4-FFF2-40B4-BE49-F238E27FC236}">
                <a16:creationId xmlns:a16="http://schemas.microsoft.com/office/drawing/2014/main" id="{E268867D-71E4-F04C-9045-58D68FFB7418}"/>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37" name="Google Shape;60;p13">
            <a:extLst>
              <a:ext uri="{FF2B5EF4-FFF2-40B4-BE49-F238E27FC236}">
                <a16:creationId xmlns:a16="http://schemas.microsoft.com/office/drawing/2014/main" id="{40E368F8-389F-9146-A859-CA7BD307984F}"/>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355790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it-IT" dirty="0"/>
              <a:t>6</a:t>
            </a:r>
            <a:r>
              <a:rPr lang="it" dirty="0"/>
              <a:t>/25</a:t>
            </a:r>
            <a:endParaRPr lang="it-IT" dirty="0"/>
          </a:p>
        </p:txBody>
      </p:sp>
      <p:grpSp>
        <p:nvGrpSpPr>
          <p:cNvPr id="20" name="Group 19">
            <a:extLst>
              <a:ext uri="{FF2B5EF4-FFF2-40B4-BE49-F238E27FC236}">
                <a16:creationId xmlns:a16="http://schemas.microsoft.com/office/drawing/2014/main" id="{FE2E94FF-4460-8E4E-ACAB-1D4EACA91FD0}"/>
              </a:ext>
            </a:extLst>
          </p:cNvPr>
          <p:cNvGrpSpPr/>
          <p:nvPr/>
        </p:nvGrpSpPr>
        <p:grpSpPr>
          <a:xfrm>
            <a:off x="4471282" y="2586066"/>
            <a:ext cx="3328785" cy="1507694"/>
            <a:chOff x="3842994" y="4643664"/>
            <a:chExt cx="4438379" cy="2010259"/>
          </a:xfrm>
        </p:grpSpPr>
        <p:pic>
          <p:nvPicPr>
            <p:cNvPr id="13" name="Picture 12">
              <a:extLst>
                <a:ext uri="{FF2B5EF4-FFF2-40B4-BE49-F238E27FC236}">
                  <a16:creationId xmlns:a16="http://schemas.microsoft.com/office/drawing/2014/main" id="{E1E1D319-4EC6-A347-8C2E-EEED023078BF}"/>
                </a:ext>
              </a:extLst>
            </p:cNvPr>
            <p:cNvPicPr>
              <a:picLocks noChangeAspect="1"/>
            </p:cNvPicPr>
            <p:nvPr/>
          </p:nvPicPr>
          <p:blipFill rotWithShape="1">
            <a:blip r:embed="rId3"/>
            <a:srcRect l="59266" t="7907" r="27690" b="46974"/>
            <a:stretch/>
          </p:blipFill>
          <p:spPr>
            <a:xfrm>
              <a:off x="5825424" y="4643664"/>
              <a:ext cx="1844998" cy="2010259"/>
            </a:xfrm>
            <a:prstGeom prst="rect">
              <a:avLst/>
            </a:prstGeom>
          </p:spPr>
        </p:pic>
        <p:grpSp>
          <p:nvGrpSpPr>
            <p:cNvPr id="15" name="Group 14">
              <a:extLst>
                <a:ext uri="{FF2B5EF4-FFF2-40B4-BE49-F238E27FC236}">
                  <a16:creationId xmlns:a16="http://schemas.microsoft.com/office/drawing/2014/main" id="{6150F981-DDFD-3D44-AA7E-FBD6106519DD}"/>
                </a:ext>
              </a:extLst>
            </p:cNvPr>
            <p:cNvGrpSpPr/>
            <p:nvPr/>
          </p:nvGrpSpPr>
          <p:grpSpPr>
            <a:xfrm>
              <a:off x="3842994" y="5511794"/>
              <a:ext cx="4438379" cy="855273"/>
              <a:chOff x="3842994" y="5511794"/>
              <a:chExt cx="4438379" cy="855273"/>
            </a:xfrm>
          </p:grpSpPr>
          <p:cxnSp>
            <p:nvCxnSpPr>
              <p:cNvPr id="16" name="Straight Connector 15">
                <a:extLst>
                  <a:ext uri="{FF2B5EF4-FFF2-40B4-BE49-F238E27FC236}">
                    <a16:creationId xmlns:a16="http://schemas.microsoft.com/office/drawing/2014/main" id="{533DD738-D814-4949-BBD9-2137267C428D}"/>
                  </a:ext>
                </a:extLst>
              </p:cNvPr>
              <p:cNvCxnSpPr>
                <a:cxnSpLocks/>
              </p:cNvCxnSpPr>
              <p:nvPr/>
            </p:nvCxnSpPr>
            <p:spPr>
              <a:xfrm flipH="1">
                <a:off x="5364088" y="5949280"/>
                <a:ext cx="2306334"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3871932F-72F0-4241-A5A0-A7ACB595DAA7}"/>
                  </a:ext>
                </a:extLst>
              </p:cNvPr>
              <p:cNvSpPr/>
              <p:nvPr/>
            </p:nvSpPr>
            <p:spPr>
              <a:xfrm>
                <a:off x="3867573" y="5659810"/>
                <a:ext cx="1515800" cy="369332"/>
              </a:xfrm>
              <a:prstGeom prst="rect">
                <a:avLst/>
              </a:prstGeom>
            </p:spPr>
            <p:txBody>
              <a:bodyPr wrap="none">
                <a:spAutoFit/>
              </a:bodyPr>
              <a:lstStyle/>
              <a:p>
                <a:r>
                  <a:rPr lang="en-US" sz="1200" dirty="0">
                    <a:solidFill>
                      <a:srgbClr val="C00000"/>
                    </a:solidFill>
                    <a:latin typeface="Calibri" panose="020F0502020204030204" pitchFamily="34" charset="0"/>
                    <a:cs typeface="Calibri" panose="020F0502020204030204" pitchFamily="34" charset="0"/>
                  </a:rPr>
                  <a:t>Ideal trajectory</a:t>
                </a:r>
              </a:p>
            </p:txBody>
          </p:sp>
          <p:cxnSp>
            <p:nvCxnSpPr>
              <p:cNvPr id="18" name="Straight Connector 17">
                <a:extLst>
                  <a:ext uri="{FF2B5EF4-FFF2-40B4-BE49-F238E27FC236}">
                    <a16:creationId xmlns:a16="http://schemas.microsoft.com/office/drawing/2014/main" id="{A82F6472-3BD3-E041-BD77-830CC33244B6}"/>
                  </a:ext>
                </a:extLst>
              </p:cNvPr>
              <p:cNvCxnSpPr>
                <a:cxnSpLocks/>
              </p:cNvCxnSpPr>
              <p:nvPr/>
            </p:nvCxnSpPr>
            <p:spPr>
              <a:xfrm flipH="1">
                <a:off x="5364088" y="5999393"/>
                <a:ext cx="2306334" cy="103194"/>
              </a:xfrm>
              <a:prstGeom prst="line">
                <a:avLst/>
              </a:prstGeom>
              <a:ln w="317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E9743F10-7769-B84B-813C-250EC404E3F0}"/>
                  </a:ext>
                </a:extLst>
              </p:cNvPr>
              <p:cNvSpPr/>
              <p:nvPr/>
            </p:nvSpPr>
            <p:spPr>
              <a:xfrm>
                <a:off x="3842994" y="5997735"/>
                <a:ext cx="1564958" cy="369332"/>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Real trajectory</a:t>
                </a:r>
              </a:p>
            </p:txBody>
          </p:sp>
          <p:sp>
            <p:nvSpPr>
              <p:cNvPr id="24" name="Oval 23">
                <a:extLst>
                  <a:ext uri="{FF2B5EF4-FFF2-40B4-BE49-F238E27FC236}">
                    <a16:creationId xmlns:a16="http://schemas.microsoft.com/office/drawing/2014/main" id="{F3EF7159-511D-0A4B-AEE7-C438DC90B218}"/>
                  </a:ext>
                </a:extLst>
              </p:cNvPr>
              <p:cNvSpPr/>
              <p:nvPr/>
            </p:nvSpPr>
            <p:spPr>
              <a:xfrm rot="10800000">
                <a:off x="7728355" y="5885127"/>
                <a:ext cx="450256" cy="144015"/>
              </a:xfrm>
              <a:prstGeom prst="ellipse">
                <a:avLst/>
              </a:prstGeom>
              <a:solidFill>
                <a:srgbClr val="00B05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8" name="TextBox 27">
                <a:extLst>
                  <a:ext uri="{FF2B5EF4-FFF2-40B4-BE49-F238E27FC236}">
                    <a16:creationId xmlns:a16="http://schemas.microsoft.com/office/drawing/2014/main" id="{026DAE1C-BB7E-3F4C-B79D-9DA026F247B3}"/>
                  </a:ext>
                </a:extLst>
              </p:cNvPr>
              <p:cNvSpPr txBox="1"/>
              <p:nvPr/>
            </p:nvSpPr>
            <p:spPr>
              <a:xfrm>
                <a:off x="7524328" y="5511794"/>
                <a:ext cx="757045" cy="338555"/>
              </a:xfrm>
              <a:prstGeom prst="rect">
                <a:avLst/>
              </a:prstGeom>
              <a:noFill/>
            </p:spPr>
            <p:txBody>
              <a:bodyPr wrap="none" rtlCol="0">
                <a:spAutoFit/>
              </a:bodyPr>
              <a:lstStyle/>
              <a:p>
                <a:r>
                  <a:rPr lang="en-US" sz="1050" dirty="0"/>
                  <a:t>Bunch</a:t>
                </a:r>
              </a:p>
            </p:txBody>
          </p:sp>
        </p:grpSp>
      </p:grpSp>
      <p:sp>
        <p:nvSpPr>
          <p:cNvPr id="29" name="TextBox 28">
            <a:extLst>
              <a:ext uri="{FF2B5EF4-FFF2-40B4-BE49-F238E27FC236}">
                <a16:creationId xmlns:a16="http://schemas.microsoft.com/office/drawing/2014/main" id="{EC9C0802-468E-9F4C-B136-1873A57439D6}"/>
              </a:ext>
            </a:extLst>
          </p:cNvPr>
          <p:cNvSpPr txBox="1"/>
          <p:nvPr/>
        </p:nvSpPr>
        <p:spPr>
          <a:xfrm>
            <a:off x="5417109" y="4130100"/>
            <a:ext cx="2465740" cy="461665"/>
          </a:xfrm>
          <a:prstGeom prst="rect">
            <a:avLst/>
          </a:prstGeom>
          <a:noFill/>
        </p:spPr>
        <p:txBody>
          <a:bodyPr wrap="none" rtlCol="0">
            <a:spAutoFit/>
          </a:bodyPr>
          <a:lstStyle/>
          <a:p>
            <a:r>
              <a:rPr lang="en-US" sz="1200" dirty="0"/>
              <a:t>Short-range </a:t>
            </a:r>
            <a:r>
              <a:rPr lang="en-US" sz="1200" dirty="0">
                <a:sym typeface="Wingdings" pitchFamily="2" charset="2"/>
              </a:rPr>
              <a:t> Intra bunch</a:t>
            </a:r>
          </a:p>
          <a:p>
            <a:r>
              <a:rPr lang="en-US" sz="1200" dirty="0">
                <a:sym typeface="Wingdings" pitchFamily="2" charset="2"/>
              </a:rPr>
              <a:t> Long-range  Between bunches</a:t>
            </a:r>
            <a:endParaRPr lang="en-US" sz="1200" dirty="0"/>
          </a:p>
        </p:txBody>
      </p:sp>
      <p:pic>
        <p:nvPicPr>
          <p:cNvPr id="26" name="Picture 25">
            <a:extLst>
              <a:ext uri="{FF2B5EF4-FFF2-40B4-BE49-F238E27FC236}">
                <a16:creationId xmlns:a16="http://schemas.microsoft.com/office/drawing/2014/main" id="{487BD59D-F3F9-144A-AB6E-B7653CA0B4B8}"/>
              </a:ext>
            </a:extLst>
          </p:cNvPr>
          <p:cNvPicPr>
            <a:picLocks noChangeAspect="1"/>
          </p:cNvPicPr>
          <p:nvPr/>
        </p:nvPicPr>
        <p:blipFill>
          <a:blip r:embed="rId4"/>
          <a:stretch>
            <a:fillRect/>
          </a:stretch>
        </p:blipFill>
        <p:spPr>
          <a:xfrm>
            <a:off x="4619116" y="964329"/>
            <a:ext cx="3502749" cy="1819350"/>
          </a:xfrm>
          <a:prstGeom prst="rect">
            <a:avLst/>
          </a:prstGeom>
        </p:spPr>
      </p:pic>
      <p:cxnSp>
        <p:nvCxnSpPr>
          <p:cNvPr id="23" name="Straight Connector 22">
            <a:extLst>
              <a:ext uri="{FF2B5EF4-FFF2-40B4-BE49-F238E27FC236}">
                <a16:creationId xmlns:a16="http://schemas.microsoft.com/office/drawing/2014/main" id="{7C05BD1E-7BC2-354D-B5CB-0E178BBFCF6D}"/>
              </a:ext>
            </a:extLst>
          </p:cNvPr>
          <p:cNvCxnSpPr/>
          <p:nvPr/>
        </p:nvCxnSpPr>
        <p:spPr>
          <a:xfrm>
            <a:off x="347181" y="627534"/>
            <a:ext cx="8543869" cy="0"/>
          </a:xfrm>
          <a:prstGeom prst="line">
            <a:avLst/>
          </a:prstGeom>
          <a:ln w="317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5EE519-A512-B34B-8165-0435FC0352B9}"/>
              </a:ext>
            </a:extLst>
          </p:cNvPr>
          <p:cNvCxnSpPr/>
          <p:nvPr/>
        </p:nvCxnSpPr>
        <p:spPr>
          <a:xfrm>
            <a:off x="251520" y="4724638"/>
            <a:ext cx="8543869" cy="0"/>
          </a:xfrm>
          <a:prstGeom prst="line">
            <a:avLst/>
          </a:prstGeom>
          <a:ln w="19050">
            <a:solidFill>
              <a:srgbClr val="3260A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69D82867-016D-4E4C-B256-F00EBD7CC0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697928"/>
            <a:ext cx="3478436" cy="3902888"/>
          </a:xfrm>
          <a:prstGeom prst="rect">
            <a:avLst/>
          </a:prstGeom>
        </p:spPr>
      </p:pic>
      <p:grpSp>
        <p:nvGrpSpPr>
          <p:cNvPr id="25" name="Group 24">
            <a:extLst>
              <a:ext uri="{FF2B5EF4-FFF2-40B4-BE49-F238E27FC236}">
                <a16:creationId xmlns:a16="http://schemas.microsoft.com/office/drawing/2014/main" id="{504D3987-4870-7B4E-9B90-488A647982CC}"/>
              </a:ext>
            </a:extLst>
          </p:cNvPr>
          <p:cNvGrpSpPr/>
          <p:nvPr/>
        </p:nvGrpSpPr>
        <p:grpSpPr>
          <a:xfrm>
            <a:off x="65189" y="4757440"/>
            <a:ext cx="4360624" cy="371230"/>
            <a:chOff x="65189" y="4757440"/>
            <a:chExt cx="4360624" cy="371230"/>
          </a:xfrm>
        </p:grpSpPr>
        <p:pic>
          <p:nvPicPr>
            <p:cNvPr id="30" name="Picture 29">
              <a:extLst>
                <a:ext uri="{FF2B5EF4-FFF2-40B4-BE49-F238E27FC236}">
                  <a16:creationId xmlns:a16="http://schemas.microsoft.com/office/drawing/2014/main" id="{4A3FD445-FB79-3C48-A451-1686BD3AEAE9}"/>
                </a:ext>
              </a:extLst>
            </p:cNvPr>
            <p:cNvPicPr>
              <a:picLocks noChangeAspect="1"/>
            </p:cNvPicPr>
            <p:nvPr/>
          </p:nvPicPr>
          <p:blipFill>
            <a:blip r:embed="rId6"/>
            <a:stretch>
              <a:fillRect/>
            </a:stretch>
          </p:blipFill>
          <p:spPr>
            <a:xfrm>
              <a:off x="65189" y="4757440"/>
              <a:ext cx="372661" cy="371230"/>
            </a:xfrm>
            <a:prstGeom prst="rect">
              <a:avLst/>
            </a:prstGeom>
          </p:spPr>
        </p:pic>
        <p:pic>
          <p:nvPicPr>
            <p:cNvPr id="33" name="Picture 32">
              <a:extLst>
                <a:ext uri="{FF2B5EF4-FFF2-40B4-BE49-F238E27FC236}">
                  <a16:creationId xmlns:a16="http://schemas.microsoft.com/office/drawing/2014/main" id="{16B5DB96-4A10-C64F-AE42-327828BF03AB}"/>
                </a:ext>
              </a:extLst>
            </p:cNvPr>
            <p:cNvPicPr>
              <a:picLocks noChangeAspect="1"/>
            </p:cNvPicPr>
            <p:nvPr/>
          </p:nvPicPr>
          <p:blipFill rotWithShape="1">
            <a:blip r:embed="rId7"/>
            <a:srcRect l="30935" t="1" b="-5099"/>
            <a:stretch/>
          </p:blipFill>
          <p:spPr>
            <a:xfrm>
              <a:off x="1244776" y="4786060"/>
              <a:ext cx="3181037" cy="341309"/>
            </a:xfrm>
            <a:prstGeom prst="rect">
              <a:avLst/>
            </a:prstGeom>
          </p:spPr>
        </p:pic>
        <p:cxnSp>
          <p:nvCxnSpPr>
            <p:cNvPr id="34" name="Straight Connector 33">
              <a:extLst>
                <a:ext uri="{FF2B5EF4-FFF2-40B4-BE49-F238E27FC236}">
                  <a16:creationId xmlns:a16="http://schemas.microsoft.com/office/drawing/2014/main" id="{9782B889-648F-5C4A-82C4-7B90A957F058}"/>
                </a:ext>
              </a:extLst>
            </p:cNvPr>
            <p:cNvCxnSpPr>
              <a:cxnSpLocks/>
            </p:cNvCxnSpPr>
            <p:nvPr/>
          </p:nvCxnSpPr>
          <p:spPr>
            <a:xfrm>
              <a:off x="1187624"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8F2CB1F4-9B42-5442-B8BB-724787ACBDE4}"/>
                </a:ext>
              </a:extLst>
            </p:cNvPr>
            <p:cNvCxnSpPr>
              <a:cxnSpLocks/>
            </p:cNvCxnSpPr>
            <p:nvPr/>
          </p:nvCxnSpPr>
          <p:spPr>
            <a:xfrm>
              <a:off x="4824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6" name="Immagine 3">
              <a:extLst>
                <a:ext uri="{FF2B5EF4-FFF2-40B4-BE49-F238E27FC236}">
                  <a16:creationId xmlns:a16="http://schemas.microsoft.com/office/drawing/2014/main" id="{4262CCD4-D394-0B4C-A01A-787C9942763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9200" y="4793341"/>
              <a:ext cx="496416" cy="283454"/>
            </a:xfrm>
            <a:prstGeom prst="rect">
              <a:avLst/>
            </a:prstGeom>
          </p:spPr>
        </p:pic>
      </p:grpSp>
      <p:sp>
        <p:nvSpPr>
          <p:cNvPr id="31" name="Titolo 1">
            <a:extLst>
              <a:ext uri="{FF2B5EF4-FFF2-40B4-BE49-F238E27FC236}">
                <a16:creationId xmlns:a16="http://schemas.microsoft.com/office/drawing/2014/main" id="{D65615B5-1607-FD48-8A9B-CFB5ECF2214E}"/>
              </a:ext>
            </a:extLst>
          </p:cNvPr>
          <p:cNvSpPr>
            <a:spLocks noGrp="1"/>
          </p:cNvSpPr>
          <p:nvPr>
            <p:ph type="title"/>
          </p:nvPr>
        </p:nvSpPr>
        <p:spPr>
          <a:xfrm>
            <a:off x="0" y="58316"/>
            <a:ext cx="9129695" cy="857250"/>
          </a:xfrm>
        </p:spPr>
        <p:txBody>
          <a:bodyPr>
            <a:normAutofit/>
          </a:bodyPr>
          <a:lstStyle/>
          <a:p>
            <a:pPr algn="ctr"/>
            <a:r>
              <a:rPr lang="en-US" dirty="0"/>
              <a:t>Wakefields study – Background</a:t>
            </a:r>
          </a:p>
        </p:txBody>
      </p:sp>
      <p:cxnSp>
        <p:nvCxnSpPr>
          <p:cNvPr id="32" name="Straight Connector 31">
            <a:extLst>
              <a:ext uri="{FF2B5EF4-FFF2-40B4-BE49-F238E27FC236}">
                <a16:creationId xmlns:a16="http://schemas.microsoft.com/office/drawing/2014/main" id="{A0DF5DCB-1D4B-7041-AA42-DA7E6F15564B}"/>
              </a:ext>
            </a:extLst>
          </p:cNvPr>
          <p:cNvCxnSpPr>
            <a:cxnSpLocks/>
          </p:cNvCxnSpPr>
          <p:nvPr/>
        </p:nvCxnSpPr>
        <p:spPr>
          <a:xfrm>
            <a:off x="4464000" y="4817943"/>
            <a:ext cx="0" cy="238874"/>
          </a:xfrm>
          <a:prstGeom prst="line">
            <a:avLst/>
          </a:prstGeom>
          <a:ln w="22225"/>
          <a:effectLst/>
        </p:spPr>
        <p:style>
          <a:lnRef idx="1">
            <a:schemeClr val="dk1"/>
          </a:lnRef>
          <a:fillRef idx="0">
            <a:schemeClr val="dk1"/>
          </a:fillRef>
          <a:effectRef idx="0">
            <a:schemeClr val="dk1"/>
          </a:effectRef>
          <a:fontRef idx="minor">
            <a:schemeClr val="tx1"/>
          </a:fontRef>
        </p:style>
      </p:cxnSp>
      <p:pic>
        <p:nvPicPr>
          <p:cNvPr id="37" name="Google Shape;55;p13">
            <a:extLst>
              <a:ext uri="{FF2B5EF4-FFF2-40B4-BE49-F238E27FC236}">
                <a16:creationId xmlns:a16="http://schemas.microsoft.com/office/drawing/2014/main" id="{EB94C13F-8A21-7D4B-A131-A8153665D7CB}"/>
              </a:ext>
            </a:extLst>
          </p:cNvPr>
          <p:cNvPicPr preferRelativeResize="0"/>
          <p:nvPr/>
        </p:nvPicPr>
        <p:blipFill>
          <a:blip r:embed="rId9">
            <a:alphaModFix/>
          </a:blip>
          <a:stretch>
            <a:fillRect/>
          </a:stretch>
        </p:blipFill>
        <p:spPr>
          <a:xfrm>
            <a:off x="4523454" y="4773769"/>
            <a:ext cx="1044104" cy="338572"/>
          </a:xfrm>
          <a:prstGeom prst="rect">
            <a:avLst/>
          </a:prstGeom>
          <a:noFill/>
          <a:ln>
            <a:noFill/>
          </a:ln>
        </p:spPr>
      </p:pic>
      <p:sp>
        <p:nvSpPr>
          <p:cNvPr id="38" name="Google Shape;60;p13">
            <a:extLst>
              <a:ext uri="{FF2B5EF4-FFF2-40B4-BE49-F238E27FC236}">
                <a16:creationId xmlns:a16="http://schemas.microsoft.com/office/drawing/2014/main" id="{61F18B9F-9494-8C43-818E-317CC77AC2A9}"/>
              </a:ext>
            </a:extLst>
          </p:cNvPr>
          <p:cNvSpPr txBox="1"/>
          <p:nvPr/>
        </p:nvSpPr>
        <p:spPr>
          <a:xfrm>
            <a:off x="6973935" y="4754936"/>
            <a:ext cx="1673930" cy="35325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it" sz="1600" dirty="0">
                <a:solidFill>
                  <a:schemeClr val="bg2"/>
                </a:solidFill>
              </a:rPr>
              <a:t>Antonio Gilardi</a:t>
            </a:r>
            <a:endParaRPr sz="1600" dirty="0">
              <a:solidFill>
                <a:schemeClr val="bg2"/>
              </a:solidFill>
            </a:endParaRPr>
          </a:p>
        </p:txBody>
      </p:sp>
    </p:spTree>
    <p:extLst>
      <p:ext uri="{BB962C8B-B14F-4D97-AF65-F5344CB8AC3E}">
        <p14:creationId xmlns:p14="http://schemas.microsoft.com/office/powerpoint/2010/main" val="326622596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13175</TotalTime>
  <Words>6165</Words>
  <Application>Microsoft Macintosh PowerPoint</Application>
  <PresentationFormat>On-screen Show (16:9)</PresentationFormat>
  <Paragraphs>903</Paragraphs>
  <Slides>79</Slides>
  <Notes>78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79</vt:i4>
      </vt:variant>
    </vt:vector>
  </HeadingPairs>
  <TitlesOfParts>
    <vt:vector size="86" baseType="lpstr">
      <vt:lpstr>Calibri</vt:lpstr>
      <vt:lpstr>Cambria Math</vt:lpstr>
      <vt:lpstr>Arial</vt:lpstr>
      <vt:lpstr>Wingdings</vt:lpstr>
      <vt:lpstr>Century Gothic</vt:lpstr>
      <vt:lpstr>Times New Roman</vt:lpstr>
      <vt:lpstr>Simple Light</vt:lpstr>
      <vt:lpstr>PowerPoint Presentation</vt:lpstr>
      <vt:lpstr>PowerPoint Presentation</vt:lpstr>
      <vt:lpstr>PowerPoint Presentation</vt:lpstr>
      <vt:lpstr>PowerPoint Presentation</vt:lpstr>
      <vt:lpstr>PowerPoint Presentation</vt:lpstr>
      <vt:lpstr>PowerPoint Presentation</vt:lpstr>
      <vt:lpstr>Wakefields study – Background</vt:lpstr>
      <vt:lpstr>PowerPoint Presentation</vt:lpstr>
      <vt:lpstr>Wakefields study –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Bunch length study – Background</vt:lpstr>
      <vt:lpstr>Bunch length study – Background</vt:lpstr>
      <vt:lpstr>Bunch length study – Background</vt:lpstr>
      <vt:lpstr>Bunch length study – Background</vt:lpstr>
      <vt:lpstr>Bunch length study – Background</vt:lpstr>
      <vt:lpstr>Bunch length study – Background</vt:lpstr>
      <vt:lpstr>Bunch length study – Background</vt:lpstr>
      <vt:lpstr>Bunch length study – Background</vt:lpstr>
      <vt:lpstr>Bunch length study – Background</vt:lpstr>
      <vt:lpstr>Bunch length study – Background</vt:lpstr>
      <vt:lpstr>Bunch length study –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Antonio Gilardi</cp:lastModifiedBy>
  <cp:revision>215</cp:revision>
  <cp:lastPrinted>2021-03-09T17:58:41Z</cp:lastPrinted>
  <dcterms:modified xsi:type="dcterms:W3CDTF">2021-04-29T13:16:28Z</dcterms:modified>
</cp:coreProperties>
</file>