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333" r:id="rId6"/>
    <p:sldId id="364" r:id="rId7"/>
    <p:sldId id="366" r:id="rId8"/>
    <p:sldId id="367" r:id="rId9"/>
    <p:sldId id="380" r:id="rId10"/>
    <p:sldId id="378" r:id="rId11"/>
    <p:sldId id="379" r:id="rId12"/>
    <p:sldId id="369" r:id="rId13"/>
    <p:sldId id="375" r:id="rId14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8FDCE6F6-AC57-4F61-80B3-A72864B46012}">
          <p14:sldIdLst>
            <p14:sldId id="263"/>
            <p14:sldId id="333"/>
          </p14:sldIdLst>
        </p14:section>
        <p14:section name="无标题节" id="{65A5C387-80D6-4CE9-AF1E-7EFCF0522CB5}">
          <p14:sldIdLst>
            <p14:sldId id="364"/>
            <p14:sldId id="366"/>
            <p14:sldId id="367"/>
            <p14:sldId id="380"/>
            <p14:sldId id="378"/>
            <p14:sldId id="379"/>
            <p14:sldId id="369"/>
            <p14:sldId id="37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 autoAdjust="0"/>
    <p:restoredTop sz="78099" autoAdjust="0"/>
  </p:normalViewPr>
  <p:slideViewPr>
    <p:cSldViewPr snapToObjects="1" showGuides="1">
      <p:cViewPr varScale="1">
        <p:scale>
          <a:sx n="88" d="100"/>
          <a:sy n="88" d="100"/>
        </p:scale>
        <p:origin x="115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>
        <p:scale>
          <a:sx n="130" d="100"/>
          <a:sy n="130" d="100"/>
        </p:scale>
        <p:origin x="4842" y="-3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619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altLang="zh-CN" sz="12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492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853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2904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371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953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950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732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7087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Xu,2nd SC Meeting for CCT, 28 July 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Xu,2nd SC Meeting for CCT, 28 July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6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image" Target="../media/image15.jpeg"/><Relationship Id="rId4" Type="http://schemas.openxmlformats.org/officeDocument/2006/relationships/image" Target="../media/image7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6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630736" y="1809750"/>
            <a:ext cx="7772400" cy="897632"/>
          </a:xfrm>
        </p:spPr>
        <p:txBody>
          <a:bodyPr/>
          <a:lstStyle/>
          <a:p>
            <a:pPr algn="ctr"/>
            <a:r>
              <a:rPr lang="af-ZA" altLang="zh-CN" sz="3200" dirty="0">
                <a:latin typeface="Book Antiqua" panose="02040602050305030304" pitchFamily="18" charset="0"/>
              </a:rPr>
              <a:t>Progress of</a:t>
            </a:r>
            <a:r>
              <a:rPr lang="en-US" altLang="zh-CN" sz="3200" dirty="0">
                <a:latin typeface="Book Antiqua" panose="02040602050305030304" pitchFamily="18" charset="0"/>
              </a:rPr>
              <a:t/>
            </a:r>
            <a:br>
              <a:rPr lang="en-US" altLang="zh-CN" sz="3200" dirty="0">
                <a:latin typeface="Book Antiqua" panose="02040602050305030304" pitchFamily="18" charset="0"/>
              </a:rPr>
            </a:br>
            <a:r>
              <a:rPr lang="en-US" sz="3200" dirty="0">
                <a:latin typeface="Book Antiqua" panose="02040602050305030304" pitchFamily="18" charset="0"/>
              </a:rPr>
              <a:t>the </a:t>
            </a:r>
            <a:r>
              <a:rPr lang="en-US" altLang="zh-CN" sz="3200" dirty="0">
                <a:latin typeface="Book Antiqua" panose="02040602050305030304" pitchFamily="18" charset="0"/>
              </a:rPr>
              <a:t>HL-LHC CCT magnets in China</a:t>
            </a:r>
            <a:endParaRPr lang="en-GB" sz="3200" dirty="0">
              <a:latin typeface="Book Antiqua" panose="02040602050305030304" pitchFamily="18" charset="0"/>
            </a:endParaRP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xmlns="" id="{8620902A-7E8A-43A0-8C0F-DFE5B168B5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b="0" dirty="0"/>
              <a:t>HL-LHC WP3 meeting – </a:t>
            </a:r>
            <a:r>
              <a:rPr lang="en-US" altLang="zh-CN" b="0" smtClean="0"/>
              <a:t>April 27 </a:t>
            </a:r>
            <a:r>
              <a:rPr lang="en-US" altLang="zh-CN" b="0" dirty="0" smtClean="0"/>
              <a:t>2021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2935200" y="3267759"/>
            <a:ext cx="335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/>
              <a:t>IHEP</a:t>
            </a:r>
            <a:r>
              <a:rPr lang="en-US" altLang="zh-CN" sz="1600" dirty="0"/>
              <a:t>, IMP, </a:t>
            </a:r>
            <a:r>
              <a:rPr lang="en-US" altLang="zh-CN" sz="1600" dirty="0" smtClean="0"/>
              <a:t>BAMA</a:t>
            </a:r>
          </a:p>
          <a:p>
            <a:pPr algn="ctr"/>
            <a:r>
              <a:rPr lang="en-US" altLang="zh-CN" sz="1600" dirty="0" smtClean="0"/>
              <a:t>China</a:t>
            </a:r>
          </a:p>
        </p:txBody>
      </p:sp>
      <p:pic>
        <p:nvPicPr>
          <p:cNvPr id="12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3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371600" y="1962150"/>
            <a:ext cx="6440400" cy="762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Thanks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651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99" y="151483"/>
            <a:ext cx="7696201" cy="540000"/>
          </a:xfrm>
        </p:spPr>
        <p:txBody>
          <a:bodyPr/>
          <a:lstStyle/>
          <a:p>
            <a:r>
              <a:rPr lang="en-US" altLang="zh-CN" dirty="0"/>
              <a:t>Present Schedule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3" name="组合 2"/>
          <p:cNvGrpSpPr/>
          <p:nvPr/>
        </p:nvGrpSpPr>
        <p:grpSpPr>
          <a:xfrm>
            <a:off x="500868" y="2266950"/>
            <a:ext cx="8292821" cy="2817722"/>
            <a:chOff x="533400" y="2268628"/>
            <a:chExt cx="8292821" cy="281772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99221" y="2268628"/>
              <a:ext cx="6627000" cy="281772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3400" y="2268628"/>
              <a:ext cx="1665821" cy="2817722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491815" y="842487"/>
            <a:ext cx="8608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/>
              <a:t>T</a:t>
            </a:r>
            <a:r>
              <a:rPr lang="en-US" altLang="zh-CN" sz="1400" dirty="0" smtClean="0"/>
              <a:t>he </a:t>
            </a:r>
            <a:r>
              <a:rPr lang="en-US" altLang="zh-CN" sz="1400" dirty="0">
                <a:solidFill>
                  <a:srgbClr val="FF0000"/>
                </a:solidFill>
              </a:rPr>
              <a:t>unexpected performance of 01-Aperture 2 </a:t>
            </a:r>
            <a:r>
              <a:rPr lang="en-US" altLang="zh-CN" sz="1400" dirty="0" smtClean="0"/>
              <a:t>(</a:t>
            </a:r>
            <a:r>
              <a:rPr lang="en-US" altLang="zh-CN" sz="1400" dirty="0"/>
              <a:t>very slow </a:t>
            </a:r>
            <a:r>
              <a:rPr lang="en-US" altLang="zh-CN" sz="1400" dirty="0" smtClean="0"/>
              <a:t>training, limited </a:t>
            </a:r>
            <a:r>
              <a:rPr lang="en-US" altLang="zh-CN" sz="1400" dirty="0"/>
              <a:t>to ~300 A at 4 </a:t>
            </a:r>
            <a:r>
              <a:rPr lang="en-US" altLang="zh-CN" sz="1400" dirty="0" smtClean="0"/>
              <a:t>K), </a:t>
            </a:r>
            <a:r>
              <a:rPr lang="en-US" altLang="zh-CN" sz="1400" dirty="0"/>
              <a:t>and the change of yoke keys from hybrid to Stainless steel, </a:t>
            </a:r>
            <a:r>
              <a:rPr lang="en-US" altLang="zh-CN" sz="1400" dirty="0" smtClean="0"/>
              <a:t>caused 2-3 </a:t>
            </a:r>
            <a:r>
              <a:rPr lang="en-US" altLang="zh-CN" sz="1400" dirty="0"/>
              <a:t>months </a:t>
            </a:r>
            <a:r>
              <a:rPr lang="en-US" altLang="zh-CN" sz="1400" dirty="0" smtClean="0"/>
              <a:t>delay of the schedule.</a:t>
            </a:r>
            <a:endParaRPr lang="en-US" altLang="zh-CN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latin typeface="Arial" panose="020B0604020202020204" pitchFamily="34" charset="0"/>
              </a:rPr>
              <a:t>A</a:t>
            </a:r>
            <a:r>
              <a:rPr lang="zh-CN" altLang="en-US" sz="1400" dirty="0" smtClean="0">
                <a:latin typeface="Arial" panose="020B0604020202020204" pitchFamily="34" charset="0"/>
              </a:rPr>
              <a:t>ssemb</a:t>
            </a:r>
            <a:r>
              <a:rPr lang="en-US" altLang="zh-CN" sz="1400" dirty="0" err="1" smtClean="0">
                <a:latin typeface="Arial" panose="020B0604020202020204" pitchFamily="34" charset="0"/>
              </a:rPr>
              <a:t>ly</a:t>
            </a:r>
            <a:r>
              <a:rPr lang="en-US" altLang="zh-CN" sz="1400" dirty="0" smtClean="0"/>
              <a:t> </a:t>
            </a:r>
            <a:r>
              <a:rPr lang="en-US" altLang="zh-CN" sz="1400" dirty="0"/>
              <a:t>of the 1</a:t>
            </a:r>
            <a:r>
              <a:rPr lang="en-US" altLang="zh-CN" sz="1400" baseline="30000" dirty="0"/>
              <a:t>st</a:t>
            </a:r>
            <a:r>
              <a:rPr lang="en-US" altLang="zh-CN" sz="1400" dirty="0"/>
              <a:t> series magnet </a:t>
            </a:r>
            <a:r>
              <a:rPr lang="en-US" altLang="zh-CN" sz="1400" dirty="0" smtClean="0"/>
              <a:t>to </a:t>
            </a:r>
            <a:r>
              <a:rPr lang="en-US" altLang="zh-CN" sz="1400" dirty="0"/>
              <a:t>be completed by </a:t>
            </a:r>
            <a:r>
              <a:rPr lang="en-US" altLang="zh-CN" sz="1400" dirty="0" smtClean="0">
                <a:solidFill>
                  <a:srgbClr val="FF0000"/>
                </a:solidFill>
              </a:rPr>
              <a:t>early May 2021</a:t>
            </a:r>
            <a:r>
              <a:rPr lang="en-US" altLang="zh-CN" sz="1400" dirty="0" smtClean="0"/>
              <a:t>, </a:t>
            </a:r>
            <a:r>
              <a:rPr lang="en-US" altLang="zh-CN" sz="1400" dirty="0"/>
              <a:t>with </a:t>
            </a:r>
            <a:r>
              <a:rPr lang="en-US" altLang="zh-CN" sz="1400" dirty="0">
                <a:solidFill>
                  <a:srgbClr val="FF0000"/>
                </a:solidFill>
              </a:rPr>
              <a:t>01-Aperture 1 </a:t>
            </a:r>
            <a:r>
              <a:rPr lang="en-US" altLang="zh-CN" sz="1400" dirty="0" smtClean="0"/>
              <a:t>(dry wind </a:t>
            </a:r>
            <a:r>
              <a:rPr lang="en-US" altLang="zh-CN" sz="1400" dirty="0"/>
              <a:t>plus 5bar </a:t>
            </a:r>
            <a:r>
              <a:rPr lang="en-US" altLang="zh-CN" sz="1400" dirty="0" smtClean="0"/>
              <a:t>VPI)</a:t>
            </a:r>
            <a:r>
              <a:rPr lang="en-US" altLang="zh-CN" sz="1400" dirty="0" smtClean="0">
                <a:solidFill>
                  <a:srgbClr val="FF0000"/>
                </a:solidFill>
              </a:rPr>
              <a:t> </a:t>
            </a:r>
            <a:r>
              <a:rPr lang="en-US" altLang="zh-CN" sz="1400" dirty="0"/>
              <a:t>and</a:t>
            </a:r>
            <a:r>
              <a:rPr lang="en-US" altLang="zh-CN" sz="1400" dirty="0">
                <a:solidFill>
                  <a:srgbClr val="FF0000"/>
                </a:solidFill>
              </a:rPr>
              <a:t> practice </a:t>
            </a:r>
            <a:r>
              <a:rPr lang="en-US" altLang="zh-CN" sz="1400" dirty="0" smtClean="0">
                <a:solidFill>
                  <a:srgbClr val="FF0000"/>
                </a:solidFill>
              </a:rPr>
              <a:t>coil </a:t>
            </a:r>
            <a:r>
              <a:rPr lang="en-US" altLang="zh-CN" sz="1400" dirty="0" smtClean="0"/>
              <a:t>(wet wind </a:t>
            </a:r>
            <a:r>
              <a:rPr lang="en-US" altLang="zh-CN" sz="1400" dirty="0"/>
              <a:t>plus 5bar </a:t>
            </a:r>
            <a:r>
              <a:rPr lang="en-US" altLang="zh-CN" sz="1400" dirty="0" smtClean="0"/>
              <a:t>VPI).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Fabrication of the coils for the 2</a:t>
            </a:r>
            <a:r>
              <a:rPr lang="en-US" altLang="zh-CN" sz="1400" baseline="30000" dirty="0" smtClean="0"/>
              <a:t>nd</a:t>
            </a:r>
            <a:r>
              <a:rPr lang="en-US" altLang="zh-CN" sz="1400" dirty="0" smtClean="0"/>
              <a:t> series magnet has been started</a:t>
            </a:r>
            <a:r>
              <a:rPr lang="en-US" altLang="zh-CN" sz="1400" dirty="0"/>
              <a:t> with </a:t>
            </a:r>
            <a:r>
              <a:rPr lang="en-US" altLang="zh-CN" sz="1400" dirty="0">
                <a:solidFill>
                  <a:srgbClr val="FF0000"/>
                </a:solidFill>
              </a:rPr>
              <a:t>New VPI procedure </a:t>
            </a:r>
            <a:r>
              <a:rPr lang="en-US" altLang="zh-CN" sz="1400" dirty="0"/>
              <a:t>(wet </a:t>
            </a:r>
            <a:r>
              <a:rPr lang="en-US" altLang="zh-CN" sz="1400" dirty="0" smtClean="0"/>
              <a:t>wind </a:t>
            </a:r>
            <a:r>
              <a:rPr lang="en-US" altLang="zh-CN" sz="1400" dirty="0"/>
              <a:t>plus 5bar VPI</a:t>
            </a:r>
            <a:r>
              <a:rPr lang="en-US" altLang="zh-CN" sz="1400" dirty="0" smtClean="0"/>
              <a:t>). </a:t>
            </a:r>
          </a:p>
        </p:txBody>
      </p:sp>
      <p:pic>
        <p:nvPicPr>
          <p:cNvPr id="13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4" name="Picture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146487" y="3825993"/>
            <a:ext cx="14414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solidFill>
                  <a:srgbClr val="FF0000"/>
                </a:solidFill>
              </a:rPr>
              <a:t>2-3 </a:t>
            </a:r>
            <a:r>
              <a:rPr lang="en-US" altLang="zh-CN" sz="1200" b="1" dirty="0">
                <a:solidFill>
                  <a:srgbClr val="FF0000"/>
                </a:solidFill>
              </a:rPr>
              <a:t>months delay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32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8DCC915-BC35-495F-B48F-295D99E51304}"/>
              </a:ext>
            </a:extLst>
          </p:cNvPr>
          <p:cNvSpPr txBox="1"/>
          <p:nvPr/>
        </p:nvSpPr>
        <p:spPr>
          <a:xfrm>
            <a:off x="689674" y="430592"/>
            <a:ext cx="53301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 smtClean="0">
                <a:latin typeface="Arial" panose="020B0604020202020204" pitchFamily="34" charset="0"/>
              </a:rPr>
              <a:t>March 1, 2021</a:t>
            </a:r>
            <a:endParaRPr lang="en-US" altLang="zh-CN" sz="1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zh-CN" sz="1400" dirty="0" smtClean="0">
                <a:latin typeface="Arial" panose="020B0604020202020204" pitchFamily="34" charset="0"/>
              </a:rPr>
              <a:t>Started 02-Aperture 1 coil </a:t>
            </a:r>
            <a:r>
              <a:rPr lang="en-US" altLang="zh-CN" sz="1400" dirty="0">
                <a:latin typeface="Arial" panose="020B0604020202020204" pitchFamily="34" charset="0"/>
              </a:rPr>
              <a:t>winding </a:t>
            </a:r>
            <a:r>
              <a:rPr lang="en-US" altLang="zh-CN" sz="1400" dirty="0" smtClean="0">
                <a:latin typeface="Arial" panose="020B0604020202020204" pitchFamily="34" charset="0"/>
              </a:rPr>
              <a:t> with wet winding process</a:t>
            </a:r>
            <a:r>
              <a:rPr lang="zh-CN" altLang="en-US" sz="1400" dirty="0" smtClean="0">
                <a:latin typeface="Arial" panose="020B0604020202020204" pitchFamily="34" charset="0"/>
              </a:rPr>
              <a:t>  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31520" y="1123950"/>
            <a:ext cx="7784106" cy="2707062"/>
            <a:chOff x="731520" y="1428750"/>
            <a:chExt cx="7784106" cy="2707062"/>
          </a:xfrm>
        </p:grpSpPr>
        <p:grpSp>
          <p:nvGrpSpPr>
            <p:cNvPr id="2" name="组合 1"/>
            <p:cNvGrpSpPr/>
            <p:nvPr/>
          </p:nvGrpSpPr>
          <p:grpSpPr>
            <a:xfrm>
              <a:off x="731520" y="1428750"/>
              <a:ext cx="5568176" cy="2707062"/>
              <a:chOff x="756424" y="989402"/>
              <a:chExt cx="5568176" cy="2707062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xmlns="" id="{FCD9DDA9-7B3C-410C-B608-A2BC628091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56424" y="989402"/>
                <a:ext cx="2209800" cy="2707061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8B988547-2005-4956-AE39-D2B7FE61D2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991239" y="989403"/>
                <a:ext cx="3333361" cy="1258718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1B78EE2A-0015-4DE0-9F13-905D7EFAEF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991239" y="2283712"/>
                <a:ext cx="3333361" cy="1412752"/>
              </a:xfrm>
              <a:prstGeom prst="rect">
                <a:avLst/>
              </a:prstGeom>
            </p:spPr>
          </p:pic>
        </p:grpSp>
        <p:grpSp>
          <p:nvGrpSpPr>
            <p:cNvPr id="15" name="组合 14"/>
            <p:cNvGrpSpPr/>
            <p:nvPr/>
          </p:nvGrpSpPr>
          <p:grpSpPr>
            <a:xfrm>
              <a:off x="6458226" y="1435094"/>
              <a:ext cx="2057400" cy="2694371"/>
              <a:chOff x="1066800" y="1270909"/>
              <a:chExt cx="2057400" cy="2694371"/>
            </a:xfrm>
          </p:grpSpPr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="" id="{A64F8712-8F37-47A7-9D92-25B39E1B0D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66800" y="1270909"/>
                <a:ext cx="2057400" cy="897428"/>
              </a:xfrm>
              <a:prstGeom prst="rect">
                <a:avLst/>
              </a:prstGeom>
            </p:spPr>
          </p:pic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D29E504F-FCAB-4F92-9308-6643AB7CBB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66800" y="2190750"/>
                <a:ext cx="2057400" cy="1774530"/>
              </a:xfrm>
              <a:prstGeom prst="rect">
                <a:avLst/>
              </a:prstGeom>
            </p:spPr>
          </p:pic>
        </p:grpSp>
      </p:grpSp>
      <p:sp>
        <p:nvSpPr>
          <p:cNvPr id="5" name="矩形 4"/>
          <p:cNvSpPr/>
          <p:nvPr/>
        </p:nvSpPr>
        <p:spPr>
          <a:xfrm>
            <a:off x="6361228" y="3865112"/>
            <a:ext cx="261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</a:rPr>
              <a:t>Testing viscosity of </a:t>
            </a:r>
            <a:r>
              <a:rPr lang="en-US" altLang="zh-CN" sz="1200" dirty="0" smtClean="0">
                <a:latin typeface="Arial" panose="020B0604020202020204" pitchFamily="34" charset="0"/>
              </a:rPr>
              <a:t>the CTD-101K</a:t>
            </a:r>
          </a:p>
          <a:p>
            <a:r>
              <a:rPr lang="en-US" altLang="zh-CN" sz="1200" dirty="0" smtClean="0">
                <a:latin typeface="Arial" panose="020B0604020202020204" pitchFamily="34" charset="0"/>
              </a:rPr>
              <a:t>to optimize parameters for wet winding process</a:t>
            </a:r>
            <a:endParaRPr lang="zh-CN" altLang="en-US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4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8DCC915-BC35-495F-B48F-295D99E51304}"/>
              </a:ext>
            </a:extLst>
          </p:cNvPr>
          <p:cNvSpPr txBox="1"/>
          <p:nvPr/>
        </p:nvSpPr>
        <p:spPr>
          <a:xfrm>
            <a:off x="689674" y="430592"/>
            <a:ext cx="41871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 smtClean="0">
                <a:latin typeface="Arial" panose="020B0604020202020204" pitchFamily="34" charset="0"/>
              </a:rPr>
              <a:t>March 15 -18</a:t>
            </a:r>
            <a:r>
              <a:rPr lang="zh-CN" altLang="en-US" sz="1400" dirty="0">
                <a:latin typeface="Arial" panose="020B0604020202020204" pitchFamily="34" charset="0"/>
              </a:rPr>
              <a:t>, 202</a:t>
            </a:r>
            <a:r>
              <a:rPr lang="en-US" altLang="zh-CN" sz="1400" dirty="0">
                <a:latin typeface="Arial" panose="020B0604020202020204" pitchFamily="34" charset="0"/>
              </a:rPr>
              <a:t>1</a:t>
            </a:r>
          </a:p>
          <a:p>
            <a:pPr>
              <a:spcBef>
                <a:spcPct val="0"/>
              </a:spcBef>
            </a:pPr>
            <a:r>
              <a:rPr lang="en-US" altLang="zh-CN" sz="1400" dirty="0">
                <a:latin typeface="Arial" panose="020B0604020202020204" pitchFamily="34" charset="0"/>
              </a:rPr>
              <a:t>M</a:t>
            </a:r>
            <a:r>
              <a:rPr lang="zh-CN" altLang="en-US" sz="1400" dirty="0" smtClean="0">
                <a:latin typeface="Arial" panose="020B0604020202020204" pitchFamily="34" charset="0"/>
              </a:rPr>
              <a:t>aking </a:t>
            </a:r>
            <a:r>
              <a:rPr lang="zh-CN" altLang="en-US" sz="1400" dirty="0">
                <a:latin typeface="Arial" panose="020B0604020202020204" pitchFamily="34" charset="0"/>
              </a:rPr>
              <a:t>joints, assembling outer cylinder.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125756-0EA4-42AF-A49B-1054480393E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" y="990791"/>
            <a:ext cx="4724400" cy="34877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B0A079A-1FBF-494F-9440-74D8E965B6C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5377" y="2068894"/>
            <a:ext cx="281940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4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8DCC915-BC35-495F-B48F-295D99E51304}"/>
              </a:ext>
            </a:extLst>
          </p:cNvPr>
          <p:cNvSpPr txBox="1"/>
          <p:nvPr/>
        </p:nvSpPr>
        <p:spPr>
          <a:xfrm>
            <a:off x="689674" y="430592"/>
            <a:ext cx="41109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 smtClean="0">
                <a:latin typeface="Arial" panose="020B0604020202020204" pitchFamily="34" charset="0"/>
              </a:rPr>
              <a:t>March</a:t>
            </a:r>
            <a:r>
              <a:rPr lang="zh-CN" altLang="en-US" sz="1400" dirty="0" smtClean="0">
                <a:latin typeface="Arial" panose="020B0604020202020204" pitchFamily="34" charset="0"/>
              </a:rPr>
              <a:t> </a:t>
            </a:r>
            <a:r>
              <a:rPr lang="en-US" altLang="zh-CN" sz="1400" dirty="0" smtClean="0">
                <a:latin typeface="Arial" panose="020B0604020202020204" pitchFamily="34" charset="0"/>
              </a:rPr>
              <a:t>22-29</a:t>
            </a:r>
            <a:r>
              <a:rPr lang="zh-CN" altLang="en-US" sz="1400" dirty="0">
                <a:latin typeface="Arial" panose="020B0604020202020204" pitchFamily="34" charset="0"/>
              </a:rPr>
              <a:t>, 202</a:t>
            </a:r>
            <a:r>
              <a:rPr lang="en-US" altLang="zh-CN" sz="1400" dirty="0">
                <a:latin typeface="Arial" panose="020B0604020202020204" pitchFamily="34" charset="0"/>
              </a:rPr>
              <a:t>1</a:t>
            </a:r>
          </a:p>
          <a:p>
            <a:pPr>
              <a:spcBef>
                <a:spcPct val="0"/>
              </a:spcBef>
            </a:pPr>
            <a:r>
              <a:rPr lang="en-US" altLang="zh-CN" sz="1400" dirty="0" smtClean="0">
                <a:latin typeface="Arial" panose="020B0604020202020204" pitchFamily="34" charset="0"/>
              </a:rPr>
              <a:t>Finished </a:t>
            </a:r>
            <a:r>
              <a:rPr lang="en-US" altLang="zh-CN" sz="1400" dirty="0">
                <a:latin typeface="Arial" panose="020B0604020202020204" pitchFamily="34" charset="0"/>
              </a:rPr>
              <a:t>f</a:t>
            </a:r>
            <a:r>
              <a:rPr lang="en-US" altLang="zh-CN" sz="1400" dirty="0" smtClean="0">
                <a:latin typeface="Arial" panose="020B0604020202020204" pitchFamily="34" charset="0"/>
              </a:rPr>
              <a:t>irst </a:t>
            </a:r>
            <a:r>
              <a:rPr lang="en-US" altLang="zh-CN" sz="1400" dirty="0">
                <a:latin typeface="Arial" panose="020B0604020202020204" pitchFamily="34" charset="0"/>
              </a:rPr>
              <a:t>c</a:t>
            </a:r>
            <a:r>
              <a:rPr lang="en-US" altLang="zh-CN" sz="1400" dirty="0" smtClean="0">
                <a:latin typeface="Arial" panose="020B0604020202020204" pitchFamily="34" charset="0"/>
              </a:rPr>
              <a:t>uring 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0D55D41-F92E-4281-8546-FD939A48206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9965" y="1125386"/>
            <a:ext cx="6171631" cy="199109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331" y="3116480"/>
            <a:ext cx="3962400" cy="13264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91200" y="3629338"/>
            <a:ext cx="28905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 smtClean="0">
                <a:solidFill>
                  <a:srgbClr val="FF0000"/>
                </a:solidFill>
                <a:latin typeface="Arial" panose="020B0604020202020204" pitchFamily="34" charset="0"/>
              </a:rPr>
              <a:t>5 bar VPI delayed due to the </a:t>
            </a:r>
          </a:p>
          <a:p>
            <a:pPr>
              <a:spcBef>
                <a:spcPct val="0"/>
              </a:spcBef>
            </a:pPr>
            <a:r>
              <a:rPr lang="en-US" altLang="zh-CN" sz="1600" dirty="0" smtClean="0">
                <a:solidFill>
                  <a:srgbClr val="FF0000"/>
                </a:solidFill>
                <a:latin typeface="Arial" panose="020B0604020202020204" pitchFamily="34" charset="0"/>
              </a:rPr>
              <a:t>Problem of the furnace pump,</a:t>
            </a:r>
          </a:p>
          <a:p>
            <a:pPr>
              <a:spcBef>
                <a:spcPct val="0"/>
              </a:spcBef>
            </a:pPr>
            <a:r>
              <a:rPr lang="en-US" altLang="zh-CN" sz="1600" dirty="0" smtClean="0">
                <a:solidFill>
                  <a:srgbClr val="FF0000"/>
                </a:solidFill>
                <a:latin typeface="Arial" panose="020B0604020202020204" pitchFamily="34" charset="0"/>
              </a:rPr>
              <a:t>to be carried out soon.</a:t>
            </a:r>
            <a:endParaRPr lang="zh-CN" altLang="en-US" sz="1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70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AFC3C5F-F283-4433-8008-A69223ED1A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428750"/>
            <a:ext cx="5105400" cy="289079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3FD81C8-0968-41F8-9493-FC88A9B8FDB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800" y="1058660"/>
            <a:ext cx="2057400" cy="3648733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A95CB9E-2C44-4B08-A888-09C4D98B0FEF}"/>
              </a:ext>
            </a:extLst>
          </p:cNvPr>
          <p:cNvSpPr txBox="1"/>
          <p:nvPr/>
        </p:nvSpPr>
        <p:spPr>
          <a:xfrm>
            <a:off x="689674" y="430592"/>
            <a:ext cx="41109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latin typeface="Arial" panose="020B0604020202020204" pitchFamily="34" charset="0"/>
              </a:rPr>
              <a:t>APR</a:t>
            </a:r>
            <a:r>
              <a:rPr lang="zh-CN" altLang="en-US" sz="1400" dirty="0">
                <a:latin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</a:rPr>
              <a:t>25</a:t>
            </a:r>
            <a:r>
              <a:rPr lang="zh-CN" altLang="en-US" sz="1400" dirty="0">
                <a:latin typeface="Arial" panose="020B0604020202020204" pitchFamily="34" charset="0"/>
              </a:rPr>
              <a:t>, 202</a:t>
            </a:r>
            <a:r>
              <a:rPr lang="en-US" altLang="zh-CN" sz="1400" dirty="0">
                <a:latin typeface="Arial" panose="020B0604020202020204" pitchFamily="34" charset="0"/>
              </a:rPr>
              <a:t>1</a:t>
            </a:r>
          </a:p>
          <a:p>
            <a:pPr>
              <a:spcBef>
                <a:spcPct val="0"/>
              </a:spcBef>
            </a:pPr>
            <a:r>
              <a:rPr lang="en-US" altLang="zh-CN" sz="1400" dirty="0">
                <a:latin typeface="Arial" panose="020B0604020202020204" pitchFamily="34" charset="0"/>
              </a:rPr>
              <a:t>Start </a:t>
            </a:r>
            <a:r>
              <a:rPr lang="af-ZA" altLang="zh-CN" sz="1400" dirty="0">
                <a:latin typeface="Arial" panose="020B0604020202020204" pitchFamily="34" charset="0"/>
              </a:rPr>
              <a:t>VPI </a:t>
            </a:r>
            <a:r>
              <a:rPr lang="en-GB" altLang="zh-CN" sz="1400" dirty="0"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(</a:t>
            </a:r>
            <a:r>
              <a:rPr lang="en-US" altLang="zh-CN" sz="1400" dirty="0">
                <a:latin typeface="Arial" panose="020B0604020202020204" pitchFamily="34" charset="0"/>
              </a:rPr>
              <a:t>02-Aperture-01</a:t>
            </a:r>
            <a:r>
              <a:rPr lang="en-GB" altLang="zh-CN" sz="1400" dirty="0"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)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014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5816989-6C76-4D39-AA3A-BB34BD3CDD50}"/>
              </a:ext>
            </a:extLst>
          </p:cNvPr>
          <p:cNvSpPr txBox="1"/>
          <p:nvPr/>
        </p:nvSpPr>
        <p:spPr>
          <a:xfrm>
            <a:off x="657663" y="347904"/>
            <a:ext cx="41109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latin typeface="Arial" panose="020B0604020202020204" pitchFamily="34" charset="0"/>
              </a:rPr>
              <a:t>APR</a:t>
            </a:r>
            <a:r>
              <a:rPr lang="zh-CN" altLang="en-US" sz="1400" dirty="0">
                <a:latin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</a:rPr>
              <a:t>12-19</a:t>
            </a:r>
            <a:r>
              <a:rPr lang="zh-CN" altLang="en-US" sz="1400" dirty="0">
                <a:latin typeface="Arial" panose="020B0604020202020204" pitchFamily="34" charset="0"/>
              </a:rPr>
              <a:t>, 202</a:t>
            </a:r>
            <a:r>
              <a:rPr lang="en-US" altLang="zh-CN" sz="1400" dirty="0">
                <a:latin typeface="Arial" panose="020B0604020202020204" pitchFamily="34" charset="0"/>
              </a:rPr>
              <a:t>1</a:t>
            </a:r>
          </a:p>
          <a:p>
            <a:pPr>
              <a:spcBef>
                <a:spcPct val="0"/>
              </a:spcBef>
            </a:pPr>
            <a:r>
              <a:rPr lang="en-US" altLang="zh-CN" sz="1400" dirty="0">
                <a:latin typeface="Arial" panose="020B0604020202020204" pitchFamily="34" charset="0"/>
              </a:rPr>
              <a:t>A</a:t>
            </a:r>
            <a:r>
              <a:rPr lang="en-GB" altLang="zh-CN" sz="1400" dirty="0" err="1">
                <a:latin typeface="Arial" panose="020B0604020202020204" pitchFamily="34" charset="0"/>
              </a:rPr>
              <a:t>ssembly</a:t>
            </a:r>
            <a:r>
              <a:rPr lang="en-GB" altLang="zh-CN" sz="1400" dirty="0">
                <a:latin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</a:rPr>
              <a:t>of the 1st series magnet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81719FE-8482-4644-AF48-D84AAC8326C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1139877"/>
            <a:ext cx="1951135" cy="33528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180C07F-4321-4FA8-9F01-5D466AE42BF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752475"/>
            <a:ext cx="2010889" cy="424815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2060F33-082A-44C0-892E-94B5A83E2A1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674" y="1014591"/>
            <a:ext cx="3191930" cy="186195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391467C-128E-4F8D-9BE6-559A1A511AA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674" y="2890837"/>
            <a:ext cx="3189598" cy="189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794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7E1DB02-043B-4BAE-9B0B-A7CE539B62A8}"/>
              </a:ext>
            </a:extLst>
          </p:cNvPr>
          <p:cNvSpPr txBox="1"/>
          <p:nvPr/>
        </p:nvSpPr>
        <p:spPr>
          <a:xfrm>
            <a:off x="689674" y="430592"/>
            <a:ext cx="41109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latin typeface="Arial" panose="020B0604020202020204" pitchFamily="34" charset="0"/>
              </a:rPr>
              <a:t>APR</a:t>
            </a:r>
            <a:r>
              <a:rPr lang="zh-CN" altLang="en-US" sz="1400" dirty="0">
                <a:latin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</a:rPr>
              <a:t>20-26</a:t>
            </a:r>
            <a:r>
              <a:rPr lang="zh-CN" altLang="en-US" sz="1400" dirty="0">
                <a:latin typeface="Arial" panose="020B0604020202020204" pitchFamily="34" charset="0"/>
              </a:rPr>
              <a:t>, 202</a:t>
            </a:r>
            <a:r>
              <a:rPr lang="en-US" altLang="zh-CN" sz="1400" dirty="0">
                <a:latin typeface="Arial" panose="020B0604020202020204" pitchFamily="34" charset="0"/>
              </a:rPr>
              <a:t>1</a:t>
            </a:r>
          </a:p>
          <a:p>
            <a:pPr>
              <a:spcBef>
                <a:spcPct val="0"/>
              </a:spcBef>
            </a:pPr>
            <a:r>
              <a:rPr lang="en-US" altLang="zh-CN" sz="1400" dirty="0">
                <a:latin typeface="Arial" panose="020B0604020202020204" pitchFamily="34" charset="0"/>
              </a:rPr>
              <a:t>A</a:t>
            </a:r>
            <a:r>
              <a:rPr lang="en-GB" altLang="zh-CN" sz="1400" dirty="0" err="1">
                <a:latin typeface="Arial" panose="020B0604020202020204" pitchFamily="34" charset="0"/>
              </a:rPr>
              <a:t>ssembly</a:t>
            </a:r>
            <a:r>
              <a:rPr lang="en-GB" altLang="zh-CN" sz="1400" dirty="0">
                <a:latin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</a:rPr>
              <a:t>of the 1st series magnet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9530C64-608E-4138-85B8-70E904FE419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0605" y="1290083"/>
            <a:ext cx="2973563" cy="303426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E1B2394-12F6-42F0-B825-FD28D114F4D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1657350"/>
            <a:ext cx="4343400" cy="235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2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FA64154-5DD2-4CEE-AFFA-EBD9CBFE6A22}"/>
              </a:ext>
            </a:extLst>
          </p:cNvPr>
          <p:cNvSpPr txBox="1"/>
          <p:nvPr/>
        </p:nvSpPr>
        <p:spPr>
          <a:xfrm>
            <a:off x="1356666" y="1364218"/>
            <a:ext cx="7558733" cy="22036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 smtClean="0"/>
              <a:t>01-Aperture 2 has been shipped to CERN for the test at 1.9K and cut open to find out the reason of the unusual performance.</a:t>
            </a:r>
          </a:p>
          <a:p>
            <a:pPr>
              <a:lnSpc>
                <a:spcPct val="130000"/>
              </a:lnSpc>
            </a:pPr>
            <a:endParaRPr lang="en-US" altLang="zh-CN" sz="1400" dirty="0"/>
          </a:p>
          <a:p>
            <a:pPr>
              <a:lnSpc>
                <a:spcPct val="130000"/>
              </a:lnSpc>
            </a:pPr>
            <a:r>
              <a:rPr lang="en-US" altLang="zh-CN" sz="1400" dirty="0" smtClean="0"/>
              <a:t>Early May, 2021     The S01 </a:t>
            </a:r>
            <a:r>
              <a:rPr lang="en-US" altLang="zh-CN" sz="1400" dirty="0"/>
              <a:t>magnet ready for test </a:t>
            </a:r>
          </a:p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rgbClr val="FF0000"/>
                </a:solidFill>
              </a:rPr>
              <a:t>June 2021              The S01 </a:t>
            </a:r>
            <a:r>
              <a:rPr lang="en-US" altLang="zh-CN" sz="1400" dirty="0">
                <a:solidFill>
                  <a:srgbClr val="FF0000"/>
                </a:solidFill>
              </a:rPr>
              <a:t>Magnet ready for delivery to </a:t>
            </a:r>
            <a:r>
              <a:rPr lang="en-US" altLang="zh-CN" sz="1400" dirty="0" smtClean="0">
                <a:solidFill>
                  <a:srgbClr val="FF0000"/>
                </a:solidFill>
              </a:rPr>
              <a:t>CERN</a:t>
            </a:r>
            <a:endParaRPr lang="en-US" altLang="zh-CN" sz="1400" dirty="0"/>
          </a:p>
          <a:p>
            <a:pPr>
              <a:lnSpc>
                <a:spcPct val="130000"/>
              </a:lnSpc>
            </a:pPr>
            <a:endParaRPr lang="en-US" altLang="zh-CN" sz="1400" dirty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/>
              <a:t>Early May, 2021         02-Aperture 1 </a:t>
            </a:r>
            <a:r>
              <a:rPr lang="en-US" altLang="zh-CN" sz="1400" dirty="0" smtClean="0"/>
              <a:t>(</a:t>
            </a:r>
            <a:r>
              <a:rPr lang="en-US" altLang="zh-CN" sz="1400" dirty="0"/>
              <a:t>with wet wind process) ready for stand-alone test.</a:t>
            </a:r>
          </a:p>
          <a:p>
            <a:pPr>
              <a:lnSpc>
                <a:spcPct val="130000"/>
              </a:lnSpc>
            </a:pPr>
            <a:r>
              <a:rPr lang="en-US" altLang="zh-CN" sz="1400" dirty="0"/>
              <a:t>Early May, 2021         </a:t>
            </a:r>
            <a:r>
              <a:rPr lang="en-US" altLang="zh-CN" sz="1400" dirty="0" smtClean="0"/>
              <a:t>Start to fabricate 02-Aperture 2 </a:t>
            </a:r>
            <a:r>
              <a:rPr lang="en-US" altLang="zh-CN" sz="1400" dirty="0"/>
              <a:t>(with wet wind process</a:t>
            </a:r>
            <a:r>
              <a:rPr lang="en-US" altLang="zh-CN" sz="1400" dirty="0" smtClean="0"/>
              <a:t>).</a:t>
            </a:r>
            <a:endParaRPr lang="en-US" altLang="zh-CN" sz="1400" dirty="0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A7C742D-7839-41D0-BC51-DBDF81F11F7B}"/>
              </a:ext>
            </a:extLst>
          </p:cNvPr>
          <p:cNvSpPr txBox="1"/>
          <p:nvPr/>
        </p:nvSpPr>
        <p:spPr>
          <a:xfrm>
            <a:off x="1295400" y="748320"/>
            <a:ext cx="2209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Plan from </a:t>
            </a:r>
            <a:r>
              <a:rPr lang="en-US" altLang="zh-CN" dirty="0" smtClean="0"/>
              <a:t>now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661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946e33d-fd2f-4ae4-8ee9-d90c129cdf9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10316</TotalTime>
  <Words>316</Words>
  <Application>Microsoft Office PowerPoint</Application>
  <PresentationFormat>全屏显示(16:9)</PresentationFormat>
  <Paragraphs>53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MS Mincho</vt:lpstr>
      <vt:lpstr>黑体</vt:lpstr>
      <vt:lpstr>宋体</vt:lpstr>
      <vt:lpstr>Arial</vt:lpstr>
      <vt:lpstr>Book Antiqua</vt:lpstr>
      <vt:lpstr>Calibri</vt:lpstr>
      <vt:lpstr>Times New Roman</vt:lpstr>
      <vt:lpstr>Wingdings</vt:lpstr>
      <vt:lpstr>Thème Office</vt:lpstr>
      <vt:lpstr>Progress of the HL-LHC CCT magnets in China</vt:lpstr>
      <vt:lpstr>Present Schedule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unknown</cp:lastModifiedBy>
  <cp:revision>188</cp:revision>
  <cp:lastPrinted>2019-10-10T13:21:14Z</cp:lastPrinted>
  <dcterms:created xsi:type="dcterms:W3CDTF">2019-11-02T02:03:49Z</dcterms:created>
  <dcterms:modified xsi:type="dcterms:W3CDTF">2021-04-27T06:53:53Z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